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413" r:id="rId2"/>
    <p:sldId id="415" r:id="rId3"/>
    <p:sldId id="258" r:id="rId4"/>
    <p:sldId id="340" r:id="rId5"/>
    <p:sldId id="288" r:id="rId6"/>
    <p:sldId id="344" r:id="rId7"/>
    <p:sldId id="383" r:id="rId8"/>
    <p:sldId id="291" r:id="rId9"/>
    <p:sldId id="389" r:id="rId10"/>
    <p:sldId id="345" r:id="rId11"/>
    <p:sldId id="315" r:id="rId12"/>
    <p:sldId id="393" r:id="rId13"/>
    <p:sldId id="406" r:id="rId14"/>
    <p:sldId id="391" r:id="rId15"/>
    <p:sldId id="407" r:id="rId16"/>
    <p:sldId id="384" r:id="rId17"/>
    <p:sldId id="394" r:id="rId18"/>
    <p:sldId id="401" r:id="rId19"/>
    <p:sldId id="392" r:id="rId20"/>
    <p:sldId id="354" r:id="rId21"/>
    <p:sldId id="290" r:id="rId22"/>
    <p:sldId id="385" r:id="rId23"/>
    <p:sldId id="316" r:id="rId24"/>
    <p:sldId id="410" r:id="rId25"/>
    <p:sldId id="295" r:id="rId26"/>
    <p:sldId id="373" r:id="rId27"/>
    <p:sldId id="334" r:id="rId28"/>
    <p:sldId id="411" r:id="rId29"/>
    <p:sldId id="296" r:id="rId30"/>
    <p:sldId id="335" r:id="rId31"/>
    <p:sldId id="336" r:id="rId32"/>
    <p:sldId id="399" r:id="rId33"/>
    <p:sldId id="400" r:id="rId34"/>
    <p:sldId id="382" r:id="rId35"/>
    <p:sldId id="379" r:id="rId36"/>
    <p:sldId id="333" r:id="rId37"/>
    <p:sldId id="408" r:id="rId38"/>
    <p:sldId id="375" r:id="rId39"/>
    <p:sldId id="337" r:id="rId40"/>
    <p:sldId id="330" r:id="rId41"/>
    <p:sldId id="331" r:id="rId42"/>
    <p:sldId id="374" r:id="rId43"/>
    <p:sldId id="397" r:id="rId44"/>
    <p:sldId id="398" r:id="rId45"/>
    <p:sldId id="378" r:id="rId46"/>
    <p:sldId id="298" r:id="rId47"/>
    <p:sldId id="338" r:id="rId48"/>
    <p:sldId id="328" r:id="rId49"/>
    <p:sldId id="329" r:id="rId50"/>
    <p:sldId id="326" r:id="rId51"/>
    <p:sldId id="327" r:id="rId52"/>
    <p:sldId id="41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99FF"/>
    <a:srgbClr val="678034"/>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9" autoAdjust="0"/>
    <p:restoredTop sz="65054" autoAdjust="0"/>
  </p:normalViewPr>
  <p:slideViewPr>
    <p:cSldViewPr>
      <p:cViewPr varScale="1">
        <p:scale>
          <a:sx n="27" d="100"/>
          <a:sy n="27" d="100"/>
        </p:scale>
        <p:origin x="-552" y="-10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isham\Documents\1athesis\Cynarea\D.maged-samples\cynareae-new\cynarea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amah\Desktop\New%20Microsoft%20Office%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[cynareae.xls]Sheet2!$B$2</c:f>
              <c:strCache>
                <c:ptCount val="1"/>
                <c:pt idx="0">
                  <c:v>SGOT</c:v>
                </c:pt>
              </c:strCache>
            </c:strRef>
          </c:tx>
          <c:invertIfNegative val="0"/>
          <c:val>
            <c:numRef>
              <c:f>[cynareae.xls]Sheet2!$B$3:$B$10</c:f>
              <c:numCache>
                <c:formatCode>General</c:formatCode>
                <c:ptCount val="8"/>
                <c:pt idx="0">
                  <c:v>10.756901157613518</c:v>
                </c:pt>
                <c:pt idx="1">
                  <c:v>74.229741763134058</c:v>
                </c:pt>
                <c:pt idx="2">
                  <c:v>51.914514692787144</c:v>
                </c:pt>
                <c:pt idx="3">
                  <c:v>41.520979020979993</c:v>
                </c:pt>
                <c:pt idx="5">
                  <c:v>39.930069930069962</c:v>
                </c:pt>
                <c:pt idx="6">
                  <c:v>92.026390197924414</c:v>
                </c:pt>
                <c:pt idx="7">
                  <c:v>21.41376060320453</c:v>
                </c:pt>
              </c:numCache>
            </c:numRef>
          </c:val>
        </c:ser>
        <c:ser>
          <c:idx val="1"/>
          <c:order val="1"/>
          <c:tx>
            <c:strRef>
              <c:f>[cynareae.xls]Sheet2!$C$2</c:f>
              <c:strCache>
                <c:ptCount val="1"/>
                <c:pt idx="0">
                  <c:v>SGPT</c:v>
                </c:pt>
              </c:strCache>
            </c:strRef>
          </c:tx>
          <c:invertIfNegative val="0"/>
          <c:val>
            <c:numRef>
              <c:f>[cynareae.xls]Sheet2!$C$3:$C$10</c:f>
              <c:numCache>
                <c:formatCode>General</c:formatCode>
                <c:ptCount val="8"/>
                <c:pt idx="0">
                  <c:v>36.576454668470902</c:v>
                </c:pt>
                <c:pt idx="1">
                  <c:v>75.913396481733486</c:v>
                </c:pt>
                <c:pt idx="2">
                  <c:v>31.718538565629089</c:v>
                </c:pt>
                <c:pt idx="3">
                  <c:v>52.927270198859688</c:v>
                </c:pt>
                <c:pt idx="5">
                  <c:v>62.884160756501174</c:v>
                </c:pt>
                <c:pt idx="6">
                  <c:v>96.219107340464788</c:v>
                </c:pt>
                <c:pt idx="7">
                  <c:v>21.41376060320453</c:v>
                </c:pt>
              </c:numCache>
            </c:numRef>
          </c:val>
        </c:ser>
        <c:ser>
          <c:idx val="2"/>
          <c:order val="2"/>
          <c:tx>
            <c:strRef>
              <c:f>[cynareae.xls]Sheet2!$D$2</c:f>
              <c:strCache>
                <c:ptCount val="1"/>
                <c:pt idx="0">
                  <c:v>ALP</c:v>
                </c:pt>
              </c:strCache>
            </c:strRef>
          </c:tx>
          <c:invertIfNegative val="0"/>
          <c:val>
            <c:numRef>
              <c:f>[cynareae.xls]Sheet2!$D$3:$D$10</c:f>
              <c:numCache>
                <c:formatCode>General</c:formatCode>
                <c:ptCount val="8"/>
                <c:pt idx="1">
                  <c:v>37.388558692422009</c:v>
                </c:pt>
                <c:pt idx="2">
                  <c:v>14.840267459138188</c:v>
                </c:pt>
                <c:pt idx="3">
                  <c:v>13.212148082465085</c:v>
                </c:pt>
                <c:pt idx="5">
                  <c:v>58.346264686321994</c:v>
                </c:pt>
                <c:pt idx="6">
                  <c:v>24.146695715323169</c:v>
                </c:pt>
              </c:numCache>
            </c:numRef>
          </c:val>
        </c:ser>
        <c:ser>
          <c:idx val="3"/>
          <c:order val="3"/>
          <c:tx>
            <c:strRef>
              <c:f>[cynareae.xls]Sheet2!$E$2</c:f>
              <c:strCache>
                <c:ptCount val="1"/>
                <c:pt idx="0">
                  <c:v>BIL</c:v>
                </c:pt>
              </c:strCache>
            </c:strRef>
          </c:tx>
          <c:invertIfNegative val="0"/>
          <c:val>
            <c:numRef>
              <c:f>[cynareae.xls]Sheet2!$E$3:$E$10</c:f>
              <c:numCache>
                <c:formatCode>General</c:formatCode>
                <c:ptCount val="8"/>
                <c:pt idx="0">
                  <c:v>52.682157200229483</c:v>
                </c:pt>
                <c:pt idx="1">
                  <c:v>86.833046471600682</c:v>
                </c:pt>
                <c:pt idx="2">
                  <c:v>60.972461273665303</c:v>
                </c:pt>
                <c:pt idx="3">
                  <c:v>41.948524457619222</c:v>
                </c:pt>
                <c:pt idx="4">
                  <c:v>14.405066702600729</c:v>
                </c:pt>
                <c:pt idx="5">
                  <c:v>55.922382428244177</c:v>
                </c:pt>
                <c:pt idx="6">
                  <c:v>26.020572163291551</c:v>
                </c:pt>
                <c:pt idx="7">
                  <c:v>15.814850530376084</c:v>
                </c:pt>
              </c:numCache>
            </c:numRef>
          </c:val>
        </c:ser>
        <c:dLbls>
          <c:showLegendKey val="0"/>
          <c:showVal val="0"/>
          <c:showCatName val="0"/>
          <c:showSerName val="0"/>
          <c:showPercent val="0"/>
          <c:showBubbleSize val="0"/>
        </c:dLbls>
        <c:gapWidth val="150"/>
        <c:axId val="79401984"/>
        <c:axId val="36830528"/>
      </c:barChart>
      <c:catAx>
        <c:axId val="79401984"/>
        <c:scaling>
          <c:orientation val="minMax"/>
        </c:scaling>
        <c:delete val="0"/>
        <c:axPos val="b"/>
        <c:majorTickMark val="out"/>
        <c:minorTickMark val="none"/>
        <c:tickLblPos val="nextTo"/>
        <c:crossAx val="36830528"/>
        <c:crosses val="autoZero"/>
        <c:auto val="1"/>
        <c:lblAlgn val="ctr"/>
        <c:lblOffset val="100"/>
        <c:noMultiLvlLbl val="0"/>
      </c:catAx>
      <c:valAx>
        <c:axId val="36830528"/>
        <c:scaling>
          <c:orientation val="minMax"/>
        </c:scaling>
        <c:delete val="0"/>
        <c:axPos val="l"/>
        <c:majorGridlines/>
        <c:numFmt formatCode="General" sourceLinked="1"/>
        <c:majorTickMark val="out"/>
        <c:minorTickMark val="none"/>
        <c:tickLblPos val="nextTo"/>
        <c:crossAx val="79401984"/>
        <c:crosses val="autoZero"/>
        <c:crossBetween val="between"/>
      </c:valAx>
    </c:plotArea>
    <c:legend>
      <c:legendPos val="r"/>
      <c:layout>
        <c:manualLayout>
          <c:xMode val="edge"/>
          <c:yMode val="edge"/>
          <c:x val="0.87675394938840345"/>
          <c:y val="0.41003525678693048"/>
          <c:w val="0.11381208834744708"/>
          <c:h val="0.2470936655306147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Sheet1!$B$8</c:f>
              <c:strCache>
                <c:ptCount val="1"/>
                <c:pt idx="0">
                  <c:v>SGOT</c:v>
                </c:pt>
              </c:strCache>
            </c:strRef>
          </c:tx>
          <c:invertIfNegative val="0"/>
          <c:cat>
            <c:strRef>
              <c:f>Sheet1!$A$9:$A$16</c:f>
              <c:strCache>
                <c:ptCount val="8"/>
                <c:pt idx="0">
                  <c:v>70% alc ext ono I</c:v>
                </c:pt>
                <c:pt idx="1">
                  <c:v>ono II</c:v>
                </c:pt>
                <c:pt idx="2">
                  <c:v>ono III</c:v>
                </c:pt>
                <c:pt idx="3">
                  <c:v>ono IV</c:v>
                </c:pt>
                <c:pt idx="4">
                  <c:v>ono V</c:v>
                </c:pt>
                <c:pt idx="5">
                  <c:v>ono VI</c:v>
                </c:pt>
                <c:pt idx="6">
                  <c:v>ono VII</c:v>
                </c:pt>
                <c:pt idx="7">
                  <c:v>onoVIII</c:v>
                </c:pt>
              </c:strCache>
            </c:strRef>
          </c:cat>
          <c:val>
            <c:numRef>
              <c:f>Sheet1!$B$9:$B$16</c:f>
              <c:numCache>
                <c:formatCode>General</c:formatCode>
                <c:ptCount val="8"/>
                <c:pt idx="0">
                  <c:v>74.229699999999994</c:v>
                </c:pt>
                <c:pt idx="1">
                  <c:v>24.555</c:v>
                </c:pt>
                <c:pt idx="2">
                  <c:v>46.572200000000002</c:v>
                </c:pt>
                <c:pt idx="3">
                  <c:v>84.706700000000012</c:v>
                </c:pt>
                <c:pt idx="4">
                  <c:v>23.813400000000001</c:v>
                </c:pt>
                <c:pt idx="5">
                  <c:v>89.139699999999991</c:v>
                </c:pt>
                <c:pt idx="6">
                  <c:v>41.263000000000012</c:v>
                </c:pt>
                <c:pt idx="7">
                  <c:v>26.3902</c:v>
                </c:pt>
              </c:numCache>
            </c:numRef>
          </c:val>
        </c:ser>
        <c:ser>
          <c:idx val="1"/>
          <c:order val="1"/>
          <c:tx>
            <c:strRef>
              <c:f>Sheet1!$C$8</c:f>
              <c:strCache>
                <c:ptCount val="1"/>
                <c:pt idx="0">
                  <c:v>SGPT</c:v>
                </c:pt>
              </c:strCache>
            </c:strRef>
          </c:tx>
          <c:invertIfNegative val="0"/>
          <c:cat>
            <c:strRef>
              <c:f>Sheet1!$A$9:$A$16</c:f>
              <c:strCache>
                <c:ptCount val="8"/>
                <c:pt idx="0">
                  <c:v>70% alc ext ono I</c:v>
                </c:pt>
                <c:pt idx="1">
                  <c:v>ono II</c:v>
                </c:pt>
                <c:pt idx="2">
                  <c:v>ono III</c:v>
                </c:pt>
                <c:pt idx="3">
                  <c:v>ono IV</c:v>
                </c:pt>
                <c:pt idx="4">
                  <c:v>ono V</c:v>
                </c:pt>
                <c:pt idx="5">
                  <c:v>ono VI</c:v>
                </c:pt>
                <c:pt idx="6">
                  <c:v>ono VII</c:v>
                </c:pt>
                <c:pt idx="7">
                  <c:v>onoVIII</c:v>
                </c:pt>
              </c:strCache>
            </c:strRef>
          </c:cat>
          <c:val>
            <c:numRef>
              <c:f>Sheet1!$C$9:$C$16</c:f>
              <c:numCache>
                <c:formatCode>General</c:formatCode>
                <c:ptCount val="8"/>
                <c:pt idx="0">
                  <c:v>75.913399999999996</c:v>
                </c:pt>
                <c:pt idx="1">
                  <c:v>45.760200000000012</c:v>
                </c:pt>
                <c:pt idx="2">
                  <c:v>79.957499999999996</c:v>
                </c:pt>
                <c:pt idx="3">
                  <c:v>62.1877</c:v>
                </c:pt>
                <c:pt idx="4">
                  <c:v>14.234400000000001</c:v>
                </c:pt>
                <c:pt idx="5">
                  <c:v>72.1691</c:v>
                </c:pt>
                <c:pt idx="6">
                  <c:v>75.820699999999988</c:v>
                </c:pt>
                <c:pt idx="7">
                  <c:v>0</c:v>
                </c:pt>
              </c:numCache>
            </c:numRef>
          </c:val>
        </c:ser>
        <c:ser>
          <c:idx val="2"/>
          <c:order val="2"/>
          <c:tx>
            <c:strRef>
              <c:f>Sheet1!$D$8</c:f>
              <c:strCache>
                <c:ptCount val="1"/>
                <c:pt idx="0">
                  <c:v>ALP</c:v>
                </c:pt>
              </c:strCache>
            </c:strRef>
          </c:tx>
          <c:invertIfNegative val="0"/>
          <c:cat>
            <c:strRef>
              <c:f>Sheet1!$A$9:$A$16</c:f>
              <c:strCache>
                <c:ptCount val="8"/>
                <c:pt idx="0">
                  <c:v>70% alc ext ono I</c:v>
                </c:pt>
                <c:pt idx="1">
                  <c:v>ono II</c:v>
                </c:pt>
                <c:pt idx="2">
                  <c:v>ono III</c:v>
                </c:pt>
                <c:pt idx="3">
                  <c:v>ono IV</c:v>
                </c:pt>
                <c:pt idx="4">
                  <c:v>ono V</c:v>
                </c:pt>
                <c:pt idx="5">
                  <c:v>ono VI</c:v>
                </c:pt>
                <c:pt idx="6">
                  <c:v>ono VII</c:v>
                </c:pt>
                <c:pt idx="7">
                  <c:v>onoVIII</c:v>
                </c:pt>
              </c:strCache>
            </c:strRef>
          </c:cat>
          <c:val>
            <c:numRef>
              <c:f>Sheet1!$D$9:$D$16</c:f>
              <c:numCache>
                <c:formatCode>General</c:formatCode>
                <c:ptCount val="8"/>
                <c:pt idx="0">
                  <c:v>37.388600000000004</c:v>
                </c:pt>
                <c:pt idx="1">
                  <c:v>11.802900000000006</c:v>
                </c:pt>
                <c:pt idx="2">
                  <c:v>58.780800000000006</c:v>
                </c:pt>
                <c:pt idx="3">
                  <c:v>30.298299999999678</c:v>
                </c:pt>
                <c:pt idx="4">
                  <c:v>8.5603100000000012</c:v>
                </c:pt>
                <c:pt idx="5">
                  <c:v>67.859899999999982</c:v>
                </c:pt>
                <c:pt idx="6">
                  <c:v>26.252699999999663</c:v>
                </c:pt>
                <c:pt idx="7">
                  <c:v>33.369600000000005</c:v>
                </c:pt>
              </c:numCache>
            </c:numRef>
          </c:val>
        </c:ser>
        <c:ser>
          <c:idx val="3"/>
          <c:order val="3"/>
          <c:tx>
            <c:strRef>
              <c:f>Sheet1!$E$8</c:f>
              <c:strCache>
                <c:ptCount val="1"/>
                <c:pt idx="0">
                  <c:v>BIL</c:v>
                </c:pt>
              </c:strCache>
            </c:strRef>
          </c:tx>
          <c:invertIfNegative val="0"/>
          <c:cat>
            <c:strRef>
              <c:f>Sheet1!$A$9:$A$16</c:f>
              <c:strCache>
                <c:ptCount val="8"/>
                <c:pt idx="0">
                  <c:v>70% alc ext ono I</c:v>
                </c:pt>
                <c:pt idx="1">
                  <c:v>ono II</c:v>
                </c:pt>
                <c:pt idx="2">
                  <c:v>ono III</c:v>
                </c:pt>
                <c:pt idx="3">
                  <c:v>ono IV</c:v>
                </c:pt>
                <c:pt idx="4">
                  <c:v>ono V</c:v>
                </c:pt>
                <c:pt idx="5">
                  <c:v>ono VI</c:v>
                </c:pt>
                <c:pt idx="6">
                  <c:v>ono VII</c:v>
                </c:pt>
                <c:pt idx="7">
                  <c:v>onoVIII</c:v>
                </c:pt>
              </c:strCache>
            </c:strRef>
          </c:cat>
          <c:val>
            <c:numRef>
              <c:f>Sheet1!$E$9:$E$16</c:f>
              <c:numCache>
                <c:formatCode>General</c:formatCode>
                <c:ptCount val="8"/>
                <c:pt idx="0">
                  <c:v>86.832999999999998</c:v>
                </c:pt>
                <c:pt idx="1">
                  <c:v>28.085199999999645</c:v>
                </c:pt>
                <c:pt idx="2">
                  <c:v>61.045000000000002</c:v>
                </c:pt>
                <c:pt idx="3">
                  <c:v>67.782600000000002</c:v>
                </c:pt>
                <c:pt idx="4">
                  <c:v>19.848699999999663</c:v>
                </c:pt>
                <c:pt idx="5">
                  <c:v>87.253100000000003</c:v>
                </c:pt>
                <c:pt idx="6">
                  <c:v>17.341699999999989</c:v>
                </c:pt>
                <c:pt idx="7">
                  <c:v>48.473200000000006</c:v>
                </c:pt>
              </c:numCache>
            </c:numRef>
          </c:val>
        </c:ser>
        <c:dLbls>
          <c:showLegendKey val="0"/>
          <c:showVal val="0"/>
          <c:showCatName val="0"/>
          <c:showSerName val="0"/>
          <c:showPercent val="0"/>
          <c:showBubbleSize val="0"/>
        </c:dLbls>
        <c:gapWidth val="150"/>
        <c:axId val="89853440"/>
        <c:axId val="39922496"/>
      </c:barChart>
      <c:catAx>
        <c:axId val="89853440"/>
        <c:scaling>
          <c:orientation val="minMax"/>
        </c:scaling>
        <c:delete val="0"/>
        <c:axPos val="b"/>
        <c:majorTickMark val="out"/>
        <c:minorTickMark val="none"/>
        <c:tickLblPos val="nextTo"/>
        <c:crossAx val="39922496"/>
        <c:crosses val="autoZero"/>
        <c:auto val="1"/>
        <c:lblAlgn val="ctr"/>
        <c:lblOffset val="100"/>
        <c:noMultiLvlLbl val="0"/>
      </c:catAx>
      <c:valAx>
        <c:axId val="39922496"/>
        <c:scaling>
          <c:orientation val="minMax"/>
        </c:scaling>
        <c:delete val="0"/>
        <c:axPos val="l"/>
        <c:majorGridlines/>
        <c:numFmt formatCode="General" sourceLinked="1"/>
        <c:majorTickMark val="out"/>
        <c:minorTickMark val="none"/>
        <c:tickLblPos val="nextTo"/>
        <c:crossAx val="89853440"/>
        <c:crosses val="autoZero"/>
        <c:crossBetween val="between"/>
      </c:valAx>
    </c:plotArea>
    <c:legend>
      <c:legendPos val="r"/>
      <c:layout>
        <c:manualLayout>
          <c:xMode val="edge"/>
          <c:yMode val="edge"/>
          <c:x val="0.92120748578302658"/>
          <c:y val="0.15158652423804567"/>
          <c:w val="6.8375847550306221E-2"/>
          <c:h val="0.44989585641773605"/>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2.emf"/><Relationship Id="rId1" Type="http://schemas.openxmlformats.org/officeDocument/2006/relationships/image" Target="../media/image2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832462-FF11-4F44-B7D9-3F5BF9EEFBD6}" type="datetimeFigureOut">
              <a:rPr lang="en-US" smtClean="0"/>
              <a:pPr/>
              <a:t>9/23/2015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7408D5-FDCB-4062-A51E-921021EDAA61}" type="slidenum">
              <a:rPr lang="en-US" smtClean="0"/>
              <a:pPr/>
              <a:t>‹#›</a:t>
            </a:fld>
            <a:endParaRPr lang="en-US"/>
          </a:p>
        </p:txBody>
      </p:sp>
    </p:spTree>
    <p:extLst>
      <p:ext uri="{BB962C8B-B14F-4D97-AF65-F5344CB8AC3E}">
        <p14:creationId xmlns:p14="http://schemas.microsoft.com/office/powerpoint/2010/main" val="3622231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52B35F-1B3D-4D5C-9F0B-23BC7BCC5B92}" type="datetimeFigureOut">
              <a:rPr lang="en-US" smtClean="0"/>
              <a:pPr/>
              <a:t>9/23/2015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4D66A-6CBF-4400-A92F-016DCEFE1D5F}" type="slidenum">
              <a:rPr lang="en-US" smtClean="0"/>
              <a:pPr/>
              <a:t>‹#›</a:t>
            </a:fld>
            <a:endParaRPr lang="en-US"/>
          </a:p>
        </p:txBody>
      </p:sp>
    </p:spTree>
    <p:extLst>
      <p:ext uri="{BB962C8B-B14F-4D97-AF65-F5344CB8AC3E}">
        <p14:creationId xmlns:p14="http://schemas.microsoft.com/office/powerpoint/2010/main" val="122350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My PhD thesis title</a:t>
            </a:r>
            <a:r>
              <a:rPr lang="en-US" sz="2000" baseline="0" dirty="0" smtClean="0"/>
              <a:t> is:</a:t>
            </a:r>
          </a:p>
          <a:p>
            <a:r>
              <a:rPr lang="en-US" sz="2000" b="1" i="1" dirty="0" smtClean="0"/>
              <a:t>Study of Some Egyptian Plants of Potential Use in Some Cases of Hepatic Disorders</a:t>
            </a:r>
            <a:endParaRPr lang="en-US" sz="2000"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in-vivo</a:t>
            </a:r>
            <a:r>
              <a:rPr lang="en-US" baseline="0" dirty="0" smtClean="0"/>
              <a:t> study was conducted as following:</a:t>
            </a:r>
          </a:p>
          <a:p>
            <a:endParaRPr lang="en-US" baseline="0" dirty="0" smtClean="0"/>
          </a:p>
          <a:p>
            <a:r>
              <a:rPr lang="en-US" dirty="0" smtClean="0"/>
              <a:t>animals were divided into 4 groups,</a:t>
            </a:r>
            <a:r>
              <a:rPr lang="en-US" baseline="0" dirty="0" smtClean="0"/>
              <a:t> 6 rats each, in which:</a:t>
            </a:r>
          </a:p>
          <a:p>
            <a:endParaRPr lang="en-US" baseline="0" dirty="0" smtClean="0">
              <a:solidFill>
                <a:schemeClr val="accent2">
                  <a:lumMod val="75000"/>
                </a:schemeClr>
              </a:solidFill>
            </a:endParaRPr>
          </a:p>
          <a:p>
            <a:r>
              <a:rPr lang="en-US" baseline="0" dirty="0" smtClean="0">
                <a:solidFill>
                  <a:schemeClr val="accent2">
                    <a:lumMod val="75000"/>
                  </a:schemeClr>
                </a:solidFill>
              </a:rPr>
              <a:t>Group I was considered as the normal control group and administered only distilled water </a:t>
            </a:r>
            <a:r>
              <a:rPr lang="en-US" baseline="0" dirty="0" err="1" smtClean="0">
                <a:solidFill>
                  <a:schemeClr val="accent2">
                    <a:lumMod val="75000"/>
                  </a:schemeClr>
                </a:solidFill>
              </a:rPr>
              <a:t>intraperitoneally</a:t>
            </a:r>
            <a:r>
              <a:rPr lang="en-US" baseline="0" dirty="0" smtClean="0">
                <a:solidFill>
                  <a:schemeClr val="accent2">
                    <a:lumMod val="75000"/>
                  </a:schemeClr>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II </a:t>
            </a:r>
            <a:r>
              <a:rPr lang="en-US" baseline="0" dirty="0" smtClean="0"/>
              <a:t>was considered as the intoxicated control group as they received </a:t>
            </a:r>
            <a:r>
              <a:rPr lang="en-US" sz="1200" kern="1200" dirty="0" smtClean="0">
                <a:solidFill>
                  <a:schemeClr val="tx1"/>
                </a:solidFill>
                <a:latin typeface="+mn-lt"/>
                <a:ea typeface="+mn-ea"/>
                <a:cs typeface="+mn-cs"/>
              </a:rPr>
              <a:t>1.25 ml of CCl</a:t>
            </a:r>
            <a:r>
              <a:rPr lang="en-US" sz="1200" kern="1200" baseline="-25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per kg body weight </a:t>
            </a:r>
            <a:r>
              <a:rPr lang="en-US" sz="1200" kern="1200" dirty="0" err="1" smtClean="0">
                <a:solidFill>
                  <a:schemeClr val="tx1"/>
                </a:solidFill>
                <a:latin typeface="+mn-lt"/>
                <a:ea typeface="+mn-ea"/>
                <a:cs typeface="+mn-cs"/>
              </a:rPr>
              <a:t>intraperitoneally</a:t>
            </a:r>
            <a:r>
              <a:rPr lang="en-US" sz="1200" kern="1200" baseline="0" dirty="0" smtClean="0">
                <a:solidFill>
                  <a:schemeClr val="tx1"/>
                </a:solidFill>
                <a:latin typeface="+mn-lt"/>
                <a:ea typeface="+mn-ea"/>
                <a:cs typeface="+mn-cs"/>
              </a:rPr>
              <a:t> as a single dose.</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accent2">
                  <a:lumMod val="7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accent2">
                    <a:lumMod val="75000"/>
                  </a:schemeClr>
                </a:solidFill>
                <a:latin typeface="+mn-lt"/>
                <a:ea typeface="+mn-ea"/>
                <a:cs typeface="+mn-cs"/>
              </a:rPr>
              <a:t>Group III was considered as the positive control group as they administered </a:t>
            </a:r>
            <a:r>
              <a:rPr lang="en-US" sz="1200" kern="1200" dirty="0" err="1" smtClean="0">
                <a:solidFill>
                  <a:schemeClr val="accent2">
                    <a:lumMod val="75000"/>
                  </a:schemeClr>
                </a:solidFill>
                <a:latin typeface="+mn-lt"/>
                <a:ea typeface="+mn-ea"/>
                <a:cs typeface="+mn-cs"/>
              </a:rPr>
              <a:t>silymarin</a:t>
            </a:r>
            <a:r>
              <a:rPr lang="en-US" sz="1200" kern="1200" dirty="0" smtClean="0">
                <a:solidFill>
                  <a:schemeClr val="accent2">
                    <a:lumMod val="75000"/>
                  </a:schemeClr>
                </a:solidFill>
                <a:latin typeface="+mn-lt"/>
                <a:ea typeface="+mn-ea"/>
                <a:cs typeface="+mn-cs"/>
              </a:rPr>
              <a:t> at a dose of 10 mg/kg orally for 7 days and CCL4 on day 5 as a single</a:t>
            </a:r>
            <a:r>
              <a:rPr lang="en-US" sz="1200" kern="1200" baseline="0" dirty="0" smtClean="0">
                <a:solidFill>
                  <a:schemeClr val="accent2">
                    <a:lumMod val="75000"/>
                  </a:schemeClr>
                </a:solidFill>
                <a:latin typeface="+mn-lt"/>
                <a:ea typeface="+mn-ea"/>
                <a:cs typeface="+mn-cs"/>
              </a:rPr>
              <a:t> dose.</a:t>
            </a:r>
            <a:endParaRPr lang="en-US" sz="1200" kern="1200" dirty="0" smtClean="0">
              <a:solidFill>
                <a:schemeClr val="accent2">
                  <a:lumMod val="7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Group IV was divided into ten subgroups (each of</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6 animals). Subgroups 1- 8 were treated with the prepared extracts at 500 mg/kg,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while subgroups 9 and 10 were treated with the aerial parts of </a:t>
            </a:r>
            <a:r>
              <a:rPr lang="en-US" sz="1200" i="1" kern="1200" dirty="0" err="1" smtClean="0">
                <a:solidFill>
                  <a:schemeClr val="tx1"/>
                </a:solidFill>
                <a:latin typeface="+mn-lt"/>
                <a:ea typeface="+mn-ea"/>
                <a:cs typeface="+mn-cs"/>
              </a:rPr>
              <a:t>Onopordum</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alexandrinum</a:t>
            </a:r>
            <a:r>
              <a:rPr lang="en-US" sz="1200" kern="1200" dirty="0" smtClean="0">
                <a:solidFill>
                  <a:schemeClr val="tx1"/>
                </a:solidFill>
                <a:latin typeface="+mn-lt"/>
                <a:ea typeface="+mn-ea"/>
                <a:cs typeface="+mn-cs"/>
              </a:rPr>
              <a:t> and </a:t>
            </a:r>
            <a:r>
              <a:rPr lang="en-US" sz="1200" i="1" kern="1200" dirty="0" err="1" smtClean="0">
                <a:solidFill>
                  <a:schemeClr val="tx1"/>
                </a:solidFill>
                <a:latin typeface="+mn-lt"/>
                <a:ea typeface="+mn-ea"/>
                <a:cs typeface="+mn-cs"/>
              </a:rPr>
              <a:t>Cynara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cornigera</a:t>
            </a:r>
            <a:r>
              <a:rPr lang="en-US" sz="1200" kern="1200" dirty="0" smtClean="0">
                <a:solidFill>
                  <a:schemeClr val="tx1"/>
                </a:solidFill>
                <a:latin typeface="+mn-lt"/>
                <a:ea typeface="+mn-ea"/>
                <a:cs typeface="+mn-cs"/>
              </a:rPr>
              <a:t> at 250 mg/kg body weight.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 day 5 they received</a:t>
            </a:r>
            <a:r>
              <a:rPr lang="en-US" sz="1200" kern="1200" baseline="0" dirty="0" smtClean="0">
                <a:solidFill>
                  <a:schemeClr val="tx1"/>
                </a:solidFill>
                <a:latin typeface="+mn-lt"/>
                <a:ea typeface="+mn-ea"/>
                <a:cs typeface="+mn-cs"/>
              </a:rPr>
              <a:t> a single dose of CCL4.</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auto" latinLnBrk="0" hangingPunct="1"/>
            <a:r>
              <a:rPr lang="en-US" sz="1200" kern="1200" dirty="0" smtClean="0">
                <a:solidFill>
                  <a:schemeClr val="tx1"/>
                </a:solidFill>
                <a:latin typeface="+mn-lt"/>
                <a:ea typeface="+mn-ea"/>
                <a:cs typeface="+mn-cs"/>
              </a:rPr>
              <a:t>Drug treatment was started 5 days prior to CCl</a:t>
            </a:r>
            <a:r>
              <a:rPr lang="en-US" sz="1200" kern="1200" baseline="-25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i.p</a:t>
            </a:r>
            <a:r>
              <a:rPr lang="en-US" sz="1200" kern="1200" dirty="0" smtClean="0">
                <a:solidFill>
                  <a:schemeClr val="tx1"/>
                </a:solidFill>
                <a:latin typeface="+mn-lt"/>
                <a:ea typeface="+mn-ea"/>
                <a:cs typeface="+mn-cs"/>
              </a:rPr>
              <a:t>. administration and continued till the end of the experiment. </a:t>
            </a:r>
            <a:endParaRPr lang="en-US" dirty="0" smtClean="0"/>
          </a:p>
          <a:p>
            <a:pPr rtl="0" eaLnBrk="1" fontAlgn="auto" latinLnBrk="0" hangingPunct="1"/>
            <a:r>
              <a:rPr lang="en-US" sz="1200" kern="1200" dirty="0" smtClean="0">
                <a:solidFill>
                  <a:schemeClr val="tx1"/>
                </a:solidFill>
                <a:latin typeface="+mn-lt"/>
                <a:ea typeface="+mn-ea"/>
                <a:cs typeface="+mn-cs"/>
              </a:rPr>
              <a:t>After 48 h of CCl</a:t>
            </a:r>
            <a:r>
              <a:rPr lang="en-US" sz="1200" kern="1200" baseline="-25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administration, the animals were sacrificed under ether anesthesia. Blood samples were collected by cardiac puncture and the serum was separated for </a:t>
            </a:r>
            <a:r>
              <a:rPr lang="en-US" sz="1200" kern="1200" dirty="0" err="1" smtClean="0">
                <a:solidFill>
                  <a:schemeClr val="tx1"/>
                </a:solidFill>
                <a:latin typeface="+mn-lt"/>
                <a:ea typeface="+mn-ea"/>
                <a:cs typeface="+mn-cs"/>
              </a:rPr>
              <a:t>determinination</a:t>
            </a:r>
            <a:r>
              <a:rPr lang="en-US" sz="1200" kern="1200" dirty="0" smtClean="0">
                <a:solidFill>
                  <a:schemeClr val="tx1"/>
                </a:solidFill>
                <a:latin typeface="+mn-lt"/>
                <a:ea typeface="+mn-ea"/>
                <a:cs typeface="+mn-cs"/>
              </a:rPr>
              <a:t> the different bio-chemical parameters.</a:t>
            </a:r>
            <a:endParaRPr lang="en-US" dirty="0" smtClean="0"/>
          </a:p>
          <a:p>
            <a:pPr rtl="0" eaLnBrk="1" fontAlgn="auto" latinLnBrk="0" hangingPunct="1"/>
            <a:r>
              <a:rPr lang="en-US" sz="1200" kern="1200" dirty="0" smtClean="0">
                <a:solidFill>
                  <a:schemeClr val="tx1"/>
                </a:solidFill>
                <a:latin typeface="+mn-lt"/>
                <a:ea typeface="+mn-ea"/>
                <a:cs typeface="+mn-cs"/>
              </a:rPr>
              <a:t>The liver was then immediately removed; fixed in 10% formalin and kept for </a:t>
            </a:r>
            <a:r>
              <a:rPr lang="en-US" sz="1200" kern="1200" dirty="0" err="1" smtClean="0">
                <a:solidFill>
                  <a:schemeClr val="tx1"/>
                </a:solidFill>
                <a:latin typeface="+mn-lt"/>
                <a:ea typeface="+mn-ea"/>
                <a:cs typeface="+mn-cs"/>
              </a:rPr>
              <a:t>histopathological</a:t>
            </a:r>
            <a:r>
              <a:rPr lang="en-US" sz="1200" kern="1200" dirty="0" smtClean="0">
                <a:solidFill>
                  <a:schemeClr val="tx1"/>
                </a:solidFill>
                <a:latin typeface="+mn-lt"/>
                <a:ea typeface="+mn-ea"/>
                <a:cs typeface="+mn-cs"/>
              </a:rPr>
              <a:t> assessment.</a:t>
            </a:r>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latinLnBrk="0" hangingPunct="1"/>
            <a:r>
              <a:rPr lang="en-US" sz="1200" kern="1200" dirty="0" smtClean="0">
                <a:solidFill>
                  <a:schemeClr val="tx1"/>
                </a:solidFill>
                <a:latin typeface="+mn-lt"/>
                <a:ea typeface="+mn-ea"/>
                <a:cs typeface="+mn-cs"/>
              </a:rPr>
              <a:t>Different Biochemical parameters were Recorded including:</a:t>
            </a:r>
          </a:p>
          <a:p>
            <a:pPr rtl="0" eaLnBrk="1" latinLnBrk="0" hangingPunct="1"/>
            <a:r>
              <a:rPr lang="en-US" sz="1200" kern="1200" dirty="0" smtClean="0">
                <a:solidFill>
                  <a:schemeClr val="tx1"/>
                </a:solidFill>
                <a:latin typeface="+mn-lt"/>
                <a:ea typeface="+mn-ea"/>
                <a:cs typeface="+mn-cs"/>
              </a:rPr>
              <a:t> </a:t>
            </a:r>
          </a:p>
          <a:p>
            <a:pPr rtl="0" eaLnBrk="1" latinLnBrk="0" hangingPunct="1"/>
            <a:r>
              <a:rPr lang="en-US" sz="1200" kern="1200" dirty="0" err="1" smtClean="0">
                <a:solidFill>
                  <a:schemeClr val="tx1"/>
                </a:solidFill>
                <a:latin typeface="+mn-lt"/>
                <a:ea typeface="+mn-ea"/>
                <a:cs typeface="+mn-cs"/>
              </a:rPr>
              <a:t>Alanine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Aminotransferase</a:t>
            </a:r>
            <a:r>
              <a:rPr lang="en-US" sz="1200" kern="1200" dirty="0" smtClean="0">
                <a:solidFill>
                  <a:schemeClr val="tx1"/>
                </a:solidFill>
                <a:latin typeface="+mn-lt"/>
                <a:ea typeface="+mn-ea"/>
                <a:cs typeface="+mn-cs"/>
              </a:rPr>
              <a:t>         </a:t>
            </a:r>
            <a:endParaRPr lang="en-US" dirty="0" smtClean="0"/>
          </a:p>
          <a:p>
            <a:pPr rtl="0" eaLnBrk="1" latinLnBrk="0" hangingPunct="1"/>
            <a:r>
              <a:rPr lang="en-US" sz="1200" kern="1200" dirty="0" err="1" smtClean="0">
                <a:solidFill>
                  <a:schemeClr val="tx1"/>
                </a:solidFill>
                <a:latin typeface="+mn-lt"/>
                <a:ea typeface="+mn-ea"/>
                <a:cs typeface="+mn-cs"/>
              </a:rPr>
              <a:t>Aspartate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Aminotransferase</a:t>
            </a:r>
            <a:r>
              <a:rPr lang="en-US" sz="1200" kern="1200" dirty="0" smtClean="0">
                <a:solidFill>
                  <a:schemeClr val="tx1"/>
                </a:solidFill>
                <a:latin typeface="+mn-lt"/>
                <a:ea typeface="+mn-ea"/>
                <a:cs typeface="+mn-cs"/>
              </a:rPr>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Alkaline </a:t>
            </a:r>
            <a:r>
              <a:rPr lang="en-US" sz="1200" kern="1200" dirty="0" err="1" smtClean="0">
                <a:solidFill>
                  <a:schemeClr val="tx1"/>
                </a:solidFill>
                <a:latin typeface="+mn-lt"/>
                <a:ea typeface="+mn-ea"/>
                <a:cs typeface="+mn-cs"/>
              </a:rPr>
              <a:t>Phosphatase</a:t>
            </a:r>
            <a:r>
              <a:rPr lang="en-US" sz="1200" kern="1200" dirty="0" smtClean="0">
                <a:solidFill>
                  <a:schemeClr val="tx1"/>
                </a:solidFill>
                <a:latin typeface="+mn-lt"/>
                <a:ea typeface="+mn-ea"/>
                <a:cs typeface="+mn-cs"/>
              </a:rPr>
              <a:t>                </a:t>
            </a:r>
            <a:endParaRPr lang="en-US" dirty="0" smtClean="0"/>
          </a:p>
          <a:p>
            <a:pPr rtl="0" eaLnBrk="1" latinLnBrk="0" hangingPunct="1"/>
            <a:r>
              <a:rPr lang="en-US" sz="1200" kern="1200" dirty="0" smtClean="0">
                <a:solidFill>
                  <a:schemeClr val="tx1"/>
                </a:solidFill>
                <a:latin typeface="+mn-lt"/>
                <a:ea typeface="+mn-ea"/>
                <a:cs typeface="+mn-cs"/>
              </a:rPr>
              <a:t>And </a:t>
            </a:r>
          </a:p>
          <a:p>
            <a:pPr rtl="0" eaLnBrk="1" latinLnBrk="0" hangingPunct="1"/>
            <a:r>
              <a:rPr lang="en-US" sz="1200" kern="1200" dirty="0" smtClean="0">
                <a:solidFill>
                  <a:schemeClr val="tx1"/>
                </a:solidFill>
                <a:latin typeface="+mn-lt"/>
                <a:ea typeface="+mn-ea"/>
                <a:cs typeface="+mn-cs"/>
              </a:rPr>
              <a:t>Total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b="1" dirty="0" smtClean="0"/>
              <a:t>In order to compare the activity of different tested extracts, a parameter was calculated and named </a:t>
            </a:r>
          </a:p>
          <a:p>
            <a:pPr algn="ctr"/>
            <a:r>
              <a:rPr lang="en-US" sz="1200" b="1" dirty="0" smtClean="0"/>
              <a:t>“% activity compared to </a:t>
            </a:r>
            <a:r>
              <a:rPr lang="en-US" sz="1200" b="1" dirty="0" err="1" smtClean="0"/>
              <a:t>silymarin</a:t>
            </a:r>
            <a:r>
              <a:rPr lang="en-US" sz="1200" b="1" dirty="0" smtClean="0"/>
              <a:t>”</a:t>
            </a:r>
          </a:p>
          <a:p>
            <a:pPr algn="ctr"/>
            <a:endParaRPr lang="en-US" sz="1200" b="1" dirty="0" smtClean="0"/>
          </a:p>
          <a:p>
            <a:pPr algn="ctr"/>
            <a:r>
              <a:rPr lang="en-US" sz="1200" b="1" dirty="0" smtClean="0"/>
              <a:t>Concerning</a:t>
            </a:r>
            <a:r>
              <a:rPr lang="en-US" sz="1200" b="1" baseline="0" dirty="0" smtClean="0"/>
              <a:t> each of the given biochemical parameter</a:t>
            </a:r>
          </a:p>
          <a:p>
            <a:pPr algn="ctr"/>
            <a:endParaRPr lang="en-US" sz="1200" b="1"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Considering </a:t>
            </a:r>
            <a:r>
              <a:rPr lang="en-US" sz="1200" b="1" dirty="0" err="1" smtClean="0"/>
              <a:t>Silymarin</a:t>
            </a:r>
            <a:r>
              <a:rPr lang="en-US" sz="1200" b="1" dirty="0" smtClean="0"/>
              <a:t> Activity as 100%</a:t>
            </a:r>
          </a:p>
          <a:p>
            <a:pPr algn="ct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Best results were due to</a:t>
            </a:r>
            <a:r>
              <a:rPr lang="en-US" baseline="0" dirty="0" smtClean="0"/>
              <a:t> the treatment with</a:t>
            </a:r>
          </a:p>
          <a:p>
            <a:pPr lvl="0">
              <a:buNone/>
            </a:pPr>
            <a:r>
              <a:rPr lang="en-US" sz="1200" i="0" dirty="0" smtClean="0"/>
              <a:t>Extracts of </a:t>
            </a:r>
            <a:r>
              <a:rPr lang="en-US" sz="1200" baseline="0" dirty="0" err="1" smtClean="0"/>
              <a:t>Cynara</a:t>
            </a:r>
            <a:r>
              <a:rPr lang="en-US" sz="1200" baseline="0" dirty="0" smtClean="0"/>
              <a:t> </a:t>
            </a:r>
            <a:r>
              <a:rPr lang="en-US" sz="1200" baseline="0" dirty="0" err="1" smtClean="0"/>
              <a:t>scolymus</a:t>
            </a:r>
            <a:r>
              <a:rPr lang="en-US" sz="1200" baseline="0" dirty="0" smtClean="0"/>
              <a:t> leaves,</a:t>
            </a:r>
          </a:p>
          <a:p>
            <a:pPr lvl="0">
              <a:buNone/>
            </a:pPr>
            <a:endParaRPr lang="en-US" sz="1200" baseline="0" dirty="0" smtClean="0"/>
          </a:p>
          <a:p>
            <a:pPr lvl="0">
              <a:buNone/>
            </a:pPr>
            <a:r>
              <a:rPr lang="en-US" sz="1200" i="1" dirty="0" err="1" smtClean="0"/>
              <a:t>Onopordum</a:t>
            </a:r>
            <a:r>
              <a:rPr lang="en-US" sz="1200" i="1" dirty="0" smtClean="0"/>
              <a:t> </a:t>
            </a:r>
            <a:r>
              <a:rPr lang="en-US" sz="1200" i="1" dirty="0" err="1" smtClean="0"/>
              <a:t>alexandrinum</a:t>
            </a:r>
            <a:r>
              <a:rPr lang="en-US" sz="1200" dirty="0" smtClean="0"/>
              <a:t>  aerial parts</a:t>
            </a:r>
            <a:r>
              <a:rPr lang="en-US" sz="1200" baseline="0" dirty="0" smtClean="0"/>
              <a:t>,</a:t>
            </a:r>
          </a:p>
          <a:p>
            <a:endParaRPr lang="en-US" sz="1200" i="1" dirty="0" smtClean="0"/>
          </a:p>
          <a:p>
            <a:r>
              <a:rPr lang="en-US" sz="1200" i="1" dirty="0" smtClean="0"/>
              <a:t>And</a:t>
            </a:r>
            <a:r>
              <a:rPr lang="en-US" sz="1200" i="1" baseline="0" dirty="0" smtClean="0"/>
              <a:t> </a:t>
            </a:r>
            <a:r>
              <a:rPr lang="en-US" sz="1200" i="1" dirty="0" err="1" smtClean="0"/>
              <a:t>Cynara</a:t>
            </a:r>
            <a:r>
              <a:rPr lang="en-US" sz="1200" i="1" dirty="0" smtClean="0"/>
              <a:t> </a:t>
            </a:r>
            <a:r>
              <a:rPr lang="en-US" sz="1200" i="1" dirty="0" err="1" smtClean="0"/>
              <a:t>cornigera</a:t>
            </a:r>
            <a:r>
              <a:rPr lang="en-US" sz="1200" i="1" dirty="0" smtClean="0"/>
              <a:t> </a:t>
            </a:r>
            <a:r>
              <a:rPr lang="en-US" sz="1200" dirty="0" smtClean="0"/>
              <a:t>aerial parts</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r>
              <a:rPr lang="en-US" sz="1200" dirty="0" smtClean="0"/>
              <a:t>Reducing</a:t>
            </a:r>
            <a:r>
              <a:rPr lang="en-US" sz="1200" baseline="0" dirty="0" smtClean="0"/>
              <a:t> the dose of these active extracts from 500 mg / kg body weight to 250mg/kg body weight also showed </a:t>
            </a:r>
            <a:r>
              <a:rPr lang="en-US" sz="1200" baseline="0" dirty="0" err="1" smtClean="0"/>
              <a:t>hepatoprotective</a:t>
            </a:r>
            <a:r>
              <a:rPr lang="en-US" sz="1200" baseline="0" dirty="0" smtClean="0"/>
              <a:t> activity.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improvement in biochemical parameters after treatment with </a:t>
            </a:r>
            <a:r>
              <a:rPr lang="en-US" sz="1200" i="1" dirty="0" err="1" smtClean="0"/>
              <a:t>Cynara</a:t>
            </a:r>
            <a:r>
              <a:rPr lang="en-US" sz="1200" i="1" dirty="0" smtClean="0"/>
              <a:t> </a:t>
            </a:r>
            <a:r>
              <a:rPr lang="en-US" sz="1200" i="1" dirty="0" err="1" smtClean="0"/>
              <a:t>cornigera</a:t>
            </a:r>
            <a:r>
              <a:rPr lang="en-US" sz="1200" dirty="0" smtClean="0"/>
              <a:t> and </a:t>
            </a:r>
            <a:r>
              <a:rPr lang="en-US" sz="1200" i="1" dirty="0" err="1" smtClean="0"/>
              <a:t>Onopordum</a:t>
            </a:r>
            <a:r>
              <a:rPr lang="en-US" sz="1200" i="1" dirty="0" smtClean="0"/>
              <a:t> </a:t>
            </a:r>
            <a:r>
              <a:rPr lang="en-US" sz="1200" i="1" dirty="0" err="1" smtClean="0"/>
              <a:t>alexandrinum</a:t>
            </a:r>
            <a:r>
              <a:rPr lang="en-US" sz="1200" dirty="0" smtClean="0"/>
              <a:t> aerial parts were confirmed from the </a:t>
            </a:r>
            <a:r>
              <a:rPr lang="en-US" sz="1200" dirty="0" err="1" smtClean="0"/>
              <a:t>histopathological</a:t>
            </a:r>
            <a:r>
              <a:rPr lang="en-US" sz="1200" dirty="0" smtClean="0"/>
              <a:t> studies of the corresponding liver tissues.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Sections</a:t>
            </a:r>
            <a:r>
              <a:rPr lang="en-US" sz="1200" baseline="0" dirty="0" smtClean="0"/>
              <a:t> were done in normal livers,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Livers of rats treated with CCL4 which showed</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t>Centrilobular</a:t>
            </a:r>
            <a:r>
              <a:rPr lang="en-US" sz="1200" b="1" dirty="0" smtClean="0"/>
              <a:t> Necrosis and Extensive Fatty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Livers of rats treated with CCL4 and </a:t>
            </a:r>
            <a:r>
              <a:rPr lang="en-US" sz="1200" baseline="0" dirty="0" err="1" smtClean="0"/>
              <a:t>silymarin</a:t>
            </a:r>
            <a:r>
              <a:rPr lang="en-US" sz="1200" baseline="0" dirty="0" smtClean="0"/>
              <a:t> which showed</a:t>
            </a: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No Necrosis or Fatty Deposition but had only Minimal Portal Inflammation.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Livers of rats treated with CCL4 and </a:t>
            </a:r>
            <a:r>
              <a:rPr lang="en-US" sz="1200" baseline="0" dirty="0" err="1" smtClean="0"/>
              <a:t>cynara</a:t>
            </a:r>
            <a:r>
              <a:rPr lang="en-US" sz="1200" baseline="0" dirty="0" smtClean="0"/>
              <a:t> </a:t>
            </a:r>
            <a:r>
              <a:rPr lang="en-US" sz="1200" baseline="0" dirty="0" err="1" smtClean="0"/>
              <a:t>cornigera</a:t>
            </a:r>
            <a:r>
              <a:rPr lang="en-US" sz="1200" baseline="0" dirty="0" smtClean="0"/>
              <a:t> that showed </a:t>
            </a: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Marked Protection with Dilation of Sinusoids and Congestion in Central Vein.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Livers of rats treated with CCL4 and </a:t>
            </a:r>
            <a:r>
              <a:rPr lang="en-US" sz="1200" baseline="0" dirty="0" err="1" smtClean="0"/>
              <a:t>onopordon</a:t>
            </a:r>
            <a:r>
              <a:rPr lang="en-US" sz="1200" baseline="0" dirty="0" smtClean="0"/>
              <a:t> </a:t>
            </a:r>
            <a:r>
              <a:rPr lang="en-US" sz="1200" baseline="0" dirty="0" err="1" smtClean="0"/>
              <a:t>alexandrinum</a:t>
            </a:r>
            <a:r>
              <a:rPr lang="en-US" sz="1200" baseline="0" dirty="0" smtClean="0"/>
              <a:t> that showed </a:t>
            </a:r>
            <a:endParaRPr kumimoji="0" lang="en-US" sz="1200" b="1" i="0" u="none" strike="noStrike" kern="1200" cap="none" normalizeH="0" baseline="0" dirty="0" smtClean="0">
              <a:ln>
                <a:noFill/>
              </a:ln>
              <a:solidFill>
                <a:schemeClr val="tx1"/>
              </a:solidFill>
              <a:effectLst/>
              <a:latin typeface="+mn-lt"/>
              <a:ea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n-lt"/>
                <a:ea typeface="Times New Roman" pitchFamily="18" charset="0"/>
                <a:cs typeface="Times New Roman" pitchFamily="18" charset="0"/>
              </a:rPr>
              <a:t>Marked Protection with Mild Congestion in Central Vein and Dilated in the Sinusoids</a:t>
            </a:r>
            <a:r>
              <a:rPr kumimoji="0" lang="en-US" sz="1200" b="1" i="0" u="none" strike="noStrike" kern="1200" cap="none" normalizeH="0" baseline="0" dirty="0" smtClean="0">
                <a:ln>
                  <a:noFill/>
                </a:ln>
                <a:solidFill>
                  <a:schemeClr val="tx1"/>
                </a:solidFill>
                <a:effectLst/>
                <a:latin typeface="+mn-lt"/>
                <a:ea typeface="Arial Unicode MS" pitchFamily="34" charset="-128"/>
                <a:cs typeface="Times New Roman" pitchFamily="18" charset="0"/>
              </a:rPr>
              <a:t>.</a:t>
            </a:r>
            <a:endParaRPr kumimoji="0" lang="en-US" sz="1200" b="1" i="0" u="none" strike="noStrike" kern="1200" cap="none" normalizeH="0" baseline="0" dirty="0" smtClean="0">
              <a:ln>
                <a:noFill/>
              </a:ln>
              <a:solidFill>
                <a:schemeClr val="tx1"/>
              </a:solidFill>
              <a:effectLst/>
              <a:latin typeface="+mn-lt"/>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results</a:t>
            </a:r>
            <a:r>
              <a:rPr lang="en-US" baseline="0" dirty="0" smtClean="0"/>
              <a:t> of this chapter were published under the title:</a:t>
            </a:r>
          </a:p>
          <a:p>
            <a:r>
              <a:rPr kumimoji="0" lang="en-US" sz="1200" b="0" i="0" u="none" strike="noStrike" kern="1200" cap="none" spc="0" normalizeH="0" baseline="0" noProof="0" dirty="0" smtClean="0">
                <a:ln>
                  <a:noFill/>
                </a:ln>
                <a:solidFill>
                  <a:schemeClr val="tx1"/>
                </a:solidFill>
                <a:effectLst/>
                <a:uLnTx/>
                <a:uFillTx/>
                <a:latin typeface="+mn-lt"/>
                <a:ea typeface="+mn-ea"/>
                <a:cs typeface="+mn-cs"/>
              </a:rPr>
              <a:t>Evaluation of the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hepatoprotective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activity of some plants belonging to the tribe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Cynareae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growing in Egypt.</a:t>
            </a:r>
          </a:p>
          <a:p>
            <a:r>
              <a:rPr kumimoji="0" lang="en-US" sz="1200" b="0" i="0" u="none" strike="noStrike" kern="1200" cap="none" spc="0" normalizeH="0" baseline="0" noProof="0" dirty="0" smtClean="0">
                <a:ln>
                  <a:noFill/>
                </a:ln>
                <a:solidFill>
                  <a:schemeClr val="tx1"/>
                </a:solidFill>
                <a:effectLst/>
                <a:uLnTx/>
                <a:uFillTx/>
                <a:latin typeface="+mn-lt"/>
                <a:ea typeface="+mn-ea"/>
                <a:cs typeface="+mn-cs"/>
              </a:rPr>
              <a:t>In the Journal of Medicinal Plants Research , February , 2013.</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D4D66A-6CBF-4400-A92F-016DCEFE1D5F}"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Plants</a:t>
            </a:r>
            <a:r>
              <a:rPr lang="en-US" baseline="0" dirty="0" smtClean="0"/>
              <a:t> found to have </a:t>
            </a:r>
            <a:r>
              <a:rPr lang="en-US" baseline="0" dirty="0" err="1" smtClean="0"/>
              <a:t>hepatoprotective</a:t>
            </a:r>
            <a:r>
              <a:rPr lang="en-US" baseline="0" dirty="0" smtClean="0"/>
              <a:t> activity from the previous screening were fractionated and these fractions were tested for their </a:t>
            </a:r>
            <a:r>
              <a:rPr lang="en-US" baseline="0" dirty="0" err="1" smtClean="0"/>
              <a:t>hepatoprotective</a:t>
            </a:r>
            <a:r>
              <a:rPr lang="en-US" baseline="0" dirty="0" smtClean="0"/>
              <a:t> activity.</a:t>
            </a:r>
          </a:p>
          <a:p>
            <a:r>
              <a:rPr lang="en-US" baseline="0" dirty="0" smtClean="0"/>
              <a:t>The dried plants were </a:t>
            </a:r>
            <a:r>
              <a:rPr lang="en-US" baseline="0" dirty="0" err="1" smtClean="0"/>
              <a:t>seperately</a:t>
            </a:r>
            <a:r>
              <a:rPr lang="en-US" baseline="0" dirty="0" smtClean="0"/>
              <a:t> extracted by 70% ethanol.</a:t>
            </a:r>
          </a:p>
          <a:p>
            <a:r>
              <a:rPr lang="en-US" baseline="0" dirty="0" smtClean="0"/>
              <a:t>The </a:t>
            </a:r>
            <a:r>
              <a:rPr lang="en-US" baseline="0" dirty="0" err="1" smtClean="0"/>
              <a:t>filterate</a:t>
            </a:r>
            <a:r>
              <a:rPr lang="en-US" baseline="0" dirty="0" smtClean="0"/>
              <a:t> was dried and fractionated using petroleum ether, ethyl acetate, </a:t>
            </a:r>
            <a:r>
              <a:rPr lang="en-US" baseline="0" dirty="0" err="1" smtClean="0"/>
              <a:t>butanol</a:t>
            </a:r>
            <a:r>
              <a:rPr lang="en-US" baseline="0" dirty="0" smtClean="0"/>
              <a:t> successively.</a:t>
            </a:r>
          </a:p>
          <a:p>
            <a:r>
              <a:rPr lang="en-US" baseline="0" dirty="0" smtClean="0"/>
              <a:t>The remaining marc was re extracted using boiling water, dried and fractionated using </a:t>
            </a:r>
            <a:r>
              <a:rPr lang="en-US" baseline="0" dirty="0" err="1" smtClean="0"/>
              <a:t>butanol</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2000" dirty="0" smtClean="0"/>
              <a:t>Liver diseases is a worldwide problem.</a:t>
            </a:r>
          </a:p>
          <a:p>
            <a:pPr algn="just"/>
            <a:r>
              <a:rPr lang="en-US" sz="2000" dirty="0" smtClean="0"/>
              <a:t>Globally, Hepatitis C Virus (HCV) infects an estimated 170 million people, and causes a 500,000 deaths per year due to complications of late-stage liver diseases</a:t>
            </a:r>
            <a:endParaRPr lang="en-US" sz="2000"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biochemical results of the different  prepared fractions were compared to that of </a:t>
            </a:r>
            <a:r>
              <a:rPr lang="en-US" dirty="0" err="1" smtClean="0"/>
              <a:t>silymarin</a:t>
            </a:r>
            <a:r>
              <a:rPr lang="en-US" dirty="0" smtClean="0"/>
              <a:t>.</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Concerning </a:t>
            </a:r>
            <a:r>
              <a:rPr lang="en-US" dirty="0" err="1" smtClean="0"/>
              <a:t>onopordon</a:t>
            </a:r>
            <a:r>
              <a:rPr lang="en-US" baseline="0" dirty="0" smtClean="0"/>
              <a:t> </a:t>
            </a:r>
            <a:r>
              <a:rPr lang="en-US" baseline="0" dirty="0" err="1" smtClean="0"/>
              <a:t>alexandrium</a:t>
            </a:r>
            <a:r>
              <a:rPr lang="en-US" dirty="0" smtClean="0"/>
              <a:t>, he ethyl acetate, the </a:t>
            </a:r>
            <a:r>
              <a:rPr lang="en-US" dirty="0" err="1" smtClean="0"/>
              <a:t>butanol</a:t>
            </a:r>
            <a:r>
              <a:rPr lang="en-US" dirty="0" smtClean="0"/>
              <a:t> of the 70% alcoholic extracts and the </a:t>
            </a:r>
            <a:r>
              <a:rPr lang="en-US" dirty="0" err="1" smtClean="0"/>
              <a:t>butanol</a:t>
            </a:r>
            <a:r>
              <a:rPr lang="en-US" dirty="0" smtClean="0"/>
              <a:t> extract of the aqueous extract were the most</a:t>
            </a:r>
            <a:r>
              <a:rPr lang="en-US" baseline="0" dirty="0" smtClean="0"/>
              <a:t> active.</a:t>
            </a:r>
            <a:endParaRPr lang="en-US" dirty="0" smtClean="0"/>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auto" latinLnBrk="0" hangingPunct="1"/>
            <a:r>
              <a:rPr lang="en-US" sz="1200" kern="1200" baseline="0" dirty="0" smtClean="0">
                <a:solidFill>
                  <a:schemeClr val="tx1"/>
                </a:solidFill>
                <a:latin typeface="+mn-lt"/>
                <a:ea typeface="+mn-ea"/>
                <a:cs typeface="+mn-cs"/>
              </a:rPr>
              <a:t>11 compounds were isolated f</a:t>
            </a:r>
            <a:r>
              <a:rPr lang="en-US" sz="1200" kern="1200" dirty="0" smtClean="0">
                <a:solidFill>
                  <a:schemeClr val="tx1"/>
                </a:solidFill>
                <a:latin typeface="+mn-lt"/>
                <a:ea typeface="+mn-ea"/>
                <a:cs typeface="+mn-cs"/>
              </a:rPr>
              <a:t>rom the </a:t>
            </a:r>
            <a:r>
              <a:rPr lang="en-US" sz="1200" kern="1200" dirty="0" err="1" smtClean="0">
                <a:solidFill>
                  <a:schemeClr val="tx1"/>
                </a:solidFill>
                <a:latin typeface="+mn-lt"/>
                <a:ea typeface="+mn-ea"/>
                <a:cs typeface="+mn-cs"/>
              </a:rPr>
              <a:t>hepatoprotective</a:t>
            </a:r>
            <a:r>
              <a:rPr lang="en-US" sz="1200" kern="1200" dirty="0" smtClean="0">
                <a:solidFill>
                  <a:schemeClr val="tx1"/>
                </a:solidFill>
                <a:latin typeface="+mn-lt"/>
                <a:ea typeface="+mn-ea"/>
                <a:cs typeface="+mn-cs"/>
              </a:rPr>
              <a:t> fractions of </a:t>
            </a:r>
            <a:r>
              <a:rPr lang="en-US" sz="1200" kern="1200" dirty="0" err="1" smtClean="0">
                <a:solidFill>
                  <a:schemeClr val="tx1"/>
                </a:solidFill>
                <a:latin typeface="+mn-lt"/>
                <a:ea typeface="+mn-ea"/>
                <a:cs typeface="+mn-cs"/>
              </a:rPr>
              <a:t>Onopordon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alexandrinum</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4D66A-6CBF-4400-A92F-016DCEFE1D5F}"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11 compounds were identified</a:t>
            </a:r>
            <a:r>
              <a:rPr lang="en-US" baseline="0" dirty="0" smtClean="0"/>
              <a:t> as:</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worth mentioning that this is the first isolation of</a:t>
            </a:r>
            <a:r>
              <a:rPr lang="en-US" baseline="0" dirty="0" smtClean="0"/>
              <a:t> </a:t>
            </a:r>
          </a:p>
          <a:p>
            <a:r>
              <a:rPr lang="en-US" dirty="0" smtClean="0"/>
              <a:t>Acacetin-7-O-β-D-rutinoside,</a:t>
            </a:r>
          </a:p>
          <a:p>
            <a:r>
              <a:rPr lang="en-US" dirty="0" smtClean="0"/>
              <a:t>3, 4- </a:t>
            </a:r>
            <a:r>
              <a:rPr lang="en-US" dirty="0" err="1" smtClean="0"/>
              <a:t>dihydroxy</a:t>
            </a:r>
            <a:r>
              <a:rPr lang="en-US" dirty="0" smtClean="0"/>
              <a:t> benzoic acid,</a:t>
            </a:r>
          </a:p>
          <a:p>
            <a:r>
              <a:rPr lang="en-US" dirty="0" smtClean="0"/>
              <a:t>p- hydroxyl benzoic acid and </a:t>
            </a:r>
          </a:p>
          <a:p>
            <a:r>
              <a:rPr lang="en-US" dirty="0" err="1" smtClean="0"/>
              <a:t>Pedalitin</a:t>
            </a:r>
            <a:r>
              <a:rPr lang="en-US" dirty="0" smtClean="0"/>
              <a:t> from Genus </a:t>
            </a:r>
            <a:r>
              <a:rPr lang="en-US" dirty="0" err="1" smtClean="0"/>
              <a:t>Onopordon</a:t>
            </a:r>
            <a:endParaRPr lang="en-US" dirty="0" smtClean="0"/>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addition this is the first report for the isolation of compound indole-3-carbaldehyde from family </a:t>
            </a:r>
            <a:r>
              <a:rPr lang="en-US" baseline="0" dirty="0" err="1" smtClean="0"/>
              <a:t>asteraceae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 </a:t>
            </a:r>
            <a:r>
              <a:rPr lang="ar-EG"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would like to express my deepest sense of Gratitude to my supervisor </a:t>
            </a:r>
            <a:r>
              <a:rPr lang="en-US" sz="1200" b="1" i="1" kern="1200" dirty="0" smtClean="0">
                <a:solidFill>
                  <a:schemeClr val="tx1"/>
                </a:solidFill>
                <a:latin typeface="+mn-lt"/>
                <a:ea typeface="+mn-ea"/>
                <a:cs typeface="+mn-cs"/>
              </a:rPr>
              <a:t>Dr. </a:t>
            </a:r>
            <a:r>
              <a:rPr lang="en-US" sz="1200" b="1" i="1" kern="1200" dirty="0" err="1" smtClean="0">
                <a:solidFill>
                  <a:schemeClr val="tx1"/>
                </a:solidFill>
                <a:latin typeface="+mn-lt"/>
                <a:ea typeface="+mn-ea"/>
                <a:cs typeface="+mn-cs"/>
              </a:rPr>
              <a:t>Aly</a:t>
            </a:r>
            <a:r>
              <a:rPr lang="en-US" sz="1200" b="1" i="1" kern="1200" dirty="0" smtClean="0">
                <a:solidFill>
                  <a:schemeClr val="tx1"/>
                </a:solidFill>
                <a:latin typeface="+mn-lt"/>
                <a:ea typeface="+mn-ea"/>
                <a:cs typeface="+mn-cs"/>
              </a:rPr>
              <a:t>  </a:t>
            </a:r>
            <a:r>
              <a:rPr lang="en-US" sz="1200" b="1" i="1" kern="1200" dirty="0" err="1" smtClean="0">
                <a:solidFill>
                  <a:schemeClr val="tx1"/>
                </a:solidFill>
                <a:latin typeface="+mn-lt"/>
                <a:ea typeface="+mn-ea"/>
                <a:cs typeface="+mn-cs"/>
              </a:rPr>
              <a:t>Metwally</a:t>
            </a:r>
            <a:r>
              <a:rPr lang="en-US" sz="1200" kern="1200" dirty="0" smtClean="0">
                <a:solidFill>
                  <a:schemeClr val="tx1"/>
                </a:solidFill>
                <a:latin typeface="+mn-lt"/>
                <a:ea typeface="+mn-ea"/>
                <a:cs typeface="+mn-cs"/>
              </a:rPr>
              <a:t>, Professor of </a:t>
            </a:r>
            <a:r>
              <a:rPr lang="en-US" sz="1200" kern="1200" dirty="0" err="1" smtClean="0">
                <a:solidFill>
                  <a:schemeClr val="tx1"/>
                </a:solidFill>
                <a:latin typeface="+mn-lt"/>
                <a:ea typeface="+mn-ea"/>
                <a:cs typeface="+mn-cs"/>
              </a:rPr>
              <a:t>Pharmacognosy</a:t>
            </a:r>
            <a:r>
              <a:rPr lang="en-US" sz="1200" kern="1200" dirty="0" smtClean="0">
                <a:solidFill>
                  <a:schemeClr val="tx1"/>
                </a:solidFill>
                <a:latin typeface="+mn-lt"/>
                <a:ea typeface="+mn-ea"/>
                <a:cs typeface="+mn-cs"/>
              </a:rPr>
              <a:t>, Faculty of Pharmacy, Alexandria University. Thank you</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 was really blessed to have</a:t>
            </a:r>
            <a:r>
              <a:rPr lang="en-US" sz="1200" b="1" i="1" kern="1200" dirty="0" smtClean="0">
                <a:solidFill>
                  <a:schemeClr val="tx1"/>
                </a:solidFill>
                <a:latin typeface="+mn-lt"/>
                <a:ea typeface="+mn-ea"/>
                <a:cs typeface="+mn-cs"/>
              </a:rPr>
              <a:t> Dr. </a:t>
            </a:r>
            <a:r>
              <a:rPr lang="en-US" sz="1200" b="1" i="1" kern="1200" dirty="0" err="1" smtClean="0">
                <a:solidFill>
                  <a:schemeClr val="tx1"/>
                </a:solidFill>
                <a:latin typeface="+mn-lt"/>
                <a:ea typeface="+mn-ea"/>
                <a:cs typeface="+mn-cs"/>
              </a:rPr>
              <a:t>Abdalla</a:t>
            </a:r>
            <a:r>
              <a:rPr lang="en-US" sz="1200" b="1" i="1" kern="1200" dirty="0" smtClean="0">
                <a:solidFill>
                  <a:schemeClr val="tx1"/>
                </a:solidFill>
                <a:latin typeface="+mn-lt"/>
                <a:ea typeface="+mn-ea"/>
                <a:cs typeface="+mn-cs"/>
              </a:rPr>
              <a:t> Omar</a:t>
            </a:r>
            <a:r>
              <a:rPr lang="en-US" sz="1200" kern="1200" dirty="0" smtClean="0">
                <a:solidFill>
                  <a:schemeClr val="tx1"/>
                </a:solidFill>
                <a:latin typeface="+mn-lt"/>
                <a:ea typeface="+mn-ea"/>
                <a:cs typeface="+mn-cs"/>
              </a:rPr>
              <a:t>, Professor of </a:t>
            </a:r>
            <a:r>
              <a:rPr lang="en-US" sz="1200" kern="1200" dirty="0" err="1" smtClean="0">
                <a:solidFill>
                  <a:schemeClr val="tx1"/>
                </a:solidFill>
                <a:latin typeface="+mn-lt"/>
                <a:ea typeface="+mn-ea"/>
                <a:cs typeface="+mn-cs"/>
              </a:rPr>
              <a:t>Pharmacognosy</a:t>
            </a:r>
            <a:r>
              <a:rPr lang="en-US" sz="1200" kern="1200" dirty="0" smtClean="0">
                <a:solidFill>
                  <a:schemeClr val="tx1"/>
                </a:solidFill>
                <a:latin typeface="+mn-lt"/>
                <a:ea typeface="+mn-ea"/>
                <a:cs typeface="+mn-cs"/>
              </a:rPr>
              <a:t>, Alexandria University as my supervisor.  Thank</a:t>
            </a:r>
            <a:r>
              <a:rPr lang="en-US" sz="1200" kern="1200" baseline="0" dirty="0" smtClean="0">
                <a:solidFill>
                  <a:schemeClr val="tx1"/>
                </a:solidFill>
                <a:latin typeface="+mn-lt"/>
                <a:ea typeface="+mn-ea"/>
                <a:cs typeface="+mn-cs"/>
              </a:rPr>
              <a:t> you</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 express my deep gratitude and thanks to my supervisor </a:t>
            </a:r>
            <a:r>
              <a:rPr lang="en-US" sz="1200" b="1" i="1" kern="1200" dirty="0" smtClean="0">
                <a:solidFill>
                  <a:schemeClr val="tx1"/>
                </a:solidFill>
                <a:latin typeface="+mn-lt"/>
                <a:ea typeface="+mn-ea"/>
                <a:cs typeface="+mn-cs"/>
              </a:rPr>
              <a:t>Dr. </a:t>
            </a:r>
            <a:r>
              <a:rPr lang="en-US" sz="1200" b="1" i="1" kern="1200" dirty="0" err="1" smtClean="0">
                <a:solidFill>
                  <a:schemeClr val="tx1"/>
                </a:solidFill>
                <a:latin typeface="+mn-lt"/>
                <a:ea typeface="+mn-ea"/>
                <a:cs typeface="+mn-cs"/>
              </a:rPr>
              <a:t>Masouda</a:t>
            </a:r>
            <a:r>
              <a:rPr lang="en-US" sz="1200" b="1" i="1" kern="1200" dirty="0" smtClean="0">
                <a:solidFill>
                  <a:schemeClr val="tx1"/>
                </a:solidFill>
                <a:latin typeface="+mn-lt"/>
                <a:ea typeface="+mn-ea"/>
                <a:cs typeface="+mn-cs"/>
              </a:rPr>
              <a:t> </a:t>
            </a:r>
            <a:r>
              <a:rPr lang="en-US" sz="1200" b="1" i="1" kern="1200" dirty="0" err="1" smtClean="0">
                <a:solidFill>
                  <a:schemeClr val="tx1"/>
                </a:solidFill>
                <a:latin typeface="+mn-lt"/>
                <a:ea typeface="+mn-ea"/>
                <a:cs typeface="+mn-cs"/>
              </a:rPr>
              <a:t>Amer</a:t>
            </a:r>
            <a:r>
              <a:rPr lang="en-US" sz="1200" b="1"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Professor of </a:t>
            </a:r>
            <a:r>
              <a:rPr lang="en-US" sz="1200" kern="1200" dirty="0" err="1" smtClean="0">
                <a:solidFill>
                  <a:schemeClr val="tx1"/>
                </a:solidFill>
                <a:latin typeface="+mn-lt"/>
                <a:ea typeface="+mn-ea"/>
                <a:cs typeface="+mn-cs"/>
              </a:rPr>
              <a:t>Pharmacognosy</a:t>
            </a:r>
            <a:r>
              <a:rPr lang="en-US" sz="1200" kern="1200" dirty="0" smtClean="0">
                <a:solidFill>
                  <a:schemeClr val="tx1"/>
                </a:solidFill>
                <a:latin typeface="+mn-lt"/>
                <a:ea typeface="+mn-ea"/>
                <a:cs typeface="+mn-cs"/>
              </a:rPr>
              <a:t>, Alexandria University. Thank you</a:t>
            </a:r>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Identification of compound</a:t>
            </a:r>
            <a:r>
              <a:rPr lang="en-US" baseline="0" dirty="0" smtClean="0"/>
              <a:t> O3 </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UV spectrum of compound</a:t>
            </a:r>
            <a:r>
              <a:rPr lang="en-US" sz="1200" i="1" kern="1200" baseline="-25000" dirty="0" smtClean="0">
                <a:solidFill>
                  <a:schemeClr val="tx1"/>
                </a:solidFill>
                <a:latin typeface="+mn-lt"/>
                <a:ea typeface="+mn-ea"/>
                <a:cs typeface="+mn-cs"/>
              </a:rPr>
              <a:t> </a:t>
            </a:r>
            <a:r>
              <a:rPr lang="en-US" sz="1200" i="0" kern="1200" baseline="0" dirty="0" smtClean="0">
                <a:solidFill>
                  <a:schemeClr val="tx1"/>
                </a:solidFill>
                <a:latin typeface="+mn-lt"/>
                <a:ea typeface="+mn-ea"/>
                <a:cs typeface="+mn-cs"/>
              </a:rPr>
              <a:t>O3 i</a:t>
            </a:r>
            <a:r>
              <a:rPr lang="en-US" sz="1200" kern="1200" dirty="0" smtClean="0">
                <a:solidFill>
                  <a:schemeClr val="tx1"/>
                </a:solidFill>
                <a:latin typeface="+mn-lt"/>
                <a:ea typeface="+mn-ea"/>
                <a:cs typeface="+mn-cs"/>
              </a:rPr>
              <a:t>n methanol showed two peaks at 269 nm and 333 nm indicating a </a:t>
            </a:r>
            <a:r>
              <a:rPr lang="en-US" sz="1200" kern="1200" dirty="0" err="1" smtClean="0">
                <a:solidFill>
                  <a:schemeClr val="tx1"/>
                </a:solidFill>
                <a:latin typeface="+mn-lt"/>
                <a:ea typeface="+mn-ea"/>
                <a:cs typeface="+mn-cs"/>
              </a:rPr>
              <a:t>flavone</a:t>
            </a:r>
            <a:r>
              <a:rPr lang="en-US" sz="1200" kern="1200" dirty="0" smtClean="0">
                <a:solidFill>
                  <a:schemeClr val="tx1"/>
                </a:solidFill>
                <a:latin typeface="+mn-lt"/>
                <a:ea typeface="+mn-ea"/>
                <a:cs typeface="+mn-cs"/>
              </a:rPr>
              <a:t> 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NaOMe</a:t>
            </a:r>
            <a:r>
              <a:rPr lang="en-US" sz="1200" kern="1200" dirty="0" smtClean="0">
                <a:solidFill>
                  <a:schemeClr val="tx1"/>
                </a:solidFill>
                <a:latin typeface="+mn-lt"/>
                <a:ea typeface="+mn-ea"/>
                <a:cs typeface="+mn-cs"/>
              </a:rPr>
              <a:t> spectrum exhibited a large </a:t>
            </a:r>
            <a:r>
              <a:rPr lang="en-US" sz="1200" kern="1200" dirty="0" err="1" smtClean="0">
                <a:solidFill>
                  <a:schemeClr val="tx1"/>
                </a:solidFill>
                <a:latin typeface="+mn-lt"/>
                <a:ea typeface="+mn-ea"/>
                <a:cs typeface="+mn-cs"/>
              </a:rPr>
              <a:t>bathochromic</a:t>
            </a:r>
            <a:r>
              <a:rPr lang="en-US" sz="1200" kern="1200" dirty="0" smtClean="0">
                <a:solidFill>
                  <a:schemeClr val="tx1"/>
                </a:solidFill>
                <a:latin typeface="+mn-lt"/>
                <a:ea typeface="+mn-ea"/>
                <a:cs typeface="+mn-cs"/>
              </a:rPr>
              <a:t> shift of band I with a decrease in the intensity of absorption indicating a substituted C-4’ position.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NaOAc</a:t>
            </a:r>
            <a:r>
              <a:rPr lang="en-US" sz="1200" kern="1200" dirty="0" smtClean="0">
                <a:solidFill>
                  <a:schemeClr val="tx1"/>
                </a:solidFill>
                <a:latin typeface="+mn-lt"/>
                <a:ea typeface="+mn-ea"/>
                <a:cs typeface="+mn-cs"/>
              </a:rPr>
              <a:t> spectrum proved the absence of a free 7-OH group.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AlCl</a:t>
            </a:r>
            <a:r>
              <a:rPr lang="en-US" sz="1200" kern="1200" baseline="-25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and the AlCl</a:t>
            </a:r>
            <a:r>
              <a:rPr lang="en-US" sz="1200" kern="1200" baseline="-25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HCl</a:t>
            </a:r>
            <a:r>
              <a:rPr lang="en-US" sz="1200" kern="1200" dirty="0" smtClean="0">
                <a:solidFill>
                  <a:schemeClr val="tx1"/>
                </a:solidFill>
                <a:latin typeface="+mn-lt"/>
                <a:ea typeface="+mn-ea"/>
                <a:cs typeface="+mn-cs"/>
              </a:rPr>
              <a:t> indicated the presence of a free 5-OH group.</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H-NMR revealed signals for a </a:t>
            </a:r>
            <a:r>
              <a:rPr lang="en-US" dirty="0" err="1" smtClean="0"/>
              <a:t>methoxyl</a:t>
            </a:r>
            <a:r>
              <a:rPr lang="en-US" dirty="0" smtClean="0"/>
              <a:t> group and signals for 7 protons with the same coupling pattern of </a:t>
            </a:r>
            <a:r>
              <a:rPr lang="en-US" dirty="0" err="1" smtClean="0"/>
              <a:t>apigenin</a:t>
            </a:r>
            <a:r>
              <a:rPr lang="en-US" dirty="0" smtClean="0"/>
              <a:t>.</a:t>
            </a:r>
          </a:p>
          <a:p>
            <a:pPr algn="just"/>
            <a:r>
              <a:rPr lang="en-US" dirty="0" smtClean="0"/>
              <a:t>The </a:t>
            </a:r>
            <a:r>
              <a:rPr lang="en-US" baseline="30000" dirty="0" smtClean="0"/>
              <a:t>1</a:t>
            </a:r>
            <a:r>
              <a:rPr lang="en-US" dirty="0" smtClean="0"/>
              <a:t>H-NMR and the </a:t>
            </a:r>
            <a:r>
              <a:rPr lang="en-US" baseline="30000" dirty="0" smtClean="0"/>
              <a:t>13</a:t>
            </a:r>
            <a:r>
              <a:rPr lang="en-US" dirty="0" smtClean="0"/>
              <a:t>C-NMR indicated the presence of 2 sugar moieties.</a:t>
            </a:r>
            <a:r>
              <a:rPr lang="en-US" baseline="0" dirty="0" smtClean="0"/>
              <a:t> </a:t>
            </a:r>
          </a:p>
        </p:txBody>
      </p:sp>
      <p:sp>
        <p:nvSpPr>
          <p:cNvPr id="4" name="Slide Number Placeholder 3"/>
          <p:cNvSpPr>
            <a:spLocks noGrp="1"/>
          </p:cNvSpPr>
          <p:nvPr>
            <p:ph type="sldNum" sz="quarter" idx="10"/>
          </p:nvPr>
        </p:nvSpPr>
        <p:spPr/>
        <p:txBody>
          <a:bodyPr/>
          <a:lstStyle/>
          <a:p>
            <a:fld id="{69D4D66A-6CBF-4400-A92F-016DCEFE1D5F}"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In Egypt, the problem is even more exaggerated.</a:t>
            </a:r>
          </a:p>
          <a:p>
            <a:pPr algn="just"/>
            <a:r>
              <a:rPr lang="en-US" dirty="0" smtClean="0"/>
              <a:t>Approximately 20% of Egyptian blood donors are anti-HCV positive.</a:t>
            </a:r>
          </a:p>
          <a:p>
            <a:pPr algn="just"/>
            <a:r>
              <a:rPr lang="en-US" dirty="0" smtClean="0"/>
              <a:t>Other estimates that Egypt has the highest prevalence of HCV worldwide, ranging from 6% to more than 40% among regions and demographic groups</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sugar moiety was found to be a </a:t>
            </a:r>
            <a:r>
              <a:rPr lang="en-US" baseline="0" dirty="0" err="1" smtClean="0"/>
              <a:t>rhamnose</a:t>
            </a:r>
            <a:r>
              <a:rPr lang="en-US" baseline="0" dirty="0" smtClean="0"/>
              <a:t> with its </a:t>
            </a:r>
            <a:r>
              <a:rPr lang="en-US" baseline="0" dirty="0" err="1" smtClean="0"/>
              <a:t>anomeric</a:t>
            </a:r>
            <a:r>
              <a:rPr lang="en-US" baseline="0" dirty="0" smtClean="0"/>
              <a:t> proton appearing as a singlet at 5.5 </a:t>
            </a:r>
            <a:r>
              <a:rPr lang="en-US" baseline="0" dirty="0" err="1" smtClean="0"/>
              <a:t>ppm</a:t>
            </a:r>
            <a:r>
              <a:rPr lang="en-US" baseline="0" dirty="0" smtClean="0"/>
              <a:t> and C-6”’ methyl as a singlet at 1.56 </a:t>
            </a:r>
            <a:r>
              <a:rPr lang="en-US" baseline="0" dirty="0" err="1" smtClean="0"/>
              <a:t>ppm</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2nd sugar moiety was</a:t>
            </a:r>
            <a:r>
              <a:rPr lang="en-US" sz="1200" kern="1200" baseline="0" dirty="0" smtClean="0">
                <a:solidFill>
                  <a:schemeClr val="tx1"/>
                </a:solidFill>
                <a:latin typeface="+mn-lt"/>
                <a:ea typeface="+mn-ea"/>
                <a:cs typeface="+mn-cs"/>
              </a:rPr>
              <a:t> identified as glucose with its </a:t>
            </a:r>
            <a:r>
              <a:rPr lang="en-US" baseline="0" dirty="0" err="1" smtClean="0"/>
              <a:t>anomeric</a:t>
            </a:r>
            <a:r>
              <a:rPr lang="en-US" baseline="0" dirty="0" smtClean="0"/>
              <a:t> proton appearing as a doublet at 5.7 </a:t>
            </a:r>
            <a:r>
              <a:rPr lang="en-US" baseline="0" dirty="0" err="1" smtClean="0"/>
              <a:t>ppm</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up field shift of C-6” of the glucose moiety and the down field shift of the C-1”’ of the </a:t>
            </a:r>
            <a:r>
              <a:rPr lang="en-US" sz="1200" kern="1200" dirty="0" err="1" smtClean="0">
                <a:solidFill>
                  <a:schemeClr val="tx1"/>
                </a:solidFill>
                <a:latin typeface="+mn-lt"/>
                <a:ea typeface="+mn-ea"/>
                <a:cs typeface="+mn-cs"/>
              </a:rPr>
              <a:t>rhamnose</a:t>
            </a:r>
            <a:r>
              <a:rPr lang="en-US" sz="1200" kern="1200" dirty="0" smtClean="0">
                <a:solidFill>
                  <a:schemeClr val="tx1"/>
                </a:solidFill>
                <a:latin typeface="+mn-lt"/>
                <a:ea typeface="+mn-ea"/>
                <a:cs typeface="+mn-cs"/>
              </a:rPr>
              <a:t> moiety indicates the position of the </a:t>
            </a:r>
            <a:r>
              <a:rPr lang="en-US" sz="1200" kern="1200" dirty="0" err="1" smtClean="0">
                <a:solidFill>
                  <a:schemeClr val="tx1"/>
                </a:solidFill>
                <a:latin typeface="+mn-lt"/>
                <a:ea typeface="+mn-ea"/>
                <a:cs typeface="+mn-cs"/>
              </a:rPr>
              <a:t>interglycosidic</a:t>
            </a:r>
            <a:r>
              <a:rPr lang="en-US" sz="1200" kern="1200" dirty="0" smtClean="0">
                <a:solidFill>
                  <a:schemeClr val="tx1"/>
                </a:solidFill>
                <a:latin typeface="+mn-lt"/>
                <a:ea typeface="+mn-ea"/>
                <a:cs typeface="+mn-cs"/>
              </a:rPr>
              <a:t> linkage which is 1 </a:t>
            </a:r>
            <a:r>
              <a:rPr lang="en-US" sz="1200" kern="1200" smtClean="0">
                <a:solidFill>
                  <a:schemeClr val="tx1"/>
                </a:solidFill>
                <a:latin typeface="+mn-lt"/>
                <a:ea typeface="+mn-ea"/>
                <a:cs typeface="+mn-cs"/>
              </a:rPr>
              <a:t>”’    linked to     6”</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HMBC </a:t>
            </a:r>
            <a:r>
              <a:rPr lang="en-US" dirty="0" err="1" smtClean="0"/>
              <a:t>corelated</a:t>
            </a:r>
            <a:r>
              <a:rPr lang="en-US" dirty="0" smtClean="0"/>
              <a:t> the protons of the </a:t>
            </a:r>
            <a:r>
              <a:rPr lang="en-US" dirty="0" err="1" smtClean="0"/>
              <a:t>methoxyl</a:t>
            </a:r>
            <a:r>
              <a:rPr lang="en-US" dirty="0" smtClean="0"/>
              <a:t> group to C-4’ indicating its point of linkage</a:t>
            </a:r>
            <a:r>
              <a:rPr lang="en-US" baseline="0" dirty="0" smtClean="0"/>
              <a:t> </a:t>
            </a:r>
            <a:endParaRPr lang="en-US" dirty="0" smtClean="0"/>
          </a:p>
          <a:p>
            <a:r>
              <a:rPr lang="en-US" dirty="0" smtClean="0"/>
              <a:t>And therefore the </a:t>
            </a:r>
            <a:r>
              <a:rPr lang="en-US" dirty="0" err="1" smtClean="0"/>
              <a:t>rutinose</a:t>
            </a:r>
            <a:r>
              <a:rPr lang="en-US" dirty="0" smtClean="0"/>
              <a:t> should</a:t>
            </a:r>
            <a:r>
              <a:rPr lang="en-US" baseline="0" dirty="0" smtClean="0"/>
              <a:t> be attached at C-7</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ESIMS showed a peak</a:t>
            </a:r>
            <a:r>
              <a:rPr lang="en-US" baseline="0" dirty="0" smtClean="0"/>
              <a:t> corresponding to M+H </a:t>
            </a:r>
          </a:p>
          <a:p>
            <a:endParaRPr lang="en-US" baseline="0" dirty="0" smtClean="0"/>
          </a:p>
          <a:p>
            <a:r>
              <a:rPr lang="en-US" baseline="0" dirty="0" smtClean="0"/>
              <a:t>and compatible with the molecular formula C 28 H 32 O 15</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Therefore compound </a:t>
            </a:r>
            <a:r>
              <a:rPr lang="en-US" i="1" dirty="0" smtClean="0"/>
              <a:t>O</a:t>
            </a:r>
            <a:r>
              <a:rPr lang="en-US" i="1" baseline="-25000" dirty="0" smtClean="0"/>
              <a:t>3</a:t>
            </a:r>
            <a:r>
              <a:rPr lang="en-US" dirty="0" smtClean="0"/>
              <a:t> was found to be Acacetin-7-O-rutinoside.</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t>Its structure was confirmed by comparing its spectral data with those reported in literature.</a:t>
            </a:r>
          </a:p>
          <a:p>
            <a:pPr algn="just"/>
            <a:r>
              <a:rPr lang="en-US" dirty="0" smtClean="0"/>
              <a:t>It is worth mentioning that this is the first report for its isolation from genus </a:t>
            </a:r>
            <a:r>
              <a:rPr lang="en-US" i="1" dirty="0" err="1" smtClean="0"/>
              <a:t>Onopordon</a:t>
            </a:r>
            <a:r>
              <a:rPr lang="en-US" i="1" dirty="0" smtClean="0"/>
              <a: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a:t>
            </a:r>
            <a:r>
              <a:rPr lang="en-GB" sz="1200" kern="1200" baseline="30000" dirty="0" smtClean="0">
                <a:solidFill>
                  <a:schemeClr val="tx1"/>
                </a:solidFill>
                <a:latin typeface="+mn-lt"/>
                <a:ea typeface="+mn-ea"/>
                <a:cs typeface="+mn-cs"/>
              </a:rPr>
              <a:t>1</a:t>
            </a:r>
            <a:r>
              <a:rPr lang="en-GB" sz="1200" kern="1200" dirty="0" smtClean="0">
                <a:solidFill>
                  <a:schemeClr val="tx1"/>
                </a:solidFill>
                <a:latin typeface="+mn-lt"/>
                <a:ea typeface="+mn-ea"/>
                <a:cs typeface="+mn-cs"/>
              </a:rPr>
              <a:t>H-NMR indicated the presence of 5 aromatic protons and an </a:t>
            </a:r>
            <a:r>
              <a:rPr lang="en-GB" sz="1200" kern="1200" dirty="0" err="1" smtClean="0">
                <a:solidFill>
                  <a:schemeClr val="tx1"/>
                </a:solidFill>
                <a:latin typeface="+mn-lt"/>
                <a:ea typeface="+mn-ea"/>
                <a:cs typeface="+mn-cs"/>
              </a:rPr>
              <a:t>aldehydic</a:t>
            </a:r>
            <a:r>
              <a:rPr lang="en-GB" sz="1200" kern="1200" dirty="0" smtClean="0">
                <a:solidFill>
                  <a:schemeClr val="tx1"/>
                </a:solidFill>
                <a:latin typeface="+mn-lt"/>
                <a:ea typeface="+mn-ea"/>
                <a:cs typeface="+mn-cs"/>
              </a:rPr>
              <a:t> proton</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HMQC correlated these 5 aromatic protons to their corresponding carbons and the </a:t>
            </a:r>
            <a:r>
              <a:rPr lang="en-GB" sz="1200" kern="1200" dirty="0" err="1" smtClean="0">
                <a:solidFill>
                  <a:schemeClr val="tx1"/>
                </a:solidFill>
                <a:latin typeface="+mn-lt"/>
                <a:ea typeface="+mn-ea"/>
                <a:cs typeface="+mn-cs"/>
              </a:rPr>
              <a:t>aldehydic</a:t>
            </a:r>
            <a:r>
              <a:rPr lang="en-GB" sz="1200" kern="1200" dirty="0" smtClean="0">
                <a:solidFill>
                  <a:schemeClr val="tx1"/>
                </a:solidFill>
                <a:latin typeface="+mn-lt"/>
                <a:ea typeface="+mn-ea"/>
                <a:cs typeface="+mn-cs"/>
              </a:rPr>
              <a:t> proton at δ 9.91 </a:t>
            </a:r>
            <a:r>
              <a:rPr lang="en-GB" sz="1200" kern="1200" dirty="0" err="1" smtClean="0">
                <a:solidFill>
                  <a:schemeClr val="tx1"/>
                </a:solidFill>
                <a:latin typeface="+mn-lt"/>
                <a:ea typeface="+mn-ea"/>
                <a:cs typeface="+mn-cs"/>
              </a:rPr>
              <a:t>ppm</a:t>
            </a:r>
            <a:r>
              <a:rPr lang="en-GB" sz="1200" kern="1200" dirty="0" smtClean="0">
                <a:solidFill>
                  <a:schemeClr val="tx1"/>
                </a:solidFill>
                <a:latin typeface="+mn-lt"/>
                <a:ea typeface="+mn-ea"/>
                <a:cs typeface="+mn-cs"/>
              </a:rPr>
              <a:t> to the carbon</a:t>
            </a:r>
            <a:r>
              <a:rPr lang="en-GB" sz="1200" kern="1200" baseline="0" dirty="0" smtClean="0">
                <a:solidFill>
                  <a:schemeClr val="tx1"/>
                </a:solidFill>
                <a:latin typeface="+mn-lt"/>
                <a:ea typeface="+mn-ea"/>
                <a:cs typeface="+mn-cs"/>
              </a:rPr>
              <a:t> at </a:t>
            </a:r>
            <a:r>
              <a:rPr lang="en-GB" sz="1200" kern="1200" dirty="0" smtClean="0">
                <a:solidFill>
                  <a:schemeClr val="tx1"/>
                </a:solidFill>
                <a:latin typeface="+mn-lt"/>
                <a:ea typeface="+mn-ea"/>
                <a:cs typeface="+mn-cs"/>
              </a:rPr>
              <a:t>185 </a:t>
            </a:r>
            <a:r>
              <a:rPr lang="en-GB" sz="1200" kern="1200" dirty="0" err="1" smtClean="0">
                <a:solidFill>
                  <a:schemeClr val="tx1"/>
                </a:solidFill>
                <a:latin typeface="+mn-lt"/>
                <a:ea typeface="+mn-ea"/>
                <a:cs typeface="+mn-cs"/>
              </a:rPr>
              <a:t>ppm</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This</a:t>
            </a:r>
            <a:r>
              <a:rPr lang="en-GB" sz="1200" kern="1200" baseline="0" dirty="0" smtClean="0">
                <a:solidFill>
                  <a:schemeClr val="tx1"/>
                </a:solidFill>
                <a:latin typeface="+mn-lt"/>
                <a:ea typeface="+mn-ea"/>
                <a:cs typeface="+mn-cs"/>
              </a:rPr>
              <a:t> Carbon </a:t>
            </a:r>
            <a:r>
              <a:rPr lang="en-GB" sz="1200" kern="1200" dirty="0" smtClean="0">
                <a:solidFill>
                  <a:schemeClr val="tx1"/>
                </a:solidFill>
                <a:latin typeface="+mn-lt"/>
                <a:ea typeface="+mn-ea"/>
                <a:cs typeface="+mn-cs"/>
              </a:rPr>
              <a:t>appeared as a CH in the dept spectrum</a:t>
            </a:r>
            <a:endParaRPr lang="en-US" dirty="0" smtClean="0"/>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UV spectrum of compound </a:t>
            </a:r>
            <a:r>
              <a:rPr lang="en-US" sz="1200" i="1" kern="1200" dirty="0" smtClean="0">
                <a:solidFill>
                  <a:schemeClr val="tx1"/>
                </a:solidFill>
                <a:latin typeface="+mn-lt"/>
                <a:ea typeface="+mn-ea"/>
                <a:cs typeface="+mn-cs"/>
              </a:rPr>
              <a:t>O</a:t>
            </a:r>
            <a:r>
              <a:rPr lang="en-US" sz="1200" i="1" kern="1200" baseline="-25000" dirty="0" smtClean="0">
                <a:solidFill>
                  <a:schemeClr val="tx1"/>
                </a:solidFill>
                <a:latin typeface="+mn-lt"/>
                <a:ea typeface="+mn-ea"/>
                <a:cs typeface="+mn-cs"/>
              </a:rPr>
              <a:t>7</a:t>
            </a:r>
            <a:r>
              <a:rPr lang="en-US" sz="1200" kern="1200" dirty="0" smtClean="0">
                <a:solidFill>
                  <a:schemeClr val="tx1"/>
                </a:solidFill>
                <a:latin typeface="+mn-lt"/>
                <a:ea typeface="+mn-ea"/>
                <a:cs typeface="+mn-cs"/>
              </a:rPr>
              <a:t> in </a:t>
            </a:r>
            <a:r>
              <a:rPr lang="en-US" sz="1200" kern="1200" dirty="0" err="1" smtClean="0">
                <a:solidFill>
                  <a:schemeClr val="tx1"/>
                </a:solidFill>
                <a:latin typeface="+mn-lt"/>
                <a:ea typeface="+mn-ea"/>
                <a:cs typeface="+mn-cs"/>
              </a:rPr>
              <a:t>MeOH</a:t>
            </a:r>
            <a:r>
              <a:rPr lang="en-US" sz="1200" kern="1200" dirty="0" smtClean="0">
                <a:solidFill>
                  <a:schemeClr val="tx1"/>
                </a:solidFill>
                <a:latin typeface="+mn-lt"/>
                <a:ea typeface="+mn-ea"/>
                <a:cs typeface="+mn-cs"/>
              </a:rPr>
              <a:t> showed three absorption bands at 242, 258 and 296 nm which is typical for an </a:t>
            </a:r>
            <a:r>
              <a:rPr lang="en-US" sz="1200" kern="1200" dirty="0" err="1" smtClean="0">
                <a:solidFill>
                  <a:schemeClr val="tx1"/>
                </a:solidFill>
                <a:latin typeface="+mn-lt"/>
                <a:ea typeface="+mn-ea"/>
                <a:cs typeface="+mn-cs"/>
              </a:rPr>
              <a:t>indole</a:t>
            </a:r>
            <a:r>
              <a:rPr lang="en-US" sz="1200" kern="1200" dirty="0" smtClean="0">
                <a:solidFill>
                  <a:schemeClr val="tx1"/>
                </a:solidFill>
                <a:latin typeface="+mn-lt"/>
                <a:ea typeface="+mn-ea"/>
                <a:cs typeface="+mn-cs"/>
              </a:rPr>
              <a:t> ring. </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addition, the </a:t>
            </a:r>
            <a:r>
              <a:rPr lang="en-US" sz="1200" kern="1200" dirty="0" err="1" smtClean="0">
                <a:solidFill>
                  <a:schemeClr val="tx1"/>
                </a:solidFill>
                <a:latin typeface="+mn-lt"/>
                <a:ea typeface="+mn-ea"/>
                <a:cs typeface="+mn-cs"/>
              </a:rPr>
              <a:t>hyperchromic</a:t>
            </a:r>
            <a:r>
              <a:rPr lang="en-US" sz="1200" kern="1200" dirty="0" smtClean="0">
                <a:solidFill>
                  <a:schemeClr val="tx1"/>
                </a:solidFill>
                <a:latin typeface="+mn-lt"/>
                <a:ea typeface="+mn-ea"/>
                <a:cs typeface="+mn-cs"/>
              </a:rPr>
              <a:t> shift with no change in the </a:t>
            </a:r>
            <a:r>
              <a:rPr lang="en-US" sz="1200" kern="1200" dirty="0" err="1" smtClean="0">
                <a:solidFill>
                  <a:schemeClr val="tx1"/>
                </a:solidFill>
                <a:latin typeface="+mn-lt"/>
                <a:ea typeface="+mn-ea"/>
                <a:cs typeface="+mn-cs"/>
              </a:rPr>
              <a:t>λ</a:t>
            </a:r>
            <a:r>
              <a:rPr lang="en-US" sz="1200" kern="1200" baseline="-25000" dirty="0" err="1" smtClean="0">
                <a:solidFill>
                  <a:schemeClr val="tx1"/>
                </a:solidFill>
                <a:latin typeface="+mn-lt"/>
                <a:ea typeface="+mn-ea"/>
                <a:cs typeface="+mn-cs"/>
              </a:rPr>
              <a:t>max</a:t>
            </a:r>
            <a:r>
              <a:rPr lang="en-US" sz="1200" kern="1200" dirty="0" smtClean="0">
                <a:solidFill>
                  <a:schemeClr val="tx1"/>
                </a:solidFill>
                <a:latin typeface="+mn-lt"/>
                <a:ea typeface="+mn-ea"/>
                <a:cs typeface="+mn-cs"/>
              </a:rPr>
              <a:t> of absorption that occurred upon the addition of </a:t>
            </a:r>
            <a:r>
              <a:rPr lang="en-US" sz="1200" kern="1200" dirty="0" err="1" smtClean="0">
                <a:solidFill>
                  <a:schemeClr val="tx1"/>
                </a:solidFill>
                <a:latin typeface="+mn-lt"/>
                <a:ea typeface="+mn-ea"/>
                <a:cs typeface="+mn-cs"/>
              </a:rPr>
              <a:t>dil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HCl</a:t>
            </a:r>
            <a:r>
              <a:rPr lang="en-US" sz="1200" kern="1200" dirty="0" smtClean="0">
                <a:solidFill>
                  <a:schemeClr val="tx1"/>
                </a:solidFill>
                <a:latin typeface="+mn-lt"/>
                <a:ea typeface="+mn-ea"/>
                <a:cs typeface="+mn-cs"/>
              </a:rPr>
              <a:t>, confirmed the presence of this ring.</a:t>
            </a:r>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Most of these marketed products include extract of either:</a:t>
            </a:r>
          </a:p>
          <a:p>
            <a:r>
              <a:rPr lang="en-US" dirty="0" err="1" smtClean="0"/>
              <a:t>Cynara</a:t>
            </a:r>
            <a:r>
              <a:rPr lang="en-US" baseline="0" dirty="0" smtClean="0"/>
              <a:t> </a:t>
            </a:r>
            <a:r>
              <a:rPr lang="en-US" baseline="0" dirty="0" err="1" smtClean="0"/>
              <a:t>scolymus</a:t>
            </a:r>
            <a:endParaRPr lang="en-US" baseline="0" dirty="0" smtClean="0"/>
          </a:p>
          <a:p>
            <a:r>
              <a:rPr lang="en-US" baseline="0" dirty="0" smtClean="0"/>
              <a:t>or</a:t>
            </a:r>
          </a:p>
          <a:p>
            <a:r>
              <a:rPr lang="en-US" baseline="0" dirty="0" err="1" smtClean="0"/>
              <a:t>Silybum</a:t>
            </a:r>
            <a:r>
              <a:rPr lang="en-US" baseline="0" dirty="0" smtClean="0"/>
              <a:t> </a:t>
            </a:r>
            <a:r>
              <a:rPr lang="en-US" baseline="0" dirty="0" err="1" smtClean="0"/>
              <a:t>marianum</a:t>
            </a:r>
            <a:endParaRPr lang="en-US" baseline="0" dirty="0" smtClean="0"/>
          </a:p>
          <a:p>
            <a:r>
              <a:rPr lang="en-US" baseline="0" dirty="0" smtClean="0"/>
              <a:t>Both plants belong to family </a:t>
            </a:r>
            <a:r>
              <a:rPr lang="en-US" baseline="0" dirty="0" err="1" smtClean="0"/>
              <a:t>Asteraceae</a:t>
            </a:r>
            <a:r>
              <a:rPr lang="en-US" baseline="0" dirty="0" smtClean="0"/>
              <a:t> and tribe </a:t>
            </a:r>
            <a:r>
              <a:rPr lang="en-US" baseline="0" dirty="0" err="1" smtClean="0"/>
              <a:t>Cynareae</a:t>
            </a:r>
            <a:endParaRPr lang="en-US" dirty="0" smtClean="0"/>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ESIMS showed a peak corresponding to [</a:t>
            </a:r>
            <a:r>
              <a:rPr lang="en-GB" sz="1200" kern="1200" dirty="0" err="1" smtClean="0">
                <a:solidFill>
                  <a:schemeClr val="tx1"/>
                </a:solidFill>
                <a:latin typeface="+mn-lt"/>
                <a:ea typeface="+mn-ea"/>
                <a:cs typeface="+mn-cs"/>
              </a:rPr>
              <a:t>M+Na</a:t>
            </a:r>
            <a:r>
              <a:rPr lang="en-GB" sz="1200" kern="1200" dirty="0" smtClean="0">
                <a:solidFill>
                  <a:schemeClr val="tx1"/>
                </a:solidFill>
                <a:latin typeface="+mn-lt"/>
                <a:ea typeface="+mn-ea"/>
                <a:cs typeface="+mn-cs"/>
              </a:rPr>
              <a:t>]+</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indicating a molecular formula of </a:t>
            </a:r>
            <a:r>
              <a:rPr lang="en-US" sz="1200" kern="1200" dirty="0" smtClean="0">
                <a:solidFill>
                  <a:schemeClr val="tx1"/>
                </a:solidFill>
                <a:latin typeface="+mn-lt"/>
                <a:ea typeface="+mn-ea"/>
                <a:cs typeface="+mn-cs"/>
              </a:rPr>
              <a:t>C</a:t>
            </a:r>
            <a:r>
              <a:rPr lang="en-US" sz="1200" kern="1200" baseline="-25000" dirty="0" smtClean="0">
                <a:solidFill>
                  <a:schemeClr val="tx1"/>
                </a:solidFill>
                <a:latin typeface="+mn-lt"/>
                <a:ea typeface="+mn-ea"/>
                <a:cs typeface="+mn-cs"/>
              </a:rPr>
              <a:t>9</a:t>
            </a:r>
            <a:r>
              <a:rPr lang="en-US" sz="1200" kern="1200" dirty="0" smtClean="0">
                <a:solidFill>
                  <a:schemeClr val="tx1"/>
                </a:solidFill>
                <a:latin typeface="+mn-lt"/>
                <a:ea typeface="+mn-ea"/>
                <a:cs typeface="+mn-cs"/>
              </a:rPr>
              <a:t>H</a:t>
            </a:r>
            <a:r>
              <a:rPr lang="en-US" sz="1200" kern="1200" baseline="-25000" dirty="0" smtClean="0">
                <a:solidFill>
                  <a:schemeClr val="tx1"/>
                </a:solidFill>
                <a:latin typeface="+mn-lt"/>
                <a:ea typeface="+mn-ea"/>
                <a:cs typeface="+mn-cs"/>
              </a:rPr>
              <a:t>7</a:t>
            </a:r>
            <a:r>
              <a:rPr lang="en-US" sz="1200" kern="1200" dirty="0" smtClean="0">
                <a:solidFill>
                  <a:schemeClr val="tx1"/>
                </a:solidFill>
                <a:latin typeface="+mn-lt"/>
                <a:ea typeface="+mn-ea"/>
                <a:cs typeface="+mn-cs"/>
              </a:rPr>
              <a:t>NO. </a:t>
            </a:r>
          </a:p>
          <a:p>
            <a:r>
              <a:rPr lang="en-US" sz="1200" kern="1200" dirty="0" smtClean="0">
                <a:solidFill>
                  <a:schemeClr val="tx1"/>
                </a:solidFill>
                <a:latin typeface="+mn-lt"/>
                <a:ea typeface="+mn-ea"/>
                <a:cs typeface="+mn-cs"/>
              </a:rPr>
              <a:t>The odd M</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confirmed the presence of Nitrogen.</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Therefore both the mass spectrometry and the NMR data confirmed the presence of the </a:t>
            </a:r>
            <a:r>
              <a:rPr lang="en-US" sz="1200" kern="1200" dirty="0" err="1" smtClean="0">
                <a:solidFill>
                  <a:schemeClr val="tx1"/>
                </a:solidFill>
                <a:latin typeface="+mn-lt"/>
                <a:ea typeface="+mn-ea"/>
                <a:cs typeface="+mn-cs"/>
              </a:rPr>
              <a:t>Indole</a:t>
            </a:r>
            <a:r>
              <a:rPr lang="en-US" sz="1200" kern="1200" dirty="0" smtClean="0">
                <a:solidFill>
                  <a:schemeClr val="tx1"/>
                </a:solidFill>
                <a:latin typeface="+mn-lt"/>
                <a:ea typeface="+mn-ea"/>
                <a:cs typeface="+mn-cs"/>
              </a:rPr>
              <a:t> 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previously given data, compound </a:t>
            </a:r>
            <a:r>
              <a:rPr lang="en-US" sz="1200" i="1" kern="1200" dirty="0" smtClean="0">
                <a:solidFill>
                  <a:schemeClr val="tx1"/>
                </a:solidFill>
                <a:latin typeface="+mn-lt"/>
                <a:ea typeface="+mn-ea"/>
                <a:cs typeface="+mn-cs"/>
              </a:rPr>
              <a:t>O</a:t>
            </a:r>
            <a:r>
              <a:rPr lang="en-US" sz="1200" i="1" kern="1200" baseline="-25000" dirty="0" smtClean="0">
                <a:solidFill>
                  <a:schemeClr val="tx1"/>
                </a:solidFill>
                <a:latin typeface="+mn-lt"/>
                <a:ea typeface="+mn-ea"/>
                <a:cs typeface="+mn-cs"/>
              </a:rPr>
              <a:t>7</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was </a:t>
            </a:r>
            <a:r>
              <a:rPr lang="en-US" sz="1200" kern="1200" dirty="0" smtClean="0">
                <a:solidFill>
                  <a:schemeClr val="tx1"/>
                </a:solidFill>
                <a:latin typeface="+mn-lt"/>
                <a:ea typeface="+mn-ea"/>
                <a:cs typeface="+mn-cs"/>
              </a:rPr>
              <a:t>identified as 1H-indole-3-carbaldehyde.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Its structure was confirmed by comparing its spectral data with those reported in literature.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It is worth mentioning that This is the first report for the isolation of 1H-indole-3-carbaldehyde from family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Asteraceae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4D66A-6CBF-4400-A92F-016DCEFE1D5F}"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Identification of</a:t>
            </a:r>
            <a:r>
              <a:rPr lang="en-US" baseline="0" dirty="0" smtClean="0"/>
              <a:t> compound O9</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UV spectrum of compound </a:t>
            </a:r>
            <a:r>
              <a:rPr lang="en-US" sz="1200" i="1" kern="1200" dirty="0" smtClean="0">
                <a:solidFill>
                  <a:schemeClr val="tx1"/>
                </a:solidFill>
                <a:latin typeface="+mn-lt"/>
                <a:ea typeface="+mn-ea"/>
                <a:cs typeface="+mn-cs"/>
              </a:rPr>
              <a:t>O</a:t>
            </a:r>
            <a:r>
              <a:rPr lang="en-US" sz="1200" i="1" kern="1200" baseline="-25000" dirty="0" smtClean="0">
                <a:solidFill>
                  <a:schemeClr val="tx1"/>
                </a:solidFill>
                <a:latin typeface="+mn-lt"/>
                <a:ea typeface="+mn-ea"/>
                <a:cs typeface="+mn-cs"/>
              </a:rPr>
              <a:t>9</a:t>
            </a:r>
            <a:r>
              <a:rPr lang="en-US" sz="1200" kern="1200" dirty="0" smtClean="0">
                <a:solidFill>
                  <a:schemeClr val="tx1"/>
                </a:solidFill>
                <a:latin typeface="+mn-lt"/>
                <a:ea typeface="+mn-ea"/>
                <a:cs typeface="+mn-cs"/>
              </a:rPr>
              <a:t> in </a:t>
            </a:r>
            <a:r>
              <a:rPr lang="en-US" sz="1200" kern="1200" dirty="0" err="1" smtClean="0">
                <a:solidFill>
                  <a:schemeClr val="tx1"/>
                </a:solidFill>
                <a:latin typeface="+mn-lt"/>
                <a:ea typeface="+mn-ea"/>
                <a:cs typeface="+mn-cs"/>
              </a:rPr>
              <a:t>MeOH</a:t>
            </a:r>
            <a:r>
              <a:rPr lang="en-US" sz="1200" kern="1200" dirty="0" smtClean="0">
                <a:solidFill>
                  <a:schemeClr val="tx1"/>
                </a:solidFill>
                <a:latin typeface="+mn-lt"/>
                <a:ea typeface="+mn-ea"/>
                <a:cs typeface="+mn-cs"/>
              </a:rPr>
              <a:t> showed two absorption bands at 276, 336 nm indicating a </a:t>
            </a:r>
            <a:r>
              <a:rPr lang="en-US" sz="1200" kern="1200" dirty="0" err="1" smtClean="0">
                <a:solidFill>
                  <a:schemeClr val="tx1"/>
                </a:solidFill>
                <a:latin typeface="+mn-lt"/>
                <a:ea typeface="+mn-ea"/>
                <a:cs typeface="+mn-cs"/>
              </a:rPr>
              <a:t>flavone</a:t>
            </a:r>
            <a:r>
              <a:rPr lang="en-US" sz="1200" kern="1200" dirty="0" smtClean="0">
                <a:solidFill>
                  <a:schemeClr val="tx1"/>
                </a:solidFill>
                <a:latin typeface="+mn-lt"/>
                <a:ea typeface="+mn-ea"/>
                <a:cs typeface="+mn-cs"/>
              </a:rPr>
              <a:t> structure.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NaOMe</a:t>
            </a:r>
            <a:r>
              <a:rPr lang="en-US" sz="1200" kern="1200" dirty="0" smtClean="0">
                <a:solidFill>
                  <a:schemeClr val="tx1"/>
                </a:solidFill>
                <a:latin typeface="+mn-lt"/>
                <a:ea typeface="+mn-ea"/>
                <a:cs typeface="+mn-cs"/>
              </a:rPr>
              <a:t> spectrum proved the presence of a free 4’-OH group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while that of the </a:t>
            </a:r>
            <a:r>
              <a:rPr lang="en-US" sz="1200" kern="1200" dirty="0" err="1" smtClean="0">
                <a:solidFill>
                  <a:schemeClr val="tx1"/>
                </a:solidFill>
                <a:latin typeface="+mn-lt"/>
                <a:ea typeface="+mn-ea"/>
                <a:cs typeface="+mn-cs"/>
              </a:rPr>
              <a:t>NaOAc</a:t>
            </a:r>
            <a:r>
              <a:rPr lang="en-US" sz="1200" kern="1200" dirty="0" smtClean="0">
                <a:solidFill>
                  <a:schemeClr val="tx1"/>
                </a:solidFill>
                <a:latin typeface="+mn-lt"/>
                <a:ea typeface="+mn-ea"/>
                <a:cs typeface="+mn-cs"/>
              </a:rPr>
              <a:t> indicated the absence of a free 7-OH.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AlCl</a:t>
            </a:r>
            <a:r>
              <a:rPr lang="en-US" sz="1200" kern="1200" baseline="-25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and AlCl</a:t>
            </a:r>
            <a:r>
              <a:rPr lang="en-US" sz="1200" kern="1200" baseline="-25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HCl</a:t>
            </a:r>
            <a:r>
              <a:rPr lang="en-US" sz="1200" kern="1200" dirty="0" smtClean="0">
                <a:solidFill>
                  <a:schemeClr val="tx1"/>
                </a:solidFill>
                <a:latin typeface="+mn-lt"/>
                <a:ea typeface="+mn-ea"/>
                <a:cs typeface="+mn-cs"/>
              </a:rPr>
              <a:t> spectra indicated the presence of </a:t>
            </a:r>
            <a:r>
              <a:rPr lang="en-US" sz="1200" kern="1200" dirty="0" err="1" smtClean="0">
                <a:solidFill>
                  <a:schemeClr val="tx1"/>
                </a:solidFill>
                <a:latin typeface="+mn-lt"/>
                <a:ea typeface="+mn-ea"/>
                <a:cs typeface="+mn-cs"/>
              </a:rPr>
              <a:t>ortho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dihydroxy</a:t>
            </a:r>
            <a:r>
              <a:rPr lang="en-US" sz="1200" kern="1200" dirty="0" smtClean="0">
                <a:solidFill>
                  <a:schemeClr val="tx1"/>
                </a:solidFill>
                <a:latin typeface="+mn-lt"/>
                <a:ea typeface="+mn-ea"/>
                <a:cs typeface="+mn-cs"/>
              </a:rPr>
              <a:t> group together with a 5-OH group.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27 nm </a:t>
            </a:r>
            <a:r>
              <a:rPr lang="en-US" sz="1200" kern="1200" dirty="0" err="1" smtClean="0">
                <a:solidFill>
                  <a:schemeClr val="tx1"/>
                </a:solidFill>
                <a:latin typeface="+mn-lt"/>
                <a:ea typeface="+mn-ea"/>
                <a:cs typeface="+mn-cs"/>
              </a:rPr>
              <a:t>bathochromic</a:t>
            </a:r>
            <a:r>
              <a:rPr lang="en-US" sz="1200" kern="1200" dirty="0" smtClean="0">
                <a:solidFill>
                  <a:schemeClr val="tx1"/>
                </a:solidFill>
                <a:latin typeface="+mn-lt"/>
                <a:ea typeface="+mn-ea"/>
                <a:cs typeface="+mn-cs"/>
              </a:rPr>
              <a:t> shift in band I in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AlCl</a:t>
            </a:r>
            <a:r>
              <a:rPr lang="en-US" sz="1200" kern="1200" baseline="-25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HCl</a:t>
            </a:r>
            <a:r>
              <a:rPr lang="en-US" sz="1200" kern="1200" dirty="0" smtClean="0">
                <a:solidFill>
                  <a:schemeClr val="tx1"/>
                </a:solidFill>
                <a:latin typeface="+mn-lt"/>
                <a:ea typeface="+mn-ea"/>
                <a:cs typeface="+mn-cs"/>
              </a:rPr>
              <a:t> spectrum  (relative to the </a:t>
            </a:r>
            <a:r>
              <a:rPr lang="en-US" sz="1200" kern="1200" dirty="0" err="1" smtClean="0">
                <a:solidFill>
                  <a:schemeClr val="tx1"/>
                </a:solidFill>
                <a:latin typeface="+mn-lt"/>
                <a:ea typeface="+mn-ea"/>
                <a:cs typeface="+mn-cs"/>
              </a:rPr>
              <a:t>MeOH</a:t>
            </a:r>
            <a:r>
              <a:rPr lang="en-US" sz="1200" kern="1200" dirty="0" smtClean="0">
                <a:solidFill>
                  <a:schemeClr val="tx1"/>
                </a:solidFill>
                <a:latin typeface="+mn-lt"/>
                <a:ea typeface="+mn-ea"/>
                <a:cs typeface="+mn-cs"/>
              </a:rPr>
              <a:t> spectrum) indicated oxygenation at C-6.</a:t>
            </a:r>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a:t>
            </a:r>
            <a:r>
              <a:rPr lang="en-GB" sz="1200" kern="1200" baseline="30000" dirty="0" smtClean="0">
                <a:solidFill>
                  <a:schemeClr val="tx1"/>
                </a:solidFill>
                <a:latin typeface="+mn-lt"/>
                <a:ea typeface="+mn-ea"/>
                <a:cs typeface="+mn-cs"/>
              </a:rPr>
              <a:t>13</a:t>
            </a:r>
            <a:r>
              <a:rPr lang="en-GB" sz="1200" kern="1200" dirty="0" smtClean="0">
                <a:solidFill>
                  <a:schemeClr val="tx1"/>
                </a:solidFill>
                <a:latin typeface="+mn-lt"/>
                <a:ea typeface="+mn-ea"/>
                <a:cs typeface="+mn-cs"/>
              </a:rPr>
              <a:t>C-NMR indicated the presence of 15 carbon atoms,</a:t>
            </a:r>
            <a:r>
              <a:rPr lang="en-GB" sz="1200" kern="1200" baseline="0" dirty="0" smtClean="0">
                <a:solidFill>
                  <a:schemeClr val="tx1"/>
                </a:solidFill>
                <a:latin typeface="+mn-lt"/>
                <a:ea typeface="+mn-ea"/>
                <a:cs typeface="+mn-cs"/>
              </a:rPr>
              <a:t> in addition to</a:t>
            </a:r>
            <a:r>
              <a:rPr lang="en-GB" sz="1200" kern="1200" dirty="0" smtClean="0">
                <a:solidFill>
                  <a:schemeClr val="tx1"/>
                </a:solidFill>
                <a:latin typeface="+mn-lt"/>
                <a:ea typeface="+mn-ea"/>
                <a:cs typeface="+mn-cs"/>
              </a:rPr>
              <a:t> a </a:t>
            </a:r>
            <a:r>
              <a:rPr lang="en-GB" sz="1200" kern="1200" dirty="0" err="1" smtClean="0">
                <a:solidFill>
                  <a:schemeClr val="tx1"/>
                </a:solidFill>
                <a:latin typeface="+mn-lt"/>
                <a:ea typeface="+mn-ea"/>
                <a:cs typeface="+mn-cs"/>
              </a:rPr>
              <a:t>methoxyl</a:t>
            </a:r>
            <a:r>
              <a:rPr lang="en-GB" sz="1200" kern="1200" dirty="0" smtClean="0">
                <a:solidFill>
                  <a:schemeClr val="tx1"/>
                </a:solidFill>
                <a:latin typeface="+mn-lt"/>
                <a:ea typeface="+mn-ea"/>
                <a:cs typeface="+mn-cs"/>
              </a:rPr>
              <a:t> group. </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t>
            </a:r>
            <a:r>
              <a:rPr lang="en-US" sz="1200" kern="1200" baseline="30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H-NMR spectrum revealed the presence of 5 aromatic protons. 2 of which appeared as </a:t>
            </a:r>
            <a:r>
              <a:rPr lang="en-US" sz="1200" kern="1200" dirty="0" err="1" smtClean="0">
                <a:solidFill>
                  <a:schemeClr val="tx1"/>
                </a:solidFill>
                <a:latin typeface="+mn-lt"/>
                <a:ea typeface="+mn-ea"/>
                <a:cs typeface="+mn-cs"/>
              </a:rPr>
              <a:t>singlets</a:t>
            </a:r>
            <a:r>
              <a:rPr lang="en-US" sz="1200" kern="1200" dirty="0" smtClean="0">
                <a:solidFill>
                  <a:schemeClr val="tx1"/>
                </a:solidFill>
                <a:latin typeface="+mn-lt"/>
                <a:ea typeface="+mn-ea"/>
                <a:cs typeface="+mn-cs"/>
              </a:rPr>
              <a:t> at δ 6.68 and 6.56 </a:t>
            </a:r>
            <a:r>
              <a:rPr lang="en-US" sz="1200" kern="1200" dirty="0" err="1" smtClean="0">
                <a:solidFill>
                  <a:schemeClr val="tx1"/>
                </a:solidFill>
                <a:latin typeface="+mn-lt"/>
                <a:ea typeface="+mn-ea"/>
                <a:cs typeface="+mn-cs"/>
              </a:rPr>
              <a:t>ppm</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corresponding to </a:t>
            </a:r>
            <a:r>
              <a:rPr lang="en-US" sz="1200" kern="1200" dirty="0" smtClean="0">
                <a:solidFill>
                  <a:schemeClr val="tx1"/>
                </a:solidFill>
                <a:latin typeface="+mn-lt"/>
                <a:ea typeface="+mn-ea"/>
                <a:cs typeface="+mn-cs"/>
              </a:rPr>
              <a:t>H-3, H-8 respectively</a:t>
            </a:r>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HMQC correlated these protons to their corresponding carbons C-3 and C-8 at δ 102.30 and 94.12 </a:t>
            </a:r>
            <a:r>
              <a:rPr lang="en-US" sz="1200" kern="1200" dirty="0" err="1" smtClean="0">
                <a:solidFill>
                  <a:schemeClr val="tx1"/>
                </a:solidFill>
                <a:latin typeface="+mn-lt"/>
                <a:ea typeface="+mn-ea"/>
                <a:cs typeface="+mn-cs"/>
              </a:rPr>
              <a:t>ppm</a:t>
            </a:r>
            <a:r>
              <a:rPr lang="en-US" sz="1200" kern="1200" dirty="0" smtClean="0">
                <a:solidFill>
                  <a:schemeClr val="tx1"/>
                </a:solidFill>
                <a:latin typeface="+mn-lt"/>
                <a:ea typeface="+mn-ea"/>
                <a:cs typeface="+mn-cs"/>
              </a:rPr>
              <a:t> respectively.</a:t>
            </a:r>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a:t>
            </a:r>
            <a:r>
              <a:rPr lang="en-GB" sz="1200" kern="1200" smtClean="0">
                <a:solidFill>
                  <a:schemeClr val="tx1"/>
                </a:solidFill>
                <a:latin typeface="+mn-lt"/>
                <a:ea typeface="+mn-ea"/>
                <a:cs typeface="+mn-cs"/>
              </a:rPr>
              <a:t>ESIMS  showed </a:t>
            </a:r>
            <a:r>
              <a:rPr lang="en-GB" sz="1200" kern="1200" dirty="0" smtClean="0">
                <a:solidFill>
                  <a:schemeClr val="tx1"/>
                </a:solidFill>
                <a:latin typeface="+mn-lt"/>
                <a:ea typeface="+mn-ea"/>
                <a:cs typeface="+mn-cs"/>
              </a:rPr>
              <a:t>a peak corresponding to [</a:t>
            </a:r>
            <a:r>
              <a:rPr lang="en-GB" sz="1200" kern="1200" dirty="0" err="1" smtClean="0">
                <a:solidFill>
                  <a:schemeClr val="tx1"/>
                </a:solidFill>
                <a:latin typeface="+mn-lt"/>
                <a:ea typeface="+mn-ea"/>
                <a:cs typeface="+mn-cs"/>
              </a:rPr>
              <a:t>M+Na</a:t>
            </a:r>
            <a:r>
              <a:rPr lang="en-GB" sz="1200" kern="1200" dirty="0" smtClean="0">
                <a:solidFill>
                  <a:schemeClr val="tx1"/>
                </a:solidFill>
                <a:latin typeface="+mn-lt"/>
                <a:ea typeface="+mn-ea"/>
                <a:cs typeface="+mn-cs"/>
              </a:rPr>
              <a:t>]</a:t>
            </a:r>
            <a:r>
              <a:rPr lang="en-GB" sz="1200" kern="1200" baseline="30000" dirty="0" smtClean="0">
                <a:solidFill>
                  <a:schemeClr val="tx1"/>
                </a:solidFill>
                <a:latin typeface="+mn-lt"/>
                <a:ea typeface="+mn-ea"/>
                <a:cs typeface="+mn-cs"/>
              </a:rPr>
              <a:t>+</a:t>
            </a:r>
            <a:r>
              <a:rPr lang="en-GB" sz="1200" kern="1200" dirty="0" smtClean="0">
                <a:solidFill>
                  <a:schemeClr val="tx1"/>
                </a:solidFill>
                <a:latin typeface="+mn-lt"/>
                <a:ea typeface="+mn-ea"/>
                <a:cs typeface="+mn-cs"/>
              </a:rPr>
              <a:t> indicating a molecular formula of C</a:t>
            </a:r>
            <a:r>
              <a:rPr lang="en-GB" sz="1200" kern="1200" baseline="-25000" dirty="0" smtClean="0">
                <a:solidFill>
                  <a:schemeClr val="tx1"/>
                </a:solidFill>
                <a:latin typeface="+mn-lt"/>
                <a:ea typeface="+mn-ea"/>
                <a:cs typeface="+mn-cs"/>
              </a:rPr>
              <a:t>16</a:t>
            </a:r>
            <a:r>
              <a:rPr lang="en-GB" sz="1200" kern="1200" dirty="0" smtClean="0">
                <a:solidFill>
                  <a:schemeClr val="tx1"/>
                </a:solidFill>
                <a:latin typeface="+mn-lt"/>
                <a:ea typeface="+mn-ea"/>
                <a:cs typeface="+mn-cs"/>
              </a:rPr>
              <a:t>H</a:t>
            </a:r>
            <a:r>
              <a:rPr lang="en-GB" sz="1200" kern="1200" baseline="-25000" dirty="0" smtClean="0">
                <a:solidFill>
                  <a:schemeClr val="tx1"/>
                </a:solidFill>
                <a:latin typeface="+mn-lt"/>
                <a:ea typeface="+mn-ea"/>
                <a:cs typeface="+mn-cs"/>
              </a:rPr>
              <a:t>12</a:t>
            </a:r>
            <a:r>
              <a:rPr lang="en-GB" sz="1200" kern="1200" dirty="0" smtClean="0">
                <a:solidFill>
                  <a:schemeClr val="tx1"/>
                </a:solidFill>
                <a:latin typeface="+mn-lt"/>
                <a:ea typeface="+mn-ea"/>
                <a:cs typeface="+mn-cs"/>
              </a:rPr>
              <a:t>O</a:t>
            </a:r>
            <a:r>
              <a:rPr lang="en-GB" sz="1200" kern="1200" baseline="-25000" dirty="0" smtClean="0">
                <a:solidFill>
                  <a:schemeClr val="tx1"/>
                </a:solidFill>
                <a:latin typeface="+mn-lt"/>
                <a:ea typeface="+mn-ea"/>
                <a:cs typeface="+mn-cs"/>
              </a:rPr>
              <a:t>7</a:t>
            </a:r>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Therefore, compound </a:t>
            </a:r>
            <a:r>
              <a:rPr lang="en-US" sz="1200" i="1" kern="1200" dirty="0" smtClean="0">
                <a:solidFill>
                  <a:schemeClr val="tx1"/>
                </a:solidFill>
                <a:latin typeface="+mn-lt"/>
                <a:ea typeface="+mn-ea"/>
                <a:cs typeface="+mn-cs"/>
              </a:rPr>
              <a:t>O</a:t>
            </a:r>
            <a:r>
              <a:rPr lang="en-US" sz="1200" i="1" kern="1200" baseline="-25000" dirty="0" smtClean="0">
                <a:solidFill>
                  <a:schemeClr val="tx1"/>
                </a:solidFill>
                <a:latin typeface="+mn-lt"/>
                <a:ea typeface="+mn-ea"/>
                <a:cs typeface="+mn-cs"/>
              </a:rPr>
              <a:t>9</a:t>
            </a:r>
            <a:r>
              <a:rPr lang="en-US" sz="1200" kern="1200" dirty="0" smtClean="0">
                <a:solidFill>
                  <a:schemeClr val="tx1"/>
                </a:solidFill>
                <a:latin typeface="+mn-lt"/>
                <a:ea typeface="+mn-ea"/>
                <a:cs typeface="+mn-cs"/>
              </a:rPr>
              <a:t> was identified as 5, 6, 3’, 4’- </a:t>
            </a:r>
            <a:r>
              <a:rPr lang="en-US" sz="1200" kern="1200" dirty="0" err="1" smtClean="0">
                <a:solidFill>
                  <a:schemeClr val="tx1"/>
                </a:solidFill>
                <a:latin typeface="+mn-lt"/>
                <a:ea typeface="+mn-ea"/>
                <a:cs typeface="+mn-cs"/>
              </a:rPr>
              <a:t>tetrahydroxy</a:t>
            </a:r>
            <a:r>
              <a:rPr lang="en-US" sz="1200" kern="1200" dirty="0" smtClean="0">
                <a:solidFill>
                  <a:schemeClr val="tx1"/>
                </a:solidFill>
                <a:latin typeface="+mn-lt"/>
                <a:ea typeface="+mn-ea"/>
                <a:cs typeface="+mn-cs"/>
              </a:rPr>
              <a:t> -7- </a:t>
            </a:r>
            <a:r>
              <a:rPr lang="en-US" sz="1200" kern="1200" dirty="0" err="1" smtClean="0">
                <a:solidFill>
                  <a:schemeClr val="tx1"/>
                </a:solidFill>
                <a:latin typeface="+mn-lt"/>
                <a:ea typeface="+mn-ea"/>
                <a:cs typeface="+mn-cs"/>
              </a:rPr>
              <a:t>methoxy</a:t>
            </a:r>
            <a:r>
              <a:rPr lang="en-US" sz="1200" kern="1200" dirty="0" smtClean="0">
                <a:solidFill>
                  <a:schemeClr val="tx1"/>
                </a:solidFill>
                <a:latin typeface="+mn-lt"/>
                <a:ea typeface="+mn-ea"/>
                <a:cs typeface="+mn-cs"/>
              </a:rPr>
              <a:t> flavones  named </a:t>
            </a:r>
            <a:r>
              <a:rPr lang="en-US" sz="1200" kern="1200" dirty="0" err="1" smtClean="0">
                <a:solidFill>
                  <a:schemeClr val="tx1"/>
                </a:solidFill>
                <a:latin typeface="+mn-lt"/>
                <a:ea typeface="+mn-ea"/>
                <a:cs typeface="+mn-cs"/>
              </a:rPr>
              <a:t>pedalitin</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dirty="0" smtClean="0"/>
              <a:t>Its structure was confirmed by comparing its spectral data with those reported in literature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Referring to literature, this is the first report for the isolation of </a:t>
            </a:r>
            <a:r>
              <a:rPr lang="en-US" sz="1200" kern="1200" dirty="0" err="1" smtClean="0">
                <a:solidFill>
                  <a:schemeClr val="tx1"/>
                </a:solidFill>
                <a:latin typeface="+mn-lt"/>
                <a:ea typeface="+mn-ea"/>
                <a:cs typeface="+mn-cs"/>
              </a:rPr>
              <a:t>Pedalitin</a:t>
            </a:r>
            <a:r>
              <a:rPr lang="en-US" sz="1200" kern="1200" dirty="0" smtClean="0">
                <a:solidFill>
                  <a:schemeClr val="tx1"/>
                </a:solidFill>
                <a:latin typeface="+mn-lt"/>
                <a:ea typeface="+mn-ea"/>
                <a:cs typeface="+mn-cs"/>
              </a:rPr>
              <a:t> from genus </a:t>
            </a:r>
            <a:r>
              <a:rPr lang="en-US" sz="1200" i="1" kern="1200" dirty="0" err="1" smtClean="0">
                <a:solidFill>
                  <a:schemeClr val="tx1"/>
                </a:solidFill>
                <a:latin typeface="+mn-lt"/>
                <a:ea typeface="+mn-ea"/>
                <a:cs typeface="+mn-cs"/>
              </a:rPr>
              <a:t>Onopordon</a:t>
            </a:r>
            <a:r>
              <a:rPr lang="en-US" sz="1200" i="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Therefore there</a:t>
            </a:r>
            <a:r>
              <a:rPr lang="en-US" baseline="0" dirty="0" smtClean="0"/>
              <a:t> was considerable interest in screening </a:t>
            </a:r>
            <a:r>
              <a:rPr lang="en-US" b="0" dirty="0" smtClean="0">
                <a:solidFill>
                  <a:schemeClr val="accent1">
                    <a:lumMod val="50000"/>
                  </a:schemeClr>
                </a:solidFill>
              </a:rPr>
              <a:t>of available Members of the Tribe </a:t>
            </a:r>
            <a:r>
              <a:rPr lang="en-US" b="0" dirty="0" err="1" smtClean="0">
                <a:solidFill>
                  <a:schemeClr val="accent1">
                    <a:lumMod val="50000"/>
                  </a:schemeClr>
                </a:solidFill>
              </a:rPr>
              <a:t>Cynareae</a:t>
            </a:r>
            <a:r>
              <a:rPr lang="en-US" b="0" baseline="0" dirty="0" smtClean="0">
                <a:solidFill>
                  <a:schemeClr val="accent1">
                    <a:lumMod val="50000"/>
                  </a:schemeClr>
                </a:solidFill>
              </a:rPr>
              <a:t> for </a:t>
            </a:r>
            <a:r>
              <a:rPr lang="en-US" b="0" baseline="0" dirty="0" err="1" smtClean="0">
                <a:solidFill>
                  <a:schemeClr val="accent1">
                    <a:lumMod val="50000"/>
                  </a:schemeClr>
                </a:solidFill>
              </a:rPr>
              <a:t>hepatoprotective</a:t>
            </a:r>
            <a:r>
              <a:rPr lang="en-US" b="0" baseline="0" dirty="0" smtClean="0">
                <a:solidFill>
                  <a:schemeClr val="accent1">
                    <a:lumMod val="50000"/>
                  </a:schemeClr>
                </a:solidFill>
              </a:rPr>
              <a:t> activity.</a:t>
            </a:r>
            <a:endParaRPr lang="en-US" b="0"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PART I</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latin typeface="+mn-lt"/>
                <a:ea typeface="+mn-ea"/>
                <a:cs typeface="+mn-cs"/>
              </a:rPr>
              <a:t>Hepatoprotective</a:t>
            </a:r>
            <a:r>
              <a:rPr lang="en-US" sz="1200" b="1" kern="1200" dirty="0" smtClean="0">
                <a:solidFill>
                  <a:schemeClr val="tx1"/>
                </a:solidFill>
                <a:latin typeface="+mn-lt"/>
                <a:ea typeface="+mn-ea"/>
                <a:cs typeface="+mn-cs"/>
              </a:rPr>
              <a:t> Activity of Some Members of the Tribe </a:t>
            </a:r>
            <a:r>
              <a:rPr lang="en-US" sz="1200" b="1" kern="1200" dirty="0" err="1" smtClean="0">
                <a:solidFill>
                  <a:schemeClr val="tx1"/>
                </a:solidFill>
                <a:latin typeface="+mn-lt"/>
                <a:ea typeface="+mn-ea"/>
                <a:cs typeface="+mn-cs"/>
              </a:rPr>
              <a:t>Cynareae</a:t>
            </a:r>
            <a:r>
              <a:rPr lang="en-US" sz="1200" b="1" kern="1200" dirty="0" smtClean="0">
                <a:solidFill>
                  <a:schemeClr val="tx1"/>
                </a:solidFill>
                <a:latin typeface="+mn-lt"/>
                <a:ea typeface="+mn-ea"/>
                <a:cs typeface="+mn-cs"/>
              </a:rPr>
              <a:t> Growing in Egypt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FontTx/>
              <a:buNone/>
            </a:pPr>
            <a:r>
              <a:rPr lang="en-US" dirty="0" smtClean="0"/>
              <a:t> </a:t>
            </a:r>
            <a:r>
              <a:rPr lang="en-US" sz="1200" b="1" i="1" kern="1200" dirty="0" err="1" smtClean="0">
                <a:solidFill>
                  <a:schemeClr val="tx1"/>
                </a:solidFill>
                <a:latin typeface="+mn-lt"/>
                <a:ea typeface="+mn-ea"/>
                <a:cs typeface="+mn-cs"/>
              </a:rPr>
              <a:t>Hepatoprotective</a:t>
            </a:r>
            <a:r>
              <a:rPr lang="en-US" sz="1200" b="1" i="1" kern="1200" dirty="0" smtClean="0">
                <a:solidFill>
                  <a:schemeClr val="tx1"/>
                </a:solidFill>
                <a:latin typeface="+mn-lt"/>
                <a:ea typeface="+mn-ea"/>
                <a:cs typeface="+mn-cs"/>
              </a:rPr>
              <a:t> Assay procedures</a:t>
            </a:r>
          </a:p>
          <a:p>
            <a:pPr algn="just">
              <a:buFontTx/>
              <a:buNone/>
            </a:pPr>
            <a:r>
              <a:rPr lang="en-US" dirty="0" smtClean="0"/>
              <a:t>In-vivo and In-vitro test models were developed for the evaluation of </a:t>
            </a:r>
            <a:r>
              <a:rPr lang="en-US" dirty="0" err="1" smtClean="0"/>
              <a:t>antihepatotoxic</a:t>
            </a:r>
            <a:r>
              <a:rPr lang="en-US" dirty="0" smtClean="0"/>
              <a:t> activity of plants. </a:t>
            </a:r>
          </a:p>
          <a:p>
            <a:pPr algn="just"/>
            <a:endParaRPr lang="en-US" dirty="0" smtClean="0"/>
          </a:p>
          <a:p>
            <a:pPr algn="just"/>
            <a:r>
              <a:rPr lang="en-US" dirty="0" smtClean="0"/>
              <a:t>In liver damage Serum level of liver enzymes is raised.</a:t>
            </a:r>
          </a:p>
          <a:p>
            <a:pPr algn="just"/>
            <a:endParaRPr lang="en-US" dirty="0" smtClean="0"/>
          </a:p>
          <a:p>
            <a:pPr algn="just"/>
            <a:r>
              <a:rPr lang="en-US" dirty="0" smtClean="0"/>
              <a:t>The extent of its control by the </a:t>
            </a:r>
            <a:r>
              <a:rPr lang="en-US" dirty="0" err="1" smtClean="0"/>
              <a:t>antihepatotoxic</a:t>
            </a:r>
            <a:r>
              <a:rPr lang="en-US" dirty="0" smtClean="0"/>
              <a:t> drug under test is used as a basis for estimation.</a:t>
            </a:r>
          </a:p>
          <a:p>
            <a:pPr algn="just"/>
            <a:endParaRPr lang="en-US" dirty="0" smtClean="0"/>
          </a:p>
          <a:p>
            <a:pPr algn="just"/>
            <a:r>
              <a:rPr lang="en-US" dirty="0" err="1" smtClean="0"/>
              <a:t>Histopathological</a:t>
            </a:r>
            <a:r>
              <a:rPr lang="en-US" dirty="0" smtClean="0"/>
              <a:t> </a:t>
            </a:r>
            <a:r>
              <a:rPr lang="en-US" dirty="0" err="1" smtClean="0"/>
              <a:t>exiamination</a:t>
            </a:r>
            <a:r>
              <a:rPr lang="en-US" dirty="0" smtClean="0"/>
              <a:t> of liver tissues of animals is also used as a guide for the degree of injury.</a:t>
            </a:r>
          </a:p>
        </p:txBody>
      </p:sp>
      <p:sp>
        <p:nvSpPr>
          <p:cNvPr id="4" name="Slide Number Placeholder 3"/>
          <p:cNvSpPr>
            <a:spLocks noGrp="1"/>
          </p:cNvSpPr>
          <p:nvPr>
            <p:ph type="sldNum" sz="quarter" idx="10"/>
          </p:nvPr>
        </p:nvSpPr>
        <p:spPr/>
        <p:txBody>
          <a:bodyPr/>
          <a:lstStyle/>
          <a:p>
            <a:fld id="{69D4D66A-6CBF-4400-A92F-016DCEFE1D5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As we mentioned before, members of the family </a:t>
            </a:r>
            <a:r>
              <a:rPr lang="en-US" b="1" dirty="0" err="1" smtClean="0">
                <a:solidFill>
                  <a:schemeClr val="accent2">
                    <a:lumMod val="75000"/>
                  </a:schemeClr>
                </a:solidFill>
              </a:rPr>
              <a:t>Asteraceae</a:t>
            </a:r>
            <a:r>
              <a:rPr lang="en-US" dirty="0" smtClean="0"/>
              <a:t> especially tribe </a:t>
            </a:r>
            <a:r>
              <a:rPr lang="en-US" dirty="0" err="1" smtClean="0"/>
              <a:t>Cynarea</a:t>
            </a:r>
            <a:r>
              <a:rPr lang="en-US" dirty="0" smtClean="0"/>
              <a:t> are known for their efficacy in relieving some liver disorders. </a:t>
            </a:r>
          </a:p>
          <a:p>
            <a:pPr algn="just"/>
            <a:endParaRPr lang="en-US" dirty="0" smtClean="0"/>
          </a:p>
          <a:p>
            <a:pPr algn="just"/>
            <a:r>
              <a:rPr lang="en-US" dirty="0" smtClean="0"/>
              <a:t>Plants of tribe </a:t>
            </a:r>
            <a:r>
              <a:rPr lang="en-US" b="1" dirty="0" err="1" smtClean="0">
                <a:solidFill>
                  <a:schemeClr val="accent2">
                    <a:lumMod val="75000"/>
                  </a:schemeClr>
                </a:solidFill>
              </a:rPr>
              <a:t>Cynareae</a:t>
            </a:r>
            <a:r>
              <a:rPr lang="en-US" dirty="0" smtClean="0"/>
              <a:t> are very common in the Egyptian flora. </a:t>
            </a:r>
          </a:p>
          <a:p>
            <a:pPr algn="just"/>
            <a:endParaRPr lang="en-US" dirty="0" smtClean="0"/>
          </a:p>
          <a:p>
            <a:pPr algn="just"/>
            <a:r>
              <a:rPr lang="en-US" dirty="0" smtClean="0"/>
              <a:t>This tribe is represented in Egypt by many genera such as </a:t>
            </a:r>
            <a:r>
              <a:rPr lang="en-US" b="1" i="1" dirty="0" err="1" smtClean="0">
                <a:solidFill>
                  <a:schemeClr val="accent2">
                    <a:lumMod val="75000"/>
                  </a:schemeClr>
                </a:solidFill>
              </a:rPr>
              <a:t>Silybum</a:t>
            </a:r>
            <a:r>
              <a:rPr lang="en-US" i="1" dirty="0" smtClean="0"/>
              <a:t>,</a:t>
            </a:r>
            <a:r>
              <a:rPr lang="en-US" b="1" i="1" dirty="0" smtClean="0">
                <a:solidFill>
                  <a:schemeClr val="accent2">
                    <a:lumMod val="75000"/>
                  </a:schemeClr>
                </a:solidFill>
              </a:rPr>
              <a:t> </a:t>
            </a:r>
            <a:r>
              <a:rPr lang="en-US" b="1" i="1" dirty="0" err="1" smtClean="0">
                <a:solidFill>
                  <a:schemeClr val="accent2">
                    <a:lumMod val="75000"/>
                  </a:schemeClr>
                </a:solidFill>
              </a:rPr>
              <a:t>Cynara</a:t>
            </a:r>
            <a:r>
              <a:rPr lang="en-US" i="1" dirty="0" smtClean="0"/>
              <a:t>,</a:t>
            </a:r>
            <a:r>
              <a:rPr lang="en-US" b="1" i="1" dirty="0" smtClean="0">
                <a:solidFill>
                  <a:schemeClr val="accent2">
                    <a:lumMod val="75000"/>
                  </a:schemeClr>
                </a:solidFill>
              </a:rPr>
              <a:t> </a:t>
            </a:r>
            <a:r>
              <a:rPr lang="en-US" b="1" i="1" dirty="0" err="1" smtClean="0">
                <a:solidFill>
                  <a:schemeClr val="accent2">
                    <a:lumMod val="75000"/>
                  </a:schemeClr>
                </a:solidFill>
              </a:rPr>
              <a:t>Centaurea</a:t>
            </a:r>
            <a:r>
              <a:rPr lang="en-US" i="1" dirty="0" smtClean="0"/>
              <a:t>,</a:t>
            </a:r>
            <a:r>
              <a:rPr lang="en-US" b="1" i="1" dirty="0" smtClean="0">
                <a:solidFill>
                  <a:schemeClr val="accent2">
                    <a:lumMod val="75000"/>
                  </a:schemeClr>
                </a:solidFill>
              </a:rPr>
              <a:t> </a:t>
            </a:r>
            <a:r>
              <a:rPr lang="en-US" b="1" i="1" dirty="0" err="1" smtClean="0">
                <a:solidFill>
                  <a:schemeClr val="accent2">
                    <a:lumMod val="75000"/>
                  </a:schemeClr>
                </a:solidFill>
              </a:rPr>
              <a:t>Carduus</a:t>
            </a:r>
            <a:r>
              <a:rPr lang="en-US" i="1" dirty="0" smtClean="0"/>
              <a:t>,</a:t>
            </a:r>
            <a:r>
              <a:rPr lang="en-US" b="1" i="1" dirty="0" smtClean="0">
                <a:solidFill>
                  <a:schemeClr val="accent2">
                    <a:lumMod val="75000"/>
                  </a:schemeClr>
                </a:solidFill>
              </a:rPr>
              <a:t> </a:t>
            </a:r>
            <a:r>
              <a:rPr lang="en-US" b="1" i="1" dirty="0" err="1" smtClean="0">
                <a:solidFill>
                  <a:schemeClr val="accent2">
                    <a:lumMod val="75000"/>
                  </a:schemeClr>
                </a:solidFill>
              </a:rPr>
              <a:t>Onopordon</a:t>
            </a:r>
            <a:r>
              <a:rPr lang="en-US" dirty="0" smtClean="0"/>
              <a:t>,</a:t>
            </a:r>
            <a:r>
              <a:rPr lang="en-US" b="1" dirty="0" smtClean="0">
                <a:solidFill>
                  <a:schemeClr val="accent2">
                    <a:lumMod val="75000"/>
                  </a:schemeClr>
                </a:solidFill>
              </a:rPr>
              <a:t> </a:t>
            </a:r>
            <a:r>
              <a:rPr lang="en-US" dirty="0" smtClean="0"/>
              <a:t>…….and</a:t>
            </a:r>
            <a:r>
              <a:rPr lang="en-US" baseline="0" dirty="0" smtClean="0"/>
              <a:t> several others.</a:t>
            </a:r>
            <a:endParaRPr lang="en-US" dirty="0" smtClean="0"/>
          </a:p>
          <a:p>
            <a:endParaRPr lang="en-US" dirty="0"/>
          </a:p>
        </p:txBody>
      </p:sp>
      <p:sp>
        <p:nvSpPr>
          <p:cNvPr id="4" name="Slide Number Placeholder 3"/>
          <p:cNvSpPr>
            <a:spLocks noGrp="1"/>
          </p:cNvSpPr>
          <p:nvPr>
            <p:ph type="sldNum" sz="quarter" idx="10"/>
          </p:nvPr>
        </p:nvSpPr>
        <p:spPr/>
        <p:txBody>
          <a:bodyPr/>
          <a:lstStyle/>
          <a:p>
            <a:fld id="{69D4D66A-6CBF-4400-A92F-016DCEFE1D5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study we tested the </a:t>
            </a:r>
            <a:r>
              <a:rPr lang="en-US" dirty="0" err="1" smtClean="0"/>
              <a:t>hepatoprotective</a:t>
            </a:r>
            <a:r>
              <a:rPr lang="en-US" dirty="0" smtClean="0"/>
              <a:t> activity of the 70 % alcoholic Extracts prepared from:</a:t>
            </a:r>
          </a:p>
          <a:p>
            <a:pPr lvl="0">
              <a:buNone/>
            </a:pPr>
            <a:r>
              <a:rPr lang="en-US" sz="1200" i="1" dirty="0" err="1" smtClean="0"/>
              <a:t>Cynara</a:t>
            </a:r>
            <a:r>
              <a:rPr lang="en-US" sz="1200" i="1" dirty="0" smtClean="0"/>
              <a:t> </a:t>
            </a:r>
            <a:r>
              <a:rPr lang="en-US" sz="1200" i="1" dirty="0" err="1" smtClean="0"/>
              <a:t>cornigera</a:t>
            </a:r>
            <a:r>
              <a:rPr lang="en-US" sz="1200" i="1" dirty="0" smtClean="0"/>
              <a:t> </a:t>
            </a:r>
            <a:r>
              <a:rPr lang="en-US" sz="1200" dirty="0" smtClean="0"/>
              <a:t>aerial parts</a:t>
            </a:r>
          </a:p>
          <a:p>
            <a:pPr>
              <a:buNone/>
            </a:pPr>
            <a:r>
              <a:rPr lang="en-US" sz="1200" i="1" dirty="0" err="1" smtClean="0"/>
              <a:t>Cynara</a:t>
            </a:r>
            <a:r>
              <a:rPr lang="en-US" sz="1200" i="1" dirty="0" smtClean="0"/>
              <a:t> </a:t>
            </a:r>
            <a:r>
              <a:rPr lang="en-US" sz="1200" i="1" dirty="0" err="1" smtClean="0"/>
              <a:t>cornigera</a:t>
            </a:r>
            <a:r>
              <a:rPr lang="en-US" sz="1200" i="1" dirty="0" smtClean="0"/>
              <a:t> </a:t>
            </a:r>
            <a:r>
              <a:rPr lang="en-US" sz="1200" dirty="0" smtClean="0"/>
              <a:t>seeds </a:t>
            </a:r>
          </a:p>
          <a:p>
            <a:pPr>
              <a:buNone/>
            </a:pPr>
            <a:r>
              <a:rPr lang="en-US" sz="1200" dirty="0" smtClean="0"/>
              <a:t> </a:t>
            </a:r>
            <a:r>
              <a:rPr lang="en-US" sz="1200" i="1" dirty="0" err="1" smtClean="0"/>
              <a:t>Onopordum</a:t>
            </a:r>
            <a:r>
              <a:rPr lang="en-US" sz="1200" i="1" dirty="0" smtClean="0"/>
              <a:t> </a:t>
            </a:r>
            <a:r>
              <a:rPr lang="en-US" sz="1200" i="1" dirty="0" err="1" smtClean="0"/>
              <a:t>alexandrinum</a:t>
            </a:r>
            <a:r>
              <a:rPr lang="en-US" sz="1200" dirty="0" smtClean="0"/>
              <a:t>  aerial parts</a:t>
            </a:r>
          </a:p>
          <a:p>
            <a:pPr lvl="0">
              <a:buNone/>
            </a:pPr>
            <a:r>
              <a:rPr lang="en-US" sz="1200" i="1" dirty="0" err="1" smtClean="0"/>
              <a:t>Onopordum</a:t>
            </a:r>
            <a:r>
              <a:rPr lang="en-US" sz="1200" i="1" dirty="0" smtClean="0"/>
              <a:t> </a:t>
            </a:r>
            <a:r>
              <a:rPr lang="en-US" sz="1200" i="1" dirty="0" err="1" smtClean="0"/>
              <a:t>alexandrinum</a:t>
            </a:r>
            <a:r>
              <a:rPr lang="en-US" sz="1200" dirty="0" smtClean="0"/>
              <a:t> seeds</a:t>
            </a:r>
            <a:endParaRPr lang="en-US" sz="1200" i="1" dirty="0" smtClean="0"/>
          </a:p>
          <a:p>
            <a:pPr>
              <a:buNone/>
            </a:pPr>
            <a:r>
              <a:rPr lang="en-US" sz="1200" i="1" dirty="0" err="1" smtClean="0"/>
              <a:t>Centaurea</a:t>
            </a:r>
            <a:r>
              <a:rPr lang="en-US" sz="1200" i="1" dirty="0" smtClean="0"/>
              <a:t> </a:t>
            </a:r>
            <a:r>
              <a:rPr lang="en-US" sz="1200" i="1" dirty="0" err="1" smtClean="0"/>
              <a:t>calcitrapa</a:t>
            </a:r>
            <a:r>
              <a:rPr lang="en-US" sz="1200" dirty="0" smtClean="0"/>
              <a:t> aerial parts</a:t>
            </a:r>
            <a:endParaRPr lang="en-US" sz="1200" i="1" dirty="0" smtClean="0"/>
          </a:p>
          <a:p>
            <a:pPr>
              <a:buNone/>
            </a:pPr>
            <a:r>
              <a:rPr lang="en-US" sz="1200" i="1" dirty="0" err="1" smtClean="0"/>
              <a:t>Centaurea</a:t>
            </a:r>
            <a:r>
              <a:rPr lang="en-US" sz="1200" i="1" dirty="0" smtClean="0"/>
              <a:t> </a:t>
            </a:r>
            <a:r>
              <a:rPr lang="en-US" sz="1200" i="1" dirty="0" err="1" smtClean="0"/>
              <a:t>alexandrina</a:t>
            </a:r>
            <a:r>
              <a:rPr lang="en-US" sz="1200" dirty="0" smtClean="0"/>
              <a:t> aerial parts</a:t>
            </a:r>
            <a:endParaRPr lang="en-US" sz="1200" i="1" dirty="0" smtClean="0"/>
          </a:p>
          <a:p>
            <a:pPr>
              <a:buNone/>
            </a:pPr>
            <a:r>
              <a:rPr lang="en-US" sz="1200" i="1" dirty="0" err="1" smtClean="0"/>
              <a:t>Carduus</a:t>
            </a:r>
            <a:r>
              <a:rPr lang="en-US" sz="1200" i="1" dirty="0" smtClean="0"/>
              <a:t> </a:t>
            </a:r>
            <a:r>
              <a:rPr lang="en-US" sz="1200" i="1" dirty="0" err="1" smtClean="0"/>
              <a:t>getulus</a:t>
            </a:r>
            <a:r>
              <a:rPr lang="en-US" sz="1200" dirty="0" smtClean="0"/>
              <a:t> </a:t>
            </a:r>
            <a:r>
              <a:rPr lang="en-US" sz="1200" dirty="0" err="1" smtClean="0"/>
              <a:t>ariel</a:t>
            </a:r>
            <a:r>
              <a:rPr lang="en-US" sz="1200" dirty="0" smtClean="0"/>
              <a:t> parts</a:t>
            </a:r>
          </a:p>
          <a:p>
            <a:pPr>
              <a:buNone/>
            </a:pPr>
            <a:r>
              <a:rPr lang="en-US" sz="1200" i="1" dirty="0" err="1" smtClean="0"/>
              <a:t>Cynara</a:t>
            </a:r>
            <a:r>
              <a:rPr lang="en-US" sz="1200" i="1" dirty="0" smtClean="0"/>
              <a:t> </a:t>
            </a:r>
            <a:r>
              <a:rPr lang="en-US" sz="1200" i="1" dirty="0" err="1" smtClean="0"/>
              <a:t>scolymus</a:t>
            </a:r>
            <a:r>
              <a:rPr lang="en-US" sz="1200" dirty="0" smtClean="0"/>
              <a:t> leaves</a:t>
            </a:r>
          </a:p>
        </p:txBody>
      </p:sp>
      <p:sp>
        <p:nvSpPr>
          <p:cNvPr id="4" name="Slide Number Placeholder 3"/>
          <p:cNvSpPr>
            <a:spLocks noGrp="1"/>
          </p:cNvSpPr>
          <p:nvPr>
            <p:ph type="sldNum" sz="quarter" idx="10"/>
          </p:nvPr>
        </p:nvSpPr>
        <p:spPr/>
        <p:txBody>
          <a:bodyPr/>
          <a:lstStyle/>
          <a:p>
            <a:fld id="{69D4D66A-6CBF-4400-A92F-016DCEFE1D5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9/23/2015</a:t>
            </a:fld>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7315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315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9/23/2015</a:t>
            </a:fld>
            <a:endParaRPr lang="en-US" dirty="0"/>
          </a:p>
        </p:txBody>
      </p:sp>
      <p:pic>
        <p:nvPicPr>
          <p:cNvPr id="1027" name="Picture 3" descr="C:\Users\Public\Documents\1athesis\Cynarea\photo\29-3-2008\3-onop\DSC00662.JPG"/>
          <p:cNvPicPr>
            <a:picLocks noChangeAspect="1" noChangeArrowheads="1"/>
          </p:cNvPicPr>
          <p:nvPr/>
        </p:nvPicPr>
        <p:blipFill>
          <a:blip r:embed="rId4" cstate="print"/>
          <a:srcRect/>
          <a:stretch>
            <a:fillRect/>
          </a:stretch>
        </p:blipFill>
        <p:spPr bwMode="auto">
          <a:xfrm>
            <a:off x="7848601" y="2580640"/>
            <a:ext cx="1219200" cy="1305560"/>
          </a:xfrm>
          <a:prstGeom prst="rect">
            <a:avLst/>
          </a:prstGeom>
          <a:noFill/>
        </p:spPr>
      </p:pic>
      <p:pic>
        <p:nvPicPr>
          <p:cNvPr id="1028" name="Picture 4" descr="C:\Users\Public\Documents\1athesis\Cynarea\photo\hepato-plants-net\arti-net.jpg"/>
          <p:cNvPicPr>
            <a:picLocks noChangeAspect="1" noChangeArrowheads="1"/>
          </p:cNvPicPr>
          <p:nvPr/>
        </p:nvPicPr>
        <p:blipFill>
          <a:blip r:embed="rId5" cstate="print"/>
          <a:srcRect/>
          <a:stretch>
            <a:fillRect/>
          </a:stretch>
        </p:blipFill>
        <p:spPr bwMode="auto">
          <a:xfrm>
            <a:off x="7882206" y="5372100"/>
            <a:ext cx="1185594" cy="1409700"/>
          </a:xfrm>
          <a:prstGeom prst="rect">
            <a:avLst/>
          </a:prstGeom>
          <a:noFill/>
        </p:spPr>
      </p:pic>
      <p:pic>
        <p:nvPicPr>
          <p:cNvPr id="1030" name="Picture 6"/>
          <p:cNvPicPr>
            <a:picLocks noChangeAspect="1" noChangeArrowheads="1"/>
          </p:cNvPicPr>
          <p:nvPr/>
        </p:nvPicPr>
        <p:blipFill>
          <a:blip r:embed="rId6" cstate="print"/>
          <a:srcRect/>
          <a:stretch>
            <a:fillRect/>
          </a:stretch>
        </p:blipFill>
        <p:spPr bwMode="auto">
          <a:xfrm>
            <a:off x="7848601" y="1295400"/>
            <a:ext cx="1219200" cy="1219200"/>
          </a:xfrm>
          <a:prstGeom prst="rect">
            <a:avLst/>
          </a:prstGeom>
          <a:noFill/>
          <a:ln w="9525">
            <a:noFill/>
            <a:miter lim="800000"/>
            <a:headEnd/>
            <a:tailEnd/>
          </a:ln>
        </p:spPr>
      </p:pic>
      <p:pic>
        <p:nvPicPr>
          <p:cNvPr id="1033" name="Picture 9"/>
          <p:cNvPicPr>
            <a:picLocks noChangeAspect="1" noChangeArrowheads="1"/>
          </p:cNvPicPr>
          <p:nvPr/>
        </p:nvPicPr>
        <p:blipFill>
          <a:blip r:embed="rId7" cstate="print"/>
          <a:srcRect/>
          <a:stretch>
            <a:fillRect/>
          </a:stretch>
        </p:blipFill>
        <p:spPr bwMode="auto">
          <a:xfrm>
            <a:off x="7886893" y="3962400"/>
            <a:ext cx="1180907" cy="1371600"/>
          </a:xfrm>
          <a:prstGeom prst="rect">
            <a:avLst/>
          </a:prstGeom>
          <a:noFill/>
          <a:ln w="9525">
            <a:noFill/>
            <a:miter lim="800000"/>
            <a:headEnd/>
            <a:tailEnd/>
          </a:ln>
        </p:spPr>
      </p:pic>
      <p:sp>
        <p:nvSpPr>
          <p:cNvPr id="15" name="TextBox 14"/>
          <p:cNvSpPr txBox="1"/>
          <p:nvPr/>
        </p:nvSpPr>
        <p:spPr>
          <a:xfrm>
            <a:off x="3124200" y="6324600"/>
            <a:ext cx="2362200" cy="369332"/>
          </a:xfrm>
          <a:prstGeom prst="rect">
            <a:avLst/>
          </a:prstGeom>
          <a:noFill/>
        </p:spPr>
        <p:txBody>
          <a:bodyPr wrap="square" rtlCol="0">
            <a:spAutoFit/>
          </a:bodyPr>
          <a:lstStyle/>
          <a:p>
            <a:r>
              <a:rPr lang="en-US" b="0" i="1" dirty="0" smtClean="0"/>
              <a:t>Prof Dr. </a:t>
            </a:r>
            <a:r>
              <a:rPr lang="en-US" b="0" i="1" dirty="0" err="1" smtClean="0"/>
              <a:t>Abdalla</a:t>
            </a:r>
            <a:r>
              <a:rPr lang="en-US" b="0" i="1" dirty="0" smtClean="0"/>
              <a:t> Omar</a:t>
            </a:r>
            <a:endParaRPr lang="en-US" b="0" i="1" dirty="0"/>
          </a:p>
        </p:txBody>
      </p:sp>
      <p:pic>
        <p:nvPicPr>
          <p:cNvPr id="1026" name="Picture 2" descr="C:\Users\Public\Documents\1athesis\Cynarea\photo\hepato-plants-net\artichoke_thistle.jpg"/>
          <p:cNvPicPr>
            <a:picLocks noChangeAspect="1" noChangeArrowheads="1"/>
          </p:cNvPicPr>
          <p:nvPr/>
        </p:nvPicPr>
        <p:blipFill>
          <a:blip r:embed="rId8" cstate="print"/>
          <a:srcRect/>
          <a:stretch>
            <a:fillRect/>
          </a:stretch>
        </p:blipFill>
        <p:spPr bwMode="auto">
          <a:xfrm>
            <a:off x="7848600" y="76200"/>
            <a:ext cx="12192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oleObject" Target="../embeddings/oleObject5.bin"/><Relationship Id="rId18" Type="http://schemas.openxmlformats.org/officeDocument/2006/relationships/image" Target="../media/image27.emf"/><Relationship Id="rId3" Type="http://schemas.openxmlformats.org/officeDocument/2006/relationships/notesSlide" Target="../notesSlides/notesSlide23.xml"/><Relationship Id="rId21" Type="http://schemas.openxmlformats.org/officeDocument/2006/relationships/image" Target="../media/image28.emf"/><Relationship Id="rId7" Type="http://schemas.openxmlformats.org/officeDocument/2006/relationships/oleObject" Target="../embeddings/oleObject2.bin"/><Relationship Id="rId12" Type="http://schemas.openxmlformats.org/officeDocument/2006/relationships/image" Target="../media/image24.e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26.emf"/><Relationship Id="rId20"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image" Target="../media/image21.emf"/><Relationship Id="rId11" Type="http://schemas.openxmlformats.org/officeDocument/2006/relationships/oleObject" Target="../embeddings/oleObject4.bin"/><Relationship Id="rId24" Type="http://schemas.openxmlformats.org/officeDocument/2006/relationships/image" Target="../media/image32.png"/><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image" Target="../media/image29.emf"/><Relationship Id="rId10" Type="http://schemas.openxmlformats.org/officeDocument/2006/relationships/image" Target="../media/image23.emf"/><Relationship Id="rId19" Type="http://schemas.openxmlformats.org/officeDocument/2006/relationships/image" Target="../media/image31.emf"/><Relationship Id="rId4" Type="http://schemas.openxmlformats.org/officeDocument/2006/relationships/image" Target="../media/image30.emf"/><Relationship Id="rId9" Type="http://schemas.openxmlformats.org/officeDocument/2006/relationships/oleObject" Target="../embeddings/oleObject3.bin"/><Relationship Id="rId14" Type="http://schemas.openxmlformats.org/officeDocument/2006/relationships/image" Target="../media/image25.emf"/><Relationship Id="rId22"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24.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2.png"/><Relationship Id="rId11" Type="http://schemas.openxmlformats.org/officeDocument/2006/relationships/image" Target="../media/image25.emf"/><Relationship Id="rId5" Type="http://schemas.openxmlformats.org/officeDocument/2006/relationships/image" Target="../media/image24.emf"/><Relationship Id="rId10" Type="http://schemas.openxmlformats.org/officeDocument/2006/relationships/oleObject" Target="../embeddings/oleObject12.bin"/><Relationship Id="rId4" Type="http://schemas.openxmlformats.org/officeDocument/2006/relationships/oleObject" Target="../embeddings/oleObject10.bin"/><Relationship Id="rId9"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6.emf"/><Relationship Id="rId5" Type="http://schemas.openxmlformats.org/officeDocument/2006/relationships/oleObject" Target="../embeddings/oleObject13.bin"/><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oleObject14.bin"/><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8.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png"/><Relationship Id="rId5" Type="http://schemas.openxmlformats.org/officeDocument/2006/relationships/image" Target="../media/image32.png"/><Relationship Id="rId10" Type="http://schemas.openxmlformats.org/officeDocument/2006/relationships/image" Target="../media/image22.emf"/><Relationship Id="rId4" Type="http://schemas.openxmlformats.org/officeDocument/2006/relationships/image" Target="../media/image38.png"/><Relationship Id="rId9" Type="http://schemas.openxmlformats.org/officeDocument/2006/relationships/oleObject" Target="../embeddings/oleObject15.bin"/></Relationships>
</file>

<file path=ppt/slides/_rels/slide3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29.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30.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44.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32.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45.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2.emf"/><Relationship Id="rId5" Type="http://schemas.openxmlformats.org/officeDocument/2006/relationships/oleObject" Target="../embeddings/oleObject21.bin"/><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2.emf"/><Relationship Id="rId5" Type="http://schemas.openxmlformats.org/officeDocument/2006/relationships/oleObject" Target="../embeddings/oleObject22.bin"/><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image" Target="../media/image46.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36.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37.xml"/><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7.bin"/><Relationship Id="rId5" Type="http://schemas.openxmlformats.org/officeDocument/2006/relationships/image" Target="../media/image51.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8.bin"/><Relationship Id="rId5" Type="http://schemas.openxmlformats.org/officeDocument/2006/relationships/image" Target="../media/image51.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6.emf"/><Relationship Id="rId5" Type="http://schemas.openxmlformats.org/officeDocument/2006/relationships/oleObject" Target="../embeddings/oleObject29.bin"/><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6.emf"/><Relationship Id="rId5" Type="http://schemas.openxmlformats.org/officeDocument/2006/relationships/oleObject" Target="../embeddings/oleObject30.bin"/><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6.emf"/><Relationship Id="rId5" Type="http://schemas.openxmlformats.org/officeDocument/2006/relationships/oleObject" Target="../embeddings/oleObject31.bin"/><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47.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32.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52.xml.rels><?xml version="1.0" encoding="UTF-8" standalone="yes"?>
<Relationships xmlns="http://schemas.openxmlformats.org/package/2006/relationships"><Relationship Id="rId2" Type="http://schemas.openxmlformats.org/officeDocument/2006/relationships/hyperlink" Target="http://europe.pharmaceuticalconference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OMICS Group</a:t>
            </a:r>
            <a:endParaRPr lang="en-US"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dirty="0"/>
              <a:t>OMICS Group is an amalgamation of </a:t>
            </a:r>
            <a:r>
              <a:rPr lang="en-US" dirty="0">
                <a:hlinkClick r:id="rId2"/>
              </a:rPr>
              <a:t>Open Access </a:t>
            </a:r>
            <a:r>
              <a:rPr lang="en-US" dirty="0" smtClean="0">
                <a:hlinkClick r:id="rId2"/>
              </a:rPr>
              <a:t>Publications</a:t>
            </a:r>
            <a:r>
              <a:rPr lang="en-US" dirty="0" smtClean="0"/>
              <a:t> </a:t>
            </a:r>
            <a:r>
              <a:rPr lang="en-US" dirty="0"/>
              <a:t>and worldwide international science conferences and events. Established in the year 2007 with the sole aim of making the information on Sciences and technology ‘Open Access’, OMICS Group publishes 500 online open access </a:t>
            </a:r>
            <a:r>
              <a:rPr lang="en-US" dirty="0">
                <a:hlinkClick r:id="rId3"/>
              </a:rPr>
              <a:t>scholarly journals </a:t>
            </a:r>
            <a:r>
              <a:rPr lang="en-US" dirty="0"/>
              <a:t>in all aspects </a:t>
            </a:r>
            <a:r>
              <a:rPr lang="en-US" dirty="0" smtClean="0"/>
              <a:t>of Science, Engineering, Management </a:t>
            </a:r>
            <a:r>
              <a:rPr lang="en-US" dirty="0"/>
              <a:t>and Technology </a:t>
            </a:r>
            <a:r>
              <a:rPr lang="en-US" dirty="0" smtClean="0"/>
              <a:t>journals. </a:t>
            </a:r>
            <a:r>
              <a:rPr lang="en-US" dirty="0"/>
              <a:t>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a:hlinkClick r:id="rId4"/>
              </a:rPr>
              <a:t>International conferences</a:t>
            </a:r>
            <a:r>
              <a:rPr lang="en-US" dirty="0"/>
              <a:t> annually across the globe, where knowledge transfer takes place through debates, round table discussions, poster presentations, workshops, symposia and exhibitions.</a:t>
            </a:r>
          </a:p>
        </p:txBody>
      </p:sp>
    </p:spTree>
    <p:extLst>
      <p:ext uri="{BB962C8B-B14F-4D97-AF65-F5344CB8AC3E}">
        <p14:creationId xmlns:p14="http://schemas.microsoft.com/office/powerpoint/2010/main" val="2079822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7315200" cy="4648200"/>
          </a:xfrm>
        </p:spPr>
        <p:txBody>
          <a:bodyPr>
            <a:noAutofit/>
          </a:bodyPr>
          <a:lstStyle/>
          <a:p>
            <a:pPr algn="just"/>
            <a:r>
              <a:rPr lang="en-US" sz="3000" b="1" dirty="0" smtClean="0"/>
              <a:t>Members of the family </a:t>
            </a:r>
            <a:r>
              <a:rPr lang="en-US" sz="3000" b="1" dirty="0" err="1" smtClean="0">
                <a:solidFill>
                  <a:schemeClr val="accent2">
                    <a:lumMod val="75000"/>
                  </a:schemeClr>
                </a:solidFill>
              </a:rPr>
              <a:t>Asteraceae</a:t>
            </a:r>
            <a:r>
              <a:rPr lang="en-US" sz="3000" b="1" dirty="0" smtClean="0"/>
              <a:t> especially tribe </a:t>
            </a:r>
            <a:r>
              <a:rPr lang="en-US" sz="3000" b="1" dirty="0" err="1" smtClean="0"/>
              <a:t>Cynarea</a:t>
            </a:r>
            <a:r>
              <a:rPr lang="en-US" sz="3000" b="1" dirty="0" smtClean="0"/>
              <a:t> are known for their efficacy in relieving some liver disorders. </a:t>
            </a:r>
          </a:p>
          <a:p>
            <a:pPr algn="just"/>
            <a:r>
              <a:rPr lang="en-US" sz="3000" b="1" dirty="0" smtClean="0"/>
              <a:t>Plants of tribe </a:t>
            </a:r>
            <a:r>
              <a:rPr lang="en-US" sz="3000" b="1" dirty="0" err="1" smtClean="0">
                <a:solidFill>
                  <a:schemeClr val="accent2">
                    <a:lumMod val="75000"/>
                  </a:schemeClr>
                </a:solidFill>
              </a:rPr>
              <a:t>Cynareae</a:t>
            </a:r>
            <a:r>
              <a:rPr lang="en-US" sz="3000" b="1" dirty="0" smtClean="0"/>
              <a:t> are very common in the Egyptian flora. </a:t>
            </a:r>
          </a:p>
          <a:p>
            <a:pPr algn="just"/>
            <a:r>
              <a:rPr lang="en-US" sz="3000" b="1" dirty="0" smtClean="0"/>
              <a:t>This tribe is represented in Egypt by many genera such as </a:t>
            </a:r>
            <a:r>
              <a:rPr lang="en-US" sz="3000" b="1" i="1" dirty="0" err="1" smtClean="0">
                <a:solidFill>
                  <a:schemeClr val="accent2">
                    <a:lumMod val="75000"/>
                  </a:schemeClr>
                </a:solidFill>
              </a:rPr>
              <a:t>Silybum</a:t>
            </a:r>
            <a:r>
              <a:rPr lang="en-US" sz="3000" b="1" i="1" dirty="0" smtClean="0"/>
              <a:t>,</a:t>
            </a:r>
            <a:r>
              <a:rPr lang="en-US" sz="3000" b="1" i="1" dirty="0" smtClean="0">
                <a:solidFill>
                  <a:schemeClr val="accent2">
                    <a:lumMod val="75000"/>
                  </a:schemeClr>
                </a:solidFill>
              </a:rPr>
              <a:t> </a:t>
            </a:r>
            <a:r>
              <a:rPr lang="en-US" sz="3000" b="1" i="1" dirty="0" err="1" smtClean="0">
                <a:solidFill>
                  <a:schemeClr val="accent2">
                    <a:lumMod val="75000"/>
                  </a:schemeClr>
                </a:solidFill>
              </a:rPr>
              <a:t>Cynara</a:t>
            </a:r>
            <a:r>
              <a:rPr lang="en-US" sz="3000" b="1" i="1" dirty="0" smtClean="0"/>
              <a:t>,</a:t>
            </a:r>
            <a:r>
              <a:rPr lang="en-US" sz="3000" b="1" i="1" dirty="0" smtClean="0">
                <a:solidFill>
                  <a:schemeClr val="accent2">
                    <a:lumMod val="75000"/>
                  </a:schemeClr>
                </a:solidFill>
              </a:rPr>
              <a:t> </a:t>
            </a:r>
            <a:r>
              <a:rPr lang="en-US" sz="3000" b="1" i="1" dirty="0" err="1" smtClean="0">
                <a:solidFill>
                  <a:schemeClr val="accent2">
                    <a:lumMod val="75000"/>
                  </a:schemeClr>
                </a:solidFill>
              </a:rPr>
              <a:t>Centaurea</a:t>
            </a:r>
            <a:r>
              <a:rPr lang="en-US" sz="3000" b="1" i="1" dirty="0" smtClean="0"/>
              <a:t>,</a:t>
            </a:r>
            <a:r>
              <a:rPr lang="en-US" sz="3000" b="1" i="1" dirty="0" smtClean="0">
                <a:solidFill>
                  <a:schemeClr val="accent2">
                    <a:lumMod val="75000"/>
                  </a:schemeClr>
                </a:solidFill>
              </a:rPr>
              <a:t> </a:t>
            </a:r>
            <a:r>
              <a:rPr lang="en-US" sz="3000" b="1" i="1" dirty="0" err="1" smtClean="0">
                <a:solidFill>
                  <a:schemeClr val="accent2">
                    <a:lumMod val="75000"/>
                  </a:schemeClr>
                </a:solidFill>
              </a:rPr>
              <a:t>Carduus</a:t>
            </a:r>
            <a:r>
              <a:rPr lang="en-US" sz="3000" b="1" i="1" dirty="0" smtClean="0"/>
              <a:t>,</a:t>
            </a:r>
            <a:r>
              <a:rPr lang="en-US" sz="3000" b="1" i="1" dirty="0" smtClean="0">
                <a:solidFill>
                  <a:schemeClr val="accent2">
                    <a:lumMod val="75000"/>
                  </a:schemeClr>
                </a:solidFill>
              </a:rPr>
              <a:t> </a:t>
            </a:r>
            <a:r>
              <a:rPr lang="en-US" sz="3000" b="1" i="1" dirty="0" err="1" smtClean="0">
                <a:solidFill>
                  <a:schemeClr val="accent2">
                    <a:lumMod val="75000"/>
                  </a:schemeClr>
                </a:solidFill>
              </a:rPr>
              <a:t>Onopordon</a:t>
            </a:r>
            <a:r>
              <a:rPr lang="en-US" sz="3000" b="1" dirty="0" smtClean="0"/>
              <a:t>,</a:t>
            </a:r>
            <a:r>
              <a:rPr lang="en-US" sz="3000" b="1" dirty="0" smtClean="0">
                <a:solidFill>
                  <a:schemeClr val="accent2">
                    <a:lumMod val="75000"/>
                  </a:schemeClr>
                </a:solidFill>
              </a:rPr>
              <a:t> </a:t>
            </a:r>
            <a:r>
              <a:rPr lang="en-US" sz="3000" b="1" dirty="0" smtClean="0"/>
              <a:t>…….etc.</a:t>
            </a:r>
            <a:r>
              <a:rPr lang="en-US" sz="3000" b="1" baseline="-25000" dirty="0" smtClean="0"/>
              <a:t> </a:t>
            </a:r>
            <a:endParaRPr lang="en-US" sz="3000" b="1" dirty="0" smtClean="0"/>
          </a:p>
          <a:p>
            <a:endParaRPr lang="en-US" sz="3000" b="1" dirty="0"/>
          </a:p>
        </p:txBody>
      </p:sp>
      <p:sp>
        <p:nvSpPr>
          <p:cNvPr id="4" name="Rectangle 3"/>
          <p:cNvSpPr/>
          <p:nvPr/>
        </p:nvSpPr>
        <p:spPr>
          <a:xfrm>
            <a:off x="2971800" y="6172200"/>
            <a:ext cx="3276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76200"/>
            <a:ext cx="8458200" cy="430887"/>
          </a:xfrm>
          <a:prstGeom prst="rect">
            <a:avLst/>
          </a:prstGeom>
        </p:spPr>
        <p:txBody>
          <a:bodyPr wrap="square">
            <a:spAutoFit/>
          </a:bodyPr>
          <a:lstStyle/>
          <a:p>
            <a:r>
              <a:rPr lang="en-US" sz="2200" b="1" dirty="0" smtClean="0">
                <a:solidFill>
                  <a:schemeClr val="tx2">
                    <a:lumMod val="75000"/>
                  </a:schemeClr>
                </a:solidFill>
              </a:rPr>
              <a:t>Screening of Some Available Members of the Tribe </a:t>
            </a:r>
            <a:r>
              <a:rPr lang="en-US" sz="2200" b="1" dirty="0" err="1" smtClean="0">
                <a:solidFill>
                  <a:schemeClr val="tx2">
                    <a:lumMod val="75000"/>
                  </a:schemeClr>
                </a:solidFill>
              </a:rPr>
              <a:t>Cynareae</a:t>
            </a:r>
            <a:endParaRPr lang="en-US" sz="2200" dirty="0">
              <a:solidFill>
                <a:schemeClr val="tx2">
                  <a:lumMod val="75000"/>
                </a:schemeClr>
              </a:solidFill>
            </a:endParaRPr>
          </a:p>
        </p:txBody>
      </p:sp>
      <p:sp>
        <p:nvSpPr>
          <p:cNvPr id="7" name="Rectangle 6"/>
          <p:cNvSpPr/>
          <p:nvPr/>
        </p:nvSpPr>
        <p:spPr>
          <a:xfrm>
            <a:off x="533400" y="6350913"/>
            <a:ext cx="6858000" cy="430887"/>
          </a:xfrm>
          <a:prstGeom prst="rect">
            <a:avLst/>
          </a:prstGeom>
        </p:spPr>
        <p:txBody>
          <a:bodyPr wrap="square">
            <a:spAutoFit/>
          </a:bodyPr>
          <a:lstStyle/>
          <a:p>
            <a:pPr algn="ctr">
              <a:buNone/>
            </a:pPr>
            <a:r>
              <a:rPr lang="en-US" sz="2200" dirty="0" smtClean="0"/>
              <a:t>Journal of Medicinal Plants Research, 7(7); 324-328, 2013.</a:t>
            </a:r>
            <a:endParaRPr lang="en-US" sz="2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305800" cy="3810000"/>
          </a:xfrm>
        </p:spPr>
        <p:txBody>
          <a:bodyPr>
            <a:normAutofit fontScale="92500" lnSpcReduction="10000"/>
          </a:bodyPr>
          <a:lstStyle/>
          <a:p>
            <a:pPr lvl="0">
              <a:buNone/>
            </a:pPr>
            <a:r>
              <a:rPr lang="en-US" sz="2900" b="1" i="1" dirty="0" err="1" smtClean="0"/>
              <a:t>Cynara</a:t>
            </a:r>
            <a:r>
              <a:rPr lang="en-US" sz="2900" b="1" i="1" dirty="0" smtClean="0"/>
              <a:t> </a:t>
            </a:r>
            <a:r>
              <a:rPr lang="en-US" sz="2900" b="1" i="1" dirty="0" err="1" smtClean="0"/>
              <a:t>cornigera</a:t>
            </a:r>
            <a:r>
              <a:rPr lang="en-US" sz="2900" b="1" i="1" dirty="0" smtClean="0"/>
              <a:t> </a:t>
            </a:r>
            <a:r>
              <a:rPr lang="en-US" sz="2900" b="1" dirty="0" smtClean="0"/>
              <a:t>aerial parts</a:t>
            </a:r>
          </a:p>
          <a:p>
            <a:pPr>
              <a:buNone/>
            </a:pPr>
            <a:r>
              <a:rPr lang="en-US" sz="2900" b="1" i="1" dirty="0" err="1" smtClean="0"/>
              <a:t>Cynara</a:t>
            </a:r>
            <a:r>
              <a:rPr lang="en-US" sz="2900" b="1" i="1" dirty="0" smtClean="0"/>
              <a:t> </a:t>
            </a:r>
            <a:r>
              <a:rPr lang="en-US" sz="2900" b="1" i="1" dirty="0" err="1" smtClean="0"/>
              <a:t>cornigera</a:t>
            </a:r>
            <a:r>
              <a:rPr lang="en-US" sz="2900" b="1" i="1" dirty="0" smtClean="0"/>
              <a:t> </a:t>
            </a:r>
            <a:r>
              <a:rPr lang="en-US" sz="2900" b="1" dirty="0" smtClean="0"/>
              <a:t>seeds </a:t>
            </a:r>
          </a:p>
          <a:p>
            <a:pPr>
              <a:buNone/>
            </a:pPr>
            <a:r>
              <a:rPr lang="en-US" sz="2900" b="1" dirty="0" smtClean="0"/>
              <a:t> </a:t>
            </a:r>
            <a:r>
              <a:rPr lang="en-US" sz="2900" b="1" i="1" dirty="0" err="1" smtClean="0"/>
              <a:t>Onopordum</a:t>
            </a:r>
            <a:r>
              <a:rPr lang="en-US" sz="2900" b="1" i="1" dirty="0" smtClean="0"/>
              <a:t> </a:t>
            </a:r>
            <a:r>
              <a:rPr lang="en-US" sz="2900" b="1" i="1" dirty="0" err="1" smtClean="0"/>
              <a:t>alexandrinum</a:t>
            </a:r>
            <a:r>
              <a:rPr lang="en-US" sz="2900" b="1" dirty="0" smtClean="0"/>
              <a:t>  aerial parts</a:t>
            </a:r>
          </a:p>
          <a:p>
            <a:pPr lvl="0">
              <a:buNone/>
            </a:pPr>
            <a:r>
              <a:rPr lang="en-US" sz="2900" b="1" i="1" dirty="0" err="1" smtClean="0"/>
              <a:t>Onopordum</a:t>
            </a:r>
            <a:r>
              <a:rPr lang="en-US" sz="2900" b="1" i="1" dirty="0" smtClean="0"/>
              <a:t> </a:t>
            </a:r>
            <a:r>
              <a:rPr lang="en-US" sz="2900" b="1" i="1" dirty="0" err="1" smtClean="0"/>
              <a:t>alexandrinum</a:t>
            </a:r>
            <a:r>
              <a:rPr lang="en-US" sz="2900" b="1" dirty="0" smtClean="0"/>
              <a:t> seeds</a:t>
            </a:r>
            <a:endParaRPr lang="en-US" sz="2900" b="1" i="1" dirty="0" smtClean="0"/>
          </a:p>
          <a:p>
            <a:pPr>
              <a:buNone/>
            </a:pPr>
            <a:r>
              <a:rPr lang="en-US" sz="2900" b="1" i="1" dirty="0" err="1" smtClean="0"/>
              <a:t>Centaurea</a:t>
            </a:r>
            <a:r>
              <a:rPr lang="en-US" sz="2900" b="1" i="1" dirty="0" smtClean="0"/>
              <a:t> </a:t>
            </a:r>
            <a:r>
              <a:rPr lang="en-US" sz="2900" b="1" i="1" dirty="0" err="1" smtClean="0"/>
              <a:t>calcitrapa</a:t>
            </a:r>
            <a:r>
              <a:rPr lang="en-US" sz="2900" b="1" dirty="0" smtClean="0"/>
              <a:t> aerial parts</a:t>
            </a:r>
            <a:endParaRPr lang="en-US" sz="2900" b="1" i="1" dirty="0" smtClean="0"/>
          </a:p>
          <a:p>
            <a:pPr>
              <a:buNone/>
            </a:pPr>
            <a:r>
              <a:rPr lang="en-US" sz="2900" b="1" i="1" dirty="0" err="1" smtClean="0"/>
              <a:t>Centaurea</a:t>
            </a:r>
            <a:r>
              <a:rPr lang="en-US" sz="2900" b="1" i="1" dirty="0" smtClean="0"/>
              <a:t> </a:t>
            </a:r>
            <a:r>
              <a:rPr lang="en-US" sz="2900" b="1" i="1" dirty="0" err="1" smtClean="0"/>
              <a:t>alexandrina</a:t>
            </a:r>
            <a:r>
              <a:rPr lang="en-US" sz="2900" b="1" dirty="0" smtClean="0"/>
              <a:t> aerial parts</a:t>
            </a:r>
            <a:endParaRPr lang="en-US" sz="2900" b="1" i="1" dirty="0" smtClean="0"/>
          </a:p>
          <a:p>
            <a:pPr>
              <a:buNone/>
            </a:pPr>
            <a:r>
              <a:rPr lang="en-US" sz="2900" b="1" i="1" dirty="0" err="1" smtClean="0"/>
              <a:t>Carduus</a:t>
            </a:r>
            <a:r>
              <a:rPr lang="en-US" sz="2900" b="1" i="1" dirty="0" smtClean="0"/>
              <a:t> </a:t>
            </a:r>
            <a:r>
              <a:rPr lang="en-US" sz="2900" b="1" i="1" dirty="0" err="1" smtClean="0"/>
              <a:t>getulus</a:t>
            </a:r>
            <a:r>
              <a:rPr lang="en-US" sz="2900" b="1" dirty="0" smtClean="0"/>
              <a:t> aerial parts</a:t>
            </a:r>
          </a:p>
          <a:p>
            <a:pPr>
              <a:buNone/>
            </a:pPr>
            <a:r>
              <a:rPr lang="en-US" sz="2900" b="1" i="1" dirty="0" err="1" smtClean="0"/>
              <a:t>Cynara</a:t>
            </a:r>
            <a:r>
              <a:rPr lang="en-US" sz="2900" b="1" i="1" dirty="0" smtClean="0"/>
              <a:t> </a:t>
            </a:r>
            <a:r>
              <a:rPr lang="en-US" sz="2900" b="1" i="1" dirty="0" err="1" smtClean="0"/>
              <a:t>scolymus</a:t>
            </a:r>
            <a:r>
              <a:rPr lang="en-US" sz="2900" b="1" dirty="0" smtClean="0"/>
              <a:t> leaves</a:t>
            </a:r>
            <a:endParaRPr lang="en-US" sz="2900" b="1" dirty="0"/>
          </a:p>
        </p:txBody>
      </p:sp>
      <p:sp>
        <p:nvSpPr>
          <p:cNvPr id="4" name="Rectangle 3"/>
          <p:cNvSpPr/>
          <p:nvPr/>
        </p:nvSpPr>
        <p:spPr>
          <a:xfrm>
            <a:off x="7772400" y="0"/>
            <a:ext cx="1371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533400" y="2438400"/>
            <a:ext cx="7848600" cy="838200"/>
          </a:xfrm>
          <a:prstGeom prst="rect">
            <a:avLst/>
          </a:prstGeom>
        </p:spPr>
        <p:txBody>
          <a:bodyPr vert="horz" lIns="91440" tIns="45720" rIns="91440" bIns="45720" rtlCol="0">
            <a:normAutofit/>
          </a:bodyPr>
          <a:lstStyle/>
          <a:p>
            <a:pPr marL="342900" lvl="0" indent="-342900">
              <a:spcBef>
                <a:spcPct val="20000"/>
              </a:spcBef>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p:cNvPicPr/>
          <p:nvPr/>
        </p:nvPicPr>
        <p:blipFill>
          <a:blip r:embed="rId3" cstate="print"/>
          <a:srcRect/>
          <a:stretch>
            <a:fillRect/>
          </a:stretch>
        </p:blipFill>
        <p:spPr bwMode="auto">
          <a:xfrm>
            <a:off x="5334000" y="3048000"/>
            <a:ext cx="3581400" cy="3048000"/>
          </a:xfrm>
          <a:prstGeom prst="rect">
            <a:avLst/>
          </a:prstGeom>
          <a:noFill/>
          <a:ln w="9525">
            <a:noFill/>
            <a:miter lim="800000"/>
            <a:headEnd/>
            <a:tailEnd/>
          </a:ln>
        </p:spPr>
      </p:pic>
      <p:pic>
        <p:nvPicPr>
          <p:cNvPr id="8" name="Picture 7" descr="C:\Users\Hisham\Desktop\DSC00667.JPG"/>
          <p:cNvPicPr/>
          <p:nvPr/>
        </p:nvPicPr>
        <p:blipFill>
          <a:blip r:embed="rId4" cstate="print"/>
          <a:srcRect/>
          <a:stretch>
            <a:fillRect/>
          </a:stretch>
        </p:blipFill>
        <p:spPr bwMode="auto">
          <a:xfrm>
            <a:off x="6172200" y="2133600"/>
            <a:ext cx="2590800" cy="3200400"/>
          </a:xfrm>
          <a:prstGeom prst="rect">
            <a:avLst/>
          </a:prstGeom>
          <a:noFill/>
          <a:ln w="9525">
            <a:noFill/>
            <a:miter lim="800000"/>
            <a:headEnd/>
            <a:tailEnd/>
          </a:ln>
        </p:spPr>
      </p:pic>
      <p:pic>
        <p:nvPicPr>
          <p:cNvPr id="10" name="Picture 9" descr="C:\Users\Hisham\Documents\1athesis\Cynarea\photo\29-3-2008\4\DSC00640.JPG"/>
          <p:cNvPicPr/>
          <p:nvPr/>
        </p:nvPicPr>
        <p:blipFill>
          <a:blip r:embed="rId5" cstate="print"/>
          <a:srcRect/>
          <a:stretch>
            <a:fillRect/>
          </a:stretch>
        </p:blipFill>
        <p:spPr bwMode="auto">
          <a:xfrm>
            <a:off x="5562600" y="2133600"/>
            <a:ext cx="3200400" cy="2681287"/>
          </a:xfrm>
          <a:prstGeom prst="rect">
            <a:avLst/>
          </a:prstGeom>
          <a:noFill/>
          <a:ln w="9525">
            <a:noFill/>
            <a:miter lim="800000"/>
            <a:headEnd/>
            <a:tailEnd/>
          </a:ln>
        </p:spPr>
      </p:pic>
      <p:pic>
        <p:nvPicPr>
          <p:cNvPr id="11" name="Picture 10" descr="C:\Users\Hisham\Documents\1athesis\Cynarea\photo\29-3-2008\6\DSC00639.JPG"/>
          <p:cNvPicPr/>
          <p:nvPr/>
        </p:nvPicPr>
        <p:blipFill>
          <a:blip r:embed="rId6" cstate="print"/>
          <a:srcRect/>
          <a:stretch>
            <a:fillRect/>
          </a:stretch>
        </p:blipFill>
        <p:spPr bwMode="auto">
          <a:xfrm>
            <a:off x="5486400" y="2133600"/>
            <a:ext cx="3505200" cy="2743200"/>
          </a:xfrm>
          <a:prstGeom prst="rect">
            <a:avLst/>
          </a:prstGeom>
          <a:noFill/>
          <a:ln w="9525">
            <a:noFill/>
            <a:miter lim="800000"/>
            <a:headEnd/>
            <a:tailEnd/>
          </a:ln>
        </p:spPr>
      </p:pic>
      <p:pic>
        <p:nvPicPr>
          <p:cNvPr id="9" name="Picture 8" descr="C:\Users\Hisham\Documents\1athesis\Cynarea\photo\29-3-2008\7-cardus.getulus\DSC00681.JPG"/>
          <p:cNvPicPr/>
          <p:nvPr/>
        </p:nvPicPr>
        <p:blipFill>
          <a:blip r:embed="rId7" cstate="print"/>
          <a:srcRect/>
          <a:stretch>
            <a:fillRect/>
          </a:stretch>
        </p:blipFill>
        <p:spPr bwMode="auto">
          <a:xfrm>
            <a:off x="5867400" y="2133600"/>
            <a:ext cx="2362200" cy="3200400"/>
          </a:xfrm>
          <a:prstGeom prst="rect">
            <a:avLst/>
          </a:prstGeom>
          <a:noFill/>
          <a:ln w="9525">
            <a:noFill/>
            <a:miter lim="800000"/>
            <a:headEnd/>
            <a:tailEnd/>
          </a:ln>
        </p:spPr>
      </p:pic>
      <p:pic>
        <p:nvPicPr>
          <p:cNvPr id="6146" name="Picture 2" descr="https://encrypted-tbn0.gstatic.com/images?q=tbn:ANd9GcSxoR4z09rn6_Z6xl2D_TIjCmDBkIkoUQHJ1R8dhWIKu5nDdZGKFg"/>
          <p:cNvPicPr>
            <a:picLocks noChangeAspect="1" noChangeArrowheads="1"/>
          </p:cNvPicPr>
          <p:nvPr/>
        </p:nvPicPr>
        <p:blipFill>
          <a:blip r:embed="rId8" cstate="print"/>
          <a:srcRect/>
          <a:stretch>
            <a:fillRect/>
          </a:stretch>
        </p:blipFill>
        <p:spPr bwMode="auto">
          <a:xfrm>
            <a:off x="6324600" y="2438400"/>
            <a:ext cx="2667000" cy="2667000"/>
          </a:xfrm>
          <a:prstGeom prst="rect">
            <a:avLst/>
          </a:prstGeom>
          <a:noFill/>
        </p:spPr>
      </p:pic>
      <p:sp>
        <p:nvSpPr>
          <p:cNvPr id="12" name="Rectangle 11"/>
          <p:cNvSpPr/>
          <p:nvPr/>
        </p:nvSpPr>
        <p:spPr>
          <a:xfrm>
            <a:off x="2971800" y="6172200"/>
            <a:ext cx="3276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3400" y="6324600"/>
            <a:ext cx="6858000" cy="430887"/>
          </a:xfrm>
          <a:prstGeom prst="rect">
            <a:avLst/>
          </a:prstGeom>
        </p:spPr>
        <p:txBody>
          <a:bodyPr wrap="square">
            <a:spAutoFit/>
          </a:bodyPr>
          <a:lstStyle/>
          <a:p>
            <a:pPr algn="ctr">
              <a:buNone/>
            </a:pPr>
            <a:r>
              <a:rPr lang="en-US" sz="2200" dirty="0" smtClean="0"/>
              <a:t>Journal of Medicinal Plants Research, 7(7); 324-328, 2013.</a:t>
            </a:r>
            <a:endParaRPr lang="en-US" sz="2200" b="1" dirty="0" smtClean="0"/>
          </a:p>
        </p:txBody>
      </p:sp>
      <p:sp>
        <p:nvSpPr>
          <p:cNvPr id="16" name="Rectangle 15"/>
          <p:cNvSpPr/>
          <p:nvPr/>
        </p:nvSpPr>
        <p:spPr>
          <a:xfrm>
            <a:off x="0" y="76200"/>
            <a:ext cx="8458200" cy="430887"/>
          </a:xfrm>
          <a:prstGeom prst="rect">
            <a:avLst/>
          </a:prstGeom>
        </p:spPr>
        <p:txBody>
          <a:bodyPr wrap="square">
            <a:spAutoFit/>
          </a:bodyPr>
          <a:lstStyle/>
          <a:p>
            <a:r>
              <a:rPr lang="en-US" sz="2200" b="1" dirty="0" smtClean="0">
                <a:solidFill>
                  <a:schemeClr val="tx2">
                    <a:lumMod val="75000"/>
                  </a:schemeClr>
                </a:solidFill>
              </a:rPr>
              <a:t>Screening of Some Available Members of the Tribe </a:t>
            </a:r>
            <a:r>
              <a:rPr lang="en-US" sz="2200" b="1" dirty="0" err="1" smtClean="0">
                <a:solidFill>
                  <a:schemeClr val="tx2">
                    <a:lumMod val="75000"/>
                  </a:schemeClr>
                </a:solidFill>
              </a:rPr>
              <a:t>Cynareae</a:t>
            </a:r>
            <a:endParaRPr lang="en-US" sz="2200" dirty="0">
              <a:solidFill>
                <a:schemeClr val="tx2">
                  <a:lumMod val="75000"/>
                </a:schemeClr>
              </a:solidFill>
            </a:endParaRPr>
          </a:p>
        </p:txBody>
      </p:sp>
      <p:sp>
        <p:nvSpPr>
          <p:cNvPr id="17" name="TextBox 16"/>
          <p:cNvSpPr txBox="1"/>
          <p:nvPr/>
        </p:nvSpPr>
        <p:spPr>
          <a:xfrm>
            <a:off x="609600" y="533400"/>
            <a:ext cx="4343400" cy="492443"/>
          </a:xfrm>
          <a:prstGeom prst="rect">
            <a:avLst/>
          </a:prstGeom>
          <a:noFill/>
        </p:spPr>
        <p:txBody>
          <a:bodyPr wrap="square" rtlCol="0">
            <a:spAutoFit/>
          </a:bodyPr>
          <a:lstStyle/>
          <a:p>
            <a:r>
              <a:rPr lang="en-US" sz="2600" b="1" dirty="0" smtClean="0">
                <a:solidFill>
                  <a:schemeClr val="accent2"/>
                </a:solidFill>
              </a:rPr>
              <a:t>70 % Alcoholic extract</a:t>
            </a:r>
            <a:endParaRPr lang="en-US" sz="26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0.7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path" presetSubtype="0" accel="50000" decel="50000" fill="hold" nodeType="clickEffect">
                                  <p:stCondLst>
                                    <p:cond delay="0"/>
                                  </p:stCondLst>
                                  <p:childTnLst>
                                    <p:animMotion origin="layout" path="M 3.33333E-6 4.62535E-8 L -0.67917 0.12211 " pathEditMode="relative" rAng="0" ptsTypes="AA">
                                      <p:cBhvr>
                                        <p:cTn id="25" dur="2000" fill="hold"/>
                                        <p:tgtEl>
                                          <p:spTgt spid="7"/>
                                        </p:tgtEl>
                                        <p:attrNameLst>
                                          <p:attrName>ppt_x</p:attrName>
                                          <p:attrName>ppt_y</p:attrName>
                                        </p:attrNameLst>
                                      </p:cBhvr>
                                      <p:rCtr x="-34000" y="6100"/>
                                    </p:animMotion>
                                  </p:childTnLst>
                                </p:cTn>
                              </p:par>
                              <p:par>
                                <p:cTn id="26" presetID="6" presetClass="emph" presetSubtype="0" fill="hold" nodeType="withEffect">
                                  <p:stCondLst>
                                    <p:cond delay="0"/>
                                  </p:stCondLst>
                                  <p:childTnLst>
                                    <p:animScale>
                                      <p:cBhvr>
                                        <p:cTn id="27" dur="2000" fill="hold"/>
                                        <p:tgtEl>
                                          <p:spTgt spid="7"/>
                                        </p:tgtEl>
                                      </p:cBhvr>
                                      <p:by x="44000" y="44000"/>
                                    </p:animScale>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4" dur="500"/>
                                        <p:tgtEl>
                                          <p:spTgt spid="3">
                                            <p:txEl>
                                              <p:pRg st="2" end="2"/>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strVal val="#ppt_w*0.70"/>
                                          </p:val>
                                        </p:tav>
                                        <p:tav tm="100000">
                                          <p:val>
                                            <p:strVal val="#ppt_w"/>
                                          </p:val>
                                        </p:tav>
                                      </p:tavLst>
                                    </p:anim>
                                    <p:anim calcmode="lin" valueType="num">
                                      <p:cBhvr>
                                        <p:cTn id="38" dur="500" fill="hold"/>
                                        <p:tgtEl>
                                          <p:spTgt spid="8"/>
                                        </p:tgtEl>
                                        <p:attrNameLst>
                                          <p:attrName>ppt_h</p:attrName>
                                        </p:attrNameLst>
                                      </p:cBhvr>
                                      <p:tavLst>
                                        <p:tav tm="0">
                                          <p:val>
                                            <p:strVal val="#ppt_h"/>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5"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6" dur="5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8"/>
                                        </p:tgtEl>
                                      </p:cBhvr>
                                      <p:by x="50000" y="50000"/>
                                    </p:animScale>
                                  </p:childTnLst>
                                </p:cTn>
                              </p:par>
                              <p:par>
                                <p:cTn id="51" presetID="35" presetClass="path" presetSubtype="0" accel="50000" decel="50000" fill="hold" nodeType="withEffect">
                                  <p:stCondLst>
                                    <p:cond delay="0"/>
                                  </p:stCondLst>
                                  <p:childTnLst>
                                    <p:animMotion origin="layout" path="M 3.33333E-6 -7.9556E-7 L -0.55 0.24422 " pathEditMode="relative" rAng="0" ptsTypes="AA">
                                      <p:cBhvr>
                                        <p:cTn id="52" dur="2000" fill="hold"/>
                                        <p:tgtEl>
                                          <p:spTgt spid="8"/>
                                        </p:tgtEl>
                                        <p:attrNameLst>
                                          <p:attrName>ppt_x</p:attrName>
                                          <p:attrName>ppt_y</p:attrName>
                                        </p:attrNameLst>
                                      </p:cBhvr>
                                      <p:rCtr x="-27500" y="12200"/>
                                    </p:animMotion>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58"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9" dur="500"/>
                                        <p:tgtEl>
                                          <p:spTgt spid="3">
                                            <p:txEl>
                                              <p:pRg st="4" end="4"/>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strVal val="#ppt_w*0.70"/>
                                          </p:val>
                                        </p:tav>
                                        <p:tav tm="100000">
                                          <p:val>
                                            <p:strVal val="#ppt_w"/>
                                          </p:val>
                                        </p:tav>
                                      </p:tavLst>
                                    </p:anim>
                                    <p:anim calcmode="lin" valueType="num">
                                      <p:cBhvr>
                                        <p:cTn id="63" dur="500" fill="hold"/>
                                        <p:tgtEl>
                                          <p:spTgt spid="10"/>
                                        </p:tgtEl>
                                        <p:attrNameLst>
                                          <p:attrName>ppt_h</p:attrName>
                                        </p:attrNameLst>
                                      </p:cBhvr>
                                      <p:tavLst>
                                        <p:tav tm="0">
                                          <p:val>
                                            <p:strVal val="#ppt_h"/>
                                          </p:val>
                                        </p:tav>
                                        <p:tav tm="100000">
                                          <p:val>
                                            <p:strVal val="#ppt_h"/>
                                          </p:val>
                                        </p:tav>
                                      </p:tavLst>
                                    </p:anim>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mph" presetSubtype="0" fill="hold" nodeType="clickEffect">
                                  <p:stCondLst>
                                    <p:cond delay="0"/>
                                  </p:stCondLst>
                                  <p:childTnLst>
                                    <p:animScale>
                                      <p:cBhvr>
                                        <p:cTn id="68" dur="2000" fill="hold"/>
                                        <p:tgtEl>
                                          <p:spTgt spid="10"/>
                                        </p:tgtEl>
                                      </p:cBhvr>
                                      <p:by x="47000" y="47000"/>
                                    </p:animScale>
                                  </p:childTnLst>
                                </p:cTn>
                              </p:par>
                              <p:par>
                                <p:cTn id="69" presetID="35" presetClass="path" presetSubtype="0" accel="50000" decel="50000" fill="hold" nodeType="withEffect">
                                  <p:stCondLst>
                                    <p:cond delay="0"/>
                                  </p:stCondLst>
                                  <p:childTnLst>
                                    <p:animMotion origin="layout" path="M -3.33333E-6 -2.95097E-6 L -0.35833 0.28215 " pathEditMode="relative" rAng="0" ptsTypes="AA">
                                      <p:cBhvr>
                                        <p:cTn id="70" dur="2000" fill="hold"/>
                                        <p:tgtEl>
                                          <p:spTgt spid="10"/>
                                        </p:tgtEl>
                                        <p:attrNameLst>
                                          <p:attrName>ppt_x</p:attrName>
                                          <p:attrName>ppt_y</p:attrName>
                                        </p:attrNameLst>
                                      </p:cBhvr>
                                      <p:rCtr x="-17900" y="14100"/>
                                    </p:animMotion>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76"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77" dur="500"/>
                                        <p:tgtEl>
                                          <p:spTgt spid="3">
                                            <p:txEl>
                                              <p:pRg st="5" end="5"/>
                                            </p:txEl>
                                          </p:spTgt>
                                        </p:tgtEl>
                                      </p:cBhvr>
                                    </p:animEffect>
                                  </p:childTnLst>
                                </p:cTn>
                              </p:par>
                              <p:par>
                                <p:cTn id="78" presetID="55" presetClass="entr" presetSubtype="0" fill="hold" nodeType="with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strVal val="#ppt_w*0.70"/>
                                          </p:val>
                                        </p:tav>
                                        <p:tav tm="100000">
                                          <p:val>
                                            <p:strVal val="#ppt_w"/>
                                          </p:val>
                                        </p:tav>
                                      </p:tavLst>
                                    </p:anim>
                                    <p:anim calcmode="lin" valueType="num">
                                      <p:cBhvr>
                                        <p:cTn id="81" dur="500" fill="hold"/>
                                        <p:tgtEl>
                                          <p:spTgt spid="11"/>
                                        </p:tgtEl>
                                        <p:attrNameLst>
                                          <p:attrName>ppt_h</p:attrName>
                                        </p:attrNameLst>
                                      </p:cBhvr>
                                      <p:tavLst>
                                        <p:tav tm="0">
                                          <p:val>
                                            <p:strVal val="#ppt_h"/>
                                          </p:val>
                                        </p:tav>
                                        <p:tav tm="100000">
                                          <p:val>
                                            <p:strVal val="#ppt_h"/>
                                          </p:val>
                                        </p:tav>
                                      </p:tavLst>
                                    </p:anim>
                                    <p:animEffect transition="in" filter="fade">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mph" presetSubtype="0" fill="hold" nodeType="clickEffect">
                                  <p:stCondLst>
                                    <p:cond delay="0"/>
                                  </p:stCondLst>
                                  <p:childTnLst>
                                    <p:animScale>
                                      <p:cBhvr>
                                        <p:cTn id="86" dur="2000" fill="hold"/>
                                        <p:tgtEl>
                                          <p:spTgt spid="11"/>
                                        </p:tgtEl>
                                      </p:cBhvr>
                                      <p:by x="46000" y="46000"/>
                                    </p:animScale>
                                  </p:childTnLst>
                                </p:cTn>
                              </p:par>
                              <p:par>
                                <p:cTn id="87" presetID="35" presetClass="path" presetSubtype="0" accel="50000" decel="50000" fill="hold" nodeType="withEffect">
                                  <p:stCondLst>
                                    <p:cond delay="0"/>
                                  </p:stCondLst>
                                  <p:childTnLst>
                                    <p:animMotion origin="layout" path="M 3.33333E-6 1.70213E-6 L -0.19167 0.27752 " pathEditMode="relative" rAng="0" ptsTypes="AA">
                                      <p:cBhvr>
                                        <p:cTn id="88" dur="2000" fill="hold"/>
                                        <p:tgtEl>
                                          <p:spTgt spid="11"/>
                                        </p:tgtEl>
                                        <p:attrNameLst>
                                          <p:attrName>ppt_x</p:attrName>
                                          <p:attrName>ppt_y</p:attrName>
                                        </p:attrNameLst>
                                      </p:cBhvr>
                                      <p:rCtr x="-9600" y="13900"/>
                                    </p:animMotion>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grpId="0" nodeType="clickEffect">
                                  <p:stCondLst>
                                    <p:cond delay="0"/>
                                  </p:stCondLst>
                                  <p:childTnLst>
                                    <p:set>
                                      <p:cBhvr>
                                        <p:cTn id="92" dur="1" fill="hold">
                                          <p:stCondLst>
                                            <p:cond delay="0"/>
                                          </p:stCondLst>
                                        </p:cTn>
                                        <p:tgtEl>
                                          <p:spTgt spid="3">
                                            <p:txEl>
                                              <p:pRg st="6" end="6"/>
                                            </p:txEl>
                                          </p:spTgt>
                                        </p:tgtEl>
                                        <p:attrNameLst>
                                          <p:attrName>style.visibility</p:attrName>
                                        </p:attrNameLst>
                                      </p:cBhvr>
                                      <p:to>
                                        <p:strVal val="visible"/>
                                      </p:to>
                                    </p:set>
                                    <p:anim calcmode="lin" valueType="num">
                                      <p:cBhvr>
                                        <p:cTn id="93"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94"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95" dur="500"/>
                                        <p:tgtEl>
                                          <p:spTgt spid="3">
                                            <p:txEl>
                                              <p:pRg st="6" end="6"/>
                                            </p:txEl>
                                          </p:spTgt>
                                        </p:tgtEl>
                                      </p:cBhvr>
                                    </p:animEffect>
                                  </p:childTnLst>
                                </p:cTn>
                              </p:par>
                              <p:par>
                                <p:cTn id="96" presetID="55" presetClass="entr" presetSubtype="0" fill="hold" nodeType="with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500" fill="hold"/>
                                        <p:tgtEl>
                                          <p:spTgt spid="9"/>
                                        </p:tgtEl>
                                        <p:attrNameLst>
                                          <p:attrName>ppt_w</p:attrName>
                                        </p:attrNameLst>
                                      </p:cBhvr>
                                      <p:tavLst>
                                        <p:tav tm="0">
                                          <p:val>
                                            <p:strVal val="#ppt_w*0.70"/>
                                          </p:val>
                                        </p:tav>
                                        <p:tav tm="100000">
                                          <p:val>
                                            <p:strVal val="#ppt_w"/>
                                          </p:val>
                                        </p:tav>
                                      </p:tavLst>
                                    </p:anim>
                                    <p:anim calcmode="lin" valueType="num">
                                      <p:cBhvr>
                                        <p:cTn id="99" dur="500" fill="hold"/>
                                        <p:tgtEl>
                                          <p:spTgt spid="9"/>
                                        </p:tgtEl>
                                        <p:attrNameLst>
                                          <p:attrName>ppt_h</p:attrName>
                                        </p:attrNameLst>
                                      </p:cBhvr>
                                      <p:tavLst>
                                        <p:tav tm="0">
                                          <p:val>
                                            <p:strVal val="#ppt_h"/>
                                          </p:val>
                                        </p:tav>
                                        <p:tav tm="100000">
                                          <p:val>
                                            <p:strVal val="#ppt_h"/>
                                          </p:val>
                                        </p:tav>
                                      </p:tavLst>
                                    </p:anim>
                                    <p:animEffect transition="in" filter="fade">
                                      <p:cBhvr>
                                        <p:cTn id="100" dur="500"/>
                                        <p:tgtEl>
                                          <p:spTgt spid="9"/>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mph" presetSubtype="0" fill="hold" nodeType="clickEffect">
                                  <p:stCondLst>
                                    <p:cond delay="0"/>
                                  </p:stCondLst>
                                  <p:childTnLst>
                                    <p:animScale>
                                      <p:cBhvr>
                                        <p:cTn id="104" dur="2000" fill="hold"/>
                                        <p:tgtEl>
                                          <p:spTgt spid="9"/>
                                        </p:tgtEl>
                                      </p:cBhvr>
                                      <p:by x="50000" y="50000"/>
                                    </p:animScale>
                                  </p:childTnLst>
                                </p:cTn>
                              </p:par>
                              <p:par>
                                <p:cTn id="105" presetID="42" presetClass="path" presetSubtype="0" accel="50000" decel="50000" fill="hold" nodeType="withEffect">
                                  <p:stCondLst>
                                    <p:cond delay="0"/>
                                  </p:stCondLst>
                                  <p:childTnLst>
                                    <p:animMotion origin="layout" path="M -3.33333E-6 -7.9556E-7 L -0.0125 0.23312 " pathEditMode="relative" rAng="0" ptsTypes="AA">
                                      <p:cBhvr>
                                        <p:cTn id="106" dur="2000" fill="hold"/>
                                        <p:tgtEl>
                                          <p:spTgt spid="9"/>
                                        </p:tgtEl>
                                        <p:attrNameLst>
                                          <p:attrName>ppt_x</p:attrName>
                                          <p:attrName>ppt_y</p:attrName>
                                        </p:attrNameLst>
                                      </p:cBhvr>
                                      <p:rCtr x="-600" y="11700"/>
                                    </p:animMotion>
                                  </p:childTnLst>
                                </p:cTn>
                              </p:par>
                            </p:childTnLst>
                          </p:cTn>
                        </p:par>
                      </p:childTnLst>
                    </p:cTn>
                  </p:par>
                  <p:par>
                    <p:cTn id="107" fill="hold">
                      <p:stCondLst>
                        <p:cond delay="indefinite"/>
                      </p:stCondLst>
                      <p:childTnLst>
                        <p:par>
                          <p:cTn id="108" fill="hold">
                            <p:stCondLst>
                              <p:cond delay="0"/>
                            </p:stCondLst>
                            <p:childTnLst>
                              <p:par>
                                <p:cTn id="109" presetID="55" presetClass="entr" presetSubtype="0" fill="hold" grpId="0" nodeType="clickEffect">
                                  <p:stCondLst>
                                    <p:cond delay="0"/>
                                  </p:stCondLst>
                                  <p:childTnLst>
                                    <p:set>
                                      <p:cBhvr>
                                        <p:cTn id="110" dur="1" fill="hold">
                                          <p:stCondLst>
                                            <p:cond delay="0"/>
                                          </p:stCondLst>
                                        </p:cTn>
                                        <p:tgtEl>
                                          <p:spTgt spid="3">
                                            <p:txEl>
                                              <p:pRg st="7" end="7"/>
                                            </p:txEl>
                                          </p:spTgt>
                                        </p:tgtEl>
                                        <p:attrNameLst>
                                          <p:attrName>style.visibility</p:attrName>
                                        </p:attrNameLst>
                                      </p:cBhvr>
                                      <p:to>
                                        <p:strVal val="visible"/>
                                      </p:to>
                                    </p:set>
                                    <p:anim calcmode="lin" valueType="num">
                                      <p:cBhvr>
                                        <p:cTn id="111" dur="5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112" dur="5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113" dur="500"/>
                                        <p:tgtEl>
                                          <p:spTgt spid="3">
                                            <p:txEl>
                                              <p:pRg st="7" end="7"/>
                                            </p:txEl>
                                          </p:spTgt>
                                        </p:tgtEl>
                                      </p:cBhvr>
                                    </p:animEffect>
                                  </p:childTnLst>
                                </p:cTn>
                              </p:par>
                              <p:par>
                                <p:cTn id="114" presetID="55" presetClass="entr" presetSubtype="0" fill="hold" nodeType="withEffect">
                                  <p:stCondLst>
                                    <p:cond delay="0"/>
                                  </p:stCondLst>
                                  <p:childTnLst>
                                    <p:set>
                                      <p:cBhvr>
                                        <p:cTn id="115" dur="1" fill="hold">
                                          <p:stCondLst>
                                            <p:cond delay="0"/>
                                          </p:stCondLst>
                                        </p:cTn>
                                        <p:tgtEl>
                                          <p:spTgt spid="6146"/>
                                        </p:tgtEl>
                                        <p:attrNameLst>
                                          <p:attrName>style.visibility</p:attrName>
                                        </p:attrNameLst>
                                      </p:cBhvr>
                                      <p:to>
                                        <p:strVal val="visible"/>
                                      </p:to>
                                    </p:set>
                                    <p:anim calcmode="lin" valueType="num">
                                      <p:cBhvr>
                                        <p:cTn id="116" dur="500" fill="hold"/>
                                        <p:tgtEl>
                                          <p:spTgt spid="6146"/>
                                        </p:tgtEl>
                                        <p:attrNameLst>
                                          <p:attrName>ppt_w</p:attrName>
                                        </p:attrNameLst>
                                      </p:cBhvr>
                                      <p:tavLst>
                                        <p:tav tm="0">
                                          <p:val>
                                            <p:strVal val="#ppt_w*0.70"/>
                                          </p:val>
                                        </p:tav>
                                        <p:tav tm="100000">
                                          <p:val>
                                            <p:strVal val="#ppt_w"/>
                                          </p:val>
                                        </p:tav>
                                      </p:tavLst>
                                    </p:anim>
                                    <p:anim calcmode="lin" valueType="num">
                                      <p:cBhvr>
                                        <p:cTn id="117" dur="500" fill="hold"/>
                                        <p:tgtEl>
                                          <p:spTgt spid="6146"/>
                                        </p:tgtEl>
                                        <p:attrNameLst>
                                          <p:attrName>ppt_h</p:attrName>
                                        </p:attrNameLst>
                                      </p:cBhvr>
                                      <p:tavLst>
                                        <p:tav tm="0">
                                          <p:val>
                                            <p:strVal val="#ppt_h"/>
                                          </p:val>
                                        </p:tav>
                                        <p:tav tm="100000">
                                          <p:val>
                                            <p:strVal val="#ppt_h"/>
                                          </p:val>
                                        </p:tav>
                                      </p:tavLst>
                                    </p:anim>
                                    <p:animEffect transition="in" filter="fade">
                                      <p:cBhvr>
                                        <p:cTn id="118" dur="500"/>
                                        <p:tgtEl>
                                          <p:spTgt spid="6146"/>
                                        </p:tgtEl>
                                      </p:cBhvr>
                                    </p:animEffect>
                                  </p:childTnLst>
                                </p:cTn>
                              </p:par>
                            </p:childTnLst>
                          </p:cTn>
                        </p:par>
                      </p:childTnLst>
                    </p:cTn>
                  </p:par>
                  <p:par>
                    <p:cTn id="119" fill="hold">
                      <p:stCondLst>
                        <p:cond delay="indefinite"/>
                      </p:stCondLst>
                      <p:childTnLst>
                        <p:par>
                          <p:cTn id="120" fill="hold">
                            <p:stCondLst>
                              <p:cond delay="0"/>
                            </p:stCondLst>
                            <p:childTnLst>
                              <p:par>
                                <p:cTn id="121" presetID="6" presetClass="emph" presetSubtype="0" fill="hold" nodeType="clickEffect">
                                  <p:stCondLst>
                                    <p:cond delay="0"/>
                                  </p:stCondLst>
                                  <p:childTnLst>
                                    <p:animScale>
                                      <p:cBhvr>
                                        <p:cTn id="122" dur="2000" fill="hold"/>
                                        <p:tgtEl>
                                          <p:spTgt spid="6146"/>
                                        </p:tgtEl>
                                      </p:cBhvr>
                                      <p:by x="50000" y="50000"/>
                                    </p:animScale>
                                  </p:childTnLst>
                                </p:cTn>
                              </p:par>
                              <p:par>
                                <p:cTn id="123" presetID="42" presetClass="path" presetSubtype="0" accel="50000" decel="50000" fill="hold" nodeType="withEffect">
                                  <p:stCondLst>
                                    <p:cond delay="0"/>
                                  </p:stCondLst>
                                  <p:childTnLst>
                                    <p:animMotion origin="layout" path="M 0 -1.21184E-6 L 0.07083 0.23867 " pathEditMode="relative" rAng="0" ptsTypes="AA">
                                      <p:cBhvr>
                                        <p:cTn id="124" dur="2000" fill="hold"/>
                                        <p:tgtEl>
                                          <p:spTgt spid="6146"/>
                                        </p:tgtEl>
                                        <p:attrNameLst>
                                          <p:attrName>ppt_x</p:attrName>
                                          <p:attrName>ppt_y</p:attrName>
                                        </p:attrNameLst>
                                      </p:cBhvr>
                                      <p:rCtr x="3500" y="11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85800" y="914401"/>
            <a:ext cx="6781800" cy="762000"/>
          </a:xfrm>
        </p:spPr>
        <p:txBody>
          <a:bodyPr>
            <a:normAutofit/>
          </a:bodyPr>
          <a:lstStyle/>
          <a:p>
            <a:pPr algn="ctr">
              <a:buFontTx/>
              <a:buNone/>
            </a:pPr>
            <a:r>
              <a:rPr lang="en-US" sz="3000" dirty="0" smtClean="0"/>
              <a:t>animals </a:t>
            </a:r>
            <a:r>
              <a:rPr lang="en-US" sz="3000" dirty="0"/>
              <a:t>equally divided into 4 groups</a:t>
            </a:r>
          </a:p>
        </p:txBody>
      </p:sp>
      <p:sp>
        <p:nvSpPr>
          <p:cNvPr id="22532" name="Line 4"/>
          <p:cNvSpPr>
            <a:spLocks noChangeShapeType="1"/>
          </p:cNvSpPr>
          <p:nvPr/>
        </p:nvSpPr>
        <p:spPr bwMode="auto">
          <a:xfrm>
            <a:off x="685800" y="1524000"/>
            <a:ext cx="5638800" cy="0"/>
          </a:xfrm>
          <a:prstGeom prst="line">
            <a:avLst/>
          </a:prstGeom>
          <a:noFill/>
          <a:ln w="38100" cap="rnd">
            <a:solidFill>
              <a:srgbClr val="CC0000"/>
            </a:solidFill>
            <a:prstDash val="sysDot"/>
            <a:round/>
            <a:headEnd/>
            <a:tailEnd/>
          </a:ln>
          <a:effectLst/>
        </p:spPr>
        <p:txBody>
          <a:bodyPr/>
          <a:lstStyle/>
          <a:p>
            <a:endParaRPr lang="en-US"/>
          </a:p>
        </p:txBody>
      </p:sp>
      <p:sp>
        <p:nvSpPr>
          <p:cNvPr id="22533" name="Line 5"/>
          <p:cNvSpPr>
            <a:spLocks noChangeShapeType="1"/>
          </p:cNvSpPr>
          <p:nvPr/>
        </p:nvSpPr>
        <p:spPr bwMode="auto">
          <a:xfrm>
            <a:off x="3429000" y="1295400"/>
            <a:ext cx="0" cy="228600"/>
          </a:xfrm>
          <a:prstGeom prst="line">
            <a:avLst/>
          </a:prstGeom>
          <a:noFill/>
          <a:ln w="38100" cap="rnd">
            <a:solidFill>
              <a:srgbClr val="CC0000"/>
            </a:solidFill>
            <a:prstDash val="sysDot"/>
            <a:round/>
            <a:headEnd/>
            <a:tailEnd/>
          </a:ln>
          <a:effectLst/>
        </p:spPr>
        <p:txBody>
          <a:bodyPr/>
          <a:lstStyle/>
          <a:p>
            <a:endParaRPr lang="en-US"/>
          </a:p>
        </p:txBody>
      </p:sp>
      <p:sp>
        <p:nvSpPr>
          <p:cNvPr id="22534" name="Line 6"/>
          <p:cNvSpPr>
            <a:spLocks noChangeShapeType="1"/>
          </p:cNvSpPr>
          <p:nvPr/>
        </p:nvSpPr>
        <p:spPr bwMode="auto">
          <a:xfrm>
            <a:off x="685800" y="1524000"/>
            <a:ext cx="0" cy="228600"/>
          </a:xfrm>
          <a:prstGeom prst="line">
            <a:avLst/>
          </a:prstGeom>
          <a:noFill/>
          <a:ln w="38100" cap="rnd">
            <a:solidFill>
              <a:srgbClr val="CC0000"/>
            </a:solidFill>
            <a:prstDash val="sysDot"/>
            <a:round/>
            <a:headEnd/>
            <a:tailEnd/>
          </a:ln>
          <a:effectLst/>
        </p:spPr>
        <p:txBody>
          <a:bodyPr/>
          <a:lstStyle/>
          <a:p>
            <a:endParaRPr lang="en-US"/>
          </a:p>
        </p:txBody>
      </p:sp>
      <p:sp>
        <p:nvSpPr>
          <p:cNvPr id="22535" name="Line 7"/>
          <p:cNvSpPr>
            <a:spLocks noChangeShapeType="1"/>
          </p:cNvSpPr>
          <p:nvPr/>
        </p:nvSpPr>
        <p:spPr bwMode="auto">
          <a:xfrm>
            <a:off x="2438400" y="1524000"/>
            <a:ext cx="0" cy="228600"/>
          </a:xfrm>
          <a:prstGeom prst="line">
            <a:avLst/>
          </a:prstGeom>
          <a:noFill/>
          <a:ln w="38100" cap="rnd">
            <a:solidFill>
              <a:srgbClr val="CC0000"/>
            </a:solidFill>
            <a:prstDash val="sysDot"/>
            <a:round/>
            <a:headEnd/>
            <a:tailEnd/>
          </a:ln>
          <a:effectLst/>
        </p:spPr>
        <p:txBody>
          <a:bodyPr/>
          <a:lstStyle/>
          <a:p>
            <a:endParaRPr lang="en-US"/>
          </a:p>
        </p:txBody>
      </p:sp>
      <p:sp>
        <p:nvSpPr>
          <p:cNvPr id="22536" name="Line 8"/>
          <p:cNvSpPr>
            <a:spLocks noChangeShapeType="1"/>
          </p:cNvSpPr>
          <p:nvPr/>
        </p:nvSpPr>
        <p:spPr bwMode="auto">
          <a:xfrm>
            <a:off x="4343400" y="1524000"/>
            <a:ext cx="0" cy="228600"/>
          </a:xfrm>
          <a:prstGeom prst="line">
            <a:avLst/>
          </a:prstGeom>
          <a:noFill/>
          <a:ln w="38100" cap="rnd">
            <a:solidFill>
              <a:srgbClr val="CC0000"/>
            </a:solidFill>
            <a:prstDash val="sysDot"/>
            <a:round/>
            <a:headEnd/>
            <a:tailEnd/>
          </a:ln>
          <a:effectLst/>
        </p:spPr>
        <p:txBody>
          <a:bodyPr/>
          <a:lstStyle/>
          <a:p>
            <a:endParaRPr lang="en-US"/>
          </a:p>
        </p:txBody>
      </p:sp>
      <p:sp>
        <p:nvSpPr>
          <p:cNvPr id="22537" name="Line 9"/>
          <p:cNvSpPr>
            <a:spLocks noChangeShapeType="1"/>
          </p:cNvSpPr>
          <p:nvPr/>
        </p:nvSpPr>
        <p:spPr bwMode="auto">
          <a:xfrm>
            <a:off x="6248400" y="1524000"/>
            <a:ext cx="0" cy="228600"/>
          </a:xfrm>
          <a:prstGeom prst="line">
            <a:avLst/>
          </a:prstGeom>
          <a:noFill/>
          <a:ln w="38100" cap="rnd">
            <a:solidFill>
              <a:srgbClr val="CC0000"/>
            </a:solidFill>
            <a:prstDash val="sysDot"/>
            <a:round/>
            <a:headEnd/>
            <a:tailEnd/>
          </a:ln>
          <a:effectLst/>
        </p:spPr>
        <p:txBody>
          <a:bodyPr/>
          <a:lstStyle/>
          <a:p>
            <a:endParaRPr lang="en-US"/>
          </a:p>
        </p:txBody>
      </p:sp>
      <p:sp>
        <p:nvSpPr>
          <p:cNvPr id="22539" name="Text Box 11"/>
          <p:cNvSpPr txBox="1">
            <a:spLocks noChangeArrowheads="1"/>
          </p:cNvSpPr>
          <p:nvPr/>
        </p:nvSpPr>
        <p:spPr bwMode="auto">
          <a:xfrm>
            <a:off x="-381000" y="1600200"/>
            <a:ext cx="2209800" cy="396875"/>
          </a:xfrm>
          <a:prstGeom prst="rect">
            <a:avLst/>
          </a:prstGeom>
          <a:noFill/>
          <a:ln w="9525">
            <a:noFill/>
            <a:miter lim="800000"/>
            <a:headEnd/>
            <a:tailEnd/>
          </a:ln>
          <a:effectLst/>
        </p:spPr>
        <p:txBody>
          <a:bodyPr>
            <a:spAutoFit/>
          </a:bodyPr>
          <a:lstStyle/>
          <a:p>
            <a:pPr algn="ctr" rtl="0">
              <a:spcBef>
                <a:spcPct val="50000"/>
              </a:spcBef>
            </a:pPr>
            <a:r>
              <a:rPr lang="en-US" sz="2000" b="1" dirty="0">
                <a:solidFill>
                  <a:schemeClr val="tx2">
                    <a:lumMod val="75000"/>
                  </a:schemeClr>
                </a:solidFill>
                <a:latin typeface="Verdana" pitchFamily="34" charset="0"/>
              </a:rPr>
              <a:t>Group I  </a:t>
            </a:r>
            <a:r>
              <a:rPr lang="en-US" sz="1600" b="1" dirty="0">
                <a:solidFill>
                  <a:schemeClr val="tx2">
                    <a:lumMod val="75000"/>
                  </a:schemeClr>
                </a:solidFill>
                <a:latin typeface="Verdana" pitchFamily="34" charset="0"/>
              </a:rPr>
              <a:t> </a:t>
            </a:r>
          </a:p>
        </p:txBody>
      </p:sp>
      <p:sp>
        <p:nvSpPr>
          <p:cNvPr id="22540" name="Text Box 12"/>
          <p:cNvSpPr txBox="1">
            <a:spLocks noChangeArrowheads="1"/>
          </p:cNvSpPr>
          <p:nvPr/>
        </p:nvSpPr>
        <p:spPr bwMode="auto">
          <a:xfrm>
            <a:off x="1371600" y="1660525"/>
            <a:ext cx="2209800" cy="396875"/>
          </a:xfrm>
          <a:prstGeom prst="rect">
            <a:avLst/>
          </a:prstGeom>
          <a:noFill/>
          <a:ln w="9525">
            <a:noFill/>
            <a:miter lim="800000"/>
            <a:headEnd/>
            <a:tailEnd/>
          </a:ln>
          <a:effectLst/>
        </p:spPr>
        <p:txBody>
          <a:bodyPr>
            <a:spAutoFit/>
          </a:bodyPr>
          <a:lstStyle/>
          <a:p>
            <a:pPr algn="ctr" rtl="0">
              <a:spcBef>
                <a:spcPct val="50000"/>
              </a:spcBef>
            </a:pPr>
            <a:r>
              <a:rPr lang="en-US" sz="2000" b="1" dirty="0">
                <a:solidFill>
                  <a:schemeClr val="tx2">
                    <a:lumMod val="75000"/>
                  </a:schemeClr>
                </a:solidFill>
                <a:latin typeface="Verdana" pitchFamily="34" charset="0"/>
              </a:rPr>
              <a:t>Group II</a:t>
            </a:r>
          </a:p>
        </p:txBody>
      </p:sp>
      <p:sp>
        <p:nvSpPr>
          <p:cNvPr id="22542" name="Text Box 14"/>
          <p:cNvSpPr txBox="1">
            <a:spLocks noChangeArrowheads="1"/>
          </p:cNvSpPr>
          <p:nvPr/>
        </p:nvSpPr>
        <p:spPr bwMode="auto">
          <a:xfrm>
            <a:off x="3276600" y="1660525"/>
            <a:ext cx="2209800" cy="396875"/>
          </a:xfrm>
          <a:prstGeom prst="rect">
            <a:avLst/>
          </a:prstGeom>
          <a:noFill/>
          <a:ln w="9525">
            <a:noFill/>
            <a:miter lim="800000"/>
            <a:headEnd/>
            <a:tailEnd/>
          </a:ln>
          <a:effectLst/>
        </p:spPr>
        <p:txBody>
          <a:bodyPr>
            <a:spAutoFit/>
          </a:bodyPr>
          <a:lstStyle/>
          <a:p>
            <a:pPr algn="ctr">
              <a:spcBef>
                <a:spcPct val="50000"/>
              </a:spcBef>
            </a:pPr>
            <a:r>
              <a:rPr lang="en-US" sz="2000" b="1" dirty="0">
                <a:solidFill>
                  <a:schemeClr val="tx2">
                    <a:lumMod val="75000"/>
                  </a:schemeClr>
                </a:solidFill>
                <a:latin typeface="Verdana" pitchFamily="34" charset="0"/>
              </a:rPr>
              <a:t>Group III</a:t>
            </a:r>
          </a:p>
        </p:txBody>
      </p:sp>
      <p:sp>
        <p:nvSpPr>
          <p:cNvPr id="22543" name="Text Box 15"/>
          <p:cNvSpPr txBox="1">
            <a:spLocks noChangeArrowheads="1"/>
          </p:cNvSpPr>
          <p:nvPr/>
        </p:nvSpPr>
        <p:spPr bwMode="auto">
          <a:xfrm>
            <a:off x="5181600" y="1660525"/>
            <a:ext cx="2209800" cy="861774"/>
          </a:xfrm>
          <a:prstGeom prst="rect">
            <a:avLst/>
          </a:prstGeom>
          <a:noFill/>
          <a:ln w="9525">
            <a:noFill/>
            <a:miter lim="800000"/>
            <a:headEnd/>
            <a:tailEnd/>
          </a:ln>
          <a:effectLst/>
        </p:spPr>
        <p:txBody>
          <a:bodyPr>
            <a:spAutoFit/>
          </a:bodyPr>
          <a:lstStyle/>
          <a:p>
            <a:pPr algn="ctr">
              <a:spcBef>
                <a:spcPct val="50000"/>
              </a:spcBef>
            </a:pPr>
            <a:r>
              <a:rPr lang="en-US" sz="2000" b="1" dirty="0">
                <a:solidFill>
                  <a:schemeClr val="tx2">
                    <a:lumMod val="75000"/>
                  </a:schemeClr>
                </a:solidFill>
                <a:latin typeface="Verdana" pitchFamily="34" charset="0"/>
              </a:rPr>
              <a:t>Group </a:t>
            </a:r>
            <a:r>
              <a:rPr lang="en-US" sz="2000" b="1" dirty="0" smtClean="0">
                <a:solidFill>
                  <a:schemeClr val="tx2">
                    <a:lumMod val="75000"/>
                  </a:schemeClr>
                </a:solidFill>
                <a:latin typeface="Verdana" pitchFamily="34" charset="0"/>
              </a:rPr>
              <a:t>IV</a:t>
            </a:r>
          </a:p>
          <a:p>
            <a:pPr algn="ctr">
              <a:spcBef>
                <a:spcPct val="50000"/>
              </a:spcBef>
            </a:pPr>
            <a:r>
              <a:rPr lang="en-US" sz="2000" b="1" dirty="0" smtClean="0">
                <a:solidFill>
                  <a:schemeClr val="accent2">
                    <a:lumMod val="75000"/>
                  </a:schemeClr>
                </a:solidFill>
                <a:latin typeface="Verdana" pitchFamily="34" charset="0"/>
              </a:rPr>
              <a:t>10 subgroups</a:t>
            </a:r>
            <a:endParaRPr lang="en-US" sz="2000" b="1" dirty="0">
              <a:solidFill>
                <a:schemeClr val="accent2">
                  <a:lumMod val="75000"/>
                </a:schemeClr>
              </a:solidFill>
              <a:latin typeface="Verdana" pitchFamily="34" charset="0"/>
            </a:endParaRPr>
          </a:p>
        </p:txBody>
      </p:sp>
      <p:sp>
        <p:nvSpPr>
          <p:cNvPr id="22544" name="Line 16"/>
          <p:cNvSpPr>
            <a:spLocks noChangeShapeType="1"/>
          </p:cNvSpPr>
          <p:nvPr/>
        </p:nvSpPr>
        <p:spPr bwMode="auto">
          <a:xfrm>
            <a:off x="685800" y="2514600"/>
            <a:ext cx="0" cy="609600"/>
          </a:xfrm>
          <a:prstGeom prst="line">
            <a:avLst/>
          </a:prstGeom>
          <a:noFill/>
          <a:ln w="38100" cap="rnd">
            <a:solidFill>
              <a:srgbClr val="CC0000"/>
            </a:solidFill>
            <a:prstDash val="sysDot"/>
            <a:round/>
            <a:headEnd/>
            <a:tailEnd type="arrow" w="med" len="med"/>
          </a:ln>
          <a:effectLst/>
        </p:spPr>
        <p:txBody>
          <a:bodyPr/>
          <a:lstStyle/>
          <a:p>
            <a:endParaRPr lang="en-US"/>
          </a:p>
        </p:txBody>
      </p:sp>
      <p:sp>
        <p:nvSpPr>
          <p:cNvPr id="22545" name="Line 17"/>
          <p:cNvSpPr>
            <a:spLocks noChangeShapeType="1"/>
          </p:cNvSpPr>
          <p:nvPr/>
        </p:nvSpPr>
        <p:spPr bwMode="auto">
          <a:xfrm>
            <a:off x="2438400" y="2590800"/>
            <a:ext cx="0" cy="838200"/>
          </a:xfrm>
          <a:prstGeom prst="line">
            <a:avLst/>
          </a:prstGeom>
          <a:noFill/>
          <a:ln w="38100" cap="rnd">
            <a:solidFill>
              <a:srgbClr val="CC0000"/>
            </a:solidFill>
            <a:prstDash val="sysDot"/>
            <a:round/>
            <a:headEnd/>
            <a:tailEnd type="arrow" w="med" len="med"/>
          </a:ln>
          <a:effectLst/>
        </p:spPr>
        <p:txBody>
          <a:bodyPr/>
          <a:lstStyle/>
          <a:p>
            <a:endParaRPr lang="en-US"/>
          </a:p>
        </p:txBody>
      </p:sp>
      <p:sp>
        <p:nvSpPr>
          <p:cNvPr id="22546" name="Line 18"/>
          <p:cNvSpPr>
            <a:spLocks noChangeShapeType="1"/>
          </p:cNvSpPr>
          <p:nvPr/>
        </p:nvSpPr>
        <p:spPr bwMode="auto">
          <a:xfrm>
            <a:off x="4343400" y="2667000"/>
            <a:ext cx="0" cy="1143000"/>
          </a:xfrm>
          <a:prstGeom prst="line">
            <a:avLst/>
          </a:prstGeom>
          <a:noFill/>
          <a:ln w="38100" cap="rnd">
            <a:solidFill>
              <a:srgbClr val="CC0000"/>
            </a:solidFill>
            <a:prstDash val="sysDot"/>
            <a:round/>
            <a:headEnd/>
            <a:tailEnd type="arrow" w="med" len="med"/>
          </a:ln>
          <a:effectLst/>
        </p:spPr>
        <p:txBody>
          <a:bodyPr/>
          <a:lstStyle/>
          <a:p>
            <a:endParaRPr lang="en-US"/>
          </a:p>
        </p:txBody>
      </p:sp>
      <p:sp>
        <p:nvSpPr>
          <p:cNvPr id="22547" name="Line 19"/>
          <p:cNvSpPr>
            <a:spLocks noChangeShapeType="1"/>
          </p:cNvSpPr>
          <p:nvPr/>
        </p:nvSpPr>
        <p:spPr bwMode="auto">
          <a:xfrm>
            <a:off x="6248400" y="2514600"/>
            <a:ext cx="0" cy="2286000"/>
          </a:xfrm>
          <a:prstGeom prst="line">
            <a:avLst/>
          </a:prstGeom>
          <a:noFill/>
          <a:ln w="38100" cap="rnd">
            <a:solidFill>
              <a:srgbClr val="CC0000"/>
            </a:solidFill>
            <a:prstDash val="sysDot"/>
            <a:round/>
            <a:headEnd/>
            <a:tailEnd type="arrow" w="med" len="med"/>
          </a:ln>
          <a:effectLst/>
        </p:spPr>
        <p:txBody>
          <a:bodyPr/>
          <a:lstStyle/>
          <a:p>
            <a:endParaRPr lang="en-US"/>
          </a:p>
        </p:txBody>
      </p:sp>
      <p:sp>
        <p:nvSpPr>
          <p:cNvPr id="22552" name="Text Box 24"/>
          <p:cNvSpPr txBox="1">
            <a:spLocks noChangeArrowheads="1"/>
          </p:cNvSpPr>
          <p:nvPr/>
        </p:nvSpPr>
        <p:spPr bwMode="auto">
          <a:xfrm>
            <a:off x="5029200" y="4854714"/>
            <a:ext cx="2743200" cy="707886"/>
          </a:xfrm>
          <a:prstGeom prst="rect">
            <a:avLst/>
          </a:prstGeom>
          <a:noFill/>
          <a:ln w="9525">
            <a:noFill/>
            <a:miter lim="800000"/>
            <a:headEnd/>
            <a:tailEnd/>
          </a:ln>
          <a:effectLst/>
        </p:spPr>
        <p:txBody>
          <a:bodyPr wrap="square">
            <a:spAutoFit/>
          </a:bodyPr>
          <a:lstStyle/>
          <a:p>
            <a:pPr algn="ctr" rtl="0">
              <a:spcBef>
                <a:spcPct val="50000"/>
              </a:spcBef>
            </a:pPr>
            <a:r>
              <a:rPr lang="en-US" sz="2000" b="1" dirty="0" smtClean="0">
                <a:solidFill>
                  <a:schemeClr val="tx2">
                    <a:lumMod val="75000"/>
                  </a:schemeClr>
                </a:solidFill>
                <a:latin typeface="Verdana" pitchFamily="34" charset="0"/>
              </a:rPr>
              <a:t>CCl</a:t>
            </a:r>
            <a:r>
              <a:rPr lang="en-US" sz="2000" b="1" baseline="-25000" dirty="0" smtClean="0">
                <a:solidFill>
                  <a:schemeClr val="tx2">
                    <a:lumMod val="75000"/>
                  </a:schemeClr>
                </a:solidFill>
                <a:latin typeface="Verdana" pitchFamily="34" charset="0"/>
              </a:rPr>
              <a:t>4</a:t>
            </a:r>
            <a:r>
              <a:rPr lang="en-US" sz="2000" b="1" dirty="0" smtClean="0">
                <a:solidFill>
                  <a:schemeClr val="tx2">
                    <a:lumMod val="75000"/>
                  </a:schemeClr>
                </a:solidFill>
                <a:latin typeface="Verdana" pitchFamily="34" charset="0"/>
              </a:rPr>
              <a:t> </a:t>
            </a:r>
          </a:p>
          <a:p>
            <a:pPr algn="ctr" rtl="0"/>
            <a:r>
              <a:rPr lang="en-US" sz="2000" b="1" dirty="0" smtClean="0">
                <a:solidFill>
                  <a:schemeClr val="tx2">
                    <a:lumMod val="75000"/>
                  </a:schemeClr>
                </a:solidFill>
                <a:latin typeface="Verdana" pitchFamily="34" charset="0"/>
              </a:rPr>
              <a:t>+ tested extract</a:t>
            </a:r>
            <a:endParaRPr lang="en-US" sz="2000" b="1" dirty="0">
              <a:solidFill>
                <a:schemeClr val="tx2">
                  <a:lumMod val="75000"/>
                </a:schemeClr>
              </a:solidFill>
              <a:latin typeface="Verdana" pitchFamily="34" charset="0"/>
            </a:endParaRPr>
          </a:p>
        </p:txBody>
      </p:sp>
      <p:sp>
        <p:nvSpPr>
          <p:cNvPr id="22553" name="Text Box 25"/>
          <p:cNvSpPr txBox="1">
            <a:spLocks noChangeArrowheads="1"/>
          </p:cNvSpPr>
          <p:nvPr/>
        </p:nvSpPr>
        <p:spPr bwMode="auto">
          <a:xfrm>
            <a:off x="1447800" y="3352800"/>
            <a:ext cx="2133600" cy="400110"/>
          </a:xfrm>
          <a:prstGeom prst="rect">
            <a:avLst/>
          </a:prstGeom>
          <a:noFill/>
          <a:ln w="9525">
            <a:noFill/>
            <a:miter lim="800000"/>
            <a:headEnd/>
            <a:tailEnd/>
          </a:ln>
          <a:effectLst/>
        </p:spPr>
        <p:txBody>
          <a:bodyPr>
            <a:spAutoFit/>
          </a:bodyPr>
          <a:lstStyle/>
          <a:p>
            <a:pPr algn="ctr" rtl="0">
              <a:spcBef>
                <a:spcPct val="50000"/>
              </a:spcBef>
            </a:pPr>
            <a:r>
              <a:rPr lang="en-US" sz="2000" b="1" dirty="0" smtClean="0">
                <a:solidFill>
                  <a:schemeClr val="tx2">
                    <a:lumMod val="75000"/>
                  </a:schemeClr>
                </a:solidFill>
                <a:latin typeface="Verdana" pitchFamily="34" charset="0"/>
              </a:rPr>
              <a:t>CCl</a:t>
            </a:r>
            <a:r>
              <a:rPr lang="en-US" sz="2000" b="1" baseline="-25000" dirty="0" smtClean="0">
                <a:solidFill>
                  <a:schemeClr val="tx2">
                    <a:lumMod val="75000"/>
                  </a:schemeClr>
                </a:solidFill>
                <a:latin typeface="Verdana" pitchFamily="34" charset="0"/>
              </a:rPr>
              <a:t>4</a:t>
            </a:r>
            <a:endParaRPr lang="en-US" sz="2000" b="1" dirty="0">
              <a:solidFill>
                <a:schemeClr val="tx2">
                  <a:lumMod val="75000"/>
                </a:schemeClr>
              </a:solidFill>
              <a:latin typeface="Verdana" pitchFamily="34" charset="0"/>
            </a:endParaRPr>
          </a:p>
        </p:txBody>
      </p:sp>
      <p:sp>
        <p:nvSpPr>
          <p:cNvPr id="22554" name="Text Box 26"/>
          <p:cNvSpPr txBox="1">
            <a:spLocks noChangeArrowheads="1"/>
          </p:cNvSpPr>
          <p:nvPr/>
        </p:nvSpPr>
        <p:spPr bwMode="auto">
          <a:xfrm>
            <a:off x="76200" y="3097649"/>
            <a:ext cx="1447800" cy="400110"/>
          </a:xfrm>
          <a:prstGeom prst="rect">
            <a:avLst/>
          </a:prstGeom>
          <a:noFill/>
          <a:ln w="9525">
            <a:noFill/>
            <a:miter lim="800000"/>
            <a:headEnd/>
            <a:tailEnd/>
          </a:ln>
          <a:effectLst/>
        </p:spPr>
        <p:txBody>
          <a:bodyPr wrap="square">
            <a:spAutoFit/>
          </a:bodyPr>
          <a:lstStyle/>
          <a:p>
            <a:pPr algn="ctr" rtl="0">
              <a:spcBef>
                <a:spcPct val="50000"/>
              </a:spcBef>
            </a:pPr>
            <a:r>
              <a:rPr lang="en-US" sz="2000" b="1" dirty="0" smtClean="0">
                <a:solidFill>
                  <a:schemeClr val="tx2">
                    <a:lumMod val="75000"/>
                  </a:schemeClr>
                </a:solidFill>
                <a:latin typeface="Verdana" pitchFamily="34" charset="0"/>
              </a:rPr>
              <a:t> Saline</a:t>
            </a:r>
            <a:endParaRPr lang="en-US" sz="2000" b="1" dirty="0">
              <a:solidFill>
                <a:schemeClr val="tx2">
                  <a:lumMod val="75000"/>
                </a:schemeClr>
              </a:solidFill>
              <a:latin typeface="Verdana" pitchFamily="34" charset="0"/>
            </a:endParaRPr>
          </a:p>
        </p:txBody>
      </p:sp>
      <p:sp>
        <p:nvSpPr>
          <p:cNvPr id="22555" name="Text Box 27"/>
          <p:cNvSpPr txBox="1">
            <a:spLocks noChangeArrowheads="1"/>
          </p:cNvSpPr>
          <p:nvPr/>
        </p:nvSpPr>
        <p:spPr bwMode="auto">
          <a:xfrm>
            <a:off x="3200400" y="3710226"/>
            <a:ext cx="2286000" cy="861774"/>
          </a:xfrm>
          <a:prstGeom prst="rect">
            <a:avLst/>
          </a:prstGeom>
          <a:noFill/>
          <a:ln w="9525">
            <a:noFill/>
            <a:miter lim="800000"/>
            <a:headEnd/>
            <a:tailEnd/>
          </a:ln>
          <a:effectLst/>
        </p:spPr>
        <p:txBody>
          <a:bodyPr wrap="square">
            <a:spAutoFit/>
          </a:bodyPr>
          <a:lstStyle/>
          <a:p>
            <a:pPr algn="ctr" rtl="0">
              <a:spcBef>
                <a:spcPct val="50000"/>
              </a:spcBef>
            </a:pPr>
            <a:r>
              <a:rPr lang="en-US" sz="2000" b="1" dirty="0" smtClean="0">
                <a:solidFill>
                  <a:schemeClr val="tx2">
                    <a:lumMod val="75000"/>
                  </a:schemeClr>
                </a:solidFill>
                <a:latin typeface="Verdana" pitchFamily="34" charset="0"/>
              </a:rPr>
              <a:t> CCl</a:t>
            </a:r>
            <a:r>
              <a:rPr lang="en-US" sz="2000" b="1" baseline="-25000" dirty="0" smtClean="0">
                <a:solidFill>
                  <a:schemeClr val="tx2">
                    <a:lumMod val="75000"/>
                  </a:schemeClr>
                </a:solidFill>
                <a:latin typeface="Verdana" pitchFamily="34" charset="0"/>
              </a:rPr>
              <a:t>4</a:t>
            </a:r>
            <a:r>
              <a:rPr lang="en-US" sz="2000" b="1" dirty="0" smtClean="0">
                <a:solidFill>
                  <a:schemeClr val="tx2">
                    <a:lumMod val="75000"/>
                  </a:schemeClr>
                </a:solidFill>
                <a:latin typeface="Verdana" pitchFamily="34" charset="0"/>
              </a:rPr>
              <a:t> </a:t>
            </a:r>
          </a:p>
          <a:p>
            <a:pPr algn="ctr" rtl="0">
              <a:spcBef>
                <a:spcPct val="50000"/>
              </a:spcBef>
            </a:pPr>
            <a:r>
              <a:rPr lang="en-US" sz="2000" b="1" dirty="0" smtClean="0">
                <a:solidFill>
                  <a:schemeClr val="tx2">
                    <a:lumMod val="75000"/>
                  </a:schemeClr>
                </a:solidFill>
                <a:latin typeface="Verdana" pitchFamily="34" charset="0"/>
              </a:rPr>
              <a:t>+ </a:t>
            </a:r>
            <a:r>
              <a:rPr lang="en-US" sz="2000" b="1" dirty="0" err="1" smtClean="0">
                <a:solidFill>
                  <a:schemeClr val="tx2">
                    <a:lumMod val="75000"/>
                  </a:schemeClr>
                </a:solidFill>
                <a:latin typeface="Verdana" pitchFamily="34" charset="0"/>
              </a:rPr>
              <a:t>silymarin</a:t>
            </a:r>
            <a:endParaRPr lang="en-US" sz="2000" b="1" dirty="0">
              <a:solidFill>
                <a:schemeClr val="tx2">
                  <a:lumMod val="75000"/>
                </a:schemeClr>
              </a:solidFill>
              <a:latin typeface="Verdana" pitchFamily="34" charset="0"/>
            </a:endParaRPr>
          </a:p>
        </p:txBody>
      </p:sp>
      <p:sp>
        <p:nvSpPr>
          <p:cNvPr id="22556" name="Rectangle 28"/>
          <p:cNvSpPr>
            <a:spLocks noGrp="1" noChangeArrowheads="1"/>
          </p:cNvSpPr>
          <p:nvPr>
            <p:ph type="title"/>
          </p:nvPr>
        </p:nvSpPr>
        <p:spPr>
          <a:xfrm>
            <a:off x="990600" y="152400"/>
            <a:ext cx="5791200" cy="1143000"/>
          </a:xfrm>
          <a:noFill/>
          <a:ln/>
        </p:spPr>
        <p:txBody>
          <a:bodyPr>
            <a:normAutofit/>
          </a:bodyPr>
          <a:lstStyle/>
          <a:p>
            <a:r>
              <a:rPr lang="en-US" sz="3600" b="1" i="1" dirty="0"/>
              <a:t>In-vivo assay Design</a:t>
            </a:r>
          </a:p>
        </p:txBody>
      </p:sp>
      <p:sp>
        <p:nvSpPr>
          <p:cNvPr id="22557" name="Text Box 29"/>
          <p:cNvSpPr txBox="1">
            <a:spLocks noChangeArrowheads="1"/>
          </p:cNvSpPr>
          <p:nvPr/>
        </p:nvSpPr>
        <p:spPr bwMode="auto">
          <a:xfrm>
            <a:off x="76200" y="1949450"/>
            <a:ext cx="1143000" cy="641350"/>
          </a:xfrm>
          <a:prstGeom prst="rect">
            <a:avLst/>
          </a:prstGeom>
          <a:noFill/>
          <a:ln w="9525">
            <a:noFill/>
            <a:miter lim="800000"/>
            <a:headEnd/>
            <a:tailEnd/>
          </a:ln>
          <a:effectLst/>
        </p:spPr>
        <p:txBody>
          <a:bodyPr>
            <a:spAutoFit/>
          </a:bodyPr>
          <a:lstStyle/>
          <a:p>
            <a:pPr algn="ctr" rtl="0">
              <a:spcBef>
                <a:spcPct val="50000"/>
              </a:spcBef>
            </a:pPr>
            <a:r>
              <a:rPr lang="en-US" b="1" dirty="0">
                <a:solidFill>
                  <a:schemeClr val="tx2">
                    <a:lumMod val="75000"/>
                  </a:schemeClr>
                </a:solidFill>
              </a:rPr>
              <a:t>Normal    Control</a:t>
            </a:r>
          </a:p>
        </p:txBody>
      </p:sp>
      <p:sp>
        <p:nvSpPr>
          <p:cNvPr id="22558" name="Text Box 30"/>
          <p:cNvSpPr txBox="1">
            <a:spLocks noChangeArrowheads="1"/>
          </p:cNvSpPr>
          <p:nvPr/>
        </p:nvSpPr>
        <p:spPr bwMode="auto">
          <a:xfrm>
            <a:off x="1752600" y="1981200"/>
            <a:ext cx="1371600" cy="641350"/>
          </a:xfrm>
          <a:prstGeom prst="rect">
            <a:avLst/>
          </a:prstGeom>
          <a:noFill/>
          <a:ln w="9525">
            <a:noFill/>
            <a:miter lim="800000"/>
            <a:headEnd/>
            <a:tailEnd/>
          </a:ln>
          <a:effectLst/>
        </p:spPr>
        <p:txBody>
          <a:bodyPr>
            <a:spAutoFit/>
          </a:bodyPr>
          <a:lstStyle/>
          <a:p>
            <a:pPr algn="ctr" rtl="0">
              <a:spcBef>
                <a:spcPct val="50000"/>
              </a:spcBef>
            </a:pPr>
            <a:r>
              <a:rPr lang="en-US" b="1" dirty="0">
                <a:solidFill>
                  <a:schemeClr val="tx2">
                    <a:lumMod val="75000"/>
                  </a:schemeClr>
                </a:solidFill>
              </a:rPr>
              <a:t>Intoxicated    Control</a:t>
            </a:r>
          </a:p>
        </p:txBody>
      </p:sp>
      <p:sp>
        <p:nvSpPr>
          <p:cNvPr id="25" name="Rectangle 24"/>
          <p:cNvSpPr/>
          <p:nvPr/>
        </p:nvSpPr>
        <p:spPr>
          <a:xfrm>
            <a:off x="2971800" y="6172200"/>
            <a:ext cx="3276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30"/>
          <p:cNvSpPr txBox="1">
            <a:spLocks noChangeArrowheads="1"/>
          </p:cNvSpPr>
          <p:nvPr/>
        </p:nvSpPr>
        <p:spPr bwMode="auto">
          <a:xfrm>
            <a:off x="3657600" y="2057400"/>
            <a:ext cx="1371600" cy="646331"/>
          </a:xfrm>
          <a:prstGeom prst="rect">
            <a:avLst/>
          </a:prstGeom>
          <a:noFill/>
          <a:ln w="9525">
            <a:noFill/>
            <a:miter lim="800000"/>
            <a:headEnd/>
            <a:tailEnd/>
          </a:ln>
          <a:effectLst/>
        </p:spPr>
        <p:txBody>
          <a:bodyPr>
            <a:spAutoFit/>
          </a:bodyPr>
          <a:lstStyle/>
          <a:p>
            <a:pPr algn="ctr" rtl="0">
              <a:spcBef>
                <a:spcPct val="50000"/>
              </a:spcBef>
            </a:pPr>
            <a:r>
              <a:rPr lang="en-US" b="1" dirty="0" smtClean="0">
                <a:solidFill>
                  <a:schemeClr val="tx2">
                    <a:lumMod val="75000"/>
                  </a:schemeClr>
                </a:solidFill>
              </a:rPr>
              <a:t>Positive    </a:t>
            </a:r>
            <a:r>
              <a:rPr lang="en-US" b="1" dirty="0">
                <a:solidFill>
                  <a:schemeClr val="tx2">
                    <a:lumMod val="75000"/>
                  </a:schemeClr>
                </a:solidFill>
              </a:rPr>
              <a:t>Control</a:t>
            </a:r>
          </a:p>
        </p:txBody>
      </p:sp>
      <p:sp>
        <p:nvSpPr>
          <p:cNvPr id="28" name="Rectangle 27"/>
          <p:cNvSpPr/>
          <p:nvPr/>
        </p:nvSpPr>
        <p:spPr>
          <a:xfrm>
            <a:off x="533400" y="6324600"/>
            <a:ext cx="6858000" cy="430887"/>
          </a:xfrm>
          <a:prstGeom prst="rect">
            <a:avLst/>
          </a:prstGeom>
        </p:spPr>
        <p:txBody>
          <a:bodyPr wrap="square">
            <a:spAutoFit/>
          </a:bodyPr>
          <a:lstStyle/>
          <a:p>
            <a:pPr algn="ctr">
              <a:buNone/>
            </a:pPr>
            <a:r>
              <a:rPr lang="en-US" sz="2200" dirty="0" smtClean="0"/>
              <a:t>Journal of Medicinal Plants Research, 7(7); 324-328, 2013.</a:t>
            </a:r>
            <a:endParaRPr lang="en-US" sz="2200" b="1" dirty="0" smtClean="0"/>
          </a:p>
        </p:txBody>
      </p:sp>
      <p:sp>
        <p:nvSpPr>
          <p:cNvPr id="29" name="Rectangle 28"/>
          <p:cNvSpPr/>
          <p:nvPr/>
        </p:nvSpPr>
        <p:spPr>
          <a:xfrm>
            <a:off x="0" y="76200"/>
            <a:ext cx="8458200" cy="430887"/>
          </a:xfrm>
          <a:prstGeom prst="rect">
            <a:avLst/>
          </a:prstGeom>
        </p:spPr>
        <p:txBody>
          <a:bodyPr wrap="square">
            <a:spAutoFit/>
          </a:bodyPr>
          <a:lstStyle/>
          <a:p>
            <a:r>
              <a:rPr lang="en-US" sz="2200" b="1" dirty="0" smtClean="0">
                <a:solidFill>
                  <a:schemeClr val="tx2">
                    <a:lumMod val="75000"/>
                  </a:schemeClr>
                </a:solidFill>
              </a:rPr>
              <a:t>Screening of Some Available Members of the Tribe </a:t>
            </a:r>
            <a:r>
              <a:rPr lang="en-US" sz="2200" b="1" dirty="0" err="1" smtClean="0">
                <a:solidFill>
                  <a:schemeClr val="tx2">
                    <a:lumMod val="75000"/>
                  </a:schemeClr>
                </a:solidFill>
              </a:rPr>
              <a:t>Cynareae</a:t>
            </a:r>
            <a:endParaRPr lang="en-US" sz="22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556"/>
                                        </p:tgtEl>
                                        <p:attrNameLst>
                                          <p:attrName>style.visibility</p:attrName>
                                        </p:attrNameLst>
                                      </p:cBhvr>
                                      <p:to>
                                        <p:strVal val="visible"/>
                                      </p:to>
                                    </p:set>
                                    <p:animEffect transition="in" filter="fade">
                                      <p:cBhvr>
                                        <p:cTn id="7" dur="500"/>
                                        <p:tgtEl>
                                          <p:spTgt spid="22556"/>
                                        </p:tgtEl>
                                      </p:cBhvr>
                                    </p:animEffect>
                                    <p:anim calcmode="lin" valueType="num">
                                      <p:cBhvr>
                                        <p:cTn id="8" dur="500" fill="hold"/>
                                        <p:tgtEl>
                                          <p:spTgt spid="22556"/>
                                        </p:tgtEl>
                                        <p:attrNameLst>
                                          <p:attrName>ppt_x</p:attrName>
                                        </p:attrNameLst>
                                      </p:cBhvr>
                                      <p:tavLst>
                                        <p:tav tm="0">
                                          <p:val>
                                            <p:strVal val="#ppt_x"/>
                                          </p:val>
                                        </p:tav>
                                        <p:tav tm="100000">
                                          <p:val>
                                            <p:strVal val="#ppt_x"/>
                                          </p:val>
                                        </p:tav>
                                      </p:tavLst>
                                    </p:anim>
                                    <p:anim calcmode="lin" valueType="num">
                                      <p:cBhvr>
                                        <p:cTn id="9" dur="500" fill="hold"/>
                                        <p:tgtEl>
                                          <p:spTgt spid="225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2531">
                                            <p:txEl>
                                              <p:pRg st="0" end="0"/>
                                            </p:txEl>
                                          </p:spTgt>
                                        </p:tgtEl>
                                        <p:attrNameLst>
                                          <p:attrName>style.visibility</p:attrName>
                                        </p:attrNameLst>
                                      </p:cBhvr>
                                      <p:to>
                                        <p:strVal val="visible"/>
                                      </p:to>
                                    </p:set>
                                    <p:anim calcmode="lin" valueType="num">
                                      <p:cBhvr>
                                        <p:cTn id="14" dur="500" fill="hold"/>
                                        <p:tgtEl>
                                          <p:spTgt spid="22531">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22531">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225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2533"/>
                                        </p:tgtEl>
                                        <p:attrNameLst>
                                          <p:attrName>style.visibility</p:attrName>
                                        </p:attrNameLst>
                                      </p:cBhvr>
                                      <p:to>
                                        <p:strVal val="visible"/>
                                      </p:to>
                                    </p:set>
                                    <p:anim calcmode="lin" valueType="num">
                                      <p:cBhvr>
                                        <p:cTn id="21" dur="500" fill="hold"/>
                                        <p:tgtEl>
                                          <p:spTgt spid="22533"/>
                                        </p:tgtEl>
                                        <p:attrNameLst>
                                          <p:attrName>ppt_w</p:attrName>
                                        </p:attrNameLst>
                                      </p:cBhvr>
                                      <p:tavLst>
                                        <p:tav tm="0">
                                          <p:val>
                                            <p:strVal val="#ppt_w*0.70"/>
                                          </p:val>
                                        </p:tav>
                                        <p:tav tm="100000">
                                          <p:val>
                                            <p:strVal val="#ppt_w"/>
                                          </p:val>
                                        </p:tav>
                                      </p:tavLst>
                                    </p:anim>
                                    <p:anim calcmode="lin" valueType="num">
                                      <p:cBhvr>
                                        <p:cTn id="22" dur="500" fill="hold"/>
                                        <p:tgtEl>
                                          <p:spTgt spid="22533"/>
                                        </p:tgtEl>
                                        <p:attrNameLst>
                                          <p:attrName>ppt_h</p:attrName>
                                        </p:attrNameLst>
                                      </p:cBhvr>
                                      <p:tavLst>
                                        <p:tav tm="0">
                                          <p:val>
                                            <p:strVal val="#ppt_h"/>
                                          </p:val>
                                        </p:tav>
                                        <p:tav tm="100000">
                                          <p:val>
                                            <p:strVal val="#ppt_h"/>
                                          </p:val>
                                        </p:tav>
                                      </p:tavLst>
                                    </p:anim>
                                    <p:animEffect transition="in" filter="fade">
                                      <p:cBhvr>
                                        <p:cTn id="23" dur="500"/>
                                        <p:tgtEl>
                                          <p:spTgt spid="22533"/>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22532"/>
                                        </p:tgtEl>
                                        <p:attrNameLst>
                                          <p:attrName>style.visibility</p:attrName>
                                        </p:attrNameLst>
                                      </p:cBhvr>
                                      <p:to>
                                        <p:strVal val="visible"/>
                                      </p:to>
                                    </p:set>
                                    <p:anim calcmode="lin" valueType="num">
                                      <p:cBhvr>
                                        <p:cTn id="26" dur="500" fill="hold"/>
                                        <p:tgtEl>
                                          <p:spTgt spid="22532"/>
                                        </p:tgtEl>
                                        <p:attrNameLst>
                                          <p:attrName>ppt_w</p:attrName>
                                        </p:attrNameLst>
                                      </p:cBhvr>
                                      <p:tavLst>
                                        <p:tav tm="0">
                                          <p:val>
                                            <p:strVal val="#ppt_w*0.70"/>
                                          </p:val>
                                        </p:tav>
                                        <p:tav tm="100000">
                                          <p:val>
                                            <p:strVal val="#ppt_w"/>
                                          </p:val>
                                        </p:tav>
                                      </p:tavLst>
                                    </p:anim>
                                    <p:anim calcmode="lin" valueType="num">
                                      <p:cBhvr>
                                        <p:cTn id="27" dur="500" fill="hold"/>
                                        <p:tgtEl>
                                          <p:spTgt spid="22532"/>
                                        </p:tgtEl>
                                        <p:attrNameLst>
                                          <p:attrName>ppt_h</p:attrName>
                                        </p:attrNameLst>
                                      </p:cBhvr>
                                      <p:tavLst>
                                        <p:tav tm="0">
                                          <p:val>
                                            <p:strVal val="#ppt_h"/>
                                          </p:val>
                                        </p:tav>
                                        <p:tav tm="100000">
                                          <p:val>
                                            <p:strVal val="#ppt_h"/>
                                          </p:val>
                                        </p:tav>
                                      </p:tavLst>
                                    </p:anim>
                                    <p:animEffect transition="in" filter="fade">
                                      <p:cBhvr>
                                        <p:cTn id="28" dur="500"/>
                                        <p:tgtEl>
                                          <p:spTgt spid="22532"/>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22539"/>
                                        </p:tgtEl>
                                        <p:attrNameLst>
                                          <p:attrName>style.visibility</p:attrName>
                                        </p:attrNameLst>
                                      </p:cBhvr>
                                      <p:to>
                                        <p:strVal val="visible"/>
                                      </p:to>
                                    </p:set>
                                    <p:anim calcmode="lin" valueType="num">
                                      <p:cBhvr>
                                        <p:cTn id="31" dur="500" fill="hold"/>
                                        <p:tgtEl>
                                          <p:spTgt spid="22539"/>
                                        </p:tgtEl>
                                        <p:attrNameLst>
                                          <p:attrName>ppt_w</p:attrName>
                                        </p:attrNameLst>
                                      </p:cBhvr>
                                      <p:tavLst>
                                        <p:tav tm="0">
                                          <p:val>
                                            <p:strVal val="#ppt_w*0.70"/>
                                          </p:val>
                                        </p:tav>
                                        <p:tav tm="100000">
                                          <p:val>
                                            <p:strVal val="#ppt_w"/>
                                          </p:val>
                                        </p:tav>
                                      </p:tavLst>
                                    </p:anim>
                                    <p:anim calcmode="lin" valueType="num">
                                      <p:cBhvr>
                                        <p:cTn id="32" dur="500" fill="hold"/>
                                        <p:tgtEl>
                                          <p:spTgt spid="22539"/>
                                        </p:tgtEl>
                                        <p:attrNameLst>
                                          <p:attrName>ppt_h</p:attrName>
                                        </p:attrNameLst>
                                      </p:cBhvr>
                                      <p:tavLst>
                                        <p:tav tm="0">
                                          <p:val>
                                            <p:strVal val="#ppt_h"/>
                                          </p:val>
                                        </p:tav>
                                        <p:tav tm="100000">
                                          <p:val>
                                            <p:strVal val="#ppt_h"/>
                                          </p:val>
                                        </p:tav>
                                      </p:tavLst>
                                    </p:anim>
                                    <p:animEffect transition="in" filter="fade">
                                      <p:cBhvr>
                                        <p:cTn id="33" dur="500"/>
                                        <p:tgtEl>
                                          <p:spTgt spid="22539"/>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2557"/>
                                        </p:tgtEl>
                                        <p:attrNameLst>
                                          <p:attrName>style.visibility</p:attrName>
                                        </p:attrNameLst>
                                      </p:cBhvr>
                                      <p:to>
                                        <p:strVal val="visible"/>
                                      </p:to>
                                    </p:set>
                                    <p:anim calcmode="lin" valueType="num">
                                      <p:cBhvr>
                                        <p:cTn id="36" dur="500" fill="hold"/>
                                        <p:tgtEl>
                                          <p:spTgt spid="22557"/>
                                        </p:tgtEl>
                                        <p:attrNameLst>
                                          <p:attrName>ppt_w</p:attrName>
                                        </p:attrNameLst>
                                      </p:cBhvr>
                                      <p:tavLst>
                                        <p:tav tm="0">
                                          <p:val>
                                            <p:strVal val="#ppt_w*0.70"/>
                                          </p:val>
                                        </p:tav>
                                        <p:tav tm="100000">
                                          <p:val>
                                            <p:strVal val="#ppt_w"/>
                                          </p:val>
                                        </p:tav>
                                      </p:tavLst>
                                    </p:anim>
                                    <p:anim calcmode="lin" valueType="num">
                                      <p:cBhvr>
                                        <p:cTn id="37" dur="500" fill="hold"/>
                                        <p:tgtEl>
                                          <p:spTgt spid="22557"/>
                                        </p:tgtEl>
                                        <p:attrNameLst>
                                          <p:attrName>ppt_h</p:attrName>
                                        </p:attrNameLst>
                                      </p:cBhvr>
                                      <p:tavLst>
                                        <p:tav tm="0">
                                          <p:val>
                                            <p:strVal val="#ppt_h"/>
                                          </p:val>
                                        </p:tav>
                                        <p:tav tm="100000">
                                          <p:val>
                                            <p:strVal val="#ppt_h"/>
                                          </p:val>
                                        </p:tav>
                                      </p:tavLst>
                                    </p:anim>
                                    <p:animEffect transition="in" filter="fade">
                                      <p:cBhvr>
                                        <p:cTn id="38" dur="500"/>
                                        <p:tgtEl>
                                          <p:spTgt spid="22557"/>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22534"/>
                                        </p:tgtEl>
                                        <p:attrNameLst>
                                          <p:attrName>style.visibility</p:attrName>
                                        </p:attrNameLst>
                                      </p:cBhvr>
                                      <p:to>
                                        <p:strVal val="visible"/>
                                      </p:to>
                                    </p:set>
                                    <p:anim calcmode="lin" valueType="num">
                                      <p:cBhvr>
                                        <p:cTn id="41" dur="500" fill="hold"/>
                                        <p:tgtEl>
                                          <p:spTgt spid="22534"/>
                                        </p:tgtEl>
                                        <p:attrNameLst>
                                          <p:attrName>ppt_w</p:attrName>
                                        </p:attrNameLst>
                                      </p:cBhvr>
                                      <p:tavLst>
                                        <p:tav tm="0">
                                          <p:val>
                                            <p:strVal val="#ppt_w*0.70"/>
                                          </p:val>
                                        </p:tav>
                                        <p:tav tm="100000">
                                          <p:val>
                                            <p:strVal val="#ppt_w"/>
                                          </p:val>
                                        </p:tav>
                                      </p:tavLst>
                                    </p:anim>
                                    <p:anim calcmode="lin" valueType="num">
                                      <p:cBhvr>
                                        <p:cTn id="42" dur="500" fill="hold"/>
                                        <p:tgtEl>
                                          <p:spTgt spid="22534"/>
                                        </p:tgtEl>
                                        <p:attrNameLst>
                                          <p:attrName>ppt_h</p:attrName>
                                        </p:attrNameLst>
                                      </p:cBhvr>
                                      <p:tavLst>
                                        <p:tav tm="0">
                                          <p:val>
                                            <p:strVal val="#ppt_h"/>
                                          </p:val>
                                        </p:tav>
                                        <p:tav tm="100000">
                                          <p:val>
                                            <p:strVal val="#ppt_h"/>
                                          </p:val>
                                        </p:tav>
                                      </p:tavLst>
                                    </p:anim>
                                    <p:animEffect transition="in" filter="fade">
                                      <p:cBhvr>
                                        <p:cTn id="43" dur="500"/>
                                        <p:tgtEl>
                                          <p:spTgt spid="22534"/>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22544"/>
                                        </p:tgtEl>
                                        <p:attrNameLst>
                                          <p:attrName>style.visibility</p:attrName>
                                        </p:attrNameLst>
                                      </p:cBhvr>
                                      <p:to>
                                        <p:strVal val="visible"/>
                                      </p:to>
                                    </p:set>
                                    <p:anim calcmode="lin" valueType="num">
                                      <p:cBhvr>
                                        <p:cTn id="48" dur="500" fill="hold"/>
                                        <p:tgtEl>
                                          <p:spTgt spid="22544"/>
                                        </p:tgtEl>
                                        <p:attrNameLst>
                                          <p:attrName>ppt_w</p:attrName>
                                        </p:attrNameLst>
                                      </p:cBhvr>
                                      <p:tavLst>
                                        <p:tav tm="0">
                                          <p:val>
                                            <p:strVal val="#ppt_w*0.70"/>
                                          </p:val>
                                        </p:tav>
                                        <p:tav tm="100000">
                                          <p:val>
                                            <p:strVal val="#ppt_w"/>
                                          </p:val>
                                        </p:tav>
                                      </p:tavLst>
                                    </p:anim>
                                    <p:anim calcmode="lin" valueType="num">
                                      <p:cBhvr>
                                        <p:cTn id="49" dur="500" fill="hold"/>
                                        <p:tgtEl>
                                          <p:spTgt spid="22544"/>
                                        </p:tgtEl>
                                        <p:attrNameLst>
                                          <p:attrName>ppt_h</p:attrName>
                                        </p:attrNameLst>
                                      </p:cBhvr>
                                      <p:tavLst>
                                        <p:tav tm="0">
                                          <p:val>
                                            <p:strVal val="#ppt_h"/>
                                          </p:val>
                                        </p:tav>
                                        <p:tav tm="100000">
                                          <p:val>
                                            <p:strVal val="#ppt_h"/>
                                          </p:val>
                                        </p:tav>
                                      </p:tavLst>
                                    </p:anim>
                                    <p:animEffect transition="in" filter="fade">
                                      <p:cBhvr>
                                        <p:cTn id="50" dur="500"/>
                                        <p:tgtEl>
                                          <p:spTgt spid="22544"/>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22554"/>
                                        </p:tgtEl>
                                        <p:attrNameLst>
                                          <p:attrName>style.visibility</p:attrName>
                                        </p:attrNameLst>
                                      </p:cBhvr>
                                      <p:to>
                                        <p:strVal val="visible"/>
                                      </p:to>
                                    </p:set>
                                    <p:anim calcmode="lin" valueType="num">
                                      <p:cBhvr>
                                        <p:cTn id="53" dur="500" fill="hold"/>
                                        <p:tgtEl>
                                          <p:spTgt spid="22554"/>
                                        </p:tgtEl>
                                        <p:attrNameLst>
                                          <p:attrName>ppt_w</p:attrName>
                                        </p:attrNameLst>
                                      </p:cBhvr>
                                      <p:tavLst>
                                        <p:tav tm="0">
                                          <p:val>
                                            <p:strVal val="#ppt_w*0.70"/>
                                          </p:val>
                                        </p:tav>
                                        <p:tav tm="100000">
                                          <p:val>
                                            <p:strVal val="#ppt_w"/>
                                          </p:val>
                                        </p:tav>
                                      </p:tavLst>
                                    </p:anim>
                                    <p:anim calcmode="lin" valueType="num">
                                      <p:cBhvr>
                                        <p:cTn id="54" dur="500" fill="hold"/>
                                        <p:tgtEl>
                                          <p:spTgt spid="22554"/>
                                        </p:tgtEl>
                                        <p:attrNameLst>
                                          <p:attrName>ppt_h</p:attrName>
                                        </p:attrNameLst>
                                      </p:cBhvr>
                                      <p:tavLst>
                                        <p:tav tm="0">
                                          <p:val>
                                            <p:strVal val="#ppt_h"/>
                                          </p:val>
                                        </p:tav>
                                        <p:tav tm="100000">
                                          <p:val>
                                            <p:strVal val="#ppt_h"/>
                                          </p:val>
                                        </p:tav>
                                      </p:tavLst>
                                    </p:anim>
                                    <p:animEffect transition="in" filter="fade">
                                      <p:cBhvr>
                                        <p:cTn id="55" dur="500"/>
                                        <p:tgtEl>
                                          <p:spTgt spid="22554"/>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22535"/>
                                        </p:tgtEl>
                                        <p:attrNameLst>
                                          <p:attrName>style.visibility</p:attrName>
                                        </p:attrNameLst>
                                      </p:cBhvr>
                                      <p:to>
                                        <p:strVal val="visible"/>
                                      </p:to>
                                    </p:set>
                                    <p:anim calcmode="lin" valueType="num">
                                      <p:cBhvr>
                                        <p:cTn id="60" dur="500" fill="hold"/>
                                        <p:tgtEl>
                                          <p:spTgt spid="22535"/>
                                        </p:tgtEl>
                                        <p:attrNameLst>
                                          <p:attrName>ppt_w</p:attrName>
                                        </p:attrNameLst>
                                      </p:cBhvr>
                                      <p:tavLst>
                                        <p:tav tm="0">
                                          <p:val>
                                            <p:strVal val="#ppt_w*0.70"/>
                                          </p:val>
                                        </p:tav>
                                        <p:tav tm="100000">
                                          <p:val>
                                            <p:strVal val="#ppt_w"/>
                                          </p:val>
                                        </p:tav>
                                      </p:tavLst>
                                    </p:anim>
                                    <p:anim calcmode="lin" valueType="num">
                                      <p:cBhvr>
                                        <p:cTn id="61" dur="500" fill="hold"/>
                                        <p:tgtEl>
                                          <p:spTgt spid="22535"/>
                                        </p:tgtEl>
                                        <p:attrNameLst>
                                          <p:attrName>ppt_h</p:attrName>
                                        </p:attrNameLst>
                                      </p:cBhvr>
                                      <p:tavLst>
                                        <p:tav tm="0">
                                          <p:val>
                                            <p:strVal val="#ppt_h"/>
                                          </p:val>
                                        </p:tav>
                                        <p:tav tm="100000">
                                          <p:val>
                                            <p:strVal val="#ppt_h"/>
                                          </p:val>
                                        </p:tav>
                                      </p:tavLst>
                                    </p:anim>
                                    <p:animEffect transition="in" filter="fade">
                                      <p:cBhvr>
                                        <p:cTn id="62" dur="500"/>
                                        <p:tgtEl>
                                          <p:spTgt spid="22535"/>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22558"/>
                                        </p:tgtEl>
                                        <p:attrNameLst>
                                          <p:attrName>style.visibility</p:attrName>
                                        </p:attrNameLst>
                                      </p:cBhvr>
                                      <p:to>
                                        <p:strVal val="visible"/>
                                      </p:to>
                                    </p:set>
                                    <p:anim calcmode="lin" valueType="num">
                                      <p:cBhvr>
                                        <p:cTn id="65" dur="500" fill="hold"/>
                                        <p:tgtEl>
                                          <p:spTgt spid="22558"/>
                                        </p:tgtEl>
                                        <p:attrNameLst>
                                          <p:attrName>ppt_w</p:attrName>
                                        </p:attrNameLst>
                                      </p:cBhvr>
                                      <p:tavLst>
                                        <p:tav tm="0">
                                          <p:val>
                                            <p:strVal val="#ppt_w*0.70"/>
                                          </p:val>
                                        </p:tav>
                                        <p:tav tm="100000">
                                          <p:val>
                                            <p:strVal val="#ppt_w"/>
                                          </p:val>
                                        </p:tav>
                                      </p:tavLst>
                                    </p:anim>
                                    <p:anim calcmode="lin" valueType="num">
                                      <p:cBhvr>
                                        <p:cTn id="66" dur="500" fill="hold"/>
                                        <p:tgtEl>
                                          <p:spTgt spid="22558"/>
                                        </p:tgtEl>
                                        <p:attrNameLst>
                                          <p:attrName>ppt_h</p:attrName>
                                        </p:attrNameLst>
                                      </p:cBhvr>
                                      <p:tavLst>
                                        <p:tav tm="0">
                                          <p:val>
                                            <p:strVal val="#ppt_h"/>
                                          </p:val>
                                        </p:tav>
                                        <p:tav tm="100000">
                                          <p:val>
                                            <p:strVal val="#ppt_h"/>
                                          </p:val>
                                        </p:tav>
                                      </p:tavLst>
                                    </p:anim>
                                    <p:animEffect transition="in" filter="fade">
                                      <p:cBhvr>
                                        <p:cTn id="67" dur="500"/>
                                        <p:tgtEl>
                                          <p:spTgt spid="22558"/>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22540"/>
                                        </p:tgtEl>
                                        <p:attrNameLst>
                                          <p:attrName>style.visibility</p:attrName>
                                        </p:attrNameLst>
                                      </p:cBhvr>
                                      <p:to>
                                        <p:strVal val="visible"/>
                                      </p:to>
                                    </p:set>
                                    <p:anim calcmode="lin" valueType="num">
                                      <p:cBhvr>
                                        <p:cTn id="70" dur="500" fill="hold"/>
                                        <p:tgtEl>
                                          <p:spTgt spid="22540"/>
                                        </p:tgtEl>
                                        <p:attrNameLst>
                                          <p:attrName>ppt_w</p:attrName>
                                        </p:attrNameLst>
                                      </p:cBhvr>
                                      <p:tavLst>
                                        <p:tav tm="0">
                                          <p:val>
                                            <p:strVal val="#ppt_w*0.70"/>
                                          </p:val>
                                        </p:tav>
                                        <p:tav tm="100000">
                                          <p:val>
                                            <p:strVal val="#ppt_w"/>
                                          </p:val>
                                        </p:tav>
                                      </p:tavLst>
                                    </p:anim>
                                    <p:anim calcmode="lin" valueType="num">
                                      <p:cBhvr>
                                        <p:cTn id="71" dur="500" fill="hold"/>
                                        <p:tgtEl>
                                          <p:spTgt spid="22540"/>
                                        </p:tgtEl>
                                        <p:attrNameLst>
                                          <p:attrName>ppt_h</p:attrName>
                                        </p:attrNameLst>
                                      </p:cBhvr>
                                      <p:tavLst>
                                        <p:tav tm="0">
                                          <p:val>
                                            <p:strVal val="#ppt_h"/>
                                          </p:val>
                                        </p:tav>
                                        <p:tav tm="100000">
                                          <p:val>
                                            <p:strVal val="#ppt_h"/>
                                          </p:val>
                                        </p:tav>
                                      </p:tavLst>
                                    </p:anim>
                                    <p:animEffect transition="in" filter="fade">
                                      <p:cBhvr>
                                        <p:cTn id="72" dur="500"/>
                                        <p:tgtEl>
                                          <p:spTgt spid="22540"/>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22545"/>
                                        </p:tgtEl>
                                        <p:attrNameLst>
                                          <p:attrName>style.visibility</p:attrName>
                                        </p:attrNameLst>
                                      </p:cBhvr>
                                      <p:to>
                                        <p:strVal val="visible"/>
                                      </p:to>
                                    </p:set>
                                    <p:anim calcmode="lin" valueType="num">
                                      <p:cBhvr>
                                        <p:cTn id="77" dur="500" fill="hold"/>
                                        <p:tgtEl>
                                          <p:spTgt spid="22545"/>
                                        </p:tgtEl>
                                        <p:attrNameLst>
                                          <p:attrName>ppt_w</p:attrName>
                                        </p:attrNameLst>
                                      </p:cBhvr>
                                      <p:tavLst>
                                        <p:tav tm="0">
                                          <p:val>
                                            <p:strVal val="#ppt_w*0.70"/>
                                          </p:val>
                                        </p:tav>
                                        <p:tav tm="100000">
                                          <p:val>
                                            <p:strVal val="#ppt_w"/>
                                          </p:val>
                                        </p:tav>
                                      </p:tavLst>
                                    </p:anim>
                                    <p:anim calcmode="lin" valueType="num">
                                      <p:cBhvr>
                                        <p:cTn id="78" dur="500" fill="hold"/>
                                        <p:tgtEl>
                                          <p:spTgt spid="22545"/>
                                        </p:tgtEl>
                                        <p:attrNameLst>
                                          <p:attrName>ppt_h</p:attrName>
                                        </p:attrNameLst>
                                      </p:cBhvr>
                                      <p:tavLst>
                                        <p:tav tm="0">
                                          <p:val>
                                            <p:strVal val="#ppt_h"/>
                                          </p:val>
                                        </p:tav>
                                        <p:tav tm="100000">
                                          <p:val>
                                            <p:strVal val="#ppt_h"/>
                                          </p:val>
                                        </p:tav>
                                      </p:tavLst>
                                    </p:anim>
                                    <p:animEffect transition="in" filter="fade">
                                      <p:cBhvr>
                                        <p:cTn id="79" dur="500"/>
                                        <p:tgtEl>
                                          <p:spTgt spid="22545"/>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2553"/>
                                        </p:tgtEl>
                                        <p:attrNameLst>
                                          <p:attrName>style.visibility</p:attrName>
                                        </p:attrNameLst>
                                      </p:cBhvr>
                                      <p:to>
                                        <p:strVal val="visible"/>
                                      </p:to>
                                    </p:set>
                                    <p:anim calcmode="lin" valueType="num">
                                      <p:cBhvr>
                                        <p:cTn id="82" dur="500" fill="hold"/>
                                        <p:tgtEl>
                                          <p:spTgt spid="22553"/>
                                        </p:tgtEl>
                                        <p:attrNameLst>
                                          <p:attrName>ppt_w</p:attrName>
                                        </p:attrNameLst>
                                      </p:cBhvr>
                                      <p:tavLst>
                                        <p:tav tm="0">
                                          <p:val>
                                            <p:strVal val="#ppt_w*0.70"/>
                                          </p:val>
                                        </p:tav>
                                        <p:tav tm="100000">
                                          <p:val>
                                            <p:strVal val="#ppt_w"/>
                                          </p:val>
                                        </p:tav>
                                      </p:tavLst>
                                    </p:anim>
                                    <p:anim calcmode="lin" valueType="num">
                                      <p:cBhvr>
                                        <p:cTn id="83" dur="500" fill="hold"/>
                                        <p:tgtEl>
                                          <p:spTgt spid="22553"/>
                                        </p:tgtEl>
                                        <p:attrNameLst>
                                          <p:attrName>ppt_h</p:attrName>
                                        </p:attrNameLst>
                                      </p:cBhvr>
                                      <p:tavLst>
                                        <p:tav tm="0">
                                          <p:val>
                                            <p:strVal val="#ppt_h"/>
                                          </p:val>
                                        </p:tav>
                                        <p:tav tm="100000">
                                          <p:val>
                                            <p:strVal val="#ppt_h"/>
                                          </p:val>
                                        </p:tav>
                                      </p:tavLst>
                                    </p:anim>
                                    <p:animEffect transition="in" filter="fade">
                                      <p:cBhvr>
                                        <p:cTn id="84" dur="500"/>
                                        <p:tgtEl>
                                          <p:spTgt spid="22553"/>
                                        </p:tgtEl>
                                      </p:cBhvr>
                                    </p:animEffec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grpId="0" nodeType="clickEffect">
                                  <p:stCondLst>
                                    <p:cond delay="0"/>
                                  </p:stCondLst>
                                  <p:childTnLst>
                                    <p:set>
                                      <p:cBhvr>
                                        <p:cTn id="88" dur="1" fill="hold">
                                          <p:stCondLst>
                                            <p:cond delay="0"/>
                                          </p:stCondLst>
                                        </p:cTn>
                                        <p:tgtEl>
                                          <p:spTgt spid="22536"/>
                                        </p:tgtEl>
                                        <p:attrNameLst>
                                          <p:attrName>style.visibility</p:attrName>
                                        </p:attrNameLst>
                                      </p:cBhvr>
                                      <p:to>
                                        <p:strVal val="visible"/>
                                      </p:to>
                                    </p:set>
                                    <p:anim calcmode="lin" valueType="num">
                                      <p:cBhvr>
                                        <p:cTn id="89" dur="500" fill="hold"/>
                                        <p:tgtEl>
                                          <p:spTgt spid="22536"/>
                                        </p:tgtEl>
                                        <p:attrNameLst>
                                          <p:attrName>ppt_w</p:attrName>
                                        </p:attrNameLst>
                                      </p:cBhvr>
                                      <p:tavLst>
                                        <p:tav tm="0">
                                          <p:val>
                                            <p:strVal val="#ppt_w*0.70"/>
                                          </p:val>
                                        </p:tav>
                                        <p:tav tm="100000">
                                          <p:val>
                                            <p:strVal val="#ppt_w"/>
                                          </p:val>
                                        </p:tav>
                                      </p:tavLst>
                                    </p:anim>
                                    <p:anim calcmode="lin" valueType="num">
                                      <p:cBhvr>
                                        <p:cTn id="90" dur="500" fill="hold"/>
                                        <p:tgtEl>
                                          <p:spTgt spid="22536"/>
                                        </p:tgtEl>
                                        <p:attrNameLst>
                                          <p:attrName>ppt_h</p:attrName>
                                        </p:attrNameLst>
                                      </p:cBhvr>
                                      <p:tavLst>
                                        <p:tav tm="0">
                                          <p:val>
                                            <p:strVal val="#ppt_h"/>
                                          </p:val>
                                        </p:tav>
                                        <p:tav tm="100000">
                                          <p:val>
                                            <p:strVal val="#ppt_h"/>
                                          </p:val>
                                        </p:tav>
                                      </p:tavLst>
                                    </p:anim>
                                    <p:animEffect transition="in" filter="fade">
                                      <p:cBhvr>
                                        <p:cTn id="91" dur="500"/>
                                        <p:tgtEl>
                                          <p:spTgt spid="22536"/>
                                        </p:tgtEl>
                                      </p:cBhvr>
                                    </p:animEffect>
                                  </p:childTnLst>
                                </p:cTn>
                              </p:par>
                              <p:par>
                                <p:cTn id="92" presetID="55" presetClass="entr" presetSubtype="0" fill="hold" grpId="0" nodeType="withEffect">
                                  <p:stCondLst>
                                    <p:cond delay="0"/>
                                  </p:stCondLst>
                                  <p:childTnLst>
                                    <p:set>
                                      <p:cBhvr>
                                        <p:cTn id="93" dur="1" fill="hold">
                                          <p:stCondLst>
                                            <p:cond delay="0"/>
                                          </p:stCondLst>
                                        </p:cTn>
                                        <p:tgtEl>
                                          <p:spTgt spid="22542"/>
                                        </p:tgtEl>
                                        <p:attrNameLst>
                                          <p:attrName>style.visibility</p:attrName>
                                        </p:attrNameLst>
                                      </p:cBhvr>
                                      <p:to>
                                        <p:strVal val="visible"/>
                                      </p:to>
                                    </p:set>
                                    <p:anim calcmode="lin" valueType="num">
                                      <p:cBhvr>
                                        <p:cTn id="94" dur="500" fill="hold"/>
                                        <p:tgtEl>
                                          <p:spTgt spid="22542"/>
                                        </p:tgtEl>
                                        <p:attrNameLst>
                                          <p:attrName>ppt_w</p:attrName>
                                        </p:attrNameLst>
                                      </p:cBhvr>
                                      <p:tavLst>
                                        <p:tav tm="0">
                                          <p:val>
                                            <p:strVal val="#ppt_w*0.70"/>
                                          </p:val>
                                        </p:tav>
                                        <p:tav tm="100000">
                                          <p:val>
                                            <p:strVal val="#ppt_w"/>
                                          </p:val>
                                        </p:tav>
                                      </p:tavLst>
                                    </p:anim>
                                    <p:anim calcmode="lin" valueType="num">
                                      <p:cBhvr>
                                        <p:cTn id="95" dur="500" fill="hold"/>
                                        <p:tgtEl>
                                          <p:spTgt spid="22542"/>
                                        </p:tgtEl>
                                        <p:attrNameLst>
                                          <p:attrName>ppt_h</p:attrName>
                                        </p:attrNameLst>
                                      </p:cBhvr>
                                      <p:tavLst>
                                        <p:tav tm="0">
                                          <p:val>
                                            <p:strVal val="#ppt_h"/>
                                          </p:val>
                                        </p:tav>
                                        <p:tav tm="100000">
                                          <p:val>
                                            <p:strVal val="#ppt_h"/>
                                          </p:val>
                                        </p:tav>
                                      </p:tavLst>
                                    </p:anim>
                                    <p:animEffect transition="in" filter="fade">
                                      <p:cBhvr>
                                        <p:cTn id="96" dur="500"/>
                                        <p:tgtEl>
                                          <p:spTgt spid="22542"/>
                                        </p:tgtEl>
                                      </p:cBhvr>
                                    </p:animEffect>
                                  </p:childTnLst>
                                </p:cTn>
                              </p:par>
                              <p:par>
                                <p:cTn id="97" presetID="55" presetClass="entr" presetSubtype="0"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strVal val="#ppt_w*0.70"/>
                                          </p:val>
                                        </p:tav>
                                        <p:tav tm="100000">
                                          <p:val>
                                            <p:strVal val="#ppt_w"/>
                                          </p:val>
                                        </p:tav>
                                      </p:tavLst>
                                    </p:anim>
                                    <p:anim calcmode="lin" valueType="num">
                                      <p:cBhvr>
                                        <p:cTn id="100" dur="500" fill="hold"/>
                                        <p:tgtEl>
                                          <p:spTgt spid="27"/>
                                        </p:tgtEl>
                                        <p:attrNameLst>
                                          <p:attrName>ppt_h</p:attrName>
                                        </p:attrNameLst>
                                      </p:cBhvr>
                                      <p:tavLst>
                                        <p:tav tm="0">
                                          <p:val>
                                            <p:strVal val="#ppt_h"/>
                                          </p:val>
                                        </p:tav>
                                        <p:tav tm="100000">
                                          <p:val>
                                            <p:strVal val="#ppt_h"/>
                                          </p:val>
                                        </p:tav>
                                      </p:tavLst>
                                    </p:anim>
                                    <p:animEffect transition="in" filter="fade">
                                      <p:cBhvr>
                                        <p:cTn id="101" dur="500"/>
                                        <p:tgtEl>
                                          <p:spTgt spid="27"/>
                                        </p:tgtEl>
                                      </p:cBhvr>
                                    </p:animEffect>
                                  </p:childTnLst>
                                </p:cTn>
                              </p:par>
                            </p:childTnLst>
                          </p:cTn>
                        </p:par>
                      </p:childTnLst>
                    </p:cTn>
                  </p:par>
                  <p:par>
                    <p:cTn id="102" fill="hold">
                      <p:stCondLst>
                        <p:cond delay="indefinite"/>
                      </p:stCondLst>
                      <p:childTnLst>
                        <p:par>
                          <p:cTn id="103" fill="hold">
                            <p:stCondLst>
                              <p:cond delay="0"/>
                            </p:stCondLst>
                            <p:childTnLst>
                              <p:par>
                                <p:cTn id="104" presetID="55" presetClass="entr" presetSubtype="0" fill="hold" grpId="0" nodeType="clickEffect">
                                  <p:stCondLst>
                                    <p:cond delay="0"/>
                                  </p:stCondLst>
                                  <p:childTnLst>
                                    <p:set>
                                      <p:cBhvr>
                                        <p:cTn id="105" dur="1" fill="hold">
                                          <p:stCondLst>
                                            <p:cond delay="0"/>
                                          </p:stCondLst>
                                        </p:cTn>
                                        <p:tgtEl>
                                          <p:spTgt spid="22546"/>
                                        </p:tgtEl>
                                        <p:attrNameLst>
                                          <p:attrName>style.visibility</p:attrName>
                                        </p:attrNameLst>
                                      </p:cBhvr>
                                      <p:to>
                                        <p:strVal val="visible"/>
                                      </p:to>
                                    </p:set>
                                    <p:anim calcmode="lin" valueType="num">
                                      <p:cBhvr>
                                        <p:cTn id="106" dur="500" fill="hold"/>
                                        <p:tgtEl>
                                          <p:spTgt spid="22546"/>
                                        </p:tgtEl>
                                        <p:attrNameLst>
                                          <p:attrName>ppt_w</p:attrName>
                                        </p:attrNameLst>
                                      </p:cBhvr>
                                      <p:tavLst>
                                        <p:tav tm="0">
                                          <p:val>
                                            <p:strVal val="#ppt_w*0.70"/>
                                          </p:val>
                                        </p:tav>
                                        <p:tav tm="100000">
                                          <p:val>
                                            <p:strVal val="#ppt_w"/>
                                          </p:val>
                                        </p:tav>
                                      </p:tavLst>
                                    </p:anim>
                                    <p:anim calcmode="lin" valueType="num">
                                      <p:cBhvr>
                                        <p:cTn id="107" dur="500" fill="hold"/>
                                        <p:tgtEl>
                                          <p:spTgt spid="22546"/>
                                        </p:tgtEl>
                                        <p:attrNameLst>
                                          <p:attrName>ppt_h</p:attrName>
                                        </p:attrNameLst>
                                      </p:cBhvr>
                                      <p:tavLst>
                                        <p:tav tm="0">
                                          <p:val>
                                            <p:strVal val="#ppt_h"/>
                                          </p:val>
                                        </p:tav>
                                        <p:tav tm="100000">
                                          <p:val>
                                            <p:strVal val="#ppt_h"/>
                                          </p:val>
                                        </p:tav>
                                      </p:tavLst>
                                    </p:anim>
                                    <p:animEffect transition="in" filter="fade">
                                      <p:cBhvr>
                                        <p:cTn id="108" dur="500"/>
                                        <p:tgtEl>
                                          <p:spTgt spid="22546"/>
                                        </p:tgtEl>
                                      </p:cBhvr>
                                    </p:animEffect>
                                  </p:childTnLst>
                                </p:cTn>
                              </p:par>
                              <p:par>
                                <p:cTn id="109" presetID="55" presetClass="entr" presetSubtype="0" fill="hold" grpId="0" nodeType="withEffect">
                                  <p:stCondLst>
                                    <p:cond delay="0"/>
                                  </p:stCondLst>
                                  <p:childTnLst>
                                    <p:set>
                                      <p:cBhvr>
                                        <p:cTn id="110" dur="1" fill="hold">
                                          <p:stCondLst>
                                            <p:cond delay="0"/>
                                          </p:stCondLst>
                                        </p:cTn>
                                        <p:tgtEl>
                                          <p:spTgt spid="22555"/>
                                        </p:tgtEl>
                                        <p:attrNameLst>
                                          <p:attrName>style.visibility</p:attrName>
                                        </p:attrNameLst>
                                      </p:cBhvr>
                                      <p:to>
                                        <p:strVal val="visible"/>
                                      </p:to>
                                    </p:set>
                                    <p:anim calcmode="lin" valueType="num">
                                      <p:cBhvr>
                                        <p:cTn id="111" dur="500" fill="hold"/>
                                        <p:tgtEl>
                                          <p:spTgt spid="22555"/>
                                        </p:tgtEl>
                                        <p:attrNameLst>
                                          <p:attrName>ppt_w</p:attrName>
                                        </p:attrNameLst>
                                      </p:cBhvr>
                                      <p:tavLst>
                                        <p:tav tm="0">
                                          <p:val>
                                            <p:strVal val="#ppt_w*0.70"/>
                                          </p:val>
                                        </p:tav>
                                        <p:tav tm="100000">
                                          <p:val>
                                            <p:strVal val="#ppt_w"/>
                                          </p:val>
                                        </p:tav>
                                      </p:tavLst>
                                    </p:anim>
                                    <p:anim calcmode="lin" valueType="num">
                                      <p:cBhvr>
                                        <p:cTn id="112" dur="500" fill="hold"/>
                                        <p:tgtEl>
                                          <p:spTgt spid="22555"/>
                                        </p:tgtEl>
                                        <p:attrNameLst>
                                          <p:attrName>ppt_h</p:attrName>
                                        </p:attrNameLst>
                                      </p:cBhvr>
                                      <p:tavLst>
                                        <p:tav tm="0">
                                          <p:val>
                                            <p:strVal val="#ppt_h"/>
                                          </p:val>
                                        </p:tav>
                                        <p:tav tm="100000">
                                          <p:val>
                                            <p:strVal val="#ppt_h"/>
                                          </p:val>
                                        </p:tav>
                                      </p:tavLst>
                                    </p:anim>
                                    <p:animEffect transition="in" filter="fade">
                                      <p:cBhvr>
                                        <p:cTn id="113" dur="500"/>
                                        <p:tgtEl>
                                          <p:spTgt spid="22555"/>
                                        </p:tgtEl>
                                      </p:cBhvr>
                                    </p:animEffect>
                                  </p:childTnLst>
                                </p:cTn>
                              </p:par>
                            </p:childTnLst>
                          </p:cTn>
                        </p:par>
                      </p:childTnLst>
                    </p:cTn>
                  </p:par>
                  <p:par>
                    <p:cTn id="114" fill="hold">
                      <p:stCondLst>
                        <p:cond delay="indefinite"/>
                      </p:stCondLst>
                      <p:childTnLst>
                        <p:par>
                          <p:cTn id="115" fill="hold">
                            <p:stCondLst>
                              <p:cond delay="0"/>
                            </p:stCondLst>
                            <p:childTnLst>
                              <p:par>
                                <p:cTn id="116" presetID="55" presetClass="entr" presetSubtype="0" fill="hold" grpId="0" nodeType="clickEffect">
                                  <p:stCondLst>
                                    <p:cond delay="0"/>
                                  </p:stCondLst>
                                  <p:childTnLst>
                                    <p:set>
                                      <p:cBhvr>
                                        <p:cTn id="117" dur="1" fill="hold">
                                          <p:stCondLst>
                                            <p:cond delay="0"/>
                                          </p:stCondLst>
                                        </p:cTn>
                                        <p:tgtEl>
                                          <p:spTgt spid="22537"/>
                                        </p:tgtEl>
                                        <p:attrNameLst>
                                          <p:attrName>style.visibility</p:attrName>
                                        </p:attrNameLst>
                                      </p:cBhvr>
                                      <p:to>
                                        <p:strVal val="visible"/>
                                      </p:to>
                                    </p:set>
                                    <p:anim calcmode="lin" valueType="num">
                                      <p:cBhvr>
                                        <p:cTn id="118" dur="500" fill="hold"/>
                                        <p:tgtEl>
                                          <p:spTgt spid="22537"/>
                                        </p:tgtEl>
                                        <p:attrNameLst>
                                          <p:attrName>ppt_w</p:attrName>
                                        </p:attrNameLst>
                                      </p:cBhvr>
                                      <p:tavLst>
                                        <p:tav tm="0">
                                          <p:val>
                                            <p:strVal val="#ppt_w*0.70"/>
                                          </p:val>
                                        </p:tav>
                                        <p:tav tm="100000">
                                          <p:val>
                                            <p:strVal val="#ppt_w"/>
                                          </p:val>
                                        </p:tav>
                                      </p:tavLst>
                                    </p:anim>
                                    <p:anim calcmode="lin" valueType="num">
                                      <p:cBhvr>
                                        <p:cTn id="119" dur="500" fill="hold"/>
                                        <p:tgtEl>
                                          <p:spTgt spid="22537"/>
                                        </p:tgtEl>
                                        <p:attrNameLst>
                                          <p:attrName>ppt_h</p:attrName>
                                        </p:attrNameLst>
                                      </p:cBhvr>
                                      <p:tavLst>
                                        <p:tav tm="0">
                                          <p:val>
                                            <p:strVal val="#ppt_h"/>
                                          </p:val>
                                        </p:tav>
                                        <p:tav tm="100000">
                                          <p:val>
                                            <p:strVal val="#ppt_h"/>
                                          </p:val>
                                        </p:tav>
                                      </p:tavLst>
                                    </p:anim>
                                    <p:animEffect transition="in" filter="fade">
                                      <p:cBhvr>
                                        <p:cTn id="120" dur="500"/>
                                        <p:tgtEl>
                                          <p:spTgt spid="22537"/>
                                        </p:tgtEl>
                                      </p:cBhvr>
                                    </p:animEffect>
                                  </p:childTnLst>
                                </p:cTn>
                              </p:par>
                              <p:par>
                                <p:cTn id="121" presetID="55" presetClass="entr" presetSubtype="0" fill="hold" grpId="0" nodeType="withEffect">
                                  <p:stCondLst>
                                    <p:cond delay="0"/>
                                  </p:stCondLst>
                                  <p:childTnLst>
                                    <p:set>
                                      <p:cBhvr>
                                        <p:cTn id="122" dur="1" fill="hold">
                                          <p:stCondLst>
                                            <p:cond delay="0"/>
                                          </p:stCondLst>
                                        </p:cTn>
                                        <p:tgtEl>
                                          <p:spTgt spid="22543"/>
                                        </p:tgtEl>
                                        <p:attrNameLst>
                                          <p:attrName>style.visibility</p:attrName>
                                        </p:attrNameLst>
                                      </p:cBhvr>
                                      <p:to>
                                        <p:strVal val="visible"/>
                                      </p:to>
                                    </p:set>
                                    <p:anim calcmode="lin" valueType="num">
                                      <p:cBhvr>
                                        <p:cTn id="123" dur="500" fill="hold"/>
                                        <p:tgtEl>
                                          <p:spTgt spid="22543"/>
                                        </p:tgtEl>
                                        <p:attrNameLst>
                                          <p:attrName>ppt_w</p:attrName>
                                        </p:attrNameLst>
                                      </p:cBhvr>
                                      <p:tavLst>
                                        <p:tav tm="0">
                                          <p:val>
                                            <p:strVal val="#ppt_w*0.70"/>
                                          </p:val>
                                        </p:tav>
                                        <p:tav tm="100000">
                                          <p:val>
                                            <p:strVal val="#ppt_w"/>
                                          </p:val>
                                        </p:tav>
                                      </p:tavLst>
                                    </p:anim>
                                    <p:anim calcmode="lin" valueType="num">
                                      <p:cBhvr>
                                        <p:cTn id="124" dur="500" fill="hold"/>
                                        <p:tgtEl>
                                          <p:spTgt spid="22543"/>
                                        </p:tgtEl>
                                        <p:attrNameLst>
                                          <p:attrName>ppt_h</p:attrName>
                                        </p:attrNameLst>
                                      </p:cBhvr>
                                      <p:tavLst>
                                        <p:tav tm="0">
                                          <p:val>
                                            <p:strVal val="#ppt_h"/>
                                          </p:val>
                                        </p:tav>
                                        <p:tav tm="100000">
                                          <p:val>
                                            <p:strVal val="#ppt_h"/>
                                          </p:val>
                                        </p:tav>
                                      </p:tavLst>
                                    </p:anim>
                                    <p:animEffect transition="in" filter="fade">
                                      <p:cBhvr>
                                        <p:cTn id="125" dur="500"/>
                                        <p:tgtEl>
                                          <p:spTgt spid="22543"/>
                                        </p:tgtEl>
                                      </p:cBhvr>
                                    </p:animEffect>
                                  </p:childTnLst>
                                </p:cTn>
                              </p:par>
                            </p:childTnLst>
                          </p:cTn>
                        </p:par>
                      </p:childTnLst>
                    </p:cTn>
                  </p:par>
                  <p:par>
                    <p:cTn id="126" fill="hold">
                      <p:stCondLst>
                        <p:cond delay="indefinite"/>
                      </p:stCondLst>
                      <p:childTnLst>
                        <p:par>
                          <p:cTn id="127" fill="hold">
                            <p:stCondLst>
                              <p:cond delay="0"/>
                            </p:stCondLst>
                            <p:childTnLst>
                              <p:par>
                                <p:cTn id="128" presetID="55" presetClass="entr" presetSubtype="0" fill="hold" grpId="0" nodeType="clickEffect">
                                  <p:stCondLst>
                                    <p:cond delay="0"/>
                                  </p:stCondLst>
                                  <p:childTnLst>
                                    <p:set>
                                      <p:cBhvr>
                                        <p:cTn id="129" dur="1" fill="hold">
                                          <p:stCondLst>
                                            <p:cond delay="0"/>
                                          </p:stCondLst>
                                        </p:cTn>
                                        <p:tgtEl>
                                          <p:spTgt spid="22547"/>
                                        </p:tgtEl>
                                        <p:attrNameLst>
                                          <p:attrName>style.visibility</p:attrName>
                                        </p:attrNameLst>
                                      </p:cBhvr>
                                      <p:to>
                                        <p:strVal val="visible"/>
                                      </p:to>
                                    </p:set>
                                    <p:anim calcmode="lin" valueType="num">
                                      <p:cBhvr>
                                        <p:cTn id="130" dur="500" fill="hold"/>
                                        <p:tgtEl>
                                          <p:spTgt spid="22547"/>
                                        </p:tgtEl>
                                        <p:attrNameLst>
                                          <p:attrName>ppt_w</p:attrName>
                                        </p:attrNameLst>
                                      </p:cBhvr>
                                      <p:tavLst>
                                        <p:tav tm="0">
                                          <p:val>
                                            <p:strVal val="#ppt_w*0.70"/>
                                          </p:val>
                                        </p:tav>
                                        <p:tav tm="100000">
                                          <p:val>
                                            <p:strVal val="#ppt_w"/>
                                          </p:val>
                                        </p:tav>
                                      </p:tavLst>
                                    </p:anim>
                                    <p:anim calcmode="lin" valueType="num">
                                      <p:cBhvr>
                                        <p:cTn id="131" dur="500" fill="hold"/>
                                        <p:tgtEl>
                                          <p:spTgt spid="22547"/>
                                        </p:tgtEl>
                                        <p:attrNameLst>
                                          <p:attrName>ppt_h</p:attrName>
                                        </p:attrNameLst>
                                      </p:cBhvr>
                                      <p:tavLst>
                                        <p:tav tm="0">
                                          <p:val>
                                            <p:strVal val="#ppt_h"/>
                                          </p:val>
                                        </p:tav>
                                        <p:tav tm="100000">
                                          <p:val>
                                            <p:strVal val="#ppt_h"/>
                                          </p:val>
                                        </p:tav>
                                      </p:tavLst>
                                    </p:anim>
                                    <p:animEffect transition="in" filter="fade">
                                      <p:cBhvr>
                                        <p:cTn id="132" dur="500"/>
                                        <p:tgtEl>
                                          <p:spTgt spid="22547"/>
                                        </p:tgtEl>
                                      </p:cBhvr>
                                    </p:animEffect>
                                  </p:childTnLst>
                                </p:cTn>
                              </p:par>
                              <p:par>
                                <p:cTn id="133" presetID="55" presetClass="entr" presetSubtype="0" fill="hold" grpId="0" nodeType="withEffect">
                                  <p:stCondLst>
                                    <p:cond delay="0"/>
                                  </p:stCondLst>
                                  <p:childTnLst>
                                    <p:set>
                                      <p:cBhvr>
                                        <p:cTn id="134" dur="1" fill="hold">
                                          <p:stCondLst>
                                            <p:cond delay="0"/>
                                          </p:stCondLst>
                                        </p:cTn>
                                        <p:tgtEl>
                                          <p:spTgt spid="22552"/>
                                        </p:tgtEl>
                                        <p:attrNameLst>
                                          <p:attrName>style.visibility</p:attrName>
                                        </p:attrNameLst>
                                      </p:cBhvr>
                                      <p:to>
                                        <p:strVal val="visible"/>
                                      </p:to>
                                    </p:set>
                                    <p:anim calcmode="lin" valueType="num">
                                      <p:cBhvr>
                                        <p:cTn id="135" dur="500" fill="hold"/>
                                        <p:tgtEl>
                                          <p:spTgt spid="22552"/>
                                        </p:tgtEl>
                                        <p:attrNameLst>
                                          <p:attrName>ppt_w</p:attrName>
                                        </p:attrNameLst>
                                      </p:cBhvr>
                                      <p:tavLst>
                                        <p:tav tm="0">
                                          <p:val>
                                            <p:strVal val="#ppt_w*0.70"/>
                                          </p:val>
                                        </p:tav>
                                        <p:tav tm="100000">
                                          <p:val>
                                            <p:strVal val="#ppt_w"/>
                                          </p:val>
                                        </p:tav>
                                      </p:tavLst>
                                    </p:anim>
                                    <p:anim calcmode="lin" valueType="num">
                                      <p:cBhvr>
                                        <p:cTn id="136" dur="500" fill="hold"/>
                                        <p:tgtEl>
                                          <p:spTgt spid="22552"/>
                                        </p:tgtEl>
                                        <p:attrNameLst>
                                          <p:attrName>ppt_h</p:attrName>
                                        </p:attrNameLst>
                                      </p:cBhvr>
                                      <p:tavLst>
                                        <p:tav tm="0">
                                          <p:val>
                                            <p:strVal val="#ppt_h"/>
                                          </p:val>
                                        </p:tav>
                                        <p:tav tm="100000">
                                          <p:val>
                                            <p:strVal val="#ppt_h"/>
                                          </p:val>
                                        </p:tav>
                                      </p:tavLst>
                                    </p:anim>
                                    <p:animEffect transition="in" filter="fade">
                                      <p:cBhvr>
                                        <p:cTn id="137" dur="500"/>
                                        <p:tgtEl>
                                          <p:spTgt spid="22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2" grpId="0" animBg="1"/>
      <p:bldP spid="22533" grpId="0" animBg="1"/>
      <p:bldP spid="22534" grpId="0" animBg="1"/>
      <p:bldP spid="22535" grpId="0" animBg="1"/>
      <p:bldP spid="22536" grpId="0" animBg="1"/>
      <p:bldP spid="22537" grpId="0" animBg="1"/>
      <p:bldP spid="22539" grpId="0"/>
      <p:bldP spid="22540" grpId="0"/>
      <p:bldP spid="22542" grpId="0"/>
      <p:bldP spid="22543" grpId="0"/>
      <p:bldP spid="22544" grpId="0" animBg="1"/>
      <p:bldP spid="22545" grpId="0" animBg="1"/>
      <p:bldP spid="22546" grpId="0" animBg="1"/>
      <p:bldP spid="22547" grpId="0" animBg="1"/>
      <p:bldP spid="22552" grpId="0"/>
      <p:bldP spid="22553" grpId="0"/>
      <p:bldP spid="22554" grpId="0"/>
      <p:bldP spid="22555" grpId="0"/>
      <p:bldP spid="22556" grpId="0" animBg="1"/>
      <p:bldP spid="22557" grpId="0"/>
      <p:bldP spid="22558"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85800" y="2667000"/>
            <a:ext cx="6553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 y="2667000"/>
            <a:ext cx="0" cy="4572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2667000"/>
            <a:ext cx="0" cy="4572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19400" y="2667000"/>
            <a:ext cx="0" cy="4572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62400" y="2667000"/>
            <a:ext cx="0" cy="4572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2667000"/>
            <a:ext cx="0" cy="4572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72200" y="2667000"/>
            <a:ext cx="0" cy="4572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39000" y="2667000"/>
            <a:ext cx="0" cy="4572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105400" y="1371600"/>
            <a:ext cx="0" cy="114300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162800" y="1371600"/>
            <a:ext cx="0" cy="114300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800" y="3212068"/>
            <a:ext cx="838200" cy="400110"/>
          </a:xfrm>
          <a:prstGeom prst="rect">
            <a:avLst/>
          </a:prstGeom>
          <a:noFill/>
        </p:spPr>
        <p:txBody>
          <a:bodyPr wrap="square" rtlCol="0">
            <a:spAutoFit/>
          </a:bodyPr>
          <a:lstStyle/>
          <a:p>
            <a:pPr algn="ctr"/>
            <a:r>
              <a:rPr lang="en-US" sz="2000" b="1" dirty="0" smtClean="0"/>
              <a:t>Day 1</a:t>
            </a:r>
            <a:endParaRPr lang="en-US" sz="2000" b="1" dirty="0"/>
          </a:p>
        </p:txBody>
      </p:sp>
      <p:sp>
        <p:nvSpPr>
          <p:cNvPr id="19" name="TextBox 18"/>
          <p:cNvSpPr txBox="1"/>
          <p:nvPr/>
        </p:nvSpPr>
        <p:spPr>
          <a:xfrm>
            <a:off x="1295400" y="3200400"/>
            <a:ext cx="838200" cy="400110"/>
          </a:xfrm>
          <a:prstGeom prst="rect">
            <a:avLst/>
          </a:prstGeom>
          <a:noFill/>
        </p:spPr>
        <p:txBody>
          <a:bodyPr wrap="square" rtlCol="0">
            <a:spAutoFit/>
          </a:bodyPr>
          <a:lstStyle/>
          <a:p>
            <a:pPr algn="ctr"/>
            <a:r>
              <a:rPr lang="en-US" sz="2000" b="1" dirty="0" smtClean="0"/>
              <a:t>Day 2</a:t>
            </a:r>
            <a:endParaRPr lang="en-US" sz="2000" b="1" dirty="0"/>
          </a:p>
        </p:txBody>
      </p:sp>
      <p:sp>
        <p:nvSpPr>
          <p:cNvPr id="20" name="TextBox 19"/>
          <p:cNvSpPr txBox="1"/>
          <p:nvPr/>
        </p:nvSpPr>
        <p:spPr>
          <a:xfrm>
            <a:off x="2438400" y="3200400"/>
            <a:ext cx="838200" cy="400110"/>
          </a:xfrm>
          <a:prstGeom prst="rect">
            <a:avLst/>
          </a:prstGeom>
          <a:noFill/>
        </p:spPr>
        <p:txBody>
          <a:bodyPr wrap="square" rtlCol="0">
            <a:spAutoFit/>
          </a:bodyPr>
          <a:lstStyle/>
          <a:p>
            <a:pPr algn="ctr"/>
            <a:r>
              <a:rPr lang="en-US" sz="2000" b="1" dirty="0" smtClean="0"/>
              <a:t>Day 3</a:t>
            </a:r>
            <a:endParaRPr lang="en-US" sz="2000" b="1" dirty="0"/>
          </a:p>
        </p:txBody>
      </p:sp>
      <p:sp>
        <p:nvSpPr>
          <p:cNvPr id="21" name="TextBox 20"/>
          <p:cNvSpPr txBox="1"/>
          <p:nvPr/>
        </p:nvSpPr>
        <p:spPr>
          <a:xfrm>
            <a:off x="3581400" y="3181290"/>
            <a:ext cx="838200" cy="400110"/>
          </a:xfrm>
          <a:prstGeom prst="rect">
            <a:avLst/>
          </a:prstGeom>
          <a:noFill/>
        </p:spPr>
        <p:txBody>
          <a:bodyPr wrap="square" rtlCol="0">
            <a:spAutoFit/>
          </a:bodyPr>
          <a:lstStyle/>
          <a:p>
            <a:pPr algn="ctr"/>
            <a:r>
              <a:rPr lang="en-US" sz="2000" b="1" dirty="0" smtClean="0"/>
              <a:t>Day 4</a:t>
            </a:r>
            <a:endParaRPr lang="en-US" sz="2000" b="1" dirty="0"/>
          </a:p>
        </p:txBody>
      </p:sp>
      <p:sp>
        <p:nvSpPr>
          <p:cNvPr id="22" name="TextBox 21"/>
          <p:cNvSpPr txBox="1"/>
          <p:nvPr/>
        </p:nvSpPr>
        <p:spPr>
          <a:xfrm>
            <a:off x="4648200" y="3200400"/>
            <a:ext cx="838200" cy="400110"/>
          </a:xfrm>
          <a:prstGeom prst="rect">
            <a:avLst/>
          </a:prstGeom>
          <a:noFill/>
        </p:spPr>
        <p:txBody>
          <a:bodyPr wrap="square" rtlCol="0">
            <a:spAutoFit/>
          </a:bodyPr>
          <a:lstStyle/>
          <a:p>
            <a:pPr algn="ctr"/>
            <a:r>
              <a:rPr lang="en-US" sz="2000" b="1" dirty="0" smtClean="0"/>
              <a:t>Day 5</a:t>
            </a:r>
            <a:endParaRPr lang="en-US" sz="2000" b="1" dirty="0"/>
          </a:p>
        </p:txBody>
      </p:sp>
      <p:sp>
        <p:nvSpPr>
          <p:cNvPr id="23" name="TextBox 22"/>
          <p:cNvSpPr txBox="1"/>
          <p:nvPr/>
        </p:nvSpPr>
        <p:spPr>
          <a:xfrm>
            <a:off x="5715000" y="3181290"/>
            <a:ext cx="838200" cy="400110"/>
          </a:xfrm>
          <a:prstGeom prst="rect">
            <a:avLst/>
          </a:prstGeom>
          <a:noFill/>
        </p:spPr>
        <p:txBody>
          <a:bodyPr wrap="square" rtlCol="0">
            <a:spAutoFit/>
          </a:bodyPr>
          <a:lstStyle/>
          <a:p>
            <a:pPr algn="ctr"/>
            <a:r>
              <a:rPr lang="en-US" sz="2000" b="1" dirty="0" smtClean="0"/>
              <a:t>Day 6</a:t>
            </a:r>
            <a:endParaRPr lang="en-US" sz="2000" b="1" dirty="0"/>
          </a:p>
        </p:txBody>
      </p:sp>
      <p:sp>
        <p:nvSpPr>
          <p:cNvPr id="24" name="TextBox 23"/>
          <p:cNvSpPr txBox="1"/>
          <p:nvPr/>
        </p:nvSpPr>
        <p:spPr>
          <a:xfrm>
            <a:off x="6781800" y="3200400"/>
            <a:ext cx="838200" cy="400110"/>
          </a:xfrm>
          <a:prstGeom prst="rect">
            <a:avLst/>
          </a:prstGeom>
          <a:noFill/>
        </p:spPr>
        <p:txBody>
          <a:bodyPr wrap="square" rtlCol="0">
            <a:spAutoFit/>
          </a:bodyPr>
          <a:lstStyle/>
          <a:p>
            <a:pPr algn="ctr"/>
            <a:r>
              <a:rPr lang="en-US" sz="2000" b="1" dirty="0" smtClean="0"/>
              <a:t>Day 7</a:t>
            </a:r>
            <a:endParaRPr lang="en-US" sz="2000" b="1" dirty="0"/>
          </a:p>
        </p:txBody>
      </p:sp>
      <p:pic>
        <p:nvPicPr>
          <p:cNvPr id="411650" name="Picture 2" descr="http://www.ahwla.org.uk/site/tutorials/BVA/BVA06-Rat/BVA06-Images/BigHorizontal-0161.jpg"/>
          <p:cNvPicPr>
            <a:picLocks noChangeAspect="1" noChangeArrowheads="1"/>
          </p:cNvPicPr>
          <p:nvPr/>
        </p:nvPicPr>
        <p:blipFill>
          <a:blip r:embed="rId3" cstate="print"/>
          <a:srcRect/>
          <a:stretch>
            <a:fillRect/>
          </a:stretch>
        </p:blipFill>
        <p:spPr bwMode="auto">
          <a:xfrm>
            <a:off x="4191000" y="3657600"/>
            <a:ext cx="1828800" cy="2447210"/>
          </a:xfrm>
          <a:prstGeom prst="rect">
            <a:avLst/>
          </a:prstGeom>
          <a:noFill/>
        </p:spPr>
      </p:pic>
      <p:sp>
        <p:nvSpPr>
          <p:cNvPr id="26" name="TextBox 25"/>
          <p:cNvSpPr txBox="1"/>
          <p:nvPr/>
        </p:nvSpPr>
        <p:spPr>
          <a:xfrm>
            <a:off x="4267200" y="762000"/>
            <a:ext cx="1600200" cy="553998"/>
          </a:xfrm>
          <a:prstGeom prst="rect">
            <a:avLst/>
          </a:prstGeom>
          <a:solidFill>
            <a:schemeClr val="accent1">
              <a:lumMod val="75000"/>
            </a:schemeClr>
          </a:solidFill>
          <a:ln>
            <a:solidFill>
              <a:srgbClr val="FFFF99"/>
            </a:solidFill>
          </a:ln>
        </p:spPr>
        <p:txBody>
          <a:bodyPr wrap="square" rtlCol="0">
            <a:spAutoFit/>
          </a:bodyPr>
          <a:lstStyle/>
          <a:p>
            <a:pPr algn="ctr"/>
            <a:r>
              <a:rPr lang="en-US" sz="3000" b="1" dirty="0" err="1" smtClean="0">
                <a:solidFill>
                  <a:srgbClr val="FFFF99"/>
                </a:solidFill>
              </a:rPr>
              <a:t>i.p</a:t>
            </a:r>
            <a:r>
              <a:rPr lang="en-US" sz="3000" b="1" dirty="0" smtClean="0">
                <a:solidFill>
                  <a:srgbClr val="FFFF99"/>
                </a:solidFill>
              </a:rPr>
              <a:t>. CCl</a:t>
            </a:r>
            <a:r>
              <a:rPr lang="en-US" sz="3000" b="1" baseline="-25000" dirty="0" smtClean="0">
                <a:solidFill>
                  <a:srgbClr val="FFFF99"/>
                </a:solidFill>
              </a:rPr>
              <a:t>4</a:t>
            </a:r>
            <a:endParaRPr lang="en-US" sz="3000" b="1" baseline="-25000" dirty="0">
              <a:solidFill>
                <a:srgbClr val="FFFF99"/>
              </a:solidFill>
            </a:endParaRPr>
          </a:p>
        </p:txBody>
      </p:sp>
      <p:sp>
        <p:nvSpPr>
          <p:cNvPr id="27" name="TextBox 26"/>
          <p:cNvSpPr txBox="1"/>
          <p:nvPr/>
        </p:nvSpPr>
        <p:spPr>
          <a:xfrm>
            <a:off x="6400800" y="762000"/>
            <a:ext cx="1600200" cy="553998"/>
          </a:xfrm>
          <a:prstGeom prst="rect">
            <a:avLst/>
          </a:prstGeom>
          <a:solidFill>
            <a:schemeClr val="accent1">
              <a:lumMod val="75000"/>
            </a:schemeClr>
          </a:solidFill>
          <a:ln>
            <a:solidFill>
              <a:srgbClr val="FFFF99"/>
            </a:solidFill>
          </a:ln>
        </p:spPr>
        <p:txBody>
          <a:bodyPr wrap="square" rtlCol="0">
            <a:spAutoFit/>
          </a:bodyPr>
          <a:lstStyle/>
          <a:p>
            <a:pPr algn="ctr"/>
            <a:r>
              <a:rPr lang="en-US" sz="3000" b="1" dirty="0" err="1" smtClean="0">
                <a:solidFill>
                  <a:srgbClr val="FFFF99"/>
                </a:solidFill>
              </a:rPr>
              <a:t>Sacrified</a:t>
            </a:r>
            <a:endParaRPr lang="en-US" sz="3000" b="1" baseline="-25000" dirty="0">
              <a:solidFill>
                <a:srgbClr val="FFFF99"/>
              </a:solidFill>
            </a:endParaRPr>
          </a:p>
        </p:txBody>
      </p:sp>
      <p:pic>
        <p:nvPicPr>
          <p:cNvPr id="411656" name="Picture 8" descr="https://encrypted-tbn1.gstatic.com/images?q=tbn:ANd9GcRa-zzzUz7lp2YN-Cbi14jbpLMYk8OnXByWcyS2egOWL4M-spYa4A"/>
          <p:cNvPicPr>
            <a:picLocks noChangeAspect="1" noChangeArrowheads="1"/>
          </p:cNvPicPr>
          <p:nvPr/>
        </p:nvPicPr>
        <p:blipFill>
          <a:blip r:embed="rId4" cstate="print"/>
          <a:srcRect/>
          <a:stretch>
            <a:fillRect/>
          </a:stretch>
        </p:blipFill>
        <p:spPr bwMode="auto">
          <a:xfrm>
            <a:off x="2057400" y="3810000"/>
            <a:ext cx="4330270" cy="2212795"/>
          </a:xfrm>
          <a:prstGeom prst="rect">
            <a:avLst/>
          </a:prstGeom>
          <a:noFill/>
        </p:spPr>
      </p:pic>
      <p:pic>
        <p:nvPicPr>
          <p:cNvPr id="411658" name="Picture 10" descr="http://upload.wikimedia.org/wikipedia/commons/a/a0/Rat_Liver.jpg"/>
          <p:cNvPicPr>
            <a:picLocks noChangeAspect="1" noChangeArrowheads="1"/>
          </p:cNvPicPr>
          <p:nvPr/>
        </p:nvPicPr>
        <p:blipFill>
          <a:blip r:embed="rId5" cstate="print"/>
          <a:srcRect/>
          <a:stretch>
            <a:fillRect/>
          </a:stretch>
        </p:blipFill>
        <p:spPr bwMode="auto">
          <a:xfrm>
            <a:off x="3429000" y="3581400"/>
            <a:ext cx="1548148" cy="2759460"/>
          </a:xfrm>
          <a:prstGeom prst="rect">
            <a:avLst/>
          </a:prstGeom>
          <a:noFill/>
        </p:spPr>
      </p:pic>
      <p:sp>
        <p:nvSpPr>
          <p:cNvPr id="33" name="TextBox 32"/>
          <p:cNvSpPr txBox="1"/>
          <p:nvPr/>
        </p:nvSpPr>
        <p:spPr>
          <a:xfrm>
            <a:off x="914400" y="1066800"/>
            <a:ext cx="2286000" cy="1015663"/>
          </a:xfrm>
          <a:prstGeom prst="rect">
            <a:avLst/>
          </a:prstGeom>
          <a:solidFill>
            <a:schemeClr val="accent2">
              <a:lumMod val="75000"/>
            </a:schemeClr>
          </a:solidFill>
          <a:ln>
            <a:solidFill>
              <a:srgbClr val="FFFF99"/>
            </a:solidFill>
          </a:ln>
        </p:spPr>
        <p:txBody>
          <a:bodyPr wrap="square" rtlCol="0">
            <a:spAutoFit/>
          </a:bodyPr>
          <a:lstStyle/>
          <a:p>
            <a:pPr algn="ctr"/>
            <a:r>
              <a:rPr lang="en-US" sz="3000" b="1" dirty="0" smtClean="0">
                <a:solidFill>
                  <a:srgbClr val="FFFF99"/>
                </a:solidFill>
              </a:rPr>
              <a:t>Drug Treatment</a:t>
            </a:r>
            <a:endParaRPr lang="en-US" sz="3000" b="1" baseline="-25000" dirty="0">
              <a:solidFill>
                <a:srgbClr val="FFFF99"/>
              </a:solidFill>
            </a:endParaRPr>
          </a:p>
        </p:txBody>
      </p:sp>
      <p:cxnSp>
        <p:nvCxnSpPr>
          <p:cNvPr id="35" name="Straight Arrow Connector 34"/>
          <p:cNvCxnSpPr/>
          <p:nvPr/>
        </p:nvCxnSpPr>
        <p:spPr>
          <a:xfrm>
            <a:off x="685800" y="2438400"/>
            <a:ext cx="4267200" cy="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334000" y="2438400"/>
            <a:ext cx="1676400" cy="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0" y="6248400"/>
            <a:ext cx="2209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33400" y="6324600"/>
            <a:ext cx="6858000" cy="430887"/>
          </a:xfrm>
          <a:prstGeom prst="rect">
            <a:avLst/>
          </a:prstGeom>
        </p:spPr>
        <p:txBody>
          <a:bodyPr wrap="square">
            <a:spAutoFit/>
          </a:bodyPr>
          <a:lstStyle/>
          <a:p>
            <a:pPr algn="ctr">
              <a:buNone/>
            </a:pPr>
            <a:r>
              <a:rPr lang="en-US" sz="2200" dirty="0" smtClean="0"/>
              <a:t>Journal of Medicinal Plants Research, 7(7); 324-328, 2013.</a:t>
            </a:r>
            <a:endParaRPr lang="en-US" sz="2200" b="1" dirty="0" smtClean="0"/>
          </a:p>
        </p:txBody>
      </p:sp>
      <p:sp>
        <p:nvSpPr>
          <p:cNvPr id="31" name="Rectangle 30"/>
          <p:cNvSpPr/>
          <p:nvPr/>
        </p:nvSpPr>
        <p:spPr>
          <a:xfrm>
            <a:off x="0" y="76200"/>
            <a:ext cx="8458200" cy="430887"/>
          </a:xfrm>
          <a:prstGeom prst="rect">
            <a:avLst/>
          </a:prstGeom>
        </p:spPr>
        <p:txBody>
          <a:bodyPr wrap="square">
            <a:spAutoFit/>
          </a:bodyPr>
          <a:lstStyle/>
          <a:p>
            <a:r>
              <a:rPr lang="en-US" sz="2200" b="1" dirty="0" smtClean="0">
                <a:solidFill>
                  <a:schemeClr val="tx2">
                    <a:lumMod val="75000"/>
                  </a:schemeClr>
                </a:solidFill>
              </a:rPr>
              <a:t>Screening of Some Available Members of the Tribe </a:t>
            </a:r>
            <a:r>
              <a:rPr lang="en-US" sz="2200" b="1" dirty="0" err="1" smtClean="0">
                <a:solidFill>
                  <a:schemeClr val="tx2">
                    <a:lumMod val="75000"/>
                  </a:schemeClr>
                </a:solidFill>
              </a:rPr>
              <a:t>Cynareae</a:t>
            </a:r>
            <a:endParaRPr lang="en-US" sz="22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strVal val="#ppt_w*0.70"/>
                                          </p:val>
                                        </p:tav>
                                        <p:tav tm="100000">
                                          <p:val>
                                            <p:strVal val="#ppt_w"/>
                                          </p:val>
                                        </p:tav>
                                      </p:tavLst>
                                    </p:anim>
                                    <p:anim calcmode="lin" valueType="num">
                                      <p:cBhvr>
                                        <p:cTn id="8" dur="500" fill="hold"/>
                                        <p:tgtEl>
                                          <p:spTgt spid="33"/>
                                        </p:tgtEl>
                                        <p:attrNameLst>
                                          <p:attrName>ppt_h</p:attrName>
                                        </p:attrNameLst>
                                      </p:cBhvr>
                                      <p:tavLst>
                                        <p:tav tm="0">
                                          <p:val>
                                            <p:strVal val="#ppt_h"/>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strVal val="#ppt_w*0.70"/>
                                          </p:val>
                                        </p:tav>
                                        <p:tav tm="100000">
                                          <p:val>
                                            <p:strVal val="#ppt_w"/>
                                          </p:val>
                                        </p:tav>
                                      </p:tavLst>
                                    </p:anim>
                                    <p:anim calcmode="lin" valueType="num">
                                      <p:cBhvr>
                                        <p:cTn id="15" dur="500" fill="hold"/>
                                        <p:tgtEl>
                                          <p:spTgt spid="35"/>
                                        </p:tgtEl>
                                        <p:attrNameLst>
                                          <p:attrName>ppt_h</p:attrName>
                                        </p:attrNameLst>
                                      </p:cBhvr>
                                      <p:tavLst>
                                        <p:tav tm="0">
                                          <p:val>
                                            <p:strVal val="#ppt_h"/>
                                          </p:val>
                                        </p:tav>
                                        <p:tav tm="100000">
                                          <p:val>
                                            <p:strVal val="#ppt_h"/>
                                          </p:val>
                                        </p:tav>
                                      </p:tavLst>
                                    </p:anim>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strVal val="#ppt_w*0.70"/>
                                          </p:val>
                                        </p:tav>
                                        <p:tav tm="100000">
                                          <p:val>
                                            <p:strVal val="#ppt_w"/>
                                          </p:val>
                                        </p:tav>
                                      </p:tavLst>
                                    </p:anim>
                                    <p:anim calcmode="lin" valueType="num">
                                      <p:cBhvr>
                                        <p:cTn id="22" dur="500" fill="hold"/>
                                        <p:tgtEl>
                                          <p:spTgt spid="26"/>
                                        </p:tgtEl>
                                        <p:attrNameLst>
                                          <p:attrName>ppt_h</p:attrName>
                                        </p:attrNameLst>
                                      </p:cBhvr>
                                      <p:tavLst>
                                        <p:tav tm="0">
                                          <p:val>
                                            <p:strVal val="#ppt_h"/>
                                          </p:val>
                                        </p:tav>
                                        <p:tav tm="100000">
                                          <p:val>
                                            <p:strVal val="#ppt_h"/>
                                          </p:val>
                                        </p:tav>
                                      </p:tavLst>
                                    </p:anim>
                                    <p:animEffect transition="in" filter="fade">
                                      <p:cBhvr>
                                        <p:cTn id="23" dur="500"/>
                                        <p:tgtEl>
                                          <p:spTgt spid="26"/>
                                        </p:tgtEl>
                                      </p:cBhvr>
                                    </p:animEffect>
                                  </p:childTnLst>
                                </p:cTn>
                              </p:par>
                              <p:par>
                                <p:cTn id="24" presetID="55"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strVal val="#ppt_w*0.70"/>
                                          </p:val>
                                        </p:tav>
                                        <p:tav tm="100000">
                                          <p:val>
                                            <p:strVal val="#ppt_w"/>
                                          </p:val>
                                        </p:tav>
                                      </p:tavLst>
                                    </p:anim>
                                    <p:anim calcmode="lin" valueType="num">
                                      <p:cBhvr>
                                        <p:cTn id="27" dur="500" fill="hold"/>
                                        <p:tgtEl>
                                          <p:spTgt spid="16"/>
                                        </p:tgtEl>
                                        <p:attrNameLst>
                                          <p:attrName>ppt_h</p:attrName>
                                        </p:attrNameLst>
                                      </p:cBhvr>
                                      <p:tavLst>
                                        <p:tav tm="0">
                                          <p:val>
                                            <p:strVal val="#ppt_h"/>
                                          </p:val>
                                        </p:tav>
                                        <p:tav tm="100000">
                                          <p:val>
                                            <p:strVal val="#ppt_h"/>
                                          </p:val>
                                        </p:tav>
                                      </p:tavLst>
                                    </p:anim>
                                    <p:animEffect transition="in" filter="fade">
                                      <p:cBhvr>
                                        <p:cTn id="28" dur="500"/>
                                        <p:tgtEl>
                                          <p:spTgt spid="16"/>
                                        </p:tgtEl>
                                      </p:cBhvr>
                                    </p:animEffect>
                                  </p:childTnLst>
                                </p:cTn>
                              </p:par>
                              <p:par>
                                <p:cTn id="29" presetID="55" presetClass="entr" presetSubtype="0" fill="hold" nodeType="withEffect">
                                  <p:stCondLst>
                                    <p:cond delay="0"/>
                                  </p:stCondLst>
                                  <p:childTnLst>
                                    <p:set>
                                      <p:cBhvr>
                                        <p:cTn id="30" dur="1" fill="hold">
                                          <p:stCondLst>
                                            <p:cond delay="0"/>
                                          </p:stCondLst>
                                        </p:cTn>
                                        <p:tgtEl>
                                          <p:spTgt spid="411650"/>
                                        </p:tgtEl>
                                        <p:attrNameLst>
                                          <p:attrName>style.visibility</p:attrName>
                                        </p:attrNameLst>
                                      </p:cBhvr>
                                      <p:to>
                                        <p:strVal val="visible"/>
                                      </p:to>
                                    </p:set>
                                    <p:anim calcmode="lin" valueType="num">
                                      <p:cBhvr>
                                        <p:cTn id="31" dur="500" fill="hold"/>
                                        <p:tgtEl>
                                          <p:spTgt spid="411650"/>
                                        </p:tgtEl>
                                        <p:attrNameLst>
                                          <p:attrName>ppt_w</p:attrName>
                                        </p:attrNameLst>
                                      </p:cBhvr>
                                      <p:tavLst>
                                        <p:tav tm="0">
                                          <p:val>
                                            <p:strVal val="#ppt_w*0.70"/>
                                          </p:val>
                                        </p:tav>
                                        <p:tav tm="100000">
                                          <p:val>
                                            <p:strVal val="#ppt_w"/>
                                          </p:val>
                                        </p:tav>
                                      </p:tavLst>
                                    </p:anim>
                                    <p:anim calcmode="lin" valueType="num">
                                      <p:cBhvr>
                                        <p:cTn id="32" dur="500" fill="hold"/>
                                        <p:tgtEl>
                                          <p:spTgt spid="411650"/>
                                        </p:tgtEl>
                                        <p:attrNameLst>
                                          <p:attrName>ppt_h</p:attrName>
                                        </p:attrNameLst>
                                      </p:cBhvr>
                                      <p:tavLst>
                                        <p:tav tm="0">
                                          <p:val>
                                            <p:strVal val="#ppt_h"/>
                                          </p:val>
                                        </p:tav>
                                        <p:tav tm="100000">
                                          <p:val>
                                            <p:strVal val="#ppt_h"/>
                                          </p:val>
                                        </p:tav>
                                      </p:tavLst>
                                    </p:anim>
                                    <p:animEffect transition="in" filter="fade">
                                      <p:cBhvr>
                                        <p:cTn id="33" dur="500"/>
                                        <p:tgtEl>
                                          <p:spTgt spid="411650"/>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strVal val="#ppt_w*0.70"/>
                                          </p:val>
                                        </p:tav>
                                        <p:tav tm="100000">
                                          <p:val>
                                            <p:strVal val="#ppt_w"/>
                                          </p:val>
                                        </p:tav>
                                      </p:tavLst>
                                    </p:anim>
                                    <p:anim calcmode="lin" valueType="num">
                                      <p:cBhvr>
                                        <p:cTn id="39" dur="500" fill="hold"/>
                                        <p:tgtEl>
                                          <p:spTgt spid="37"/>
                                        </p:tgtEl>
                                        <p:attrNameLst>
                                          <p:attrName>ppt_h</p:attrName>
                                        </p:attrNameLst>
                                      </p:cBhvr>
                                      <p:tavLst>
                                        <p:tav tm="0">
                                          <p:val>
                                            <p:strVal val="#ppt_h"/>
                                          </p:val>
                                        </p:tav>
                                        <p:tav tm="100000">
                                          <p:val>
                                            <p:strVal val="#ppt_h"/>
                                          </p:val>
                                        </p:tav>
                                      </p:tavLst>
                                    </p:anim>
                                    <p:animEffect transition="in" filter="fade">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strVal val="#ppt_w*0.70"/>
                                          </p:val>
                                        </p:tav>
                                        <p:tav tm="100000">
                                          <p:val>
                                            <p:strVal val="#ppt_w"/>
                                          </p:val>
                                        </p:tav>
                                      </p:tavLst>
                                    </p:anim>
                                    <p:anim calcmode="lin" valueType="num">
                                      <p:cBhvr>
                                        <p:cTn id="46" dur="500" fill="hold"/>
                                        <p:tgtEl>
                                          <p:spTgt spid="27"/>
                                        </p:tgtEl>
                                        <p:attrNameLst>
                                          <p:attrName>ppt_h</p:attrName>
                                        </p:attrNameLst>
                                      </p:cBhvr>
                                      <p:tavLst>
                                        <p:tav tm="0">
                                          <p:val>
                                            <p:strVal val="#ppt_h"/>
                                          </p:val>
                                        </p:tav>
                                        <p:tav tm="100000">
                                          <p:val>
                                            <p:strVal val="#ppt_h"/>
                                          </p:val>
                                        </p:tav>
                                      </p:tavLst>
                                    </p:anim>
                                    <p:animEffect transition="in" filter="fade">
                                      <p:cBhvr>
                                        <p:cTn id="47" dur="500"/>
                                        <p:tgtEl>
                                          <p:spTgt spid="27"/>
                                        </p:tgtEl>
                                      </p:cBhvr>
                                    </p:animEffect>
                                  </p:childTnLst>
                                </p:cTn>
                              </p:par>
                              <p:par>
                                <p:cTn id="48" presetID="1" presetClass="exit" presetSubtype="0" fill="hold" nodeType="withEffect">
                                  <p:stCondLst>
                                    <p:cond delay="0"/>
                                  </p:stCondLst>
                                  <p:childTnLst>
                                    <p:set>
                                      <p:cBhvr>
                                        <p:cTn id="49" dur="1" fill="hold">
                                          <p:stCondLst>
                                            <p:cond delay="0"/>
                                          </p:stCondLst>
                                        </p:cTn>
                                        <p:tgtEl>
                                          <p:spTgt spid="411650"/>
                                        </p:tgtEl>
                                        <p:attrNameLst>
                                          <p:attrName>style.visibility</p:attrName>
                                        </p:attrNameLst>
                                      </p:cBhvr>
                                      <p:to>
                                        <p:strVal val="hidden"/>
                                      </p:to>
                                    </p:set>
                                  </p:childTnLst>
                                </p:cTn>
                              </p:par>
                              <p:par>
                                <p:cTn id="50" presetID="55"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strVal val="#ppt_w*0.70"/>
                                          </p:val>
                                        </p:tav>
                                        <p:tav tm="100000">
                                          <p:val>
                                            <p:strVal val="#ppt_w"/>
                                          </p:val>
                                        </p:tav>
                                      </p:tavLst>
                                    </p:anim>
                                    <p:anim calcmode="lin" valueType="num">
                                      <p:cBhvr>
                                        <p:cTn id="53" dur="500" fill="hold"/>
                                        <p:tgtEl>
                                          <p:spTgt spid="17"/>
                                        </p:tgtEl>
                                        <p:attrNameLst>
                                          <p:attrName>ppt_h</p:attrName>
                                        </p:attrNameLst>
                                      </p:cBhvr>
                                      <p:tavLst>
                                        <p:tav tm="0">
                                          <p:val>
                                            <p:strVal val="#ppt_h"/>
                                          </p:val>
                                        </p:tav>
                                        <p:tav tm="100000">
                                          <p:val>
                                            <p:strVal val="#ppt_h"/>
                                          </p:val>
                                        </p:tav>
                                      </p:tavLst>
                                    </p:anim>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411656"/>
                                        </p:tgtEl>
                                        <p:attrNameLst>
                                          <p:attrName>style.visibility</p:attrName>
                                        </p:attrNameLst>
                                      </p:cBhvr>
                                      <p:to>
                                        <p:strVal val="visible"/>
                                      </p:to>
                                    </p:set>
                                    <p:anim calcmode="lin" valueType="num">
                                      <p:cBhvr>
                                        <p:cTn id="59" dur="500" fill="hold"/>
                                        <p:tgtEl>
                                          <p:spTgt spid="411656"/>
                                        </p:tgtEl>
                                        <p:attrNameLst>
                                          <p:attrName>ppt_w</p:attrName>
                                        </p:attrNameLst>
                                      </p:cBhvr>
                                      <p:tavLst>
                                        <p:tav tm="0">
                                          <p:val>
                                            <p:strVal val="#ppt_w*0.70"/>
                                          </p:val>
                                        </p:tav>
                                        <p:tav tm="100000">
                                          <p:val>
                                            <p:strVal val="#ppt_w"/>
                                          </p:val>
                                        </p:tav>
                                      </p:tavLst>
                                    </p:anim>
                                    <p:anim calcmode="lin" valueType="num">
                                      <p:cBhvr>
                                        <p:cTn id="60" dur="500" fill="hold"/>
                                        <p:tgtEl>
                                          <p:spTgt spid="411656"/>
                                        </p:tgtEl>
                                        <p:attrNameLst>
                                          <p:attrName>ppt_h</p:attrName>
                                        </p:attrNameLst>
                                      </p:cBhvr>
                                      <p:tavLst>
                                        <p:tav tm="0">
                                          <p:val>
                                            <p:strVal val="#ppt_h"/>
                                          </p:val>
                                        </p:tav>
                                        <p:tav tm="100000">
                                          <p:val>
                                            <p:strVal val="#ppt_h"/>
                                          </p:val>
                                        </p:tav>
                                      </p:tavLst>
                                    </p:anim>
                                    <p:animEffect transition="in" filter="fade">
                                      <p:cBhvr>
                                        <p:cTn id="61" dur="500"/>
                                        <p:tgtEl>
                                          <p:spTgt spid="41165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411656"/>
                                        </p:tgtEl>
                                        <p:attrNameLst>
                                          <p:attrName>style.visibility</p:attrName>
                                        </p:attrNameLst>
                                      </p:cBhvr>
                                      <p:to>
                                        <p:strVal val="hidden"/>
                                      </p:to>
                                    </p:set>
                                  </p:childTnLst>
                                </p:cTn>
                              </p:par>
                              <p:par>
                                <p:cTn id="66" presetID="55" presetClass="entr" presetSubtype="0" fill="hold" nodeType="withEffect">
                                  <p:stCondLst>
                                    <p:cond delay="0"/>
                                  </p:stCondLst>
                                  <p:childTnLst>
                                    <p:set>
                                      <p:cBhvr>
                                        <p:cTn id="67" dur="1" fill="hold">
                                          <p:stCondLst>
                                            <p:cond delay="0"/>
                                          </p:stCondLst>
                                        </p:cTn>
                                        <p:tgtEl>
                                          <p:spTgt spid="411658"/>
                                        </p:tgtEl>
                                        <p:attrNameLst>
                                          <p:attrName>style.visibility</p:attrName>
                                        </p:attrNameLst>
                                      </p:cBhvr>
                                      <p:to>
                                        <p:strVal val="visible"/>
                                      </p:to>
                                    </p:set>
                                    <p:anim calcmode="lin" valueType="num">
                                      <p:cBhvr>
                                        <p:cTn id="68" dur="500" fill="hold"/>
                                        <p:tgtEl>
                                          <p:spTgt spid="411658"/>
                                        </p:tgtEl>
                                        <p:attrNameLst>
                                          <p:attrName>ppt_w</p:attrName>
                                        </p:attrNameLst>
                                      </p:cBhvr>
                                      <p:tavLst>
                                        <p:tav tm="0">
                                          <p:val>
                                            <p:strVal val="#ppt_w*0.70"/>
                                          </p:val>
                                        </p:tav>
                                        <p:tav tm="100000">
                                          <p:val>
                                            <p:strVal val="#ppt_w"/>
                                          </p:val>
                                        </p:tav>
                                      </p:tavLst>
                                    </p:anim>
                                    <p:anim calcmode="lin" valueType="num">
                                      <p:cBhvr>
                                        <p:cTn id="69" dur="500" fill="hold"/>
                                        <p:tgtEl>
                                          <p:spTgt spid="411658"/>
                                        </p:tgtEl>
                                        <p:attrNameLst>
                                          <p:attrName>ppt_h</p:attrName>
                                        </p:attrNameLst>
                                      </p:cBhvr>
                                      <p:tavLst>
                                        <p:tav tm="0">
                                          <p:val>
                                            <p:strVal val="#ppt_h"/>
                                          </p:val>
                                        </p:tav>
                                        <p:tav tm="100000">
                                          <p:val>
                                            <p:strVal val="#ppt_h"/>
                                          </p:val>
                                        </p:tav>
                                      </p:tavLst>
                                    </p:anim>
                                    <p:animEffect transition="in" filter="fade">
                                      <p:cBhvr>
                                        <p:cTn id="70" dur="500"/>
                                        <p:tgtEl>
                                          <p:spTgt spid="411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315200" cy="1143000"/>
          </a:xfrm>
        </p:spPr>
        <p:txBody>
          <a:bodyPr/>
          <a:lstStyle/>
          <a:p>
            <a:r>
              <a:rPr lang="en-US" b="1" i="1" dirty="0" smtClean="0"/>
              <a:t>Biochemical Parameters</a:t>
            </a:r>
          </a:p>
        </p:txBody>
      </p:sp>
      <p:sp>
        <p:nvSpPr>
          <p:cNvPr id="3" name="Content Placeholder 2"/>
          <p:cNvSpPr>
            <a:spLocks noGrp="1"/>
          </p:cNvSpPr>
          <p:nvPr>
            <p:ph idx="1"/>
          </p:nvPr>
        </p:nvSpPr>
        <p:spPr>
          <a:xfrm>
            <a:off x="914400" y="2179637"/>
            <a:ext cx="6553200" cy="2773363"/>
          </a:xfrm>
        </p:spPr>
        <p:txBody>
          <a:bodyPr/>
          <a:lstStyle/>
          <a:p>
            <a:pPr>
              <a:buNone/>
            </a:pPr>
            <a:r>
              <a:rPr lang="en-US" b="1" dirty="0" err="1" smtClean="0"/>
              <a:t>Alanine</a:t>
            </a:r>
            <a:r>
              <a:rPr lang="en-US" b="1" dirty="0" smtClean="0"/>
              <a:t> </a:t>
            </a:r>
            <a:r>
              <a:rPr lang="en-US" b="1" dirty="0" err="1" smtClean="0"/>
              <a:t>Aminotransferase</a:t>
            </a:r>
            <a:r>
              <a:rPr lang="en-US" b="1" dirty="0" smtClean="0"/>
              <a:t>         </a:t>
            </a:r>
            <a:r>
              <a:rPr lang="en-US" b="1" dirty="0" smtClean="0">
                <a:solidFill>
                  <a:schemeClr val="accent1">
                    <a:lumMod val="50000"/>
                  </a:schemeClr>
                </a:solidFill>
              </a:rPr>
              <a:t>ALT</a:t>
            </a:r>
          </a:p>
          <a:p>
            <a:pPr>
              <a:buNone/>
            </a:pPr>
            <a:r>
              <a:rPr lang="en-US" b="1" dirty="0" err="1" smtClean="0"/>
              <a:t>Aspartate</a:t>
            </a:r>
            <a:r>
              <a:rPr lang="en-US" b="1" dirty="0" smtClean="0"/>
              <a:t> </a:t>
            </a:r>
            <a:r>
              <a:rPr lang="en-US" b="1" dirty="0" err="1" smtClean="0"/>
              <a:t>Aminotransferase</a:t>
            </a:r>
            <a:r>
              <a:rPr lang="en-US" b="1" dirty="0" smtClean="0"/>
              <a:t>     </a:t>
            </a:r>
            <a:r>
              <a:rPr lang="en-US" b="1" dirty="0" smtClean="0">
                <a:solidFill>
                  <a:schemeClr val="accent1">
                    <a:lumMod val="50000"/>
                  </a:schemeClr>
                </a:solidFill>
              </a:rPr>
              <a:t>AST</a:t>
            </a:r>
          </a:p>
          <a:p>
            <a:pPr>
              <a:buNone/>
            </a:pPr>
            <a:r>
              <a:rPr lang="en-US" b="1" dirty="0" smtClean="0"/>
              <a:t>Alkaline </a:t>
            </a:r>
            <a:r>
              <a:rPr lang="en-US" b="1" dirty="0" err="1" smtClean="0"/>
              <a:t>Phosphatase</a:t>
            </a:r>
            <a:r>
              <a:rPr lang="en-US" b="1" dirty="0" smtClean="0"/>
              <a:t>                 </a:t>
            </a:r>
            <a:r>
              <a:rPr lang="en-US" b="1" dirty="0" smtClean="0">
                <a:solidFill>
                  <a:schemeClr val="accent1">
                    <a:lumMod val="50000"/>
                  </a:schemeClr>
                </a:solidFill>
              </a:rPr>
              <a:t>ALP</a:t>
            </a:r>
          </a:p>
          <a:p>
            <a:pPr>
              <a:buNone/>
            </a:pPr>
            <a:r>
              <a:rPr lang="en-US" b="1" dirty="0" smtClean="0"/>
              <a:t>Total </a:t>
            </a:r>
            <a:r>
              <a:rPr lang="en-US" b="1" dirty="0" err="1" smtClean="0"/>
              <a:t>Bilirubin</a:t>
            </a:r>
            <a:r>
              <a:rPr lang="en-US" b="1" dirty="0" smtClean="0"/>
              <a:t>                               </a:t>
            </a:r>
            <a:r>
              <a:rPr lang="en-US" b="1" dirty="0" smtClean="0">
                <a:solidFill>
                  <a:schemeClr val="accent1">
                    <a:lumMod val="50000"/>
                  </a:schemeClr>
                </a:solidFill>
              </a:rPr>
              <a:t>BIL</a:t>
            </a:r>
          </a:p>
        </p:txBody>
      </p:sp>
      <p:sp>
        <p:nvSpPr>
          <p:cNvPr id="4" name="Rectangle 3"/>
          <p:cNvSpPr/>
          <p:nvPr/>
        </p:nvSpPr>
        <p:spPr>
          <a:xfrm>
            <a:off x="2971800" y="6172200"/>
            <a:ext cx="3276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6324600"/>
            <a:ext cx="6858000" cy="430887"/>
          </a:xfrm>
          <a:prstGeom prst="rect">
            <a:avLst/>
          </a:prstGeom>
        </p:spPr>
        <p:txBody>
          <a:bodyPr wrap="square">
            <a:spAutoFit/>
          </a:bodyPr>
          <a:lstStyle/>
          <a:p>
            <a:pPr algn="ctr">
              <a:buNone/>
            </a:pPr>
            <a:r>
              <a:rPr lang="en-US" sz="2200" dirty="0" smtClean="0"/>
              <a:t>Journal of Medicinal Plants Research, 7(7); 324-328, 2013.</a:t>
            </a:r>
            <a:endParaRPr lang="en-US" sz="2200" b="1" dirty="0" smtClean="0"/>
          </a:p>
        </p:txBody>
      </p:sp>
      <p:sp>
        <p:nvSpPr>
          <p:cNvPr id="7" name="Rectangle 6"/>
          <p:cNvSpPr/>
          <p:nvPr/>
        </p:nvSpPr>
        <p:spPr>
          <a:xfrm>
            <a:off x="0" y="76200"/>
            <a:ext cx="8458200" cy="430887"/>
          </a:xfrm>
          <a:prstGeom prst="rect">
            <a:avLst/>
          </a:prstGeom>
        </p:spPr>
        <p:txBody>
          <a:bodyPr wrap="square">
            <a:spAutoFit/>
          </a:bodyPr>
          <a:lstStyle/>
          <a:p>
            <a:r>
              <a:rPr lang="en-US" sz="2200" b="1" dirty="0" smtClean="0">
                <a:solidFill>
                  <a:schemeClr val="tx2">
                    <a:lumMod val="75000"/>
                  </a:schemeClr>
                </a:solidFill>
              </a:rPr>
              <a:t>Screening of Some Available Members of the Tribe </a:t>
            </a:r>
            <a:r>
              <a:rPr lang="en-US" sz="2200" b="1" dirty="0" err="1" smtClean="0">
                <a:solidFill>
                  <a:schemeClr val="tx2">
                    <a:lumMod val="75000"/>
                  </a:schemeClr>
                </a:solidFill>
              </a:rPr>
              <a:t>Cynareae</a:t>
            </a:r>
            <a:endParaRPr lang="en-US" sz="22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71800" y="6172200"/>
            <a:ext cx="3276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6324600"/>
            <a:ext cx="6858000" cy="430887"/>
          </a:xfrm>
          <a:prstGeom prst="rect">
            <a:avLst/>
          </a:prstGeom>
        </p:spPr>
        <p:txBody>
          <a:bodyPr wrap="square">
            <a:spAutoFit/>
          </a:bodyPr>
          <a:lstStyle/>
          <a:p>
            <a:pPr algn="ctr">
              <a:buNone/>
            </a:pPr>
            <a:r>
              <a:rPr lang="en-US" sz="2200" dirty="0" smtClean="0"/>
              <a:t>Journal of Medicinal Plants Research, 7(7); 324-328, 2013.</a:t>
            </a:r>
            <a:endParaRPr lang="en-US" sz="2200" b="1" dirty="0" smtClean="0"/>
          </a:p>
        </p:txBody>
      </p:sp>
      <p:sp>
        <p:nvSpPr>
          <p:cNvPr id="7" name="Rectangle 6"/>
          <p:cNvSpPr/>
          <p:nvPr/>
        </p:nvSpPr>
        <p:spPr>
          <a:xfrm>
            <a:off x="0" y="76200"/>
            <a:ext cx="8458200" cy="430887"/>
          </a:xfrm>
          <a:prstGeom prst="rect">
            <a:avLst/>
          </a:prstGeom>
        </p:spPr>
        <p:txBody>
          <a:bodyPr wrap="square">
            <a:spAutoFit/>
          </a:bodyPr>
          <a:lstStyle/>
          <a:p>
            <a:r>
              <a:rPr lang="en-US" sz="2200" b="1" dirty="0" smtClean="0">
                <a:solidFill>
                  <a:schemeClr val="tx2">
                    <a:lumMod val="75000"/>
                  </a:schemeClr>
                </a:solidFill>
              </a:rPr>
              <a:t>Screening of Some Available Members of the Tribe </a:t>
            </a:r>
            <a:r>
              <a:rPr lang="en-US" sz="2200" b="1" dirty="0" err="1" smtClean="0">
                <a:solidFill>
                  <a:schemeClr val="tx2">
                    <a:lumMod val="75000"/>
                  </a:schemeClr>
                </a:solidFill>
              </a:rPr>
              <a:t>Cynareae</a:t>
            </a:r>
            <a:endParaRPr lang="en-US" sz="2200" dirty="0">
              <a:solidFill>
                <a:schemeClr val="tx2">
                  <a:lumMod val="75000"/>
                </a:schemeClr>
              </a:solidFill>
            </a:endParaRPr>
          </a:p>
        </p:txBody>
      </p:sp>
      <p:sp>
        <p:nvSpPr>
          <p:cNvPr id="8" name="Rectangle 7"/>
          <p:cNvSpPr/>
          <p:nvPr/>
        </p:nvSpPr>
        <p:spPr>
          <a:xfrm>
            <a:off x="762000" y="914400"/>
            <a:ext cx="6477000" cy="1692771"/>
          </a:xfrm>
          <a:prstGeom prst="rect">
            <a:avLst/>
          </a:prstGeom>
        </p:spPr>
        <p:txBody>
          <a:bodyPr wrap="square">
            <a:spAutoFit/>
          </a:bodyPr>
          <a:lstStyle/>
          <a:p>
            <a:pPr algn="ctr"/>
            <a:r>
              <a:rPr lang="en-US" sz="2600" b="1" dirty="0" smtClean="0"/>
              <a:t>In order to compare the activity of different tested extracts, a parameter was calculated and named </a:t>
            </a:r>
          </a:p>
          <a:p>
            <a:pPr algn="ctr"/>
            <a:r>
              <a:rPr lang="en-US" sz="2600" b="1" dirty="0" smtClean="0">
                <a:solidFill>
                  <a:schemeClr val="accent2">
                    <a:lumMod val="75000"/>
                  </a:schemeClr>
                </a:solidFill>
              </a:rPr>
              <a:t>“% activity compared to </a:t>
            </a:r>
            <a:r>
              <a:rPr lang="en-US" sz="2600" b="1" dirty="0" err="1" smtClean="0">
                <a:solidFill>
                  <a:schemeClr val="accent2">
                    <a:lumMod val="75000"/>
                  </a:schemeClr>
                </a:solidFill>
              </a:rPr>
              <a:t>silymarin</a:t>
            </a:r>
            <a:r>
              <a:rPr lang="en-US" sz="2600" b="1" dirty="0" smtClean="0">
                <a:solidFill>
                  <a:schemeClr val="accent2">
                    <a:lumMod val="75000"/>
                  </a:schemeClr>
                </a:solidFill>
              </a:rPr>
              <a:t>”</a:t>
            </a:r>
            <a:endParaRPr lang="en-US" sz="2600" b="1" dirty="0">
              <a:solidFill>
                <a:schemeClr val="accent2">
                  <a:lumMod val="75000"/>
                </a:schemeClr>
              </a:solidFill>
            </a:endParaRPr>
          </a:p>
        </p:txBody>
      </p:sp>
      <p:sp>
        <p:nvSpPr>
          <p:cNvPr id="9" name="Rectangle 8"/>
          <p:cNvSpPr/>
          <p:nvPr/>
        </p:nvSpPr>
        <p:spPr>
          <a:xfrm>
            <a:off x="914400" y="5334000"/>
            <a:ext cx="6477000" cy="492443"/>
          </a:xfrm>
          <a:prstGeom prst="rect">
            <a:avLst/>
          </a:prstGeom>
        </p:spPr>
        <p:txBody>
          <a:bodyPr wrap="square">
            <a:spAutoFit/>
          </a:bodyPr>
          <a:lstStyle/>
          <a:p>
            <a:pPr algn="ctr"/>
            <a:r>
              <a:rPr lang="en-US" sz="2600" b="1" dirty="0" smtClean="0"/>
              <a:t>Considering </a:t>
            </a:r>
            <a:r>
              <a:rPr lang="en-US" sz="2600" b="1" dirty="0" err="1" smtClean="0"/>
              <a:t>Silymarin</a:t>
            </a:r>
            <a:r>
              <a:rPr lang="en-US" sz="2600" b="1" dirty="0" smtClean="0"/>
              <a:t> Activity as 100%</a:t>
            </a:r>
            <a:endParaRPr lang="en-US" sz="2600" b="1" dirty="0"/>
          </a:p>
        </p:txBody>
      </p:sp>
      <p:grpSp>
        <p:nvGrpSpPr>
          <p:cNvPr id="10" name="Group 9"/>
          <p:cNvGrpSpPr/>
          <p:nvPr/>
        </p:nvGrpSpPr>
        <p:grpSpPr>
          <a:xfrm>
            <a:off x="4267200" y="2743200"/>
            <a:ext cx="2743200" cy="2438400"/>
            <a:chOff x="7467600" y="2743200"/>
            <a:chExt cx="1676400" cy="2438400"/>
          </a:xfrm>
        </p:grpSpPr>
        <p:sp>
          <p:nvSpPr>
            <p:cNvPr id="11" name="Rectangle 10"/>
            <p:cNvSpPr/>
            <p:nvPr/>
          </p:nvSpPr>
          <p:spPr>
            <a:xfrm>
              <a:off x="7467600" y="2743200"/>
              <a:ext cx="16002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72400" y="28956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72400" y="3505200"/>
              <a:ext cx="3810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72400" y="4114800"/>
              <a:ext cx="381000" cy="381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72400" y="4724400"/>
              <a:ext cx="381000" cy="381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05800" y="2895600"/>
              <a:ext cx="838200" cy="707886"/>
            </a:xfrm>
            <a:prstGeom prst="rect">
              <a:avLst/>
            </a:prstGeom>
            <a:noFill/>
          </p:spPr>
          <p:txBody>
            <a:bodyPr wrap="square" rtlCol="0">
              <a:spAutoFit/>
            </a:bodyPr>
            <a:lstStyle/>
            <a:p>
              <a:r>
                <a:rPr lang="en-US" sz="2000" b="1" smtClean="0"/>
                <a:t>AST - SGOT</a:t>
              </a:r>
              <a:endParaRPr lang="en-US" sz="2000" b="1" dirty="0"/>
            </a:p>
          </p:txBody>
        </p:sp>
        <p:sp>
          <p:nvSpPr>
            <p:cNvPr id="17" name="TextBox 16"/>
            <p:cNvSpPr txBox="1"/>
            <p:nvPr/>
          </p:nvSpPr>
          <p:spPr>
            <a:xfrm>
              <a:off x="8305800" y="3505200"/>
              <a:ext cx="838200" cy="400110"/>
            </a:xfrm>
            <a:prstGeom prst="rect">
              <a:avLst/>
            </a:prstGeom>
            <a:noFill/>
          </p:spPr>
          <p:txBody>
            <a:bodyPr wrap="square" rtlCol="0">
              <a:spAutoFit/>
            </a:bodyPr>
            <a:lstStyle/>
            <a:p>
              <a:r>
                <a:rPr lang="en-US" sz="2000" b="1" dirty="0" smtClean="0"/>
                <a:t>ALT - SGPT</a:t>
              </a:r>
              <a:endParaRPr lang="en-US" sz="2000" b="1" dirty="0"/>
            </a:p>
          </p:txBody>
        </p:sp>
        <p:sp>
          <p:nvSpPr>
            <p:cNvPr id="18" name="TextBox 17"/>
            <p:cNvSpPr txBox="1"/>
            <p:nvPr/>
          </p:nvSpPr>
          <p:spPr>
            <a:xfrm>
              <a:off x="8305800" y="4114800"/>
              <a:ext cx="838200" cy="400110"/>
            </a:xfrm>
            <a:prstGeom prst="rect">
              <a:avLst/>
            </a:prstGeom>
            <a:noFill/>
          </p:spPr>
          <p:txBody>
            <a:bodyPr wrap="square" rtlCol="0">
              <a:spAutoFit/>
            </a:bodyPr>
            <a:lstStyle/>
            <a:p>
              <a:r>
                <a:rPr lang="en-US" sz="2000" b="1" dirty="0" smtClean="0"/>
                <a:t>ALP</a:t>
              </a:r>
              <a:endParaRPr lang="en-US" sz="2000" b="1" dirty="0"/>
            </a:p>
          </p:txBody>
        </p:sp>
        <p:sp>
          <p:nvSpPr>
            <p:cNvPr id="19" name="TextBox 18"/>
            <p:cNvSpPr txBox="1"/>
            <p:nvPr/>
          </p:nvSpPr>
          <p:spPr>
            <a:xfrm>
              <a:off x="8305800" y="4705290"/>
              <a:ext cx="838200" cy="400110"/>
            </a:xfrm>
            <a:prstGeom prst="rect">
              <a:avLst/>
            </a:prstGeom>
            <a:noFill/>
          </p:spPr>
          <p:txBody>
            <a:bodyPr wrap="square" rtlCol="0">
              <a:spAutoFit/>
            </a:bodyPr>
            <a:lstStyle/>
            <a:p>
              <a:r>
                <a:rPr lang="en-US" sz="2000" b="1" dirty="0" smtClean="0"/>
                <a:t>BIL</a:t>
              </a:r>
              <a:endParaRPr lang="en-US" sz="2000" b="1" dirty="0"/>
            </a:p>
          </p:txBody>
        </p:sp>
      </p:grpSp>
      <p:sp>
        <p:nvSpPr>
          <p:cNvPr id="20" name="TextBox 19"/>
          <p:cNvSpPr txBox="1"/>
          <p:nvPr/>
        </p:nvSpPr>
        <p:spPr>
          <a:xfrm>
            <a:off x="457200" y="3925669"/>
            <a:ext cx="3962400" cy="492443"/>
          </a:xfrm>
          <a:prstGeom prst="rect">
            <a:avLst/>
          </a:prstGeom>
          <a:noFill/>
        </p:spPr>
        <p:txBody>
          <a:bodyPr wrap="square" rtlCol="0">
            <a:spAutoFit/>
          </a:bodyPr>
          <a:lstStyle/>
          <a:p>
            <a:pPr algn="ctr"/>
            <a:r>
              <a:rPr lang="en-US" sz="2600" b="1" i="1" dirty="0" smtClean="0">
                <a:solidFill>
                  <a:schemeClr val="accent2">
                    <a:lumMod val="75000"/>
                  </a:schemeClr>
                </a:solidFill>
              </a:rPr>
              <a:t>Biochemical results </a:t>
            </a:r>
            <a:endParaRPr lang="en-US" sz="2600" b="1" i="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ppt_w*0.7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animEffect transition="in" filter="fade">
                                      <p:cBhvr>
                                        <p:cTn id="16" dur="500"/>
                                        <p:tgtEl>
                                          <p:spTgt spid="10"/>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ppt_w*0.70"/>
                                          </p:val>
                                        </p:tav>
                                        <p:tav tm="100000">
                                          <p:val>
                                            <p:strVal val="#ppt_w"/>
                                          </p:val>
                                        </p:tav>
                                      </p:tavLst>
                                    </p:anim>
                                    <p:anim calcmode="lin" valueType="num">
                                      <p:cBhvr>
                                        <p:cTn id="20" dur="500" fill="hold"/>
                                        <p:tgtEl>
                                          <p:spTgt spid="20"/>
                                        </p:tgtEl>
                                        <p:attrNameLst>
                                          <p:attrName>ppt_h</p:attrName>
                                        </p:attrNameLst>
                                      </p:cBhvr>
                                      <p:tavLst>
                                        <p:tav tm="0">
                                          <p:val>
                                            <p:strVal val="#ppt_h"/>
                                          </p:val>
                                        </p:tav>
                                        <p:tav tm="100000">
                                          <p:val>
                                            <p:strVal val="#ppt_h"/>
                                          </p:val>
                                        </p:tav>
                                      </p:tavLst>
                                    </p:anim>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strVal val="#ppt_w*0.70"/>
                                          </p:val>
                                        </p:tav>
                                        <p:tav tm="100000">
                                          <p:val>
                                            <p:strVal val="#ppt_w"/>
                                          </p:val>
                                        </p:tav>
                                      </p:tavLst>
                                    </p:anim>
                                    <p:anim calcmode="lin" valueType="num">
                                      <p:cBhvr>
                                        <p:cTn id="27" dur="500" fill="hold"/>
                                        <p:tgtEl>
                                          <p:spTgt spid="9"/>
                                        </p:tgtEl>
                                        <p:attrNameLst>
                                          <p:attrName>ppt_h</p:attrName>
                                        </p:attrNameLst>
                                      </p:cBhvr>
                                      <p:tavLst>
                                        <p:tav tm="0">
                                          <p:val>
                                            <p:strVal val="#ppt_h"/>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72400" y="0"/>
            <a:ext cx="1371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p:nvPr/>
        </p:nvGraphicFramePr>
        <p:xfrm>
          <a:off x="609600" y="533400"/>
          <a:ext cx="79248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754559"/>
            <a:ext cx="3276600" cy="769441"/>
          </a:xfrm>
          <a:prstGeom prst="rect">
            <a:avLst/>
          </a:prstGeom>
          <a:solidFill>
            <a:schemeClr val="accent1">
              <a:lumMod val="75000"/>
            </a:schemeClr>
          </a:solidFill>
          <a:ln>
            <a:solidFill>
              <a:srgbClr val="FFFF99"/>
            </a:solidFill>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200" b="1" i="1" dirty="0" err="1" smtClean="0">
                <a:solidFill>
                  <a:srgbClr val="FFFF99"/>
                </a:solidFill>
              </a:rPr>
              <a:t>Onopordum</a:t>
            </a:r>
            <a:r>
              <a:rPr lang="en-US" sz="2200" b="1" i="1" dirty="0" smtClean="0">
                <a:solidFill>
                  <a:srgbClr val="FFFF99"/>
                </a:solidFill>
              </a:rPr>
              <a:t> </a:t>
            </a:r>
            <a:r>
              <a:rPr lang="en-US" sz="2200" b="1" i="1" dirty="0" err="1" smtClean="0">
                <a:solidFill>
                  <a:srgbClr val="FFFF99"/>
                </a:solidFill>
              </a:rPr>
              <a:t>alexandrinum</a:t>
            </a:r>
            <a:r>
              <a:rPr lang="en-US" sz="2200" b="1" dirty="0" smtClean="0">
                <a:solidFill>
                  <a:srgbClr val="FFFF99"/>
                </a:solidFill>
              </a:rPr>
              <a:t> </a:t>
            </a:r>
          </a:p>
          <a:p>
            <a:pPr algn="ctr"/>
            <a:r>
              <a:rPr lang="en-US" sz="2200" b="1" dirty="0" smtClean="0">
                <a:solidFill>
                  <a:srgbClr val="FFFF99"/>
                </a:solidFill>
              </a:rPr>
              <a:t>aerial parts</a:t>
            </a:r>
          </a:p>
        </p:txBody>
      </p:sp>
      <p:sp>
        <p:nvSpPr>
          <p:cNvPr id="6" name="Rectangle 5"/>
          <p:cNvSpPr/>
          <p:nvPr/>
        </p:nvSpPr>
        <p:spPr>
          <a:xfrm>
            <a:off x="4267200" y="609600"/>
            <a:ext cx="3276600" cy="800219"/>
          </a:xfrm>
          <a:prstGeom prst="rect">
            <a:avLst/>
          </a:prstGeom>
          <a:solidFill>
            <a:schemeClr val="accent1">
              <a:lumMod val="75000"/>
            </a:schemeClr>
          </a:solidFill>
          <a:ln>
            <a:solidFill>
              <a:srgbClr val="FFFF99"/>
            </a:solidFill>
          </a:ln>
        </p:spPr>
        <p:txBody>
          <a:bodyPr wrap="square">
            <a:spAutoFit/>
          </a:bodyPr>
          <a:lstStyle/>
          <a:p>
            <a:pPr algn="ctr"/>
            <a:r>
              <a:rPr lang="en-US" sz="2400" b="1" i="1" dirty="0" err="1" smtClean="0">
                <a:solidFill>
                  <a:srgbClr val="FFFF99"/>
                </a:solidFill>
              </a:rPr>
              <a:t>Cynara</a:t>
            </a:r>
            <a:r>
              <a:rPr lang="en-US" sz="2400" b="1" i="1" dirty="0" smtClean="0">
                <a:solidFill>
                  <a:srgbClr val="FFFF99"/>
                </a:solidFill>
              </a:rPr>
              <a:t> </a:t>
            </a:r>
            <a:r>
              <a:rPr lang="en-US" sz="2400" b="1" i="1" dirty="0" err="1" smtClean="0">
                <a:solidFill>
                  <a:srgbClr val="FFFF99"/>
                </a:solidFill>
              </a:rPr>
              <a:t>cornigera</a:t>
            </a:r>
            <a:r>
              <a:rPr lang="en-US" sz="2400" b="1" dirty="0" smtClean="0">
                <a:solidFill>
                  <a:srgbClr val="FFFF99"/>
                </a:solidFill>
              </a:rPr>
              <a:t> </a:t>
            </a:r>
          </a:p>
          <a:p>
            <a:pPr algn="ctr"/>
            <a:r>
              <a:rPr lang="en-US" sz="2200" b="1" dirty="0" smtClean="0">
                <a:solidFill>
                  <a:srgbClr val="FFFF99"/>
                </a:solidFill>
              </a:rPr>
              <a:t>aerial parts</a:t>
            </a:r>
          </a:p>
        </p:txBody>
      </p:sp>
      <p:cxnSp>
        <p:nvCxnSpPr>
          <p:cNvPr id="10" name="Straight Arrow Connector 9"/>
          <p:cNvCxnSpPr/>
          <p:nvPr/>
        </p:nvCxnSpPr>
        <p:spPr>
          <a:xfrm flipH="1">
            <a:off x="2590800" y="1524000"/>
            <a:ext cx="228600"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638800" y="1371600"/>
            <a:ext cx="304800" cy="1600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971800" y="6172200"/>
            <a:ext cx="3276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24600" y="1600200"/>
            <a:ext cx="3276600" cy="800219"/>
          </a:xfrm>
          <a:prstGeom prst="rect">
            <a:avLst/>
          </a:prstGeom>
          <a:solidFill>
            <a:schemeClr val="accent1">
              <a:lumMod val="75000"/>
            </a:schemeClr>
          </a:solidFill>
          <a:ln>
            <a:solidFill>
              <a:srgbClr val="FFFF99"/>
            </a:solidFill>
          </a:ln>
        </p:spPr>
        <p:txBody>
          <a:bodyPr wrap="square">
            <a:spAutoFit/>
          </a:bodyPr>
          <a:lstStyle/>
          <a:p>
            <a:pPr algn="ctr"/>
            <a:r>
              <a:rPr lang="en-US" sz="2400" b="1" i="1" dirty="0" err="1" smtClean="0">
                <a:solidFill>
                  <a:srgbClr val="FFFF99"/>
                </a:solidFill>
              </a:rPr>
              <a:t>Cynara</a:t>
            </a:r>
            <a:r>
              <a:rPr lang="en-US" sz="2400" b="1" i="1" dirty="0" smtClean="0">
                <a:solidFill>
                  <a:srgbClr val="FFFF99"/>
                </a:solidFill>
              </a:rPr>
              <a:t> </a:t>
            </a:r>
            <a:r>
              <a:rPr lang="en-US" sz="2400" b="1" i="1" dirty="0" err="1" smtClean="0">
                <a:solidFill>
                  <a:srgbClr val="FFFF99"/>
                </a:solidFill>
              </a:rPr>
              <a:t>scolymus</a:t>
            </a:r>
            <a:r>
              <a:rPr lang="en-US" sz="2400" b="1" dirty="0" smtClean="0">
                <a:solidFill>
                  <a:srgbClr val="FFFF99"/>
                </a:solidFill>
              </a:rPr>
              <a:t> </a:t>
            </a:r>
          </a:p>
          <a:p>
            <a:pPr algn="ctr"/>
            <a:r>
              <a:rPr lang="en-US" sz="2200" b="1" dirty="0" smtClean="0">
                <a:solidFill>
                  <a:srgbClr val="FFFF99"/>
                </a:solidFill>
              </a:rPr>
              <a:t>leaves</a:t>
            </a:r>
          </a:p>
        </p:txBody>
      </p:sp>
      <p:sp>
        <p:nvSpPr>
          <p:cNvPr id="14" name="Rectangle 13"/>
          <p:cNvSpPr/>
          <p:nvPr/>
        </p:nvSpPr>
        <p:spPr>
          <a:xfrm>
            <a:off x="609600" y="6427113"/>
            <a:ext cx="6858000" cy="430887"/>
          </a:xfrm>
          <a:prstGeom prst="rect">
            <a:avLst/>
          </a:prstGeom>
        </p:spPr>
        <p:txBody>
          <a:bodyPr wrap="square">
            <a:spAutoFit/>
          </a:bodyPr>
          <a:lstStyle/>
          <a:p>
            <a:pPr algn="ctr">
              <a:buNone/>
            </a:pPr>
            <a:r>
              <a:rPr lang="en-US" sz="2200" dirty="0" smtClean="0"/>
              <a:t>Journal of Medicinal Plants Research, 7(7); 324-328, 2013.</a:t>
            </a:r>
            <a:endParaRPr lang="en-US" sz="2200" b="1" dirty="0" smtClean="0"/>
          </a:p>
        </p:txBody>
      </p:sp>
      <p:grpSp>
        <p:nvGrpSpPr>
          <p:cNvPr id="24" name="Group 23"/>
          <p:cNvGrpSpPr/>
          <p:nvPr/>
        </p:nvGrpSpPr>
        <p:grpSpPr>
          <a:xfrm>
            <a:off x="7239000" y="2286000"/>
            <a:ext cx="2095500" cy="2362200"/>
            <a:chOff x="7467600" y="2743200"/>
            <a:chExt cx="1844040" cy="2438400"/>
          </a:xfrm>
        </p:grpSpPr>
        <p:sp>
          <p:nvSpPr>
            <p:cNvPr id="15" name="Rectangle 14"/>
            <p:cNvSpPr/>
            <p:nvPr/>
          </p:nvSpPr>
          <p:spPr>
            <a:xfrm>
              <a:off x="7467600" y="2743200"/>
              <a:ext cx="16002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72400" y="28956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72400" y="3505200"/>
              <a:ext cx="3810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72400" y="4114800"/>
              <a:ext cx="381000" cy="381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772400" y="4724400"/>
              <a:ext cx="381000" cy="381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071104" y="2895601"/>
              <a:ext cx="1207008" cy="413017"/>
            </a:xfrm>
            <a:prstGeom prst="rect">
              <a:avLst/>
            </a:prstGeom>
            <a:noFill/>
          </p:spPr>
          <p:txBody>
            <a:bodyPr wrap="square" rtlCol="0">
              <a:spAutoFit/>
            </a:bodyPr>
            <a:lstStyle/>
            <a:p>
              <a:r>
                <a:rPr lang="en-US" sz="2000" b="1" dirty="0" smtClean="0"/>
                <a:t>AST- SGOT</a:t>
              </a:r>
              <a:endParaRPr lang="en-US" sz="2000" b="1" dirty="0"/>
            </a:p>
          </p:txBody>
        </p:sp>
        <p:sp>
          <p:nvSpPr>
            <p:cNvPr id="21" name="TextBox 20"/>
            <p:cNvSpPr txBox="1"/>
            <p:nvPr/>
          </p:nvSpPr>
          <p:spPr>
            <a:xfrm>
              <a:off x="8071104" y="3505201"/>
              <a:ext cx="1240536" cy="413017"/>
            </a:xfrm>
            <a:prstGeom prst="rect">
              <a:avLst/>
            </a:prstGeom>
            <a:noFill/>
          </p:spPr>
          <p:txBody>
            <a:bodyPr wrap="square" rtlCol="0">
              <a:spAutoFit/>
            </a:bodyPr>
            <a:lstStyle/>
            <a:p>
              <a:r>
                <a:rPr lang="en-US" sz="2000" b="1" dirty="0" smtClean="0"/>
                <a:t>ALT - SGPT</a:t>
              </a:r>
              <a:endParaRPr lang="en-US" sz="2000" b="1" dirty="0"/>
            </a:p>
          </p:txBody>
        </p:sp>
        <p:sp>
          <p:nvSpPr>
            <p:cNvPr id="22" name="TextBox 21"/>
            <p:cNvSpPr txBox="1"/>
            <p:nvPr/>
          </p:nvSpPr>
          <p:spPr>
            <a:xfrm>
              <a:off x="8305800" y="4114800"/>
              <a:ext cx="838200" cy="400110"/>
            </a:xfrm>
            <a:prstGeom prst="rect">
              <a:avLst/>
            </a:prstGeom>
            <a:noFill/>
          </p:spPr>
          <p:txBody>
            <a:bodyPr wrap="square" rtlCol="0">
              <a:spAutoFit/>
            </a:bodyPr>
            <a:lstStyle/>
            <a:p>
              <a:r>
                <a:rPr lang="en-US" sz="2000" b="1" dirty="0" smtClean="0"/>
                <a:t>ALP</a:t>
              </a:r>
              <a:endParaRPr lang="en-US" sz="2000" b="1" dirty="0"/>
            </a:p>
          </p:txBody>
        </p:sp>
        <p:sp>
          <p:nvSpPr>
            <p:cNvPr id="23" name="TextBox 22"/>
            <p:cNvSpPr txBox="1"/>
            <p:nvPr/>
          </p:nvSpPr>
          <p:spPr>
            <a:xfrm>
              <a:off x="8305800" y="4705290"/>
              <a:ext cx="838200" cy="400110"/>
            </a:xfrm>
            <a:prstGeom prst="rect">
              <a:avLst/>
            </a:prstGeom>
            <a:noFill/>
          </p:spPr>
          <p:txBody>
            <a:bodyPr wrap="square" rtlCol="0">
              <a:spAutoFit/>
            </a:bodyPr>
            <a:lstStyle/>
            <a:p>
              <a:r>
                <a:rPr lang="en-US" sz="2000" b="1" dirty="0" smtClean="0"/>
                <a:t>BIL</a:t>
              </a:r>
              <a:endParaRPr lang="en-US" sz="2000" b="1" dirty="0"/>
            </a:p>
          </p:txBody>
        </p:sp>
      </p:grpSp>
      <p:sp>
        <p:nvSpPr>
          <p:cNvPr id="28" name="TextBox 27"/>
          <p:cNvSpPr txBox="1"/>
          <p:nvPr/>
        </p:nvSpPr>
        <p:spPr>
          <a:xfrm>
            <a:off x="0" y="2057400"/>
            <a:ext cx="1524000" cy="1323439"/>
          </a:xfrm>
          <a:prstGeom prst="rect">
            <a:avLst/>
          </a:prstGeom>
          <a:solidFill>
            <a:schemeClr val="bg1"/>
          </a:solidFill>
        </p:spPr>
        <p:txBody>
          <a:bodyPr wrap="square" rtlCol="0">
            <a:spAutoFit/>
          </a:bodyPr>
          <a:lstStyle/>
          <a:p>
            <a:pPr algn="ctr"/>
            <a:r>
              <a:rPr lang="en-US" sz="2000" b="1" dirty="0" smtClean="0"/>
              <a:t>% Activity Compared to </a:t>
            </a:r>
          </a:p>
          <a:p>
            <a:pPr algn="ctr"/>
            <a:r>
              <a:rPr lang="en-US" sz="2000" b="1" dirty="0" err="1" smtClean="0"/>
              <a:t>Silymarin</a:t>
            </a:r>
            <a:endParaRPr lang="en-US" sz="2000" b="1" dirty="0"/>
          </a:p>
        </p:txBody>
      </p:sp>
      <p:cxnSp>
        <p:nvCxnSpPr>
          <p:cNvPr id="13" name="Straight Arrow Connector 12"/>
          <p:cNvCxnSpPr/>
          <p:nvPr/>
        </p:nvCxnSpPr>
        <p:spPr>
          <a:xfrm flipH="1">
            <a:off x="6553200" y="2438400"/>
            <a:ext cx="3048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0" y="76200"/>
            <a:ext cx="8458200" cy="430887"/>
          </a:xfrm>
          <a:prstGeom prst="rect">
            <a:avLst/>
          </a:prstGeom>
        </p:spPr>
        <p:txBody>
          <a:bodyPr wrap="square">
            <a:spAutoFit/>
          </a:bodyPr>
          <a:lstStyle/>
          <a:p>
            <a:r>
              <a:rPr lang="en-US" sz="2200" b="1" dirty="0" smtClean="0">
                <a:solidFill>
                  <a:schemeClr val="tx2">
                    <a:lumMod val="75000"/>
                  </a:schemeClr>
                </a:solidFill>
              </a:rPr>
              <a:t>Screening of Some Available Members of the Tribe </a:t>
            </a:r>
            <a:r>
              <a:rPr lang="en-US" sz="2200" b="1" dirty="0" err="1" smtClean="0">
                <a:solidFill>
                  <a:schemeClr val="tx2">
                    <a:lumMod val="75000"/>
                  </a:schemeClr>
                </a:solidFill>
              </a:rPr>
              <a:t>Cynareae</a:t>
            </a:r>
            <a:endParaRPr lang="en-US" sz="2200" dirty="0">
              <a:solidFill>
                <a:schemeClr val="tx2">
                  <a:lumMod val="75000"/>
                </a:schemeClr>
              </a:solidFill>
            </a:endParaRPr>
          </a:p>
        </p:txBody>
      </p:sp>
      <p:sp>
        <p:nvSpPr>
          <p:cNvPr id="34" name="TextBox 33"/>
          <p:cNvSpPr txBox="1"/>
          <p:nvPr/>
        </p:nvSpPr>
        <p:spPr>
          <a:xfrm>
            <a:off x="762000" y="5562600"/>
            <a:ext cx="990600" cy="646331"/>
          </a:xfrm>
          <a:prstGeom prst="rect">
            <a:avLst/>
          </a:prstGeom>
          <a:solidFill>
            <a:schemeClr val="bg1"/>
          </a:solidFill>
        </p:spPr>
        <p:txBody>
          <a:bodyPr wrap="square" rtlCol="0">
            <a:spAutoFit/>
          </a:bodyPr>
          <a:lstStyle/>
          <a:p>
            <a:pPr algn="ctr"/>
            <a:r>
              <a:rPr lang="en-US" b="1" i="1" dirty="0" smtClean="0"/>
              <a:t>C.cor.</a:t>
            </a:r>
            <a:r>
              <a:rPr lang="en-US" b="1" dirty="0" smtClean="0"/>
              <a:t> seed </a:t>
            </a:r>
            <a:endParaRPr lang="en-US" b="1" dirty="0"/>
          </a:p>
        </p:txBody>
      </p:sp>
      <p:sp>
        <p:nvSpPr>
          <p:cNvPr id="36" name="TextBox 35"/>
          <p:cNvSpPr txBox="1"/>
          <p:nvPr/>
        </p:nvSpPr>
        <p:spPr>
          <a:xfrm>
            <a:off x="1676400" y="5352871"/>
            <a:ext cx="1143000" cy="1200329"/>
          </a:xfrm>
          <a:prstGeom prst="rect">
            <a:avLst/>
          </a:prstGeom>
          <a:solidFill>
            <a:schemeClr val="bg1"/>
          </a:solidFill>
        </p:spPr>
        <p:txBody>
          <a:bodyPr wrap="square" rtlCol="0">
            <a:spAutoFit/>
          </a:bodyPr>
          <a:lstStyle/>
          <a:p>
            <a:pPr algn="ctr"/>
            <a:r>
              <a:rPr lang="en-US" b="1" i="1" dirty="0" err="1" smtClean="0"/>
              <a:t>Onop</a:t>
            </a:r>
            <a:r>
              <a:rPr lang="en-US" b="1" i="1" dirty="0" smtClean="0"/>
              <a:t>. </a:t>
            </a:r>
            <a:r>
              <a:rPr lang="en-US" b="1" i="1" dirty="0" err="1" smtClean="0"/>
              <a:t>alex</a:t>
            </a:r>
            <a:r>
              <a:rPr lang="en-US" b="1" i="1" dirty="0" smtClean="0"/>
              <a:t>. </a:t>
            </a:r>
            <a:r>
              <a:rPr lang="en-US" b="1" dirty="0" smtClean="0"/>
              <a:t>Aerial parts</a:t>
            </a:r>
          </a:p>
        </p:txBody>
      </p:sp>
      <p:sp>
        <p:nvSpPr>
          <p:cNvPr id="37" name="TextBox 36"/>
          <p:cNvSpPr txBox="1"/>
          <p:nvPr/>
        </p:nvSpPr>
        <p:spPr>
          <a:xfrm>
            <a:off x="2743200" y="5421868"/>
            <a:ext cx="838200" cy="369332"/>
          </a:xfrm>
          <a:prstGeom prst="rect">
            <a:avLst/>
          </a:prstGeom>
          <a:solidFill>
            <a:schemeClr val="bg1"/>
          </a:solidFill>
        </p:spPr>
        <p:txBody>
          <a:bodyPr wrap="square" rtlCol="0">
            <a:spAutoFit/>
          </a:bodyPr>
          <a:lstStyle/>
          <a:p>
            <a:pPr algn="ctr"/>
            <a:r>
              <a:rPr lang="en-US" b="1" i="1" dirty="0" err="1" smtClean="0"/>
              <a:t>C.calci</a:t>
            </a:r>
            <a:endParaRPr lang="en-US" b="1" dirty="0"/>
          </a:p>
        </p:txBody>
      </p:sp>
      <p:sp>
        <p:nvSpPr>
          <p:cNvPr id="38" name="TextBox 37"/>
          <p:cNvSpPr txBox="1"/>
          <p:nvPr/>
        </p:nvSpPr>
        <p:spPr>
          <a:xfrm>
            <a:off x="3429000" y="5421868"/>
            <a:ext cx="1143000" cy="369332"/>
          </a:xfrm>
          <a:prstGeom prst="rect">
            <a:avLst/>
          </a:prstGeom>
          <a:solidFill>
            <a:schemeClr val="bg1"/>
          </a:solidFill>
        </p:spPr>
        <p:txBody>
          <a:bodyPr wrap="square" rtlCol="0">
            <a:spAutoFit/>
          </a:bodyPr>
          <a:lstStyle/>
          <a:p>
            <a:pPr algn="ctr"/>
            <a:r>
              <a:rPr lang="en-US" b="1" i="1" dirty="0" smtClean="0"/>
              <a:t>C. </a:t>
            </a:r>
            <a:r>
              <a:rPr lang="en-US" b="1" i="1" dirty="0" err="1" smtClean="0"/>
              <a:t>alex</a:t>
            </a:r>
            <a:endParaRPr lang="en-US" b="1" dirty="0"/>
          </a:p>
        </p:txBody>
      </p:sp>
      <p:sp>
        <p:nvSpPr>
          <p:cNvPr id="39" name="TextBox 38"/>
          <p:cNvSpPr txBox="1"/>
          <p:nvPr/>
        </p:nvSpPr>
        <p:spPr>
          <a:xfrm>
            <a:off x="4572000" y="5373469"/>
            <a:ext cx="762000" cy="646331"/>
          </a:xfrm>
          <a:prstGeom prst="rect">
            <a:avLst/>
          </a:prstGeom>
          <a:solidFill>
            <a:schemeClr val="bg1"/>
          </a:solidFill>
        </p:spPr>
        <p:txBody>
          <a:bodyPr wrap="square" rtlCol="0">
            <a:spAutoFit/>
          </a:bodyPr>
          <a:lstStyle/>
          <a:p>
            <a:pPr algn="ctr"/>
            <a:r>
              <a:rPr lang="en-US" b="1" i="1" dirty="0" smtClean="0"/>
              <a:t>Card. Get.</a:t>
            </a:r>
            <a:endParaRPr lang="en-US" b="1" dirty="0"/>
          </a:p>
        </p:txBody>
      </p:sp>
      <p:sp>
        <p:nvSpPr>
          <p:cNvPr id="40" name="TextBox 39"/>
          <p:cNvSpPr txBox="1"/>
          <p:nvPr/>
        </p:nvSpPr>
        <p:spPr>
          <a:xfrm>
            <a:off x="5257800" y="5325070"/>
            <a:ext cx="914400" cy="923330"/>
          </a:xfrm>
          <a:prstGeom prst="rect">
            <a:avLst/>
          </a:prstGeom>
          <a:solidFill>
            <a:schemeClr val="bg1"/>
          </a:solidFill>
        </p:spPr>
        <p:txBody>
          <a:bodyPr wrap="square" rtlCol="0">
            <a:spAutoFit/>
          </a:bodyPr>
          <a:lstStyle/>
          <a:p>
            <a:pPr algn="ctr"/>
            <a:r>
              <a:rPr lang="en-US" b="1" i="1" dirty="0" smtClean="0"/>
              <a:t>C. cor. </a:t>
            </a:r>
            <a:r>
              <a:rPr lang="en-US" b="1" dirty="0" smtClean="0"/>
              <a:t>Aerial parts</a:t>
            </a:r>
            <a:endParaRPr lang="en-US" b="1" dirty="0"/>
          </a:p>
        </p:txBody>
      </p:sp>
      <p:sp>
        <p:nvSpPr>
          <p:cNvPr id="41" name="TextBox 40"/>
          <p:cNvSpPr txBox="1"/>
          <p:nvPr/>
        </p:nvSpPr>
        <p:spPr>
          <a:xfrm>
            <a:off x="6172200" y="5373469"/>
            <a:ext cx="914400" cy="646331"/>
          </a:xfrm>
          <a:prstGeom prst="rect">
            <a:avLst/>
          </a:prstGeom>
          <a:solidFill>
            <a:schemeClr val="bg1"/>
          </a:solidFill>
        </p:spPr>
        <p:txBody>
          <a:bodyPr wrap="square" rtlCol="0">
            <a:spAutoFit/>
          </a:bodyPr>
          <a:lstStyle/>
          <a:p>
            <a:pPr algn="ctr"/>
            <a:r>
              <a:rPr lang="en-US" b="1" i="1" dirty="0" err="1" smtClean="0"/>
              <a:t>C.scol</a:t>
            </a:r>
            <a:endParaRPr lang="en-US" b="1" i="1" dirty="0" smtClean="0"/>
          </a:p>
          <a:p>
            <a:pPr algn="ctr"/>
            <a:r>
              <a:rPr lang="en-US" b="1" i="1" dirty="0" smtClean="0"/>
              <a:t>leaf</a:t>
            </a:r>
            <a:endParaRPr lang="en-US" b="1" dirty="0"/>
          </a:p>
        </p:txBody>
      </p:sp>
      <p:sp>
        <p:nvSpPr>
          <p:cNvPr id="42" name="TextBox 41"/>
          <p:cNvSpPr txBox="1"/>
          <p:nvPr/>
        </p:nvSpPr>
        <p:spPr>
          <a:xfrm>
            <a:off x="7010400" y="5401270"/>
            <a:ext cx="990600" cy="923330"/>
          </a:xfrm>
          <a:prstGeom prst="rect">
            <a:avLst/>
          </a:prstGeom>
          <a:solidFill>
            <a:schemeClr val="bg1"/>
          </a:solidFill>
        </p:spPr>
        <p:txBody>
          <a:bodyPr wrap="square" rtlCol="0">
            <a:spAutoFit/>
          </a:bodyPr>
          <a:lstStyle/>
          <a:p>
            <a:pPr algn="ctr"/>
            <a:r>
              <a:rPr lang="en-US" b="1" i="1" dirty="0" err="1" smtClean="0"/>
              <a:t>Onop</a:t>
            </a:r>
            <a:r>
              <a:rPr lang="en-US" b="1" i="1" dirty="0" smtClean="0"/>
              <a:t>. </a:t>
            </a:r>
            <a:r>
              <a:rPr lang="en-US" b="1" i="1" dirty="0" err="1" smtClean="0"/>
              <a:t>alex</a:t>
            </a:r>
            <a:r>
              <a:rPr lang="en-US" b="1" i="1" dirty="0" smtClean="0"/>
              <a:t>.</a:t>
            </a:r>
            <a:r>
              <a:rPr lang="en-US" b="1" dirty="0" smtClean="0"/>
              <a:t> seed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strVal val="#ppt_w*0.70"/>
                                          </p:val>
                                        </p:tav>
                                        <p:tav tm="100000">
                                          <p:val>
                                            <p:strVal val="#ppt_w"/>
                                          </p:val>
                                        </p:tav>
                                      </p:tavLst>
                                    </p:anim>
                                    <p:anim calcmode="lin" valueType="num">
                                      <p:cBhvr>
                                        <p:cTn id="13" dur="500" fill="hold"/>
                                        <p:tgtEl>
                                          <p:spTgt spid="28"/>
                                        </p:tgtEl>
                                        <p:attrNameLst>
                                          <p:attrName>ppt_h</p:attrName>
                                        </p:attrNameLst>
                                      </p:cBhvr>
                                      <p:tavLst>
                                        <p:tav tm="0">
                                          <p:val>
                                            <p:strVal val="#ppt_h"/>
                                          </p:val>
                                        </p:tav>
                                        <p:tav tm="100000">
                                          <p:val>
                                            <p:strVal val="#ppt_h"/>
                                          </p:val>
                                        </p:tav>
                                      </p:tavLst>
                                    </p:anim>
                                    <p:animEffect transition="in" filter="fade">
                                      <p:cBhvr>
                                        <p:cTn id="14" dur="500"/>
                                        <p:tgtEl>
                                          <p:spTgt spid="2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strVal val="#ppt_w*0.70"/>
                                          </p:val>
                                        </p:tav>
                                        <p:tav tm="100000">
                                          <p:val>
                                            <p:strVal val="#ppt_w"/>
                                          </p:val>
                                        </p:tav>
                                      </p:tavLst>
                                    </p:anim>
                                    <p:anim calcmode="lin" valueType="num">
                                      <p:cBhvr>
                                        <p:cTn id="18" dur="500" fill="hold"/>
                                        <p:tgtEl>
                                          <p:spTgt spid="42"/>
                                        </p:tgtEl>
                                        <p:attrNameLst>
                                          <p:attrName>ppt_h</p:attrName>
                                        </p:attrNameLst>
                                      </p:cBhvr>
                                      <p:tavLst>
                                        <p:tav tm="0">
                                          <p:val>
                                            <p:strVal val="#ppt_h"/>
                                          </p:val>
                                        </p:tav>
                                        <p:tav tm="100000">
                                          <p:val>
                                            <p:strVal val="#ppt_h"/>
                                          </p:val>
                                        </p:tav>
                                      </p:tavLst>
                                    </p:anim>
                                    <p:animEffect transition="in" filter="fade">
                                      <p:cBhvr>
                                        <p:cTn id="19" dur="500"/>
                                        <p:tgtEl>
                                          <p:spTgt spid="4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strVal val="#ppt_w*0.70"/>
                                          </p:val>
                                        </p:tav>
                                        <p:tav tm="100000">
                                          <p:val>
                                            <p:strVal val="#ppt_w"/>
                                          </p:val>
                                        </p:tav>
                                      </p:tavLst>
                                    </p:anim>
                                    <p:anim calcmode="lin" valueType="num">
                                      <p:cBhvr>
                                        <p:cTn id="23" dur="500" fill="hold"/>
                                        <p:tgtEl>
                                          <p:spTgt spid="41"/>
                                        </p:tgtEl>
                                        <p:attrNameLst>
                                          <p:attrName>ppt_h</p:attrName>
                                        </p:attrNameLst>
                                      </p:cBhvr>
                                      <p:tavLst>
                                        <p:tav tm="0">
                                          <p:val>
                                            <p:strVal val="#ppt_h"/>
                                          </p:val>
                                        </p:tav>
                                        <p:tav tm="100000">
                                          <p:val>
                                            <p:strVal val="#ppt_h"/>
                                          </p:val>
                                        </p:tav>
                                      </p:tavLst>
                                    </p:anim>
                                    <p:animEffect transition="in" filter="fade">
                                      <p:cBhvr>
                                        <p:cTn id="24" dur="500"/>
                                        <p:tgtEl>
                                          <p:spTgt spid="4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strVal val="#ppt_w*0.70"/>
                                          </p:val>
                                        </p:tav>
                                        <p:tav tm="100000">
                                          <p:val>
                                            <p:strVal val="#ppt_w"/>
                                          </p:val>
                                        </p:tav>
                                      </p:tavLst>
                                    </p:anim>
                                    <p:anim calcmode="lin" valueType="num">
                                      <p:cBhvr>
                                        <p:cTn id="28" dur="500" fill="hold"/>
                                        <p:tgtEl>
                                          <p:spTgt spid="40"/>
                                        </p:tgtEl>
                                        <p:attrNameLst>
                                          <p:attrName>ppt_h</p:attrName>
                                        </p:attrNameLst>
                                      </p:cBhvr>
                                      <p:tavLst>
                                        <p:tav tm="0">
                                          <p:val>
                                            <p:strVal val="#ppt_h"/>
                                          </p:val>
                                        </p:tav>
                                        <p:tav tm="100000">
                                          <p:val>
                                            <p:strVal val="#ppt_h"/>
                                          </p:val>
                                        </p:tav>
                                      </p:tavLst>
                                    </p:anim>
                                    <p:animEffect transition="in" filter="fade">
                                      <p:cBhvr>
                                        <p:cTn id="29" dur="500"/>
                                        <p:tgtEl>
                                          <p:spTgt spid="4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strVal val="#ppt_w*0.70"/>
                                          </p:val>
                                        </p:tav>
                                        <p:tav tm="100000">
                                          <p:val>
                                            <p:strVal val="#ppt_w"/>
                                          </p:val>
                                        </p:tav>
                                      </p:tavLst>
                                    </p:anim>
                                    <p:anim calcmode="lin" valueType="num">
                                      <p:cBhvr>
                                        <p:cTn id="33" dur="500" fill="hold"/>
                                        <p:tgtEl>
                                          <p:spTgt spid="39"/>
                                        </p:tgtEl>
                                        <p:attrNameLst>
                                          <p:attrName>ppt_h</p:attrName>
                                        </p:attrNameLst>
                                      </p:cBhvr>
                                      <p:tavLst>
                                        <p:tav tm="0">
                                          <p:val>
                                            <p:strVal val="#ppt_h"/>
                                          </p:val>
                                        </p:tav>
                                        <p:tav tm="100000">
                                          <p:val>
                                            <p:strVal val="#ppt_h"/>
                                          </p:val>
                                        </p:tav>
                                      </p:tavLst>
                                    </p:anim>
                                    <p:animEffect transition="in" filter="fade">
                                      <p:cBhvr>
                                        <p:cTn id="34" dur="500"/>
                                        <p:tgtEl>
                                          <p:spTgt spid="39"/>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strVal val="#ppt_w*0.70"/>
                                          </p:val>
                                        </p:tav>
                                        <p:tav tm="100000">
                                          <p:val>
                                            <p:strVal val="#ppt_w"/>
                                          </p:val>
                                        </p:tav>
                                      </p:tavLst>
                                    </p:anim>
                                    <p:anim calcmode="lin" valueType="num">
                                      <p:cBhvr>
                                        <p:cTn id="38" dur="500" fill="hold"/>
                                        <p:tgtEl>
                                          <p:spTgt spid="38"/>
                                        </p:tgtEl>
                                        <p:attrNameLst>
                                          <p:attrName>ppt_h</p:attrName>
                                        </p:attrNameLst>
                                      </p:cBhvr>
                                      <p:tavLst>
                                        <p:tav tm="0">
                                          <p:val>
                                            <p:strVal val="#ppt_h"/>
                                          </p:val>
                                        </p:tav>
                                        <p:tav tm="100000">
                                          <p:val>
                                            <p:strVal val="#ppt_h"/>
                                          </p:val>
                                        </p:tav>
                                      </p:tavLst>
                                    </p:anim>
                                    <p:animEffect transition="in" filter="fade">
                                      <p:cBhvr>
                                        <p:cTn id="39" dur="500"/>
                                        <p:tgtEl>
                                          <p:spTgt spid="38"/>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strVal val="#ppt_w*0.70"/>
                                          </p:val>
                                        </p:tav>
                                        <p:tav tm="100000">
                                          <p:val>
                                            <p:strVal val="#ppt_w"/>
                                          </p:val>
                                        </p:tav>
                                      </p:tavLst>
                                    </p:anim>
                                    <p:anim calcmode="lin" valueType="num">
                                      <p:cBhvr>
                                        <p:cTn id="43" dur="500" fill="hold"/>
                                        <p:tgtEl>
                                          <p:spTgt spid="37"/>
                                        </p:tgtEl>
                                        <p:attrNameLst>
                                          <p:attrName>ppt_h</p:attrName>
                                        </p:attrNameLst>
                                      </p:cBhvr>
                                      <p:tavLst>
                                        <p:tav tm="0">
                                          <p:val>
                                            <p:strVal val="#ppt_h"/>
                                          </p:val>
                                        </p:tav>
                                        <p:tav tm="100000">
                                          <p:val>
                                            <p:strVal val="#ppt_h"/>
                                          </p:val>
                                        </p:tav>
                                      </p:tavLst>
                                    </p:anim>
                                    <p:animEffect transition="in" filter="fade">
                                      <p:cBhvr>
                                        <p:cTn id="44" dur="500"/>
                                        <p:tgtEl>
                                          <p:spTgt spid="37"/>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strVal val="#ppt_w*0.70"/>
                                          </p:val>
                                        </p:tav>
                                        <p:tav tm="100000">
                                          <p:val>
                                            <p:strVal val="#ppt_w"/>
                                          </p:val>
                                        </p:tav>
                                      </p:tavLst>
                                    </p:anim>
                                    <p:anim calcmode="lin" valueType="num">
                                      <p:cBhvr>
                                        <p:cTn id="48" dur="500" fill="hold"/>
                                        <p:tgtEl>
                                          <p:spTgt spid="36"/>
                                        </p:tgtEl>
                                        <p:attrNameLst>
                                          <p:attrName>ppt_h</p:attrName>
                                        </p:attrNameLst>
                                      </p:cBhvr>
                                      <p:tavLst>
                                        <p:tav tm="0">
                                          <p:val>
                                            <p:strVal val="#ppt_h"/>
                                          </p:val>
                                        </p:tav>
                                        <p:tav tm="100000">
                                          <p:val>
                                            <p:strVal val="#ppt_h"/>
                                          </p:val>
                                        </p:tav>
                                      </p:tavLst>
                                    </p:anim>
                                    <p:animEffect transition="in" filter="fade">
                                      <p:cBhvr>
                                        <p:cTn id="49" dur="500"/>
                                        <p:tgtEl>
                                          <p:spTgt spid="36"/>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strVal val="#ppt_w*0.70"/>
                                          </p:val>
                                        </p:tav>
                                        <p:tav tm="100000">
                                          <p:val>
                                            <p:strVal val="#ppt_w"/>
                                          </p:val>
                                        </p:tav>
                                      </p:tavLst>
                                    </p:anim>
                                    <p:anim calcmode="lin" valueType="num">
                                      <p:cBhvr>
                                        <p:cTn id="53" dur="500" fill="hold"/>
                                        <p:tgtEl>
                                          <p:spTgt spid="34"/>
                                        </p:tgtEl>
                                        <p:attrNameLst>
                                          <p:attrName>ppt_h</p:attrName>
                                        </p:attrNameLst>
                                      </p:cBhvr>
                                      <p:tavLst>
                                        <p:tav tm="0">
                                          <p:val>
                                            <p:strVal val="#ppt_h"/>
                                          </p:val>
                                        </p:tav>
                                        <p:tav tm="100000">
                                          <p:val>
                                            <p:strVal val="#ppt_h"/>
                                          </p:val>
                                        </p:tav>
                                      </p:tavLst>
                                    </p:anim>
                                    <p:animEffect transition="in" filter="fade">
                                      <p:cBhvr>
                                        <p:cTn id="54" dur="500"/>
                                        <p:tgtEl>
                                          <p:spTgt spid="34"/>
                                        </p:tgtEl>
                                      </p:cBhvr>
                                    </p:animEffect>
                                  </p:childTnLst>
                                </p:cTn>
                              </p:par>
                              <p:par>
                                <p:cTn id="55" presetID="55"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strVal val="#ppt_w*0.70"/>
                                          </p:val>
                                        </p:tav>
                                        <p:tav tm="100000">
                                          <p:val>
                                            <p:strVal val="#ppt_w"/>
                                          </p:val>
                                        </p:tav>
                                      </p:tavLst>
                                    </p:anim>
                                    <p:anim calcmode="lin" valueType="num">
                                      <p:cBhvr>
                                        <p:cTn id="58" dur="500" fill="hold"/>
                                        <p:tgtEl>
                                          <p:spTgt spid="24"/>
                                        </p:tgtEl>
                                        <p:attrNameLst>
                                          <p:attrName>ppt_h</p:attrName>
                                        </p:attrNameLst>
                                      </p:cBhvr>
                                      <p:tavLst>
                                        <p:tav tm="0">
                                          <p:val>
                                            <p:strVal val="#ppt_h"/>
                                          </p:val>
                                        </p:tav>
                                        <p:tav tm="100000">
                                          <p:val>
                                            <p:strVal val="#ppt_h"/>
                                          </p:val>
                                        </p:tav>
                                      </p:tavLst>
                                    </p:anim>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strVal val="#ppt_w*0.70"/>
                                          </p:val>
                                        </p:tav>
                                        <p:tav tm="100000">
                                          <p:val>
                                            <p:strVal val="#ppt_w"/>
                                          </p:val>
                                        </p:tav>
                                      </p:tavLst>
                                    </p:anim>
                                    <p:anim calcmode="lin" valueType="num">
                                      <p:cBhvr>
                                        <p:cTn id="65" dur="500" fill="hold"/>
                                        <p:tgtEl>
                                          <p:spTgt spid="11"/>
                                        </p:tgtEl>
                                        <p:attrNameLst>
                                          <p:attrName>ppt_h</p:attrName>
                                        </p:attrNameLst>
                                      </p:cBhvr>
                                      <p:tavLst>
                                        <p:tav tm="0">
                                          <p:val>
                                            <p:strVal val="#ppt_h"/>
                                          </p:val>
                                        </p:tav>
                                        <p:tav tm="100000">
                                          <p:val>
                                            <p:strVal val="#ppt_h"/>
                                          </p:val>
                                        </p:tav>
                                      </p:tavLst>
                                    </p:anim>
                                    <p:animEffect transition="in" filter="fade">
                                      <p:cBhvr>
                                        <p:cTn id="66" dur="500"/>
                                        <p:tgtEl>
                                          <p:spTgt spid="11"/>
                                        </p:tgtEl>
                                      </p:cBhvr>
                                    </p:animEffect>
                                  </p:childTnLst>
                                </p:cTn>
                              </p:par>
                              <p:par>
                                <p:cTn id="67" presetID="55"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strVal val="#ppt_w*0.70"/>
                                          </p:val>
                                        </p:tav>
                                        <p:tav tm="100000">
                                          <p:val>
                                            <p:strVal val="#ppt_w"/>
                                          </p:val>
                                        </p:tav>
                                      </p:tavLst>
                                    </p:anim>
                                    <p:anim calcmode="lin" valueType="num">
                                      <p:cBhvr>
                                        <p:cTn id="70" dur="500" fill="hold"/>
                                        <p:tgtEl>
                                          <p:spTgt spid="13"/>
                                        </p:tgtEl>
                                        <p:attrNameLst>
                                          <p:attrName>ppt_h</p:attrName>
                                        </p:attrNameLst>
                                      </p:cBhvr>
                                      <p:tavLst>
                                        <p:tav tm="0">
                                          <p:val>
                                            <p:strVal val="#ppt_h"/>
                                          </p:val>
                                        </p:tav>
                                        <p:tav tm="100000">
                                          <p:val>
                                            <p:strVal val="#ppt_h"/>
                                          </p:val>
                                        </p:tav>
                                      </p:tavLst>
                                    </p:anim>
                                    <p:animEffect transition="in" filter="fad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p:cTn id="76" dur="500" fill="hold"/>
                                        <p:tgtEl>
                                          <p:spTgt spid="7"/>
                                        </p:tgtEl>
                                        <p:attrNameLst>
                                          <p:attrName>ppt_w</p:attrName>
                                        </p:attrNameLst>
                                      </p:cBhvr>
                                      <p:tavLst>
                                        <p:tav tm="0">
                                          <p:val>
                                            <p:strVal val="#ppt_w*0.70"/>
                                          </p:val>
                                        </p:tav>
                                        <p:tav tm="100000">
                                          <p:val>
                                            <p:strVal val="#ppt_w"/>
                                          </p:val>
                                        </p:tav>
                                      </p:tavLst>
                                    </p:anim>
                                    <p:anim calcmode="lin" valueType="num">
                                      <p:cBhvr>
                                        <p:cTn id="77" dur="500" fill="hold"/>
                                        <p:tgtEl>
                                          <p:spTgt spid="7"/>
                                        </p:tgtEl>
                                        <p:attrNameLst>
                                          <p:attrName>ppt_h</p:attrName>
                                        </p:attrNameLst>
                                      </p:cBhvr>
                                      <p:tavLst>
                                        <p:tav tm="0">
                                          <p:val>
                                            <p:strVal val="#ppt_h"/>
                                          </p:val>
                                        </p:tav>
                                        <p:tav tm="100000">
                                          <p:val>
                                            <p:strVal val="#ppt_h"/>
                                          </p:val>
                                        </p:tav>
                                      </p:tavLst>
                                    </p:anim>
                                    <p:animEffect transition="in" filter="fade">
                                      <p:cBhvr>
                                        <p:cTn id="78" dur="500"/>
                                        <p:tgtEl>
                                          <p:spTgt spid="7"/>
                                        </p:tgtEl>
                                      </p:cBhvr>
                                    </p:animEffect>
                                  </p:childTnLst>
                                </p:cTn>
                              </p:par>
                              <p:par>
                                <p:cTn id="79" presetID="55" presetClass="entr" presetSubtype="0"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strVal val="#ppt_w*0.70"/>
                                          </p:val>
                                        </p:tav>
                                        <p:tav tm="100000">
                                          <p:val>
                                            <p:strVal val="#ppt_w"/>
                                          </p:val>
                                        </p:tav>
                                      </p:tavLst>
                                    </p:anim>
                                    <p:anim calcmode="lin" valueType="num">
                                      <p:cBhvr>
                                        <p:cTn id="82" dur="500" fill="hold"/>
                                        <p:tgtEl>
                                          <p:spTgt spid="10"/>
                                        </p:tgtEl>
                                        <p:attrNameLst>
                                          <p:attrName>ppt_h</p:attrName>
                                        </p:attrNameLst>
                                      </p:cBhvr>
                                      <p:tavLst>
                                        <p:tav tm="0">
                                          <p:val>
                                            <p:strVal val="#ppt_h"/>
                                          </p:val>
                                        </p:tav>
                                        <p:tav tm="100000">
                                          <p:val>
                                            <p:strVal val="#ppt_h"/>
                                          </p:val>
                                        </p:tav>
                                      </p:tavLst>
                                    </p:anim>
                                    <p:animEffect transition="in" filter="fade">
                                      <p:cBhvr>
                                        <p:cTn id="83" dur="5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55" presetClass="entr" presetSubtype="0"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p:cTn id="88" dur="500" fill="hold"/>
                                        <p:tgtEl>
                                          <p:spTgt spid="6"/>
                                        </p:tgtEl>
                                        <p:attrNameLst>
                                          <p:attrName>ppt_w</p:attrName>
                                        </p:attrNameLst>
                                      </p:cBhvr>
                                      <p:tavLst>
                                        <p:tav tm="0">
                                          <p:val>
                                            <p:strVal val="#ppt_w*0.70"/>
                                          </p:val>
                                        </p:tav>
                                        <p:tav tm="100000">
                                          <p:val>
                                            <p:strVal val="#ppt_w"/>
                                          </p:val>
                                        </p:tav>
                                      </p:tavLst>
                                    </p:anim>
                                    <p:anim calcmode="lin" valueType="num">
                                      <p:cBhvr>
                                        <p:cTn id="89" dur="500" fill="hold"/>
                                        <p:tgtEl>
                                          <p:spTgt spid="6"/>
                                        </p:tgtEl>
                                        <p:attrNameLst>
                                          <p:attrName>ppt_h</p:attrName>
                                        </p:attrNameLst>
                                      </p:cBhvr>
                                      <p:tavLst>
                                        <p:tav tm="0">
                                          <p:val>
                                            <p:strVal val="#ppt_h"/>
                                          </p:val>
                                        </p:tav>
                                        <p:tav tm="100000">
                                          <p:val>
                                            <p:strVal val="#ppt_h"/>
                                          </p:val>
                                        </p:tav>
                                      </p:tavLst>
                                    </p:anim>
                                    <p:animEffect transition="in" filter="fade">
                                      <p:cBhvr>
                                        <p:cTn id="90" dur="500"/>
                                        <p:tgtEl>
                                          <p:spTgt spid="6"/>
                                        </p:tgtEl>
                                      </p:cBhvr>
                                    </p:animEffect>
                                  </p:childTnLst>
                                </p:cTn>
                              </p:par>
                              <p:par>
                                <p:cTn id="91" presetID="55" presetClass="entr" presetSubtype="0" fill="hold" nodeType="with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500" fill="hold"/>
                                        <p:tgtEl>
                                          <p:spTgt spid="12"/>
                                        </p:tgtEl>
                                        <p:attrNameLst>
                                          <p:attrName>ppt_w</p:attrName>
                                        </p:attrNameLst>
                                      </p:cBhvr>
                                      <p:tavLst>
                                        <p:tav tm="0">
                                          <p:val>
                                            <p:strVal val="#ppt_w*0.70"/>
                                          </p:val>
                                        </p:tav>
                                        <p:tav tm="100000">
                                          <p:val>
                                            <p:strVal val="#ppt_w"/>
                                          </p:val>
                                        </p:tav>
                                      </p:tavLst>
                                    </p:anim>
                                    <p:anim calcmode="lin" valueType="num">
                                      <p:cBhvr>
                                        <p:cTn id="94" dur="500" fill="hold"/>
                                        <p:tgtEl>
                                          <p:spTgt spid="12"/>
                                        </p:tgtEl>
                                        <p:attrNameLst>
                                          <p:attrName>ppt_h</p:attrName>
                                        </p:attrNameLst>
                                      </p:cBhvr>
                                      <p:tavLst>
                                        <p:tav tm="0">
                                          <p:val>
                                            <p:strVal val="#ppt_h"/>
                                          </p:val>
                                        </p:tav>
                                        <p:tav tm="100000">
                                          <p:val>
                                            <p:strVal val="#ppt_h"/>
                                          </p:val>
                                        </p:tav>
                                      </p:tavLst>
                                    </p:anim>
                                    <p:animEffect transition="in" filter="fade">
                                      <p:cBhvr>
                                        <p:cTn id="9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P spid="6" grpId="0" animBg="1"/>
      <p:bldP spid="11" grpId="0" animBg="1"/>
      <p:bldP spid="28" grpId="0" animBg="1"/>
      <p:bldP spid="34" grpId="0" animBg="1"/>
      <p:bldP spid="36" grpId="0" animBg="1"/>
      <p:bldP spid="37" grpId="0" animBg="1"/>
      <p:bldP spid="38" grpId="0" animBg="1"/>
      <p:bldP spid="39" grpId="0" animBg="1"/>
      <p:bldP spid="40"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0"/>
            <a:ext cx="3352800" cy="1143000"/>
          </a:xfrm>
        </p:spPr>
        <p:txBody>
          <a:bodyPr/>
          <a:lstStyle/>
          <a:p>
            <a:r>
              <a:rPr lang="en-US" dirty="0" smtClean="0"/>
              <a:t>500 mg/kg</a:t>
            </a:r>
            <a:endParaRPr lang="en-US" dirty="0"/>
          </a:p>
        </p:txBody>
      </p:sp>
      <p:sp>
        <p:nvSpPr>
          <p:cNvPr id="4" name="Title 1"/>
          <p:cNvSpPr txBox="1">
            <a:spLocks/>
          </p:cNvSpPr>
          <p:nvPr/>
        </p:nvSpPr>
        <p:spPr>
          <a:xfrm>
            <a:off x="2209800" y="3886200"/>
            <a:ext cx="3352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2"/>
                </a:solidFill>
                <a:effectLst/>
                <a:uLnTx/>
                <a:uFillTx/>
                <a:latin typeface="+mj-lt"/>
                <a:ea typeface="+mj-ea"/>
                <a:cs typeface="+mj-cs"/>
              </a:rPr>
              <a:t>250 mg/kg</a:t>
            </a:r>
            <a:endParaRPr kumimoji="0" lang="en-US" sz="4400" b="0" i="0" u="none" strike="noStrike" kern="1200" cap="none" spc="0" normalizeH="0" baseline="0" noProof="0" dirty="0">
              <a:ln>
                <a:noFill/>
              </a:ln>
              <a:solidFill>
                <a:schemeClr val="accent2"/>
              </a:solidFill>
              <a:effectLst/>
              <a:uLnTx/>
              <a:uFillTx/>
              <a:latin typeface="+mj-lt"/>
              <a:ea typeface="+mj-ea"/>
              <a:cs typeface="+mj-cs"/>
            </a:endParaRPr>
          </a:p>
        </p:txBody>
      </p:sp>
      <p:cxnSp>
        <p:nvCxnSpPr>
          <p:cNvPr id="6" name="Straight Arrow Connector 5"/>
          <p:cNvCxnSpPr/>
          <p:nvPr/>
        </p:nvCxnSpPr>
        <p:spPr>
          <a:xfrm>
            <a:off x="3886200" y="2667000"/>
            <a:ext cx="0" cy="13716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2854404"/>
            <a:ext cx="3505200" cy="1107996"/>
          </a:xfrm>
          <a:prstGeom prst="rect">
            <a:avLst/>
          </a:prstGeom>
          <a:solidFill>
            <a:schemeClr val="accent1">
              <a:lumMod val="75000"/>
            </a:schemeClr>
          </a:solidFill>
          <a:ln>
            <a:solidFill>
              <a:srgbClr val="FFFF99"/>
            </a:solidFill>
          </a:ln>
        </p:spPr>
        <p:txBody>
          <a:bodyPr wrap="square" rtlCol="0">
            <a:spAutoFit/>
          </a:bodyPr>
          <a:lstStyle/>
          <a:p>
            <a:pPr algn="ctr"/>
            <a:r>
              <a:rPr lang="en-US" sz="3300" b="1" i="1" dirty="0" err="1" smtClean="0">
                <a:solidFill>
                  <a:srgbClr val="FFFF99"/>
                </a:solidFill>
              </a:rPr>
              <a:t>Onopordon</a:t>
            </a:r>
            <a:r>
              <a:rPr lang="en-US" sz="3300" b="1" i="1" dirty="0" smtClean="0">
                <a:solidFill>
                  <a:srgbClr val="FFFF99"/>
                </a:solidFill>
              </a:rPr>
              <a:t> </a:t>
            </a:r>
            <a:r>
              <a:rPr lang="en-US" sz="3300" b="1" i="1" dirty="0" err="1" smtClean="0">
                <a:solidFill>
                  <a:srgbClr val="FFFF99"/>
                </a:solidFill>
              </a:rPr>
              <a:t>alexandrinum</a:t>
            </a:r>
            <a:endParaRPr lang="en-US" sz="3300" b="1" i="1" dirty="0">
              <a:solidFill>
                <a:srgbClr val="FFFF99"/>
              </a:solidFill>
            </a:endParaRPr>
          </a:p>
        </p:txBody>
      </p:sp>
      <p:sp>
        <p:nvSpPr>
          <p:cNvPr id="8" name="TextBox 7"/>
          <p:cNvSpPr txBox="1"/>
          <p:nvPr/>
        </p:nvSpPr>
        <p:spPr>
          <a:xfrm>
            <a:off x="990600" y="2854404"/>
            <a:ext cx="2438400" cy="1107996"/>
          </a:xfrm>
          <a:prstGeom prst="rect">
            <a:avLst/>
          </a:prstGeom>
          <a:solidFill>
            <a:schemeClr val="accent1">
              <a:lumMod val="75000"/>
            </a:schemeClr>
          </a:solidFill>
          <a:ln>
            <a:solidFill>
              <a:srgbClr val="FFFF99"/>
            </a:solidFill>
          </a:ln>
        </p:spPr>
        <p:txBody>
          <a:bodyPr wrap="square" rtlCol="0">
            <a:spAutoFit/>
          </a:bodyPr>
          <a:lstStyle/>
          <a:p>
            <a:pPr algn="ctr"/>
            <a:r>
              <a:rPr lang="en-US" sz="3300" b="1" i="1" dirty="0" err="1" smtClean="0">
                <a:solidFill>
                  <a:srgbClr val="FFFF99"/>
                </a:solidFill>
              </a:rPr>
              <a:t>Cynara</a:t>
            </a:r>
            <a:r>
              <a:rPr lang="en-US" sz="3300" b="1" i="1" dirty="0" smtClean="0">
                <a:solidFill>
                  <a:srgbClr val="FFFF99"/>
                </a:solidFill>
              </a:rPr>
              <a:t> </a:t>
            </a:r>
            <a:r>
              <a:rPr lang="en-US" sz="3300" b="1" i="1" dirty="0" err="1" smtClean="0">
                <a:solidFill>
                  <a:srgbClr val="FFFF99"/>
                </a:solidFill>
              </a:rPr>
              <a:t>cornigera</a:t>
            </a:r>
            <a:endParaRPr lang="en-US" sz="3300" b="1" i="1" dirty="0">
              <a:solidFill>
                <a:srgbClr val="FFFF99"/>
              </a:solidFill>
            </a:endParaRPr>
          </a:p>
        </p:txBody>
      </p:sp>
      <p:sp>
        <p:nvSpPr>
          <p:cNvPr id="9" name="Rectangle 8"/>
          <p:cNvSpPr/>
          <p:nvPr/>
        </p:nvSpPr>
        <p:spPr>
          <a:xfrm>
            <a:off x="2971800" y="6172200"/>
            <a:ext cx="2590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3400" y="6324600"/>
            <a:ext cx="6858000" cy="430887"/>
          </a:xfrm>
          <a:prstGeom prst="rect">
            <a:avLst/>
          </a:prstGeom>
        </p:spPr>
        <p:txBody>
          <a:bodyPr wrap="square">
            <a:spAutoFit/>
          </a:bodyPr>
          <a:lstStyle/>
          <a:p>
            <a:pPr algn="ctr">
              <a:buNone/>
            </a:pPr>
            <a:r>
              <a:rPr lang="en-US" sz="2200" dirty="0" smtClean="0"/>
              <a:t>Journal of Medicinal Plants Research, 7(7); 324-328, 2013.</a:t>
            </a:r>
            <a:endParaRPr lang="en-US" sz="2200" b="1" dirty="0" smtClean="0"/>
          </a:p>
        </p:txBody>
      </p:sp>
      <p:sp>
        <p:nvSpPr>
          <p:cNvPr id="11" name="Rectangle 10"/>
          <p:cNvSpPr/>
          <p:nvPr/>
        </p:nvSpPr>
        <p:spPr>
          <a:xfrm>
            <a:off x="0" y="76200"/>
            <a:ext cx="8458200" cy="430887"/>
          </a:xfrm>
          <a:prstGeom prst="rect">
            <a:avLst/>
          </a:prstGeom>
        </p:spPr>
        <p:txBody>
          <a:bodyPr wrap="square">
            <a:spAutoFit/>
          </a:bodyPr>
          <a:lstStyle/>
          <a:p>
            <a:r>
              <a:rPr lang="en-US" sz="2200" b="1" dirty="0" smtClean="0">
                <a:solidFill>
                  <a:schemeClr val="tx2">
                    <a:lumMod val="75000"/>
                  </a:schemeClr>
                </a:solidFill>
              </a:rPr>
              <a:t>Screening of Some Available Members of the Tribe </a:t>
            </a:r>
            <a:r>
              <a:rPr lang="en-US" sz="2200" b="1" dirty="0" err="1" smtClean="0">
                <a:solidFill>
                  <a:schemeClr val="tx2">
                    <a:lumMod val="75000"/>
                  </a:schemeClr>
                </a:solidFill>
              </a:rPr>
              <a:t>Cynareae</a:t>
            </a:r>
            <a:endParaRPr lang="en-US" sz="22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55" presetClass="entr" presetSubtype="0" fill="hold" grpId="1"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0.7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ppt_w*0.7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strVal val="#ppt_w*0.70"/>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animEffect transition="in" filter="fade">
                                      <p:cBhvr>
                                        <p:cTn id="28" dur="500"/>
                                        <p:tgtEl>
                                          <p:spTgt spid="6"/>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ppt_w*0.70"/>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1"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7315200" cy="1143000"/>
          </a:xfrm>
        </p:spPr>
        <p:txBody>
          <a:bodyPr/>
          <a:lstStyle/>
          <a:p>
            <a:r>
              <a:rPr lang="en-US" b="1" dirty="0" err="1" smtClean="0"/>
              <a:t>Histopathological</a:t>
            </a:r>
            <a:r>
              <a:rPr lang="en-US" b="1" dirty="0" smtClean="0"/>
              <a:t> Studies</a:t>
            </a:r>
            <a:endParaRPr lang="en-US" b="1" dirty="0"/>
          </a:p>
        </p:txBody>
      </p:sp>
      <p:pic>
        <p:nvPicPr>
          <p:cNvPr id="4" name="Picture 3"/>
          <p:cNvPicPr/>
          <p:nvPr/>
        </p:nvPicPr>
        <p:blipFill>
          <a:blip r:embed="rId3" cstate="print"/>
          <a:srcRect/>
          <a:stretch>
            <a:fillRect/>
          </a:stretch>
        </p:blipFill>
        <p:spPr bwMode="auto">
          <a:xfrm>
            <a:off x="76200" y="304800"/>
            <a:ext cx="2971800" cy="2233257"/>
          </a:xfrm>
          <a:prstGeom prst="rect">
            <a:avLst/>
          </a:prstGeom>
          <a:noFill/>
          <a:ln w="9525">
            <a:noFill/>
            <a:miter lim="800000"/>
            <a:headEnd/>
            <a:tailEnd/>
          </a:ln>
        </p:spPr>
      </p:pic>
      <p:sp>
        <p:nvSpPr>
          <p:cNvPr id="6" name="Rectangle 5"/>
          <p:cNvSpPr/>
          <p:nvPr/>
        </p:nvSpPr>
        <p:spPr>
          <a:xfrm>
            <a:off x="7772400" y="0"/>
            <a:ext cx="1371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p:nvPr/>
        </p:nvPicPr>
        <p:blipFill>
          <a:blip r:embed="rId4" cstate="print"/>
          <a:srcRect/>
          <a:stretch>
            <a:fillRect/>
          </a:stretch>
        </p:blipFill>
        <p:spPr bwMode="auto">
          <a:xfrm>
            <a:off x="3124200" y="304800"/>
            <a:ext cx="2895600" cy="2209800"/>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6115428" y="304800"/>
            <a:ext cx="3028572" cy="2205714"/>
          </a:xfrm>
          <a:prstGeom prst="rect">
            <a:avLst/>
          </a:prstGeom>
          <a:noFill/>
          <a:ln w="9525">
            <a:noFill/>
            <a:miter lim="800000"/>
            <a:headEnd/>
            <a:tailEnd/>
          </a:ln>
        </p:spPr>
      </p:pic>
      <p:pic>
        <p:nvPicPr>
          <p:cNvPr id="8" name="Picture 7"/>
          <p:cNvPicPr/>
          <p:nvPr/>
        </p:nvPicPr>
        <p:blipFill>
          <a:blip r:embed="rId6" cstate="print"/>
          <a:srcRect/>
          <a:stretch>
            <a:fillRect/>
          </a:stretch>
        </p:blipFill>
        <p:spPr bwMode="auto">
          <a:xfrm>
            <a:off x="381000" y="3276600"/>
            <a:ext cx="3886200" cy="2667000"/>
          </a:xfrm>
          <a:prstGeom prst="rect">
            <a:avLst/>
          </a:prstGeom>
          <a:noFill/>
          <a:ln w="9525">
            <a:noFill/>
            <a:miter lim="800000"/>
            <a:headEnd/>
            <a:tailEnd/>
          </a:ln>
        </p:spPr>
      </p:pic>
      <p:pic>
        <p:nvPicPr>
          <p:cNvPr id="9" name="Picture 8"/>
          <p:cNvPicPr/>
          <p:nvPr/>
        </p:nvPicPr>
        <p:blipFill>
          <a:blip r:embed="rId7" cstate="print"/>
          <a:srcRect/>
          <a:stretch>
            <a:fillRect/>
          </a:stretch>
        </p:blipFill>
        <p:spPr bwMode="auto">
          <a:xfrm>
            <a:off x="4572000" y="3276600"/>
            <a:ext cx="3886200" cy="2667000"/>
          </a:xfrm>
          <a:prstGeom prst="rect">
            <a:avLst/>
          </a:prstGeom>
          <a:noFill/>
          <a:ln w="9525">
            <a:noFill/>
            <a:miter lim="800000"/>
            <a:headEnd/>
            <a:tailEnd/>
          </a:ln>
        </p:spPr>
      </p:pic>
      <p:sp>
        <p:nvSpPr>
          <p:cNvPr id="10" name="TextBox 9"/>
          <p:cNvSpPr txBox="1"/>
          <p:nvPr/>
        </p:nvSpPr>
        <p:spPr>
          <a:xfrm>
            <a:off x="7086600" y="2083713"/>
            <a:ext cx="2057400" cy="430887"/>
          </a:xfrm>
          <a:prstGeom prst="rect">
            <a:avLst/>
          </a:prstGeom>
          <a:solidFill>
            <a:srgbClr val="FFFF99"/>
          </a:solidFill>
        </p:spPr>
        <p:txBody>
          <a:bodyPr wrap="square" rtlCol="0">
            <a:spAutoFit/>
          </a:bodyPr>
          <a:lstStyle/>
          <a:p>
            <a:r>
              <a:rPr lang="en-US" sz="2200" b="1" dirty="0" smtClean="0"/>
              <a:t>CCl</a:t>
            </a:r>
            <a:r>
              <a:rPr lang="en-US" sz="2200" b="1" baseline="-25000" dirty="0" smtClean="0"/>
              <a:t>4</a:t>
            </a:r>
            <a:r>
              <a:rPr lang="en-US" sz="2200" b="1" dirty="0" smtClean="0"/>
              <a:t> + </a:t>
            </a:r>
            <a:r>
              <a:rPr lang="en-US" sz="2200" b="1" dirty="0" err="1" smtClean="0"/>
              <a:t>Silymarin</a:t>
            </a:r>
            <a:endParaRPr lang="en-US" sz="2200" b="1" dirty="0"/>
          </a:p>
        </p:txBody>
      </p:sp>
      <p:sp>
        <p:nvSpPr>
          <p:cNvPr id="11" name="TextBox 10"/>
          <p:cNvSpPr txBox="1"/>
          <p:nvPr/>
        </p:nvSpPr>
        <p:spPr>
          <a:xfrm>
            <a:off x="1981200" y="2083713"/>
            <a:ext cx="1066800" cy="430887"/>
          </a:xfrm>
          <a:prstGeom prst="rect">
            <a:avLst/>
          </a:prstGeom>
          <a:solidFill>
            <a:srgbClr val="FFFF99"/>
          </a:solidFill>
        </p:spPr>
        <p:txBody>
          <a:bodyPr wrap="square" rtlCol="0">
            <a:spAutoFit/>
          </a:bodyPr>
          <a:lstStyle/>
          <a:p>
            <a:r>
              <a:rPr lang="en-US" sz="2200" b="1" dirty="0" smtClean="0"/>
              <a:t>Normal</a:t>
            </a:r>
            <a:endParaRPr lang="en-US" sz="2200" b="1" dirty="0"/>
          </a:p>
        </p:txBody>
      </p:sp>
      <p:sp>
        <p:nvSpPr>
          <p:cNvPr id="12" name="TextBox 11"/>
          <p:cNvSpPr txBox="1"/>
          <p:nvPr/>
        </p:nvSpPr>
        <p:spPr>
          <a:xfrm>
            <a:off x="5334000" y="2083713"/>
            <a:ext cx="685800" cy="430887"/>
          </a:xfrm>
          <a:prstGeom prst="rect">
            <a:avLst/>
          </a:prstGeom>
          <a:solidFill>
            <a:srgbClr val="FFFF99"/>
          </a:solidFill>
        </p:spPr>
        <p:txBody>
          <a:bodyPr wrap="square" rtlCol="0">
            <a:spAutoFit/>
          </a:bodyPr>
          <a:lstStyle/>
          <a:p>
            <a:r>
              <a:rPr lang="en-US" sz="2200" b="1" dirty="0" smtClean="0"/>
              <a:t>CCl</a:t>
            </a:r>
            <a:r>
              <a:rPr lang="en-US" sz="2200" b="1" baseline="-25000" dirty="0" smtClean="0"/>
              <a:t>4</a:t>
            </a:r>
            <a:endParaRPr lang="en-US" sz="2200" b="1" dirty="0"/>
          </a:p>
        </p:txBody>
      </p:sp>
      <p:sp>
        <p:nvSpPr>
          <p:cNvPr id="13" name="TextBox 12"/>
          <p:cNvSpPr txBox="1"/>
          <p:nvPr/>
        </p:nvSpPr>
        <p:spPr>
          <a:xfrm>
            <a:off x="1905000" y="5512713"/>
            <a:ext cx="2362200" cy="430887"/>
          </a:xfrm>
          <a:prstGeom prst="rect">
            <a:avLst/>
          </a:prstGeom>
          <a:solidFill>
            <a:srgbClr val="FFFF99"/>
          </a:solidFill>
        </p:spPr>
        <p:txBody>
          <a:bodyPr wrap="square" rtlCol="0">
            <a:spAutoFit/>
          </a:bodyPr>
          <a:lstStyle/>
          <a:p>
            <a:r>
              <a:rPr lang="en-US" sz="2200" b="1" dirty="0" smtClean="0"/>
              <a:t>CCl</a:t>
            </a:r>
            <a:r>
              <a:rPr lang="en-US" sz="2200" b="1" baseline="-25000" dirty="0" smtClean="0"/>
              <a:t>4</a:t>
            </a:r>
            <a:r>
              <a:rPr lang="en-US" sz="2200" b="1" dirty="0" smtClean="0"/>
              <a:t> + </a:t>
            </a:r>
            <a:r>
              <a:rPr lang="en-US" sz="2200" b="1" i="1" dirty="0" smtClean="0"/>
              <a:t>C. </a:t>
            </a:r>
            <a:r>
              <a:rPr lang="en-US" sz="2200" b="1" i="1" dirty="0" err="1" smtClean="0"/>
              <a:t>cornigera</a:t>
            </a:r>
            <a:endParaRPr lang="en-US" sz="2200" b="1" i="1" dirty="0"/>
          </a:p>
        </p:txBody>
      </p:sp>
      <p:sp>
        <p:nvSpPr>
          <p:cNvPr id="14" name="TextBox 13"/>
          <p:cNvSpPr txBox="1"/>
          <p:nvPr/>
        </p:nvSpPr>
        <p:spPr>
          <a:xfrm>
            <a:off x="5562600" y="5512713"/>
            <a:ext cx="2895600" cy="430887"/>
          </a:xfrm>
          <a:prstGeom prst="rect">
            <a:avLst/>
          </a:prstGeom>
          <a:solidFill>
            <a:srgbClr val="FFFF99"/>
          </a:solidFill>
        </p:spPr>
        <p:txBody>
          <a:bodyPr wrap="square" rtlCol="0">
            <a:spAutoFit/>
          </a:bodyPr>
          <a:lstStyle/>
          <a:p>
            <a:r>
              <a:rPr lang="en-US" sz="2200" b="1" dirty="0" smtClean="0"/>
              <a:t>CCl</a:t>
            </a:r>
            <a:r>
              <a:rPr lang="en-US" sz="2200" b="1" baseline="-25000" dirty="0" smtClean="0"/>
              <a:t>4</a:t>
            </a:r>
            <a:r>
              <a:rPr lang="en-US" sz="2200" b="1" dirty="0" smtClean="0"/>
              <a:t> + </a:t>
            </a:r>
            <a:r>
              <a:rPr lang="en-US" sz="2200" b="1" i="1" dirty="0" smtClean="0"/>
              <a:t>O. </a:t>
            </a:r>
            <a:r>
              <a:rPr lang="en-US" sz="2200" b="1" i="1" dirty="0" err="1" smtClean="0"/>
              <a:t>alexandrinum</a:t>
            </a:r>
            <a:endParaRPr lang="en-US" sz="2200" b="1" i="1" dirty="0"/>
          </a:p>
        </p:txBody>
      </p:sp>
      <p:sp>
        <p:nvSpPr>
          <p:cNvPr id="16" name="Rectangle 15"/>
          <p:cNvSpPr/>
          <p:nvPr/>
        </p:nvSpPr>
        <p:spPr>
          <a:xfrm>
            <a:off x="1295400" y="2667000"/>
            <a:ext cx="6553200" cy="430887"/>
          </a:xfrm>
          <a:prstGeom prst="rect">
            <a:avLst/>
          </a:prstGeom>
        </p:spPr>
        <p:txBody>
          <a:bodyPr wrap="square">
            <a:spAutoFit/>
          </a:bodyPr>
          <a:lstStyle/>
          <a:p>
            <a:r>
              <a:rPr lang="en-US" sz="2200" b="1" dirty="0" err="1" smtClean="0"/>
              <a:t>Centrilobular</a:t>
            </a:r>
            <a:r>
              <a:rPr lang="en-US" sz="2200" b="1" dirty="0" smtClean="0"/>
              <a:t> Necrosis and Extensive Fatty changes. </a:t>
            </a:r>
            <a:endParaRPr lang="en-US" sz="2200" b="1" dirty="0"/>
          </a:p>
        </p:txBody>
      </p:sp>
      <p:sp>
        <p:nvSpPr>
          <p:cNvPr id="17" name="Rectangle 16"/>
          <p:cNvSpPr/>
          <p:nvPr/>
        </p:nvSpPr>
        <p:spPr>
          <a:xfrm>
            <a:off x="914400" y="2514600"/>
            <a:ext cx="7467600" cy="769441"/>
          </a:xfrm>
          <a:prstGeom prst="rect">
            <a:avLst/>
          </a:prstGeom>
        </p:spPr>
        <p:txBody>
          <a:bodyPr wrap="square">
            <a:spAutoFit/>
          </a:bodyPr>
          <a:lstStyle/>
          <a:p>
            <a:pPr algn="ctr"/>
            <a:r>
              <a:rPr lang="en-US" sz="2200" b="1" dirty="0" smtClean="0"/>
              <a:t>No Necrosis or Fatty Deposition but had only Minimal Portal Inflammation.</a:t>
            </a:r>
            <a:endParaRPr lang="en-US" sz="2200" b="1" dirty="0"/>
          </a:p>
        </p:txBody>
      </p:sp>
      <p:sp>
        <p:nvSpPr>
          <p:cNvPr id="18" name="Rectangle 17"/>
          <p:cNvSpPr/>
          <p:nvPr/>
        </p:nvSpPr>
        <p:spPr>
          <a:xfrm>
            <a:off x="990600" y="2507159"/>
            <a:ext cx="7086600" cy="769441"/>
          </a:xfrm>
          <a:prstGeom prst="rect">
            <a:avLst/>
          </a:prstGeom>
        </p:spPr>
        <p:txBody>
          <a:bodyPr wrap="square">
            <a:spAutoFit/>
          </a:bodyPr>
          <a:lstStyle/>
          <a:p>
            <a:pPr algn="ctr"/>
            <a:r>
              <a:rPr lang="en-US" sz="2200" b="1" dirty="0" smtClean="0"/>
              <a:t>Marked Protection with Dilation of Sinusoids and Congestion in Central Vein.</a:t>
            </a:r>
            <a:endParaRPr lang="en-US" sz="2200" b="1" dirty="0"/>
          </a:p>
        </p:txBody>
      </p:sp>
      <p:sp>
        <p:nvSpPr>
          <p:cNvPr id="151553" name="Rectangle 1"/>
          <p:cNvSpPr>
            <a:spLocks noChangeArrowheads="1"/>
          </p:cNvSpPr>
          <p:nvPr/>
        </p:nvSpPr>
        <p:spPr bwMode="auto">
          <a:xfrm>
            <a:off x="217549" y="2514600"/>
            <a:ext cx="8545451"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mj-lt"/>
                <a:ea typeface="Times New Roman" pitchFamily="18" charset="0"/>
                <a:cs typeface="Times New Roman" pitchFamily="18" charset="0"/>
              </a:rPr>
              <a:t>Marked Protection with Mild Congestion in Central Vein and Dilated in the Sinusoids</a:t>
            </a:r>
            <a:r>
              <a:rPr kumimoji="0" lang="en-US" sz="2200" b="1" i="0" u="none" strike="noStrike" cap="none" normalizeH="0" baseline="0" dirty="0" smtClean="0">
                <a:ln>
                  <a:noFill/>
                </a:ln>
                <a:solidFill>
                  <a:schemeClr val="tx1"/>
                </a:solidFill>
                <a:effectLst/>
                <a:latin typeface="+mj-lt"/>
                <a:ea typeface="Arial Unicode MS" pitchFamily="34" charset="-128"/>
                <a:cs typeface="Times New Roman" pitchFamily="18" charset="0"/>
              </a:rPr>
              <a:t>.</a:t>
            </a:r>
            <a:endParaRPr kumimoji="0" lang="en-US" sz="2200" b="1" i="0" u="none" strike="noStrike" cap="none" normalizeH="0" baseline="0" dirty="0" smtClean="0">
              <a:ln>
                <a:noFill/>
              </a:ln>
              <a:solidFill>
                <a:schemeClr val="tx1"/>
              </a:solidFill>
              <a:effectLst/>
              <a:latin typeface="+mj-lt"/>
              <a:cs typeface="Arial" pitchFamily="34" charset="0"/>
            </a:endParaRPr>
          </a:p>
        </p:txBody>
      </p:sp>
      <p:sp>
        <p:nvSpPr>
          <p:cNvPr id="19" name="Rectangle 18"/>
          <p:cNvSpPr/>
          <p:nvPr/>
        </p:nvSpPr>
        <p:spPr>
          <a:xfrm>
            <a:off x="3200400" y="6172200"/>
            <a:ext cx="2362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a:xfrm>
            <a:off x="914400" y="1143000"/>
            <a:ext cx="7315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2"/>
                </a:solidFill>
                <a:effectLst/>
                <a:uLnTx/>
                <a:uFillTx/>
                <a:latin typeface="+mj-lt"/>
                <a:ea typeface="+mj-ea"/>
                <a:cs typeface="+mj-cs"/>
              </a:rPr>
              <a:t>Biochemical Parameters</a:t>
            </a:r>
            <a:endParaRPr kumimoji="0" lang="en-US" sz="4400" b="1" i="0" u="none" strike="noStrike" kern="1200" cap="none" spc="0" normalizeH="0" baseline="0" noProof="0" dirty="0">
              <a:ln>
                <a:noFill/>
              </a:ln>
              <a:solidFill>
                <a:schemeClr val="accent2"/>
              </a:solidFill>
              <a:effectLst/>
              <a:uLnTx/>
              <a:uFillTx/>
              <a:latin typeface="+mj-lt"/>
              <a:ea typeface="+mj-ea"/>
              <a:cs typeface="+mj-cs"/>
            </a:endParaRPr>
          </a:p>
        </p:txBody>
      </p:sp>
      <p:sp>
        <p:nvSpPr>
          <p:cNvPr id="22" name="Rectangle 21"/>
          <p:cNvSpPr/>
          <p:nvPr/>
        </p:nvSpPr>
        <p:spPr>
          <a:xfrm>
            <a:off x="533400" y="6324600"/>
            <a:ext cx="6858000" cy="430887"/>
          </a:xfrm>
          <a:prstGeom prst="rect">
            <a:avLst/>
          </a:prstGeom>
        </p:spPr>
        <p:txBody>
          <a:bodyPr wrap="square">
            <a:spAutoFit/>
          </a:bodyPr>
          <a:lstStyle/>
          <a:p>
            <a:pPr algn="ctr">
              <a:buNone/>
            </a:pPr>
            <a:r>
              <a:rPr lang="en-US" sz="2200" dirty="0" smtClean="0"/>
              <a:t>Journal of Medicinal Plants Research, 7(7); 324-328, 2013.</a:t>
            </a:r>
            <a:endParaRPr lang="en-US" sz="2200" b="1" dirty="0" smtClean="0"/>
          </a:p>
        </p:txBody>
      </p:sp>
      <p:sp>
        <p:nvSpPr>
          <p:cNvPr id="23" name="Rectangle 22"/>
          <p:cNvSpPr/>
          <p:nvPr/>
        </p:nvSpPr>
        <p:spPr>
          <a:xfrm>
            <a:off x="0" y="-49887"/>
            <a:ext cx="8458200" cy="430887"/>
          </a:xfrm>
          <a:prstGeom prst="rect">
            <a:avLst/>
          </a:prstGeom>
        </p:spPr>
        <p:txBody>
          <a:bodyPr wrap="square">
            <a:spAutoFit/>
          </a:bodyPr>
          <a:lstStyle/>
          <a:p>
            <a:r>
              <a:rPr lang="en-US" sz="2200" b="1" dirty="0" smtClean="0">
                <a:solidFill>
                  <a:schemeClr val="tx2">
                    <a:lumMod val="75000"/>
                  </a:schemeClr>
                </a:solidFill>
              </a:rPr>
              <a:t>Screening of Some Available Members of the Tribe </a:t>
            </a:r>
            <a:r>
              <a:rPr lang="en-US" sz="2200" b="1" dirty="0" err="1" smtClean="0">
                <a:solidFill>
                  <a:schemeClr val="tx2">
                    <a:lumMod val="75000"/>
                  </a:schemeClr>
                </a:solidFill>
              </a:rPr>
              <a:t>Cynareae</a:t>
            </a:r>
            <a:endParaRPr lang="en-US" sz="22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par>
                                <p:cTn id="24" presetID="1" presetClass="exit" presetSubtype="0" fill="hold" grpId="1" nodeType="withEffect">
                                  <p:stCondLst>
                                    <p:cond delay="0"/>
                                  </p:stCondLst>
                                  <p:childTnLst>
                                    <p:set>
                                      <p:cBhvr>
                                        <p:cTn id="25" dur="1" fill="hold">
                                          <p:stCondLst>
                                            <p:cond delay="0"/>
                                          </p:stCondLst>
                                        </p:cTn>
                                        <p:tgtEl>
                                          <p:spTgt spid="21"/>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
                                        </p:tgtEl>
                                        <p:attrNameLst>
                                          <p:attrName>style.visibility</p:attrName>
                                        </p:attrNameLst>
                                      </p:cBhvr>
                                      <p:to>
                                        <p:strVal val="hidden"/>
                                      </p:to>
                                    </p:set>
                                  </p:childTnLst>
                                </p:cTn>
                              </p:par>
                              <p:par>
                                <p:cTn id="28" presetID="55"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strVal val="#ppt_w*0.70"/>
                                          </p:val>
                                        </p:tav>
                                        <p:tav tm="100000">
                                          <p:val>
                                            <p:strVal val="#ppt_w"/>
                                          </p:val>
                                        </p:tav>
                                      </p:tavLst>
                                    </p:anim>
                                    <p:anim calcmode="lin" valueType="num">
                                      <p:cBhvr>
                                        <p:cTn id="31" dur="500" fill="hold"/>
                                        <p:tgtEl>
                                          <p:spTgt spid="11"/>
                                        </p:tgtEl>
                                        <p:attrNameLst>
                                          <p:attrName>ppt_h</p:attrName>
                                        </p:attrNameLst>
                                      </p:cBhvr>
                                      <p:tavLst>
                                        <p:tav tm="0">
                                          <p:val>
                                            <p:strVal val="#ppt_h"/>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par>
                                <p:cTn id="40" presetID="55"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strVal val="#ppt_w*0.70"/>
                                          </p:val>
                                        </p:tav>
                                        <p:tav tm="100000">
                                          <p:val>
                                            <p:strVal val="#ppt_w"/>
                                          </p:val>
                                        </p:tav>
                                      </p:tavLst>
                                    </p:anim>
                                    <p:anim calcmode="lin" valueType="num">
                                      <p:cBhvr>
                                        <p:cTn id="43" dur="500" fill="hold"/>
                                        <p:tgtEl>
                                          <p:spTgt spid="16"/>
                                        </p:tgtEl>
                                        <p:attrNameLst>
                                          <p:attrName>ppt_h</p:attrName>
                                        </p:attrNameLst>
                                      </p:cBhvr>
                                      <p:tavLst>
                                        <p:tav tm="0">
                                          <p:val>
                                            <p:strVal val="#ppt_h"/>
                                          </p:val>
                                        </p:tav>
                                        <p:tav tm="100000">
                                          <p:val>
                                            <p:strVal val="#ppt_h"/>
                                          </p:val>
                                        </p:tav>
                                      </p:tavLst>
                                    </p:anim>
                                    <p:animEffect transition="in" filter="fade">
                                      <p:cBhvr>
                                        <p:cTn id="44" dur="500"/>
                                        <p:tgtEl>
                                          <p:spTgt spid="16"/>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strVal val="#ppt_w*0.70"/>
                                          </p:val>
                                        </p:tav>
                                        <p:tav tm="100000">
                                          <p:val>
                                            <p:strVal val="#ppt_w"/>
                                          </p:val>
                                        </p:tav>
                                      </p:tavLst>
                                    </p:anim>
                                    <p:anim calcmode="lin" valueType="num">
                                      <p:cBhvr>
                                        <p:cTn id="48" dur="500" fill="hold"/>
                                        <p:tgtEl>
                                          <p:spTgt spid="12"/>
                                        </p:tgtEl>
                                        <p:attrNameLst>
                                          <p:attrName>ppt_h</p:attrName>
                                        </p:attrNameLst>
                                      </p:cBhvr>
                                      <p:tavLst>
                                        <p:tav tm="0">
                                          <p:val>
                                            <p:strVal val="#ppt_h"/>
                                          </p:val>
                                        </p:tav>
                                        <p:tav tm="100000">
                                          <p:val>
                                            <p:strVal val="#ppt_h"/>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anim calcmode="lin" valueType="num">
                                      <p:cBhvr>
                                        <p:cTn id="55" dur="500" fill="hold"/>
                                        <p:tgtEl>
                                          <p:spTgt spid="7"/>
                                        </p:tgtEl>
                                        <p:attrNameLst>
                                          <p:attrName>ppt_x</p:attrName>
                                        </p:attrNameLst>
                                      </p:cBhvr>
                                      <p:tavLst>
                                        <p:tav tm="0">
                                          <p:val>
                                            <p:strVal val="#ppt_x"/>
                                          </p:val>
                                        </p:tav>
                                        <p:tav tm="100000">
                                          <p:val>
                                            <p:strVal val="#ppt_x"/>
                                          </p:val>
                                        </p:tav>
                                      </p:tavLst>
                                    </p:anim>
                                    <p:anim calcmode="lin" valueType="num">
                                      <p:cBhvr>
                                        <p:cTn id="56" dur="500" fill="hold"/>
                                        <p:tgtEl>
                                          <p:spTgt spid="7"/>
                                        </p:tgtEl>
                                        <p:attrNameLst>
                                          <p:attrName>ppt_y</p:attrName>
                                        </p:attrNameLst>
                                      </p:cBhvr>
                                      <p:tavLst>
                                        <p:tav tm="0">
                                          <p:val>
                                            <p:strVal val="#ppt_y+.1"/>
                                          </p:val>
                                        </p:tav>
                                        <p:tav tm="100000">
                                          <p:val>
                                            <p:strVal val="#ppt_y"/>
                                          </p:val>
                                        </p:tav>
                                      </p:tavLst>
                                    </p:anim>
                                  </p:childTnLst>
                                </p:cTn>
                              </p:par>
                              <p:par>
                                <p:cTn id="57" presetID="1" presetClass="exit" presetSubtype="0" fill="hold" grpId="1" nodeType="withEffect">
                                  <p:stCondLst>
                                    <p:cond delay="0"/>
                                  </p:stCondLst>
                                  <p:childTnLst>
                                    <p:set>
                                      <p:cBhvr>
                                        <p:cTn id="58" dur="1" fill="hold">
                                          <p:stCondLst>
                                            <p:cond delay="0"/>
                                          </p:stCondLst>
                                        </p:cTn>
                                        <p:tgtEl>
                                          <p:spTgt spid="16"/>
                                        </p:tgtEl>
                                        <p:attrNameLst>
                                          <p:attrName>style.visibility</p:attrName>
                                        </p:attrNameLst>
                                      </p:cBhvr>
                                      <p:to>
                                        <p:strVal val="hidden"/>
                                      </p:to>
                                    </p:set>
                                  </p:childTnLst>
                                </p:cTn>
                              </p:par>
                              <p:par>
                                <p:cTn id="59" presetID="55"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strVal val="#ppt_w*0.70"/>
                                          </p:val>
                                        </p:tav>
                                        <p:tav tm="100000">
                                          <p:val>
                                            <p:strVal val="#ppt_w"/>
                                          </p:val>
                                        </p:tav>
                                      </p:tavLst>
                                    </p:anim>
                                    <p:anim calcmode="lin" valueType="num">
                                      <p:cBhvr>
                                        <p:cTn id="62" dur="500" fill="hold"/>
                                        <p:tgtEl>
                                          <p:spTgt spid="10"/>
                                        </p:tgtEl>
                                        <p:attrNameLst>
                                          <p:attrName>ppt_h</p:attrName>
                                        </p:attrNameLst>
                                      </p:cBhvr>
                                      <p:tavLst>
                                        <p:tav tm="0">
                                          <p:val>
                                            <p:strVal val="#ppt_h"/>
                                          </p:val>
                                        </p:tav>
                                        <p:tav tm="100000">
                                          <p:val>
                                            <p:strVal val="#ppt_h"/>
                                          </p:val>
                                        </p:tav>
                                      </p:tavLst>
                                    </p:anim>
                                    <p:animEffect transition="in" filter="fade">
                                      <p:cBhvr>
                                        <p:cTn id="63" dur="500"/>
                                        <p:tgtEl>
                                          <p:spTgt spid="10"/>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strVal val="#ppt_w*0.70"/>
                                          </p:val>
                                        </p:tav>
                                        <p:tav tm="100000">
                                          <p:val>
                                            <p:strVal val="#ppt_w"/>
                                          </p:val>
                                        </p:tav>
                                      </p:tavLst>
                                    </p:anim>
                                    <p:anim calcmode="lin" valueType="num">
                                      <p:cBhvr>
                                        <p:cTn id="67" dur="500" fill="hold"/>
                                        <p:tgtEl>
                                          <p:spTgt spid="17"/>
                                        </p:tgtEl>
                                        <p:attrNameLst>
                                          <p:attrName>ppt_h</p:attrName>
                                        </p:attrNameLst>
                                      </p:cBhvr>
                                      <p:tavLst>
                                        <p:tav tm="0">
                                          <p:val>
                                            <p:strVal val="#ppt_h"/>
                                          </p:val>
                                        </p:tav>
                                        <p:tav tm="100000">
                                          <p:val>
                                            <p:strVal val="#ppt_h"/>
                                          </p:val>
                                        </p:tav>
                                      </p:tavLst>
                                    </p:anim>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anim calcmode="lin" valueType="num">
                                      <p:cBhvr>
                                        <p:cTn id="74" dur="500" fill="hold"/>
                                        <p:tgtEl>
                                          <p:spTgt spid="8"/>
                                        </p:tgtEl>
                                        <p:attrNameLst>
                                          <p:attrName>ppt_x</p:attrName>
                                        </p:attrNameLst>
                                      </p:cBhvr>
                                      <p:tavLst>
                                        <p:tav tm="0">
                                          <p:val>
                                            <p:strVal val="#ppt_x"/>
                                          </p:val>
                                        </p:tav>
                                        <p:tav tm="100000">
                                          <p:val>
                                            <p:strVal val="#ppt_x"/>
                                          </p:val>
                                        </p:tav>
                                      </p:tavLst>
                                    </p:anim>
                                    <p:anim calcmode="lin" valueType="num">
                                      <p:cBhvr>
                                        <p:cTn id="75" dur="500" fill="hold"/>
                                        <p:tgtEl>
                                          <p:spTgt spid="8"/>
                                        </p:tgtEl>
                                        <p:attrNameLst>
                                          <p:attrName>ppt_y</p:attrName>
                                        </p:attrNameLst>
                                      </p:cBhvr>
                                      <p:tavLst>
                                        <p:tav tm="0">
                                          <p:val>
                                            <p:strVal val="#ppt_y+.1"/>
                                          </p:val>
                                        </p:tav>
                                        <p:tav tm="100000">
                                          <p:val>
                                            <p:strVal val="#ppt_y"/>
                                          </p:val>
                                        </p:tav>
                                      </p:tavLst>
                                    </p:anim>
                                  </p:childTnLst>
                                </p:cTn>
                              </p:par>
                              <p:par>
                                <p:cTn id="76" presetID="1" presetClass="exit" presetSubtype="0" fill="hold" grpId="1" nodeType="withEffect">
                                  <p:stCondLst>
                                    <p:cond delay="0"/>
                                  </p:stCondLst>
                                  <p:childTnLst>
                                    <p:set>
                                      <p:cBhvr>
                                        <p:cTn id="77" dur="1" fill="hold">
                                          <p:stCondLst>
                                            <p:cond delay="0"/>
                                          </p:stCondLst>
                                        </p:cTn>
                                        <p:tgtEl>
                                          <p:spTgt spid="17"/>
                                        </p:tgtEl>
                                        <p:attrNameLst>
                                          <p:attrName>style.visibility</p:attrName>
                                        </p:attrNameLst>
                                      </p:cBhvr>
                                      <p:to>
                                        <p:strVal val="hidden"/>
                                      </p:to>
                                    </p:set>
                                  </p:childTnLst>
                                </p:cTn>
                              </p:par>
                              <p:par>
                                <p:cTn id="78" presetID="55"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ppt_w</p:attrName>
                                        </p:attrNameLst>
                                      </p:cBhvr>
                                      <p:tavLst>
                                        <p:tav tm="0">
                                          <p:val>
                                            <p:strVal val="#ppt_w*0.70"/>
                                          </p:val>
                                        </p:tav>
                                        <p:tav tm="100000">
                                          <p:val>
                                            <p:strVal val="#ppt_w"/>
                                          </p:val>
                                        </p:tav>
                                      </p:tavLst>
                                    </p:anim>
                                    <p:anim calcmode="lin" valueType="num">
                                      <p:cBhvr>
                                        <p:cTn id="81" dur="500" fill="hold"/>
                                        <p:tgtEl>
                                          <p:spTgt spid="18"/>
                                        </p:tgtEl>
                                        <p:attrNameLst>
                                          <p:attrName>ppt_h</p:attrName>
                                        </p:attrNameLst>
                                      </p:cBhvr>
                                      <p:tavLst>
                                        <p:tav tm="0">
                                          <p:val>
                                            <p:strVal val="#ppt_h"/>
                                          </p:val>
                                        </p:tav>
                                        <p:tav tm="100000">
                                          <p:val>
                                            <p:strVal val="#ppt_h"/>
                                          </p:val>
                                        </p:tav>
                                      </p:tavLst>
                                    </p:anim>
                                    <p:animEffect transition="in" filter="fade">
                                      <p:cBhvr>
                                        <p:cTn id="82" dur="500"/>
                                        <p:tgtEl>
                                          <p:spTgt spid="18"/>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p:cTn id="85" dur="500" fill="hold"/>
                                        <p:tgtEl>
                                          <p:spTgt spid="13"/>
                                        </p:tgtEl>
                                        <p:attrNameLst>
                                          <p:attrName>ppt_w</p:attrName>
                                        </p:attrNameLst>
                                      </p:cBhvr>
                                      <p:tavLst>
                                        <p:tav tm="0">
                                          <p:val>
                                            <p:strVal val="#ppt_w*0.70"/>
                                          </p:val>
                                        </p:tav>
                                        <p:tav tm="100000">
                                          <p:val>
                                            <p:strVal val="#ppt_w"/>
                                          </p:val>
                                        </p:tav>
                                      </p:tavLst>
                                    </p:anim>
                                    <p:anim calcmode="lin" valueType="num">
                                      <p:cBhvr>
                                        <p:cTn id="86" dur="500" fill="hold"/>
                                        <p:tgtEl>
                                          <p:spTgt spid="13"/>
                                        </p:tgtEl>
                                        <p:attrNameLst>
                                          <p:attrName>ppt_h</p:attrName>
                                        </p:attrNameLst>
                                      </p:cBhvr>
                                      <p:tavLst>
                                        <p:tav tm="0">
                                          <p:val>
                                            <p:strVal val="#ppt_h"/>
                                          </p:val>
                                        </p:tav>
                                        <p:tav tm="100000">
                                          <p:val>
                                            <p:strVal val="#ppt_h"/>
                                          </p:val>
                                        </p:tav>
                                      </p:tavLst>
                                    </p:anim>
                                    <p:animEffect transition="in" filter="fade">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500"/>
                                        <p:tgtEl>
                                          <p:spTgt spid="9"/>
                                        </p:tgtEl>
                                      </p:cBhvr>
                                    </p:animEffect>
                                    <p:anim calcmode="lin" valueType="num">
                                      <p:cBhvr>
                                        <p:cTn id="93" dur="500" fill="hold"/>
                                        <p:tgtEl>
                                          <p:spTgt spid="9"/>
                                        </p:tgtEl>
                                        <p:attrNameLst>
                                          <p:attrName>ppt_x</p:attrName>
                                        </p:attrNameLst>
                                      </p:cBhvr>
                                      <p:tavLst>
                                        <p:tav tm="0">
                                          <p:val>
                                            <p:strVal val="#ppt_x"/>
                                          </p:val>
                                        </p:tav>
                                        <p:tav tm="100000">
                                          <p:val>
                                            <p:strVal val="#ppt_x"/>
                                          </p:val>
                                        </p:tav>
                                      </p:tavLst>
                                    </p:anim>
                                    <p:anim calcmode="lin" valueType="num">
                                      <p:cBhvr>
                                        <p:cTn id="94" dur="500" fill="hold"/>
                                        <p:tgtEl>
                                          <p:spTgt spid="9"/>
                                        </p:tgtEl>
                                        <p:attrNameLst>
                                          <p:attrName>ppt_y</p:attrName>
                                        </p:attrNameLst>
                                      </p:cBhvr>
                                      <p:tavLst>
                                        <p:tav tm="0">
                                          <p:val>
                                            <p:strVal val="#ppt_y+.1"/>
                                          </p:val>
                                        </p:tav>
                                        <p:tav tm="100000">
                                          <p:val>
                                            <p:strVal val="#ppt_y"/>
                                          </p:val>
                                        </p:tav>
                                      </p:tavLst>
                                    </p:anim>
                                  </p:childTnLst>
                                </p:cTn>
                              </p:par>
                              <p:par>
                                <p:cTn id="95" presetID="55" presetClass="entr" presetSubtype="0" fill="hold"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ppt_w</p:attrName>
                                        </p:attrNameLst>
                                      </p:cBhvr>
                                      <p:tavLst>
                                        <p:tav tm="0">
                                          <p:val>
                                            <p:strVal val="#ppt_w*0.70"/>
                                          </p:val>
                                        </p:tav>
                                        <p:tav tm="100000">
                                          <p:val>
                                            <p:strVal val="#ppt_w"/>
                                          </p:val>
                                        </p:tav>
                                      </p:tavLst>
                                    </p:anim>
                                    <p:anim calcmode="lin" valueType="num">
                                      <p:cBhvr>
                                        <p:cTn id="98" dur="500" fill="hold"/>
                                        <p:tgtEl>
                                          <p:spTgt spid="14"/>
                                        </p:tgtEl>
                                        <p:attrNameLst>
                                          <p:attrName>ppt_h</p:attrName>
                                        </p:attrNameLst>
                                      </p:cBhvr>
                                      <p:tavLst>
                                        <p:tav tm="0">
                                          <p:val>
                                            <p:strVal val="#ppt_h"/>
                                          </p:val>
                                        </p:tav>
                                        <p:tav tm="100000">
                                          <p:val>
                                            <p:strVal val="#ppt_h"/>
                                          </p:val>
                                        </p:tav>
                                      </p:tavLst>
                                    </p:anim>
                                    <p:animEffect transition="in" filter="fade">
                                      <p:cBhvr>
                                        <p:cTn id="99" dur="500"/>
                                        <p:tgtEl>
                                          <p:spTgt spid="14"/>
                                        </p:tgtEl>
                                      </p:cBhvr>
                                    </p:animEffect>
                                  </p:childTnLst>
                                </p:cTn>
                              </p:par>
                              <p:par>
                                <p:cTn id="100" presetID="1" presetClass="exit" presetSubtype="0" fill="hold" grpId="1" nodeType="withEffect">
                                  <p:stCondLst>
                                    <p:cond delay="0"/>
                                  </p:stCondLst>
                                  <p:childTnLst>
                                    <p:set>
                                      <p:cBhvr>
                                        <p:cTn id="101" dur="1" fill="hold">
                                          <p:stCondLst>
                                            <p:cond delay="0"/>
                                          </p:stCondLst>
                                        </p:cTn>
                                        <p:tgtEl>
                                          <p:spTgt spid="18"/>
                                        </p:tgtEl>
                                        <p:attrNameLst>
                                          <p:attrName>style.visibility</p:attrName>
                                        </p:attrNameLst>
                                      </p:cBhvr>
                                      <p:to>
                                        <p:strVal val="hidden"/>
                                      </p:to>
                                    </p:set>
                                  </p:childTnLst>
                                </p:cTn>
                              </p:par>
                              <p:par>
                                <p:cTn id="102" presetID="55" presetClass="entr" presetSubtype="0" fill="hold" grpId="0" nodeType="withEffect">
                                  <p:stCondLst>
                                    <p:cond delay="0"/>
                                  </p:stCondLst>
                                  <p:childTnLst>
                                    <p:set>
                                      <p:cBhvr>
                                        <p:cTn id="103" dur="1" fill="hold">
                                          <p:stCondLst>
                                            <p:cond delay="0"/>
                                          </p:stCondLst>
                                        </p:cTn>
                                        <p:tgtEl>
                                          <p:spTgt spid="151553"/>
                                        </p:tgtEl>
                                        <p:attrNameLst>
                                          <p:attrName>style.visibility</p:attrName>
                                        </p:attrNameLst>
                                      </p:cBhvr>
                                      <p:to>
                                        <p:strVal val="visible"/>
                                      </p:to>
                                    </p:set>
                                    <p:anim calcmode="lin" valueType="num">
                                      <p:cBhvr>
                                        <p:cTn id="104" dur="500" fill="hold"/>
                                        <p:tgtEl>
                                          <p:spTgt spid="151553"/>
                                        </p:tgtEl>
                                        <p:attrNameLst>
                                          <p:attrName>ppt_w</p:attrName>
                                        </p:attrNameLst>
                                      </p:cBhvr>
                                      <p:tavLst>
                                        <p:tav tm="0">
                                          <p:val>
                                            <p:strVal val="#ppt_w*0.70"/>
                                          </p:val>
                                        </p:tav>
                                        <p:tav tm="100000">
                                          <p:val>
                                            <p:strVal val="#ppt_w"/>
                                          </p:val>
                                        </p:tav>
                                      </p:tavLst>
                                    </p:anim>
                                    <p:anim calcmode="lin" valueType="num">
                                      <p:cBhvr>
                                        <p:cTn id="105" dur="500" fill="hold"/>
                                        <p:tgtEl>
                                          <p:spTgt spid="151553"/>
                                        </p:tgtEl>
                                        <p:attrNameLst>
                                          <p:attrName>ppt_h</p:attrName>
                                        </p:attrNameLst>
                                      </p:cBhvr>
                                      <p:tavLst>
                                        <p:tav tm="0">
                                          <p:val>
                                            <p:strVal val="#ppt_h"/>
                                          </p:val>
                                        </p:tav>
                                        <p:tav tm="100000">
                                          <p:val>
                                            <p:strVal val="#ppt_h"/>
                                          </p:val>
                                        </p:tav>
                                      </p:tavLst>
                                    </p:anim>
                                    <p:animEffect transition="in" filter="fade">
                                      <p:cBhvr>
                                        <p:cTn id="106" dur="500"/>
                                        <p:tgtEl>
                                          <p:spTgt spid="151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P spid="11" grpId="0" animBg="1"/>
      <p:bldP spid="12" grpId="0" animBg="1"/>
      <p:bldP spid="13" grpId="0" animBg="1"/>
      <p:bldP spid="16" grpId="0"/>
      <p:bldP spid="16" grpId="1"/>
      <p:bldP spid="17" grpId="0"/>
      <p:bldP spid="17" grpId="1"/>
      <p:bldP spid="18" grpId="0"/>
      <p:bldP spid="18" grpId="1"/>
      <p:bldP spid="151553" grpId="0"/>
      <p:bldP spid="21" grpId="0"/>
      <p:bldP spid="2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i="1" dirty="0" smtClean="0"/>
              <a:t>Publication</a:t>
            </a:r>
            <a:endParaRPr lang="en-US" sz="3600" b="1" i="1" dirty="0"/>
          </a:p>
        </p:txBody>
      </p:sp>
      <p:sp>
        <p:nvSpPr>
          <p:cNvPr id="4" name="Content Placeholder 2"/>
          <p:cNvSpPr txBox="1">
            <a:spLocks/>
          </p:cNvSpPr>
          <p:nvPr/>
        </p:nvSpPr>
        <p:spPr>
          <a:xfrm>
            <a:off x="304800" y="1219200"/>
            <a:ext cx="7315200" cy="51054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Evaluation of the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hepatoprotective</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activity of some plants belonging to the tribe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Cynareae</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growing in Egypt.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sng" strike="noStrike" kern="1200" cap="none" spc="0" normalizeH="0" baseline="0" noProof="0" dirty="0" err="1" smtClean="0">
                <a:ln>
                  <a:noFill/>
                </a:ln>
                <a:solidFill>
                  <a:schemeClr val="tx1"/>
                </a:solidFill>
                <a:effectLst/>
                <a:uLnTx/>
                <a:uFillTx/>
                <a:latin typeface="+mn-lt"/>
                <a:ea typeface="+mn-ea"/>
                <a:cs typeface="+mn-cs"/>
              </a:rPr>
              <a:t>Samah</a:t>
            </a:r>
            <a:r>
              <a:rPr kumimoji="0" lang="en-US" sz="3200" b="1" i="0" u="sng" strike="noStrike" kern="1200" cap="none" spc="0" normalizeH="0" baseline="0" noProof="0" dirty="0" smtClean="0">
                <a:ln>
                  <a:noFill/>
                </a:ln>
                <a:solidFill>
                  <a:schemeClr val="tx1"/>
                </a:solidFill>
                <a:effectLst/>
                <a:uLnTx/>
                <a:uFillTx/>
                <a:latin typeface="+mn-lt"/>
                <a:ea typeface="+mn-ea"/>
                <a:cs typeface="+mn-cs"/>
              </a:rPr>
              <a:t> M. El </a:t>
            </a:r>
            <a:r>
              <a:rPr kumimoji="0" lang="en-US" sz="3200" b="1" i="0" u="sng" strike="noStrike" kern="1200" cap="none" spc="0" normalizeH="0" baseline="0" noProof="0" dirty="0" err="1" smtClean="0">
                <a:ln>
                  <a:noFill/>
                </a:ln>
                <a:solidFill>
                  <a:schemeClr val="tx1"/>
                </a:solidFill>
                <a:effectLst/>
                <a:uLnTx/>
                <a:uFillTx/>
                <a:latin typeface="+mn-lt"/>
                <a:ea typeface="+mn-ea"/>
                <a:cs typeface="+mn-cs"/>
              </a:rPr>
              <a:t>Sohafy</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Saleh</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I.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Alqasoumi</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Aly</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M.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Metwally</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Abdallah</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 Omar,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Masouda</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M.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Amer</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 Mohammed I.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Abou</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Shoer</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S. A. El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Toumy</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and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Maged</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S. Abdel-Kader.</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Journal of Medicinal Plants Research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Vol. 7(7); 324-328, 2013.</a:t>
            </a:r>
          </a:p>
        </p:txBody>
      </p:sp>
      <p:sp>
        <p:nvSpPr>
          <p:cNvPr id="5" name="Rectangle 4"/>
          <p:cNvSpPr/>
          <p:nvPr/>
        </p:nvSpPr>
        <p:spPr>
          <a:xfrm>
            <a:off x="0" y="76200"/>
            <a:ext cx="8458200" cy="430887"/>
          </a:xfrm>
          <a:prstGeom prst="rect">
            <a:avLst/>
          </a:prstGeom>
        </p:spPr>
        <p:txBody>
          <a:bodyPr wrap="square">
            <a:spAutoFit/>
          </a:bodyPr>
          <a:lstStyle/>
          <a:p>
            <a:r>
              <a:rPr lang="en-US" sz="2200" b="1" dirty="0" smtClean="0">
                <a:solidFill>
                  <a:schemeClr val="tx2">
                    <a:lumMod val="75000"/>
                  </a:schemeClr>
                </a:solidFill>
              </a:rPr>
              <a:t>Screening of Some Available Members of the Tribe </a:t>
            </a:r>
            <a:r>
              <a:rPr lang="en-US" sz="2200" b="1" dirty="0" err="1" smtClean="0">
                <a:solidFill>
                  <a:schemeClr val="tx2">
                    <a:lumMod val="75000"/>
                  </a:schemeClr>
                </a:solidFill>
              </a:rPr>
              <a:t>Cynareae</a:t>
            </a:r>
            <a:endParaRPr lang="en-US" sz="22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4">
                                            <p:txEl>
                                              <p:pRg st="0" end="0"/>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7" dur="5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5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34" dur="5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OMICS International Conferences</a:t>
            </a:r>
            <a:endParaRPr lang="en-US"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dirty="0"/>
              <a:t>OMICS International is a pioneer and leading science </a:t>
            </a:r>
            <a:r>
              <a:rPr lang="en-US" dirty="0" smtClean="0"/>
              <a:t>event organizer</a:t>
            </a:r>
            <a:r>
              <a:rPr lang="en-US" dirty="0"/>
              <a:t>, which publishes around 500 open access </a:t>
            </a:r>
            <a:r>
              <a:rPr lang="en-US" dirty="0" smtClean="0"/>
              <a:t>journals and </a:t>
            </a:r>
            <a:r>
              <a:rPr lang="en-US" dirty="0"/>
              <a:t>conducts over 500 Medical, Clinical, Engineering, </a:t>
            </a:r>
            <a:r>
              <a:rPr lang="en-US" dirty="0" smtClean="0"/>
              <a:t>Life Sciences</a:t>
            </a:r>
            <a:r>
              <a:rPr lang="en-US" dirty="0"/>
              <a:t>, </a:t>
            </a:r>
            <a:r>
              <a:rPr lang="en-US" dirty="0" err="1"/>
              <a:t>Pharma</a:t>
            </a:r>
            <a:r>
              <a:rPr lang="en-US" dirty="0"/>
              <a:t> scientific conferences all over the </a:t>
            </a:r>
            <a:r>
              <a:rPr lang="en-US" dirty="0" smtClean="0"/>
              <a:t>globe annually </a:t>
            </a:r>
            <a:r>
              <a:rPr lang="en-US" dirty="0"/>
              <a:t>with the support of more than 1000 </a:t>
            </a:r>
            <a:r>
              <a:rPr lang="en-US" dirty="0" smtClean="0"/>
              <a:t>scientific associations </a:t>
            </a:r>
            <a:r>
              <a:rPr lang="en-US" dirty="0"/>
              <a:t>and 30,000 editorial board members and </a:t>
            </a:r>
            <a:r>
              <a:rPr lang="en-US" dirty="0" smtClean="0"/>
              <a:t>3.5 million </a:t>
            </a:r>
            <a:r>
              <a:rPr lang="en-US" dirty="0"/>
              <a:t>followers to its credit</a:t>
            </a:r>
            <a:r>
              <a:rPr lang="en-US" dirty="0" smtClean="0"/>
              <a:t>.</a:t>
            </a:r>
          </a:p>
          <a:p>
            <a:pPr marL="0" indent="0" algn="just">
              <a:buNone/>
            </a:pPr>
            <a:endParaRPr lang="en-US" dirty="0" smtClean="0"/>
          </a:p>
          <a:p>
            <a:pPr marL="0" indent="0" algn="just">
              <a:buNone/>
            </a:pPr>
            <a:r>
              <a:rPr lang="en-US" dirty="0" smtClean="0"/>
              <a:t>OMICS </a:t>
            </a:r>
            <a:r>
              <a:rPr lang="en-US" dirty="0"/>
              <a:t>Group has organized 500 conferences, </a:t>
            </a:r>
            <a:r>
              <a:rPr lang="en-US" dirty="0" smtClean="0"/>
              <a:t>workshops and </a:t>
            </a:r>
            <a:r>
              <a:rPr lang="en-US" dirty="0"/>
              <a:t>national symposiums across the major cities </a:t>
            </a:r>
            <a:r>
              <a:rPr lang="en-US" dirty="0" smtClean="0"/>
              <a:t>including San </a:t>
            </a:r>
            <a:r>
              <a:rPr lang="en-US" dirty="0"/>
              <a:t>Francisco, Las Vegas, San Antonio, Omaha, </a:t>
            </a:r>
            <a:r>
              <a:rPr lang="en-US" dirty="0" smtClean="0"/>
              <a:t>Orlando, Raleigh</a:t>
            </a:r>
            <a:r>
              <a:rPr lang="en-US" dirty="0"/>
              <a:t>, Santa Clara, Chicago, Philadelphia, </a:t>
            </a:r>
            <a:r>
              <a:rPr lang="en-US" dirty="0" smtClean="0"/>
              <a:t>Baltimore, United </a:t>
            </a:r>
            <a:r>
              <a:rPr lang="en-US" dirty="0"/>
              <a:t>Kingdom, Valencia, Dubai, Beijing, </a:t>
            </a:r>
            <a:r>
              <a:rPr lang="en-US" dirty="0" smtClean="0"/>
              <a:t>Hyderabad, Bengaluru </a:t>
            </a:r>
            <a:r>
              <a:rPr lang="en-US" dirty="0"/>
              <a:t>and Mumbai.</a:t>
            </a:r>
          </a:p>
        </p:txBody>
      </p:sp>
    </p:spTree>
    <p:extLst>
      <p:ext uri="{BB962C8B-B14F-4D97-AF65-F5344CB8AC3E}">
        <p14:creationId xmlns:p14="http://schemas.microsoft.com/office/powerpoint/2010/main" val="1072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895600"/>
            <a:ext cx="7315200" cy="1752600"/>
          </a:xfrm>
        </p:spPr>
        <p:txBody>
          <a:bodyPr>
            <a:normAutofit/>
          </a:bodyPr>
          <a:lstStyle/>
          <a:p>
            <a:pPr algn="ctr">
              <a:buNone/>
            </a:pPr>
            <a:r>
              <a:rPr lang="en-US" b="1" dirty="0" smtClean="0">
                <a:solidFill>
                  <a:schemeClr val="accent1">
                    <a:lumMod val="50000"/>
                  </a:schemeClr>
                </a:solidFill>
              </a:rPr>
              <a:t>Biologically Guided Fractionation of </a:t>
            </a:r>
            <a:r>
              <a:rPr lang="en-US" b="1" i="1" dirty="0" err="1" smtClean="0">
                <a:solidFill>
                  <a:schemeClr val="tx2">
                    <a:lumMod val="75000"/>
                  </a:schemeClr>
                </a:solidFill>
              </a:rPr>
              <a:t>Onopordon</a:t>
            </a:r>
            <a:r>
              <a:rPr lang="en-US" b="1" i="1" dirty="0" smtClean="0">
                <a:solidFill>
                  <a:schemeClr val="tx2">
                    <a:lumMod val="75000"/>
                  </a:schemeClr>
                </a:solidFill>
              </a:rPr>
              <a:t> </a:t>
            </a:r>
            <a:r>
              <a:rPr lang="en-US" b="1" i="1" dirty="0" err="1" smtClean="0">
                <a:solidFill>
                  <a:schemeClr val="tx2">
                    <a:lumMod val="75000"/>
                  </a:schemeClr>
                </a:solidFill>
              </a:rPr>
              <a:t>alexandrinum</a:t>
            </a:r>
            <a:endParaRPr lang="en-US" b="1" i="1" dirty="0" smtClean="0">
              <a:solidFill>
                <a:schemeClr val="tx2">
                  <a:lumMod val="75000"/>
                </a:schemeClr>
              </a:solidFill>
            </a:endParaRPr>
          </a:p>
          <a:p>
            <a:pPr algn="ctr">
              <a:buNone/>
            </a:pPr>
            <a:endParaRPr lang="en-US" b="1" dirty="0" smtClean="0">
              <a:solidFill>
                <a:schemeClr val="accent1">
                  <a:lumMod val="50000"/>
                </a:schemeClr>
              </a:solidFill>
            </a:endParaRPr>
          </a:p>
          <a:p>
            <a:pPr>
              <a:buNone/>
            </a:pPr>
            <a:endParaRPr lang="en-US" dirty="0"/>
          </a:p>
        </p:txBody>
      </p:sp>
      <p:sp>
        <p:nvSpPr>
          <p:cNvPr id="4" name="Title 3"/>
          <p:cNvSpPr>
            <a:spLocks noGrp="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838200"/>
            <a:ext cx="1371600" cy="400110"/>
          </a:xfrm>
          <a:prstGeom prst="rect">
            <a:avLst/>
          </a:prstGeom>
          <a:solidFill>
            <a:srgbClr val="FFFF99"/>
          </a:solidFill>
          <a:ln>
            <a:solidFill>
              <a:schemeClr val="accent1"/>
            </a:solidFill>
          </a:ln>
        </p:spPr>
        <p:txBody>
          <a:bodyPr wrap="square" rtlCol="0">
            <a:spAutoFit/>
          </a:bodyPr>
          <a:lstStyle/>
          <a:p>
            <a:pPr algn="ctr"/>
            <a:r>
              <a:rPr lang="en-US" sz="2000" b="1" dirty="0" smtClean="0"/>
              <a:t>Dried Plant</a:t>
            </a:r>
            <a:endParaRPr lang="en-US" sz="2000" b="1" dirty="0"/>
          </a:p>
        </p:txBody>
      </p:sp>
      <p:cxnSp>
        <p:nvCxnSpPr>
          <p:cNvPr id="6" name="Straight Arrow Connector 5"/>
          <p:cNvCxnSpPr>
            <a:stCxn id="4" idx="2"/>
          </p:cNvCxnSpPr>
          <p:nvPr/>
        </p:nvCxnSpPr>
        <p:spPr>
          <a:xfrm>
            <a:off x="4343400" y="1238310"/>
            <a:ext cx="0" cy="51429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6800" y="2069068"/>
            <a:ext cx="1371600" cy="400110"/>
          </a:xfrm>
          <a:prstGeom prst="rect">
            <a:avLst/>
          </a:prstGeom>
          <a:solidFill>
            <a:srgbClr val="FFFF99"/>
          </a:solidFill>
          <a:ln>
            <a:solidFill>
              <a:schemeClr val="accent1"/>
            </a:solidFill>
          </a:ln>
        </p:spPr>
        <p:txBody>
          <a:bodyPr wrap="square" rtlCol="0">
            <a:spAutoFit/>
          </a:bodyPr>
          <a:lstStyle/>
          <a:p>
            <a:pPr algn="ctr"/>
            <a:r>
              <a:rPr lang="en-US" sz="2000" b="1" dirty="0" smtClean="0"/>
              <a:t>Filtrate</a:t>
            </a:r>
            <a:endParaRPr lang="en-US" sz="2000" b="1" dirty="0"/>
          </a:p>
        </p:txBody>
      </p:sp>
      <p:sp>
        <p:nvSpPr>
          <p:cNvPr id="8" name="TextBox 7"/>
          <p:cNvSpPr txBox="1"/>
          <p:nvPr/>
        </p:nvSpPr>
        <p:spPr>
          <a:xfrm>
            <a:off x="5715000" y="1992868"/>
            <a:ext cx="1371600" cy="400110"/>
          </a:xfrm>
          <a:prstGeom prst="rect">
            <a:avLst/>
          </a:prstGeom>
          <a:solidFill>
            <a:srgbClr val="FFFF99"/>
          </a:solidFill>
          <a:ln>
            <a:solidFill>
              <a:schemeClr val="accent1"/>
            </a:solidFill>
          </a:ln>
        </p:spPr>
        <p:txBody>
          <a:bodyPr wrap="square" rtlCol="0">
            <a:spAutoFit/>
          </a:bodyPr>
          <a:lstStyle/>
          <a:p>
            <a:pPr algn="ctr"/>
            <a:r>
              <a:rPr lang="en-US" sz="2000" b="1" dirty="0" smtClean="0"/>
              <a:t>Marc</a:t>
            </a:r>
            <a:endParaRPr lang="en-US" sz="2000" b="1" dirty="0"/>
          </a:p>
        </p:txBody>
      </p:sp>
      <p:cxnSp>
        <p:nvCxnSpPr>
          <p:cNvPr id="10" name="Straight Connector 9"/>
          <p:cNvCxnSpPr/>
          <p:nvPr/>
        </p:nvCxnSpPr>
        <p:spPr>
          <a:xfrm flipH="1">
            <a:off x="1828800" y="1752600"/>
            <a:ext cx="457200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28800" y="1752600"/>
            <a:ext cx="0" cy="3048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a:off x="6400800" y="1752600"/>
            <a:ext cx="0" cy="240268"/>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828800" y="2438400"/>
            <a:ext cx="0" cy="6858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3400" y="3124200"/>
            <a:ext cx="274320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33400" y="3124200"/>
            <a:ext cx="0" cy="3810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447800" y="3124200"/>
            <a:ext cx="0" cy="5334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438400" y="3124200"/>
            <a:ext cx="0" cy="7620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276600" y="3124200"/>
            <a:ext cx="0" cy="9906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2400" y="3505200"/>
            <a:ext cx="762000" cy="400110"/>
          </a:xfrm>
          <a:prstGeom prst="rect">
            <a:avLst/>
          </a:prstGeom>
          <a:solidFill>
            <a:srgbClr val="FFFF99"/>
          </a:solidFill>
          <a:ln>
            <a:solidFill>
              <a:schemeClr val="accent1"/>
            </a:solidFill>
          </a:ln>
        </p:spPr>
        <p:txBody>
          <a:bodyPr wrap="square" rtlCol="0">
            <a:spAutoFit/>
          </a:bodyPr>
          <a:lstStyle/>
          <a:p>
            <a:pPr algn="ctr"/>
            <a:r>
              <a:rPr lang="en-US" sz="2000" b="1" dirty="0" smtClean="0"/>
              <a:t>P. E.</a:t>
            </a:r>
            <a:endParaRPr lang="en-US" sz="2000" b="1" dirty="0"/>
          </a:p>
        </p:txBody>
      </p:sp>
      <p:sp>
        <p:nvSpPr>
          <p:cNvPr id="28" name="TextBox 27"/>
          <p:cNvSpPr txBox="1"/>
          <p:nvPr/>
        </p:nvSpPr>
        <p:spPr>
          <a:xfrm>
            <a:off x="990600" y="3657600"/>
            <a:ext cx="914400" cy="400110"/>
          </a:xfrm>
          <a:prstGeom prst="rect">
            <a:avLst/>
          </a:prstGeom>
          <a:solidFill>
            <a:srgbClr val="FFFF99"/>
          </a:solidFill>
          <a:ln>
            <a:solidFill>
              <a:schemeClr val="accent1"/>
            </a:solidFill>
          </a:ln>
        </p:spPr>
        <p:txBody>
          <a:bodyPr wrap="square" rtlCol="0">
            <a:spAutoFit/>
          </a:bodyPr>
          <a:lstStyle/>
          <a:p>
            <a:pPr algn="ctr"/>
            <a:r>
              <a:rPr lang="en-US" sz="2000" b="1" dirty="0" smtClean="0"/>
              <a:t>Et. Ac.</a:t>
            </a:r>
            <a:endParaRPr lang="en-US" sz="2000" b="1" dirty="0"/>
          </a:p>
        </p:txBody>
      </p:sp>
      <p:sp>
        <p:nvSpPr>
          <p:cNvPr id="29" name="TextBox 28"/>
          <p:cNvSpPr txBox="1"/>
          <p:nvPr/>
        </p:nvSpPr>
        <p:spPr>
          <a:xfrm>
            <a:off x="1981200" y="3886200"/>
            <a:ext cx="1066800" cy="400110"/>
          </a:xfrm>
          <a:prstGeom prst="rect">
            <a:avLst/>
          </a:prstGeom>
          <a:solidFill>
            <a:srgbClr val="FFFF99"/>
          </a:solidFill>
          <a:ln>
            <a:solidFill>
              <a:schemeClr val="accent1"/>
            </a:solidFill>
          </a:ln>
        </p:spPr>
        <p:txBody>
          <a:bodyPr wrap="square" rtlCol="0">
            <a:spAutoFit/>
          </a:bodyPr>
          <a:lstStyle/>
          <a:p>
            <a:pPr algn="ctr"/>
            <a:r>
              <a:rPr lang="en-US" sz="2000" b="1" dirty="0" smtClean="0"/>
              <a:t>But. </a:t>
            </a:r>
            <a:r>
              <a:rPr lang="en-US" sz="2000" b="1" baseline="-25000" dirty="0" smtClean="0"/>
              <a:t>70%</a:t>
            </a:r>
            <a:endParaRPr lang="en-US" sz="2000" b="1" baseline="-25000" dirty="0"/>
          </a:p>
        </p:txBody>
      </p:sp>
      <p:sp>
        <p:nvSpPr>
          <p:cNvPr id="30" name="TextBox 29"/>
          <p:cNvSpPr txBox="1"/>
          <p:nvPr/>
        </p:nvSpPr>
        <p:spPr>
          <a:xfrm>
            <a:off x="3124200" y="4114800"/>
            <a:ext cx="1066800" cy="400110"/>
          </a:xfrm>
          <a:prstGeom prst="rect">
            <a:avLst/>
          </a:prstGeom>
          <a:solidFill>
            <a:srgbClr val="FFFF99"/>
          </a:solidFill>
          <a:ln>
            <a:solidFill>
              <a:schemeClr val="accent1"/>
            </a:solidFill>
          </a:ln>
        </p:spPr>
        <p:txBody>
          <a:bodyPr wrap="square" rtlCol="0">
            <a:spAutoFit/>
          </a:bodyPr>
          <a:lstStyle/>
          <a:p>
            <a:pPr algn="ctr"/>
            <a:r>
              <a:rPr lang="en-US" sz="2000" b="1" dirty="0" smtClean="0"/>
              <a:t>Aq. </a:t>
            </a:r>
            <a:r>
              <a:rPr lang="en-US" sz="2000" b="1" baseline="-25000" dirty="0" smtClean="0"/>
              <a:t>70%</a:t>
            </a:r>
            <a:endParaRPr lang="en-US" sz="2000" b="1" baseline="-25000" dirty="0"/>
          </a:p>
        </p:txBody>
      </p:sp>
      <p:sp>
        <p:nvSpPr>
          <p:cNvPr id="31" name="TextBox 30"/>
          <p:cNvSpPr txBox="1"/>
          <p:nvPr/>
        </p:nvSpPr>
        <p:spPr>
          <a:xfrm>
            <a:off x="1905000" y="2438400"/>
            <a:ext cx="1752600" cy="707886"/>
          </a:xfrm>
          <a:prstGeom prst="rect">
            <a:avLst/>
          </a:prstGeom>
          <a:noFill/>
        </p:spPr>
        <p:txBody>
          <a:bodyPr wrap="square" rtlCol="0">
            <a:spAutoFit/>
          </a:bodyPr>
          <a:lstStyle/>
          <a:p>
            <a:r>
              <a:rPr lang="en-US" sz="2000" b="1" dirty="0" smtClean="0"/>
              <a:t>Drying, Fractionation</a:t>
            </a:r>
            <a:endParaRPr lang="en-US" sz="2000" b="1" dirty="0"/>
          </a:p>
        </p:txBody>
      </p:sp>
      <p:cxnSp>
        <p:nvCxnSpPr>
          <p:cNvPr id="33" name="Straight Arrow Connector 32"/>
          <p:cNvCxnSpPr>
            <a:stCxn id="8" idx="2"/>
            <a:endCxn id="32" idx="0"/>
          </p:cNvCxnSpPr>
          <p:nvPr/>
        </p:nvCxnSpPr>
        <p:spPr>
          <a:xfrm>
            <a:off x="6400800" y="2392978"/>
            <a:ext cx="0" cy="655022"/>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77000" y="2438400"/>
            <a:ext cx="1402080" cy="400110"/>
          </a:xfrm>
          <a:prstGeom prst="rect">
            <a:avLst/>
          </a:prstGeom>
          <a:noFill/>
        </p:spPr>
        <p:txBody>
          <a:bodyPr wrap="square" rtlCol="0">
            <a:spAutoFit/>
          </a:bodyPr>
          <a:lstStyle/>
          <a:p>
            <a:r>
              <a:rPr lang="en-US" sz="2000" b="1" dirty="0" smtClean="0"/>
              <a:t>Infusion</a:t>
            </a:r>
          </a:p>
        </p:txBody>
      </p:sp>
      <p:cxnSp>
        <p:nvCxnSpPr>
          <p:cNvPr id="38" name="Straight Connector 37"/>
          <p:cNvCxnSpPr/>
          <p:nvPr/>
        </p:nvCxnSpPr>
        <p:spPr>
          <a:xfrm>
            <a:off x="5105400" y="4038600"/>
            <a:ext cx="213360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105400" y="4038600"/>
            <a:ext cx="0" cy="6096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239000" y="4038600"/>
            <a:ext cx="0" cy="12954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781800" y="5334000"/>
            <a:ext cx="914400" cy="400110"/>
          </a:xfrm>
          <a:prstGeom prst="rect">
            <a:avLst/>
          </a:prstGeom>
          <a:solidFill>
            <a:srgbClr val="FFFF99"/>
          </a:solidFill>
          <a:ln>
            <a:solidFill>
              <a:schemeClr val="accent1"/>
            </a:solidFill>
          </a:ln>
        </p:spPr>
        <p:txBody>
          <a:bodyPr wrap="square" rtlCol="0">
            <a:spAutoFit/>
          </a:bodyPr>
          <a:lstStyle/>
          <a:p>
            <a:pPr algn="ctr"/>
            <a:r>
              <a:rPr lang="en-US" sz="2000" b="1" dirty="0" smtClean="0"/>
              <a:t>Aq. </a:t>
            </a:r>
            <a:r>
              <a:rPr lang="en-US" sz="2000" b="1" baseline="-25000" dirty="0" err="1" smtClean="0"/>
              <a:t>aq</a:t>
            </a:r>
            <a:endParaRPr lang="en-US" sz="2000" b="1" baseline="-25000" dirty="0"/>
          </a:p>
        </p:txBody>
      </p:sp>
      <p:sp>
        <p:nvSpPr>
          <p:cNvPr id="47" name="TextBox 46"/>
          <p:cNvSpPr txBox="1"/>
          <p:nvPr/>
        </p:nvSpPr>
        <p:spPr>
          <a:xfrm>
            <a:off x="4648200" y="4659868"/>
            <a:ext cx="914400" cy="400110"/>
          </a:xfrm>
          <a:prstGeom prst="rect">
            <a:avLst/>
          </a:prstGeom>
          <a:solidFill>
            <a:srgbClr val="FFFF99"/>
          </a:solidFill>
          <a:ln>
            <a:solidFill>
              <a:schemeClr val="accent1"/>
            </a:solidFill>
          </a:ln>
        </p:spPr>
        <p:txBody>
          <a:bodyPr wrap="square" rtlCol="0">
            <a:spAutoFit/>
          </a:bodyPr>
          <a:lstStyle/>
          <a:p>
            <a:pPr algn="ctr"/>
            <a:r>
              <a:rPr lang="en-US" sz="2000" b="1" dirty="0" smtClean="0"/>
              <a:t>But. </a:t>
            </a:r>
            <a:r>
              <a:rPr lang="en-US" sz="2000" b="1" baseline="-25000" dirty="0" err="1" smtClean="0"/>
              <a:t>aq</a:t>
            </a:r>
            <a:endParaRPr lang="en-US" sz="2000" b="1" baseline="-25000" dirty="0"/>
          </a:p>
        </p:txBody>
      </p:sp>
      <p:sp>
        <p:nvSpPr>
          <p:cNvPr id="32" name="TextBox 31"/>
          <p:cNvSpPr txBox="1"/>
          <p:nvPr/>
        </p:nvSpPr>
        <p:spPr>
          <a:xfrm>
            <a:off x="5715000" y="3048000"/>
            <a:ext cx="1371600" cy="400110"/>
          </a:xfrm>
          <a:prstGeom prst="rect">
            <a:avLst/>
          </a:prstGeom>
          <a:solidFill>
            <a:srgbClr val="FFFF99"/>
          </a:solidFill>
          <a:ln>
            <a:solidFill>
              <a:schemeClr val="accent1"/>
            </a:solidFill>
          </a:ln>
        </p:spPr>
        <p:txBody>
          <a:bodyPr wrap="square" rtlCol="0">
            <a:spAutoFit/>
          </a:bodyPr>
          <a:lstStyle/>
          <a:p>
            <a:pPr algn="ctr"/>
            <a:r>
              <a:rPr lang="en-US" sz="2000" b="1" dirty="0" smtClean="0"/>
              <a:t>Aq. Ext.</a:t>
            </a:r>
            <a:endParaRPr lang="en-US" sz="2000" b="1" dirty="0"/>
          </a:p>
        </p:txBody>
      </p:sp>
      <p:cxnSp>
        <p:nvCxnSpPr>
          <p:cNvPr id="36" name="Straight Arrow Connector 35"/>
          <p:cNvCxnSpPr/>
          <p:nvPr/>
        </p:nvCxnSpPr>
        <p:spPr>
          <a:xfrm>
            <a:off x="6400800" y="3429000"/>
            <a:ext cx="0" cy="6096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77000" y="3352800"/>
            <a:ext cx="1219200" cy="707886"/>
          </a:xfrm>
          <a:prstGeom prst="rect">
            <a:avLst/>
          </a:prstGeom>
          <a:noFill/>
        </p:spPr>
        <p:txBody>
          <a:bodyPr wrap="square" rtlCol="0">
            <a:spAutoFit/>
          </a:bodyPr>
          <a:lstStyle/>
          <a:p>
            <a:r>
              <a:rPr lang="en-US" sz="2000" b="1" dirty="0" smtClean="0"/>
              <a:t>Drying </a:t>
            </a:r>
          </a:p>
          <a:p>
            <a:r>
              <a:rPr lang="en-US" sz="2000" b="1" dirty="0" err="1" smtClean="0"/>
              <a:t>Butanol</a:t>
            </a:r>
            <a:endParaRPr lang="en-US" sz="2000" b="1" dirty="0" smtClean="0"/>
          </a:p>
        </p:txBody>
      </p:sp>
      <p:sp>
        <p:nvSpPr>
          <p:cNvPr id="35" name="TextBox 34"/>
          <p:cNvSpPr txBox="1"/>
          <p:nvPr/>
        </p:nvSpPr>
        <p:spPr>
          <a:xfrm>
            <a:off x="4191000" y="2590800"/>
            <a:ext cx="3505200" cy="1107996"/>
          </a:xfrm>
          <a:prstGeom prst="rect">
            <a:avLst/>
          </a:prstGeom>
          <a:solidFill>
            <a:schemeClr val="accent1">
              <a:lumMod val="75000"/>
            </a:schemeClr>
          </a:solidFill>
          <a:ln>
            <a:solidFill>
              <a:srgbClr val="FFFF99"/>
            </a:solidFill>
          </a:ln>
        </p:spPr>
        <p:txBody>
          <a:bodyPr wrap="square" rtlCol="0">
            <a:spAutoFit/>
          </a:bodyPr>
          <a:lstStyle/>
          <a:p>
            <a:pPr algn="ctr"/>
            <a:r>
              <a:rPr lang="en-US" sz="3300" b="1" i="1" dirty="0" err="1" smtClean="0">
                <a:solidFill>
                  <a:srgbClr val="FFFF99"/>
                </a:solidFill>
              </a:rPr>
              <a:t>Onopordon</a:t>
            </a:r>
            <a:r>
              <a:rPr lang="en-US" sz="3300" b="1" i="1" dirty="0" smtClean="0">
                <a:solidFill>
                  <a:srgbClr val="FFFF99"/>
                </a:solidFill>
              </a:rPr>
              <a:t> </a:t>
            </a:r>
            <a:r>
              <a:rPr lang="en-US" sz="3300" b="1" i="1" dirty="0" err="1" smtClean="0">
                <a:solidFill>
                  <a:srgbClr val="FFFF99"/>
                </a:solidFill>
              </a:rPr>
              <a:t>alexandrinum</a:t>
            </a:r>
            <a:endParaRPr lang="en-US" sz="3300" b="1" i="1" dirty="0">
              <a:solidFill>
                <a:srgbClr val="FFFF99"/>
              </a:solidFill>
            </a:endParaRPr>
          </a:p>
        </p:txBody>
      </p:sp>
      <p:sp>
        <p:nvSpPr>
          <p:cNvPr id="43" name="TextBox 42"/>
          <p:cNvSpPr txBox="1"/>
          <p:nvPr/>
        </p:nvSpPr>
        <p:spPr>
          <a:xfrm>
            <a:off x="4419600" y="1307068"/>
            <a:ext cx="1752600" cy="400110"/>
          </a:xfrm>
          <a:prstGeom prst="rect">
            <a:avLst/>
          </a:prstGeom>
          <a:noFill/>
        </p:spPr>
        <p:txBody>
          <a:bodyPr wrap="square" rtlCol="0">
            <a:spAutoFit/>
          </a:bodyPr>
          <a:lstStyle/>
          <a:p>
            <a:r>
              <a:rPr lang="en-US" sz="2000" b="1" dirty="0" smtClean="0"/>
              <a:t>70% Ethanol</a:t>
            </a:r>
            <a:endParaRPr lang="en-US" sz="2000" b="1" dirty="0"/>
          </a:p>
        </p:txBody>
      </p:sp>
      <p:sp>
        <p:nvSpPr>
          <p:cNvPr id="41" name="Rectangle 40"/>
          <p:cNvSpPr/>
          <p:nvPr/>
        </p:nvSpPr>
        <p:spPr>
          <a:xfrm>
            <a:off x="76200" y="76200"/>
            <a:ext cx="4109523" cy="430887"/>
          </a:xfrm>
          <a:prstGeom prst="rect">
            <a:avLst/>
          </a:prstGeom>
        </p:spPr>
        <p:txBody>
          <a:bodyPr wrap="none">
            <a:spAutoFit/>
          </a:bodyPr>
          <a:lstStyle/>
          <a:p>
            <a:r>
              <a:rPr lang="en-US" sz="2200" b="1" dirty="0" smtClean="0">
                <a:solidFill>
                  <a:schemeClr val="tx2">
                    <a:lumMod val="75000"/>
                  </a:schemeClr>
                </a:solidFill>
              </a:rPr>
              <a:t>Biologically Guided Fractionation </a:t>
            </a:r>
            <a:endParaRPr lang="en-US" sz="22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ppt_w*0.70"/>
                                          </p:val>
                                        </p:tav>
                                        <p:tav tm="100000">
                                          <p:val>
                                            <p:strVal val="#ppt_w"/>
                                          </p:val>
                                        </p:tav>
                                      </p:tavLst>
                                    </p:anim>
                                    <p:anim calcmode="lin" valueType="num">
                                      <p:cBhvr>
                                        <p:cTn id="8" dur="500" fill="hold"/>
                                        <p:tgtEl>
                                          <p:spTgt spid="35"/>
                                        </p:tgtEl>
                                        <p:attrNameLst>
                                          <p:attrName>ppt_h</p:attrName>
                                        </p:attrNameLst>
                                      </p:cBhvr>
                                      <p:tavLst>
                                        <p:tav tm="0">
                                          <p:val>
                                            <p:strVal val="#ppt_h"/>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1" nodeType="clickEffect">
                                  <p:stCondLst>
                                    <p:cond delay="0"/>
                                  </p:stCondLst>
                                  <p:childTnLst>
                                    <p:animScale>
                                      <p:cBhvr>
                                        <p:cTn id="13" dur="2000" fill="hold"/>
                                        <p:tgtEl>
                                          <p:spTgt spid="35"/>
                                        </p:tgtEl>
                                      </p:cBhvr>
                                      <p:by x="50000" y="50000"/>
                                    </p:animScale>
                                  </p:childTnLst>
                                </p:cTn>
                              </p:par>
                              <p:par>
                                <p:cTn id="14" presetID="64" presetClass="path" presetSubtype="0" accel="50000" decel="50000" fill="hold" grpId="2" nodeType="withEffect">
                                  <p:stCondLst>
                                    <p:cond delay="0"/>
                                  </p:stCondLst>
                                  <p:childTnLst>
                                    <p:animMotion origin="layout" path="M 1.11022E-16 2.59259E-6 L 0.06667 -0.31922 " pathEditMode="relative" rAng="0" ptsTypes="AA">
                                      <p:cBhvr>
                                        <p:cTn id="15" dur="2000" fill="hold"/>
                                        <p:tgtEl>
                                          <p:spTgt spid="35"/>
                                        </p:tgtEl>
                                        <p:attrNameLst>
                                          <p:attrName>ppt_x</p:attrName>
                                          <p:attrName>ppt_y</p:attrName>
                                        </p:attrNameLst>
                                      </p:cBhvr>
                                      <p:rCtr x="3300" y="-16000"/>
                                    </p:animMotion>
                                  </p:childTnLst>
                                </p:cTn>
                              </p:par>
                              <p:par>
                                <p:cTn id="16" presetID="55"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ppt_w*0.70"/>
                                          </p:val>
                                        </p:tav>
                                        <p:tav tm="100000">
                                          <p:val>
                                            <p:strVal val="#ppt_w"/>
                                          </p:val>
                                        </p:tav>
                                      </p:tavLst>
                                    </p:anim>
                                    <p:anim calcmode="lin" valueType="num">
                                      <p:cBhvr>
                                        <p:cTn id="19" dur="500" fill="hold"/>
                                        <p:tgtEl>
                                          <p:spTgt spid="4"/>
                                        </p:tgtEl>
                                        <p:attrNameLst>
                                          <p:attrName>ppt_h</p:attrName>
                                        </p:attrNameLst>
                                      </p:cBhvr>
                                      <p:tavLst>
                                        <p:tav tm="0">
                                          <p:val>
                                            <p:strVal val="#ppt_h"/>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ppt_w*0.7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strVal val="#ppt_w*0.70"/>
                                          </p:val>
                                        </p:tav>
                                        <p:tav tm="100000">
                                          <p:val>
                                            <p:strVal val="#ppt_w"/>
                                          </p:val>
                                        </p:tav>
                                      </p:tavLst>
                                    </p:anim>
                                    <p:anim calcmode="lin" valueType="num">
                                      <p:cBhvr>
                                        <p:cTn id="33" dur="500" fill="hold"/>
                                        <p:tgtEl>
                                          <p:spTgt spid="43"/>
                                        </p:tgtEl>
                                        <p:attrNameLst>
                                          <p:attrName>ppt_h</p:attrName>
                                        </p:attrNameLst>
                                      </p:cBhvr>
                                      <p:tavLst>
                                        <p:tav tm="0">
                                          <p:val>
                                            <p:strVal val="#ppt_h"/>
                                          </p:val>
                                        </p:tav>
                                        <p:tav tm="100000">
                                          <p:val>
                                            <p:strVal val="#ppt_h"/>
                                          </p:val>
                                        </p:tav>
                                      </p:tavLst>
                                    </p:anim>
                                    <p:animEffect transition="in" filter="fade">
                                      <p:cBhvr>
                                        <p:cTn id="34" dur="500"/>
                                        <p:tgtEl>
                                          <p:spTgt spid="43"/>
                                        </p:tgtEl>
                                      </p:cBhvr>
                                    </p:animEffect>
                                  </p:childTnLst>
                                </p:cTn>
                              </p:par>
                              <p:par>
                                <p:cTn id="35" presetID="55"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strVal val="#ppt_w*0.70"/>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ppt_w*0.70"/>
                                          </p:val>
                                        </p:tav>
                                        <p:tav tm="100000">
                                          <p:val>
                                            <p:strVal val="#ppt_w"/>
                                          </p:val>
                                        </p:tav>
                                      </p:tavLst>
                                    </p:anim>
                                    <p:anim calcmode="lin" valueType="num">
                                      <p:cBhvr>
                                        <p:cTn id="45" dur="500" fill="hold"/>
                                        <p:tgtEl>
                                          <p:spTgt spid="12"/>
                                        </p:tgtEl>
                                        <p:attrNameLst>
                                          <p:attrName>ppt_h</p:attrName>
                                        </p:attrNameLst>
                                      </p:cBhvr>
                                      <p:tavLst>
                                        <p:tav tm="0">
                                          <p:val>
                                            <p:strVal val="#ppt_h"/>
                                          </p:val>
                                        </p:tav>
                                        <p:tav tm="100000">
                                          <p:val>
                                            <p:strVal val="#ppt_h"/>
                                          </p:val>
                                        </p:tav>
                                      </p:tavLst>
                                    </p:anim>
                                    <p:animEffect transition="in" filter="fade">
                                      <p:cBhvr>
                                        <p:cTn id="46" dur="500"/>
                                        <p:tgtEl>
                                          <p:spTgt spid="12"/>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strVal val="#ppt_w*0.70"/>
                                          </p:val>
                                        </p:tav>
                                        <p:tav tm="100000">
                                          <p:val>
                                            <p:strVal val="#ppt_w"/>
                                          </p:val>
                                        </p:tav>
                                      </p:tavLst>
                                    </p:anim>
                                    <p:anim calcmode="lin" valueType="num">
                                      <p:cBhvr>
                                        <p:cTn id="50" dur="500" fill="hold"/>
                                        <p:tgtEl>
                                          <p:spTgt spid="7"/>
                                        </p:tgtEl>
                                        <p:attrNameLst>
                                          <p:attrName>ppt_h</p:attrName>
                                        </p:attrNameLst>
                                      </p:cBhvr>
                                      <p:tavLst>
                                        <p:tav tm="0">
                                          <p:val>
                                            <p:strVal val="#ppt_h"/>
                                          </p:val>
                                        </p:tav>
                                        <p:tav tm="100000">
                                          <p:val>
                                            <p:strVal val="#ppt_h"/>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strVal val="#ppt_w*0.70"/>
                                          </p:val>
                                        </p:tav>
                                        <p:tav tm="100000">
                                          <p:val>
                                            <p:strVal val="#ppt_w"/>
                                          </p:val>
                                        </p:tav>
                                      </p:tavLst>
                                    </p:anim>
                                    <p:anim calcmode="lin" valueType="num">
                                      <p:cBhvr>
                                        <p:cTn id="57" dur="500" fill="hold"/>
                                        <p:tgtEl>
                                          <p:spTgt spid="16"/>
                                        </p:tgtEl>
                                        <p:attrNameLst>
                                          <p:attrName>ppt_h</p:attrName>
                                        </p:attrNameLst>
                                      </p:cBhvr>
                                      <p:tavLst>
                                        <p:tav tm="0">
                                          <p:val>
                                            <p:strVal val="#ppt_h"/>
                                          </p:val>
                                        </p:tav>
                                        <p:tav tm="100000">
                                          <p:val>
                                            <p:strVal val="#ppt_h"/>
                                          </p:val>
                                        </p:tav>
                                      </p:tavLst>
                                    </p:anim>
                                    <p:animEffect transition="in" filter="fade">
                                      <p:cBhvr>
                                        <p:cTn id="58" dur="500"/>
                                        <p:tgtEl>
                                          <p:spTgt spid="16"/>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strVal val="#ppt_w*0.70"/>
                                          </p:val>
                                        </p:tav>
                                        <p:tav tm="100000">
                                          <p:val>
                                            <p:strVal val="#ppt_w"/>
                                          </p:val>
                                        </p:tav>
                                      </p:tavLst>
                                    </p:anim>
                                    <p:anim calcmode="lin" valueType="num">
                                      <p:cBhvr>
                                        <p:cTn id="62" dur="500" fill="hold"/>
                                        <p:tgtEl>
                                          <p:spTgt spid="31"/>
                                        </p:tgtEl>
                                        <p:attrNameLst>
                                          <p:attrName>ppt_h</p:attrName>
                                        </p:attrNameLst>
                                      </p:cBhvr>
                                      <p:tavLst>
                                        <p:tav tm="0">
                                          <p:val>
                                            <p:strVal val="#ppt_h"/>
                                          </p:val>
                                        </p:tav>
                                        <p:tav tm="100000">
                                          <p:val>
                                            <p:strVal val="#ppt_h"/>
                                          </p:val>
                                        </p:tav>
                                      </p:tavLst>
                                    </p:anim>
                                    <p:animEffect transition="in" filter="fade">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strVal val="#ppt_w*0.70"/>
                                          </p:val>
                                        </p:tav>
                                        <p:tav tm="100000">
                                          <p:val>
                                            <p:strVal val="#ppt_w"/>
                                          </p:val>
                                        </p:tav>
                                      </p:tavLst>
                                    </p:anim>
                                    <p:anim calcmode="lin" valueType="num">
                                      <p:cBhvr>
                                        <p:cTn id="69" dur="500" fill="hold"/>
                                        <p:tgtEl>
                                          <p:spTgt spid="18"/>
                                        </p:tgtEl>
                                        <p:attrNameLst>
                                          <p:attrName>ppt_h</p:attrName>
                                        </p:attrNameLst>
                                      </p:cBhvr>
                                      <p:tavLst>
                                        <p:tav tm="0">
                                          <p:val>
                                            <p:strVal val="#ppt_h"/>
                                          </p:val>
                                        </p:tav>
                                        <p:tav tm="100000">
                                          <p:val>
                                            <p:strVal val="#ppt_h"/>
                                          </p:val>
                                        </p:tav>
                                      </p:tavLst>
                                    </p:anim>
                                    <p:animEffect transition="in" filter="fade">
                                      <p:cBhvr>
                                        <p:cTn id="70" dur="500"/>
                                        <p:tgtEl>
                                          <p:spTgt spid="18"/>
                                        </p:tgtEl>
                                      </p:cBhvr>
                                    </p:animEffect>
                                  </p:childTnLst>
                                </p:cTn>
                              </p:par>
                              <p:par>
                                <p:cTn id="71" presetID="55"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strVal val="#ppt_w*0.70"/>
                                          </p:val>
                                        </p:tav>
                                        <p:tav tm="100000">
                                          <p:val>
                                            <p:strVal val="#ppt_w"/>
                                          </p:val>
                                        </p:tav>
                                      </p:tavLst>
                                    </p:anim>
                                    <p:anim calcmode="lin" valueType="num">
                                      <p:cBhvr>
                                        <p:cTn id="74" dur="500" fill="hold"/>
                                        <p:tgtEl>
                                          <p:spTgt spid="20"/>
                                        </p:tgtEl>
                                        <p:attrNameLst>
                                          <p:attrName>ppt_h</p:attrName>
                                        </p:attrNameLst>
                                      </p:cBhvr>
                                      <p:tavLst>
                                        <p:tav tm="0">
                                          <p:val>
                                            <p:strVal val="#ppt_h"/>
                                          </p:val>
                                        </p:tav>
                                        <p:tav tm="100000">
                                          <p:val>
                                            <p:strVal val="#ppt_h"/>
                                          </p:val>
                                        </p:tav>
                                      </p:tavLst>
                                    </p:anim>
                                    <p:animEffect transition="in" filter="fade">
                                      <p:cBhvr>
                                        <p:cTn id="75" dur="500"/>
                                        <p:tgtEl>
                                          <p:spTgt spid="20"/>
                                        </p:tgtEl>
                                      </p:cBhvr>
                                    </p:animEffect>
                                  </p:childTnLst>
                                </p:cTn>
                              </p:par>
                              <p:par>
                                <p:cTn id="76" presetID="55"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500" fill="hold"/>
                                        <p:tgtEl>
                                          <p:spTgt spid="27"/>
                                        </p:tgtEl>
                                        <p:attrNameLst>
                                          <p:attrName>ppt_w</p:attrName>
                                        </p:attrNameLst>
                                      </p:cBhvr>
                                      <p:tavLst>
                                        <p:tav tm="0">
                                          <p:val>
                                            <p:strVal val="#ppt_w*0.70"/>
                                          </p:val>
                                        </p:tav>
                                        <p:tav tm="100000">
                                          <p:val>
                                            <p:strVal val="#ppt_w"/>
                                          </p:val>
                                        </p:tav>
                                      </p:tavLst>
                                    </p:anim>
                                    <p:anim calcmode="lin" valueType="num">
                                      <p:cBhvr>
                                        <p:cTn id="79" dur="500" fill="hold"/>
                                        <p:tgtEl>
                                          <p:spTgt spid="27"/>
                                        </p:tgtEl>
                                        <p:attrNameLst>
                                          <p:attrName>ppt_h</p:attrName>
                                        </p:attrNameLst>
                                      </p:cBhvr>
                                      <p:tavLst>
                                        <p:tav tm="0">
                                          <p:val>
                                            <p:strVal val="#ppt_h"/>
                                          </p:val>
                                        </p:tav>
                                        <p:tav tm="100000">
                                          <p:val>
                                            <p:strVal val="#ppt_h"/>
                                          </p:val>
                                        </p:tav>
                                      </p:tavLst>
                                    </p:anim>
                                    <p:animEffect transition="in" filter="fade">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55" presetClass="entr" presetSubtype="0"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strVal val="#ppt_w*0.70"/>
                                          </p:val>
                                        </p:tav>
                                        <p:tav tm="100000">
                                          <p:val>
                                            <p:strVal val="#ppt_w"/>
                                          </p:val>
                                        </p:tav>
                                      </p:tavLst>
                                    </p:anim>
                                    <p:anim calcmode="lin" valueType="num">
                                      <p:cBhvr>
                                        <p:cTn id="86" dur="500" fill="hold"/>
                                        <p:tgtEl>
                                          <p:spTgt spid="22"/>
                                        </p:tgtEl>
                                        <p:attrNameLst>
                                          <p:attrName>ppt_h</p:attrName>
                                        </p:attrNameLst>
                                      </p:cBhvr>
                                      <p:tavLst>
                                        <p:tav tm="0">
                                          <p:val>
                                            <p:strVal val="#ppt_h"/>
                                          </p:val>
                                        </p:tav>
                                        <p:tav tm="100000">
                                          <p:val>
                                            <p:strVal val="#ppt_h"/>
                                          </p:val>
                                        </p:tav>
                                      </p:tavLst>
                                    </p:anim>
                                    <p:animEffect transition="in" filter="fade">
                                      <p:cBhvr>
                                        <p:cTn id="87" dur="500"/>
                                        <p:tgtEl>
                                          <p:spTgt spid="22"/>
                                        </p:tgtEl>
                                      </p:cBhvr>
                                    </p:animEffect>
                                  </p:childTnLst>
                                </p:cTn>
                              </p:par>
                              <p:par>
                                <p:cTn id="88" presetID="55"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strVal val="#ppt_w*0.70"/>
                                          </p:val>
                                        </p:tav>
                                        <p:tav tm="100000">
                                          <p:val>
                                            <p:strVal val="#ppt_w"/>
                                          </p:val>
                                        </p:tav>
                                      </p:tavLst>
                                    </p:anim>
                                    <p:anim calcmode="lin" valueType="num">
                                      <p:cBhvr>
                                        <p:cTn id="91" dur="500" fill="hold"/>
                                        <p:tgtEl>
                                          <p:spTgt spid="28"/>
                                        </p:tgtEl>
                                        <p:attrNameLst>
                                          <p:attrName>ppt_h</p:attrName>
                                        </p:attrNameLst>
                                      </p:cBhvr>
                                      <p:tavLst>
                                        <p:tav tm="0">
                                          <p:val>
                                            <p:strVal val="#ppt_h"/>
                                          </p:val>
                                        </p:tav>
                                        <p:tav tm="100000">
                                          <p:val>
                                            <p:strVal val="#ppt_h"/>
                                          </p:val>
                                        </p:tav>
                                      </p:tavLst>
                                    </p:anim>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55"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strVal val="#ppt_w*0.70"/>
                                          </p:val>
                                        </p:tav>
                                        <p:tav tm="100000">
                                          <p:val>
                                            <p:strVal val="#ppt_w"/>
                                          </p:val>
                                        </p:tav>
                                      </p:tavLst>
                                    </p:anim>
                                    <p:anim calcmode="lin" valueType="num">
                                      <p:cBhvr>
                                        <p:cTn id="98" dur="500" fill="hold"/>
                                        <p:tgtEl>
                                          <p:spTgt spid="29"/>
                                        </p:tgtEl>
                                        <p:attrNameLst>
                                          <p:attrName>ppt_h</p:attrName>
                                        </p:attrNameLst>
                                      </p:cBhvr>
                                      <p:tavLst>
                                        <p:tav tm="0">
                                          <p:val>
                                            <p:strVal val="#ppt_h"/>
                                          </p:val>
                                        </p:tav>
                                        <p:tav tm="100000">
                                          <p:val>
                                            <p:strVal val="#ppt_h"/>
                                          </p:val>
                                        </p:tav>
                                      </p:tavLst>
                                    </p:anim>
                                    <p:animEffect transition="in" filter="fade">
                                      <p:cBhvr>
                                        <p:cTn id="99" dur="500"/>
                                        <p:tgtEl>
                                          <p:spTgt spid="29"/>
                                        </p:tgtEl>
                                      </p:cBhvr>
                                    </p:animEffect>
                                  </p:childTnLst>
                                </p:cTn>
                              </p:par>
                              <p:par>
                                <p:cTn id="100" presetID="55"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strVal val="#ppt_w*0.70"/>
                                          </p:val>
                                        </p:tav>
                                        <p:tav tm="100000">
                                          <p:val>
                                            <p:strVal val="#ppt_w"/>
                                          </p:val>
                                        </p:tav>
                                      </p:tavLst>
                                    </p:anim>
                                    <p:anim calcmode="lin" valueType="num">
                                      <p:cBhvr>
                                        <p:cTn id="103" dur="500" fill="hold"/>
                                        <p:tgtEl>
                                          <p:spTgt spid="24"/>
                                        </p:tgtEl>
                                        <p:attrNameLst>
                                          <p:attrName>ppt_h</p:attrName>
                                        </p:attrNameLst>
                                      </p:cBhvr>
                                      <p:tavLst>
                                        <p:tav tm="0">
                                          <p:val>
                                            <p:strVal val="#ppt_h"/>
                                          </p:val>
                                        </p:tav>
                                        <p:tav tm="100000">
                                          <p:val>
                                            <p:strVal val="#ppt_h"/>
                                          </p:val>
                                        </p:tav>
                                      </p:tavLst>
                                    </p:anim>
                                    <p:animEffect transition="in" filter="fade">
                                      <p:cBhvr>
                                        <p:cTn id="104" dur="500"/>
                                        <p:tgtEl>
                                          <p:spTgt spid="24"/>
                                        </p:tgtEl>
                                      </p:cBhvr>
                                    </p:animEffect>
                                  </p:childTnLst>
                                </p:cTn>
                              </p:par>
                              <p:par>
                                <p:cTn id="105" presetID="55" presetClass="entr" presetSubtype="0" fill="hold" nodeType="with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p:cTn id="107" dur="500" fill="hold"/>
                                        <p:tgtEl>
                                          <p:spTgt spid="26"/>
                                        </p:tgtEl>
                                        <p:attrNameLst>
                                          <p:attrName>ppt_w</p:attrName>
                                        </p:attrNameLst>
                                      </p:cBhvr>
                                      <p:tavLst>
                                        <p:tav tm="0">
                                          <p:val>
                                            <p:strVal val="#ppt_w*0.70"/>
                                          </p:val>
                                        </p:tav>
                                        <p:tav tm="100000">
                                          <p:val>
                                            <p:strVal val="#ppt_w"/>
                                          </p:val>
                                        </p:tav>
                                      </p:tavLst>
                                    </p:anim>
                                    <p:anim calcmode="lin" valueType="num">
                                      <p:cBhvr>
                                        <p:cTn id="108" dur="500" fill="hold"/>
                                        <p:tgtEl>
                                          <p:spTgt spid="26"/>
                                        </p:tgtEl>
                                        <p:attrNameLst>
                                          <p:attrName>ppt_h</p:attrName>
                                        </p:attrNameLst>
                                      </p:cBhvr>
                                      <p:tavLst>
                                        <p:tav tm="0">
                                          <p:val>
                                            <p:strVal val="#ppt_h"/>
                                          </p:val>
                                        </p:tav>
                                        <p:tav tm="100000">
                                          <p:val>
                                            <p:strVal val="#ppt_h"/>
                                          </p:val>
                                        </p:tav>
                                      </p:tavLst>
                                    </p:anim>
                                    <p:animEffect transition="in" filter="fade">
                                      <p:cBhvr>
                                        <p:cTn id="109" dur="500"/>
                                        <p:tgtEl>
                                          <p:spTgt spid="26"/>
                                        </p:tgtEl>
                                      </p:cBhvr>
                                    </p:animEffect>
                                  </p:childTnLst>
                                </p:cTn>
                              </p:par>
                              <p:par>
                                <p:cTn id="110" presetID="55" presetClass="entr" presetSubtype="0" fill="hold" nodeType="with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500" fill="hold"/>
                                        <p:tgtEl>
                                          <p:spTgt spid="30"/>
                                        </p:tgtEl>
                                        <p:attrNameLst>
                                          <p:attrName>ppt_w</p:attrName>
                                        </p:attrNameLst>
                                      </p:cBhvr>
                                      <p:tavLst>
                                        <p:tav tm="0">
                                          <p:val>
                                            <p:strVal val="#ppt_w*0.70"/>
                                          </p:val>
                                        </p:tav>
                                        <p:tav tm="100000">
                                          <p:val>
                                            <p:strVal val="#ppt_w"/>
                                          </p:val>
                                        </p:tav>
                                      </p:tavLst>
                                    </p:anim>
                                    <p:anim calcmode="lin" valueType="num">
                                      <p:cBhvr>
                                        <p:cTn id="113" dur="500" fill="hold"/>
                                        <p:tgtEl>
                                          <p:spTgt spid="30"/>
                                        </p:tgtEl>
                                        <p:attrNameLst>
                                          <p:attrName>ppt_h</p:attrName>
                                        </p:attrNameLst>
                                      </p:cBhvr>
                                      <p:tavLst>
                                        <p:tav tm="0">
                                          <p:val>
                                            <p:strVal val="#ppt_h"/>
                                          </p:val>
                                        </p:tav>
                                        <p:tav tm="100000">
                                          <p:val>
                                            <p:strVal val="#ppt_h"/>
                                          </p:val>
                                        </p:tav>
                                      </p:tavLst>
                                    </p:anim>
                                    <p:animEffect transition="in" filter="fade">
                                      <p:cBhvr>
                                        <p:cTn id="114" dur="5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55" presetClass="entr" presetSubtype="0" fill="hold" nodeType="clickEffect">
                                  <p:stCondLst>
                                    <p:cond delay="0"/>
                                  </p:stCondLst>
                                  <p:childTnLst>
                                    <p:set>
                                      <p:cBhvr>
                                        <p:cTn id="118" dur="1" fill="hold">
                                          <p:stCondLst>
                                            <p:cond delay="0"/>
                                          </p:stCondLst>
                                        </p:cTn>
                                        <p:tgtEl>
                                          <p:spTgt spid="14"/>
                                        </p:tgtEl>
                                        <p:attrNameLst>
                                          <p:attrName>style.visibility</p:attrName>
                                        </p:attrNameLst>
                                      </p:cBhvr>
                                      <p:to>
                                        <p:strVal val="visible"/>
                                      </p:to>
                                    </p:set>
                                    <p:anim calcmode="lin" valueType="num">
                                      <p:cBhvr>
                                        <p:cTn id="119" dur="500" fill="hold"/>
                                        <p:tgtEl>
                                          <p:spTgt spid="14"/>
                                        </p:tgtEl>
                                        <p:attrNameLst>
                                          <p:attrName>ppt_w</p:attrName>
                                        </p:attrNameLst>
                                      </p:cBhvr>
                                      <p:tavLst>
                                        <p:tav tm="0">
                                          <p:val>
                                            <p:strVal val="#ppt_w*0.70"/>
                                          </p:val>
                                        </p:tav>
                                        <p:tav tm="100000">
                                          <p:val>
                                            <p:strVal val="#ppt_w"/>
                                          </p:val>
                                        </p:tav>
                                      </p:tavLst>
                                    </p:anim>
                                    <p:anim calcmode="lin" valueType="num">
                                      <p:cBhvr>
                                        <p:cTn id="120" dur="500" fill="hold"/>
                                        <p:tgtEl>
                                          <p:spTgt spid="14"/>
                                        </p:tgtEl>
                                        <p:attrNameLst>
                                          <p:attrName>ppt_h</p:attrName>
                                        </p:attrNameLst>
                                      </p:cBhvr>
                                      <p:tavLst>
                                        <p:tav tm="0">
                                          <p:val>
                                            <p:strVal val="#ppt_h"/>
                                          </p:val>
                                        </p:tav>
                                        <p:tav tm="100000">
                                          <p:val>
                                            <p:strVal val="#ppt_h"/>
                                          </p:val>
                                        </p:tav>
                                      </p:tavLst>
                                    </p:anim>
                                    <p:animEffect transition="in" filter="fade">
                                      <p:cBhvr>
                                        <p:cTn id="121" dur="500"/>
                                        <p:tgtEl>
                                          <p:spTgt spid="14"/>
                                        </p:tgtEl>
                                      </p:cBhvr>
                                    </p:animEffect>
                                  </p:childTnLst>
                                </p:cTn>
                              </p:par>
                              <p:par>
                                <p:cTn id="122" presetID="55" presetClass="entr" presetSubtype="0" fill="hold" grpId="0"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500" fill="hold"/>
                                        <p:tgtEl>
                                          <p:spTgt spid="8"/>
                                        </p:tgtEl>
                                        <p:attrNameLst>
                                          <p:attrName>ppt_w</p:attrName>
                                        </p:attrNameLst>
                                      </p:cBhvr>
                                      <p:tavLst>
                                        <p:tav tm="0">
                                          <p:val>
                                            <p:strVal val="#ppt_w*0.70"/>
                                          </p:val>
                                        </p:tav>
                                        <p:tav tm="100000">
                                          <p:val>
                                            <p:strVal val="#ppt_w"/>
                                          </p:val>
                                        </p:tav>
                                      </p:tavLst>
                                    </p:anim>
                                    <p:anim calcmode="lin" valueType="num">
                                      <p:cBhvr>
                                        <p:cTn id="125" dur="500" fill="hold"/>
                                        <p:tgtEl>
                                          <p:spTgt spid="8"/>
                                        </p:tgtEl>
                                        <p:attrNameLst>
                                          <p:attrName>ppt_h</p:attrName>
                                        </p:attrNameLst>
                                      </p:cBhvr>
                                      <p:tavLst>
                                        <p:tav tm="0">
                                          <p:val>
                                            <p:strVal val="#ppt_h"/>
                                          </p:val>
                                        </p:tav>
                                        <p:tav tm="100000">
                                          <p:val>
                                            <p:strVal val="#ppt_h"/>
                                          </p:val>
                                        </p:tav>
                                      </p:tavLst>
                                    </p:anim>
                                    <p:animEffect transition="in" filter="fade">
                                      <p:cBhvr>
                                        <p:cTn id="126" dur="500"/>
                                        <p:tgtEl>
                                          <p:spTgt spid="8"/>
                                        </p:tgtEl>
                                      </p:cBhvr>
                                    </p:animEffect>
                                  </p:childTnLst>
                                </p:cTn>
                              </p:par>
                            </p:childTnLst>
                          </p:cTn>
                        </p:par>
                      </p:childTnLst>
                    </p:cTn>
                  </p:par>
                  <p:par>
                    <p:cTn id="127" fill="hold">
                      <p:stCondLst>
                        <p:cond delay="indefinite"/>
                      </p:stCondLst>
                      <p:childTnLst>
                        <p:par>
                          <p:cTn id="128" fill="hold">
                            <p:stCondLst>
                              <p:cond delay="0"/>
                            </p:stCondLst>
                            <p:childTnLst>
                              <p:par>
                                <p:cTn id="129" presetID="55" presetClass="entr" presetSubtype="0" fill="hold" grpId="0" nodeType="clickEffect">
                                  <p:stCondLst>
                                    <p:cond delay="0"/>
                                  </p:stCondLst>
                                  <p:childTnLst>
                                    <p:set>
                                      <p:cBhvr>
                                        <p:cTn id="130" dur="1" fill="hold">
                                          <p:stCondLst>
                                            <p:cond delay="0"/>
                                          </p:stCondLst>
                                        </p:cTn>
                                        <p:tgtEl>
                                          <p:spTgt spid="34"/>
                                        </p:tgtEl>
                                        <p:attrNameLst>
                                          <p:attrName>style.visibility</p:attrName>
                                        </p:attrNameLst>
                                      </p:cBhvr>
                                      <p:to>
                                        <p:strVal val="visible"/>
                                      </p:to>
                                    </p:set>
                                    <p:anim calcmode="lin" valueType="num">
                                      <p:cBhvr>
                                        <p:cTn id="131" dur="500" fill="hold"/>
                                        <p:tgtEl>
                                          <p:spTgt spid="34"/>
                                        </p:tgtEl>
                                        <p:attrNameLst>
                                          <p:attrName>ppt_w</p:attrName>
                                        </p:attrNameLst>
                                      </p:cBhvr>
                                      <p:tavLst>
                                        <p:tav tm="0">
                                          <p:val>
                                            <p:strVal val="#ppt_w*0.70"/>
                                          </p:val>
                                        </p:tav>
                                        <p:tav tm="100000">
                                          <p:val>
                                            <p:strVal val="#ppt_w"/>
                                          </p:val>
                                        </p:tav>
                                      </p:tavLst>
                                    </p:anim>
                                    <p:anim calcmode="lin" valueType="num">
                                      <p:cBhvr>
                                        <p:cTn id="132" dur="500" fill="hold"/>
                                        <p:tgtEl>
                                          <p:spTgt spid="34"/>
                                        </p:tgtEl>
                                        <p:attrNameLst>
                                          <p:attrName>ppt_h</p:attrName>
                                        </p:attrNameLst>
                                      </p:cBhvr>
                                      <p:tavLst>
                                        <p:tav tm="0">
                                          <p:val>
                                            <p:strVal val="#ppt_h"/>
                                          </p:val>
                                        </p:tav>
                                        <p:tav tm="100000">
                                          <p:val>
                                            <p:strVal val="#ppt_h"/>
                                          </p:val>
                                        </p:tav>
                                      </p:tavLst>
                                    </p:anim>
                                    <p:animEffect transition="in" filter="fade">
                                      <p:cBhvr>
                                        <p:cTn id="133" dur="500"/>
                                        <p:tgtEl>
                                          <p:spTgt spid="34"/>
                                        </p:tgtEl>
                                      </p:cBhvr>
                                    </p:animEffect>
                                  </p:childTnLst>
                                </p:cTn>
                              </p:par>
                              <p:par>
                                <p:cTn id="134" presetID="55" presetClass="entr" presetSubtype="0" fill="hold" nodeType="with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strVal val="#ppt_w*0.70"/>
                                          </p:val>
                                        </p:tav>
                                        <p:tav tm="100000">
                                          <p:val>
                                            <p:strVal val="#ppt_w"/>
                                          </p:val>
                                        </p:tav>
                                      </p:tavLst>
                                    </p:anim>
                                    <p:anim calcmode="lin" valueType="num">
                                      <p:cBhvr>
                                        <p:cTn id="137" dur="500" fill="hold"/>
                                        <p:tgtEl>
                                          <p:spTgt spid="33"/>
                                        </p:tgtEl>
                                        <p:attrNameLst>
                                          <p:attrName>ppt_h</p:attrName>
                                        </p:attrNameLst>
                                      </p:cBhvr>
                                      <p:tavLst>
                                        <p:tav tm="0">
                                          <p:val>
                                            <p:strVal val="#ppt_h"/>
                                          </p:val>
                                        </p:tav>
                                        <p:tav tm="100000">
                                          <p:val>
                                            <p:strVal val="#ppt_h"/>
                                          </p:val>
                                        </p:tav>
                                      </p:tavLst>
                                    </p:anim>
                                    <p:animEffect transition="in" filter="fade">
                                      <p:cBhvr>
                                        <p:cTn id="138" dur="500"/>
                                        <p:tgtEl>
                                          <p:spTgt spid="33"/>
                                        </p:tgtEl>
                                      </p:cBhvr>
                                    </p:animEffect>
                                  </p:childTnLst>
                                </p:cTn>
                              </p:par>
                            </p:childTnLst>
                          </p:cTn>
                        </p:par>
                      </p:childTnLst>
                    </p:cTn>
                  </p:par>
                  <p:par>
                    <p:cTn id="139" fill="hold">
                      <p:stCondLst>
                        <p:cond delay="indefinite"/>
                      </p:stCondLst>
                      <p:childTnLst>
                        <p:par>
                          <p:cTn id="140" fill="hold">
                            <p:stCondLst>
                              <p:cond delay="0"/>
                            </p:stCondLst>
                            <p:childTnLst>
                              <p:par>
                                <p:cTn id="141" presetID="55" presetClass="entr" presetSubtype="0" fill="hold" grpId="0" nodeType="clickEffect">
                                  <p:stCondLst>
                                    <p:cond delay="0"/>
                                  </p:stCondLst>
                                  <p:childTnLst>
                                    <p:set>
                                      <p:cBhvr>
                                        <p:cTn id="142" dur="1" fill="hold">
                                          <p:stCondLst>
                                            <p:cond delay="0"/>
                                          </p:stCondLst>
                                        </p:cTn>
                                        <p:tgtEl>
                                          <p:spTgt spid="32"/>
                                        </p:tgtEl>
                                        <p:attrNameLst>
                                          <p:attrName>style.visibility</p:attrName>
                                        </p:attrNameLst>
                                      </p:cBhvr>
                                      <p:to>
                                        <p:strVal val="visible"/>
                                      </p:to>
                                    </p:set>
                                    <p:anim calcmode="lin" valueType="num">
                                      <p:cBhvr>
                                        <p:cTn id="143" dur="500" fill="hold"/>
                                        <p:tgtEl>
                                          <p:spTgt spid="32"/>
                                        </p:tgtEl>
                                        <p:attrNameLst>
                                          <p:attrName>ppt_w</p:attrName>
                                        </p:attrNameLst>
                                      </p:cBhvr>
                                      <p:tavLst>
                                        <p:tav tm="0">
                                          <p:val>
                                            <p:strVal val="#ppt_w*0.70"/>
                                          </p:val>
                                        </p:tav>
                                        <p:tav tm="100000">
                                          <p:val>
                                            <p:strVal val="#ppt_w"/>
                                          </p:val>
                                        </p:tav>
                                      </p:tavLst>
                                    </p:anim>
                                    <p:anim calcmode="lin" valueType="num">
                                      <p:cBhvr>
                                        <p:cTn id="144" dur="500" fill="hold"/>
                                        <p:tgtEl>
                                          <p:spTgt spid="32"/>
                                        </p:tgtEl>
                                        <p:attrNameLst>
                                          <p:attrName>ppt_h</p:attrName>
                                        </p:attrNameLst>
                                      </p:cBhvr>
                                      <p:tavLst>
                                        <p:tav tm="0">
                                          <p:val>
                                            <p:strVal val="#ppt_h"/>
                                          </p:val>
                                        </p:tav>
                                        <p:tav tm="100000">
                                          <p:val>
                                            <p:strVal val="#ppt_h"/>
                                          </p:val>
                                        </p:tav>
                                      </p:tavLst>
                                    </p:anim>
                                    <p:animEffect transition="in" filter="fade">
                                      <p:cBhvr>
                                        <p:cTn id="145" dur="500"/>
                                        <p:tgtEl>
                                          <p:spTgt spid="32"/>
                                        </p:tgtEl>
                                      </p:cBhvr>
                                    </p:animEffect>
                                  </p:childTnLst>
                                </p:cTn>
                              </p:par>
                            </p:childTnLst>
                          </p:cTn>
                        </p:par>
                      </p:childTnLst>
                    </p:cTn>
                  </p:par>
                  <p:par>
                    <p:cTn id="146" fill="hold">
                      <p:stCondLst>
                        <p:cond delay="indefinite"/>
                      </p:stCondLst>
                      <p:childTnLst>
                        <p:par>
                          <p:cTn id="147" fill="hold">
                            <p:stCondLst>
                              <p:cond delay="0"/>
                            </p:stCondLst>
                            <p:childTnLst>
                              <p:par>
                                <p:cTn id="148" presetID="55" presetClass="entr" presetSubtype="0" fill="hold" nodeType="clickEffect">
                                  <p:stCondLst>
                                    <p:cond delay="0"/>
                                  </p:stCondLst>
                                  <p:childTnLst>
                                    <p:set>
                                      <p:cBhvr>
                                        <p:cTn id="149" dur="1" fill="hold">
                                          <p:stCondLst>
                                            <p:cond delay="0"/>
                                          </p:stCondLst>
                                        </p:cTn>
                                        <p:tgtEl>
                                          <p:spTgt spid="36"/>
                                        </p:tgtEl>
                                        <p:attrNameLst>
                                          <p:attrName>style.visibility</p:attrName>
                                        </p:attrNameLst>
                                      </p:cBhvr>
                                      <p:to>
                                        <p:strVal val="visible"/>
                                      </p:to>
                                    </p:set>
                                    <p:anim calcmode="lin" valueType="num">
                                      <p:cBhvr>
                                        <p:cTn id="150" dur="500" fill="hold"/>
                                        <p:tgtEl>
                                          <p:spTgt spid="36"/>
                                        </p:tgtEl>
                                        <p:attrNameLst>
                                          <p:attrName>ppt_w</p:attrName>
                                        </p:attrNameLst>
                                      </p:cBhvr>
                                      <p:tavLst>
                                        <p:tav tm="0">
                                          <p:val>
                                            <p:strVal val="#ppt_w*0.70"/>
                                          </p:val>
                                        </p:tav>
                                        <p:tav tm="100000">
                                          <p:val>
                                            <p:strVal val="#ppt_w"/>
                                          </p:val>
                                        </p:tav>
                                      </p:tavLst>
                                    </p:anim>
                                    <p:anim calcmode="lin" valueType="num">
                                      <p:cBhvr>
                                        <p:cTn id="151" dur="500" fill="hold"/>
                                        <p:tgtEl>
                                          <p:spTgt spid="36"/>
                                        </p:tgtEl>
                                        <p:attrNameLst>
                                          <p:attrName>ppt_h</p:attrName>
                                        </p:attrNameLst>
                                      </p:cBhvr>
                                      <p:tavLst>
                                        <p:tav tm="0">
                                          <p:val>
                                            <p:strVal val="#ppt_h"/>
                                          </p:val>
                                        </p:tav>
                                        <p:tav tm="100000">
                                          <p:val>
                                            <p:strVal val="#ppt_h"/>
                                          </p:val>
                                        </p:tav>
                                      </p:tavLst>
                                    </p:anim>
                                    <p:animEffect transition="in" filter="fade">
                                      <p:cBhvr>
                                        <p:cTn id="152" dur="500"/>
                                        <p:tgtEl>
                                          <p:spTgt spid="36"/>
                                        </p:tgtEl>
                                      </p:cBhvr>
                                    </p:animEffect>
                                  </p:childTnLst>
                                </p:cTn>
                              </p:par>
                              <p:par>
                                <p:cTn id="153" presetID="55" presetClass="entr" presetSubtype="0" fill="hold" grpId="0" nodeType="withEffect">
                                  <p:stCondLst>
                                    <p:cond delay="0"/>
                                  </p:stCondLst>
                                  <p:childTnLst>
                                    <p:set>
                                      <p:cBhvr>
                                        <p:cTn id="154" dur="1" fill="hold">
                                          <p:stCondLst>
                                            <p:cond delay="0"/>
                                          </p:stCondLst>
                                        </p:cTn>
                                        <p:tgtEl>
                                          <p:spTgt spid="39"/>
                                        </p:tgtEl>
                                        <p:attrNameLst>
                                          <p:attrName>style.visibility</p:attrName>
                                        </p:attrNameLst>
                                      </p:cBhvr>
                                      <p:to>
                                        <p:strVal val="visible"/>
                                      </p:to>
                                    </p:set>
                                    <p:anim calcmode="lin" valueType="num">
                                      <p:cBhvr>
                                        <p:cTn id="155" dur="500" fill="hold"/>
                                        <p:tgtEl>
                                          <p:spTgt spid="39"/>
                                        </p:tgtEl>
                                        <p:attrNameLst>
                                          <p:attrName>ppt_w</p:attrName>
                                        </p:attrNameLst>
                                      </p:cBhvr>
                                      <p:tavLst>
                                        <p:tav tm="0">
                                          <p:val>
                                            <p:strVal val="#ppt_w*0.70"/>
                                          </p:val>
                                        </p:tav>
                                        <p:tav tm="100000">
                                          <p:val>
                                            <p:strVal val="#ppt_w"/>
                                          </p:val>
                                        </p:tav>
                                      </p:tavLst>
                                    </p:anim>
                                    <p:anim calcmode="lin" valueType="num">
                                      <p:cBhvr>
                                        <p:cTn id="156" dur="500" fill="hold"/>
                                        <p:tgtEl>
                                          <p:spTgt spid="39"/>
                                        </p:tgtEl>
                                        <p:attrNameLst>
                                          <p:attrName>ppt_h</p:attrName>
                                        </p:attrNameLst>
                                      </p:cBhvr>
                                      <p:tavLst>
                                        <p:tav tm="0">
                                          <p:val>
                                            <p:strVal val="#ppt_h"/>
                                          </p:val>
                                        </p:tav>
                                        <p:tav tm="100000">
                                          <p:val>
                                            <p:strVal val="#ppt_h"/>
                                          </p:val>
                                        </p:tav>
                                      </p:tavLst>
                                    </p:anim>
                                    <p:animEffect transition="in" filter="fade">
                                      <p:cBhvr>
                                        <p:cTn id="157" dur="500"/>
                                        <p:tgtEl>
                                          <p:spTgt spid="39"/>
                                        </p:tgtEl>
                                      </p:cBhvr>
                                    </p:animEffect>
                                  </p:childTnLst>
                                </p:cTn>
                              </p:par>
                            </p:childTnLst>
                          </p:cTn>
                        </p:par>
                      </p:childTnLst>
                    </p:cTn>
                  </p:par>
                  <p:par>
                    <p:cTn id="158" fill="hold">
                      <p:stCondLst>
                        <p:cond delay="indefinite"/>
                      </p:stCondLst>
                      <p:childTnLst>
                        <p:par>
                          <p:cTn id="159" fill="hold">
                            <p:stCondLst>
                              <p:cond delay="0"/>
                            </p:stCondLst>
                            <p:childTnLst>
                              <p:par>
                                <p:cTn id="160" presetID="55" presetClass="entr" presetSubtype="0" fill="hold" nodeType="clickEffect">
                                  <p:stCondLst>
                                    <p:cond delay="0"/>
                                  </p:stCondLst>
                                  <p:childTnLst>
                                    <p:set>
                                      <p:cBhvr>
                                        <p:cTn id="161" dur="1" fill="hold">
                                          <p:stCondLst>
                                            <p:cond delay="0"/>
                                          </p:stCondLst>
                                        </p:cTn>
                                        <p:tgtEl>
                                          <p:spTgt spid="40"/>
                                        </p:tgtEl>
                                        <p:attrNameLst>
                                          <p:attrName>style.visibility</p:attrName>
                                        </p:attrNameLst>
                                      </p:cBhvr>
                                      <p:to>
                                        <p:strVal val="visible"/>
                                      </p:to>
                                    </p:set>
                                    <p:anim calcmode="lin" valueType="num">
                                      <p:cBhvr>
                                        <p:cTn id="162" dur="500" fill="hold"/>
                                        <p:tgtEl>
                                          <p:spTgt spid="40"/>
                                        </p:tgtEl>
                                        <p:attrNameLst>
                                          <p:attrName>ppt_w</p:attrName>
                                        </p:attrNameLst>
                                      </p:cBhvr>
                                      <p:tavLst>
                                        <p:tav tm="0">
                                          <p:val>
                                            <p:strVal val="#ppt_w*0.70"/>
                                          </p:val>
                                        </p:tav>
                                        <p:tav tm="100000">
                                          <p:val>
                                            <p:strVal val="#ppt_w"/>
                                          </p:val>
                                        </p:tav>
                                      </p:tavLst>
                                    </p:anim>
                                    <p:anim calcmode="lin" valueType="num">
                                      <p:cBhvr>
                                        <p:cTn id="163" dur="500" fill="hold"/>
                                        <p:tgtEl>
                                          <p:spTgt spid="40"/>
                                        </p:tgtEl>
                                        <p:attrNameLst>
                                          <p:attrName>ppt_h</p:attrName>
                                        </p:attrNameLst>
                                      </p:cBhvr>
                                      <p:tavLst>
                                        <p:tav tm="0">
                                          <p:val>
                                            <p:strVal val="#ppt_h"/>
                                          </p:val>
                                        </p:tav>
                                        <p:tav tm="100000">
                                          <p:val>
                                            <p:strVal val="#ppt_h"/>
                                          </p:val>
                                        </p:tav>
                                      </p:tavLst>
                                    </p:anim>
                                    <p:animEffect transition="in" filter="fade">
                                      <p:cBhvr>
                                        <p:cTn id="164" dur="500"/>
                                        <p:tgtEl>
                                          <p:spTgt spid="40"/>
                                        </p:tgtEl>
                                      </p:cBhvr>
                                    </p:animEffect>
                                  </p:childTnLst>
                                </p:cTn>
                              </p:par>
                              <p:par>
                                <p:cTn id="165" presetID="55" presetClass="entr" presetSubtype="0" fill="hold" nodeType="withEffect">
                                  <p:stCondLst>
                                    <p:cond delay="0"/>
                                  </p:stCondLst>
                                  <p:childTnLst>
                                    <p:set>
                                      <p:cBhvr>
                                        <p:cTn id="166" dur="1" fill="hold">
                                          <p:stCondLst>
                                            <p:cond delay="0"/>
                                          </p:stCondLst>
                                        </p:cTn>
                                        <p:tgtEl>
                                          <p:spTgt spid="38"/>
                                        </p:tgtEl>
                                        <p:attrNameLst>
                                          <p:attrName>style.visibility</p:attrName>
                                        </p:attrNameLst>
                                      </p:cBhvr>
                                      <p:to>
                                        <p:strVal val="visible"/>
                                      </p:to>
                                    </p:set>
                                    <p:anim calcmode="lin" valueType="num">
                                      <p:cBhvr>
                                        <p:cTn id="167" dur="500" fill="hold"/>
                                        <p:tgtEl>
                                          <p:spTgt spid="38"/>
                                        </p:tgtEl>
                                        <p:attrNameLst>
                                          <p:attrName>ppt_w</p:attrName>
                                        </p:attrNameLst>
                                      </p:cBhvr>
                                      <p:tavLst>
                                        <p:tav tm="0">
                                          <p:val>
                                            <p:strVal val="#ppt_w*0.70"/>
                                          </p:val>
                                        </p:tav>
                                        <p:tav tm="100000">
                                          <p:val>
                                            <p:strVal val="#ppt_w"/>
                                          </p:val>
                                        </p:tav>
                                      </p:tavLst>
                                    </p:anim>
                                    <p:anim calcmode="lin" valueType="num">
                                      <p:cBhvr>
                                        <p:cTn id="168" dur="500" fill="hold"/>
                                        <p:tgtEl>
                                          <p:spTgt spid="38"/>
                                        </p:tgtEl>
                                        <p:attrNameLst>
                                          <p:attrName>ppt_h</p:attrName>
                                        </p:attrNameLst>
                                      </p:cBhvr>
                                      <p:tavLst>
                                        <p:tav tm="0">
                                          <p:val>
                                            <p:strVal val="#ppt_h"/>
                                          </p:val>
                                        </p:tav>
                                        <p:tav tm="100000">
                                          <p:val>
                                            <p:strVal val="#ppt_h"/>
                                          </p:val>
                                        </p:tav>
                                      </p:tavLst>
                                    </p:anim>
                                    <p:animEffect transition="in" filter="fade">
                                      <p:cBhvr>
                                        <p:cTn id="169" dur="500"/>
                                        <p:tgtEl>
                                          <p:spTgt spid="38"/>
                                        </p:tgtEl>
                                      </p:cBhvr>
                                    </p:animEffect>
                                  </p:childTnLst>
                                </p:cTn>
                              </p:par>
                              <p:par>
                                <p:cTn id="170" presetID="55" presetClass="entr" presetSubtype="0" fill="hold" grpId="0" nodeType="withEffect">
                                  <p:stCondLst>
                                    <p:cond delay="0"/>
                                  </p:stCondLst>
                                  <p:childTnLst>
                                    <p:set>
                                      <p:cBhvr>
                                        <p:cTn id="171" dur="1" fill="hold">
                                          <p:stCondLst>
                                            <p:cond delay="0"/>
                                          </p:stCondLst>
                                        </p:cTn>
                                        <p:tgtEl>
                                          <p:spTgt spid="47"/>
                                        </p:tgtEl>
                                        <p:attrNameLst>
                                          <p:attrName>style.visibility</p:attrName>
                                        </p:attrNameLst>
                                      </p:cBhvr>
                                      <p:to>
                                        <p:strVal val="visible"/>
                                      </p:to>
                                    </p:set>
                                    <p:anim calcmode="lin" valueType="num">
                                      <p:cBhvr>
                                        <p:cTn id="172" dur="500" fill="hold"/>
                                        <p:tgtEl>
                                          <p:spTgt spid="47"/>
                                        </p:tgtEl>
                                        <p:attrNameLst>
                                          <p:attrName>ppt_w</p:attrName>
                                        </p:attrNameLst>
                                      </p:cBhvr>
                                      <p:tavLst>
                                        <p:tav tm="0">
                                          <p:val>
                                            <p:strVal val="#ppt_w*0.70"/>
                                          </p:val>
                                        </p:tav>
                                        <p:tav tm="100000">
                                          <p:val>
                                            <p:strVal val="#ppt_w"/>
                                          </p:val>
                                        </p:tav>
                                      </p:tavLst>
                                    </p:anim>
                                    <p:anim calcmode="lin" valueType="num">
                                      <p:cBhvr>
                                        <p:cTn id="173" dur="500" fill="hold"/>
                                        <p:tgtEl>
                                          <p:spTgt spid="47"/>
                                        </p:tgtEl>
                                        <p:attrNameLst>
                                          <p:attrName>ppt_h</p:attrName>
                                        </p:attrNameLst>
                                      </p:cBhvr>
                                      <p:tavLst>
                                        <p:tav tm="0">
                                          <p:val>
                                            <p:strVal val="#ppt_h"/>
                                          </p:val>
                                        </p:tav>
                                        <p:tav tm="100000">
                                          <p:val>
                                            <p:strVal val="#ppt_h"/>
                                          </p:val>
                                        </p:tav>
                                      </p:tavLst>
                                    </p:anim>
                                    <p:animEffect transition="in" filter="fade">
                                      <p:cBhvr>
                                        <p:cTn id="174" dur="500"/>
                                        <p:tgtEl>
                                          <p:spTgt spid="47"/>
                                        </p:tgtEl>
                                      </p:cBhvr>
                                    </p:animEffect>
                                  </p:childTnLst>
                                </p:cTn>
                              </p:par>
                              <p:par>
                                <p:cTn id="175" presetID="55" presetClass="entr" presetSubtype="0" fill="hold" nodeType="withEffect">
                                  <p:stCondLst>
                                    <p:cond delay="0"/>
                                  </p:stCondLst>
                                  <p:childTnLst>
                                    <p:set>
                                      <p:cBhvr>
                                        <p:cTn id="176" dur="1" fill="hold">
                                          <p:stCondLst>
                                            <p:cond delay="0"/>
                                          </p:stCondLst>
                                        </p:cTn>
                                        <p:tgtEl>
                                          <p:spTgt spid="42"/>
                                        </p:tgtEl>
                                        <p:attrNameLst>
                                          <p:attrName>style.visibility</p:attrName>
                                        </p:attrNameLst>
                                      </p:cBhvr>
                                      <p:to>
                                        <p:strVal val="visible"/>
                                      </p:to>
                                    </p:set>
                                    <p:anim calcmode="lin" valueType="num">
                                      <p:cBhvr>
                                        <p:cTn id="177" dur="500" fill="hold"/>
                                        <p:tgtEl>
                                          <p:spTgt spid="42"/>
                                        </p:tgtEl>
                                        <p:attrNameLst>
                                          <p:attrName>ppt_w</p:attrName>
                                        </p:attrNameLst>
                                      </p:cBhvr>
                                      <p:tavLst>
                                        <p:tav tm="0">
                                          <p:val>
                                            <p:strVal val="#ppt_w*0.70"/>
                                          </p:val>
                                        </p:tav>
                                        <p:tav tm="100000">
                                          <p:val>
                                            <p:strVal val="#ppt_w"/>
                                          </p:val>
                                        </p:tav>
                                      </p:tavLst>
                                    </p:anim>
                                    <p:anim calcmode="lin" valueType="num">
                                      <p:cBhvr>
                                        <p:cTn id="178" dur="500" fill="hold"/>
                                        <p:tgtEl>
                                          <p:spTgt spid="42"/>
                                        </p:tgtEl>
                                        <p:attrNameLst>
                                          <p:attrName>ppt_h</p:attrName>
                                        </p:attrNameLst>
                                      </p:cBhvr>
                                      <p:tavLst>
                                        <p:tav tm="0">
                                          <p:val>
                                            <p:strVal val="#ppt_h"/>
                                          </p:val>
                                        </p:tav>
                                        <p:tav tm="100000">
                                          <p:val>
                                            <p:strVal val="#ppt_h"/>
                                          </p:val>
                                        </p:tav>
                                      </p:tavLst>
                                    </p:anim>
                                    <p:animEffect transition="in" filter="fade">
                                      <p:cBhvr>
                                        <p:cTn id="179" dur="500"/>
                                        <p:tgtEl>
                                          <p:spTgt spid="42"/>
                                        </p:tgtEl>
                                      </p:cBhvr>
                                    </p:animEffect>
                                  </p:childTnLst>
                                </p:cTn>
                              </p:par>
                              <p:par>
                                <p:cTn id="180" presetID="55" presetClass="entr" presetSubtype="0" fill="hold" nodeType="withEffect">
                                  <p:stCondLst>
                                    <p:cond delay="0"/>
                                  </p:stCondLst>
                                  <p:childTnLst>
                                    <p:set>
                                      <p:cBhvr>
                                        <p:cTn id="181" dur="1" fill="hold">
                                          <p:stCondLst>
                                            <p:cond delay="0"/>
                                          </p:stCondLst>
                                        </p:cTn>
                                        <p:tgtEl>
                                          <p:spTgt spid="46"/>
                                        </p:tgtEl>
                                        <p:attrNameLst>
                                          <p:attrName>style.visibility</p:attrName>
                                        </p:attrNameLst>
                                      </p:cBhvr>
                                      <p:to>
                                        <p:strVal val="visible"/>
                                      </p:to>
                                    </p:set>
                                    <p:anim calcmode="lin" valueType="num">
                                      <p:cBhvr>
                                        <p:cTn id="182" dur="500" fill="hold"/>
                                        <p:tgtEl>
                                          <p:spTgt spid="46"/>
                                        </p:tgtEl>
                                        <p:attrNameLst>
                                          <p:attrName>ppt_w</p:attrName>
                                        </p:attrNameLst>
                                      </p:cBhvr>
                                      <p:tavLst>
                                        <p:tav tm="0">
                                          <p:val>
                                            <p:strVal val="#ppt_w*0.70"/>
                                          </p:val>
                                        </p:tav>
                                        <p:tav tm="100000">
                                          <p:val>
                                            <p:strVal val="#ppt_w"/>
                                          </p:val>
                                        </p:tav>
                                      </p:tavLst>
                                    </p:anim>
                                    <p:anim calcmode="lin" valueType="num">
                                      <p:cBhvr>
                                        <p:cTn id="183" dur="500" fill="hold"/>
                                        <p:tgtEl>
                                          <p:spTgt spid="46"/>
                                        </p:tgtEl>
                                        <p:attrNameLst>
                                          <p:attrName>ppt_h</p:attrName>
                                        </p:attrNameLst>
                                      </p:cBhvr>
                                      <p:tavLst>
                                        <p:tav tm="0">
                                          <p:val>
                                            <p:strVal val="#ppt_h"/>
                                          </p:val>
                                        </p:tav>
                                        <p:tav tm="100000">
                                          <p:val>
                                            <p:strVal val="#ppt_h"/>
                                          </p:val>
                                        </p:tav>
                                      </p:tavLst>
                                    </p:anim>
                                    <p:animEffect transition="in" filter="fade">
                                      <p:cBhvr>
                                        <p:cTn id="18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27" grpId="0" animBg="1"/>
      <p:bldP spid="28" grpId="0" animBg="1"/>
      <p:bldP spid="29" grpId="0" animBg="1"/>
      <p:bldP spid="31" grpId="0"/>
      <p:bldP spid="34" grpId="0"/>
      <p:bldP spid="47" grpId="0" animBg="1"/>
      <p:bldP spid="32" grpId="0" animBg="1"/>
      <p:bldP spid="39" grpId="0"/>
      <p:bldP spid="35" grpId="0" animBg="1"/>
      <p:bldP spid="35" grpId="1" animBg="1"/>
      <p:bldP spid="35" grpId="2" animBg="1"/>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2400" y="0"/>
            <a:ext cx="1371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nvPr>
        </p:nvGraphicFramePr>
        <p:xfrm>
          <a:off x="228600" y="609599"/>
          <a:ext cx="8534399" cy="5105400"/>
        </p:xfrm>
        <a:graphic>
          <a:graphicData uri="http://schemas.openxmlformats.org/drawingml/2006/table">
            <a:tbl>
              <a:tblPr/>
              <a:tblGrid>
                <a:gridCol w="976282"/>
                <a:gridCol w="1440217"/>
                <a:gridCol w="1545901"/>
                <a:gridCol w="1219200"/>
                <a:gridCol w="1155156"/>
                <a:gridCol w="1193121"/>
                <a:gridCol w="1004522"/>
              </a:tblGrid>
              <a:tr h="939800">
                <a:tc>
                  <a:txBody>
                    <a:bodyPr/>
                    <a:lstStyle/>
                    <a:p>
                      <a:pPr marL="0" marR="0" algn="ctr" rtl="0">
                        <a:lnSpc>
                          <a:spcPct val="115000"/>
                        </a:lnSpc>
                        <a:spcBef>
                          <a:spcPts val="0"/>
                        </a:spcBef>
                        <a:spcAft>
                          <a:spcPts val="0"/>
                        </a:spcAft>
                      </a:pPr>
                      <a:endParaRPr lang="en-US" sz="1100" dirty="0">
                        <a:latin typeface="Times New Roman"/>
                        <a:ea typeface="Times New Roman"/>
                      </a:endParaRPr>
                    </a:p>
                  </a:txBody>
                  <a:tcPr marL="64168" marR="6416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100" dirty="0">
                          <a:latin typeface="Times New Roman"/>
                          <a:ea typeface="Times New Roman"/>
                        </a:rPr>
                        <a:t> </a:t>
                      </a:r>
                    </a:p>
                  </a:txBody>
                  <a:tcPr marL="64168" marR="6416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5">
                  <a:txBody>
                    <a:bodyPr/>
                    <a:lstStyle/>
                    <a:p>
                      <a:pPr marL="0" marR="0" algn="ctr" rtl="0">
                        <a:lnSpc>
                          <a:spcPct val="115000"/>
                        </a:lnSpc>
                        <a:spcBef>
                          <a:spcPts val="0"/>
                        </a:spcBef>
                        <a:spcAft>
                          <a:spcPts val="0"/>
                        </a:spcAft>
                      </a:pPr>
                      <a:r>
                        <a:rPr lang="en-US" sz="2200" b="1" dirty="0">
                          <a:latin typeface="Times New Roman"/>
                          <a:ea typeface="Times New Roman"/>
                        </a:rPr>
                        <a:t> </a:t>
                      </a:r>
                      <a:r>
                        <a:rPr lang="en-US" sz="2200" b="1" dirty="0" smtClean="0">
                          <a:latin typeface="Times New Roman"/>
                          <a:ea typeface="Times New Roman"/>
                        </a:rPr>
                        <a:t>Activity</a:t>
                      </a:r>
                      <a:r>
                        <a:rPr lang="en-US" sz="2200" b="1" baseline="0" dirty="0" smtClean="0">
                          <a:latin typeface="Times New Roman"/>
                          <a:ea typeface="Times New Roman"/>
                        </a:rPr>
                        <a:t> </a:t>
                      </a:r>
                      <a:r>
                        <a:rPr lang="en-US" sz="2200" b="1" dirty="0" smtClean="0">
                          <a:latin typeface="Times New Roman"/>
                          <a:ea typeface="Times New Roman"/>
                        </a:rPr>
                        <a:t>compared</a:t>
                      </a:r>
                      <a:r>
                        <a:rPr lang="en-US" sz="2200" b="1" baseline="0" dirty="0" smtClean="0">
                          <a:latin typeface="Times New Roman"/>
                          <a:ea typeface="Times New Roman"/>
                        </a:rPr>
                        <a:t> </a:t>
                      </a:r>
                      <a:r>
                        <a:rPr lang="en-US" sz="2200" b="1" dirty="0" smtClean="0">
                          <a:latin typeface="Times New Roman"/>
                          <a:ea typeface="Times New Roman"/>
                        </a:rPr>
                        <a:t>to</a:t>
                      </a:r>
                      <a:r>
                        <a:rPr lang="en-US" sz="2200" b="1" baseline="0" dirty="0" smtClean="0">
                          <a:latin typeface="Times New Roman"/>
                          <a:ea typeface="Times New Roman"/>
                        </a:rPr>
                        <a:t> </a:t>
                      </a:r>
                      <a:r>
                        <a:rPr lang="en-US" sz="2200" b="1" dirty="0" err="1" smtClean="0">
                          <a:latin typeface="Times New Roman"/>
                          <a:ea typeface="Times New Roman"/>
                        </a:rPr>
                        <a:t>Silymarin</a:t>
                      </a:r>
                      <a:r>
                        <a:rPr lang="en-US" sz="2200" b="1" dirty="0">
                          <a:latin typeface="Times New Roman"/>
                          <a:ea typeface="Times New Roman"/>
                        </a:rPr>
                        <a:t>  (% activity)</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6560">
                <a:tc>
                  <a:txBody>
                    <a:bodyPr/>
                    <a:lstStyle/>
                    <a:p>
                      <a:pPr marL="0" marR="0" algn="ctr" rtl="0">
                        <a:lnSpc>
                          <a:spcPct val="115000"/>
                        </a:lnSpc>
                        <a:spcBef>
                          <a:spcPts val="0"/>
                        </a:spcBef>
                        <a:spcAft>
                          <a:spcPts val="0"/>
                        </a:spcAft>
                      </a:pPr>
                      <a:r>
                        <a:rPr lang="en-US" sz="1100">
                          <a:latin typeface="Times New Roman"/>
                          <a:ea typeface="Times New Roman"/>
                        </a:rPr>
                        <a:t> </a:t>
                      </a:r>
                    </a:p>
                  </a:txBody>
                  <a:tcPr marL="64168" marR="6416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100">
                          <a:latin typeface="Times New Roman"/>
                          <a:ea typeface="Times New Roman"/>
                        </a:rPr>
                        <a:t> </a:t>
                      </a:r>
                    </a:p>
                  </a:txBody>
                  <a:tcPr marL="64168" marR="6416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100">
                          <a:latin typeface="Times New Roman"/>
                          <a:ea typeface="Times New Roman"/>
                        </a:rPr>
                        <a:t> </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dirty="0" smtClean="0">
                          <a:latin typeface="Times New Roman"/>
                          <a:ea typeface="Times New Roman"/>
                        </a:rPr>
                        <a:t>AST -SGOT</a:t>
                      </a:r>
                      <a:endParaRPr lang="en-US" sz="1500" dirty="0">
                        <a:latin typeface="Times New Roman"/>
                        <a:ea typeface="Times New Roman"/>
                      </a:endParaRP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marL="0" marR="0" algn="ctr" rtl="0">
                        <a:lnSpc>
                          <a:spcPct val="115000"/>
                        </a:lnSpc>
                        <a:spcBef>
                          <a:spcPts val="0"/>
                        </a:spcBef>
                        <a:spcAft>
                          <a:spcPts val="0"/>
                        </a:spcAft>
                      </a:pPr>
                      <a:r>
                        <a:rPr lang="en-US" sz="1500" dirty="0" smtClean="0">
                          <a:latin typeface="Times New Roman"/>
                          <a:ea typeface="Times New Roman"/>
                        </a:rPr>
                        <a:t>ALT - SGPT</a:t>
                      </a:r>
                      <a:endParaRPr lang="en-US" sz="1500" dirty="0">
                        <a:latin typeface="Times New Roman"/>
                        <a:ea typeface="Times New Roman"/>
                      </a:endParaRP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marL="0" marR="0" algn="ctr" rtl="0">
                        <a:lnSpc>
                          <a:spcPct val="115000"/>
                        </a:lnSpc>
                        <a:spcBef>
                          <a:spcPts val="0"/>
                        </a:spcBef>
                        <a:spcAft>
                          <a:spcPts val="0"/>
                        </a:spcAft>
                      </a:pPr>
                      <a:r>
                        <a:rPr lang="en-US" sz="1500">
                          <a:latin typeface="Times New Roman"/>
                          <a:ea typeface="Times New Roman"/>
                        </a:rPr>
                        <a:t>ALP</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marL="0" marR="0" algn="ctr" rtl="0">
                        <a:lnSpc>
                          <a:spcPct val="115000"/>
                        </a:lnSpc>
                        <a:spcBef>
                          <a:spcPts val="0"/>
                        </a:spcBef>
                        <a:spcAft>
                          <a:spcPts val="0"/>
                        </a:spcAft>
                      </a:pPr>
                      <a:r>
                        <a:rPr lang="en-US" sz="1500">
                          <a:latin typeface="Times New Roman"/>
                          <a:ea typeface="Times New Roman"/>
                        </a:rPr>
                        <a:t>BIL</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833120">
                <a:tc>
                  <a:txBody>
                    <a:bodyPr/>
                    <a:lstStyle/>
                    <a:p>
                      <a:pPr marL="0" marR="0" algn="ctr" rtl="0">
                        <a:lnSpc>
                          <a:spcPct val="115000"/>
                        </a:lnSpc>
                        <a:spcBef>
                          <a:spcPts val="0"/>
                        </a:spcBef>
                        <a:spcAft>
                          <a:spcPts val="0"/>
                        </a:spcAft>
                      </a:pPr>
                      <a:r>
                        <a:rPr lang="en-US" sz="1500" dirty="0">
                          <a:latin typeface="Times New Roman"/>
                          <a:ea typeface="Times New Roman"/>
                        </a:rPr>
                        <a:t> </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gn="ctr" rtl="0">
                        <a:lnSpc>
                          <a:spcPct val="115000"/>
                        </a:lnSpc>
                        <a:spcBef>
                          <a:spcPts val="0"/>
                        </a:spcBef>
                        <a:spcAft>
                          <a:spcPts val="0"/>
                        </a:spcAft>
                      </a:pPr>
                      <a:r>
                        <a:rPr lang="en-US" sz="1500" dirty="0">
                          <a:latin typeface="Times New Roman"/>
                          <a:ea typeface="Times New Roman"/>
                        </a:rPr>
                        <a:t>500</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BA0"/>
                    </a:solidFill>
                  </a:tcPr>
                </a:tc>
                <a:tc>
                  <a:txBody>
                    <a:bodyPr/>
                    <a:lstStyle/>
                    <a:p>
                      <a:pPr marL="0" marR="0" algn="ctr" rtl="0">
                        <a:lnSpc>
                          <a:spcPct val="115000"/>
                        </a:lnSpc>
                        <a:spcBef>
                          <a:spcPts val="0"/>
                        </a:spcBef>
                        <a:spcAft>
                          <a:spcPts val="0"/>
                        </a:spcAft>
                      </a:pPr>
                      <a:r>
                        <a:rPr lang="en-US" sz="1400" dirty="0">
                          <a:latin typeface="Times New Roman"/>
                          <a:ea typeface="Times New Roman"/>
                        </a:rPr>
                        <a:t>70% </a:t>
                      </a:r>
                      <a:r>
                        <a:rPr lang="en-US" sz="1400" dirty="0" err="1">
                          <a:latin typeface="Times New Roman"/>
                          <a:ea typeface="Times New Roman"/>
                        </a:rPr>
                        <a:t>alc</a:t>
                      </a:r>
                      <a:r>
                        <a:rPr lang="en-US" sz="1400" dirty="0">
                          <a:latin typeface="Times New Roman"/>
                          <a:ea typeface="Times New Roman"/>
                        </a:rPr>
                        <a:t> ext </a:t>
                      </a:r>
                      <a:r>
                        <a:rPr lang="en-US" sz="1400" dirty="0" err="1">
                          <a:latin typeface="Times New Roman"/>
                          <a:ea typeface="Times New Roman"/>
                        </a:rPr>
                        <a:t>ono</a:t>
                      </a:r>
                      <a:r>
                        <a:rPr lang="en-US" sz="1400" dirty="0">
                          <a:latin typeface="Times New Roman"/>
                          <a:ea typeface="Times New Roman"/>
                        </a:rPr>
                        <a:t> I</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BA0"/>
                    </a:solidFill>
                  </a:tcPr>
                </a:tc>
                <a:tc>
                  <a:txBody>
                    <a:bodyPr/>
                    <a:lstStyle/>
                    <a:p>
                      <a:pPr marL="0" marR="0" algn="ctr" rtl="0">
                        <a:lnSpc>
                          <a:spcPct val="115000"/>
                        </a:lnSpc>
                        <a:spcBef>
                          <a:spcPts val="0"/>
                        </a:spcBef>
                        <a:spcAft>
                          <a:spcPts val="0"/>
                        </a:spcAft>
                      </a:pPr>
                      <a:r>
                        <a:rPr lang="en-US" sz="1500" dirty="0">
                          <a:latin typeface="Times New Roman"/>
                          <a:ea typeface="Times New Roman"/>
                        </a:rPr>
                        <a:t>74.2297</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BA0"/>
                    </a:solidFill>
                  </a:tcPr>
                </a:tc>
                <a:tc>
                  <a:txBody>
                    <a:bodyPr/>
                    <a:lstStyle/>
                    <a:p>
                      <a:pPr marL="0" marR="0" algn="ctr" rtl="0">
                        <a:lnSpc>
                          <a:spcPct val="115000"/>
                        </a:lnSpc>
                        <a:spcBef>
                          <a:spcPts val="0"/>
                        </a:spcBef>
                        <a:spcAft>
                          <a:spcPts val="0"/>
                        </a:spcAft>
                      </a:pPr>
                      <a:r>
                        <a:rPr lang="en-US" sz="1500" dirty="0">
                          <a:latin typeface="Times New Roman"/>
                          <a:ea typeface="Times New Roman"/>
                        </a:rPr>
                        <a:t>75.9134</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BA0"/>
                    </a:solidFill>
                  </a:tcPr>
                </a:tc>
                <a:tc>
                  <a:txBody>
                    <a:bodyPr/>
                    <a:lstStyle/>
                    <a:p>
                      <a:pPr marL="0" marR="0" algn="ctr" rtl="0">
                        <a:lnSpc>
                          <a:spcPct val="115000"/>
                        </a:lnSpc>
                        <a:spcBef>
                          <a:spcPts val="0"/>
                        </a:spcBef>
                        <a:spcAft>
                          <a:spcPts val="0"/>
                        </a:spcAft>
                      </a:pPr>
                      <a:r>
                        <a:rPr lang="en-US" sz="1500" dirty="0">
                          <a:latin typeface="Times New Roman"/>
                          <a:ea typeface="Times New Roman"/>
                        </a:rPr>
                        <a:t>37.3886</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BA0"/>
                    </a:solidFill>
                  </a:tcPr>
                </a:tc>
                <a:tc>
                  <a:txBody>
                    <a:bodyPr/>
                    <a:lstStyle/>
                    <a:p>
                      <a:pPr marL="0" marR="0" algn="ctr" rtl="0">
                        <a:lnSpc>
                          <a:spcPct val="115000"/>
                        </a:lnSpc>
                        <a:spcBef>
                          <a:spcPts val="0"/>
                        </a:spcBef>
                        <a:spcAft>
                          <a:spcPts val="0"/>
                        </a:spcAft>
                      </a:pPr>
                      <a:r>
                        <a:rPr lang="en-US" sz="1500" dirty="0">
                          <a:latin typeface="Times New Roman"/>
                          <a:ea typeface="Times New Roman"/>
                        </a:rPr>
                        <a:t>86.833</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BA0"/>
                    </a:solidFill>
                  </a:tcPr>
                </a:tc>
              </a:tr>
              <a:tr h="416560">
                <a:tc>
                  <a:txBody>
                    <a:bodyPr/>
                    <a:lstStyle/>
                    <a:p>
                      <a:pPr marL="0" marR="0" algn="ctr" rtl="0">
                        <a:lnSpc>
                          <a:spcPct val="115000"/>
                        </a:lnSpc>
                        <a:spcBef>
                          <a:spcPts val="0"/>
                        </a:spcBef>
                        <a:spcAft>
                          <a:spcPts val="0"/>
                        </a:spcAft>
                      </a:pPr>
                      <a:r>
                        <a:rPr lang="en-US" sz="1500">
                          <a:latin typeface="Times New Roman"/>
                          <a:ea typeface="Times New Roman"/>
                        </a:rPr>
                        <a:t> </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0" marR="0" algn="ctr" rtl="0">
                        <a:lnSpc>
                          <a:spcPct val="115000"/>
                        </a:lnSpc>
                        <a:spcBef>
                          <a:spcPts val="0"/>
                        </a:spcBef>
                        <a:spcAft>
                          <a:spcPts val="0"/>
                        </a:spcAft>
                      </a:pPr>
                      <a:r>
                        <a:rPr lang="en-US" sz="1500" dirty="0">
                          <a:latin typeface="Times New Roman"/>
                          <a:ea typeface="Times New Roman"/>
                        </a:rPr>
                        <a:t>250</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400" dirty="0" err="1">
                          <a:latin typeface="Times New Roman"/>
                          <a:ea typeface="Times New Roman"/>
                        </a:rPr>
                        <a:t>ono</a:t>
                      </a:r>
                      <a:r>
                        <a:rPr lang="en-US" sz="1400" dirty="0">
                          <a:latin typeface="Times New Roman"/>
                          <a:ea typeface="Times New Roman"/>
                        </a:rPr>
                        <a:t> II</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24.555</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45.7602</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dirty="0">
                          <a:latin typeface="Times New Roman"/>
                          <a:ea typeface="Times New Roman"/>
                        </a:rPr>
                        <a:t>11.8029</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28.0852</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60">
                <a:tc>
                  <a:txBody>
                    <a:bodyPr/>
                    <a:lstStyle/>
                    <a:p>
                      <a:pPr marL="0" marR="0" algn="ctr" rtl="0">
                        <a:lnSpc>
                          <a:spcPct val="115000"/>
                        </a:lnSpc>
                        <a:spcBef>
                          <a:spcPts val="0"/>
                        </a:spcBef>
                        <a:spcAft>
                          <a:spcPts val="0"/>
                        </a:spcAft>
                      </a:pPr>
                      <a:r>
                        <a:rPr lang="en-US" sz="1500">
                          <a:latin typeface="Times New Roman"/>
                          <a:ea typeface="Times New Roman"/>
                        </a:rPr>
                        <a:t> </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0" marR="0" algn="ctr" rtl="0">
                        <a:lnSpc>
                          <a:spcPct val="115000"/>
                        </a:lnSpc>
                        <a:spcBef>
                          <a:spcPts val="0"/>
                        </a:spcBef>
                        <a:spcAft>
                          <a:spcPts val="0"/>
                        </a:spcAft>
                      </a:pPr>
                      <a:r>
                        <a:rPr lang="en-US" sz="1500" dirty="0">
                          <a:latin typeface="Times New Roman"/>
                          <a:ea typeface="Times New Roman"/>
                        </a:rPr>
                        <a:t>250</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400" dirty="0" err="1">
                          <a:latin typeface="Times New Roman"/>
                          <a:ea typeface="Times New Roman"/>
                        </a:rPr>
                        <a:t>ono</a:t>
                      </a:r>
                      <a:r>
                        <a:rPr lang="en-US" sz="1400" dirty="0">
                          <a:latin typeface="Times New Roman"/>
                          <a:ea typeface="Times New Roman"/>
                        </a:rPr>
                        <a:t> III</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46.5722</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79.9575</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dirty="0">
                          <a:latin typeface="Times New Roman"/>
                          <a:ea typeface="Times New Roman"/>
                        </a:rPr>
                        <a:t>58.7808</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61.045</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60">
                <a:tc>
                  <a:txBody>
                    <a:bodyPr/>
                    <a:lstStyle/>
                    <a:p>
                      <a:pPr marL="0" marR="0" algn="ctr" rtl="0">
                        <a:lnSpc>
                          <a:spcPct val="115000"/>
                        </a:lnSpc>
                        <a:spcBef>
                          <a:spcPts val="0"/>
                        </a:spcBef>
                        <a:spcAft>
                          <a:spcPts val="0"/>
                        </a:spcAft>
                      </a:pPr>
                      <a:r>
                        <a:rPr lang="en-US" sz="1500">
                          <a:latin typeface="Times New Roman"/>
                          <a:ea typeface="Times New Roman"/>
                        </a:rPr>
                        <a:t> </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0" marR="0" algn="ctr" rtl="0">
                        <a:lnSpc>
                          <a:spcPct val="115000"/>
                        </a:lnSpc>
                        <a:spcBef>
                          <a:spcPts val="0"/>
                        </a:spcBef>
                        <a:spcAft>
                          <a:spcPts val="0"/>
                        </a:spcAft>
                      </a:pPr>
                      <a:r>
                        <a:rPr lang="en-US" sz="1500" dirty="0">
                          <a:latin typeface="Times New Roman"/>
                          <a:ea typeface="Times New Roman"/>
                        </a:rPr>
                        <a:t>250</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400" dirty="0" err="1">
                          <a:latin typeface="Times New Roman"/>
                          <a:ea typeface="Times New Roman"/>
                        </a:rPr>
                        <a:t>ono</a:t>
                      </a:r>
                      <a:r>
                        <a:rPr lang="en-US" sz="1400" dirty="0">
                          <a:latin typeface="Times New Roman"/>
                          <a:ea typeface="Times New Roman"/>
                        </a:rPr>
                        <a:t> IV</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84.7067</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62.1877</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dirty="0">
                          <a:latin typeface="Times New Roman"/>
                          <a:ea typeface="Times New Roman"/>
                        </a:rPr>
                        <a:t>30.2983</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67.7826</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60">
                <a:tc>
                  <a:txBody>
                    <a:bodyPr/>
                    <a:lstStyle/>
                    <a:p>
                      <a:pPr marL="0" marR="0" algn="ctr" rtl="0">
                        <a:lnSpc>
                          <a:spcPct val="115000"/>
                        </a:lnSpc>
                        <a:spcBef>
                          <a:spcPts val="0"/>
                        </a:spcBef>
                        <a:spcAft>
                          <a:spcPts val="0"/>
                        </a:spcAft>
                      </a:pPr>
                      <a:r>
                        <a:rPr lang="en-US" sz="1500">
                          <a:latin typeface="Times New Roman"/>
                          <a:ea typeface="Times New Roman"/>
                        </a:rPr>
                        <a:t>Ono</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0" marR="0" algn="ctr" rtl="0">
                        <a:lnSpc>
                          <a:spcPct val="115000"/>
                        </a:lnSpc>
                        <a:spcBef>
                          <a:spcPts val="0"/>
                        </a:spcBef>
                        <a:spcAft>
                          <a:spcPts val="0"/>
                        </a:spcAft>
                      </a:pPr>
                      <a:r>
                        <a:rPr lang="en-US" sz="1500" dirty="0">
                          <a:latin typeface="Times New Roman"/>
                          <a:ea typeface="Times New Roman"/>
                        </a:rPr>
                        <a:t>250</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400" dirty="0" err="1">
                          <a:latin typeface="Times New Roman"/>
                          <a:ea typeface="Times New Roman"/>
                        </a:rPr>
                        <a:t>ono</a:t>
                      </a:r>
                      <a:r>
                        <a:rPr lang="en-US" sz="1400" dirty="0">
                          <a:latin typeface="Times New Roman"/>
                          <a:ea typeface="Times New Roman"/>
                        </a:rPr>
                        <a:t> V</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23.8134</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14.2344</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dirty="0">
                          <a:latin typeface="Times New Roman"/>
                          <a:ea typeface="Times New Roman"/>
                        </a:rPr>
                        <a:t>8.56031</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19.8487</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60">
                <a:tc>
                  <a:txBody>
                    <a:bodyPr/>
                    <a:lstStyle/>
                    <a:p>
                      <a:pPr marL="0" marR="0" algn="l" rtl="0">
                        <a:lnSpc>
                          <a:spcPct val="115000"/>
                        </a:lnSpc>
                        <a:spcBef>
                          <a:spcPts val="0"/>
                        </a:spcBef>
                        <a:spcAft>
                          <a:spcPts val="0"/>
                        </a:spcAft>
                      </a:pPr>
                      <a:r>
                        <a:rPr lang="en-US" sz="1500">
                          <a:latin typeface="Times New Roman"/>
                          <a:ea typeface="Times New Roman"/>
                        </a:rPr>
                        <a:t> </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0" marR="0" algn="ctr" rtl="0">
                        <a:lnSpc>
                          <a:spcPct val="115000"/>
                        </a:lnSpc>
                        <a:spcBef>
                          <a:spcPts val="0"/>
                        </a:spcBef>
                        <a:spcAft>
                          <a:spcPts val="0"/>
                        </a:spcAft>
                      </a:pPr>
                      <a:r>
                        <a:rPr lang="en-US" sz="1500" dirty="0">
                          <a:latin typeface="Times New Roman"/>
                          <a:ea typeface="Times New Roman"/>
                        </a:rPr>
                        <a:t>500</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BA0"/>
                    </a:solidFill>
                  </a:tcPr>
                </a:tc>
                <a:tc>
                  <a:txBody>
                    <a:bodyPr/>
                    <a:lstStyle/>
                    <a:p>
                      <a:pPr marL="0" marR="0" algn="ctr" rtl="0">
                        <a:lnSpc>
                          <a:spcPct val="115000"/>
                        </a:lnSpc>
                        <a:spcBef>
                          <a:spcPts val="0"/>
                        </a:spcBef>
                        <a:spcAft>
                          <a:spcPts val="0"/>
                        </a:spcAft>
                      </a:pPr>
                      <a:r>
                        <a:rPr lang="en-US" sz="1400" dirty="0" err="1">
                          <a:latin typeface="Times New Roman"/>
                          <a:ea typeface="Times New Roman"/>
                        </a:rPr>
                        <a:t>ono</a:t>
                      </a:r>
                      <a:r>
                        <a:rPr lang="en-US" sz="1400" dirty="0">
                          <a:latin typeface="Times New Roman"/>
                          <a:ea typeface="Times New Roman"/>
                        </a:rPr>
                        <a:t> VI</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BA0"/>
                    </a:solidFill>
                  </a:tcPr>
                </a:tc>
                <a:tc>
                  <a:txBody>
                    <a:bodyPr/>
                    <a:lstStyle/>
                    <a:p>
                      <a:pPr marL="0" marR="0" algn="ctr" rtl="0">
                        <a:lnSpc>
                          <a:spcPct val="115000"/>
                        </a:lnSpc>
                        <a:spcBef>
                          <a:spcPts val="0"/>
                        </a:spcBef>
                        <a:spcAft>
                          <a:spcPts val="0"/>
                        </a:spcAft>
                      </a:pPr>
                      <a:r>
                        <a:rPr lang="en-US" sz="1500">
                          <a:latin typeface="Times New Roman"/>
                          <a:ea typeface="Times New Roman"/>
                        </a:rPr>
                        <a:t>89.1397</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BA0"/>
                    </a:solidFill>
                  </a:tcPr>
                </a:tc>
                <a:tc>
                  <a:txBody>
                    <a:bodyPr/>
                    <a:lstStyle/>
                    <a:p>
                      <a:pPr marL="0" marR="0" algn="ctr" rtl="0">
                        <a:lnSpc>
                          <a:spcPct val="115000"/>
                        </a:lnSpc>
                        <a:spcBef>
                          <a:spcPts val="0"/>
                        </a:spcBef>
                        <a:spcAft>
                          <a:spcPts val="0"/>
                        </a:spcAft>
                      </a:pPr>
                      <a:r>
                        <a:rPr lang="en-US" sz="1500">
                          <a:latin typeface="Times New Roman"/>
                          <a:ea typeface="Times New Roman"/>
                        </a:rPr>
                        <a:t>72.1691</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BA0"/>
                    </a:solidFill>
                  </a:tcPr>
                </a:tc>
                <a:tc>
                  <a:txBody>
                    <a:bodyPr/>
                    <a:lstStyle/>
                    <a:p>
                      <a:pPr marL="0" marR="0" algn="ctr" rtl="0">
                        <a:lnSpc>
                          <a:spcPct val="115000"/>
                        </a:lnSpc>
                        <a:spcBef>
                          <a:spcPts val="0"/>
                        </a:spcBef>
                        <a:spcAft>
                          <a:spcPts val="0"/>
                        </a:spcAft>
                      </a:pPr>
                      <a:r>
                        <a:rPr lang="en-US" sz="1500" dirty="0">
                          <a:latin typeface="Times New Roman"/>
                          <a:ea typeface="Times New Roman"/>
                        </a:rPr>
                        <a:t>67.8599</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BA0"/>
                    </a:solidFill>
                  </a:tcPr>
                </a:tc>
                <a:tc>
                  <a:txBody>
                    <a:bodyPr/>
                    <a:lstStyle/>
                    <a:p>
                      <a:pPr marL="0" marR="0" algn="ctr" rtl="0">
                        <a:lnSpc>
                          <a:spcPct val="115000"/>
                        </a:lnSpc>
                        <a:spcBef>
                          <a:spcPts val="0"/>
                        </a:spcBef>
                        <a:spcAft>
                          <a:spcPts val="0"/>
                        </a:spcAft>
                      </a:pPr>
                      <a:r>
                        <a:rPr lang="en-US" sz="1500">
                          <a:latin typeface="Times New Roman"/>
                          <a:ea typeface="Times New Roman"/>
                        </a:rPr>
                        <a:t>87.2531</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BA0"/>
                    </a:solidFill>
                  </a:tcPr>
                </a:tc>
              </a:tr>
              <a:tr h="416560">
                <a:tc>
                  <a:txBody>
                    <a:bodyPr/>
                    <a:lstStyle/>
                    <a:p>
                      <a:pPr marL="0" marR="0" algn="ctr" rtl="0">
                        <a:lnSpc>
                          <a:spcPct val="115000"/>
                        </a:lnSpc>
                        <a:spcBef>
                          <a:spcPts val="0"/>
                        </a:spcBef>
                        <a:spcAft>
                          <a:spcPts val="0"/>
                        </a:spcAft>
                      </a:pPr>
                      <a:r>
                        <a:rPr lang="en-US" sz="1500" dirty="0">
                          <a:latin typeface="Times New Roman"/>
                          <a:ea typeface="Times New Roman"/>
                        </a:rPr>
                        <a:t> </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0" marR="0" algn="ctr" rtl="0">
                        <a:lnSpc>
                          <a:spcPct val="115000"/>
                        </a:lnSpc>
                        <a:spcBef>
                          <a:spcPts val="0"/>
                        </a:spcBef>
                        <a:spcAft>
                          <a:spcPts val="0"/>
                        </a:spcAft>
                      </a:pPr>
                      <a:r>
                        <a:rPr lang="en-US" sz="1500" dirty="0">
                          <a:latin typeface="Times New Roman"/>
                          <a:ea typeface="Times New Roman"/>
                        </a:rPr>
                        <a:t>250</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400" dirty="0" err="1">
                          <a:latin typeface="Times New Roman"/>
                          <a:ea typeface="Times New Roman"/>
                        </a:rPr>
                        <a:t>ono</a:t>
                      </a:r>
                      <a:r>
                        <a:rPr lang="en-US" sz="1400" dirty="0">
                          <a:latin typeface="Times New Roman"/>
                          <a:ea typeface="Times New Roman"/>
                        </a:rPr>
                        <a:t> VII</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41.263</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75.8207</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dirty="0">
                          <a:latin typeface="Times New Roman"/>
                          <a:ea typeface="Times New Roman"/>
                        </a:rPr>
                        <a:t>26.2527</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dirty="0">
                          <a:latin typeface="Times New Roman"/>
                          <a:ea typeface="Times New Roman"/>
                        </a:rPr>
                        <a:t>17.3417</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60">
                <a:tc>
                  <a:txBody>
                    <a:bodyPr/>
                    <a:lstStyle/>
                    <a:p>
                      <a:pPr marL="0" marR="0" algn="ctr" rtl="0">
                        <a:lnSpc>
                          <a:spcPct val="115000"/>
                        </a:lnSpc>
                        <a:spcBef>
                          <a:spcPts val="0"/>
                        </a:spcBef>
                        <a:spcAft>
                          <a:spcPts val="0"/>
                        </a:spcAft>
                      </a:pPr>
                      <a:r>
                        <a:rPr lang="en-US" sz="1500" dirty="0">
                          <a:latin typeface="Times New Roman"/>
                          <a:ea typeface="Times New Roman"/>
                        </a:rPr>
                        <a:t> </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0">
                        <a:lnSpc>
                          <a:spcPct val="115000"/>
                        </a:lnSpc>
                        <a:spcBef>
                          <a:spcPts val="0"/>
                        </a:spcBef>
                        <a:spcAft>
                          <a:spcPts val="0"/>
                        </a:spcAft>
                      </a:pPr>
                      <a:r>
                        <a:rPr lang="en-US" sz="1500" dirty="0">
                          <a:latin typeface="Times New Roman"/>
                          <a:ea typeface="Times New Roman"/>
                        </a:rPr>
                        <a:t>250</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400" dirty="0" err="1">
                          <a:latin typeface="Times New Roman"/>
                          <a:ea typeface="Times New Roman"/>
                        </a:rPr>
                        <a:t>onoVIII</a:t>
                      </a:r>
                      <a:endParaRPr lang="en-US" sz="1400" dirty="0">
                        <a:latin typeface="Times New Roman"/>
                        <a:ea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26.3902</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_____</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a:latin typeface="Times New Roman"/>
                          <a:ea typeface="Times New Roman"/>
                        </a:rPr>
                        <a:t>33.3696</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500" dirty="0">
                          <a:latin typeface="Times New Roman"/>
                          <a:ea typeface="Times New Roman"/>
                        </a:rPr>
                        <a:t>48.4732</a:t>
                      </a:r>
                    </a:p>
                  </a:txBody>
                  <a:tcPr marL="64168" marR="64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6200" y="76200"/>
            <a:ext cx="4109523" cy="430887"/>
          </a:xfrm>
          <a:prstGeom prst="rect">
            <a:avLst/>
          </a:prstGeom>
          <a:solidFill>
            <a:schemeClr val="bg1"/>
          </a:solidFill>
        </p:spPr>
        <p:txBody>
          <a:bodyPr wrap="none">
            <a:spAutoFit/>
          </a:bodyPr>
          <a:lstStyle/>
          <a:p>
            <a:r>
              <a:rPr lang="en-US" sz="2200" b="1" dirty="0" smtClean="0">
                <a:solidFill>
                  <a:schemeClr val="tx2">
                    <a:lumMod val="75000"/>
                  </a:schemeClr>
                </a:solidFill>
              </a:rPr>
              <a:t>Biologically Guided Fractionation </a:t>
            </a:r>
            <a:endParaRPr lang="en-US" sz="2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696200" y="0"/>
            <a:ext cx="144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76200"/>
            <a:ext cx="7772400" cy="1143000"/>
          </a:xfrm>
        </p:spPr>
        <p:txBody>
          <a:bodyPr>
            <a:normAutofit/>
          </a:bodyPr>
          <a:lstStyle/>
          <a:p>
            <a:r>
              <a:rPr lang="en-US" sz="3600" b="1" i="1" dirty="0" err="1" smtClean="0"/>
              <a:t>Onopordon</a:t>
            </a:r>
            <a:r>
              <a:rPr lang="en-US" sz="3600" b="1" i="1" dirty="0" smtClean="0"/>
              <a:t> </a:t>
            </a:r>
            <a:r>
              <a:rPr lang="en-US" sz="3600" b="1" i="1" dirty="0" err="1" smtClean="0"/>
              <a:t>alexandrinum</a:t>
            </a:r>
            <a:r>
              <a:rPr lang="en-US" sz="3600" b="1" i="1" dirty="0" smtClean="0"/>
              <a:t> </a:t>
            </a:r>
            <a:r>
              <a:rPr lang="en-US" sz="3600" b="1" dirty="0" smtClean="0"/>
              <a:t>fractions</a:t>
            </a:r>
            <a:endParaRPr lang="en-US" sz="3600" b="1" dirty="0"/>
          </a:p>
        </p:txBody>
      </p:sp>
      <p:graphicFrame>
        <p:nvGraphicFramePr>
          <p:cNvPr id="4" name="Content Placeholder 3"/>
          <p:cNvGraphicFramePr>
            <a:graphicFrameLocks noGrp="1"/>
          </p:cNvGraphicFramePr>
          <p:nvPr>
            <p:ph idx="1"/>
          </p:nvPr>
        </p:nvGraphicFramePr>
        <p:xfrm>
          <a:off x="838200" y="1752600"/>
          <a:ext cx="7086600" cy="44196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a:off x="2819400" y="1752600"/>
            <a:ext cx="228600" cy="9144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 y="940713"/>
            <a:ext cx="1905000" cy="1015663"/>
          </a:xfrm>
          <a:prstGeom prst="rect">
            <a:avLst/>
          </a:prstGeom>
          <a:solidFill>
            <a:schemeClr val="accent2">
              <a:lumMod val="75000"/>
            </a:schemeClr>
          </a:solidFill>
          <a:ln>
            <a:solidFill>
              <a:srgbClr val="FFFF99"/>
            </a:solidFill>
          </a:ln>
        </p:spPr>
        <p:txBody>
          <a:bodyPr wrap="square" rtlCol="0">
            <a:spAutoFit/>
          </a:bodyPr>
          <a:lstStyle/>
          <a:p>
            <a:pPr algn="ctr"/>
            <a:r>
              <a:rPr lang="en-US" sz="3000" b="1" dirty="0" smtClean="0">
                <a:solidFill>
                  <a:srgbClr val="FFFF99"/>
                </a:solidFill>
              </a:rPr>
              <a:t>70% </a:t>
            </a:r>
            <a:r>
              <a:rPr lang="en-US" sz="3000" b="1" dirty="0" err="1" smtClean="0">
                <a:solidFill>
                  <a:srgbClr val="FFFF99"/>
                </a:solidFill>
              </a:rPr>
              <a:t>Alc</a:t>
            </a:r>
            <a:r>
              <a:rPr lang="en-US" sz="3000" b="1" dirty="0" smtClean="0">
                <a:solidFill>
                  <a:srgbClr val="FFFF99"/>
                </a:solidFill>
              </a:rPr>
              <a:t> Extract</a:t>
            </a:r>
            <a:endParaRPr lang="en-US" sz="3000" b="1" dirty="0">
              <a:solidFill>
                <a:srgbClr val="FFFF99"/>
              </a:solidFill>
            </a:endParaRPr>
          </a:p>
        </p:txBody>
      </p:sp>
      <p:sp>
        <p:nvSpPr>
          <p:cNvPr id="8" name="TextBox 7"/>
          <p:cNvSpPr txBox="1"/>
          <p:nvPr/>
        </p:nvSpPr>
        <p:spPr>
          <a:xfrm>
            <a:off x="2133600" y="1321713"/>
            <a:ext cx="1295400" cy="553998"/>
          </a:xfrm>
          <a:prstGeom prst="rect">
            <a:avLst/>
          </a:prstGeom>
          <a:solidFill>
            <a:schemeClr val="accent1">
              <a:lumMod val="75000"/>
            </a:schemeClr>
          </a:solidFill>
          <a:ln>
            <a:solidFill>
              <a:srgbClr val="FFFF99"/>
            </a:solidFill>
          </a:ln>
        </p:spPr>
        <p:txBody>
          <a:bodyPr wrap="square" rtlCol="0">
            <a:spAutoFit/>
          </a:bodyPr>
          <a:lstStyle/>
          <a:p>
            <a:pPr algn="ctr"/>
            <a:r>
              <a:rPr lang="en-US" sz="3000" b="1" dirty="0" smtClean="0">
                <a:solidFill>
                  <a:srgbClr val="FFFF99"/>
                </a:solidFill>
              </a:rPr>
              <a:t>Et Ac</a:t>
            </a:r>
            <a:endParaRPr lang="en-US" sz="3000" b="1" dirty="0">
              <a:solidFill>
                <a:srgbClr val="FFFF99"/>
              </a:solidFill>
            </a:endParaRPr>
          </a:p>
        </p:txBody>
      </p:sp>
      <p:cxnSp>
        <p:nvCxnSpPr>
          <p:cNvPr id="9" name="Straight Arrow Connector 8"/>
          <p:cNvCxnSpPr/>
          <p:nvPr/>
        </p:nvCxnSpPr>
        <p:spPr>
          <a:xfrm>
            <a:off x="3886200" y="1905000"/>
            <a:ext cx="0" cy="12954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52800" y="1732002"/>
            <a:ext cx="1524000" cy="553998"/>
          </a:xfrm>
          <a:prstGeom prst="rect">
            <a:avLst/>
          </a:prstGeom>
          <a:solidFill>
            <a:schemeClr val="accent1">
              <a:lumMod val="75000"/>
            </a:schemeClr>
          </a:solidFill>
          <a:ln>
            <a:solidFill>
              <a:srgbClr val="FFFF99"/>
            </a:solidFill>
          </a:ln>
        </p:spPr>
        <p:txBody>
          <a:bodyPr wrap="square" rtlCol="0">
            <a:spAutoFit/>
          </a:bodyPr>
          <a:lstStyle/>
          <a:p>
            <a:pPr algn="ctr"/>
            <a:r>
              <a:rPr lang="en-US" sz="3000" b="1" dirty="0" smtClean="0">
                <a:solidFill>
                  <a:srgbClr val="FFFF99"/>
                </a:solidFill>
              </a:rPr>
              <a:t>But 70%</a:t>
            </a:r>
            <a:endParaRPr lang="en-US" sz="3000" b="1" dirty="0">
              <a:solidFill>
                <a:srgbClr val="FFFF99"/>
              </a:solidFill>
            </a:endParaRPr>
          </a:p>
        </p:txBody>
      </p:sp>
      <p:cxnSp>
        <p:nvCxnSpPr>
          <p:cNvPr id="12" name="Straight Arrow Connector 11"/>
          <p:cNvCxnSpPr/>
          <p:nvPr/>
        </p:nvCxnSpPr>
        <p:spPr>
          <a:xfrm flipH="1">
            <a:off x="5943600" y="2133600"/>
            <a:ext cx="990600" cy="14478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8400" y="1732002"/>
            <a:ext cx="1295400" cy="553998"/>
          </a:xfrm>
          <a:prstGeom prst="rect">
            <a:avLst/>
          </a:prstGeom>
          <a:solidFill>
            <a:schemeClr val="accent1">
              <a:lumMod val="75000"/>
            </a:schemeClr>
          </a:solidFill>
          <a:ln>
            <a:solidFill>
              <a:srgbClr val="FFFF99"/>
            </a:solidFill>
          </a:ln>
        </p:spPr>
        <p:txBody>
          <a:bodyPr wrap="square" rtlCol="0">
            <a:spAutoFit/>
          </a:bodyPr>
          <a:lstStyle/>
          <a:p>
            <a:pPr algn="ctr"/>
            <a:r>
              <a:rPr lang="en-US" sz="3000" b="1" dirty="0" smtClean="0">
                <a:solidFill>
                  <a:srgbClr val="FFFF99"/>
                </a:solidFill>
              </a:rPr>
              <a:t>But </a:t>
            </a:r>
            <a:r>
              <a:rPr lang="en-US" sz="3000" b="1" dirty="0" err="1" smtClean="0">
                <a:solidFill>
                  <a:srgbClr val="FFFF99"/>
                </a:solidFill>
              </a:rPr>
              <a:t>aq</a:t>
            </a:r>
            <a:endParaRPr lang="en-US" sz="3000" b="1" dirty="0">
              <a:solidFill>
                <a:srgbClr val="FFFF99"/>
              </a:solidFill>
            </a:endParaRPr>
          </a:p>
        </p:txBody>
      </p:sp>
      <p:cxnSp>
        <p:nvCxnSpPr>
          <p:cNvPr id="17" name="Straight Arrow Connector 16"/>
          <p:cNvCxnSpPr/>
          <p:nvPr/>
        </p:nvCxnSpPr>
        <p:spPr>
          <a:xfrm>
            <a:off x="5257800" y="1371600"/>
            <a:ext cx="0" cy="9906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95800" y="940713"/>
            <a:ext cx="1905000" cy="553998"/>
          </a:xfrm>
          <a:prstGeom prst="rect">
            <a:avLst/>
          </a:prstGeom>
          <a:solidFill>
            <a:schemeClr val="accent2">
              <a:lumMod val="75000"/>
            </a:schemeClr>
          </a:solidFill>
          <a:ln>
            <a:solidFill>
              <a:srgbClr val="FFFF99"/>
            </a:solidFill>
          </a:ln>
        </p:spPr>
        <p:txBody>
          <a:bodyPr wrap="square" rtlCol="0">
            <a:spAutoFit/>
          </a:bodyPr>
          <a:lstStyle/>
          <a:p>
            <a:pPr algn="ctr"/>
            <a:r>
              <a:rPr lang="en-US" sz="3000" b="1" dirty="0" err="1" smtClean="0">
                <a:solidFill>
                  <a:srgbClr val="FFFF99"/>
                </a:solidFill>
              </a:rPr>
              <a:t>Aq</a:t>
            </a:r>
            <a:r>
              <a:rPr lang="en-US" sz="3000" b="1" dirty="0" smtClean="0">
                <a:solidFill>
                  <a:srgbClr val="FFFF99"/>
                </a:solidFill>
              </a:rPr>
              <a:t> Extract</a:t>
            </a:r>
            <a:endParaRPr lang="en-US" sz="3000" b="1" dirty="0">
              <a:solidFill>
                <a:srgbClr val="FFFF99"/>
              </a:solidFill>
            </a:endParaRPr>
          </a:p>
        </p:txBody>
      </p:sp>
      <p:sp>
        <p:nvSpPr>
          <p:cNvPr id="15" name="Rectangle 14"/>
          <p:cNvSpPr/>
          <p:nvPr/>
        </p:nvSpPr>
        <p:spPr>
          <a:xfrm>
            <a:off x="76200" y="76200"/>
            <a:ext cx="4109523" cy="430887"/>
          </a:xfrm>
          <a:prstGeom prst="rect">
            <a:avLst/>
          </a:prstGeom>
        </p:spPr>
        <p:txBody>
          <a:bodyPr wrap="none">
            <a:spAutoFit/>
          </a:bodyPr>
          <a:lstStyle/>
          <a:p>
            <a:r>
              <a:rPr lang="en-US" sz="2200" b="1" dirty="0" smtClean="0">
                <a:solidFill>
                  <a:schemeClr val="tx2">
                    <a:lumMod val="75000"/>
                  </a:schemeClr>
                </a:solidFill>
              </a:rPr>
              <a:t>Biologically Guided Fractionation </a:t>
            </a:r>
            <a:endParaRPr lang="en-US" sz="2200" dirty="0">
              <a:solidFill>
                <a:schemeClr val="tx2">
                  <a:lumMod val="75000"/>
                </a:schemeClr>
              </a:solidFill>
            </a:endParaRPr>
          </a:p>
        </p:txBody>
      </p:sp>
      <p:sp>
        <p:nvSpPr>
          <p:cNvPr id="18" name="TextBox 17"/>
          <p:cNvSpPr txBox="1"/>
          <p:nvPr/>
        </p:nvSpPr>
        <p:spPr>
          <a:xfrm>
            <a:off x="-76200" y="3172361"/>
            <a:ext cx="1295400" cy="1323439"/>
          </a:xfrm>
          <a:prstGeom prst="rect">
            <a:avLst/>
          </a:prstGeom>
          <a:solidFill>
            <a:schemeClr val="bg1"/>
          </a:solidFill>
        </p:spPr>
        <p:txBody>
          <a:bodyPr wrap="square" rtlCol="0">
            <a:spAutoFit/>
          </a:bodyPr>
          <a:lstStyle/>
          <a:p>
            <a:pPr algn="ctr"/>
            <a:r>
              <a:rPr lang="en-US" sz="2000" b="1" dirty="0" smtClean="0"/>
              <a:t>% Activity Compared to </a:t>
            </a:r>
          </a:p>
          <a:p>
            <a:pPr algn="ctr"/>
            <a:r>
              <a:rPr lang="en-US" sz="2000" b="1" dirty="0" err="1" smtClean="0"/>
              <a:t>Silymarin</a:t>
            </a:r>
            <a:endParaRPr lang="en-US" sz="2000" b="1" dirty="0"/>
          </a:p>
        </p:txBody>
      </p:sp>
      <p:cxnSp>
        <p:nvCxnSpPr>
          <p:cNvPr id="20" name="Straight Arrow Connector 19"/>
          <p:cNvCxnSpPr/>
          <p:nvPr/>
        </p:nvCxnSpPr>
        <p:spPr>
          <a:xfrm>
            <a:off x="1524000" y="1828800"/>
            <a:ext cx="0" cy="9906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7239000" y="2514600"/>
            <a:ext cx="2286000" cy="2362200"/>
            <a:chOff x="7315200" y="2743200"/>
            <a:chExt cx="2286000" cy="2438400"/>
          </a:xfrm>
        </p:grpSpPr>
        <p:sp>
          <p:nvSpPr>
            <p:cNvPr id="23" name="Rectangle 22"/>
            <p:cNvSpPr/>
            <p:nvPr/>
          </p:nvSpPr>
          <p:spPr>
            <a:xfrm>
              <a:off x="7315200" y="2743200"/>
              <a:ext cx="22098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772400" y="28956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772400" y="3505200"/>
              <a:ext cx="3810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772400" y="4114800"/>
              <a:ext cx="381000" cy="381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72400" y="4724400"/>
              <a:ext cx="381000" cy="381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53400" y="2895601"/>
              <a:ext cx="1447800" cy="413017"/>
            </a:xfrm>
            <a:prstGeom prst="rect">
              <a:avLst/>
            </a:prstGeom>
            <a:noFill/>
          </p:spPr>
          <p:txBody>
            <a:bodyPr wrap="square" rtlCol="0">
              <a:spAutoFit/>
            </a:bodyPr>
            <a:lstStyle/>
            <a:p>
              <a:r>
                <a:rPr lang="en-US" sz="2000" b="1" dirty="0" smtClean="0"/>
                <a:t>AST - SGOT</a:t>
              </a:r>
              <a:endParaRPr lang="en-US" sz="2000" b="1" dirty="0"/>
            </a:p>
          </p:txBody>
        </p:sp>
        <p:sp>
          <p:nvSpPr>
            <p:cNvPr id="29" name="TextBox 28"/>
            <p:cNvSpPr txBox="1"/>
            <p:nvPr/>
          </p:nvSpPr>
          <p:spPr>
            <a:xfrm>
              <a:off x="8153400" y="3505201"/>
              <a:ext cx="1447800" cy="413017"/>
            </a:xfrm>
            <a:prstGeom prst="rect">
              <a:avLst/>
            </a:prstGeom>
            <a:noFill/>
          </p:spPr>
          <p:txBody>
            <a:bodyPr wrap="square" rtlCol="0">
              <a:spAutoFit/>
            </a:bodyPr>
            <a:lstStyle/>
            <a:p>
              <a:r>
                <a:rPr lang="en-US" sz="2000" b="1" dirty="0" smtClean="0"/>
                <a:t>ALT - SGPT </a:t>
              </a:r>
              <a:endParaRPr lang="en-US" sz="2000" b="1" dirty="0"/>
            </a:p>
          </p:txBody>
        </p:sp>
        <p:sp>
          <p:nvSpPr>
            <p:cNvPr id="30" name="TextBox 29"/>
            <p:cNvSpPr txBox="1"/>
            <p:nvPr/>
          </p:nvSpPr>
          <p:spPr>
            <a:xfrm>
              <a:off x="8305800" y="4114800"/>
              <a:ext cx="838200" cy="400110"/>
            </a:xfrm>
            <a:prstGeom prst="rect">
              <a:avLst/>
            </a:prstGeom>
            <a:noFill/>
          </p:spPr>
          <p:txBody>
            <a:bodyPr wrap="square" rtlCol="0">
              <a:spAutoFit/>
            </a:bodyPr>
            <a:lstStyle/>
            <a:p>
              <a:r>
                <a:rPr lang="en-US" sz="2000" b="1" dirty="0" smtClean="0"/>
                <a:t>ALP</a:t>
              </a:r>
              <a:endParaRPr lang="en-US" sz="2000" b="1" dirty="0"/>
            </a:p>
          </p:txBody>
        </p:sp>
        <p:sp>
          <p:nvSpPr>
            <p:cNvPr id="31" name="TextBox 30"/>
            <p:cNvSpPr txBox="1"/>
            <p:nvPr/>
          </p:nvSpPr>
          <p:spPr>
            <a:xfrm>
              <a:off x="8305800" y="4705290"/>
              <a:ext cx="838200" cy="400110"/>
            </a:xfrm>
            <a:prstGeom prst="rect">
              <a:avLst/>
            </a:prstGeom>
            <a:noFill/>
          </p:spPr>
          <p:txBody>
            <a:bodyPr wrap="square" rtlCol="0">
              <a:spAutoFit/>
            </a:bodyPr>
            <a:lstStyle/>
            <a:p>
              <a:r>
                <a:rPr lang="en-US" sz="2000" b="1" dirty="0" smtClean="0"/>
                <a:t>BIL</a:t>
              </a:r>
              <a:endParaRPr lang="en-US" sz="2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0.7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Effect transition="in" filter="fade">
                                      <p:cBhvr>
                                        <p:cTn id="14" dur="500"/>
                                        <p:tgtEl>
                                          <p:spTgt spid="4"/>
                                        </p:tgtEl>
                                      </p:cBhvr>
                                    </p:animEffect>
                                  </p:childTnLst>
                                </p:cTn>
                              </p:par>
                              <p:par>
                                <p:cTn id="15" presetID="55"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strVal val="#ppt_w*0.7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animEffect transition="in" filter="fade">
                                      <p:cBhvr>
                                        <p:cTn id="19" dur="500"/>
                                        <p:tgtEl>
                                          <p:spTgt spid="2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strVal val="#ppt_w*0.7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animEffect transition="in" filter="fade">
                                      <p:cBhvr>
                                        <p:cTn id="24" dur="500"/>
                                        <p:tgtEl>
                                          <p:spTgt spid="18"/>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strVal val="#ppt_w*0.70"/>
                                          </p:val>
                                        </p:tav>
                                        <p:tav tm="100000">
                                          <p:val>
                                            <p:strVal val="#ppt_w"/>
                                          </p:val>
                                        </p:tav>
                                      </p:tavLst>
                                    </p:anim>
                                    <p:anim calcmode="lin" valueType="num">
                                      <p:cBhvr>
                                        <p:cTn id="28" dur="500" fill="hold"/>
                                        <p:tgtEl>
                                          <p:spTgt spid="14"/>
                                        </p:tgtEl>
                                        <p:attrNameLst>
                                          <p:attrName>ppt_h</p:attrName>
                                        </p:attrNameLst>
                                      </p:cBhvr>
                                      <p:tavLst>
                                        <p:tav tm="0">
                                          <p:val>
                                            <p:strVal val="#ppt_h"/>
                                          </p:val>
                                        </p:tav>
                                        <p:tav tm="100000">
                                          <p:val>
                                            <p:strVal val="#ppt_h"/>
                                          </p:val>
                                        </p:tav>
                                      </p:tavLst>
                                    </p:anim>
                                    <p:animEffect transition="in" filter="fade">
                                      <p:cBhvr>
                                        <p:cTn id="29" dur="500"/>
                                        <p:tgtEl>
                                          <p:spTgt spid="1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strVal val="#ppt_w*0.7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animEffect transition="in" filter="fade">
                                      <p:cBhvr>
                                        <p:cTn id="34" dur="500"/>
                                        <p:tgtEl>
                                          <p:spTgt spid="7"/>
                                        </p:tgtEl>
                                      </p:cBhvr>
                                    </p:animEffect>
                                  </p:childTnLst>
                                </p:cTn>
                              </p:par>
                              <p:par>
                                <p:cTn id="35" presetID="55"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strVal val="#ppt_w*0.7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animEffect transition="in" filter="fade">
                                      <p:cBhvr>
                                        <p:cTn id="39" dur="500"/>
                                        <p:tgtEl>
                                          <p:spTgt spid="22"/>
                                        </p:tgtEl>
                                      </p:cBhvr>
                                    </p:animEffect>
                                  </p:childTnLst>
                                </p:cTn>
                              </p:par>
                              <p:par>
                                <p:cTn id="40" presetID="55"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strVal val="#ppt_w*0.70"/>
                                          </p:val>
                                        </p:tav>
                                        <p:tav tm="100000">
                                          <p:val>
                                            <p:strVal val="#ppt_w"/>
                                          </p:val>
                                        </p:tav>
                                      </p:tavLst>
                                    </p:anim>
                                    <p:anim calcmode="lin" valueType="num">
                                      <p:cBhvr>
                                        <p:cTn id="43" dur="500" fill="hold"/>
                                        <p:tgtEl>
                                          <p:spTgt spid="17"/>
                                        </p:tgtEl>
                                        <p:attrNameLst>
                                          <p:attrName>ppt_h</p:attrName>
                                        </p:attrNameLst>
                                      </p:cBhvr>
                                      <p:tavLst>
                                        <p:tav tm="0">
                                          <p:val>
                                            <p:strVal val="#ppt_h"/>
                                          </p:val>
                                        </p:tav>
                                        <p:tav tm="100000">
                                          <p:val>
                                            <p:strVal val="#ppt_h"/>
                                          </p:val>
                                        </p:tav>
                                      </p:tavLst>
                                    </p:anim>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strVal val="#ppt_w*0.70"/>
                                          </p:val>
                                        </p:tav>
                                        <p:tav tm="100000">
                                          <p:val>
                                            <p:strVal val="#ppt_w"/>
                                          </p:val>
                                        </p:tav>
                                      </p:tavLst>
                                    </p:anim>
                                    <p:anim calcmode="lin" valueType="num">
                                      <p:cBhvr>
                                        <p:cTn id="50" dur="500" fill="hold"/>
                                        <p:tgtEl>
                                          <p:spTgt spid="8"/>
                                        </p:tgtEl>
                                        <p:attrNameLst>
                                          <p:attrName>ppt_h</p:attrName>
                                        </p:attrNameLst>
                                      </p:cBhvr>
                                      <p:tavLst>
                                        <p:tav tm="0">
                                          <p:val>
                                            <p:strVal val="#ppt_h"/>
                                          </p:val>
                                        </p:tav>
                                        <p:tav tm="100000">
                                          <p:val>
                                            <p:strVal val="#ppt_h"/>
                                          </p:val>
                                        </p:tav>
                                      </p:tavLst>
                                    </p:anim>
                                    <p:animEffect transition="in" filter="fade">
                                      <p:cBhvr>
                                        <p:cTn id="51" dur="500"/>
                                        <p:tgtEl>
                                          <p:spTgt spid="8"/>
                                        </p:tgtEl>
                                      </p:cBhvr>
                                    </p:animEffect>
                                  </p:childTnLst>
                                </p:cTn>
                              </p:par>
                              <p:par>
                                <p:cTn id="52" presetID="55" presetClass="entr" presetSubtype="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strVal val="#ppt_w*0.70"/>
                                          </p:val>
                                        </p:tav>
                                        <p:tav tm="100000">
                                          <p:val>
                                            <p:strVal val="#ppt_w"/>
                                          </p:val>
                                        </p:tav>
                                      </p:tavLst>
                                    </p:anim>
                                    <p:anim calcmode="lin" valueType="num">
                                      <p:cBhvr>
                                        <p:cTn id="55" dur="500" fill="hold"/>
                                        <p:tgtEl>
                                          <p:spTgt spid="6"/>
                                        </p:tgtEl>
                                        <p:attrNameLst>
                                          <p:attrName>ppt_h</p:attrName>
                                        </p:attrNameLst>
                                      </p:cBhvr>
                                      <p:tavLst>
                                        <p:tav tm="0">
                                          <p:val>
                                            <p:strVal val="#ppt_h"/>
                                          </p:val>
                                        </p:tav>
                                        <p:tav tm="100000">
                                          <p:val>
                                            <p:strVal val="#ppt_h"/>
                                          </p:val>
                                        </p:tav>
                                      </p:tavLst>
                                    </p:anim>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strVal val="#ppt_w*0.70"/>
                                          </p:val>
                                        </p:tav>
                                        <p:tav tm="100000">
                                          <p:val>
                                            <p:strVal val="#ppt_w"/>
                                          </p:val>
                                        </p:tav>
                                      </p:tavLst>
                                    </p:anim>
                                    <p:anim calcmode="lin" valueType="num">
                                      <p:cBhvr>
                                        <p:cTn id="62" dur="500" fill="hold"/>
                                        <p:tgtEl>
                                          <p:spTgt spid="10"/>
                                        </p:tgtEl>
                                        <p:attrNameLst>
                                          <p:attrName>ppt_h</p:attrName>
                                        </p:attrNameLst>
                                      </p:cBhvr>
                                      <p:tavLst>
                                        <p:tav tm="0">
                                          <p:val>
                                            <p:strVal val="#ppt_h"/>
                                          </p:val>
                                        </p:tav>
                                        <p:tav tm="100000">
                                          <p:val>
                                            <p:strVal val="#ppt_h"/>
                                          </p:val>
                                        </p:tav>
                                      </p:tavLst>
                                    </p:anim>
                                    <p:animEffect transition="in" filter="fade">
                                      <p:cBhvr>
                                        <p:cTn id="63" dur="500"/>
                                        <p:tgtEl>
                                          <p:spTgt spid="10"/>
                                        </p:tgtEl>
                                      </p:cBhvr>
                                    </p:animEffect>
                                  </p:childTnLst>
                                </p:cTn>
                              </p:par>
                              <p:par>
                                <p:cTn id="64" presetID="55" presetClass="entr" presetSubtype="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strVal val="#ppt_w*0.70"/>
                                          </p:val>
                                        </p:tav>
                                        <p:tav tm="100000">
                                          <p:val>
                                            <p:strVal val="#ppt_w"/>
                                          </p:val>
                                        </p:tav>
                                      </p:tavLst>
                                    </p:anim>
                                    <p:anim calcmode="lin" valueType="num">
                                      <p:cBhvr>
                                        <p:cTn id="67" dur="500" fill="hold"/>
                                        <p:tgtEl>
                                          <p:spTgt spid="9"/>
                                        </p:tgtEl>
                                        <p:attrNameLst>
                                          <p:attrName>ppt_h</p:attrName>
                                        </p:attrNameLst>
                                      </p:cBhvr>
                                      <p:tavLst>
                                        <p:tav tm="0">
                                          <p:val>
                                            <p:strVal val="#ppt_h"/>
                                          </p:val>
                                        </p:tav>
                                        <p:tav tm="100000">
                                          <p:val>
                                            <p:strVal val="#ppt_h"/>
                                          </p:val>
                                        </p:tav>
                                      </p:tavLst>
                                    </p:anim>
                                    <p:animEffect transition="in" filter="fade">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mph" presetSubtype="0" fill="hold" grpId="1" nodeType="clickEffect">
                                  <p:stCondLst>
                                    <p:cond delay="0"/>
                                  </p:stCondLst>
                                  <p:childTnLst>
                                    <p:animEffect transition="out" filter="fade">
                                      <p:cBhvr>
                                        <p:cTn id="72" dur="500" tmFilter="0, 0; .2, .5; .8, .5; 1, 0"/>
                                        <p:tgtEl>
                                          <p:spTgt spid="7"/>
                                        </p:tgtEl>
                                      </p:cBhvr>
                                    </p:animEffect>
                                    <p:animScale>
                                      <p:cBhvr>
                                        <p:cTn id="73" dur="250" autoRev="1" fill="hold"/>
                                        <p:tgtEl>
                                          <p:spTgt spid="7"/>
                                        </p:tgtEl>
                                      </p:cBhvr>
                                      <p:by x="105000" y="105000"/>
                                    </p:animScale>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strVal val="#ppt_w*0.70"/>
                                          </p:val>
                                        </p:tav>
                                        <p:tav tm="100000">
                                          <p:val>
                                            <p:strVal val="#ppt_w"/>
                                          </p:val>
                                        </p:tav>
                                      </p:tavLst>
                                    </p:anim>
                                    <p:anim calcmode="lin" valueType="num">
                                      <p:cBhvr>
                                        <p:cTn id="79" dur="500" fill="hold"/>
                                        <p:tgtEl>
                                          <p:spTgt spid="13"/>
                                        </p:tgtEl>
                                        <p:attrNameLst>
                                          <p:attrName>ppt_h</p:attrName>
                                        </p:attrNameLst>
                                      </p:cBhvr>
                                      <p:tavLst>
                                        <p:tav tm="0">
                                          <p:val>
                                            <p:strVal val="#ppt_h"/>
                                          </p:val>
                                        </p:tav>
                                        <p:tav tm="100000">
                                          <p:val>
                                            <p:strVal val="#ppt_h"/>
                                          </p:val>
                                        </p:tav>
                                      </p:tavLst>
                                    </p:anim>
                                    <p:animEffect transition="in" filter="fade">
                                      <p:cBhvr>
                                        <p:cTn id="80" dur="500"/>
                                        <p:tgtEl>
                                          <p:spTgt spid="13"/>
                                        </p:tgtEl>
                                      </p:cBhvr>
                                    </p:animEffect>
                                  </p:childTnLst>
                                </p:cTn>
                              </p:par>
                              <p:par>
                                <p:cTn id="81" presetID="55"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strVal val="#ppt_w*0.70"/>
                                          </p:val>
                                        </p:tav>
                                        <p:tav tm="100000">
                                          <p:val>
                                            <p:strVal val="#ppt_w"/>
                                          </p:val>
                                        </p:tav>
                                      </p:tavLst>
                                    </p:anim>
                                    <p:anim calcmode="lin" valueType="num">
                                      <p:cBhvr>
                                        <p:cTn id="84" dur="500" fill="hold"/>
                                        <p:tgtEl>
                                          <p:spTgt spid="12"/>
                                        </p:tgtEl>
                                        <p:attrNameLst>
                                          <p:attrName>ppt_h</p:attrName>
                                        </p:attrNameLst>
                                      </p:cBhvr>
                                      <p:tavLst>
                                        <p:tav tm="0">
                                          <p:val>
                                            <p:strVal val="#ppt_h"/>
                                          </p:val>
                                        </p:tav>
                                        <p:tav tm="100000">
                                          <p:val>
                                            <p:strVal val="#ppt_h"/>
                                          </p:val>
                                        </p:tav>
                                      </p:tavLst>
                                    </p:anim>
                                    <p:animEffect transition="in" filter="fade">
                                      <p:cBhvr>
                                        <p:cTn id="85" dur="500"/>
                                        <p:tgtEl>
                                          <p:spTgt spid="12"/>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grpId="1" nodeType="clickEffect">
                                  <p:stCondLst>
                                    <p:cond delay="0"/>
                                  </p:stCondLst>
                                  <p:childTnLst>
                                    <p:animEffect transition="out" filter="fade">
                                      <p:cBhvr>
                                        <p:cTn id="89" dur="500" tmFilter="0, 0; .2, .5; .8, .5; 1, 0"/>
                                        <p:tgtEl>
                                          <p:spTgt spid="14"/>
                                        </p:tgtEl>
                                      </p:cBhvr>
                                    </p:animEffect>
                                    <p:animScale>
                                      <p:cBhvr>
                                        <p:cTn id="9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7" grpId="0" animBg="1"/>
      <p:bldP spid="7" grpId="1" animBg="1"/>
      <p:bldP spid="8" grpId="0" animBg="1"/>
      <p:bldP spid="10" grpId="0" animBg="1"/>
      <p:bldP spid="13" grpId="0" animBg="1"/>
      <p:bldP spid="14" grpId="0" animBg="1"/>
      <p:bldP spid="14" grpId="1"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96200" y="0"/>
            <a:ext cx="144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83682" name="Picture 2"/>
          <p:cNvPicPr>
            <a:picLocks noChangeAspect="1" noChangeArrowheads="1"/>
          </p:cNvPicPr>
          <p:nvPr/>
        </p:nvPicPr>
        <p:blipFill>
          <a:blip r:embed="rId3" cstate="print"/>
          <a:srcRect/>
          <a:stretch>
            <a:fillRect/>
          </a:stretch>
        </p:blipFill>
        <p:spPr bwMode="auto">
          <a:xfrm>
            <a:off x="0" y="304800"/>
            <a:ext cx="9067800" cy="6477000"/>
          </a:xfrm>
          <a:prstGeom prst="rect">
            <a:avLst/>
          </a:prstGeom>
          <a:noFill/>
          <a:ln w="9525">
            <a:noFill/>
            <a:miter lim="800000"/>
            <a:headEnd/>
            <a:tailEnd/>
          </a:ln>
        </p:spPr>
      </p:pic>
      <p:sp>
        <p:nvSpPr>
          <p:cNvPr id="7" name="Oval 6"/>
          <p:cNvSpPr/>
          <p:nvPr/>
        </p:nvSpPr>
        <p:spPr>
          <a:xfrm>
            <a:off x="2362200" y="3581400"/>
            <a:ext cx="838200" cy="685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3581400"/>
            <a:ext cx="838200" cy="685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00600" y="3581400"/>
            <a:ext cx="838200" cy="685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2600" y="4572000"/>
            <a:ext cx="838200" cy="685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343400" y="4800600"/>
            <a:ext cx="685800" cy="685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0" y="4800600"/>
            <a:ext cx="685800" cy="685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172200" y="4800600"/>
            <a:ext cx="685800" cy="685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181600" y="5943600"/>
            <a:ext cx="685800" cy="685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19800" y="5943600"/>
            <a:ext cx="685800" cy="685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934200" y="5943600"/>
            <a:ext cx="685800" cy="685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96200" y="5943600"/>
            <a:ext cx="685800" cy="685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458200" y="5943600"/>
            <a:ext cx="685800" cy="685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P spid="16" grpId="0" animBg="1"/>
      <p:bldP spid="17" grpId="0" animBg="1"/>
      <p:bldP spid="18" grpId="0" animBg="1"/>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315200" cy="762000"/>
          </a:xfrm>
        </p:spPr>
        <p:txBody>
          <a:bodyPr>
            <a:normAutofit/>
          </a:bodyPr>
          <a:lstStyle/>
          <a:p>
            <a:pPr algn="just"/>
            <a:r>
              <a:rPr lang="en-US" sz="3600" b="1" i="1" dirty="0" smtClean="0"/>
              <a:t>11 compounds …</a:t>
            </a:r>
            <a:endParaRPr lang="en-US" sz="3600" b="1" i="1" dirty="0"/>
          </a:p>
        </p:txBody>
      </p:sp>
      <p:sp>
        <p:nvSpPr>
          <p:cNvPr id="3" name="Content Placeholder 2"/>
          <p:cNvSpPr>
            <a:spLocks noGrp="1"/>
          </p:cNvSpPr>
          <p:nvPr>
            <p:ph idx="1"/>
          </p:nvPr>
        </p:nvSpPr>
        <p:spPr>
          <a:xfrm>
            <a:off x="0" y="1219200"/>
            <a:ext cx="8077200" cy="5715000"/>
          </a:xfrm>
        </p:spPr>
        <p:txBody>
          <a:bodyPr>
            <a:normAutofit fontScale="92500" lnSpcReduction="10000"/>
          </a:bodyPr>
          <a:lstStyle/>
          <a:p>
            <a:r>
              <a:rPr lang="en-US" b="1" dirty="0" smtClean="0"/>
              <a:t>Luteolin-7-</a:t>
            </a:r>
            <a:r>
              <a:rPr lang="en-US" b="1" i="1" dirty="0" smtClean="0"/>
              <a:t>O</a:t>
            </a:r>
            <a:r>
              <a:rPr lang="en-US" b="1" dirty="0" smtClean="0"/>
              <a:t>-rutinoside</a:t>
            </a:r>
          </a:p>
          <a:p>
            <a:r>
              <a:rPr lang="en-US" b="1" dirty="0" smtClean="0"/>
              <a:t>Apigenin-7-</a:t>
            </a:r>
            <a:r>
              <a:rPr lang="en-US" b="1" i="1" dirty="0" smtClean="0"/>
              <a:t>O</a:t>
            </a:r>
            <a:r>
              <a:rPr lang="en-US" b="1" dirty="0" smtClean="0"/>
              <a:t>-rutinoside</a:t>
            </a:r>
          </a:p>
          <a:p>
            <a:r>
              <a:rPr lang="en-US" b="1" dirty="0" smtClean="0"/>
              <a:t>Acacetin-7-</a:t>
            </a:r>
            <a:r>
              <a:rPr lang="en-US" b="1" i="1" dirty="0" smtClean="0"/>
              <a:t>O</a:t>
            </a:r>
            <a:r>
              <a:rPr lang="en-US" b="1" dirty="0" smtClean="0"/>
              <a:t>-rutinoside</a:t>
            </a:r>
          </a:p>
          <a:p>
            <a:r>
              <a:rPr lang="en-US" b="1" dirty="0" smtClean="0"/>
              <a:t>Luteolin-7-</a:t>
            </a:r>
            <a:r>
              <a:rPr lang="en-US" b="1" i="1" dirty="0" smtClean="0"/>
              <a:t>O</a:t>
            </a:r>
            <a:r>
              <a:rPr lang="en-US" b="1" dirty="0" smtClean="0"/>
              <a:t>-β-D-glucopyranoside</a:t>
            </a:r>
          </a:p>
          <a:p>
            <a:r>
              <a:rPr lang="en-US" b="1" dirty="0" smtClean="0"/>
              <a:t>3, 4- </a:t>
            </a:r>
            <a:r>
              <a:rPr lang="en-US" b="1" dirty="0" err="1" smtClean="0"/>
              <a:t>dihydroxy</a:t>
            </a:r>
            <a:r>
              <a:rPr lang="en-US" b="1" dirty="0" smtClean="0"/>
              <a:t> benzoic acid</a:t>
            </a:r>
          </a:p>
          <a:p>
            <a:r>
              <a:rPr lang="en-US" b="1" dirty="0" smtClean="0"/>
              <a:t>p- </a:t>
            </a:r>
            <a:r>
              <a:rPr lang="en-US" b="1" dirty="0" err="1" smtClean="0"/>
              <a:t>hydroxy</a:t>
            </a:r>
            <a:r>
              <a:rPr lang="en-US" b="1" dirty="0" smtClean="0"/>
              <a:t> benzoic acid</a:t>
            </a:r>
          </a:p>
          <a:p>
            <a:r>
              <a:rPr lang="en-US" b="1" dirty="0" smtClean="0"/>
              <a:t>Indole-3-carbaldehyde</a:t>
            </a:r>
          </a:p>
          <a:p>
            <a:r>
              <a:rPr lang="en-US" b="1" dirty="0" err="1" smtClean="0"/>
              <a:t>Acacetin</a:t>
            </a:r>
            <a:endParaRPr lang="en-US" b="1" dirty="0" smtClean="0"/>
          </a:p>
          <a:p>
            <a:r>
              <a:rPr lang="en-US" b="1" dirty="0" err="1" smtClean="0"/>
              <a:t>Pedalitin</a:t>
            </a:r>
            <a:endParaRPr lang="en-US" b="1" dirty="0" smtClean="0"/>
          </a:p>
          <a:p>
            <a:r>
              <a:rPr lang="en-US" b="1" dirty="0" err="1" smtClean="0"/>
              <a:t>Apigenin</a:t>
            </a:r>
            <a:endParaRPr lang="en-US" b="1" dirty="0" smtClean="0"/>
          </a:p>
          <a:p>
            <a:r>
              <a:rPr lang="en-US" b="1" dirty="0" err="1" smtClean="0"/>
              <a:t>Luteolin</a:t>
            </a:r>
            <a:endParaRPr lang="en-US" b="1" dirty="0" smtClean="0"/>
          </a:p>
          <a:p>
            <a:endParaRPr lang="en-US" b="1" dirty="0" smtClean="0"/>
          </a:p>
          <a:p>
            <a:endParaRPr lang="en-US" b="1" dirty="0"/>
          </a:p>
        </p:txBody>
      </p:sp>
      <p:pic>
        <p:nvPicPr>
          <p:cNvPr id="4" name="Picture 3"/>
          <p:cNvPicPr/>
          <p:nvPr/>
        </p:nvPicPr>
        <p:blipFill>
          <a:blip r:embed="rId4" cstate="print"/>
          <a:srcRect/>
          <a:stretch>
            <a:fillRect/>
          </a:stretch>
        </p:blipFill>
        <p:spPr bwMode="auto">
          <a:xfrm>
            <a:off x="3276600" y="3276600"/>
            <a:ext cx="4267200" cy="1447800"/>
          </a:xfrm>
          <a:prstGeom prst="rect">
            <a:avLst/>
          </a:prstGeom>
          <a:noFill/>
          <a:ln w="9525">
            <a:noFill/>
            <a:miter lim="800000"/>
            <a:headEnd/>
            <a:tailEnd/>
          </a:ln>
        </p:spPr>
      </p:pic>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37" name="Object 1"/>
          <p:cNvGraphicFramePr>
            <a:graphicFrameLocks noChangeAspect="1"/>
          </p:cNvGraphicFramePr>
          <p:nvPr/>
        </p:nvGraphicFramePr>
        <p:xfrm>
          <a:off x="2895600" y="3276600"/>
          <a:ext cx="4676776" cy="1448559"/>
        </p:xfrm>
        <a:graphic>
          <a:graphicData uri="http://schemas.openxmlformats.org/presentationml/2006/ole">
            <mc:AlternateContent xmlns:mc="http://schemas.openxmlformats.org/markup-compatibility/2006">
              <mc:Choice xmlns:v="urn:schemas-microsoft-com:vml" Requires="v">
                <p:oleObj spid="_x0000_s39997" name="CS ChemDraw Drawing" r:id="rId5" imgW="5965822" imgH="1849455" progId="">
                  <p:embed/>
                </p:oleObj>
              </mc:Choice>
              <mc:Fallback>
                <p:oleObj name="CS ChemDraw Drawing" r:id="rId5" imgW="5965822" imgH="1849455" progId="">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76600"/>
                        <a:ext cx="4676776" cy="1448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41" name="Object 5"/>
          <p:cNvGraphicFramePr>
            <a:graphicFrameLocks noChangeAspect="1"/>
          </p:cNvGraphicFramePr>
          <p:nvPr/>
        </p:nvGraphicFramePr>
        <p:xfrm>
          <a:off x="2452816" y="3276600"/>
          <a:ext cx="5319584" cy="1600200"/>
        </p:xfrm>
        <a:graphic>
          <a:graphicData uri="http://schemas.openxmlformats.org/presentationml/2006/ole">
            <mc:AlternateContent xmlns:mc="http://schemas.openxmlformats.org/markup-compatibility/2006">
              <mc:Choice xmlns:v="urn:schemas-microsoft-com:vml" Requires="v">
                <p:oleObj spid="_x0000_s39998" name="CS ChemDraw Drawing" r:id="rId7" imgW="6110624" imgH="1849455" progId="">
                  <p:embed/>
                </p:oleObj>
              </mc:Choice>
              <mc:Fallback>
                <p:oleObj name="CS ChemDraw Drawing" r:id="rId7" imgW="6110624" imgH="1849455"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2816" y="3276600"/>
                        <a:ext cx="5319584"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45" name="Object 9"/>
          <p:cNvGraphicFramePr>
            <a:graphicFrameLocks noChangeAspect="1"/>
          </p:cNvGraphicFramePr>
          <p:nvPr/>
        </p:nvGraphicFramePr>
        <p:xfrm>
          <a:off x="4267200" y="3179994"/>
          <a:ext cx="3381375" cy="1773006"/>
        </p:xfrm>
        <a:graphic>
          <a:graphicData uri="http://schemas.openxmlformats.org/presentationml/2006/ole">
            <mc:AlternateContent xmlns:mc="http://schemas.openxmlformats.org/markup-compatibility/2006">
              <mc:Choice xmlns:v="urn:schemas-microsoft-com:vml" Requires="v">
                <p:oleObj spid="_x0000_s39999" name="CS ChemDraw Drawing" r:id="rId9" imgW="4611130" imgH="2406188" progId="">
                  <p:embed/>
                </p:oleObj>
              </mc:Choice>
              <mc:Fallback>
                <p:oleObj name="CS ChemDraw Drawing" r:id="rId9" imgW="4611130" imgH="2406188" progId="">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3179994"/>
                        <a:ext cx="3381375" cy="17730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49" name="Object 13"/>
          <p:cNvGraphicFramePr>
            <a:graphicFrameLocks noChangeAspect="1"/>
          </p:cNvGraphicFramePr>
          <p:nvPr/>
        </p:nvGraphicFramePr>
        <p:xfrm>
          <a:off x="5486400" y="2819400"/>
          <a:ext cx="1438275" cy="1818509"/>
        </p:xfrm>
        <a:graphic>
          <a:graphicData uri="http://schemas.openxmlformats.org/presentationml/2006/ole">
            <mc:AlternateContent xmlns:mc="http://schemas.openxmlformats.org/markup-compatibility/2006">
              <mc:Choice xmlns:v="urn:schemas-microsoft-com:vml" Requires="v">
                <p:oleObj spid="_x0000_s40000" name="CS ChemDraw Drawing" r:id="rId11" imgW="1151697" imgH="1450561" progId="">
                  <p:embed/>
                </p:oleObj>
              </mc:Choice>
              <mc:Fallback>
                <p:oleObj name="CS ChemDraw Drawing" r:id="rId11" imgW="1151697" imgH="1450561" progId="">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0" y="2819400"/>
                        <a:ext cx="1438275" cy="18185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53" name="Object 17"/>
          <p:cNvGraphicFramePr>
            <a:graphicFrameLocks noChangeAspect="1"/>
          </p:cNvGraphicFramePr>
          <p:nvPr/>
        </p:nvGraphicFramePr>
        <p:xfrm>
          <a:off x="6019800" y="2819400"/>
          <a:ext cx="866775" cy="1733550"/>
        </p:xfrm>
        <a:graphic>
          <a:graphicData uri="http://schemas.openxmlformats.org/presentationml/2006/ole">
            <mc:AlternateContent xmlns:mc="http://schemas.openxmlformats.org/markup-compatibility/2006">
              <mc:Choice xmlns:v="urn:schemas-microsoft-com:vml" Requires="v">
                <p:oleObj spid="_x0000_s40001" name="CS ChemDraw Drawing" r:id="rId13" imgW="716033" imgH="1450561" progId="">
                  <p:embed/>
                </p:oleObj>
              </mc:Choice>
              <mc:Fallback>
                <p:oleObj name="CS ChemDraw Drawing" r:id="rId13" imgW="716033" imgH="1450561" progId="">
                  <p:embed/>
                  <p:pic>
                    <p:nvPicPr>
                      <p:cNvPr id="0"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9800" y="2819400"/>
                        <a:ext cx="866775" cy="173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8"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57" name="Object 21"/>
          <p:cNvGraphicFramePr>
            <a:graphicFrameLocks noChangeAspect="1"/>
          </p:cNvGraphicFramePr>
          <p:nvPr/>
        </p:nvGraphicFramePr>
        <p:xfrm>
          <a:off x="5181600" y="3657600"/>
          <a:ext cx="2028825" cy="1589462"/>
        </p:xfrm>
        <a:graphic>
          <a:graphicData uri="http://schemas.openxmlformats.org/presentationml/2006/ole">
            <mc:AlternateContent xmlns:mc="http://schemas.openxmlformats.org/markup-compatibility/2006">
              <mc:Choice xmlns:v="urn:schemas-microsoft-com:vml" Requires="v">
                <p:oleObj spid="_x0000_s40002" name="CS ChemDraw Drawing" r:id="rId15" imgW="1497961" imgH="1185062" progId="">
                  <p:embed/>
                </p:oleObj>
              </mc:Choice>
              <mc:Fallback>
                <p:oleObj name="CS ChemDraw Drawing" r:id="rId15" imgW="1497961" imgH="1185062" progId="">
                  <p:embed/>
                  <p:pic>
                    <p:nvPicPr>
                      <p:cNvPr id="0" name="Picture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81600" y="3657600"/>
                        <a:ext cx="2028825" cy="158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6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61" name="Object 25"/>
          <p:cNvGraphicFramePr>
            <a:graphicFrameLocks noChangeAspect="1"/>
          </p:cNvGraphicFramePr>
          <p:nvPr/>
        </p:nvGraphicFramePr>
        <p:xfrm>
          <a:off x="4648200" y="3682512"/>
          <a:ext cx="3067050" cy="1651488"/>
        </p:xfrm>
        <a:graphic>
          <a:graphicData uri="http://schemas.openxmlformats.org/presentationml/2006/ole">
            <mc:AlternateContent xmlns:mc="http://schemas.openxmlformats.org/markup-compatibility/2006">
              <mc:Choice xmlns:v="urn:schemas-microsoft-com:vml" Requires="v">
                <p:oleObj spid="_x0000_s40003" name="CS ChemDraw Drawing" r:id="rId17" imgW="3437462" imgH="1849455" progId="">
                  <p:embed/>
                </p:oleObj>
              </mc:Choice>
              <mc:Fallback>
                <p:oleObj name="CS ChemDraw Drawing" r:id="rId17" imgW="3437462" imgH="1849455" progId="">
                  <p:embed/>
                  <p:pic>
                    <p:nvPicPr>
                      <p:cNvPr id="0" name="Picture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8200" y="3682512"/>
                        <a:ext cx="3067050" cy="165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 name="Picture 30"/>
          <p:cNvPicPr/>
          <p:nvPr/>
        </p:nvPicPr>
        <p:blipFill>
          <a:blip r:embed="rId19" cstate="print"/>
          <a:srcRect/>
          <a:stretch>
            <a:fillRect/>
          </a:stretch>
        </p:blipFill>
        <p:spPr bwMode="auto">
          <a:xfrm>
            <a:off x="4648200" y="3657600"/>
            <a:ext cx="2895600" cy="1676400"/>
          </a:xfrm>
          <a:prstGeom prst="rect">
            <a:avLst/>
          </a:prstGeom>
          <a:noFill/>
          <a:ln w="9525">
            <a:noFill/>
            <a:miter lim="800000"/>
            <a:headEnd/>
            <a:tailEnd/>
          </a:ln>
        </p:spPr>
      </p:pic>
      <p:sp>
        <p:nvSpPr>
          <p:cNvPr id="39966"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65" name="Object 29"/>
          <p:cNvGraphicFramePr>
            <a:graphicFrameLocks noChangeAspect="1"/>
          </p:cNvGraphicFramePr>
          <p:nvPr/>
        </p:nvGraphicFramePr>
        <p:xfrm>
          <a:off x="4648200" y="3657600"/>
          <a:ext cx="2981689" cy="1676400"/>
        </p:xfrm>
        <a:graphic>
          <a:graphicData uri="http://schemas.openxmlformats.org/presentationml/2006/ole">
            <mc:AlternateContent xmlns:mc="http://schemas.openxmlformats.org/markup-compatibility/2006">
              <mc:Choice xmlns:v="urn:schemas-microsoft-com:vml" Requires="v">
                <p:oleObj spid="_x0000_s40004" name="CS ChemDraw Drawing" r:id="rId20" imgW="3292660" imgH="1849455" progId="">
                  <p:embed/>
                </p:oleObj>
              </mc:Choice>
              <mc:Fallback>
                <p:oleObj name="CS ChemDraw Drawing" r:id="rId20" imgW="3292660" imgH="1849455" progId="">
                  <p:embed/>
                  <p:pic>
                    <p:nvPicPr>
                      <p:cNvPr id="0" name="Picture 2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48200" y="3657600"/>
                        <a:ext cx="2981689"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70"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69" name="Object 33"/>
          <p:cNvGraphicFramePr>
            <a:graphicFrameLocks noChangeAspect="1"/>
          </p:cNvGraphicFramePr>
          <p:nvPr/>
        </p:nvGraphicFramePr>
        <p:xfrm>
          <a:off x="4648200" y="3657600"/>
          <a:ext cx="3009900" cy="1676400"/>
        </p:xfrm>
        <a:graphic>
          <a:graphicData uri="http://schemas.openxmlformats.org/presentationml/2006/ole">
            <mc:AlternateContent xmlns:mc="http://schemas.openxmlformats.org/markup-compatibility/2006">
              <mc:Choice xmlns:v="urn:schemas-microsoft-com:vml" Requires="v">
                <p:oleObj spid="_x0000_s40005" name="CS ChemDraw Drawing" r:id="rId22" imgW="3292660" imgH="1849455" progId="">
                  <p:embed/>
                </p:oleObj>
              </mc:Choice>
              <mc:Fallback>
                <p:oleObj name="CS ChemDraw Drawing" r:id="rId22" imgW="3292660" imgH="1849455" progId="">
                  <p:embed/>
                  <p:pic>
                    <p:nvPicPr>
                      <p:cNvPr id="0" name="Picture 3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48200" y="3657600"/>
                        <a:ext cx="30099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 name="Picture 6"/>
          <p:cNvPicPr>
            <a:picLocks noChangeAspect="1" noChangeArrowheads="1"/>
          </p:cNvPicPr>
          <p:nvPr/>
        </p:nvPicPr>
        <p:blipFill>
          <a:blip r:embed="rId24" cstate="print"/>
          <a:srcRect/>
          <a:stretch>
            <a:fillRect/>
          </a:stretch>
        </p:blipFill>
        <p:spPr bwMode="auto">
          <a:xfrm>
            <a:off x="7848600" y="1"/>
            <a:ext cx="1295400" cy="6858000"/>
          </a:xfrm>
          <a:prstGeom prst="rect">
            <a:avLst/>
          </a:prstGeom>
          <a:noFill/>
          <a:ln w="9525">
            <a:noFill/>
            <a:miter lim="800000"/>
            <a:headEnd/>
            <a:tailEnd/>
          </a:ln>
        </p:spPr>
      </p:pic>
      <p:sp>
        <p:nvSpPr>
          <p:cNvPr id="25" name="Content Placeholder 2"/>
          <p:cNvSpPr txBox="1">
            <a:spLocks/>
          </p:cNvSpPr>
          <p:nvPr/>
        </p:nvSpPr>
        <p:spPr>
          <a:xfrm>
            <a:off x="0" y="1"/>
            <a:ext cx="73152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a:t>
            </a: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7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7"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500"/>
                                        <p:tgtEl>
                                          <p:spTgt spid="3">
                                            <p:txEl>
                                              <p:pRg st="1" end="1"/>
                                            </p:txEl>
                                          </p:spTgt>
                                        </p:tgtEl>
                                      </p:cBhvr>
                                    </p:animEffect>
                                  </p:childTnLst>
                                </p:cTn>
                              </p:par>
                              <p:par>
                                <p:cTn id="29" presetID="1" presetClass="exit" presetSubtype="0" fill="hold"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55" presetClass="entr" presetSubtype="0" fill="hold" nodeType="withEffect">
                                  <p:stCondLst>
                                    <p:cond delay="0"/>
                                  </p:stCondLst>
                                  <p:childTnLst>
                                    <p:set>
                                      <p:cBhvr>
                                        <p:cTn id="32" dur="1" fill="hold">
                                          <p:stCondLst>
                                            <p:cond delay="0"/>
                                          </p:stCondLst>
                                        </p:cTn>
                                        <p:tgtEl>
                                          <p:spTgt spid="39937"/>
                                        </p:tgtEl>
                                        <p:attrNameLst>
                                          <p:attrName>style.visibility</p:attrName>
                                        </p:attrNameLst>
                                      </p:cBhvr>
                                      <p:to>
                                        <p:strVal val="visible"/>
                                      </p:to>
                                    </p:set>
                                    <p:anim calcmode="lin" valueType="num">
                                      <p:cBhvr>
                                        <p:cTn id="33" dur="500" fill="hold"/>
                                        <p:tgtEl>
                                          <p:spTgt spid="39937"/>
                                        </p:tgtEl>
                                        <p:attrNameLst>
                                          <p:attrName>ppt_w</p:attrName>
                                        </p:attrNameLst>
                                      </p:cBhvr>
                                      <p:tavLst>
                                        <p:tav tm="0">
                                          <p:val>
                                            <p:strVal val="#ppt_w*0.70"/>
                                          </p:val>
                                        </p:tav>
                                        <p:tav tm="100000">
                                          <p:val>
                                            <p:strVal val="#ppt_w"/>
                                          </p:val>
                                        </p:tav>
                                      </p:tavLst>
                                    </p:anim>
                                    <p:anim calcmode="lin" valueType="num">
                                      <p:cBhvr>
                                        <p:cTn id="34" dur="500" fill="hold"/>
                                        <p:tgtEl>
                                          <p:spTgt spid="39937"/>
                                        </p:tgtEl>
                                        <p:attrNameLst>
                                          <p:attrName>ppt_h</p:attrName>
                                        </p:attrNameLst>
                                      </p:cBhvr>
                                      <p:tavLst>
                                        <p:tav tm="0">
                                          <p:val>
                                            <p:strVal val="#ppt_h"/>
                                          </p:val>
                                        </p:tav>
                                        <p:tav tm="100000">
                                          <p:val>
                                            <p:strVal val="#ppt_h"/>
                                          </p:val>
                                        </p:tav>
                                      </p:tavLst>
                                    </p:anim>
                                    <p:animEffect transition="in" filter="fade">
                                      <p:cBhvr>
                                        <p:cTn id="35" dur="500"/>
                                        <p:tgtEl>
                                          <p:spTgt spid="39937"/>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41"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2" dur="500"/>
                                        <p:tgtEl>
                                          <p:spTgt spid="3">
                                            <p:txEl>
                                              <p:pRg st="2" end="2"/>
                                            </p:txEl>
                                          </p:spTgt>
                                        </p:tgtEl>
                                      </p:cBhvr>
                                    </p:animEffect>
                                  </p:childTnLst>
                                </p:cTn>
                              </p:par>
                              <p:par>
                                <p:cTn id="43" presetID="1" presetClass="exit" presetSubtype="0" fill="hold" nodeType="withEffect">
                                  <p:stCondLst>
                                    <p:cond delay="0"/>
                                  </p:stCondLst>
                                  <p:childTnLst>
                                    <p:set>
                                      <p:cBhvr>
                                        <p:cTn id="44" dur="1" fill="hold">
                                          <p:stCondLst>
                                            <p:cond delay="0"/>
                                          </p:stCondLst>
                                        </p:cTn>
                                        <p:tgtEl>
                                          <p:spTgt spid="39937"/>
                                        </p:tgtEl>
                                        <p:attrNameLst>
                                          <p:attrName>style.visibility</p:attrName>
                                        </p:attrNameLst>
                                      </p:cBhvr>
                                      <p:to>
                                        <p:strVal val="hidden"/>
                                      </p:to>
                                    </p:set>
                                  </p:childTnLst>
                                </p:cTn>
                              </p:par>
                              <p:par>
                                <p:cTn id="45" presetID="55" presetClass="entr" presetSubtype="0" fill="hold" nodeType="withEffect">
                                  <p:stCondLst>
                                    <p:cond delay="0"/>
                                  </p:stCondLst>
                                  <p:childTnLst>
                                    <p:set>
                                      <p:cBhvr>
                                        <p:cTn id="46" dur="1" fill="hold">
                                          <p:stCondLst>
                                            <p:cond delay="0"/>
                                          </p:stCondLst>
                                        </p:cTn>
                                        <p:tgtEl>
                                          <p:spTgt spid="39941"/>
                                        </p:tgtEl>
                                        <p:attrNameLst>
                                          <p:attrName>style.visibility</p:attrName>
                                        </p:attrNameLst>
                                      </p:cBhvr>
                                      <p:to>
                                        <p:strVal val="visible"/>
                                      </p:to>
                                    </p:set>
                                    <p:anim calcmode="lin" valueType="num">
                                      <p:cBhvr>
                                        <p:cTn id="47" dur="500" fill="hold"/>
                                        <p:tgtEl>
                                          <p:spTgt spid="39941"/>
                                        </p:tgtEl>
                                        <p:attrNameLst>
                                          <p:attrName>ppt_w</p:attrName>
                                        </p:attrNameLst>
                                      </p:cBhvr>
                                      <p:tavLst>
                                        <p:tav tm="0">
                                          <p:val>
                                            <p:strVal val="#ppt_w*0.70"/>
                                          </p:val>
                                        </p:tav>
                                        <p:tav tm="100000">
                                          <p:val>
                                            <p:strVal val="#ppt_w"/>
                                          </p:val>
                                        </p:tav>
                                      </p:tavLst>
                                    </p:anim>
                                    <p:anim calcmode="lin" valueType="num">
                                      <p:cBhvr>
                                        <p:cTn id="48" dur="500" fill="hold"/>
                                        <p:tgtEl>
                                          <p:spTgt spid="39941"/>
                                        </p:tgtEl>
                                        <p:attrNameLst>
                                          <p:attrName>ppt_h</p:attrName>
                                        </p:attrNameLst>
                                      </p:cBhvr>
                                      <p:tavLst>
                                        <p:tav tm="0">
                                          <p:val>
                                            <p:strVal val="#ppt_h"/>
                                          </p:val>
                                        </p:tav>
                                        <p:tav tm="100000">
                                          <p:val>
                                            <p:strVal val="#ppt_h"/>
                                          </p:val>
                                        </p:tav>
                                      </p:tavLst>
                                    </p:anim>
                                    <p:animEffect transition="in" filter="fade">
                                      <p:cBhvr>
                                        <p:cTn id="49" dur="500"/>
                                        <p:tgtEl>
                                          <p:spTgt spid="39941"/>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 calcmode="lin" valueType="num">
                                      <p:cBhvr>
                                        <p:cTn id="54"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55"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56" dur="500"/>
                                        <p:tgtEl>
                                          <p:spTgt spid="3">
                                            <p:txEl>
                                              <p:pRg st="3" end="3"/>
                                            </p:txEl>
                                          </p:spTgt>
                                        </p:tgtEl>
                                      </p:cBhvr>
                                    </p:animEffect>
                                  </p:childTnLst>
                                </p:cTn>
                              </p:par>
                              <p:par>
                                <p:cTn id="57" presetID="1" presetClass="exit" presetSubtype="0" fill="hold" nodeType="withEffect">
                                  <p:stCondLst>
                                    <p:cond delay="0"/>
                                  </p:stCondLst>
                                  <p:childTnLst>
                                    <p:set>
                                      <p:cBhvr>
                                        <p:cTn id="58" dur="1" fill="hold">
                                          <p:stCondLst>
                                            <p:cond delay="0"/>
                                          </p:stCondLst>
                                        </p:cTn>
                                        <p:tgtEl>
                                          <p:spTgt spid="39941"/>
                                        </p:tgtEl>
                                        <p:attrNameLst>
                                          <p:attrName>style.visibility</p:attrName>
                                        </p:attrNameLst>
                                      </p:cBhvr>
                                      <p:to>
                                        <p:strVal val="hidden"/>
                                      </p:to>
                                    </p:set>
                                  </p:childTnLst>
                                </p:cTn>
                              </p:par>
                              <p:par>
                                <p:cTn id="59" presetID="55" presetClass="entr" presetSubtype="0" fill="hold" nodeType="withEffect">
                                  <p:stCondLst>
                                    <p:cond delay="0"/>
                                  </p:stCondLst>
                                  <p:childTnLst>
                                    <p:set>
                                      <p:cBhvr>
                                        <p:cTn id="60" dur="1" fill="hold">
                                          <p:stCondLst>
                                            <p:cond delay="0"/>
                                          </p:stCondLst>
                                        </p:cTn>
                                        <p:tgtEl>
                                          <p:spTgt spid="39945"/>
                                        </p:tgtEl>
                                        <p:attrNameLst>
                                          <p:attrName>style.visibility</p:attrName>
                                        </p:attrNameLst>
                                      </p:cBhvr>
                                      <p:to>
                                        <p:strVal val="visible"/>
                                      </p:to>
                                    </p:set>
                                    <p:anim calcmode="lin" valueType="num">
                                      <p:cBhvr>
                                        <p:cTn id="61" dur="500" fill="hold"/>
                                        <p:tgtEl>
                                          <p:spTgt spid="39945"/>
                                        </p:tgtEl>
                                        <p:attrNameLst>
                                          <p:attrName>ppt_w</p:attrName>
                                        </p:attrNameLst>
                                      </p:cBhvr>
                                      <p:tavLst>
                                        <p:tav tm="0">
                                          <p:val>
                                            <p:strVal val="#ppt_w*0.70"/>
                                          </p:val>
                                        </p:tav>
                                        <p:tav tm="100000">
                                          <p:val>
                                            <p:strVal val="#ppt_w"/>
                                          </p:val>
                                        </p:tav>
                                      </p:tavLst>
                                    </p:anim>
                                    <p:anim calcmode="lin" valueType="num">
                                      <p:cBhvr>
                                        <p:cTn id="62" dur="500" fill="hold"/>
                                        <p:tgtEl>
                                          <p:spTgt spid="39945"/>
                                        </p:tgtEl>
                                        <p:attrNameLst>
                                          <p:attrName>ppt_h</p:attrName>
                                        </p:attrNameLst>
                                      </p:cBhvr>
                                      <p:tavLst>
                                        <p:tav tm="0">
                                          <p:val>
                                            <p:strVal val="#ppt_h"/>
                                          </p:val>
                                        </p:tav>
                                        <p:tav tm="100000">
                                          <p:val>
                                            <p:strVal val="#ppt_h"/>
                                          </p:val>
                                        </p:tav>
                                      </p:tavLst>
                                    </p:anim>
                                    <p:animEffect transition="in" filter="fade">
                                      <p:cBhvr>
                                        <p:cTn id="63" dur="500"/>
                                        <p:tgtEl>
                                          <p:spTgt spid="39945"/>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3">
                                            <p:txEl>
                                              <p:pRg st="4" end="4"/>
                                            </p:txEl>
                                          </p:spTgt>
                                        </p:tgtEl>
                                        <p:attrNameLst>
                                          <p:attrName>style.visibility</p:attrName>
                                        </p:attrNameLst>
                                      </p:cBhvr>
                                      <p:to>
                                        <p:strVal val="visible"/>
                                      </p:to>
                                    </p:set>
                                    <p:anim calcmode="lin" valueType="num">
                                      <p:cBhvr>
                                        <p:cTn id="68"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69"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70" dur="500"/>
                                        <p:tgtEl>
                                          <p:spTgt spid="3">
                                            <p:txEl>
                                              <p:pRg st="4" end="4"/>
                                            </p:txEl>
                                          </p:spTgt>
                                        </p:tgtEl>
                                      </p:cBhvr>
                                    </p:animEffect>
                                  </p:childTnLst>
                                </p:cTn>
                              </p:par>
                              <p:par>
                                <p:cTn id="71" presetID="1" presetClass="exit" presetSubtype="0" fill="hold" nodeType="withEffect">
                                  <p:stCondLst>
                                    <p:cond delay="0"/>
                                  </p:stCondLst>
                                  <p:childTnLst>
                                    <p:set>
                                      <p:cBhvr>
                                        <p:cTn id="72" dur="1" fill="hold">
                                          <p:stCondLst>
                                            <p:cond delay="0"/>
                                          </p:stCondLst>
                                        </p:cTn>
                                        <p:tgtEl>
                                          <p:spTgt spid="39945"/>
                                        </p:tgtEl>
                                        <p:attrNameLst>
                                          <p:attrName>style.visibility</p:attrName>
                                        </p:attrNameLst>
                                      </p:cBhvr>
                                      <p:to>
                                        <p:strVal val="hidden"/>
                                      </p:to>
                                    </p:set>
                                  </p:childTnLst>
                                </p:cTn>
                              </p:par>
                              <p:par>
                                <p:cTn id="73" presetID="55" presetClass="entr" presetSubtype="0" fill="hold" nodeType="withEffect">
                                  <p:stCondLst>
                                    <p:cond delay="0"/>
                                  </p:stCondLst>
                                  <p:childTnLst>
                                    <p:set>
                                      <p:cBhvr>
                                        <p:cTn id="74" dur="1" fill="hold">
                                          <p:stCondLst>
                                            <p:cond delay="0"/>
                                          </p:stCondLst>
                                        </p:cTn>
                                        <p:tgtEl>
                                          <p:spTgt spid="39949"/>
                                        </p:tgtEl>
                                        <p:attrNameLst>
                                          <p:attrName>style.visibility</p:attrName>
                                        </p:attrNameLst>
                                      </p:cBhvr>
                                      <p:to>
                                        <p:strVal val="visible"/>
                                      </p:to>
                                    </p:set>
                                    <p:anim calcmode="lin" valueType="num">
                                      <p:cBhvr>
                                        <p:cTn id="75" dur="500" fill="hold"/>
                                        <p:tgtEl>
                                          <p:spTgt spid="39949"/>
                                        </p:tgtEl>
                                        <p:attrNameLst>
                                          <p:attrName>ppt_w</p:attrName>
                                        </p:attrNameLst>
                                      </p:cBhvr>
                                      <p:tavLst>
                                        <p:tav tm="0">
                                          <p:val>
                                            <p:strVal val="#ppt_w*0.70"/>
                                          </p:val>
                                        </p:tav>
                                        <p:tav tm="100000">
                                          <p:val>
                                            <p:strVal val="#ppt_w"/>
                                          </p:val>
                                        </p:tav>
                                      </p:tavLst>
                                    </p:anim>
                                    <p:anim calcmode="lin" valueType="num">
                                      <p:cBhvr>
                                        <p:cTn id="76" dur="500" fill="hold"/>
                                        <p:tgtEl>
                                          <p:spTgt spid="39949"/>
                                        </p:tgtEl>
                                        <p:attrNameLst>
                                          <p:attrName>ppt_h</p:attrName>
                                        </p:attrNameLst>
                                      </p:cBhvr>
                                      <p:tavLst>
                                        <p:tav tm="0">
                                          <p:val>
                                            <p:strVal val="#ppt_h"/>
                                          </p:val>
                                        </p:tav>
                                        <p:tav tm="100000">
                                          <p:val>
                                            <p:strVal val="#ppt_h"/>
                                          </p:val>
                                        </p:tav>
                                      </p:tavLst>
                                    </p:anim>
                                    <p:animEffect transition="in" filter="fade">
                                      <p:cBhvr>
                                        <p:cTn id="77" dur="500"/>
                                        <p:tgtEl>
                                          <p:spTgt spid="39949"/>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grpId="0" nodeType="clickEffect">
                                  <p:stCondLst>
                                    <p:cond delay="0"/>
                                  </p:stCondLst>
                                  <p:childTnLst>
                                    <p:set>
                                      <p:cBhvr>
                                        <p:cTn id="81" dur="1" fill="hold">
                                          <p:stCondLst>
                                            <p:cond delay="0"/>
                                          </p:stCondLst>
                                        </p:cTn>
                                        <p:tgtEl>
                                          <p:spTgt spid="3">
                                            <p:txEl>
                                              <p:pRg st="5" end="5"/>
                                            </p:txEl>
                                          </p:spTgt>
                                        </p:tgtEl>
                                        <p:attrNameLst>
                                          <p:attrName>style.visibility</p:attrName>
                                        </p:attrNameLst>
                                      </p:cBhvr>
                                      <p:to>
                                        <p:strVal val="visible"/>
                                      </p:to>
                                    </p:set>
                                    <p:anim calcmode="lin" valueType="num">
                                      <p:cBhvr>
                                        <p:cTn id="82"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83"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84" dur="500"/>
                                        <p:tgtEl>
                                          <p:spTgt spid="3">
                                            <p:txEl>
                                              <p:pRg st="5" end="5"/>
                                            </p:txEl>
                                          </p:spTgt>
                                        </p:tgtEl>
                                      </p:cBhvr>
                                    </p:animEffect>
                                  </p:childTnLst>
                                </p:cTn>
                              </p:par>
                              <p:par>
                                <p:cTn id="85" presetID="1" presetClass="exit" presetSubtype="0" fill="hold" nodeType="withEffect">
                                  <p:stCondLst>
                                    <p:cond delay="0"/>
                                  </p:stCondLst>
                                  <p:childTnLst>
                                    <p:set>
                                      <p:cBhvr>
                                        <p:cTn id="86" dur="1" fill="hold">
                                          <p:stCondLst>
                                            <p:cond delay="0"/>
                                          </p:stCondLst>
                                        </p:cTn>
                                        <p:tgtEl>
                                          <p:spTgt spid="39949"/>
                                        </p:tgtEl>
                                        <p:attrNameLst>
                                          <p:attrName>style.visibility</p:attrName>
                                        </p:attrNameLst>
                                      </p:cBhvr>
                                      <p:to>
                                        <p:strVal val="hidden"/>
                                      </p:to>
                                    </p:set>
                                  </p:childTnLst>
                                </p:cTn>
                              </p:par>
                              <p:par>
                                <p:cTn id="87" presetID="55" presetClass="entr" presetSubtype="0" fill="hold" nodeType="withEffect">
                                  <p:stCondLst>
                                    <p:cond delay="0"/>
                                  </p:stCondLst>
                                  <p:childTnLst>
                                    <p:set>
                                      <p:cBhvr>
                                        <p:cTn id="88" dur="1" fill="hold">
                                          <p:stCondLst>
                                            <p:cond delay="0"/>
                                          </p:stCondLst>
                                        </p:cTn>
                                        <p:tgtEl>
                                          <p:spTgt spid="39953"/>
                                        </p:tgtEl>
                                        <p:attrNameLst>
                                          <p:attrName>style.visibility</p:attrName>
                                        </p:attrNameLst>
                                      </p:cBhvr>
                                      <p:to>
                                        <p:strVal val="visible"/>
                                      </p:to>
                                    </p:set>
                                    <p:anim calcmode="lin" valueType="num">
                                      <p:cBhvr>
                                        <p:cTn id="89" dur="500" fill="hold"/>
                                        <p:tgtEl>
                                          <p:spTgt spid="39953"/>
                                        </p:tgtEl>
                                        <p:attrNameLst>
                                          <p:attrName>ppt_w</p:attrName>
                                        </p:attrNameLst>
                                      </p:cBhvr>
                                      <p:tavLst>
                                        <p:tav tm="0">
                                          <p:val>
                                            <p:strVal val="#ppt_w*0.70"/>
                                          </p:val>
                                        </p:tav>
                                        <p:tav tm="100000">
                                          <p:val>
                                            <p:strVal val="#ppt_w"/>
                                          </p:val>
                                        </p:tav>
                                      </p:tavLst>
                                    </p:anim>
                                    <p:anim calcmode="lin" valueType="num">
                                      <p:cBhvr>
                                        <p:cTn id="90" dur="500" fill="hold"/>
                                        <p:tgtEl>
                                          <p:spTgt spid="39953"/>
                                        </p:tgtEl>
                                        <p:attrNameLst>
                                          <p:attrName>ppt_h</p:attrName>
                                        </p:attrNameLst>
                                      </p:cBhvr>
                                      <p:tavLst>
                                        <p:tav tm="0">
                                          <p:val>
                                            <p:strVal val="#ppt_h"/>
                                          </p:val>
                                        </p:tav>
                                        <p:tav tm="100000">
                                          <p:val>
                                            <p:strVal val="#ppt_h"/>
                                          </p:val>
                                        </p:tav>
                                      </p:tavLst>
                                    </p:anim>
                                    <p:animEffect transition="in" filter="fade">
                                      <p:cBhvr>
                                        <p:cTn id="91" dur="500"/>
                                        <p:tgtEl>
                                          <p:spTgt spid="39953"/>
                                        </p:tgtEl>
                                      </p:cBhvr>
                                    </p:animEffect>
                                  </p:childTnLst>
                                </p:cTn>
                              </p:par>
                            </p:childTnLst>
                          </p:cTn>
                        </p:par>
                      </p:childTnLst>
                    </p:cTn>
                  </p:par>
                  <p:par>
                    <p:cTn id="92" fill="hold">
                      <p:stCondLst>
                        <p:cond delay="indefinite"/>
                      </p:stCondLst>
                      <p:childTnLst>
                        <p:par>
                          <p:cTn id="93" fill="hold">
                            <p:stCondLst>
                              <p:cond delay="0"/>
                            </p:stCondLst>
                            <p:childTnLst>
                              <p:par>
                                <p:cTn id="94" presetID="55" presetClass="entr" presetSubtype="0" fill="hold" grpId="0" nodeType="clickEffect">
                                  <p:stCondLst>
                                    <p:cond delay="0"/>
                                  </p:stCondLst>
                                  <p:childTnLst>
                                    <p:set>
                                      <p:cBhvr>
                                        <p:cTn id="95" dur="1" fill="hold">
                                          <p:stCondLst>
                                            <p:cond delay="0"/>
                                          </p:stCondLst>
                                        </p:cTn>
                                        <p:tgtEl>
                                          <p:spTgt spid="3">
                                            <p:txEl>
                                              <p:pRg st="6" end="6"/>
                                            </p:txEl>
                                          </p:spTgt>
                                        </p:tgtEl>
                                        <p:attrNameLst>
                                          <p:attrName>style.visibility</p:attrName>
                                        </p:attrNameLst>
                                      </p:cBhvr>
                                      <p:to>
                                        <p:strVal val="visible"/>
                                      </p:to>
                                    </p:set>
                                    <p:anim calcmode="lin" valueType="num">
                                      <p:cBhvr>
                                        <p:cTn id="96"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97"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98" dur="500"/>
                                        <p:tgtEl>
                                          <p:spTgt spid="3">
                                            <p:txEl>
                                              <p:pRg st="6" end="6"/>
                                            </p:txEl>
                                          </p:spTgt>
                                        </p:tgtEl>
                                      </p:cBhvr>
                                    </p:animEffect>
                                  </p:childTnLst>
                                </p:cTn>
                              </p:par>
                              <p:par>
                                <p:cTn id="99" presetID="1" presetClass="exit" presetSubtype="0" fill="hold" nodeType="withEffect">
                                  <p:stCondLst>
                                    <p:cond delay="0"/>
                                  </p:stCondLst>
                                  <p:childTnLst>
                                    <p:set>
                                      <p:cBhvr>
                                        <p:cTn id="100" dur="1" fill="hold">
                                          <p:stCondLst>
                                            <p:cond delay="0"/>
                                          </p:stCondLst>
                                        </p:cTn>
                                        <p:tgtEl>
                                          <p:spTgt spid="39953"/>
                                        </p:tgtEl>
                                        <p:attrNameLst>
                                          <p:attrName>style.visibility</p:attrName>
                                        </p:attrNameLst>
                                      </p:cBhvr>
                                      <p:to>
                                        <p:strVal val="hidden"/>
                                      </p:to>
                                    </p:set>
                                  </p:childTnLst>
                                </p:cTn>
                              </p:par>
                              <p:par>
                                <p:cTn id="101" presetID="55" presetClass="entr" presetSubtype="0" fill="hold" nodeType="withEffect">
                                  <p:stCondLst>
                                    <p:cond delay="0"/>
                                  </p:stCondLst>
                                  <p:childTnLst>
                                    <p:set>
                                      <p:cBhvr>
                                        <p:cTn id="102" dur="1" fill="hold">
                                          <p:stCondLst>
                                            <p:cond delay="0"/>
                                          </p:stCondLst>
                                        </p:cTn>
                                        <p:tgtEl>
                                          <p:spTgt spid="39957"/>
                                        </p:tgtEl>
                                        <p:attrNameLst>
                                          <p:attrName>style.visibility</p:attrName>
                                        </p:attrNameLst>
                                      </p:cBhvr>
                                      <p:to>
                                        <p:strVal val="visible"/>
                                      </p:to>
                                    </p:set>
                                    <p:anim calcmode="lin" valueType="num">
                                      <p:cBhvr>
                                        <p:cTn id="103" dur="500" fill="hold"/>
                                        <p:tgtEl>
                                          <p:spTgt spid="39957"/>
                                        </p:tgtEl>
                                        <p:attrNameLst>
                                          <p:attrName>ppt_w</p:attrName>
                                        </p:attrNameLst>
                                      </p:cBhvr>
                                      <p:tavLst>
                                        <p:tav tm="0">
                                          <p:val>
                                            <p:strVal val="#ppt_w*0.70"/>
                                          </p:val>
                                        </p:tav>
                                        <p:tav tm="100000">
                                          <p:val>
                                            <p:strVal val="#ppt_w"/>
                                          </p:val>
                                        </p:tav>
                                      </p:tavLst>
                                    </p:anim>
                                    <p:anim calcmode="lin" valueType="num">
                                      <p:cBhvr>
                                        <p:cTn id="104" dur="500" fill="hold"/>
                                        <p:tgtEl>
                                          <p:spTgt spid="39957"/>
                                        </p:tgtEl>
                                        <p:attrNameLst>
                                          <p:attrName>ppt_h</p:attrName>
                                        </p:attrNameLst>
                                      </p:cBhvr>
                                      <p:tavLst>
                                        <p:tav tm="0">
                                          <p:val>
                                            <p:strVal val="#ppt_h"/>
                                          </p:val>
                                        </p:tav>
                                        <p:tav tm="100000">
                                          <p:val>
                                            <p:strVal val="#ppt_h"/>
                                          </p:val>
                                        </p:tav>
                                      </p:tavLst>
                                    </p:anim>
                                    <p:animEffect transition="in" filter="fade">
                                      <p:cBhvr>
                                        <p:cTn id="105" dur="500"/>
                                        <p:tgtEl>
                                          <p:spTgt spid="39957"/>
                                        </p:tgtEl>
                                      </p:cBhvr>
                                    </p:animEffect>
                                  </p:childTnLst>
                                </p:cTn>
                              </p:par>
                            </p:childTnLst>
                          </p:cTn>
                        </p:par>
                      </p:childTnLst>
                    </p:cTn>
                  </p:par>
                  <p:par>
                    <p:cTn id="106" fill="hold">
                      <p:stCondLst>
                        <p:cond delay="indefinite"/>
                      </p:stCondLst>
                      <p:childTnLst>
                        <p:par>
                          <p:cTn id="107" fill="hold">
                            <p:stCondLst>
                              <p:cond delay="0"/>
                            </p:stCondLst>
                            <p:childTnLst>
                              <p:par>
                                <p:cTn id="108" presetID="55" presetClass="entr" presetSubtype="0" fill="hold" grpId="0" nodeType="clickEffect">
                                  <p:stCondLst>
                                    <p:cond delay="0"/>
                                  </p:stCondLst>
                                  <p:childTnLst>
                                    <p:set>
                                      <p:cBhvr>
                                        <p:cTn id="109" dur="1" fill="hold">
                                          <p:stCondLst>
                                            <p:cond delay="0"/>
                                          </p:stCondLst>
                                        </p:cTn>
                                        <p:tgtEl>
                                          <p:spTgt spid="3">
                                            <p:txEl>
                                              <p:pRg st="7" end="7"/>
                                            </p:txEl>
                                          </p:spTgt>
                                        </p:tgtEl>
                                        <p:attrNameLst>
                                          <p:attrName>style.visibility</p:attrName>
                                        </p:attrNameLst>
                                      </p:cBhvr>
                                      <p:to>
                                        <p:strVal val="visible"/>
                                      </p:to>
                                    </p:set>
                                    <p:anim calcmode="lin" valueType="num">
                                      <p:cBhvr>
                                        <p:cTn id="110" dur="5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111" dur="5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112" dur="500"/>
                                        <p:tgtEl>
                                          <p:spTgt spid="3">
                                            <p:txEl>
                                              <p:pRg st="7" end="7"/>
                                            </p:txEl>
                                          </p:spTgt>
                                        </p:tgtEl>
                                      </p:cBhvr>
                                    </p:animEffect>
                                  </p:childTnLst>
                                </p:cTn>
                              </p:par>
                              <p:par>
                                <p:cTn id="113" presetID="55" presetClass="entr" presetSubtype="0" fill="hold" nodeType="withEffect">
                                  <p:stCondLst>
                                    <p:cond delay="0"/>
                                  </p:stCondLst>
                                  <p:childTnLst>
                                    <p:set>
                                      <p:cBhvr>
                                        <p:cTn id="114" dur="1" fill="hold">
                                          <p:stCondLst>
                                            <p:cond delay="0"/>
                                          </p:stCondLst>
                                        </p:cTn>
                                        <p:tgtEl>
                                          <p:spTgt spid="39961"/>
                                        </p:tgtEl>
                                        <p:attrNameLst>
                                          <p:attrName>style.visibility</p:attrName>
                                        </p:attrNameLst>
                                      </p:cBhvr>
                                      <p:to>
                                        <p:strVal val="visible"/>
                                      </p:to>
                                    </p:set>
                                    <p:anim calcmode="lin" valueType="num">
                                      <p:cBhvr>
                                        <p:cTn id="115" dur="500" fill="hold"/>
                                        <p:tgtEl>
                                          <p:spTgt spid="39961"/>
                                        </p:tgtEl>
                                        <p:attrNameLst>
                                          <p:attrName>ppt_w</p:attrName>
                                        </p:attrNameLst>
                                      </p:cBhvr>
                                      <p:tavLst>
                                        <p:tav tm="0">
                                          <p:val>
                                            <p:strVal val="#ppt_w*0.70"/>
                                          </p:val>
                                        </p:tav>
                                        <p:tav tm="100000">
                                          <p:val>
                                            <p:strVal val="#ppt_w"/>
                                          </p:val>
                                        </p:tav>
                                      </p:tavLst>
                                    </p:anim>
                                    <p:anim calcmode="lin" valueType="num">
                                      <p:cBhvr>
                                        <p:cTn id="116" dur="500" fill="hold"/>
                                        <p:tgtEl>
                                          <p:spTgt spid="39961"/>
                                        </p:tgtEl>
                                        <p:attrNameLst>
                                          <p:attrName>ppt_h</p:attrName>
                                        </p:attrNameLst>
                                      </p:cBhvr>
                                      <p:tavLst>
                                        <p:tav tm="0">
                                          <p:val>
                                            <p:strVal val="#ppt_h"/>
                                          </p:val>
                                        </p:tav>
                                        <p:tav tm="100000">
                                          <p:val>
                                            <p:strVal val="#ppt_h"/>
                                          </p:val>
                                        </p:tav>
                                      </p:tavLst>
                                    </p:anim>
                                    <p:animEffect transition="in" filter="fade">
                                      <p:cBhvr>
                                        <p:cTn id="117" dur="500"/>
                                        <p:tgtEl>
                                          <p:spTgt spid="39961"/>
                                        </p:tgtEl>
                                      </p:cBhvr>
                                    </p:animEffect>
                                  </p:childTnLst>
                                </p:cTn>
                              </p:par>
                              <p:par>
                                <p:cTn id="118" presetID="1" presetClass="exit" presetSubtype="0" fill="hold" nodeType="withEffect">
                                  <p:stCondLst>
                                    <p:cond delay="0"/>
                                  </p:stCondLst>
                                  <p:childTnLst>
                                    <p:set>
                                      <p:cBhvr>
                                        <p:cTn id="119" dur="1" fill="hold">
                                          <p:stCondLst>
                                            <p:cond delay="0"/>
                                          </p:stCondLst>
                                        </p:cTn>
                                        <p:tgtEl>
                                          <p:spTgt spid="39957"/>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55" presetClass="entr" presetSubtype="0" fill="hold" grpId="0" nodeType="clickEffect">
                                  <p:stCondLst>
                                    <p:cond delay="0"/>
                                  </p:stCondLst>
                                  <p:childTnLst>
                                    <p:set>
                                      <p:cBhvr>
                                        <p:cTn id="123" dur="1" fill="hold">
                                          <p:stCondLst>
                                            <p:cond delay="0"/>
                                          </p:stCondLst>
                                        </p:cTn>
                                        <p:tgtEl>
                                          <p:spTgt spid="3">
                                            <p:txEl>
                                              <p:pRg st="8" end="8"/>
                                            </p:txEl>
                                          </p:spTgt>
                                        </p:tgtEl>
                                        <p:attrNameLst>
                                          <p:attrName>style.visibility</p:attrName>
                                        </p:attrNameLst>
                                      </p:cBhvr>
                                      <p:to>
                                        <p:strVal val="visible"/>
                                      </p:to>
                                    </p:set>
                                    <p:anim calcmode="lin" valueType="num">
                                      <p:cBhvr>
                                        <p:cTn id="124" dur="5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125" dur="5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126" dur="500"/>
                                        <p:tgtEl>
                                          <p:spTgt spid="3">
                                            <p:txEl>
                                              <p:pRg st="8" end="8"/>
                                            </p:txEl>
                                          </p:spTgt>
                                        </p:tgtEl>
                                      </p:cBhvr>
                                    </p:animEffect>
                                  </p:childTnLst>
                                </p:cTn>
                              </p:par>
                              <p:par>
                                <p:cTn id="127" presetID="55" presetClass="entr" presetSubtype="0" fill="hold" nodeType="with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p:cTn id="129" dur="500" fill="hold"/>
                                        <p:tgtEl>
                                          <p:spTgt spid="31"/>
                                        </p:tgtEl>
                                        <p:attrNameLst>
                                          <p:attrName>ppt_w</p:attrName>
                                        </p:attrNameLst>
                                      </p:cBhvr>
                                      <p:tavLst>
                                        <p:tav tm="0">
                                          <p:val>
                                            <p:strVal val="#ppt_w*0.70"/>
                                          </p:val>
                                        </p:tav>
                                        <p:tav tm="100000">
                                          <p:val>
                                            <p:strVal val="#ppt_w"/>
                                          </p:val>
                                        </p:tav>
                                      </p:tavLst>
                                    </p:anim>
                                    <p:anim calcmode="lin" valueType="num">
                                      <p:cBhvr>
                                        <p:cTn id="130" dur="500" fill="hold"/>
                                        <p:tgtEl>
                                          <p:spTgt spid="31"/>
                                        </p:tgtEl>
                                        <p:attrNameLst>
                                          <p:attrName>ppt_h</p:attrName>
                                        </p:attrNameLst>
                                      </p:cBhvr>
                                      <p:tavLst>
                                        <p:tav tm="0">
                                          <p:val>
                                            <p:strVal val="#ppt_h"/>
                                          </p:val>
                                        </p:tav>
                                        <p:tav tm="100000">
                                          <p:val>
                                            <p:strVal val="#ppt_h"/>
                                          </p:val>
                                        </p:tav>
                                      </p:tavLst>
                                    </p:anim>
                                    <p:animEffect transition="in" filter="fade">
                                      <p:cBhvr>
                                        <p:cTn id="131" dur="500"/>
                                        <p:tgtEl>
                                          <p:spTgt spid="31"/>
                                        </p:tgtEl>
                                      </p:cBhvr>
                                    </p:animEffect>
                                  </p:childTnLst>
                                </p:cTn>
                              </p:par>
                              <p:par>
                                <p:cTn id="132" presetID="1" presetClass="exit" presetSubtype="0" fill="hold" nodeType="withEffect">
                                  <p:stCondLst>
                                    <p:cond delay="0"/>
                                  </p:stCondLst>
                                  <p:childTnLst>
                                    <p:set>
                                      <p:cBhvr>
                                        <p:cTn id="133" dur="1" fill="hold">
                                          <p:stCondLst>
                                            <p:cond delay="0"/>
                                          </p:stCondLst>
                                        </p:cTn>
                                        <p:tgtEl>
                                          <p:spTgt spid="39961"/>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55" presetClass="entr" presetSubtype="0" fill="hold" grpId="0" nodeType="clickEffect">
                                  <p:stCondLst>
                                    <p:cond delay="0"/>
                                  </p:stCondLst>
                                  <p:childTnLst>
                                    <p:set>
                                      <p:cBhvr>
                                        <p:cTn id="137" dur="1" fill="hold">
                                          <p:stCondLst>
                                            <p:cond delay="0"/>
                                          </p:stCondLst>
                                        </p:cTn>
                                        <p:tgtEl>
                                          <p:spTgt spid="3">
                                            <p:txEl>
                                              <p:pRg st="9" end="9"/>
                                            </p:txEl>
                                          </p:spTgt>
                                        </p:tgtEl>
                                        <p:attrNameLst>
                                          <p:attrName>style.visibility</p:attrName>
                                        </p:attrNameLst>
                                      </p:cBhvr>
                                      <p:to>
                                        <p:strVal val="visible"/>
                                      </p:to>
                                    </p:set>
                                    <p:anim calcmode="lin" valueType="num">
                                      <p:cBhvr>
                                        <p:cTn id="138" dur="5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139" dur="5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140" dur="500"/>
                                        <p:tgtEl>
                                          <p:spTgt spid="3">
                                            <p:txEl>
                                              <p:pRg st="9" end="9"/>
                                            </p:txEl>
                                          </p:spTgt>
                                        </p:tgtEl>
                                      </p:cBhvr>
                                    </p:animEffect>
                                  </p:childTnLst>
                                </p:cTn>
                              </p:par>
                              <p:par>
                                <p:cTn id="141" presetID="55" presetClass="entr" presetSubtype="0" fill="hold" nodeType="withEffect">
                                  <p:stCondLst>
                                    <p:cond delay="0"/>
                                  </p:stCondLst>
                                  <p:childTnLst>
                                    <p:set>
                                      <p:cBhvr>
                                        <p:cTn id="142" dur="1" fill="hold">
                                          <p:stCondLst>
                                            <p:cond delay="0"/>
                                          </p:stCondLst>
                                        </p:cTn>
                                        <p:tgtEl>
                                          <p:spTgt spid="39965"/>
                                        </p:tgtEl>
                                        <p:attrNameLst>
                                          <p:attrName>style.visibility</p:attrName>
                                        </p:attrNameLst>
                                      </p:cBhvr>
                                      <p:to>
                                        <p:strVal val="visible"/>
                                      </p:to>
                                    </p:set>
                                    <p:anim calcmode="lin" valueType="num">
                                      <p:cBhvr>
                                        <p:cTn id="143" dur="500" fill="hold"/>
                                        <p:tgtEl>
                                          <p:spTgt spid="39965"/>
                                        </p:tgtEl>
                                        <p:attrNameLst>
                                          <p:attrName>ppt_w</p:attrName>
                                        </p:attrNameLst>
                                      </p:cBhvr>
                                      <p:tavLst>
                                        <p:tav tm="0">
                                          <p:val>
                                            <p:strVal val="#ppt_w*0.70"/>
                                          </p:val>
                                        </p:tav>
                                        <p:tav tm="100000">
                                          <p:val>
                                            <p:strVal val="#ppt_w"/>
                                          </p:val>
                                        </p:tav>
                                      </p:tavLst>
                                    </p:anim>
                                    <p:anim calcmode="lin" valueType="num">
                                      <p:cBhvr>
                                        <p:cTn id="144" dur="500" fill="hold"/>
                                        <p:tgtEl>
                                          <p:spTgt spid="39965"/>
                                        </p:tgtEl>
                                        <p:attrNameLst>
                                          <p:attrName>ppt_h</p:attrName>
                                        </p:attrNameLst>
                                      </p:cBhvr>
                                      <p:tavLst>
                                        <p:tav tm="0">
                                          <p:val>
                                            <p:strVal val="#ppt_h"/>
                                          </p:val>
                                        </p:tav>
                                        <p:tav tm="100000">
                                          <p:val>
                                            <p:strVal val="#ppt_h"/>
                                          </p:val>
                                        </p:tav>
                                      </p:tavLst>
                                    </p:anim>
                                    <p:animEffect transition="in" filter="fade">
                                      <p:cBhvr>
                                        <p:cTn id="145" dur="500"/>
                                        <p:tgtEl>
                                          <p:spTgt spid="39965"/>
                                        </p:tgtEl>
                                      </p:cBhvr>
                                    </p:animEffect>
                                  </p:childTnLst>
                                </p:cTn>
                              </p:par>
                              <p:par>
                                <p:cTn id="146" presetID="1" presetClass="exit" presetSubtype="0" fill="hold" nodeType="withEffect">
                                  <p:stCondLst>
                                    <p:cond delay="0"/>
                                  </p:stCondLst>
                                  <p:childTnLst>
                                    <p:set>
                                      <p:cBhvr>
                                        <p:cTn id="147" dur="1" fill="hold">
                                          <p:stCondLst>
                                            <p:cond delay="0"/>
                                          </p:stCondLst>
                                        </p:cTn>
                                        <p:tgtEl>
                                          <p:spTgt spid="31"/>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55" presetClass="entr" presetSubtype="0" fill="hold" grpId="0" nodeType="clickEffect">
                                  <p:stCondLst>
                                    <p:cond delay="0"/>
                                  </p:stCondLst>
                                  <p:childTnLst>
                                    <p:set>
                                      <p:cBhvr>
                                        <p:cTn id="151" dur="1" fill="hold">
                                          <p:stCondLst>
                                            <p:cond delay="0"/>
                                          </p:stCondLst>
                                        </p:cTn>
                                        <p:tgtEl>
                                          <p:spTgt spid="3">
                                            <p:txEl>
                                              <p:pRg st="10" end="10"/>
                                            </p:txEl>
                                          </p:spTgt>
                                        </p:tgtEl>
                                        <p:attrNameLst>
                                          <p:attrName>style.visibility</p:attrName>
                                        </p:attrNameLst>
                                      </p:cBhvr>
                                      <p:to>
                                        <p:strVal val="visible"/>
                                      </p:to>
                                    </p:set>
                                    <p:anim calcmode="lin" valueType="num">
                                      <p:cBhvr>
                                        <p:cTn id="152" dur="5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153" dur="5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154" dur="500"/>
                                        <p:tgtEl>
                                          <p:spTgt spid="3">
                                            <p:txEl>
                                              <p:pRg st="10" end="10"/>
                                            </p:txEl>
                                          </p:spTgt>
                                        </p:tgtEl>
                                      </p:cBhvr>
                                    </p:animEffect>
                                  </p:childTnLst>
                                </p:cTn>
                              </p:par>
                              <p:par>
                                <p:cTn id="155" presetID="55" presetClass="entr" presetSubtype="0" fill="hold" nodeType="withEffect">
                                  <p:stCondLst>
                                    <p:cond delay="0"/>
                                  </p:stCondLst>
                                  <p:childTnLst>
                                    <p:set>
                                      <p:cBhvr>
                                        <p:cTn id="156" dur="1" fill="hold">
                                          <p:stCondLst>
                                            <p:cond delay="0"/>
                                          </p:stCondLst>
                                        </p:cTn>
                                        <p:tgtEl>
                                          <p:spTgt spid="39969"/>
                                        </p:tgtEl>
                                        <p:attrNameLst>
                                          <p:attrName>style.visibility</p:attrName>
                                        </p:attrNameLst>
                                      </p:cBhvr>
                                      <p:to>
                                        <p:strVal val="visible"/>
                                      </p:to>
                                    </p:set>
                                    <p:anim calcmode="lin" valueType="num">
                                      <p:cBhvr>
                                        <p:cTn id="157" dur="500" fill="hold"/>
                                        <p:tgtEl>
                                          <p:spTgt spid="39969"/>
                                        </p:tgtEl>
                                        <p:attrNameLst>
                                          <p:attrName>ppt_w</p:attrName>
                                        </p:attrNameLst>
                                      </p:cBhvr>
                                      <p:tavLst>
                                        <p:tav tm="0">
                                          <p:val>
                                            <p:strVal val="#ppt_w*0.70"/>
                                          </p:val>
                                        </p:tav>
                                        <p:tav tm="100000">
                                          <p:val>
                                            <p:strVal val="#ppt_w"/>
                                          </p:val>
                                        </p:tav>
                                      </p:tavLst>
                                    </p:anim>
                                    <p:anim calcmode="lin" valueType="num">
                                      <p:cBhvr>
                                        <p:cTn id="158" dur="500" fill="hold"/>
                                        <p:tgtEl>
                                          <p:spTgt spid="39969"/>
                                        </p:tgtEl>
                                        <p:attrNameLst>
                                          <p:attrName>ppt_h</p:attrName>
                                        </p:attrNameLst>
                                      </p:cBhvr>
                                      <p:tavLst>
                                        <p:tav tm="0">
                                          <p:val>
                                            <p:strVal val="#ppt_h"/>
                                          </p:val>
                                        </p:tav>
                                        <p:tav tm="100000">
                                          <p:val>
                                            <p:strVal val="#ppt_h"/>
                                          </p:val>
                                        </p:tav>
                                      </p:tavLst>
                                    </p:anim>
                                    <p:animEffect transition="in" filter="fade">
                                      <p:cBhvr>
                                        <p:cTn id="159" dur="500"/>
                                        <p:tgtEl>
                                          <p:spTgt spid="39969"/>
                                        </p:tgtEl>
                                      </p:cBhvr>
                                    </p:animEffect>
                                  </p:childTnLst>
                                </p:cTn>
                              </p:par>
                              <p:par>
                                <p:cTn id="160" presetID="1" presetClass="exit" presetSubtype="0" fill="hold" nodeType="withEffect">
                                  <p:stCondLst>
                                    <p:cond delay="0"/>
                                  </p:stCondLst>
                                  <p:childTnLst>
                                    <p:set>
                                      <p:cBhvr>
                                        <p:cTn id="161" dur="1" fill="hold">
                                          <p:stCondLst>
                                            <p:cond delay="0"/>
                                          </p:stCondLst>
                                        </p:cTn>
                                        <p:tgtEl>
                                          <p:spTgt spid="399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7848600" cy="6172200"/>
          </a:xfrm>
        </p:spPr>
        <p:txBody>
          <a:bodyPr>
            <a:normAutofit/>
          </a:bodyPr>
          <a:lstStyle/>
          <a:p>
            <a:r>
              <a:rPr lang="en-US" b="1" dirty="0" smtClean="0"/>
              <a:t>Acacetin-7-O-rutinoside</a:t>
            </a:r>
          </a:p>
          <a:p>
            <a:endParaRPr lang="en-US" b="1" dirty="0" smtClean="0"/>
          </a:p>
          <a:p>
            <a:endParaRPr lang="en-US" b="1" dirty="0" smtClean="0"/>
          </a:p>
          <a:p>
            <a:r>
              <a:rPr lang="en-US" b="1" dirty="0" smtClean="0"/>
              <a:t>3, 4- </a:t>
            </a:r>
            <a:r>
              <a:rPr lang="en-US" b="1" dirty="0" err="1" smtClean="0"/>
              <a:t>dihydroxy</a:t>
            </a:r>
            <a:r>
              <a:rPr lang="en-US" b="1" dirty="0" smtClean="0"/>
              <a:t> benzoic acid</a:t>
            </a:r>
          </a:p>
          <a:p>
            <a:endParaRPr lang="en-US" b="1" dirty="0" smtClean="0"/>
          </a:p>
          <a:p>
            <a:endParaRPr lang="en-US" b="1" dirty="0" smtClean="0"/>
          </a:p>
          <a:p>
            <a:r>
              <a:rPr lang="en-US" b="1" dirty="0" smtClean="0"/>
              <a:t>p- </a:t>
            </a:r>
            <a:r>
              <a:rPr lang="en-US" b="1" dirty="0" err="1" smtClean="0"/>
              <a:t>hydroxy</a:t>
            </a:r>
            <a:r>
              <a:rPr lang="en-US" b="1" dirty="0" smtClean="0"/>
              <a:t> benzoic acid</a:t>
            </a:r>
          </a:p>
          <a:p>
            <a:endParaRPr lang="en-US" b="1" dirty="0" smtClean="0"/>
          </a:p>
          <a:p>
            <a:endParaRPr lang="en-US" b="1" dirty="0" smtClean="0"/>
          </a:p>
          <a:p>
            <a:r>
              <a:rPr lang="en-US" b="1" dirty="0" err="1" smtClean="0"/>
              <a:t>Pedalitin</a:t>
            </a:r>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5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49" name="Object 13"/>
          <p:cNvGraphicFramePr>
            <a:graphicFrameLocks noChangeAspect="1"/>
          </p:cNvGraphicFramePr>
          <p:nvPr/>
        </p:nvGraphicFramePr>
        <p:xfrm>
          <a:off x="4738255" y="2362200"/>
          <a:ext cx="1433945" cy="1813035"/>
        </p:xfrm>
        <a:graphic>
          <a:graphicData uri="http://schemas.openxmlformats.org/presentationml/2006/ole">
            <mc:AlternateContent xmlns:mc="http://schemas.openxmlformats.org/markup-compatibility/2006">
              <mc:Choice xmlns:v="urn:schemas-microsoft-com:vml" Requires="v">
                <p:oleObj spid="_x0000_s224277" name="CS ChemDraw Drawing" r:id="rId4" imgW="1151697" imgH="1450561" progId="">
                  <p:embed/>
                </p:oleObj>
              </mc:Choice>
              <mc:Fallback>
                <p:oleObj name="CS ChemDraw Drawing" r:id="rId4" imgW="1151697" imgH="1450561"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8255" y="2362200"/>
                        <a:ext cx="1433945" cy="18130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58"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6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66"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70"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6"/>
          <p:cNvPicPr>
            <a:picLocks noChangeAspect="1" noChangeArrowheads="1"/>
          </p:cNvPicPr>
          <p:nvPr/>
        </p:nvPicPr>
        <p:blipFill>
          <a:blip r:embed="rId6" cstate="print"/>
          <a:srcRect/>
          <a:stretch>
            <a:fillRect/>
          </a:stretch>
        </p:blipFill>
        <p:spPr bwMode="auto">
          <a:xfrm>
            <a:off x="7848600" y="1"/>
            <a:ext cx="1295400" cy="6858000"/>
          </a:xfrm>
          <a:prstGeom prst="rect">
            <a:avLst/>
          </a:prstGeom>
          <a:noFill/>
          <a:ln w="9525">
            <a:noFill/>
            <a:miter lim="800000"/>
            <a:headEnd/>
            <a:tailEnd/>
          </a:ln>
        </p:spPr>
      </p:pic>
      <p:graphicFrame>
        <p:nvGraphicFramePr>
          <p:cNvPr id="224267" name="Object 11"/>
          <p:cNvGraphicFramePr>
            <a:graphicFrameLocks noChangeAspect="1"/>
          </p:cNvGraphicFramePr>
          <p:nvPr/>
        </p:nvGraphicFramePr>
        <p:xfrm>
          <a:off x="4648200" y="960242"/>
          <a:ext cx="4419600" cy="1329441"/>
        </p:xfrm>
        <a:graphic>
          <a:graphicData uri="http://schemas.openxmlformats.org/presentationml/2006/ole">
            <mc:AlternateContent xmlns:mc="http://schemas.openxmlformats.org/markup-compatibility/2006">
              <mc:Choice xmlns:v="urn:schemas-microsoft-com:vml" Requires="v">
                <p:oleObj spid="_x0000_s224278" name="CS ChemDraw Drawing" r:id="rId7" imgW="6110624" imgH="1849455" progId="">
                  <p:embed/>
                </p:oleObj>
              </mc:Choice>
              <mc:Fallback>
                <p:oleObj name="CS ChemDraw Drawing" r:id="rId7" imgW="6110624" imgH="1849455" progId="">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960242"/>
                        <a:ext cx="4419600" cy="1329441"/>
                      </a:xfrm>
                      <a:prstGeom prst="rect">
                        <a:avLst/>
                      </a:prstGeom>
                      <a:solidFill>
                        <a:schemeClr val="bg1"/>
                      </a:solidFill>
                    </p:spPr>
                  </p:pic>
                </p:oleObj>
              </mc:Fallback>
            </mc:AlternateContent>
          </a:graphicData>
        </a:graphic>
      </p:graphicFrame>
      <p:sp>
        <p:nvSpPr>
          <p:cNvPr id="17" name="TextBox 16"/>
          <p:cNvSpPr txBox="1"/>
          <p:nvPr/>
        </p:nvSpPr>
        <p:spPr>
          <a:xfrm>
            <a:off x="5410200" y="2895600"/>
            <a:ext cx="2819400" cy="1015663"/>
          </a:xfrm>
          <a:prstGeom prst="rect">
            <a:avLst/>
          </a:prstGeom>
          <a:solidFill>
            <a:schemeClr val="accent1">
              <a:lumMod val="75000"/>
            </a:schemeClr>
          </a:solidFill>
          <a:ln>
            <a:solidFill>
              <a:srgbClr val="FFFF99"/>
            </a:solidFill>
          </a:ln>
        </p:spPr>
        <p:txBody>
          <a:bodyPr wrap="square" rtlCol="0">
            <a:spAutoFit/>
          </a:bodyPr>
          <a:lstStyle/>
          <a:p>
            <a:pPr algn="ctr"/>
            <a:r>
              <a:rPr lang="en-US" sz="3000" b="1" dirty="0" smtClean="0">
                <a:solidFill>
                  <a:srgbClr val="FFFF99"/>
                </a:solidFill>
              </a:rPr>
              <a:t>Genus </a:t>
            </a:r>
            <a:r>
              <a:rPr lang="en-US" sz="3000" b="1" i="1" dirty="0" err="1" smtClean="0">
                <a:solidFill>
                  <a:srgbClr val="FFFF99"/>
                </a:solidFill>
              </a:rPr>
              <a:t>Onopordon</a:t>
            </a:r>
            <a:endParaRPr lang="en-US" sz="3000" b="1" i="1" dirty="0">
              <a:solidFill>
                <a:srgbClr val="FFFF99"/>
              </a:solidFill>
            </a:endParaRPr>
          </a:p>
        </p:txBody>
      </p:sp>
      <p:sp>
        <p:nvSpPr>
          <p:cNvPr id="18" name="Right Brace 17"/>
          <p:cNvSpPr/>
          <p:nvPr/>
        </p:nvSpPr>
        <p:spPr>
          <a:xfrm>
            <a:off x="4724400" y="381000"/>
            <a:ext cx="990600" cy="6019800"/>
          </a:xfrm>
          <a:prstGeom prst="rightBrace">
            <a:avLst/>
          </a:prstGeom>
          <a:noFill/>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Content Placeholder 2"/>
          <p:cNvSpPr txBox="1">
            <a:spLocks/>
          </p:cNvSpPr>
          <p:nvPr/>
        </p:nvSpPr>
        <p:spPr>
          <a:xfrm>
            <a:off x="0" y="1"/>
            <a:ext cx="73152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a:t>
            </a: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pic>
        <p:nvPicPr>
          <p:cNvPr id="31" name="Picture 30"/>
          <p:cNvPicPr/>
          <p:nvPr/>
        </p:nvPicPr>
        <p:blipFill>
          <a:blip r:embed="rId9" cstate="print"/>
          <a:srcRect/>
          <a:stretch>
            <a:fillRect/>
          </a:stretch>
        </p:blipFill>
        <p:spPr bwMode="auto">
          <a:xfrm>
            <a:off x="5715000" y="5181600"/>
            <a:ext cx="2667000" cy="1600200"/>
          </a:xfrm>
          <a:prstGeom prst="rect">
            <a:avLst/>
          </a:prstGeom>
          <a:solidFill>
            <a:schemeClr val="bg1"/>
          </a:solidFill>
          <a:ln w="9525">
            <a:noFill/>
            <a:miter lim="800000"/>
            <a:headEnd/>
            <a:tailEnd/>
          </a:ln>
        </p:spPr>
      </p:pic>
      <p:graphicFrame>
        <p:nvGraphicFramePr>
          <p:cNvPr id="39953" name="Object 17"/>
          <p:cNvGraphicFramePr>
            <a:graphicFrameLocks noChangeAspect="1"/>
          </p:cNvGraphicFramePr>
          <p:nvPr/>
        </p:nvGraphicFramePr>
        <p:xfrm>
          <a:off x="5791200" y="4114800"/>
          <a:ext cx="838199" cy="1447800"/>
        </p:xfrm>
        <a:graphic>
          <a:graphicData uri="http://schemas.openxmlformats.org/presentationml/2006/ole">
            <mc:AlternateContent xmlns:mc="http://schemas.openxmlformats.org/markup-compatibility/2006">
              <mc:Choice xmlns:v="urn:schemas-microsoft-com:vml" Requires="v">
                <p:oleObj spid="_x0000_s224279" name="CS ChemDraw Drawing" r:id="rId10" imgW="716033" imgH="1450561" progId="">
                  <p:embed/>
                </p:oleObj>
              </mc:Choice>
              <mc:Fallback>
                <p:oleObj name="CS ChemDraw Drawing" r:id="rId10" imgW="716033" imgH="1450561" progId="">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4114800"/>
                        <a:ext cx="838199"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24267"/>
                                        </p:tgtEl>
                                        <p:attrNameLst>
                                          <p:attrName>style.visibility</p:attrName>
                                        </p:attrNameLst>
                                      </p:cBhvr>
                                      <p:to>
                                        <p:strVal val="visible"/>
                                      </p:to>
                                    </p:set>
                                    <p:anim calcmode="lin" valueType="num">
                                      <p:cBhvr>
                                        <p:cTn id="12" dur="500" fill="hold"/>
                                        <p:tgtEl>
                                          <p:spTgt spid="224267"/>
                                        </p:tgtEl>
                                        <p:attrNameLst>
                                          <p:attrName>ppt_w</p:attrName>
                                        </p:attrNameLst>
                                      </p:cBhvr>
                                      <p:tavLst>
                                        <p:tav tm="0">
                                          <p:val>
                                            <p:strVal val="#ppt_w*0.70"/>
                                          </p:val>
                                        </p:tav>
                                        <p:tav tm="100000">
                                          <p:val>
                                            <p:strVal val="#ppt_w"/>
                                          </p:val>
                                        </p:tav>
                                      </p:tavLst>
                                    </p:anim>
                                    <p:anim calcmode="lin" valueType="num">
                                      <p:cBhvr>
                                        <p:cTn id="13" dur="500" fill="hold"/>
                                        <p:tgtEl>
                                          <p:spTgt spid="224267"/>
                                        </p:tgtEl>
                                        <p:attrNameLst>
                                          <p:attrName>ppt_h</p:attrName>
                                        </p:attrNameLst>
                                      </p:cBhvr>
                                      <p:tavLst>
                                        <p:tav tm="0">
                                          <p:val>
                                            <p:strVal val="#ppt_h"/>
                                          </p:val>
                                        </p:tav>
                                        <p:tav tm="100000">
                                          <p:val>
                                            <p:strVal val="#ppt_h"/>
                                          </p:val>
                                        </p:tav>
                                      </p:tavLst>
                                    </p:anim>
                                    <p:animEffect transition="in" filter="fade">
                                      <p:cBhvr>
                                        <p:cTn id="14" dur="500"/>
                                        <p:tgtEl>
                                          <p:spTgt spid="22426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3" end="3"/>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9949"/>
                                        </p:tgtEl>
                                        <p:attrNameLst>
                                          <p:attrName>style.visibility</p:attrName>
                                        </p:attrNameLst>
                                      </p:cBhvr>
                                      <p:to>
                                        <p:strVal val="visible"/>
                                      </p:to>
                                    </p:set>
                                    <p:anim calcmode="lin" valueType="num">
                                      <p:cBhvr>
                                        <p:cTn id="24" dur="500" fill="hold"/>
                                        <p:tgtEl>
                                          <p:spTgt spid="39949"/>
                                        </p:tgtEl>
                                        <p:attrNameLst>
                                          <p:attrName>ppt_w</p:attrName>
                                        </p:attrNameLst>
                                      </p:cBhvr>
                                      <p:tavLst>
                                        <p:tav tm="0">
                                          <p:val>
                                            <p:strVal val="#ppt_w*0.70"/>
                                          </p:val>
                                        </p:tav>
                                        <p:tav tm="100000">
                                          <p:val>
                                            <p:strVal val="#ppt_w"/>
                                          </p:val>
                                        </p:tav>
                                      </p:tavLst>
                                    </p:anim>
                                    <p:anim calcmode="lin" valueType="num">
                                      <p:cBhvr>
                                        <p:cTn id="25" dur="500" fill="hold"/>
                                        <p:tgtEl>
                                          <p:spTgt spid="39949"/>
                                        </p:tgtEl>
                                        <p:attrNameLst>
                                          <p:attrName>ppt_h</p:attrName>
                                        </p:attrNameLst>
                                      </p:cBhvr>
                                      <p:tavLst>
                                        <p:tav tm="0">
                                          <p:val>
                                            <p:strVal val="#ppt_h"/>
                                          </p:val>
                                        </p:tav>
                                        <p:tav tm="100000">
                                          <p:val>
                                            <p:strVal val="#ppt_h"/>
                                          </p:val>
                                        </p:tav>
                                      </p:tavLst>
                                    </p:anim>
                                    <p:animEffect transition="in" filter="fade">
                                      <p:cBhvr>
                                        <p:cTn id="26" dur="500"/>
                                        <p:tgtEl>
                                          <p:spTgt spid="3994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2"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3" dur="500"/>
                                        <p:tgtEl>
                                          <p:spTgt spid="3">
                                            <p:txEl>
                                              <p:pRg st="6" end="6"/>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39953"/>
                                        </p:tgtEl>
                                        <p:attrNameLst>
                                          <p:attrName>style.visibility</p:attrName>
                                        </p:attrNameLst>
                                      </p:cBhvr>
                                      <p:to>
                                        <p:strVal val="visible"/>
                                      </p:to>
                                    </p:set>
                                    <p:anim calcmode="lin" valueType="num">
                                      <p:cBhvr>
                                        <p:cTn id="36" dur="500" fill="hold"/>
                                        <p:tgtEl>
                                          <p:spTgt spid="39953"/>
                                        </p:tgtEl>
                                        <p:attrNameLst>
                                          <p:attrName>ppt_w</p:attrName>
                                        </p:attrNameLst>
                                      </p:cBhvr>
                                      <p:tavLst>
                                        <p:tav tm="0">
                                          <p:val>
                                            <p:strVal val="#ppt_w*0.70"/>
                                          </p:val>
                                        </p:tav>
                                        <p:tav tm="100000">
                                          <p:val>
                                            <p:strVal val="#ppt_w"/>
                                          </p:val>
                                        </p:tav>
                                      </p:tavLst>
                                    </p:anim>
                                    <p:anim calcmode="lin" valueType="num">
                                      <p:cBhvr>
                                        <p:cTn id="37" dur="500" fill="hold"/>
                                        <p:tgtEl>
                                          <p:spTgt spid="39953"/>
                                        </p:tgtEl>
                                        <p:attrNameLst>
                                          <p:attrName>ppt_h</p:attrName>
                                        </p:attrNameLst>
                                      </p:cBhvr>
                                      <p:tavLst>
                                        <p:tav tm="0">
                                          <p:val>
                                            <p:strVal val="#ppt_h"/>
                                          </p:val>
                                        </p:tav>
                                        <p:tav tm="100000">
                                          <p:val>
                                            <p:strVal val="#ppt_h"/>
                                          </p:val>
                                        </p:tav>
                                      </p:tavLst>
                                    </p:anim>
                                    <p:animEffect transition="in" filter="fade">
                                      <p:cBhvr>
                                        <p:cTn id="38" dur="500"/>
                                        <p:tgtEl>
                                          <p:spTgt spid="39953"/>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p:cTn id="43" dur="5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44" dur="5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45" dur="500"/>
                                        <p:tgtEl>
                                          <p:spTgt spid="3">
                                            <p:txEl>
                                              <p:pRg st="9" end="9"/>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strVal val="#ppt_w*0.70"/>
                                          </p:val>
                                        </p:tav>
                                        <p:tav tm="100000">
                                          <p:val>
                                            <p:strVal val="#ppt_w"/>
                                          </p:val>
                                        </p:tav>
                                      </p:tavLst>
                                    </p:anim>
                                    <p:anim calcmode="lin" valueType="num">
                                      <p:cBhvr>
                                        <p:cTn id="49" dur="500" fill="hold"/>
                                        <p:tgtEl>
                                          <p:spTgt spid="31"/>
                                        </p:tgtEl>
                                        <p:attrNameLst>
                                          <p:attrName>ppt_h</p:attrName>
                                        </p:attrNameLst>
                                      </p:cBhvr>
                                      <p:tavLst>
                                        <p:tav tm="0">
                                          <p:val>
                                            <p:strVal val="#ppt_h"/>
                                          </p:val>
                                        </p:tav>
                                        <p:tav tm="100000">
                                          <p:val>
                                            <p:strVal val="#ppt_h"/>
                                          </p:val>
                                        </p:tav>
                                      </p:tavLst>
                                    </p:anim>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strVal val="#ppt_w*0.70"/>
                                          </p:val>
                                        </p:tav>
                                        <p:tav tm="100000">
                                          <p:val>
                                            <p:strVal val="#ppt_w"/>
                                          </p:val>
                                        </p:tav>
                                      </p:tavLst>
                                    </p:anim>
                                    <p:anim calcmode="lin" valueType="num">
                                      <p:cBhvr>
                                        <p:cTn id="56" dur="500" fill="hold"/>
                                        <p:tgtEl>
                                          <p:spTgt spid="17"/>
                                        </p:tgtEl>
                                        <p:attrNameLst>
                                          <p:attrName>ppt_h</p:attrName>
                                        </p:attrNameLst>
                                      </p:cBhvr>
                                      <p:tavLst>
                                        <p:tav tm="0">
                                          <p:val>
                                            <p:strVal val="#ppt_h"/>
                                          </p:val>
                                        </p:tav>
                                        <p:tav tm="100000">
                                          <p:val>
                                            <p:strVal val="#ppt_h"/>
                                          </p:val>
                                        </p:tav>
                                      </p:tavLst>
                                    </p:anim>
                                    <p:animEffect transition="in" filter="fade">
                                      <p:cBhvr>
                                        <p:cTn id="57" dur="500"/>
                                        <p:tgtEl>
                                          <p:spTgt spid="17"/>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strVal val="#ppt_w*0.70"/>
                                          </p:val>
                                        </p:tav>
                                        <p:tav tm="100000">
                                          <p:val>
                                            <p:strVal val="#ppt_w"/>
                                          </p:val>
                                        </p:tav>
                                      </p:tavLst>
                                    </p:anim>
                                    <p:anim calcmode="lin" valueType="num">
                                      <p:cBhvr>
                                        <p:cTn id="61" dur="500" fill="hold"/>
                                        <p:tgtEl>
                                          <p:spTgt spid="18"/>
                                        </p:tgtEl>
                                        <p:attrNameLst>
                                          <p:attrName>ppt_h</p:attrName>
                                        </p:attrNameLst>
                                      </p:cBhvr>
                                      <p:tavLst>
                                        <p:tav tm="0">
                                          <p:val>
                                            <p:strVal val="#ppt_h"/>
                                          </p:val>
                                        </p:tav>
                                        <p:tav tm="100000">
                                          <p:val>
                                            <p:strVal val="#ppt_h"/>
                                          </p:val>
                                        </p:tav>
                                      </p:tavLst>
                                    </p:anim>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graphicFrame>
        <p:nvGraphicFramePr>
          <p:cNvPr id="226306" name="Object 2"/>
          <p:cNvGraphicFramePr>
            <a:graphicFrameLocks noChangeAspect="1"/>
          </p:cNvGraphicFramePr>
          <p:nvPr/>
        </p:nvGraphicFramePr>
        <p:xfrm>
          <a:off x="3505200" y="2057400"/>
          <a:ext cx="2867025" cy="2245613"/>
        </p:xfrm>
        <a:graphic>
          <a:graphicData uri="http://schemas.openxmlformats.org/presentationml/2006/ole">
            <mc:AlternateContent xmlns:mc="http://schemas.openxmlformats.org/markup-compatibility/2006">
              <mc:Choice xmlns:v="urn:schemas-microsoft-com:vml" Requires="v">
                <p:oleObj spid="_x0000_s226310" name="CS ChemDraw Drawing" r:id="rId5" imgW="1497961" imgH="1185062" progId="">
                  <p:embed/>
                </p:oleObj>
              </mc:Choice>
              <mc:Fallback>
                <p:oleObj name="CS ChemDraw Drawing" r:id="rId5" imgW="1497961" imgH="1185062"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057400"/>
                        <a:ext cx="2867025" cy="224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609600" y="1219200"/>
            <a:ext cx="4014176" cy="584775"/>
          </a:xfrm>
          <a:prstGeom prst="rect">
            <a:avLst/>
          </a:prstGeom>
        </p:spPr>
        <p:txBody>
          <a:bodyPr wrap="none">
            <a:spAutoFit/>
          </a:bodyPr>
          <a:lstStyle/>
          <a:p>
            <a:r>
              <a:rPr lang="en-US" sz="3200" b="1" dirty="0" smtClean="0"/>
              <a:t>Indole-3-carbaldehyde</a:t>
            </a:r>
          </a:p>
        </p:txBody>
      </p:sp>
      <p:sp>
        <p:nvSpPr>
          <p:cNvPr id="5" name="TextBox 4"/>
          <p:cNvSpPr txBox="1"/>
          <p:nvPr/>
        </p:nvSpPr>
        <p:spPr>
          <a:xfrm>
            <a:off x="3810000" y="4750713"/>
            <a:ext cx="3505200" cy="553998"/>
          </a:xfrm>
          <a:prstGeom prst="rect">
            <a:avLst/>
          </a:prstGeom>
          <a:solidFill>
            <a:schemeClr val="accent1">
              <a:lumMod val="75000"/>
            </a:schemeClr>
          </a:solidFill>
          <a:ln>
            <a:solidFill>
              <a:srgbClr val="FFFF99"/>
            </a:solidFill>
          </a:ln>
        </p:spPr>
        <p:txBody>
          <a:bodyPr wrap="square" rtlCol="0">
            <a:spAutoFit/>
          </a:bodyPr>
          <a:lstStyle/>
          <a:p>
            <a:pPr algn="ctr"/>
            <a:r>
              <a:rPr lang="en-US" sz="3000" b="1" dirty="0" smtClean="0">
                <a:solidFill>
                  <a:srgbClr val="FFFF99"/>
                </a:solidFill>
              </a:rPr>
              <a:t>Family </a:t>
            </a:r>
            <a:r>
              <a:rPr lang="en-US" sz="3000" b="1" dirty="0" err="1" smtClean="0">
                <a:solidFill>
                  <a:srgbClr val="FFFF99"/>
                </a:solidFill>
              </a:rPr>
              <a:t>Asteraceae</a:t>
            </a:r>
            <a:endParaRPr lang="en-US" sz="3000" b="1" dirty="0">
              <a:solidFill>
                <a:srgbClr val="FFFF99"/>
              </a:solidFill>
            </a:endParaRPr>
          </a:p>
        </p:txBody>
      </p:sp>
      <p:sp>
        <p:nvSpPr>
          <p:cNvPr id="7" name="Content Placeholder 2"/>
          <p:cNvSpPr txBox="1">
            <a:spLocks/>
          </p:cNvSpPr>
          <p:nvPr/>
        </p:nvSpPr>
        <p:spPr>
          <a:xfrm>
            <a:off x="0" y="1"/>
            <a:ext cx="73152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a:t>
            </a: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26306"/>
                                        </p:tgtEl>
                                        <p:attrNameLst>
                                          <p:attrName>style.visibility</p:attrName>
                                        </p:attrNameLst>
                                      </p:cBhvr>
                                      <p:to>
                                        <p:strVal val="visible"/>
                                      </p:to>
                                    </p:set>
                                    <p:anim calcmode="lin" valueType="num">
                                      <p:cBhvr>
                                        <p:cTn id="7" dur="500" fill="hold"/>
                                        <p:tgtEl>
                                          <p:spTgt spid="226306"/>
                                        </p:tgtEl>
                                        <p:attrNameLst>
                                          <p:attrName>ppt_w</p:attrName>
                                        </p:attrNameLst>
                                      </p:cBhvr>
                                      <p:tavLst>
                                        <p:tav tm="0">
                                          <p:val>
                                            <p:strVal val="#ppt_w*0.70"/>
                                          </p:val>
                                        </p:tav>
                                        <p:tav tm="100000">
                                          <p:val>
                                            <p:strVal val="#ppt_w"/>
                                          </p:val>
                                        </p:tav>
                                      </p:tavLst>
                                    </p:anim>
                                    <p:anim calcmode="lin" valueType="num">
                                      <p:cBhvr>
                                        <p:cTn id="8" dur="500" fill="hold"/>
                                        <p:tgtEl>
                                          <p:spTgt spid="226306"/>
                                        </p:tgtEl>
                                        <p:attrNameLst>
                                          <p:attrName>ppt_h</p:attrName>
                                        </p:attrNameLst>
                                      </p:cBhvr>
                                      <p:tavLst>
                                        <p:tav tm="0">
                                          <p:val>
                                            <p:strVal val="#ppt_h"/>
                                          </p:val>
                                        </p:tav>
                                        <p:tav tm="100000">
                                          <p:val>
                                            <p:strVal val="#ppt_h"/>
                                          </p:val>
                                        </p:tav>
                                      </p:tavLst>
                                    </p:anim>
                                    <p:animEffect transition="in" filter="fade">
                                      <p:cBhvr>
                                        <p:cTn id="9" dur="500"/>
                                        <p:tgtEl>
                                          <p:spTgt spid="22630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7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ppt_w*0.7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495800"/>
            <a:ext cx="6629400" cy="1676400"/>
          </a:xfrm>
        </p:spPr>
        <p:txBody>
          <a:bodyPr>
            <a:normAutofit/>
          </a:bodyPr>
          <a:lstStyle/>
          <a:p>
            <a:pPr>
              <a:buNone/>
            </a:pPr>
            <a:r>
              <a:rPr lang="en-US" sz="3000" b="1" i="1" dirty="0" smtClean="0">
                <a:solidFill>
                  <a:schemeClr val="accent1">
                    <a:lumMod val="50000"/>
                  </a:schemeClr>
                </a:solidFill>
              </a:rPr>
              <a:t>Prof. Dr. </a:t>
            </a:r>
            <a:r>
              <a:rPr lang="en-US" sz="3000" b="1" i="1" dirty="0" err="1" smtClean="0">
                <a:solidFill>
                  <a:schemeClr val="accent1">
                    <a:lumMod val="50000"/>
                  </a:schemeClr>
                </a:solidFill>
              </a:rPr>
              <a:t>Abdalla</a:t>
            </a:r>
            <a:r>
              <a:rPr lang="en-US" sz="3000" b="1" i="1" dirty="0" smtClean="0">
                <a:solidFill>
                  <a:schemeClr val="accent1">
                    <a:lumMod val="50000"/>
                  </a:schemeClr>
                </a:solidFill>
              </a:rPr>
              <a:t> Abdel </a:t>
            </a:r>
            <a:r>
              <a:rPr lang="en-US" sz="3000" b="1" i="1" dirty="0" err="1" smtClean="0">
                <a:solidFill>
                  <a:schemeClr val="accent1">
                    <a:lumMod val="50000"/>
                  </a:schemeClr>
                </a:solidFill>
              </a:rPr>
              <a:t>Raziq</a:t>
            </a:r>
            <a:r>
              <a:rPr lang="en-US" sz="3000" b="1" i="1" dirty="0" smtClean="0">
                <a:solidFill>
                  <a:schemeClr val="accent1">
                    <a:lumMod val="50000"/>
                  </a:schemeClr>
                </a:solidFill>
              </a:rPr>
              <a:t> Omar</a:t>
            </a:r>
          </a:p>
          <a:p>
            <a:pPr>
              <a:buNone/>
            </a:pPr>
            <a:r>
              <a:rPr lang="en-US" sz="3000" b="1" i="1" dirty="0" smtClean="0">
                <a:solidFill>
                  <a:schemeClr val="accent1">
                    <a:lumMod val="50000"/>
                  </a:schemeClr>
                </a:solidFill>
              </a:rPr>
              <a:t>Professor of </a:t>
            </a:r>
            <a:r>
              <a:rPr lang="en-US" sz="3000" b="1" i="1" dirty="0" err="1" smtClean="0">
                <a:solidFill>
                  <a:schemeClr val="accent1">
                    <a:lumMod val="50000"/>
                  </a:schemeClr>
                </a:solidFill>
              </a:rPr>
              <a:t>Pharmacognosy</a:t>
            </a:r>
            <a:r>
              <a:rPr lang="en-US" sz="3000" b="1" i="1" dirty="0" smtClean="0">
                <a:solidFill>
                  <a:schemeClr val="accent1">
                    <a:lumMod val="50000"/>
                  </a:schemeClr>
                </a:solidFill>
              </a:rPr>
              <a:t> </a:t>
            </a:r>
          </a:p>
          <a:p>
            <a:pPr>
              <a:buNone/>
            </a:pPr>
            <a:r>
              <a:rPr lang="en-US" sz="3000" b="1" i="1" dirty="0" smtClean="0">
                <a:solidFill>
                  <a:schemeClr val="accent1">
                    <a:lumMod val="50000"/>
                  </a:schemeClr>
                </a:solidFill>
              </a:rPr>
              <a:t>Alexandria University</a:t>
            </a:r>
            <a:endParaRPr lang="es-VE" sz="3000" b="1" i="1" dirty="0" smtClean="0">
              <a:solidFill>
                <a:schemeClr val="accent1">
                  <a:lumMod val="50000"/>
                </a:schemeClr>
              </a:solidFill>
            </a:endParaRPr>
          </a:p>
        </p:txBody>
      </p:sp>
      <p:sp>
        <p:nvSpPr>
          <p:cNvPr id="6" name="Title 1"/>
          <p:cNvSpPr txBox="1">
            <a:spLocks/>
          </p:cNvSpPr>
          <p:nvPr/>
        </p:nvSpPr>
        <p:spPr>
          <a:xfrm>
            <a:off x="609600" y="3124200"/>
            <a:ext cx="4724400" cy="762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600" b="1" i="1" u="none" strike="noStrike" kern="1200" cap="none" spc="0" normalizeH="0" baseline="0" noProof="0" dirty="0" smtClean="0">
                <a:ln>
                  <a:noFill/>
                </a:ln>
                <a:solidFill>
                  <a:schemeClr val="accent2"/>
                </a:solidFill>
                <a:effectLst/>
                <a:uLnTx/>
                <a:uFillTx/>
                <a:latin typeface="+mj-lt"/>
                <a:ea typeface="+mj-ea"/>
                <a:cs typeface="+mj-cs"/>
              </a:rPr>
              <a:t>Thank</a:t>
            </a:r>
            <a:r>
              <a:rPr kumimoji="0" lang="en-US" sz="6600" b="1" i="1" u="none" strike="noStrike" kern="1200" cap="none" spc="0" normalizeH="0" noProof="0" dirty="0" smtClean="0">
                <a:ln>
                  <a:noFill/>
                </a:ln>
                <a:solidFill>
                  <a:schemeClr val="accent2"/>
                </a:solidFill>
                <a:effectLst/>
                <a:uLnTx/>
                <a:uFillTx/>
                <a:latin typeface="+mj-lt"/>
                <a:ea typeface="+mj-ea"/>
                <a:cs typeface="+mj-cs"/>
              </a:rPr>
              <a:t> you</a:t>
            </a:r>
            <a:endParaRPr kumimoji="0" lang="en-US" sz="6600" b="1" i="1" u="none" strike="noStrike" kern="1200" cap="none" spc="0" normalizeH="0" baseline="0" noProof="0" dirty="0">
              <a:ln>
                <a:noFill/>
              </a:ln>
              <a:solidFill>
                <a:schemeClr val="accent2"/>
              </a:solidFill>
              <a:effectLst/>
              <a:uLnTx/>
              <a:uFillTx/>
              <a:latin typeface="+mj-lt"/>
              <a:ea typeface="+mj-ea"/>
              <a:cs typeface="+mj-cs"/>
            </a:endParaRPr>
          </a:p>
        </p:txBody>
      </p:sp>
      <p:sp>
        <p:nvSpPr>
          <p:cNvPr id="7" name="Title 6"/>
          <p:cNvSpPr>
            <a:spLocks noGrp="1"/>
          </p:cNvSpPr>
          <p:nvPr>
            <p:ph type="title"/>
          </p:nvPr>
        </p:nvSpPr>
        <p:spPr/>
        <p:txBody>
          <a:bodyPr/>
          <a:lstStyle/>
          <a:p>
            <a:endParaRPr lang="en-US"/>
          </a:p>
        </p:txBody>
      </p:sp>
      <p:pic>
        <p:nvPicPr>
          <p:cNvPr id="5" name="Picture 2" descr="C:\Users\Public\Documents\1athesis\Cynarea\photo\29-3-2008\1-cyn.cor\DSC00653.JPG"/>
          <p:cNvPicPr>
            <a:picLocks noChangeAspect="1" noChangeArrowheads="1"/>
          </p:cNvPicPr>
          <p:nvPr/>
        </p:nvPicPr>
        <p:blipFill>
          <a:blip r:embed="rId3" cstate="print"/>
          <a:srcRect/>
          <a:stretch>
            <a:fillRect/>
          </a:stretch>
        </p:blipFill>
        <p:spPr bwMode="auto">
          <a:xfrm>
            <a:off x="4775200" y="76200"/>
            <a:ext cx="2946400" cy="2209800"/>
          </a:xfrm>
          <a:prstGeom prst="rect">
            <a:avLst/>
          </a:prstGeom>
          <a:noFill/>
        </p:spPr>
      </p:pic>
      <p:pic>
        <p:nvPicPr>
          <p:cNvPr id="8" name="Picture 8" descr="http://2.bp.blogspot.com/-MrsjmV8neoc/T1PsUPIV9sI/AAAAAAAABEM/cAgQz1107Sk/s640/blooming-artichoke.jpeg"/>
          <p:cNvPicPr>
            <a:picLocks noChangeAspect="1" noChangeArrowheads="1"/>
          </p:cNvPicPr>
          <p:nvPr/>
        </p:nvPicPr>
        <p:blipFill>
          <a:blip r:embed="rId4" cstate="print"/>
          <a:srcRect/>
          <a:stretch>
            <a:fillRect/>
          </a:stretch>
        </p:blipFill>
        <p:spPr bwMode="auto">
          <a:xfrm>
            <a:off x="1912951" y="76200"/>
            <a:ext cx="2811449" cy="2209800"/>
          </a:xfrm>
          <a:prstGeom prst="rect">
            <a:avLst/>
          </a:prstGeom>
          <a:noFill/>
        </p:spPr>
      </p:pic>
      <p:pic>
        <p:nvPicPr>
          <p:cNvPr id="9" name="Picture 10" descr="http://b-and-t-world-seeds.com/images/67764.jpg"/>
          <p:cNvPicPr>
            <a:picLocks noChangeAspect="1" noChangeArrowheads="1"/>
          </p:cNvPicPr>
          <p:nvPr/>
        </p:nvPicPr>
        <p:blipFill>
          <a:blip r:embed="rId5" cstate="print"/>
          <a:srcRect/>
          <a:stretch>
            <a:fillRect/>
          </a:stretch>
        </p:blipFill>
        <p:spPr bwMode="auto">
          <a:xfrm>
            <a:off x="76200" y="76200"/>
            <a:ext cx="1696746" cy="2209800"/>
          </a:xfrm>
          <a:prstGeom prst="rect">
            <a:avLst/>
          </a:prstGeom>
          <a:noFill/>
        </p:spPr>
      </p:pic>
      <p:pic>
        <p:nvPicPr>
          <p:cNvPr id="10" name="Picture 2" descr="http://www.nzplantpics.com/pics_perennials/cynara_scolymus_small_05.jpg"/>
          <p:cNvPicPr>
            <a:picLocks noChangeAspect="1" noChangeArrowheads="1"/>
          </p:cNvPicPr>
          <p:nvPr/>
        </p:nvPicPr>
        <p:blipFill>
          <a:blip r:embed="rId6" cstate="print"/>
          <a:srcRect/>
          <a:stretch>
            <a:fillRect/>
          </a:stretch>
        </p:blipFill>
        <p:spPr bwMode="auto">
          <a:xfrm>
            <a:off x="5378698" y="2362200"/>
            <a:ext cx="2341340" cy="1676400"/>
          </a:xfrm>
          <a:prstGeom prst="rect">
            <a:avLst/>
          </a:prstGeom>
          <a:noFill/>
        </p:spPr>
      </p:pic>
      <p:pic>
        <p:nvPicPr>
          <p:cNvPr id="11" name="Picture 4" descr="http://www.findmeplants.co.uk/photos/cynara_scolymus.jpg"/>
          <p:cNvPicPr>
            <a:picLocks noChangeAspect="1" noChangeArrowheads="1"/>
          </p:cNvPicPr>
          <p:nvPr/>
        </p:nvPicPr>
        <p:blipFill>
          <a:blip r:embed="rId7" cstate="print"/>
          <a:srcRect/>
          <a:stretch>
            <a:fillRect/>
          </a:stretch>
        </p:blipFill>
        <p:spPr bwMode="auto">
          <a:xfrm>
            <a:off x="6019800" y="4114800"/>
            <a:ext cx="16764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315200" cy="1524000"/>
          </a:xfrm>
        </p:spPr>
        <p:txBody>
          <a:bodyPr>
            <a:normAutofit fontScale="90000"/>
          </a:bodyPr>
          <a:lstStyle/>
          <a:p>
            <a:pPr algn="l"/>
            <a:r>
              <a:rPr lang="en-US" b="1" i="1" dirty="0" smtClean="0">
                <a:solidFill>
                  <a:schemeClr val="accent1">
                    <a:lumMod val="75000"/>
                  </a:schemeClr>
                </a:solidFill>
              </a:rPr>
              <a:t>Compound O</a:t>
            </a:r>
            <a:r>
              <a:rPr lang="en-US" b="1" i="1" baseline="-25000" dirty="0" smtClean="0">
                <a:solidFill>
                  <a:schemeClr val="accent1">
                    <a:lumMod val="75000"/>
                  </a:schemeClr>
                </a:solidFill>
              </a:rPr>
              <a:t>3  </a:t>
            </a:r>
            <a:r>
              <a:rPr lang="en-US" b="1" i="1" dirty="0" smtClean="0">
                <a:solidFill>
                  <a:schemeClr val="accent1">
                    <a:lumMod val="75000"/>
                  </a:schemeClr>
                </a:solidFill>
              </a:rPr>
              <a:t>…</a:t>
            </a:r>
            <a:r>
              <a:rPr lang="en-US" b="1" i="1" baseline="-25000" dirty="0" smtClean="0"/>
              <a:t/>
            </a:r>
            <a:br>
              <a:rPr lang="en-US" b="1" i="1" baseline="-25000" dirty="0" smtClean="0"/>
            </a:br>
            <a:r>
              <a:rPr lang="en-US" b="1" i="1" dirty="0" smtClean="0"/>
              <a:t>Acacetin-7-O-rutinoside </a:t>
            </a:r>
            <a:br>
              <a:rPr lang="en-US" b="1" i="1" dirty="0" smtClean="0"/>
            </a:br>
            <a:endParaRPr lang="en-US" b="1" i="1" baseline="-25000" dirty="0"/>
          </a:p>
        </p:txBody>
      </p:sp>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graphicFrame>
        <p:nvGraphicFramePr>
          <p:cNvPr id="225282" name="Object 2"/>
          <p:cNvGraphicFramePr>
            <a:graphicFrameLocks noChangeAspect="1"/>
          </p:cNvGraphicFramePr>
          <p:nvPr/>
        </p:nvGraphicFramePr>
        <p:xfrm>
          <a:off x="76200" y="2590800"/>
          <a:ext cx="7852908" cy="2362200"/>
        </p:xfrm>
        <a:graphic>
          <a:graphicData uri="http://schemas.openxmlformats.org/presentationml/2006/ole">
            <mc:AlternateContent xmlns:mc="http://schemas.openxmlformats.org/markup-compatibility/2006">
              <mc:Choice xmlns:v="urn:schemas-microsoft-com:vml" Requires="v">
                <p:oleObj spid="_x0000_s225286" name="CS ChemDraw Drawing" r:id="rId5" imgW="6110624" imgH="1849455" progId="">
                  <p:embed/>
                </p:oleObj>
              </mc:Choice>
              <mc:Fallback>
                <p:oleObj name="CS ChemDraw Drawing" r:id="rId5" imgW="6110624" imgH="1849455"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590800"/>
                        <a:ext cx="7852908"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2"/>
                </a:solidFill>
                <a:effectLst/>
                <a:uLnTx/>
                <a:uFillTx/>
                <a:latin typeface="+mn-lt"/>
                <a:ea typeface="+mn-ea"/>
                <a:cs typeface="+mn-cs"/>
              </a:rPr>
              <a:t>Acacetin</a:t>
            </a:r>
            <a:r>
              <a:rPr lang="en-US" sz="2600" b="1" i="1" dirty="0" smtClean="0">
                <a:solidFill>
                  <a:schemeClr val="accent2"/>
                </a:solidFill>
              </a:rPr>
              <a:t>-7-O-rutinoside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225282"/>
                                        </p:tgtEl>
                                        <p:attrNameLst>
                                          <p:attrName>style.visibility</p:attrName>
                                        </p:attrNameLst>
                                      </p:cBhvr>
                                      <p:to>
                                        <p:strVal val="visible"/>
                                      </p:to>
                                    </p:set>
                                    <p:anim calcmode="lin" valueType="num">
                                      <p:cBhvr>
                                        <p:cTn id="12" dur="500" fill="hold"/>
                                        <p:tgtEl>
                                          <p:spTgt spid="225282"/>
                                        </p:tgtEl>
                                        <p:attrNameLst>
                                          <p:attrName>ppt_w</p:attrName>
                                        </p:attrNameLst>
                                      </p:cBhvr>
                                      <p:tavLst>
                                        <p:tav tm="0">
                                          <p:val>
                                            <p:strVal val="#ppt_w*0.70"/>
                                          </p:val>
                                        </p:tav>
                                        <p:tav tm="100000">
                                          <p:val>
                                            <p:strVal val="#ppt_w"/>
                                          </p:val>
                                        </p:tav>
                                      </p:tavLst>
                                    </p:anim>
                                    <p:anim calcmode="lin" valueType="num">
                                      <p:cBhvr>
                                        <p:cTn id="13" dur="500" fill="hold"/>
                                        <p:tgtEl>
                                          <p:spTgt spid="225282"/>
                                        </p:tgtEl>
                                        <p:attrNameLst>
                                          <p:attrName>ppt_h</p:attrName>
                                        </p:attrNameLst>
                                      </p:cBhvr>
                                      <p:tavLst>
                                        <p:tav tm="0">
                                          <p:val>
                                            <p:strVal val="#ppt_h"/>
                                          </p:val>
                                        </p:tav>
                                        <p:tav tm="100000">
                                          <p:val>
                                            <p:strVal val="#ppt_h"/>
                                          </p:val>
                                        </p:tav>
                                      </p:tavLst>
                                    </p:anim>
                                    <p:animEffect transition="in" filter="fade">
                                      <p:cBhvr>
                                        <p:cTn id="14" dur="500"/>
                                        <p:tgtEl>
                                          <p:spTgt spid="225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7315200" cy="2514600"/>
          </a:xfrm>
        </p:spPr>
        <p:txBody>
          <a:bodyPr>
            <a:normAutofit/>
          </a:bodyPr>
          <a:lstStyle/>
          <a:p>
            <a:r>
              <a:rPr lang="en-US" b="1" i="1" dirty="0" smtClean="0"/>
              <a:t>Study of Some Egyptian Plants of Potential Use in Some Cases of Hepatic Disorders</a:t>
            </a:r>
            <a:endParaRPr lang="en-US" b="1" i="1" dirty="0"/>
          </a:p>
        </p:txBody>
      </p:sp>
      <p:sp>
        <p:nvSpPr>
          <p:cNvPr id="3" name="TextBox 2"/>
          <p:cNvSpPr txBox="1"/>
          <p:nvPr/>
        </p:nvSpPr>
        <p:spPr>
          <a:xfrm>
            <a:off x="457200" y="864513"/>
            <a:ext cx="3276600" cy="430887"/>
          </a:xfrm>
          <a:prstGeom prst="rect">
            <a:avLst/>
          </a:prstGeom>
          <a:noFill/>
        </p:spPr>
        <p:txBody>
          <a:bodyPr wrap="square" rtlCol="0">
            <a:spAutoFit/>
          </a:bodyPr>
          <a:lstStyle/>
          <a:p>
            <a:r>
              <a:rPr lang="en-US" sz="2200" b="1" dirty="0" smtClean="0"/>
              <a:t>Previous Study:</a:t>
            </a:r>
            <a:endParaRPr lang="en-US"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7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p:nvPr/>
        </p:nvPicPr>
        <p:blipFill>
          <a:blip r:embed="rId4" cstate="print"/>
          <a:srcRect/>
          <a:stretch>
            <a:fillRect/>
          </a:stretch>
        </p:blipFill>
        <p:spPr bwMode="auto">
          <a:xfrm>
            <a:off x="1600200" y="3786346"/>
            <a:ext cx="1738498" cy="2843054"/>
          </a:xfrm>
          <a:prstGeom prst="rect">
            <a:avLst/>
          </a:prstGeom>
          <a:noFill/>
          <a:ln w="9525">
            <a:noFill/>
            <a:miter lim="800000"/>
            <a:headEnd/>
            <a:tailEnd/>
          </a:ln>
        </p:spPr>
      </p:pic>
      <p:pic>
        <p:nvPicPr>
          <p:cNvPr id="4" name="Picture 6"/>
          <p:cNvPicPr>
            <a:picLocks noChangeAspect="1" noChangeArrowheads="1"/>
          </p:cNvPicPr>
          <p:nvPr/>
        </p:nvPicPr>
        <p:blipFill>
          <a:blip r:embed="rId5" cstate="print"/>
          <a:srcRect/>
          <a:stretch>
            <a:fillRect/>
          </a:stretch>
        </p:blipFill>
        <p:spPr bwMode="auto">
          <a:xfrm>
            <a:off x="7848600" y="1"/>
            <a:ext cx="1295400" cy="6858000"/>
          </a:xfrm>
          <a:prstGeom prst="rect">
            <a:avLst/>
          </a:prstGeom>
          <a:noFill/>
          <a:ln w="9525">
            <a:noFill/>
            <a:miter lim="800000"/>
            <a:headEnd/>
            <a:tailEnd/>
          </a:ln>
        </p:spPr>
      </p:pic>
      <p:pic>
        <p:nvPicPr>
          <p:cNvPr id="5" name="Content Placeholder 4"/>
          <p:cNvPicPr>
            <a:picLocks noGrp="1"/>
          </p:cNvPicPr>
          <p:nvPr>
            <p:ph idx="1"/>
          </p:nvPr>
        </p:nvPicPr>
        <p:blipFill>
          <a:blip r:embed="rId6" cstate="print"/>
          <a:srcRect/>
          <a:stretch>
            <a:fillRect/>
          </a:stretch>
        </p:blipFill>
        <p:spPr bwMode="auto">
          <a:xfrm>
            <a:off x="4419600" y="1143000"/>
            <a:ext cx="2209800" cy="2946943"/>
          </a:xfrm>
          <a:prstGeom prst="rect">
            <a:avLst/>
          </a:prstGeom>
          <a:noFill/>
          <a:ln w="9525">
            <a:noFill/>
            <a:miter lim="800000"/>
            <a:headEnd/>
            <a:tailEnd/>
          </a:ln>
        </p:spPr>
      </p:pic>
      <p:pic>
        <p:nvPicPr>
          <p:cNvPr id="243713" name="Picture 1"/>
          <p:cNvPicPr>
            <a:picLocks noChangeAspect="1" noChangeArrowheads="1"/>
          </p:cNvPicPr>
          <p:nvPr/>
        </p:nvPicPr>
        <p:blipFill>
          <a:blip r:embed="rId7" cstate="print"/>
          <a:srcRect/>
          <a:stretch>
            <a:fillRect/>
          </a:stretch>
        </p:blipFill>
        <p:spPr bwMode="auto">
          <a:xfrm>
            <a:off x="304800" y="1085850"/>
            <a:ext cx="1676400" cy="2647950"/>
          </a:xfrm>
          <a:prstGeom prst="rect">
            <a:avLst/>
          </a:prstGeom>
          <a:noFill/>
          <a:ln w="9525">
            <a:noFill/>
            <a:miter lim="800000"/>
            <a:headEnd/>
            <a:tailEnd/>
          </a:ln>
        </p:spPr>
      </p:pic>
      <p:sp>
        <p:nvSpPr>
          <p:cNvPr id="7" name="Content Placeholder 2"/>
          <p:cNvSpPr txBox="1">
            <a:spLocks/>
          </p:cNvSpPr>
          <p:nvPr/>
        </p:nvSpPr>
        <p:spPr>
          <a:xfrm>
            <a:off x="0" y="304800"/>
            <a:ext cx="1752600" cy="6095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UV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MeOH</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8" name="Straight Arrow Connector 7"/>
          <p:cNvCxnSpPr/>
          <p:nvPr/>
        </p:nvCxnSpPr>
        <p:spPr>
          <a:xfrm>
            <a:off x="1600200" y="6096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276600" y="685800"/>
            <a:ext cx="38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33600" y="304800"/>
            <a:ext cx="1295400" cy="892552"/>
          </a:xfrm>
          <a:prstGeom prst="rect">
            <a:avLst/>
          </a:prstGeom>
          <a:noFill/>
        </p:spPr>
        <p:txBody>
          <a:bodyPr wrap="square" rtlCol="0">
            <a:spAutoFit/>
          </a:bodyPr>
          <a:lstStyle/>
          <a:p>
            <a:r>
              <a:rPr lang="en-US" sz="2600" dirty="0" smtClean="0"/>
              <a:t>269nm</a:t>
            </a:r>
          </a:p>
          <a:p>
            <a:r>
              <a:rPr lang="en-US" sz="2600" dirty="0" smtClean="0"/>
              <a:t>333 nm</a:t>
            </a:r>
            <a:endParaRPr lang="en-US" sz="2600" dirty="0"/>
          </a:p>
        </p:txBody>
      </p:sp>
      <p:sp>
        <p:nvSpPr>
          <p:cNvPr id="11" name="TextBox 10"/>
          <p:cNvSpPr txBox="1"/>
          <p:nvPr/>
        </p:nvSpPr>
        <p:spPr>
          <a:xfrm>
            <a:off x="3810000" y="498157"/>
            <a:ext cx="1295400" cy="492443"/>
          </a:xfrm>
          <a:prstGeom prst="rect">
            <a:avLst/>
          </a:prstGeom>
          <a:solidFill>
            <a:srgbClr val="FFFF99"/>
          </a:solidFill>
          <a:ln w="31750">
            <a:solidFill>
              <a:schemeClr val="accent1">
                <a:shade val="95000"/>
                <a:satMod val="105000"/>
              </a:schemeClr>
            </a:solidFill>
          </a:ln>
        </p:spPr>
        <p:txBody>
          <a:bodyPr wrap="square" rtlCol="0">
            <a:spAutoFit/>
          </a:bodyPr>
          <a:lstStyle/>
          <a:p>
            <a:r>
              <a:rPr lang="en-US" sz="2600" b="1" dirty="0" err="1" smtClean="0"/>
              <a:t>flavone</a:t>
            </a:r>
            <a:endParaRPr lang="en-US" sz="2600" b="1" dirty="0"/>
          </a:p>
        </p:txBody>
      </p:sp>
      <p:cxnSp>
        <p:nvCxnSpPr>
          <p:cNvPr id="12" name="Straight Arrow Connector 11"/>
          <p:cNvCxnSpPr/>
          <p:nvPr/>
        </p:nvCxnSpPr>
        <p:spPr>
          <a:xfrm flipH="1">
            <a:off x="685800" y="1905000"/>
            <a:ext cx="685800" cy="762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990600" y="1828800"/>
            <a:ext cx="762000" cy="838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09800" y="1447800"/>
            <a:ext cx="2133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43200" y="1066800"/>
            <a:ext cx="1066800" cy="369332"/>
          </a:xfrm>
          <a:prstGeom prst="rect">
            <a:avLst/>
          </a:prstGeom>
          <a:noFill/>
        </p:spPr>
        <p:txBody>
          <a:bodyPr wrap="square" rtlCol="0">
            <a:spAutoFit/>
          </a:bodyPr>
          <a:lstStyle/>
          <a:p>
            <a:r>
              <a:rPr lang="en-US" b="1" dirty="0" err="1" smtClean="0"/>
              <a:t>NaOMe</a:t>
            </a:r>
            <a:endParaRPr lang="en-US" b="1" dirty="0"/>
          </a:p>
        </p:txBody>
      </p:sp>
      <p:sp>
        <p:nvSpPr>
          <p:cNvPr id="16" name="TextBox 15"/>
          <p:cNvSpPr txBox="1"/>
          <p:nvPr/>
        </p:nvSpPr>
        <p:spPr>
          <a:xfrm>
            <a:off x="5181600" y="1412557"/>
            <a:ext cx="2895600" cy="492443"/>
          </a:xfrm>
          <a:prstGeom prst="rect">
            <a:avLst/>
          </a:prstGeom>
          <a:solidFill>
            <a:srgbClr val="FFFF99"/>
          </a:solidFill>
          <a:ln w="31750">
            <a:solidFill>
              <a:schemeClr val="accent1">
                <a:shade val="95000"/>
                <a:satMod val="105000"/>
              </a:schemeClr>
            </a:solidFill>
          </a:ln>
        </p:spPr>
        <p:txBody>
          <a:bodyPr wrap="square" rtlCol="0">
            <a:spAutoFit/>
          </a:bodyPr>
          <a:lstStyle/>
          <a:p>
            <a:pPr algn="ctr"/>
            <a:r>
              <a:rPr lang="en-US" sz="2600" b="1" dirty="0" smtClean="0"/>
              <a:t>Substituted 4’-OH</a:t>
            </a:r>
          </a:p>
        </p:txBody>
      </p:sp>
      <p:pic>
        <p:nvPicPr>
          <p:cNvPr id="17" name="Picture 16"/>
          <p:cNvPicPr/>
          <p:nvPr/>
        </p:nvPicPr>
        <p:blipFill>
          <a:blip r:embed="rId8" cstate="print"/>
          <a:srcRect/>
          <a:stretch>
            <a:fillRect/>
          </a:stretch>
        </p:blipFill>
        <p:spPr bwMode="auto">
          <a:xfrm>
            <a:off x="4724400" y="2819400"/>
            <a:ext cx="2205587" cy="2838202"/>
          </a:xfrm>
          <a:prstGeom prst="rect">
            <a:avLst/>
          </a:prstGeom>
          <a:noFill/>
          <a:ln w="9525">
            <a:noFill/>
            <a:miter lim="800000"/>
            <a:headEnd/>
            <a:tailEnd/>
          </a:ln>
        </p:spPr>
      </p:pic>
      <p:cxnSp>
        <p:nvCxnSpPr>
          <p:cNvPr id="18" name="Straight Arrow Connector 17"/>
          <p:cNvCxnSpPr/>
          <p:nvPr/>
        </p:nvCxnSpPr>
        <p:spPr>
          <a:xfrm>
            <a:off x="2209800" y="1447800"/>
            <a:ext cx="2590800" cy="2209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0" y="3352800"/>
            <a:ext cx="2057400" cy="492443"/>
          </a:xfrm>
          <a:prstGeom prst="rect">
            <a:avLst/>
          </a:prstGeom>
          <a:solidFill>
            <a:srgbClr val="FFFF99"/>
          </a:solidFill>
          <a:ln w="31750">
            <a:solidFill>
              <a:schemeClr val="accent1">
                <a:shade val="95000"/>
                <a:satMod val="105000"/>
              </a:schemeClr>
            </a:solidFill>
          </a:ln>
        </p:spPr>
        <p:txBody>
          <a:bodyPr wrap="square" rtlCol="0">
            <a:spAutoFit/>
          </a:bodyPr>
          <a:lstStyle/>
          <a:p>
            <a:r>
              <a:rPr lang="en-US" sz="2600" b="1" dirty="0" smtClean="0"/>
              <a:t>No free 7-OH</a:t>
            </a:r>
            <a:endParaRPr lang="en-US" sz="2600" b="1" dirty="0"/>
          </a:p>
        </p:txBody>
      </p:sp>
      <p:sp>
        <p:nvSpPr>
          <p:cNvPr id="20" name="TextBox 19"/>
          <p:cNvSpPr txBox="1"/>
          <p:nvPr/>
        </p:nvSpPr>
        <p:spPr>
          <a:xfrm>
            <a:off x="3352800" y="2209800"/>
            <a:ext cx="1066800" cy="369332"/>
          </a:xfrm>
          <a:prstGeom prst="rect">
            <a:avLst/>
          </a:prstGeom>
          <a:noFill/>
        </p:spPr>
        <p:txBody>
          <a:bodyPr wrap="square" rtlCol="0">
            <a:spAutoFit/>
          </a:bodyPr>
          <a:lstStyle/>
          <a:p>
            <a:r>
              <a:rPr lang="en-US" b="1" dirty="0" err="1" smtClean="0"/>
              <a:t>NaOAc</a:t>
            </a:r>
            <a:endParaRPr lang="en-US" b="1" dirty="0"/>
          </a:p>
        </p:txBody>
      </p:sp>
      <p:cxnSp>
        <p:nvCxnSpPr>
          <p:cNvPr id="23" name="Straight Arrow Connector 22"/>
          <p:cNvCxnSpPr/>
          <p:nvPr/>
        </p:nvCxnSpPr>
        <p:spPr>
          <a:xfrm>
            <a:off x="2209800" y="1447800"/>
            <a:ext cx="304800" cy="2590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362200" y="3200400"/>
            <a:ext cx="1371600" cy="646331"/>
          </a:xfrm>
          <a:prstGeom prst="rect">
            <a:avLst/>
          </a:prstGeom>
          <a:noFill/>
        </p:spPr>
        <p:txBody>
          <a:bodyPr wrap="square" rtlCol="0">
            <a:spAutoFit/>
          </a:bodyPr>
          <a:lstStyle/>
          <a:p>
            <a:r>
              <a:rPr lang="en-US" b="1" dirty="0" smtClean="0"/>
              <a:t>AlCl</a:t>
            </a:r>
            <a:r>
              <a:rPr lang="en-US" b="1" baseline="-25000" dirty="0" smtClean="0"/>
              <a:t>3 </a:t>
            </a:r>
            <a:endParaRPr lang="en-US" b="1" dirty="0" smtClean="0"/>
          </a:p>
          <a:p>
            <a:r>
              <a:rPr lang="en-US" b="1" dirty="0" smtClean="0"/>
              <a:t>AlCl</a:t>
            </a:r>
            <a:r>
              <a:rPr lang="en-US" b="1" baseline="-25000" dirty="0" smtClean="0"/>
              <a:t>3 </a:t>
            </a:r>
            <a:r>
              <a:rPr lang="en-US" b="1" dirty="0" smtClean="0"/>
              <a:t>/ </a:t>
            </a:r>
            <a:r>
              <a:rPr lang="en-US" b="1" dirty="0" err="1" smtClean="0"/>
              <a:t>HCl</a:t>
            </a:r>
            <a:endParaRPr lang="en-US" b="1" dirty="0"/>
          </a:p>
        </p:txBody>
      </p:sp>
      <p:sp>
        <p:nvSpPr>
          <p:cNvPr id="26" name="TextBox 25"/>
          <p:cNvSpPr txBox="1"/>
          <p:nvPr/>
        </p:nvSpPr>
        <p:spPr>
          <a:xfrm>
            <a:off x="2286000" y="4038600"/>
            <a:ext cx="1600200" cy="492443"/>
          </a:xfrm>
          <a:prstGeom prst="rect">
            <a:avLst/>
          </a:prstGeom>
          <a:solidFill>
            <a:srgbClr val="FFFF99"/>
          </a:solidFill>
          <a:ln w="31750">
            <a:solidFill>
              <a:schemeClr val="accent1">
                <a:shade val="95000"/>
                <a:satMod val="105000"/>
              </a:schemeClr>
            </a:solidFill>
          </a:ln>
        </p:spPr>
        <p:txBody>
          <a:bodyPr wrap="square" rtlCol="0">
            <a:spAutoFit/>
          </a:bodyPr>
          <a:lstStyle/>
          <a:p>
            <a:pPr algn="ctr"/>
            <a:r>
              <a:rPr lang="en-US" sz="2600" b="1" dirty="0" smtClean="0"/>
              <a:t>5-OH</a:t>
            </a:r>
            <a:endParaRPr lang="en-US" sz="2600" b="1" dirty="0"/>
          </a:p>
        </p:txBody>
      </p:sp>
      <p:cxnSp>
        <p:nvCxnSpPr>
          <p:cNvPr id="30" name="Straight Arrow Connector 29"/>
          <p:cNvCxnSpPr/>
          <p:nvPr/>
        </p:nvCxnSpPr>
        <p:spPr>
          <a:xfrm flipH="1">
            <a:off x="5638800" y="2667000"/>
            <a:ext cx="381000" cy="5334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9553" name="Object 1"/>
          <p:cNvGraphicFramePr>
            <a:graphicFrameLocks noChangeAspect="1"/>
          </p:cNvGraphicFramePr>
          <p:nvPr/>
        </p:nvGraphicFramePr>
        <p:xfrm>
          <a:off x="5241053" y="152400"/>
          <a:ext cx="3826747" cy="1151040"/>
        </p:xfrm>
        <a:graphic>
          <a:graphicData uri="http://schemas.openxmlformats.org/presentationml/2006/ole">
            <mc:AlternateContent xmlns:mc="http://schemas.openxmlformats.org/markup-compatibility/2006">
              <mc:Choice xmlns:v="urn:schemas-microsoft-com:vml" Requires="v">
                <p:oleObj spid="_x0000_s279557" name="CS ChemDraw Drawing" r:id="rId9" imgW="6110624" imgH="1849455" progId="">
                  <p:embed/>
                </p:oleObj>
              </mc:Choice>
              <mc:Fallback>
                <p:oleObj name="CS ChemDraw Drawing" r:id="rId9" imgW="6110624" imgH="1849455" progId="">
                  <p:embed/>
                  <p:pic>
                    <p:nvPicPr>
                      <p:cNvPr id="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41053" y="152400"/>
                        <a:ext cx="3826747" cy="1151040"/>
                      </a:xfrm>
                      <a:prstGeom prst="rect">
                        <a:avLst/>
                      </a:prstGeom>
                      <a:solidFill>
                        <a:schemeClr val="bg1"/>
                      </a:solidFill>
                    </p:spPr>
                  </p:pic>
                </p:oleObj>
              </mc:Fallback>
            </mc:AlternateContent>
          </a:graphicData>
        </a:graphic>
      </p:graphicFrame>
      <p:sp>
        <p:nvSpPr>
          <p:cNvPr id="28"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2"/>
                </a:solidFill>
                <a:effectLst/>
                <a:uLnTx/>
                <a:uFillTx/>
                <a:latin typeface="+mn-lt"/>
                <a:ea typeface="+mn-ea"/>
                <a:cs typeface="+mn-cs"/>
              </a:rPr>
              <a:t>Acacetin</a:t>
            </a:r>
            <a:r>
              <a:rPr lang="en-US" sz="2600" b="1" i="1" dirty="0" smtClean="0">
                <a:solidFill>
                  <a:schemeClr val="accent2"/>
                </a:solidFill>
              </a:rPr>
              <a:t>-7-O-rutinoside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7">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43713"/>
                                        </p:tgtEl>
                                        <p:attrNameLst>
                                          <p:attrName>style.visibility</p:attrName>
                                        </p:attrNameLst>
                                      </p:cBhvr>
                                      <p:to>
                                        <p:strVal val="visible"/>
                                      </p:to>
                                    </p:set>
                                    <p:anim calcmode="lin" valueType="num">
                                      <p:cBhvr>
                                        <p:cTn id="12" dur="500" fill="hold"/>
                                        <p:tgtEl>
                                          <p:spTgt spid="243713"/>
                                        </p:tgtEl>
                                        <p:attrNameLst>
                                          <p:attrName>ppt_w</p:attrName>
                                        </p:attrNameLst>
                                      </p:cBhvr>
                                      <p:tavLst>
                                        <p:tav tm="0">
                                          <p:val>
                                            <p:strVal val="#ppt_w*0.70"/>
                                          </p:val>
                                        </p:tav>
                                        <p:tav tm="100000">
                                          <p:val>
                                            <p:strVal val="#ppt_w"/>
                                          </p:val>
                                        </p:tav>
                                      </p:tavLst>
                                    </p:anim>
                                    <p:anim calcmode="lin" valueType="num">
                                      <p:cBhvr>
                                        <p:cTn id="13" dur="500" fill="hold"/>
                                        <p:tgtEl>
                                          <p:spTgt spid="243713"/>
                                        </p:tgtEl>
                                        <p:attrNameLst>
                                          <p:attrName>ppt_h</p:attrName>
                                        </p:attrNameLst>
                                      </p:cBhvr>
                                      <p:tavLst>
                                        <p:tav tm="0">
                                          <p:val>
                                            <p:strVal val="#ppt_h"/>
                                          </p:val>
                                        </p:tav>
                                        <p:tav tm="100000">
                                          <p:val>
                                            <p:strVal val="#ppt_h"/>
                                          </p:val>
                                        </p:tav>
                                      </p:tavLst>
                                    </p:anim>
                                    <p:animEffect transition="in" filter="fade">
                                      <p:cBhvr>
                                        <p:cTn id="14" dur="500"/>
                                        <p:tgtEl>
                                          <p:spTgt spid="24371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ppt_w*0.7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animEffect transition="in" filter="fade">
                                      <p:cBhvr>
                                        <p:cTn id="21" dur="500"/>
                                        <p:tgtEl>
                                          <p:spTgt spid="8"/>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strVal val="#ppt_w*0.70"/>
                                          </p:val>
                                        </p:tav>
                                        <p:tav tm="100000">
                                          <p:val>
                                            <p:strVal val="#ppt_w"/>
                                          </p:val>
                                        </p:tav>
                                      </p:tavLst>
                                    </p:anim>
                                    <p:anim calcmode="lin" valueType="num">
                                      <p:cBhvr>
                                        <p:cTn id="25" dur="500" fill="hold"/>
                                        <p:tgtEl>
                                          <p:spTgt spid="10"/>
                                        </p:tgtEl>
                                        <p:attrNameLst>
                                          <p:attrName>ppt_h</p:attrName>
                                        </p:attrNameLst>
                                      </p:cBhvr>
                                      <p:tavLst>
                                        <p:tav tm="0">
                                          <p:val>
                                            <p:strVal val="#ppt_h"/>
                                          </p:val>
                                        </p:tav>
                                        <p:tav tm="100000">
                                          <p:val>
                                            <p:strVal val="#ppt_h"/>
                                          </p:val>
                                        </p:tav>
                                      </p:tavLst>
                                    </p:anim>
                                    <p:animEffect transition="in" filter="fade">
                                      <p:cBhvr>
                                        <p:cTn id="26" dur="500"/>
                                        <p:tgtEl>
                                          <p:spTgt spid="10"/>
                                        </p:tgtEl>
                                      </p:cBhvr>
                                    </p:animEffect>
                                  </p:childTnLst>
                                </p:cTn>
                              </p:par>
                              <p:par>
                                <p:cTn id="27" presetID="55"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strVal val="#ppt_w*0.70"/>
                                          </p:val>
                                        </p:tav>
                                        <p:tav tm="100000">
                                          <p:val>
                                            <p:strVal val="#ppt_w"/>
                                          </p:val>
                                        </p:tav>
                                      </p:tavLst>
                                    </p:anim>
                                    <p:anim calcmode="lin" valueType="num">
                                      <p:cBhvr>
                                        <p:cTn id="30" dur="500" fill="hold"/>
                                        <p:tgtEl>
                                          <p:spTgt spid="12"/>
                                        </p:tgtEl>
                                        <p:attrNameLst>
                                          <p:attrName>ppt_h</p:attrName>
                                        </p:attrNameLst>
                                      </p:cBhvr>
                                      <p:tavLst>
                                        <p:tav tm="0">
                                          <p:val>
                                            <p:strVal val="#ppt_h"/>
                                          </p:val>
                                        </p:tav>
                                        <p:tav tm="100000">
                                          <p:val>
                                            <p:strVal val="#ppt_h"/>
                                          </p:val>
                                        </p:tav>
                                      </p:tavLst>
                                    </p:anim>
                                    <p:animEffect transition="in" filter="fade">
                                      <p:cBhvr>
                                        <p:cTn id="31" dur="500"/>
                                        <p:tgtEl>
                                          <p:spTgt spid="12"/>
                                        </p:tgtEl>
                                      </p:cBhvr>
                                    </p:animEffect>
                                  </p:childTnLst>
                                </p:cTn>
                              </p:par>
                              <p:par>
                                <p:cTn id="32" presetID="55"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strVal val="#ppt_w*0.70"/>
                                          </p:val>
                                        </p:tav>
                                        <p:tav tm="100000">
                                          <p:val>
                                            <p:strVal val="#ppt_w"/>
                                          </p:val>
                                        </p:tav>
                                      </p:tavLst>
                                    </p:anim>
                                    <p:anim calcmode="lin" valueType="num">
                                      <p:cBhvr>
                                        <p:cTn id="35" dur="500" fill="hold"/>
                                        <p:tgtEl>
                                          <p:spTgt spid="13"/>
                                        </p:tgtEl>
                                        <p:attrNameLst>
                                          <p:attrName>ppt_h</p:attrName>
                                        </p:attrNameLst>
                                      </p:cBhvr>
                                      <p:tavLst>
                                        <p:tav tm="0">
                                          <p:val>
                                            <p:strVal val="#ppt_h"/>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ppt_w*0.70"/>
                                          </p:val>
                                        </p:tav>
                                        <p:tav tm="100000">
                                          <p:val>
                                            <p:strVal val="#ppt_w"/>
                                          </p:val>
                                        </p:tav>
                                      </p:tavLst>
                                    </p:anim>
                                    <p:anim calcmode="lin" valueType="num">
                                      <p:cBhvr>
                                        <p:cTn id="42" dur="500" fill="hold"/>
                                        <p:tgtEl>
                                          <p:spTgt spid="9"/>
                                        </p:tgtEl>
                                        <p:attrNameLst>
                                          <p:attrName>ppt_h</p:attrName>
                                        </p:attrNameLst>
                                      </p:cBhvr>
                                      <p:tavLst>
                                        <p:tav tm="0">
                                          <p:val>
                                            <p:strVal val="#ppt_h"/>
                                          </p:val>
                                        </p:tav>
                                        <p:tav tm="100000">
                                          <p:val>
                                            <p:strVal val="#ppt_h"/>
                                          </p:val>
                                        </p:tav>
                                      </p:tavLst>
                                    </p:anim>
                                    <p:animEffect transition="in" filter="fade">
                                      <p:cBhvr>
                                        <p:cTn id="43" dur="500"/>
                                        <p:tgtEl>
                                          <p:spTgt spid="9"/>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strVal val="#ppt_w*0.70"/>
                                          </p:val>
                                        </p:tav>
                                        <p:tav tm="100000">
                                          <p:val>
                                            <p:strVal val="#ppt_w"/>
                                          </p:val>
                                        </p:tav>
                                      </p:tavLst>
                                    </p:anim>
                                    <p:anim calcmode="lin" valueType="num">
                                      <p:cBhvr>
                                        <p:cTn id="47" dur="500" fill="hold"/>
                                        <p:tgtEl>
                                          <p:spTgt spid="11"/>
                                        </p:tgtEl>
                                        <p:attrNameLst>
                                          <p:attrName>ppt_h</p:attrName>
                                        </p:attrNameLst>
                                      </p:cBhvr>
                                      <p:tavLst>
                                        <p:tav tm="0">
                                          <p:val>
                                            <p:strVal val="#ppt_h"/>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strVal val="#ppt_w*0.7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animEffect transition="in" filter="fade">
                                      <p:cBhvr>
                                        <p:cTn id="55" dur="500"/>
                                        <p:tgtEl>
                                          <p:spTgt spid="15"/>
                                        </p:tgtEl>
                                      </p:cBhvr>
                                    </p:animEffect>
                                  </p:childTnLst>
                                </p:cTn>
                              </p:par>
                              <p:par>
                                <p:cTn id="56" presetID="55"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strVal val="#ppt_w*0.70"/>
                                          </p:val>
                                        </p:tav>
                                        <p:tav tm="100000">
                                          <p:val>
                                            <p:strVal val="#ppt_w"/>
                                          </p:val>
                                        </p:tav>
                                      </p:tavLst>
                                    </p:anim>
                                    <p:anim calcmode="lin" valueType="num">
                                      <p:cBhvr>
                                        <p:cTn id="59" dur="500" fill="hold"/>
                                        <p:tgtEl>
                                          <p:spTgt spid="14"/>
                                        </p:tgtEl>
                                        <p:attrNameLst>
                                          <p:attrName>ppt_h</p:attrName>
                                        </p:attrNameLst>
                                      </p:cBhvr>
                                      <p:tavLst>
                                        <p:tav tm="0">
                                          <p:val>
                                            <p:strVal val="#ppt_h"/>
                                          </p:val>
                                        </p:tav>
                                        <p:tav tm="100000">
                                          <p:val>
                                            <p:strVal val="#ppt_h"/>
                                          </p:val>
                                        </p:tav>
                                      </p:tavLst>
                                    </p:anim>
                                    <p:animEffect transition="in" filter="fade">
                                      <p:cBhvr>
                                        <p:cTn id="60" dur="500"/>
                                        <p:tgtEl>
                                          <p:spTgt spid="14"/>
                                        </p:tgtEl>
                                      </p:cBhvr>
                                    </p:animEffect>
                                  </p:childTnLst>
                                </p:cTn>
                              </p:par>
                              <p:par>
                                <p:cTn id="61" presetID="55"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ppt_w</p:attrName>
                                        </p:attrNameLst>
                                      </p:cBhvr>
                                      <p:tavLst>
                                        <p:tav tm="0">
                                          <p:val>
                                            <p:strVal val="#ppt_w*0.70"/>
                                          </p:val>
                                        </p:tav>
                                        <p:tav tm="100000">
                                          <p:val>
                                            <p:strVal val="#ppt_w"/>
                                          </p:val>
                                        </p:tav>
                                      </p:tavLst>
                                    </p:anim>
                                    <p:anim calcmode="lin" valueType="num">
                                      <p:cBhvr>
                                        <p:cTn id="64" dur="500" fill="hold"/>
                                        <p:tgtEl>
                                          <p:spTgt spid="5"/>
                                        </p:tgtEl>
                                        <p:attrNameLst>
                                          <p:attrName>ppt_h</p:attrName>
                                        </p:attrNameLst>
                                      </p:cBhvr>
                                      <p:tavLst>
                                        <p:tav tm="0">
                                          <p:val>
                                            <p:strVal val="#ppt_h"/>
                                          </p:val>
                                        </p:tav>
                                        <p:tav tm="100000">
                                          <p:val>
                                            <p:strVal val="#ppt_h"/>
                                          </p:val>
                                        </p:tav>
                                      </p:tavLst>
                                    </p:anim>
                                    <p:animEffect transition="in" filter="fade">
                                      <p:cBhvr>
                                        <p:cTn id="65" dur="500"/>
                                        <p:tgtEl>
                                          <p:spTgt spid="5"/>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strVal val="#ppt_w*0.70"/>
                                          </p:val>
                                        </p:tav>
                                        <p:tav tm="100000">
                                          <p:val>
                                            <p:strVal val="#ppt_w"/>
                                          </p:val>
                                        </p:tav>
                                      </p:tavLst>
                                    </p:anim>
                                    <p:anim calcmode="lin" valueType="num">
                                      <p:cBhvr>
                                        <p:cTn id="69" dur="500" fill="hold"/>
                                        <p:tgtEl>
                                          <p:spTgt spid="16"/>
                                        </p:tgtEl>
                                        <p:attrNameLst>
                                          <p:attrName>ppt_h</p:attrName>
                                        </p:attrNameLst>
                                      </p:cBhvr>
                                      <p:tavLst>
                                        <p:tav tm="0">
                                          <p:val>
                                            <p:strVal val="#ppt_h"/>
                                          </p:val>
                                        </p:tav>
                                        <p:tav tm="100000">
                                          <p:val>
                                            <p:strVal val="#ppt_h"/>
                                          </p:val>
                                        </p:tav>
                                      </p:tavLst>
                                    </p:anim>
                                    <p:animEffect transition="in" filter="fade">
                                      <p:cBhvr>
                                        <p:cTn id="70" dur="500"/>
                                        <p:tgtEl>
                                          <p:spTgt spid="16"/>
                                        </p:tgtEl>
                                      </p:cBhvr>
                                    </p:animEffect>
                                  </p:childTnLst>
                                </p:cTn>
                              </p:par>
                              <p:par>
                                <p:cTn id="71" presetID="55"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strVal val="#ppt_w*0.70"/>
                                          </p:val>
                                        </p:tav>
                                        <p:tav tm="100000">
                                          <p:val>
                                            <p:strVal val="#ppt_w"/>
                                          </p:val>
                                        </p:tav>
                                      </p:tavLst>
                                    </p:anim>
                                    <p:anim calcmode="lin" valueType="num">
                                      <p:cBhvr>
                                        <p:cTn id="74" dur="500" fill="hold"/>
                                        <p:tgtEl>
                                          <p:spTgt spid="30"/>
                                        </p:tgtEl>
                                        <p:attrNameLst>
                                          <p:attrName>ppt_h</p:attrName>
                                        </p:attrNameLst>
                                      </p:cBhvr>
                                      <p:tavLst>
                                        <p:tav tm="0">
                                          <p:val>
                                            <p:strVal val="#ppt_h"/>
                                          </p:val>
                                        </p:tav>
                                        <p:tav tm="100000">
                                          <p:val>
                                            <p:strVal val="#ppt_h"/>
                                          </p:val>
                                        </p:tav>
                                      </p:tavLst>
                                    </p:anim>
                                    <p:animEffect transition="in" filter="fade">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5"/>
                                        </p:tgtEl>
                                        <p:attrNameLst>
                                          <p:attrName>style.visibility</p:attrName>
                                        </p:attrNameLst>
                                      </p:cBhvr>
                                      <p:to>
                                        <p:strVal val="hidden"/>
                                      </p:to>
                                    </p:set>
                                  </p:childTnLst>
                                </p:cTn>
                              </p:par>
                              <p:par>
                                <p:cTn id="80" presetID="55"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ppt_w*0.70"/>
                                          </p:val>
                                        </p:tav>
                                        <p:tav tm="100000">
                                          <p:val>
                                            <p:strVal val="#ppt_w"/>
                                          </p:val>
                                        </p:tav>
                                      </p:tavLst>
                                    </p:anim>
                                    <p:anim calcmode="lin" valueType="num">
                                      <p:cBhvr>
                                        <p:cTn id="83" dur="500" fill="hold"/>
                                        <p:tgtEl>
                                          <p:spTgt spid="18"/>
                                        </p:tgtEl>
                                        <p:attrNameLst>
                                          <p:attrName>ppt_h</p:attrName>
                                        </p:attrNameLst>
                                      </p:cBhvr>
                                      <p:tavLst>
                                        <p:tav tm="0">
                                          <p:val>
                                            <p:strVal val="#ppt_h"/>
                                          </p:val>
                                        </p:tav>
                                        <p:tav tm="100000">
                                          <p:val>
                                            <p:strVal val="#ppt_h"/>
                                          </p:val>
                                        </p:tav>
                                      </p:tavLst>
                                    </p:anim>
                                    <p:animEffect transition="in" filter="fade">
                                      <p:cBhvr>
                                        <p:cTn id="84" dur="500"/>
                                        <p:tgtEl>
                                          <p:spTgt spid="18"/>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strVal val="#ppt_w*0.70"/>
                                          </p:val>
                                        </p:tav>
                                        <p:tav tm="100000">
                                          <p:val>
                                            <p:strVal val="#ppt_w"/>
                                          </p:val>
                                        </p:tav>
                                      </p:tavLst>
                                    </p:anim>
                                    <p:anim calcmode="lin" valueType="num">
                                      <p:cBhvr>
                                        <p:cTn id="88" dur="500" fill="hold"/>
                                        <p:tgtEl>
                                          <p:spTgt spid="20"/>
                                        </p:tgtEl>
                                        <p:attrNameLst>
                                          <p:attrName>ppt_h</p:attrName>
                                        </p:attrNameLst>
                                      </p:cBhvr>
                                      <p:tavLst>
                                        <p:tav tm="0">
                                          <p:val>
                                            <p:strVal val="#ppt_h"/>
                                          </p:val>
                                        </p:tav>
                                        <p:tav tm="100000">
                                          <p:val>
                                            <p:strVal val="#ppt_h"/>
                                          </p:val>
                                        </p:tav>
                                      </p:tavLst>
                                    </p:anim>
                                    <p:animEffect transition="in" filter="fade">
                                      <p:cBhvr>
                                        <p:cTn id="89" dur="500"/>
                                        <p:tgtEl>
                                          <p:spTgt spid="20"/>
                                        </p:tgtEl>
                                      </p:cBhvr>
                                    </p:animEffect>
                                  </p:childTnLst>
                                </p:cTn>
                              </p:par>
                              <p:par>
                                <p:cTn id="90" presetID="1" presetClass="exit" presetSubtype="0" fill="hold" nodeType="withEffect">
                                  <p:stCondLst>
                                    <p:cond delay="0"/>
                                  </p:stCondLst>
                                  <p:childTnLst>
                                    <p:set>
                                      <p:cBhvr>
                                        <p:cTn id="91" dur="1" fill="hold">
                                          <p:stCondLst>
                                            <p:cond delay="0"/>
                                          </p:stCondLst>
                                        </p:cTn>
                                        <p:tgtEl>
                                          <p:spTgt spid="30"/>
                                        </p:tgtEl>
                                        <p:attrNameLst>
                                          <p:attrName>style.visibility</p:attrName>
                                        </p:attrNameLst>
                                      </p:cBhvr>
                                      <p:to>
                                        <p:strVal val="hidden"/>
                                      </p:to>
                                    </p:set>
                                  </p:childTnLst>
                                </p:cTn>
                              </p:par>
                              <p:par>
                                <p:cTn id="92" presetID="55" presetClass="entr" presetSubtype="0" fill="hold" nodeType="with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p:cTn id="94" dur="500" fill="hold"/>
                                        <p:tgtEl>
                                          <p:spTgt spid="17"/>
                                        </p:tgtEl>
                                        <p:attrNameLst>
                                          <p:attrName>ppt_w</p:attrName>
                                        </p:attrNameLst>
                                      </p:cBhvr>
                                      <p:tavLst>
                                        <p:tav tm="0">
                                          <p:val>
                                            <p:strVal val="#ppt_w*0.70"/>
                                          </p:val>
                                        </p:tav>
                                        <p:tav tm="100000">
                                          <p:val>
                                            <p:strVal val="#ppt_w"/>
                                          </p:val>
                                        </p:tav>
                                      </p:tavLst>
                                    </p:anim>
                                    <p:anim calcmode="lin" valueType="num">
                                      <p:cBhvr>
                                        <p:cTn id="95" dur="500" fill="hold"/>
                                        <p:tgtEl>
                                          <p:spTgt spid="17"/>
                                        </p:tgtEl>
                                        <p:attrNameLst>
                                          <p:attrName>ppt_h</p:attrName>
                                        </p:attrNameLst>
                                      </p:cBhvr>
                                      <p:tavLst>
                                        <p:tav tm="0">
                                          <p:val>
                                            <p:strVal val="#ppt_h"/>
                                          </p:val>
                                        </p:tav>
                                        <p:tav tm="100000">
                                          <p:val>
                                            <p:strVal val="#ppt_h"/>
                                          </p:val>
                                        </p:tav>
                                      </p:tavLst>
                                    </p:anim>
                                    <p:animEffect transition="in" filter="fade">
                                      <p:cBhvr>
                                        <p:cTn id="96" dur="500"/>
                                        <p:tgtEl>
                                          <p:spTgt spid="17"/>
                                        </p:tgtEl>
                                      </p:cBhvr>
                                    </p:animEffect>
                                  </p:childTnLst>
                                </p:cTn>
                              </p:par>
                              <p:par>
                                <p:cTn id="97" presetID="55"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strVal val="#ppt_w*0.70"/>
                                          </p:val>
                                        </p:tav>
                                        <p:tav tm="100000">
                                          <p:val>
                                            <p:strVal val="#ppt_w"/>
                                          </p:val>
                                        </p:tav>
                                      </p:tavLst>
                                    </p:anim>
                                    <p:anim calcmode="lin" valueType="num">
                                      <p:cBhvr>
                                        <p:cTn id="100" dur="500" fill="hold"/>
                                        <p:tgtEl>
                                          <p:spTgt spid="19"/>
                                        </p:tgtEl>
                                        <p:attrNameLst>
                                          <p:attrName>ppt_h</p:attrName>
                                        </p:attrNameLst>
                                      </p:cBhvr>
                                      <p:tavLst>
                                        <p:tav tm="0">
                                          <p:val>
                                            <p:strVal val="#ppt_h"/>
                                          </p:val>
                                        </p:tav>
                                        <p:tav tm="100000">
                                          <p:val>
                                            <p:strVal val="#ppt_h"/>
                                          </p:val>
                                        </p:tav>
                                      </p:tavLst>
                                    </p:anim>
                                    <p:animEffect transition="in" filter="fade">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17"/>
                                        </p:tgtEl>
                                        <p:attrNameLst>
                                          <p:attrName>style.visibility</p:attrName>
                                        </p:attrNameLst>
                                      </p:cBhvr>
                                      <p:to>
                                        <p:strVal val="hidden"/>
                                      </p:to>
                                    </p:set>
                                  </p:childTnLst>
                                </p:cTn>
                              </p:par>
                              <p:par>
                                <p:cTn id="106" presetID="55" presetClass="entr" presetSubtype="0" fill="hold" nodeType="with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strVal val="#ppt_w*0.70"/>
                                          </p:val>
                                        </p:tav>
                                        <p:tav tm="100000">
                                          <p:val>
                                            <p:strVal val="#ppt_w"/>
                                          </p:val>
                                        </p:tav>
                                      </p:tavLst>
                                    </p:anim>
                                    <p:anim calcmode="lin" valueType="num">
                                      <p:cBhvr>
                                        <p:cTn id="109" dur="500" fill="hold"/>
                                        <p:tgtEl>
                                          <p:spTgt spid="23"/>
                                        </p:tgtEl>
                                        <p:attrNameLst>
                                          <p:attrName>ppt_h</p:attrName>
                                        </p:attrNameLst>
                                      </p:cBhvr>
                                      <p:tavLst>
                                        <p:tav tm="0">
                                          <p:val>
                                            <p:strVal val="#ppt_h"/>
                                          </p:val>
                                        </p:tav>
                                        <p:tav tm="100000">
                                          <p:val>
                                            <p:strVal val="#ppt_h"/>
                                          </p:val>
                                        </p:tav>
                                      </p:tavLst>
                                    </p:anim>
                                    <p:animEffect transition="in" filter="fade">
                                      <p:cBhvr>
                                        <p:cTn id="110" dur="500"/>
                                        <p:tgtEl>
                                          <p:spTgt spid="23"/>
                                        </p:tgtEl>
                                      </p:cBhvr>
                                    </p:animEffect>
                                  </p:childTnLst>
                                </p:cTn>
                              </p:par>
                              <p:par>
                                <p:cTn id="111" presetID="55" presetClass="entr" presetSubtype="0"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strVal val="#ppt_w*0.70"/>
                                          </p:val>
                                        </p:tav>
                                        <p:tav tm="100000">
                                          <p:val>
                                            <p:strVal val="#ppt_w"/>
                                          </p:val>
                                        </p:tav>
                                      </p:tavLst>
                                    </p:anim>
                                    <p:anim calcmode="lin" valueType="num">
                                      <p:cBhvr>
                                        <p:cTn id="114" dur="500" fill="hold"/>
                                        <p:tgtEl>
                                          <p:spTgt spid="24"/>
                                        </p:tgtEl>
                                        <p:attrNameLst>
                                          <p:attrName>ppt_h</p:attrName>
                                        </p:attrNameLst>
                                      </p:cBhvr>
                                      <p:tavLst>
                                        <p:tav tm="0">
                                          <p:val>
                                            <p:strVal val="#ppt_h"/>
                                          </p:val>
                                        </p:tav>
                                        <p:tav tm="100000">
                                          <p:val>
                                            <p:strVal val="#ppt_h"/>
                                          </p:val>
                                        </p:tav>
                                      </p:tavLst>
                                    </p:anim>
                                    <p:animEffect transition="in" filter="fade">
                                      <p:cBhvr>
                                        <p:cTn id="115" dur="500"/>
                                        <p:tgtEl>
                                          <p:spTgt spid="24"/>
                                        </p:tgtEl>
                                      </p:cBhvr>
                                    </p:animEffect>
                                  </p:childTnLst>
                                </p:cTn>
                              </p:par>
                              <p:par>
                                <p:cTn id="116" presetID="55" presetClass="entr" presetSubtype="0" fill="hold" nodeType="with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500" fill="hold"/>
                                        <p:tgtEl>
                                          <p:spTgt spid="25"/>
                                        </p:tgtEl>
                                        <p:attrNameLst>
                                          <p:attrName>ppt_w</p:attrName>
                                        </p:attrNameLst>
                                      </p:cBhvr>
                                      <p:tavLst>
                                        <p:tav tm="0">
                                          <p:val>
                                            <p:strVal val="#ppt_w*0.70"/>
                                          </p:val>
                                        </p:tav>
                                        <p:tav tm="100000">
                                          <p:val>
                                            <p:strVal val="#ppt_w"/>
                                          </p:val>
                                        </p:tav>
                                      </p:tavLst>
                                    </p:anim>
                                    <p:anim calcmode="lin" valueType="num">
                                      <p:cBhvr>
                                        <p:cTn id="119" dur="500" fill="hold"/>
                                        <p:tgtEl>
                                          <p:spTgt spid="25"/>
                                        </p:tgtEl>
                                        <p:attrNameLst>
                                          <p:attrName>ppt_h</p:attrName>
                                        </p:attrNameLst>
                                      </p:cBhvr>
                                      <p:tavLst>
                                        <p:tav tm="0">
                                          <p:val>
                                            <p:strVal val="#ppt_h"/>
                                          </p:val>
                                        </p:tav>
                                        <p:tav tm="100000">
                                          <p:val>
                                            <p:strVal val="#ppt_h"/>
                                          </p:val>
                                        </p:tav>
                                      </p:tavLst>
                                    </p:anim>
                                    <p:animEffect transition="in" filter="fade">
                                      <p:cBhvr>
                                        <p:cTn id="120" dur="500"/>
                                        <p:tgtEl>
                                          <p:spTgt spid="25"/>
                                        </p:tgtEl>
                                      </p:cBhvr>
                                    </p:animEffect>
                                  </p:childTnLst>
                                </p:cTn>
                              </p:par>
                              <p:par>
                                <p:cTn id="121" presetID="55" presetClass="entr" presetSubtype="0"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 calcmode="lin" valueType="num">
                                      <p:cBhvr>
                                        <p:cTn id="123" dur="500" fill="hold"/>
                                        <p:tgtEl>
                                          <p:spTgt spid="26"/>
                                        </p:tgtEl>
                                        <p:attrNameLst>
                                          <p:attrName>ppt_w</p:attrName>
                                        </p:attrNameLst>
                                      </p:cBhvr>
                                      <p:tavLst>
                                        <p:tav tm="0">
                                          <p:val>
                                            <p:strVal val="#ppt_w*0.70"/>
                                          </p:val>
                                        </p:tav>
                                        <p:tav tm="100000">
                                          <p:val>
                                            <p:strVal val="#ppt_w"/>
                                          </p:val>
                                        </p:tav>
                                      </p:tavLst>
                                    </p:anim>
                                    <p:anim calcmode="lin" valueType="num">
                                      <p:cBhvr>
                                        <p:cTn id="124" dur="500" fill="hold"/>
                                        <p:tgtEl>
                                          <p:spTgt spid="26"/>
                                        </p:tgtEl>
                                        <p:attrNameLst>
                                          <p:attrName>ppt_h</p:attrName>
                                        </p:attrNameLst>
                                      </p:cBhvr>
                                      <p:tavLst>
                                        <p:tav tm="0">
                                          <p:val>
                                            <p:strVal val="#ppt_h"/>
                                          </p:val>
                                        </p:tav>
                                        <p:tav tm="100000">
                                          <p:val>
                                            <p:strVal val="#ppt_h"/>
                                          </p:val>
                                        </p:tav>
                                      </p:tavLst>
                                    </p:anim>
                                    <p:animEffect transition="in" filter="fade">
                                      <p:cBhvr>
                                        <p:cTn id="1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P spid="11" grpId="0" animBg="1"/>
      <p:bldP spid="15" grpId="0"/>
      <p:bldP spid="16" grpId="0" animBg="1"/>
      <p:bldP spid="19" grpId="0" animBg="1"/>
      <p:bldP spid="20" grpId="0"/>
      <p:bldP spid="24"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pic>
        <p:nvPicPr>
          <p:cNvPr id="5" name="Picture 4"/>
          <p:cNvPicPr/>
          <p:nvPr/>
        </p:nvPicPr>
        <p:blipFill>
          <a:blip r:embed="rId5" cstate="print"/>
          <a:srcRect/>
          <a:stretch>
            <a:fillRect/>
          </a:stretch>
        </p:blipFill>
        <p:spPr bwMode="auto">
          <a:xfrm>
            <a:off x="228600" y="609600"/>
            <a:ext cx="7772400" cy="3050875"/>
          </a:xfrm>
          <a:prstGeom prst="rect">
            <a:avLst/>
          </a:prstGeom>
          <a:noFill/>
          <a:ln w="9525">
            <a:noFill/>
            <a:miter lim="800000"/>
            <a:headEnd/>
            <a:tailEnd/>
          </a:ln>
        </p:spPr>
      </p:pic>
      <p:pic>
        <p:nvPicPr>
          <p:cNvPr id="6" name="Picture 5"/>
          <p:cNvPicPr/>
          <p:nvPr/>
        </p:nvPicPr>
        <p:blipFill>
          <a:blip r:embed="rId6" cstate="print"/>
          <a:srcRect/>
          <a:stretch>
            <a:fillRect/>
          </a:stretch>
        </p:blipFill>
        <p:spPr bwMode="auto">
          <a:xfrm>
            <a:off x="304800" y="3850758"/>
            <a:ext cx="7696199" cy="3007242"/>
          </a:xfrm>
          <a:prstGeom prst="rect">
            <a:avLst/>
          </a:prstGeom>
          <a:noFill/>
          <a:ln w="9525">
            <a:noFill/>
            <a:miter lim="800000"/>
            <a:headEnd/>
            <a:tailEnd/>
          </a:ln>
        </p:spPr>
      </p:pic>
      <p:sp>
        <p:nvSpPr>
          <p:cNvPr id="2" name="Title 1"/>
          <p:cNvSpPr>
            <a:spLocks noGrp="1"/>
          </p:cNvSpPr>
          <p:nvPr>
            <p:ph type="title"/>
          </p:nvPr>
        </p:nvSpPr>
        <p:spPr>
          <a:xfrm>
            <a:off x="76200" y="533400"/>
            <a:ext cx="2286000" cy="1143000"/>
          </a:xfrm>
        </p:spPr>
        <p:txBody>
          <a:bodyPr>
            <a:normAutofit/>
          </a:bodyPr>
          <a:lstStyle/>
          <a:p>
            <a:pPr algn="just"/>
            <a:r>
              <a:rPr lang="en-US" sz="3600" b="1" i="1" baseline="30000" dirty="0" smtClean="0"/>
              <a:t>1</a:t>
            </a:r>
            <a:r>
              <a:rPr lang="en-US" sz="3600" b="1" i="1" dirty="0" smtClean="0"/>
              <a:t>H-NMR</a:t>
            </a:r>
            <a:endParaRPr lang="en-US" sz="3600" b="1" i="1" dirty="0"/>
          </a:p>
        </p:txBody>
      </p:sp>
      <p:sp>
        <p:nvSpPr>
          <p:cNvPr id="7" name="Title 1"/>
          <p:cNvSpPr txBox="1">
            <a:spLocks/>
          </p:cNvSpPr>
          <p:nvPr/>
        </p:nvSpPr>
        <p:spPr>
          <a:xfrm>
            <a:off x="228600" y="3733800"/>
            <a:ext cx="2286000" cy="1143000"/>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30000" noProof="0" dirty="0" smtClean="0">
                <a:ln>
                  <a:noFill/>
                </a:ln>
                <a:solidFill>
                  <a:schemeClr val="accent2"/>
                </a:solidFill>
                <a:effectLst/>
                <a:uLnTx/>
                <a:uFillTx/>
                <a:latin typeface="+mj-lt"/>
                <a:ea typeface="+mj-ea"/>
                <a:cs typeface="+mj-cs"/>
              </a:rPr>
              <a:t>13</a:t>
            </a:r>
            <a:r>
              <a:rPr kumimoji="0" lang="en-US" sz="3600" b="1" i="1" u="none" strike="noStrike" kern="1200" cap="none" spc="0" normalizeH="0" baseline="0" noProof="0" dirty="0" smtClean="0">
                <a:ln>
                  <a:noFill/>
                </a:ln>
                <a:solidFill>
                  <a:schemeClr val="accent2"/>
                </a:solidFill>
                <a:effectLst/>
                <a:uLnTx/>
                <a:uFillTx/>
                <a:latin typeface="+mj-lt"/>
                <a:ea typeface="+mj-ea"/>
                <a:cs typeface="+mj-cs"/>
              </a:rPr>
              <a:t>C-NMR</a:t>
            </a:r>
            <a:endParaRPr kumimoji="0" lang="en-US" sz="3600" b="1" i="1" u="none" strike="noStrike" kern="1200" cap="none" spc="0" normalizeH="0" baseline="0" noProof="0" dirty="0">
              <a:ln>
                <a:noFill/>
              </a:ln>
              <a:solidFill>
                <a:schemeClr val="accent2"/>
              </a:solidFill>
              <a:effectLst/>
              <a:uLnTx/>
              <a:uFillTx/>
              <a:latin typeface="+mj-lt"/>
              <a:ea typeface="+mj-ea"/>
              <a:cs typeface="+mj-cs"/>
            </a:endParaRPr>
          </a:p>
        </p:txBody>
      </p:sp>
      <p:cxnSp>
        <p:nvCxnSpPr>
          <p:cNvPr id="9" name="Straight Arrow Connector 8"/>
          <p:cNvCxnSpPr/>
          <p:nvPr/>
        </p:nvCxnSpPr>
        <p:spPr>
          <a:xfrm>
            <a:off x="5105400" y="1676400"/>
            <a:ext cx="5334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1600200"/>
            <a:ext cx="0" cy="1219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90800" y="1371600"/>
            <a:ext cx="0" cy="1447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43000" y="1676400"/>
            <a:ext cx="152400" cy="1143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447800" y="1676400"/>
            <a:ext cx="228600" cy="1143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86000" y="1752600"/>
            <a:ext cx="0" cy="1143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057400" y="1066800"/>
            <a:ext cx="76200" cy="1219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209800" y="1066800"/>
            <a:ext cx="76200" cy="1295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4" name="Right Brace 43"/>
          <p:cNvSpPr/>
          <p:nvPr/>
        </p:nvSpPr>
        <p:spPr>
          <a:xfrm rot="16200000">
            <a:off x="4267200" y="4953000"/>
            <a:ext cx="914400" cy="1371600"/>
          </a:xfrm>
          <a:prstGeom prst="rightBrace">
            <a:avLst/>
          </a:prstGeom>
          <a:noFill/>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Right Brace 44"/>
          <p:cNvSpPr/>
          <p:nvPr/>
        </p:nvSpPr>
        <p:spPr>
          <a:xfrm rot="16200000">
            <a:off x="3962400" y="1676400"/>
            <a:ext cx="914400" cy="1828800"/>
          </a:xfrm>
          <a:prstGeom prst="rightBrace">
            <a:avLst/>
          </a:prstGeom>
          <a:noFill/>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5562600" y="4572000"/>
            <a:ext cx="1905000" cy="1015663"/>
          </a:xfrm>
          <a:prstGeom prst="rect">
            <a:avLst/>
          </a:prstGeom>
          <a:solidFill>
            <a:schemeClr val="accent1">
              <a:lumMod val="75000"/>
            </a:schemeClr>
          </a:solidFill>
          <a:ln>
            <a:solidFill>
              <a:srgbClr val="FFFF99"/>
            </a:solidFill>
          </a:ln>
        </p:spPr>
        <p:txBody>
          <a:bodyPr wrap="square" rtlCol="0">
            <a:spAutoFit/>
          </a:bodyPr>
          <a:lstStyle/>
          <a:p>
            <a:pPr algn="ctr"/>
            <a:r>
              <a:rPr lang="en-US" sz="3000" b="1" dirty="0" smtClean="0">
                <a:solidFill>
                  <a:srgbClr val="FFFF99"/>
                </a:solidFill>
              </a:rPr>
              <a:t>2 sugar moieties</a:t>
            </a:r>
            <a:endParaRPr lang="en-US" sz="3000" b="1" dirty="0">
              <a:solidFill>
                <a:srgbClr val="FFFF99"/>
              </a:solidFill>
            </a:endParaRPr>
          </a:p>
        </p:txBody>
      </p:sp>
      <p:graphicFrame>
        <p:nvGraphicFramePr>
          <p:cNvPr id="285697" name="Object 1"/>
          <p:cNvGraphicFramePr>
            <a:graphicFrameLocks noChangeAspect="1"/>
          </p:cNvGraphicFramePr>
          <p:nvPr/>
        </p:nvGraphicFramePr>
        <p:xfrm>
          <a:off x="4329318" y="228600"/>
          <a:ext cx="4814682" cy="1447800"/>
        </p:xfrm>
        <a:graphic>
          <a:graphicData uri="http://schemas.openxmlformats.org/presentationml/2006/ole">
            <mc:AlternateContent xmlns:mc="http://schemas.openxmlformats.org/markup-compatibility/2006">
              <mc:Choice xmlns:v="urn:schemas-microsoft-com:vml" Requires="v">
                <p:oleObj spid="_x0000_s285701" name="CS ChemDraw Drawing" r:id="rId7" imgW="6110624" imgH="1849455" progId="">
                  <p:embed/>
                </p:oleObj>
              </mc:Choice>
              <mc:Fallback>
                <p:oleObj name="CS ChemDraw Drawing" r:id="rId7" imgW="6110624" imgH="1849455" progId="">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9318" y="228600"/>
                        <a:ext cx="4814682" cy="1447800"/>
                      </a:xfrm>
                      <a:prstGeom prst="rect">
                        <a:avLst/>
                      </a:prstGeom>
                      <a:solidFill>
                        <a:schemeClr val="bg1"/>
                      </a:solidFill>
                    </p:spPr>
                  </p:pic>
                </p:oleObj>
              </mc:Fallback>
            </mc:AlternateContent>
          </a:graphicData>
        </a:graphic>
      </p:graphicFrame>
      <p:sp>
        <p:nvSpPr>
          <p:cNvPr id="20"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2"/>
                </a:solidFill>
                <a:effectLst/>
                <a:uLnTx/>
                <a:uFillTx/>
                <a:latin typeface="+mn-lt"/>
                <a:ea typeface="+mn-ea"/>
                <a:cs typeface="+mn-cs"/>
              </a:rPr>
              <a:t>Acacetin</a:t>
            </a:r>
            <a:r>
              <a:rPr lang="en-US" sz="2600" b="1" i="1" dirty="0" smtClean="0">
                <a:solidFill>
                  <a:schemeClr val="accent2"/>
                </a:solidFill>
              </a:rPr>
              <a:t>-7-O-rutinoside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
        <p:nvSpPr>
          <p:cNvPr id="22" name="Oval 21"/>
          <p:cNvSpPr/>
          <p:nvPr/>
        </p:nvSpPr>
        <p:spPr>
          <a:xfrm>
            <a:off x="8610600" y="0"/>
            <a:ext cx="533400" cy="8382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67200" y="609600"/>
            <a:ext cx="1143000" cy="8382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486400" y="381000"/>
            <a:ext cx="1066800" cy="8382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7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strVal val="#ppt_w*0.7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animEffect transition="in" filter="fade">
                                      <p:cBhvr>
                                        <p:cTn id="21" dur="500"/>
                                        <p:tgtEl>
                                          <p:spTgt spid="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strVal val="#ppt_w*0.70"/>
                                          </p:val>
                                        </p:tav>
                                        <p:tav tm="100000">
                                          <p:val>
                                            <p:strVal val="#ppt_w"/>
                                          </p:val>
                                        </p:tav>
                                      </p:tavLst>
                                    </p:anim>
                                    <p:anim calcmode="lin" valueType="num">
                                      <p:cBhvr>
                                        <p:cTn id="25" dur="500" fill="hold"/>
                                        <p:tgtEl>
                                          <p:spTgt spid="22"/>
                                        </p:tgtEl>
                                        <p:attrNameLst>
                                          <p:attrName>ppt_h</p:attrName>
                                        </p:attrNameLst>
                                      </p:cBhvr>
                                      <p:tavLst>
                                        <p:tav tm="0">
                                          <p:val>
                                            <p:strVal val="#ppt_h"/>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strVal val="#ppt_w*0.70"/>
                                          </p:val>
                                        </p:tav>
                                        <p:tav tm="100000">
                                          <p:val>
                                            <p:strVal val="#ppt_w"/>
                                          </p:val>
                                        </p:tav>
                                      </p:tavLst>
                                    </p:anim>
                                    <p:anim calcmode="lin" valueType="num">
                                      <p:cBhvr>
                                        <p:cTn id="32" dur="500" fill="hold"/>
                                        <p:tgtEl>
                                          <p:spTgt spid="13"/>
                                        </p:tgtEl>
                                        <p:attrNameLst>
                                          <p:attrName>ppt_h</p:attrName>
                                        </p:attrNameLst>
                                      </p:cBhvr>
                                      <p:tavLst>
                                        <p:tav tm="0">
                                          <p:val>
                                            <p:strVal val="#ppt_h"/>
                                          </p:val>
                                        </p:tav>
                                        <p:tav tm="100000">
                                          <p:val>
                                            <p:strVal val="#ppt_h"/>
                                          </p:val>
                                        </p:tav>
                                      </p:tavLst>
                                    </p:anim>
                                    <p:animEffect transition="in" filter="fade">
                                      <p:cBhvr>
                                        <p:cTn id="33" dur="500"/>
                                        <p:tgtEl>
                                          <p:spTgt spid="13"/>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22"/>
                                        </p:tgtEl>
                                        <p:attrNameLst>
                                          <p:attrName>style.visibility</p:attrName>
                                        </p:attrNameLst>
                                      </p:cBhvr>
                                      <p:to>
                                        <p:strVal val="hidden"/>
                                      </p:to>
                                    </p:set>
                                  </p:childTnLst>
                                </p:cTn>
                              </p:par>
                              <p:par>
                                <p:cTn id="36" presetID="55"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strVal val="#ppt_w*0.70"/>
                                          </p:val>
                                        </p:tav>
                                        <p:tav tm="100000">
                                          <p:val>
                                            <p:strVal val="#ppt_w"/>
                                          </p:val>
                                        </p:tav>
                                      </p:tavLst>
                                    </p:anim>
                                    <p:anim calcmode="lin" valueType="num">
                                      <p:cBhvr>
                                        <p:cTn id="39" dur="500" fill="hold"/>
                                        <p:tgtEl>
                                          <p:spTgt spid="11"/>
                                        </p:tgtEl>
                                        <p:attrNameLst>
                                          <p:attrName>ppt_h</p:attrName>
                                        </p:attrNameLst>
                                      </p:cBhvr>
                                      <p:tavLst>
                                        <p:tav tm="0">
                                          <p:val>
                                            <p:strVal val="#ppt_h"/>
                                          </p:val>
                                        </p:tav>
                                        <p:tav tm="100000">
                                          <p:val>
                                            <p:strVal val="#ppt_h"/>
                                          </p:val>
                                        </p:tav>
                                      </p:tavLst>
                                    </p:anim>
                                    <p:animEffect transition="in" filter="fade">
                                      <p:cBhvr>
                                        <p:cTn id="40" dur="500"/>
                                        <p:tgtEl>
                                          <p:spTgt spid="11"/>
                                        </p:tgtEl>
                                      </p:cBhvr>
                                    </p:animEffect>
                                  </p:childTnLst>
                                </p:cTn>
                              </p:par>
                              <p:par>
                                <p:cTn id="41" presetID="55"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ppt_w*0.70"/>
                                          </p:val>
                                        </p:tav>
                                        <p:tav tm="100000">
                                          <p:val>
                                            <p:strVal val="#ppt_w"/>
                                          </p:val>
                                        </p:tav>
                                      </p:tavLst>
                                    </p:anim>
                                    <p:anim calcmode="lin" valueType="num">
                                      <p:cBhvr>
                                        <p:cTn id="44" dur="500" fill="hold"/>
                                        <p:tgtEl>
                                          <p:spTgt spid="26"/>
                                        </p:tgtEl>
                                        <p:attrNameLst>
                                          <p:attrName>ppt_h</p:attrName>
                                        </p:attrNameLst>
                                      </p:cBhvr>
                                      <p:tavLst>
                                        <p:tav tm="0">
                                          <p:val>
                                            <p:strVal val="#ppt_h"/>
                                          </p:val>
                                        </p:tav>
                                        <p:tav tm="100000">
                                          <p:val>
                                            <p:strVal val="#ppt_h"/>
                                          </p:val>
                                        </p:tav>
                                      </p:tavLst>
                                    </p:anim>
                                    <p:animEffect transition="in" filter="fade">
                                      <p:cBhvr>
                                        <p:cTn id="45" dur="500"/>
                                        <p:tgtEl>
                                          <p:spTgt spid="26"/>
                                        </p:tgtEl>
                                      </p:cBhvr>
                                    </p:animEffect>
                                  </p:childTnLst>
                                </p:cTn>
                              </p:par>
                              <p:par>
                                <p:cTn id="46" presetID="55"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strVal val="#ppt_w*0.70"/>
                                          </p:val>
                                        </p:tav>
                                        <p:tav tm="100000">
                                          <p:val>
                                            <p:strVal val="#ppt_w"/>
                                          </p:val>
                                        </p:tav>
                                      </p:tavLst>
                                    </p:anim>
                                    <p:anim calcmode="lin" valueType="num">
                                      <p:cBhvr>
                                        <p:cTn id="49" dur="500" fill="hold"/>
                                        <p:tgtEl>
                                          <p:spTgt spid="30"/>
                                        </p:tgtEl>
                                        <p:attrNameLst>
                                          <p:attrName>ppt_h</p:attrName>
                                        </p:attrNameLst>
                                      </p:cBhvr>
                                      <p:tavLst>
                                        <p:tav tm="0">
                                          <p:val>
                                            <p:strVal val="#ppt_h"/>
                                          </p:val>
                                        </p:tav>
                                        <p:tav tm="100000">
                                          <p:val>
                                            <p:strVal val="#ppt_h"/>
                                          </p:val>
                                        </p:tav>
                                      </p:tavLst>
                                    </p:anim>
                                    <p:animEffect transition="in" filter="fade">
                                      <p:cBhvr>
                                        <p:cTn id="50" dur="500"/>
                                        <p:tgtEl>
                                          <p:spTgt spid="30"/>
                                        </p:tgtEl>
                                      </p:cBhvr>
                                    </p:animEffect>
                                  </p:childTnLst>
                                </p:cTn>
                              </p:par>
                              <p:par>
                                <p:cTn id="51" presetID="55"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strVal val="#ppt_w*0.70"/>
                                          </p:val>
                                        </p:tav>
                                        <p:tav tm="100000">
                                          <p:val>
                                            <p:strVal val="#ppt_w"/>
                                          </p:val>
                                        </p:tav>
                                      </p:tavLst>
                                    </p:anim>
                                    <p:anim calcmode="lin" valueType="num">
                                      <p:cBhvr>
                                        <p:cTn id="54" dur="500" fill="hold"/>
                                        <p:tgtEl>
                                          <p:spTgt spid="28"/>
                                        </p:tgtEl>
                                        <p:attrNameLst>
                                          <p:attrName>ppt_h</p:attrName>
                                        </p:attrNameLst>
                                      </p:cBhvr>
                                      <p:tavLst>
                                        <p:tav tm="0">
                                          <p:val>
                                            <p:strVal val="#ppt_h"/>
                                          </p:val>
                                        </p:tav>
                                        <p:tav tm="100000">
                                          <p:val>
                                            <p:strVal val="#ppt_h"/>
                                          </p:val>
                                        </p:tav>
                                      </p:tavLst>
                                    </p:anim>
                                    <p:animEffect transition="in" filter="fade">
                                      <p:cBhvr>
                                        <p:cTn id="55" dur="500"/>
                                        <p:tgtEl>
                                          <p:spTgt spid="28"/>
                                        </p:tgtEl>
                                      </p:cBhvr>
                                    </p:animEffect>
                                  </p:childTnLst>
                                </p:cTn>
                              </p:par>
                              <p:par>
                                <p:cTn id="56" presetID="55"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ppt_w*0.70"/>
                                          </p:val>
                                        </p:tav>
                                        <p:tav tm="100000">
                                          <p:val>
                                            <p:strVal val="#ppt_w"/>
                                          </p:val>
                                        </p:tav>
                                      </p:tavLst>
                                    </p:anim>
                                    <p:anim calcmode="lin" valueType="num">
                                      <p:cBhvr>
                                        <p:cTn id="59" dur="500" fill="hold"/>
                                        <p:tgtEl>
                                          <p:spTgt spid="17"/>
                                        </p:tgtEl>
                                        <p:attrNameLst>
                                          <p:attrName>ppt_h</p:attrName>
                                        </p:attrNameLst>
                                      </p:cBhvr>
                                      <p:tavLst>
                                        <p:tav tm="0">
                                          <p:val>
                                            <p:strVal val="#ppt_h"/>
                                          </p:val>
                                        </p:tav>
                                        <p:tav tm="100000">
                                          <p:val>
                                            <p:strVal val="#ppt_h"/>
                                          </p:val>
                                        </p:tav>
                                      </p:tavLst>
                                    </p:anim>
                                    <p:animEffect transition="in" filter="fade">
                                      <p:cBhvr>
                                        <p:cTn id="60" dur="500"/>
                                        <p:tgtEl>
                                          <p:spTgt spid="17"/>
                                        </p:tgtEl>
                                      </p:cBhvr>
                                    </p:animEffect>
                                  </p:childTnLst>
                                </p:cTn>
                              </p:par>
                              <p:par>
                                <p:cTn id="61" presetID="55"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strVal val="#ppt_w*0.7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6" presetClass="emph" presetSubtype="0" fill="hold" grpId="1" nodeType="clickEffect">
                                  <p:stCondLst>
                                    <p:cond delay="0"/>
                                  </p:stCondLst>
                                  <p:childTnLst>
                                    <p:animEffect transition="out" filter="fade">
                                      <p:cBhvr>
                                        <p:cTn id="69" dur="500" tmFilter="0, 0; .2, .5; .8, .5; 1, 0"/>
                                        <p:tgtEl>
                                          <p:spTgt spid="2"/>
                                        </p:tgtEl>
                                      </p:cBhvr>
                                    </p:animEffect>
                                    <p:animScale>
                                      <p:cBhvr>
                                        <p:cTn id="70" dur="250" autoRev="1" fill="hold"/>
                                        <p:tgtEl>
                                          <p:spTgt spid="2"/>
                                        </p:tgtEl>
                                      </p:cBhvr>
                                      <p:by x="105000" y="105000"/>
                                    </p:animScale>
                                  </p:childTnLst>
                                </p:cTn>
                              </p:par>
                              <p:par>
                                <p:cTn id="71" presetID="55"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ppt_w</p:attrName>
                                        </p:attrNameLst>
                                      </p:cBhvr>
                                      <p:tavLst>
                                        <p:tav tm="0">
                                          <p:val>
                                            <p:strVal val="#ppt_w*0.70"/>
                                          </p:val>
                                        </p:tav>
                                        <p:tav tm="100000">
                                          <p:val>
                                            <p:strVal val="#ppt_w"/>
                                          </p:val>
                                        </p:tav>
                                      </p:tavLst>
                                    </p:anim>
                                    <p:anim calcmode="lin" valueType="num">
                                      <p:cBhvr>
                                        <p:cTn id="74" dur="500" fill="hold"/>
                                        <p:tgtEl>
                                          <p:spTgt spid="7"/>
                                        </p:tgtEl>
                                        <p:attrNameLst>
                                          <p:attrName>ppt_h</p:attrName>
                                        </p:attrNameLst>
                                      </p:cBhvr>
                                      <p:tavLst>
                                        <p:tav tm="0">
                                          <p:val>
                                            <p:strVal val="#ppt_h"/>
                                          </p:val>
                                        </p:tav>
                                        <p:tav tm="100000">
                                          <p:val>
                                            <p:strVal val="#ppt_h"/>
                                          </p:val>
                                        </p:tav>
                                      </p:tavLst>
                                    </p:anim>
                                    <p:animEffect transition="in" filter="fade">
                                      <p:cBhvr>
                                        <p:cTn id="75" dur="500"/>
                                        <p:tgtEl>
                                          <p:spTgt spid="7"/>
                                        </p:tgtEl>
                                      </p:cBhvr>
                                    </p:animEffect>
                                  </p:childTnLst>
                                </p:cTn>
                              </p:par>
                              <p:par>
                                <p:cTn id="76" presetID="55" presetClass="entr" presetSubtype="0" fill="hold" nodeType="with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strVal val="#ppt_w*0.70"/>
                                          </p:val>
                                        </p:tav>
                                        <p:tav tm="100000">
                                          <p:val>
                                            <p:strVal val="#ppt_w"/>
                                          </p:val>
                                        </p:tav>
                                      </p:tavLst>
                                    </p:anim>
                                    <p:anim calcmode="lin" valueType="num">
                                      <p:cBhvr>
                                        <p:cTn id="79" dur="500" fill="hold"/>
                                        <p:tgtEl>
                                          <p:spTgt spid="6"/>
                                        </p:tgtEl>
                                        <p:attrNameLst>
                                          <p:attrName>ppt_h</p:attrName>
                                        </p:attrNameLst>
                                      </p:cBhvr>
                                      <p:tavLst>
                                        <p:tav tm="0">
                                          <p:val>
                                            <p:strVal val="#ppt_h"/>
                                          </p:val>
                                        </p:tav>
                                        <p:tav tm="100000">
                                          <p:val>
                                            <p:strVal val="#ppt_h"/>
                                          </p:val>
                                        </p:tav>
                                      </p:tavLst>
                                    </p:anim>
                                    <p:animEffect transition="in" filter="fade">
                                      <p:cBhvr>
                                        <p:cTn id="80" dur="500"/>
                                        <p:tgtEl>
                                          <p:spTgt spid="6"/>
                                        </p:tgtEl>
                                      </p:cBhvr>
                                    </p:animEffect>
                                  </p:childTnLst>
                                </p:cTn>
                              </p:par>
                              <p:par>
                                <p:cTn id="81" presetID="1" presetClass="exit" presetSubtype="0" fill="hold" nodeType="withEffect">
                                  <p:stCondLst>
                                    <p:cond delay="0"/>
                                  </p:stCondLst>
                                  <p:childTnLst>
                                    <p:set>
                                      <p:cBhvr>
                                        <p:cTn id="82" dur="1" fill="hold">
                                          <p:stCondLst>
                                            <p:cond delay="0"/>
                                          </p:stCondLst>
                                        </p:cTn>
                                        <p:tgtEl>
                                          <p:spTgt spid="13"/>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1"/>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6"/>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7"/>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5"/>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30"/>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28"/>
                                        </p:tgtEl>
                                        <p:attrNameLst>
                                          <p:attrName>style.visibility</p:attrName>
                                        </p:attrNameLst>
                                      </p:cBhvr>
                                      <p:to>
                                        <p:strVal val="hidden"/>
                                      </p:to>
                                    </p:set>
                                  </p:childTnLst>
                                </p:cTn>
                              </p:par>
                              <p:par>
                                <p:cTn id="97" presetID="55"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strVal val="#ppt_w*0.70"/>
                                          </p:val>
                                        </p:tav>
                                        <p:tav tm="100000">
                                          <p:val>
                                            <p:strVal val="#ppt_w"/>
                                          </p:val>
                                        </p:tav>
                                      </p:tavLst>
                                    </p:anim>
                                    <p:anim calcmode="lin" valueType="num">
                                      <p:cBhvr>
                                        <p:cTn id="100" dur="500" fill="hold"/>
                                        <p:tgtEl>
                                          <p:spTgt spid="44"/>
                                        </p:tgtEl>
                                        <p:attrNameLst>
                                          <p:attrName>ppt_h</p:attrName>
                                        </p:attrNameLst>
                                      </p:cBhvr>
                                      <p:tavLst>
                                        <p:tav tm="0">
                                          <p:val>
                                            <p:strVal val="#ppt_h"/>
                                          </p:val>
                                        </p:tav>
                                        <p:tav tm="100000">
                                          <p:val>
                                            <p:strVal val="#ppt_h"/>
                                          </p:val>
                                        </p:tav>
                                      </p:tavLst>
                                    </p:anim>
                                    <p:animEffect transition="in" filter="fade">
                                      <p:cBhvr>
                                        <p:cTn id="101" dur="500"/>
                                        <p:tgtEl>
                                          <p:spTgt spid="44"/>
                                        </p:tgtEl>
                                      </p:cBhvr>
                                    </p:animEffect>
                                  </p:childTnLst>
                                </p:cTn>
                              </p:par>
                              <p:par>
                                <p:cTn id="102" presetID="55" presetClass="entr" presetSubtype="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strVal val="#ppt_w*0.70"/>
                                          </p:val>
                                        </p:tav>
                                        <p:tav tm="100000">
                                          <p:val>
                                            <p:strVal val="#ppt_w"/>
                                          </p:val>
                                        </p:tav>
                                      </p:tavLst>
                                    </p:anim>
                                    <p:anim calcmode="lin" valueType="num">
                                      <p:cBhvr>
                                        <p:cTn id="105" dur="500" fill="hold"/>
                                        <p:tgtEl>
                                          <p:spTgt spid="45"/>
                                        </p:tgtEl>
                                        <p:attrNameLst>
                                          <p:attrName>ppt_h</p:attrName>
                                        </p:attrNameLst>
                                      </p:cBhvr>
                                      <p:tavLst>
                                        <p:tav tm="0">
                                          <p:val>
                                            <p:strVal val="#ppt_h"/>
                                          </p:val>
                                        </p:tav>
                                        <p:tav tm="100000">
                                          <p:val>
                                            <p:strVal val="#ppt_h"/>
                                          </p:val>
                                        </p:tav>
                                      </p:tavLst>
                                    </p:anim>
                                    <p:animEffect transition="in" filter="fade">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55" presetClass="entr" presetSubtype="0" fill="hold" grpId="0" nodeType="click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strVal val="#ppt_w*0.70"/>
                                          </p:val>
                                        </p:tav>
                                        <p:tav tm="100000">
                                          <p:val>
                                            <p:strVal val="#ppt_w"/>
                                          </p:val>
                                        </p:tav>
                                      </p:tavLst>
                                    </p:anim>
                                    <p:anim calcmode="lin" valueType="num">
                                      <p:cBhvr>
                                        <p:cTn id="112" dur="500" fill="hold"/>
                                        <p:tgtEl>
                                          <p:spTgt spid="46"/>
                                        </p:tgtEl>
                                        <p:attrNameLst>
                                          <p:attrName>ppt_h</p:attrName>
                                        </p:attrNameLst>
                                      </p:cBhvr>
                                      <p:tavLst>
                                        <p:tav tm="0">
                                          <p:val>
                                            <p:strVal val="#ppt_h"/>
                                          </p:val>
                                        </p:tav>
                                        <p:tav tm="100000">
                                          <p:val>
                                            <p:strVal val="#ppt_h"/>
                                          </p:val>
                                        </p:tav>
                                      </p:tavLst>
                                    </p:anim>
                                    <p:animEffect transition="in" filter="fade">
                                      <p:cBhvr>
                                        <p:cTn id="113" dur="500"/>
                                        <p:tgtEl>
                                          <p:spTgt spid="46"/>
                                        </p:tgtEl>
                                      </p:cBhvr>
                                    </p:animEffect>
                                  </p:childTnLst>
                                </p:cTn>
                              </p:par>
                              <p:par>
                                <p:cTn id="114" presetID="55" presetClass="entr" presetSubtype="0" fill="hold" grpId="0" nodeType="with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p:cTn id="116" dur="500" fill="hold"/>
                                        <p:tgtEl>
                                          <p:spTgt spid="23"/>
                                        </p:tgtEl>
                                        <p:attrNameLst>
                                          <p:attrName>ppt_w</p:attrName>
                                        </p:attrNameLst>
                                      </p:cBhvr>
                                      <p:tavLst>
                                        <p:tav tm="0">
                                          <p:val>
                                            <p:strVal val="#ppt_w*0.70"/>
                                          </p:val>
                                        </p:tav>
                                        <p:tav tm="100000">
                                          <p:val>
                                            <p:strVal val="#ppt_w"/>
                                          </p:val>
                                        </p:tav>
                                      </p:tavLst>
                                    </p:anim>
                                    <p:anim calcmode="lin" valueType="num">
                                      <p:cBhvr>
                                        <p:cTn id="117" dur="500" fill="hold"/>
                                        <p:tgtEl>
                                          <p:spTgt spid="23"/>
                                        </p:tgtEl>
                                        <p:attrNameLst>
                                          <p:attrName>ppt_h</p:attrName>
                                        </p:attrNameLst>
                                      </p:cBhvr>
                                      <p:tavLst>
                                        <p:tav tm="0">
                                          <p:val>
                                            <p:strVal val="#ppt_h"/>
                                          </p:val>
                                        </p:tav>
                                        <p:tav tm="100000">
                                          <p:val>
                                            <p:strVal val="#ppt_h"/>
                                          </p:val>
                                        </p:tav>
                                      </p:tavLst>
                                    </p:anim>
                                    <p:animEffect transition="in" filter="fade">
                                      <p:cBhvr>
                                        <p:cTn id="118" dur="500"/>
                                        <p:tgtEl>
                                          <p:spTgt spid="23"/>
                                        </p:tgtEl>
                                      </p:cBhvr>
                                    </p:animEffect>
                                  </p:childTnLst>
                                </p:cTn>
                              </p:par>
                              <p:par>
                                <p:cTn id="119" presetID="55" presetClass="entr" presetSubtype="0" fill="hold" grpId="0" nodeType="with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 fill="hold"/>
                                        <p:tgtEl>
                                          <p:spTgt spid="24"/>
                                        </p:tgtEl>
                                        <p:attrNameLst>
                                          <p:attrName>ppt_w</p:attrName>
                                        </p:attrNameLst>
                                      </p:cBhvr>
                                      <p:tavLst>
                                        <p:tav tm="0">
                                          <p:val>
                                            <p:strVal val="#ppt_w*0.70"/>
                                          </p:val>
                                        </p:tav>
                                        <p:tav tm="100000">
                                          <p:val>
                                            <p:strVal val="#ppt_w"/>
                                          </p:val>
                                        </p:tav>
                                      </p:tavLst>
                                    </p:anim>
                                    <p:anim calcmode="lin" valueType="num">
                                      <p:cBhvr>
                                        <p:cTn id="122" dur="500" fill="hold"/>
                                        <p:tgtEl>
                                          <p:spTgt spid="24"/>
                                        </p:tgtEl>
                                        <p:attrNameLst>
                                          <p:attrName>ppt_h</p:attrName>
                                        </p:attrNameLst>
                                      </p:cBhvr>
                                      <p:tavLst>
                                        <p:tav tm="0">
                                          <p:val>
                                            <p:strVal val="#ppt_h"/>
                                          </p:val>
                                        </p:tav>
                                        <p:tav tm="100000">
                                          <p:val>
                                            <p:strVal val="#ppt_h"/>
                                          </p:val>
                                        </p:tav>
                                      </p:tavLst>
                                    </p:anim>
                                    <p:animEffect transition="in" filter="fade">
                                      <p:cBhvr>
                                        <p:cTn id="1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44" grpId="0" animBg="1"/>
      <p:bldP spid="45" grpId="0" animBg="1"/>
      <p:bldP spid="46" grpId="0" animBg="1"/>
      <p:bldP spid="22" grpId="0" animBg="1"/>
      <p:bldP spid="22" grpId="1"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pic>
        <p:nvPicPr>
          <p:cNvPr id="5" name="Picture 4"/>
          <p:cNvPicPr/>
          <p:nvPr/>
        </p:nvPicPr>
        <p:blipFill>
          <a:blip r:embed="rId5" cstate="print"/>
          <a:srcRect/>
          <a:stretch>
            <a:fillRect/>
          </a:stretch>
        </p:blipFill>
        <p:spPr bwMode="auto">
          <a:xfrm>
            <a:off x="228600" y="533400"/>
            <a:ext cx="7772400" cy="3127075"/>
          </a:xfrm>
          <a:prstGeom prst="rect">
            <a:avLst/>
          </a:prstGeom>
          <a:noFill/>
          <a:ln w="9525">
            <a:noFill/>
            <a:miter lim="800000"/>
            <a:headEnd/>
            <a:tailEnd/>
          </a:ln>
        </p:spPr>
      </p:pic>
      <p:pic>
        <p:nvPicPr>
          <p:cNvPr id="6" name="Picture 5"/>
          <p:cNvPicPr/>
          <p:nvPr/>
        </p:nvPicPr>
        <p:blipFill>
          <a:blip r:embed="rId6" cstate="print"/>
          <a:srcRect/>
          <a:stretch>
            <a:fillRect/>
          </a:stretch>
        </p:blipFill>
        <p:spPr bwMode="auto">
          <a:xfrm>
            <a:off x="304800" y="3850758"/>
            <a:ext cx="7696199" cy="3007242"/>
          </a:xfrm>
          <a:prstGeom prst="rect">
            <a:avLst/>
          </a:prstGeom>
          <a:noFill/>
          <a:ln w="9525">
            <a:noFill/>
            <a:miter lim="800000"/>
            <a:headEnd/>
            <a:tailEnd/>
          </a:ln>
        </p:spPr>
      </p:pic>
      <p:sp>
        <p:nvSpPr>
          <p:cNvPr id="7" name="Title 1"/>
          <p:cNvSpPr txBox="1">
            <a:spLocks/>
          </p:cNvSpPr>
          <p:nvPr/>
        </p:nvSpPr>
        <p:spPr>
          <a:xfrm>
            <a:off x="76200" y="457200"/>
            <a:ext cx="2286000" cy="1143000"/>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30000" noProof="0" dirty="0" smtClean="0">
                <a:ln>
                  <a:noFill/>
                </a:ln>
                <a:solidFill>
                  <a:schemeClr val="accent2"/>
                </a:solidFill>
                <a:effectLst/>
                <a:uLnTx/>
                <a:uFillTx/>
                <a:latin typeface="+mj-lt"/>
                <a:ea typeface="+mj-ea"/>
                <a:cs typeface="+mj-cs"/>
              </a:rPr>
              <a:t>1</a:t>
            </a:r>
            <a:r>
              <a:rPr kumimoji="0" lang="en-US" sz="3600" b="1" i="1" u="none" strike="noStrike" kern="1200" cap="none" spc="0" normalizeH="0" baseline="0" noProof="0" dirty="0" smtClean="0">
                <a:ln>
                  <a:noFill/>
                </a:ln>
                <a:solidFill>
                  <a:schemeClr val="accent2"/>
                </a:solidFill>
                <a:effectLst/>
                <a:uLnTx/>
                <a:uFillTx/>
                <a:latin typeface="+mj-lt"/>
                <a:ea typeface="+mj-ea"/>
                <a:cs typeface="+mj-cs"/>
              </a:rPr>
              <a:t>H-NMR</a:t>
            </a:r>
            <a:endParaRPr kumimoji="0" lang="en-US" sz="3600" b="1" i="1" u="none" strike="noStrike" kern="1200" cap="none" spc="0" normalizeH="0" baseline="0" noProof="0" dirty="0">
              <a:ln>
                <a:noFill/>
              </a:ln>
              <a:solidFill>
                <a:schemeClr val="accent2"/>
              </a:solidFill>
              <a:effectLst/>
              <a:uLnTx/>
              <a:uFillTx/>
              <a:latin typeface="+mj-lt"/>
              <a:ea typeface="+mj-ea"/>
              <a:cs typeface="+mj-cs"/>
            </a:endParaRPr>
          </a:p>
        </p:txBody>
      </p:sp>
      <p:sp>
        <p:nvSpPr>
          <p:cNvPr id="8" name="Title 1"/>
          <p:cNvSpPr txBox="1">
            <a:spLocks/>
          </p:cNvSpPr>
          <p:nvPr/>
        </p:nvSpPr>
        <p:spPr>
          <a:xfrm>
            <a:off x="228600" y="3657600"/>
            <a:ext cx="2286000" cy="1143000"/>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30000" noProof="0" dirty="0" smtClean="0">
                <a:ln>
                  <a:noFill/>
                </a:ln>
                <a:solidFill>
                  <a:schemeClr val="accent2"/>
                </a:solidFill>
                <a:effectLst/>
                <a:uLnTx/>
                <a:uFillTx/>
                <a:latin typeface="+mj-lt"/>
                <a:ea typeface="+mj-ea"/>
                <a:cs typeface="+mj-cs"/>
              </a:rPr>
              <a:t>13</a:t>
            </a:r>
            <a:r>
              <a:rPr kumimoji="0" lang="en-US" sz="3600" b="1" i="1" u="none" strike="noStrike" kern="1200" cap="none" spc="0" normalizeH="0" baseline="0" noProof="0" dirty="0" smtClean="0">
                <a:ln>
                  <a:noFill/>
                </a:ln>
                <a:solidFill>
                  <a:schemeClr val="accent2"/>
                </a:solidFill>
                <a:effectLst/>
                <a:uLnTx/>
                <a:uFillTx/>
                <a:latin typeface="+mj-lt"/>
                <a:ea typeface="+mj-ea"/>
                <a:cs typeface="+mj-cs"/>
              </a:rPr>
              <a:t>C-NMR</a:t>
            </a:r>
            <a:endParaRPr kumimoji="0" lang="en-US" sz="3600" b="1" i="1" u="none" strike="noStrike" kern="1200" cap="none" spc="0" normalizeH="0" baseline="0" noProof="0" dirty="0">
              <a:ln>
                <a:noFill/>
              </a:ln>
              <a:solidFill>
                <a:schemeClr val="accent2"/>
              </a:solidFill>
              <a:effectLst/>
              <a:uLnTx/>
              <a:uFillTx/>
              <a:latin typeface="+mj-lt"/>
              <a:ea typeface="+mj-ea"/>
              <a:cs typeface="+mj-cs"/>
            </a:endParaRPr>
          </a:p>
        </p:txBody>
      </p:sp>
      <p:cxnSp>
        <p:nvCxnSpPr>
          <p:cNvPr id="11" name="Straight Arrow Connector 10"/>
          <p:cNvCxnSpPr/>
          <p:nvPr/>
        </p:nvCxnSpPr>
        <p:spPr>
          <a:xfrm>
            <a:off x="3276600" y="2286000"/>
            <a:ext cx="5334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239000" y="2209800"/>
            <a:ext cx="5334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24200" y="2590800"/>
            <a:ext cx="5334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354307" name="Object 3"/>
          <p:cNvGraphicFramePr>
            <a:graphicFrameLocks noChangeAspect="1"/>
          </p:cNvGraphicFramePr>
          <p:nvPr/>
        </p:nvGraphicFramePr>
        <p:xfrm>
          <a:off x="4329113" y="228600"/>
          <a:ext cx="4814887" cy="1447800"/>
        </p:xfrm>
        <a:graphic>
          <a:graphicData uri="http://schemas.openxmlformats.org/presentationml/2006/ole">
            <mc:AlternateContent xmlns:mc="http://schemas.openxmlformats.org/markup-compatibility/2006">
              <mc:Choice xmlns:v="urn:schemas-microsoft-com:vml" Requires="v">
                <p:oleObj spid="_x0000_s354311" name="CS ChemDraw Drawing" r:id="rId7" imgW="6110624" imgH="1849455" progId="">
                  <p:embed/>
                </p:oleObj>
              </mc:Choice>
              <mc:Fallback>
                <p:oleObj name="CS ChemDraw Drawing" r:id="rId7" imgW="6110624" imgH="1849455"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9113" y="228600"/>
                        <a:ext cx="4814887" cy="1447800"/>
                      </a:xfrm>
                      <a:prstGeom prst="rect">
                        <a:avLst/>
                      </a:prstGeom>
                      <a:solidFill>
                        <a:schemeClr val="bg1"/>
                      </a:solidFill>
                    </p:spPr>
                  </p:pic>
                </p:oleObj>
              </mc:Fallback>
            </mc:AlternateContent>
          </a:graphicData>
        </a:graphic>
      </p:graphicFrame>
      <p:sp>
        <p:nvSpPr>
          <p:cNvPr id="15"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2"/>
                </a:solidFill>
                <a:effectLst/>
                <a:uLnTx/>
                <a:uFillTx/>
                <a:latin typeface="+mn-lt"/>
                <a:ea typeface="+mn-ea"/>
                <a:cs typeface="+mn-cs"/>
              </a:rPr>
              <a:t>Acacetin</a:t>
            </a:r>
            <a:r>
              <a:rPr lang="en-US" sz="2600" b="1" i="1" dirty="0" smtClean="0">
                <a:solidFill>
                  <a:schemeClr val="accent2"/>
                </a:solidFill>
              </a:rPr>
              <a:t>-7-O-rutinoside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
        <p:nvSpPr>
          <p:cNvPr id="14" name="Oval 13"/>
          <p:cNvSpPr/>
          <p:nvPr/>
        </p:nvSpPr>
        <p:spPr>
          <a:xfrm>
            <a:off x="4191000" y="457200"/>
            <a:ext cx="1219200" cy="8382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10200" y="381000"/>
            <a:ext cx="1219200" cy="9144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0.7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ppt_w*0.70"/>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strVal val="#ppt_w*0.7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strVal val="#ppt_w*0.70"/>
                                          </p:val>
                                        </p:tav>
                                        <p:tav tm="100000">
                                          <p:val>
                                            <p:strVal val="#ppt_w"/>
                                          </p:val>
                                        </p:tav>
                                      </p:tavLst>
                                    </p:anim>
                                    <p:anim calcmode="lin" valueType="num">
                                      <p:cBhvr>
                                        <p:cTn id="27" dur="500" fill="hold"/>
                                        <p:tgtEl>
                                          <p:spTgt spid="13"/>
                                        </p:tgtEl>
                                        <p:attrNameLst>
                                          <p:attrName>ppt_h</p:attrName>
                                        </p:attrNameLst>
                                      </p:cBhvr>
                                      <p:tavLst>
                                        <p:tav tm="0">
                                          <p:val>
                                            <p:strVal val="#ppt_h"/>
                                          </p:val>
                                        </p:tav>
                                        <p:tav tm="100000">
                                          <p:val>
                                            <p:strVal val="#ppt_h"/>
                                          </p:val>
                                        </p:tav>
                                      </p:tavLst>
                                    </p:anim>
                                    <p:animEffect transition="in" filter="fade">
                                      <p:cBhvr>
                                        <p:cTn id="28" dur="500"/>
                                        <p:tgtEl>
                                          <p:spTgt spid="13"/>
                                        </p:tgtEl>
                                      </p:cBhvr>
                                    </p:animEffect>
                                  </p:childTnLst>
                                </p:cTn>
                              </p:par>
                              <p:par>
                                <p:cTn id="29" presetID="1" presetClass="exit" presetSubtype="0" fill="hold"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55"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strVal val="#ppt_w*0.7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animEffect transition="in" filter="fade">
                                      <p:cBhvr>
                                        <p:cTn id="37" dur="500"/>
                                        <p:tgtEl>
                                          <p:spTgt spid="16"/>
                                        </p:tgtEl>
                                      </p:cBhvr>
                                    </p:animEffect>
                                  </p:childTnLst>
                                </p:cTn>
                              </p:par>
                              <p:par>
                                <p:cTn id="38" presetID="1" presetClass="exit" presetSubtype="0" fill="hold" grpId="1" nodeType="withEffect">
                                  <p:stCondLst>
                                    <p:cond delay="0"/>
                                  </p:stCondLst>
                                  <p:childTnLst>
                                    <p:set>
                                      <p:cBhvr>
                                        <p:cTn id="39"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pic>
        <p:nvPicPr>
          <p:cNvPr id="6" name="Content Placeholder 5"/>
          <p:cNvPicPr>
            <a:picLocks noGrp="1"/>
          </p:cNvPicPr>
          <p:nvPr>
            <p:ph idx="1"/>
          </p:nvPr>
        </p:nvPicPr>
        <p:blipFill>
          <a:blip r:embed="rId5" cstate="print"/>
          <a:srcRect/>
          <a:stretch>
            <a:fillRect/>
          </a:stretch>
        </p:blipFill>
        <p:spPr bwMode="auto">
          <a:xfrm>
            <a:off x="0" y="1219201"/>
            <a:ext cx="9143999" cy="5638799"/>
          </a:xfrm>
          <a:prstGeom prst="rect">
            <a:avLst/>
          </a:prstGeom>
          <a:noFill/>
          <a:ln w="9525">
            <a:noFill/>
            <a:miter lim="800000"/>
            <a:headEnd/>
            <a:tailEnd/>
          </a:ln>
        </p:spPr>
      </p:pic>
      <p:sp>
        <p:nvSpPr>
          <p:cNvPr id="7" name="TextBox 6"/>
          <p:cNvSpPr txBox="1"/>
          <p:nvPr/>
        </p:nvSpPr>
        <p:spPr>
          <a:xfrm>
            <a:off x="7239000" y="5257800"/>
            <a:ext cx="1219200" cy="553998"/>
          </a:xfrm>
          <a:prstGeom prst="rect">
            <a:avLst/>
          </a:prstGeom>
          <a:solidFill>
            <a:schemeClr val="accent1">
              <a:lumMod val="75000"/>
            </a:schemeClr>
          </a:solidFill>
          <a:ln>
            <a:solidFill>
              <a:srgbClr val="FFFF99"/>
            </a:solidFill>
          </a:ln>
        </p:spPr>
        <p:txBody>
          <a:bodyPr wrap="square" rtlCol="0">
            <a:spAutoFit/>
          </a:bodyPr>
          <a:lstStyle/>
          <a:p>
            <a:pPr algn="ctr"/>
            <a:r>
              <a:rPr lang="en-US" sz="3000" b="1" dirty="0" smtClean="0">
                <a:solidFill>
                  <a:srgbClr val="FFFF99"/>
                </a:solidFill>
              </a:rPr>
              <a:t>69.58</a:t>
            </a:r>
            <a:endParaRPr lang="en-US" sz="3000" b="1" dirty="0">
              <a:solidFill>
                <a:srgbClr val="FFFF99"/>
              </a:solidFill>
            </a:endParaRPr>
          </a:p>
        </p:txBody>
      </p:sp>
      <p:sp>
        <p:nvSpPr>
          <p:cNvPr id="8" name="TextBox 7"/>
          <p:cNvSpPr txBox="1"/>
          <p:nvPr/>
        </p:nvSpPr>
        <p:spPr>
          <a:xfrm>
            <a:off x="7086600" y="4038600"/>
            <a:ext cx="1524000" cy="1015663"/>
          </a:xfrm>
          <a:prstGeom prst="rect">
            <a:avLst/>
          </a:prstGeom>
          <a:solidFill>
            <a:schemeClr val="accent1">
              <a:lumMod val="75000"/>
            </a:schemeClr>
          </a:solidFill>
          <a:ln>
            <a:solidFill>
              <a:srgbClr val="FFFF99"/>
            </a:solidFill>
          </a:ln>
        </p:spPr>
        <p:txBody>
          <a:bodyPr wrap="square" rtlCol="0">
            <a:spAutoFit/>
          </a:bodyPr>
          <a:lstStyle/>
          <a:p>
            <a:pPr algn="ctr"/>
            <a:r>
              <a:rPr lang="en-US" sz="3000" b="1" dirty="0" smtClean="0">
                <a:solidFill>
                  <a:srgbClr val="FFFF99"/>
                </a:solidFill>
              </a:rPr>
              <a:t>C-6” Glucose</a:t>
            </a:r>
            <a:endParaRPr lang="en-US" sz="3000" b="1" baseline="-25000" dirty="0">
              <a:solidFill>
                <a:srgbClr val="FFFF99"/>
              </a:solidFill>
            </a:endParaRPr>
          </a:p>
        </p:txBody>
      </p:sp>
      <p:cxnSp>
        <p:nvCxnSpPr>
          <p:cNvPr id="10" name="Straight Arrow Connector 9"/>
          <p:cNvCxnSpPr/>
          <p:nvPr/>
        </p:nvCxnSpPr>
        <p:spPr>
          <a:xfrm flipH="1" flipV="1">
            <a:off x="5715000" y="4953000"/>
            <a:ext cx="15240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0" y="2743200"/>
            <a:ext cx="1752600" cy="553998"/>
          </a:xfrm>
          <a:prstGeom prst="rect">
            <a:avLst/>
          </a:prstGeom>
          <a:solidFill>
            <a:schemeClr val="accent1">
              <a:lumMod val="75000"/>
            </a:schemeClr>
          </a:solidFill>
          <a:ln>
            <a:solidFill>
              <a:srgbClr val="FFFF99"/>
            </a:solidFill>
          </a:ln>
        </p:spPr>
        <p:txBody>
          <a:bodyPr wrap="square" rtlCol="0">
            <a:spAutoFit/>
          </a:bodyPr>
          <a:lstStyle/>
          <a:p>
            <a:pPr algn="ctr"/>
            <a:r>
              <a:rPr lang="en-US" sz="3000" b="1" dirty="0" smtClean="0">
                <a:solidFill>
                  <a:srgbClr val="FFFF99"/>
                </a:solidFill>
              </a:rPr>
              <a:t>104.43</a:t>
            </a:r>
            <a:endParaRPr lang="en-US" sz="3000" b="1" dirty="0">
              <a:solidFill>
                <a:srgbClr val="FFFF99"/>
              </a:solidFill>
            </a:endParaRPr>
          </a:p>
        </p:txBody>
      </p:sp>
      <p:sp>
        <p:nvSpPr>
          <p:cNvPr id="14" name="TextBox 13"/>
          <p:cNvSpPr txBox="1"/>
          <p:nvPr/>
        </p:nvSpPr>
        <p:spPr>
          <a:xfrm>
            <a:off x="685800" y="1600200"/>
            <a:ext cx="2209800" cy="1015663"/>
          </a:xfrm>
          <a:prstGeom prst="rect">
            <a:avLst/>
          </a:prstGeom>
          <a:solidFill>
            <a:schemeClr val="accent1">
              <a:lumMod val="75000"/>
            </a:schemeClr>
          </a:solidFill>
          <a:ln>
            <a:solidFill>
              <a:srgbClr val="FFFF99"/>
            </a:solidFill>
          </a:ln>
        </p:spPr>
        <p:txBody>
          <a:bodyPr wrap="square" rtlCol="0">
            <a:spAutoFit/>
          </a:bodyPr>
          <a:lstStyle/>
          <a:p>
            <a:pPr algn="ctr"/>
            <a:r>
              <a:rPr lang="en-US" sz="3000" b="1" dirty="0" smtClean="0">
                <a:solidFill>
                  <a:srgbClr val="FFFF99"/>
                </a:solidFill>
              </a:rPr>
              <a:t>C-1”’ </a:t>
            </a:r>
            <a:r>
              <a:rPr lang="en-US" sz="3000" b="1" dirty="0" err="1" smtClean="0">
                <a:solidFill>
                  <a:srgbClr val="FFFF99"/>
                </a:solidFill>
              </a:rPr>
              <a:t>Rhamnose</a:t>
            </a:r>
            <a:endParaRPr lang="en-US" sz="3000" b="1" baseline="-25000" dirty="0">
              <a:solidFill>
                <a:srgbClr val="FFFF99"/>
              </a:solidFill>
            </a:endParaRPr>
          </a:p>
        </p:txBody>
      </p:sp>
      <p:cxnSp>
        <p:nvCxnSpPr>
          <p:cNvPr id="16" name="Straight Arrow Connector 15"/>
          <p:cNvCxnSpPr/>
          <p:nvPr/>
        </p:nvCxnSpPr>
        <p:spPr>
          <a:xfrm>
            <a:off x="2895600" y="3352800"/>
            <a:ext cx="4572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355332" name="Object 4"/>
          <p:cNvGraphicFramePr>
            <a:graphicFrameLocks noChangeAspect="1"/>
          </p:cNvGraphicFramePr>
          <p:nvPr/>
        </p:nvGraphicFramePr>
        <p:xfrm>
          <a:off x="4329113" y="228600"/>
          <a:ext cx="4814887" cy="1447800"/>
        </p:xfrm>
        <a:graphic>
          <a:graphicData uri="http://schemas.openxmlformats.org/presentationml/2006/ole">
            <mc:AlternateContent xmlns:mc="http://schemas.openxmlformats.org/markup-compatibility/2006">
              <mc:Choice xmlns:v="urn:schemas-microsoft-com:vml" Requires="v">
                <p:oleObj spid="_x0000_s355336" name="CS ChemDraw Drawing" r:id="rId6" imgW="6110624" imgH="1849455" progId="">
                  <p:embed/>
                </p:oleObj>
              </mc:Choice>
              <mc:Fallback>
                <p:oleObj name="CS ChemDraw Drawing" r:id="rId6" imgW="6110624" imgH="1849455"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9113" y="228600"/>
                        <a:ext cx="4814887" cy="1447800"/>
                      </a:xfrm>
                      <a:prstGeom prst="rect">
                        <a:avLst/>
                      </a:prstGeom>
                      <a:solidFill>
                        <a:schemeClr val="bg1"/>
                      </a:solidFill>
                    </p:spPr>
                  </p:pic>
                </p:oleObj>
              </mc:Fallback>
            </mc:AlternateContent>
          </a:graphicData>
        </a:graphic>
      </p:graphicFrame>
      <p:sp>
        <p:nvSpPr>
          <p:cNvPr id="15"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2"/>
                </a:solidFill>
                <a:effectLst/>
                <a:uLnTx/>
                <a:uFillTx/>
                <a:latin typeface="+mn-lt"/>
                <a:ea typeface="+mn-ea"/>
                <a:cs typeface="+mn-cs"/>
              </a:rPr>
              <a:t>Acacetin</a:t>
            </a:r>
            <a:r>
              <a:rPr lang="en-US" sz="2600" b="1" i="1" dirty="0" smtClean="0">
                <a:solidFill>
                  <a:schemeClr val="accent2"/>
                </a:solidFill>
              </a:rPr>
              <a:t>-7-O-rutinoside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
        <p:nvSpPr>
          <p:cNvPr id="12" name="Oval 11"/>
          <p:cNvSpPr/>
          <p:nvPr/>
        </p:nvSpPr>
        <p:spPr>
          <a:xfrm>
            <a:off x="4876800" y="381000"/>
            <a:ext cx="838200" cy="4572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0.7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animEffect transition="in" filter="fade">
                                      <p:cBhvr>
                                        <p:cTn id="16" dur="500"/>
                                        <p:tgtEl>
                                          <p:spTgt spid="8"/>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ppt_w*0.7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animEffect transition="in" filter="fade">
                                      <p:cBhvr>
                                        <p:cTn id="21" dur="500"/>
                                        <p:tgtEl>
                                          <p:spTgt spid="7"/>
                                        </p:tgtEl>
                                      </p:cBhvr>
                                    </p:animEffect>
                                  </p:childTnLst>
                                </p:cTn>
                              </p:par>
                              <p:par>
                                <p:cTn id="22" presetID="55"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strVal val="#ppt_w*0.70"/>
                                          </p:val>
                                        </p:tav>
                                        <p:tav tm="100000">
                                          <p:val>
                                            <p:strVal val="#ppt_w"/>
                                          </p:val>
                                        </p:tav>
                                      </p:tavLst>
                                    </p:anim>
                                    <p:anim calcmode="lin" valueType="num">
                                      <p:cBhvr>
                                        <p:cTn id="25" dur="500" fill="hold"/>
                                        <p:tgtEl>
                                          <p:spTgt spid="10"/>
                                        </p:tgtEl>
                                        <p:attrNameLst>
                                          <p:attrName>ppt_h</p:attrName>
                                        </p:attrNameLst>
                                      </p:cBhvr>
                                      <p:tavLst>
                                        <p:tav tm="0">
                                          <p:val>
                                            <p:strVal val="#ppt_h"/>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strVal val="#ppt_w*0.70"/>
                                          </p:val>
                                        </p:tav>
                                        <p:tav tm="100000">
                                          <p:val>
                                            <p:strVal val="#ppt_w"/>
                                          </p:val>
                                        </p:tav>
                                      </p:tavLst>
                                    </p:anim>
                                    <p:anim calcmode="lin" valueType="num">
                                      <p:cBhvr>
                                        <p:cTn id="32" dur="500" fill="hold"/>
                                        <p:tgtEl>
                                          <p:spTgt spid="14"/>
                                        </p:tgtEl>
                                        <p:attrNameLst>
                                          <p:attrName>ppt_h</p:attrName>
                                        </p:attrNameLst>
                                      </p:cBhvr>
                                      <p:tavLst>
                                        <p:tav tm="0">
                                          <p:val>
                                            <p:strVal val="#ppt_h"/>
                                          </p:val>
                                        </p:tav>
                                        <p:tav tm="100000">
                                          <p:val>
                                            <p:strVal val="#ppt_h"/>
                                          </p:val>
                                        </p:tav>
                                      </p:tavLst>
                                    </p:anim>
                                    <p:animEffect transition="in" filter="fade">
                                      <p:cBhvr>
                                        <p:cTn id="33" dur="500"/>
                                        <p:tgtEl>
                                          <p:spTgt spid="14"/>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ppt_w*0.70"/>
                                          </p:val>
                                        </p:tav>
                                        <p:tav tm="100000">
                                          <p:val>
                                            <p:strVal val="#ppt_w"/>
                                          </p:val>
                                        </p:tav>
                                      </p:tavLst>
                                    </p:anim>
                                    <p:anim calcmode="lin" valueType="num">
                                      <p:cBhvr>
                                        <p:cTn id="37" dur="500" fill="hold"/>
                                        <p:tgtEl>
                                          <p:spTgt spid="13"/>
                                        </p:tgtEl>
                                        <p:attrNameLst>
                                          <p:attrName>ppt_h</p:attrName>
                                        </p:attrNameLst>
                                      </p:cBhvr>
                                      <p:tavLst>
                                        <p:tav tm="0">
                                          <p:val>
                                            <p:strVal val="#ppt_h"/>
                                          </p:val>
                                        </p:tav>
                                        <p:tav tm="100000">
                                          <p:val>
                                            <p:strVal val="#ppt_h"/>
                                          </p:val>
                                        </p:tav>
                                      </p:tavLst>
                                    </p:anim>
                                    <p:animEffect transition="in" filter="fade">
                                      <p:cBhvr>
                                        <p:cTn id="38" dur="500"/>
                                        <p:tgtEl>
                                          <p:spTgt spid="13"/>
                                        </p:tgtEl>
                                      </p:cBhvr>
                                    </p:animEffect>
                                  </p:childTnLst>
                                </p:cTn>
                              </p:par>
                              <p:par>
                                <p:cTn id="39" presetID="55"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strVal val="#ppt_w*0.70"/>
                                          </p:val>
                                        </p:tav>
                                        <p:tav tm="100000">
                                          <p:val>
                                            <p:strVal val="#ppt_w"/>
                                          </p:val>
                                        </p:tav>
                                      </p:tavLst>
                                    </p:anim>
                                    <p:anim calcmode="lin" valueType="num">
                                      <p:cBhvr>
                                        <p:cTn id="42" dur="500" fill="hold"/>
                                        <p:tgtEl>
                                          <p:spTgt spid="16"/>
                                        </p:tgtEl>
                                        <p:attrNameLst>
                                          <p:attrName>ppt_h</p:attrName>
                                        </p:attrNameLst>
                                      </p:cBhvr>
                                      <p:tavLst>
                                        <p:tav tm="0">
                                          <p:val>
                                            <p:strVal val="#ppt_h"/>
                                          </p:val>
                                        </p:tav>
                                        <p:tav tm="100000">
                                          <p:val>
                                            <p:strVal val="#ppt_h"/>
                                          </p:val>
                                        </p:tav>
                                      </p:tavLst>
                                    </p:anim>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strVal val="#ppt_w*0.7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315200" cy="1143000"/>
          </a:xfrm>
        </p:spPr>
        <p:txBody>
          <a:bodyPr>
            <a:normAutofit/>
          </a:bodyPr>
          <a:lstStyle/>
          <a:p>
            <a:pPr algn="just"/>
            <a:r>
              <a:rPr lang="en-US" sz="3600" b="1" i="1" dirty="0" smtClean="0"/>
              <a:t>HMBC</a:t>
            </a:r>
            <a:endParaRPr lang="en-US" sz="3600" b="1" i="1" dirty="0"/>
          </a:p>
        </p:txBody>
      </p:sp>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pic>
        <p:nvPicPr>
          <p:cNvPr id="5" name="Picture 4"/>
          <p:cNvPicPr/>
          <p:nvPr/>
        </p:nvPicPr>
        <p:blipFill>
          <a:blip r:embed="rId5" cstate="print"/>
          <a:srcRect/>
          <a:stretch>
            <a:fillRect/>
          </a:stretch>
        </p:blipFill>
        <p:spPr bwMode="auto">
          <a:xfrm>
            <a:off x="251004" y="2014870"/>
            <a:ext cx="7292796" cy="4843130"/>
          </a:xfrm>
          <a:prstGeom prst="rect">
            <a:avLst/>
          </a:prstGeom>
          <a:noFill/>
          <a:ln w="9525">
            <a:noFill/>
            <a:miter lim="800000"/>
            <a:headEnd/>
            <a:tailEnd/>
          </a:ln>
        </p:spPr>
      </p:pic>
      <p:cxnSp>
        <p:nvCxnSpPr>
          <p:cNvPr id="7" name="Straight Arrow Connector 6"/>
          <p:cNvCxnSpPr/>
          <p:nvPr/>
        </p:nvCxnSpPr>
        <p:spPr>
          <a:xfrm flipH="1">
            <a:off x="1600200" y="5181600"/>
            <a:ext cx="518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600200" y="2819400"/>
            <a:ext cx="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0600" y="1960602"/>
            <a:ext cx="1219200" cy="553998"/>
          </a:xfrm>
          <a:prstGeom prst="rect">
            <a:avLst/>
          </a:prstGeom>
          <a:solidFill>
            <a:schemeClr val="accent1">
              <a:lumMod val="75000"/>
            </a:schemeClr>
          </a:solidFill>
          <a:ln>
            <a:solidFill>
              <a:srgbClr val="FFFF99"/>
            </a:solidFill>
          </a:ln>
        </p:spPr>
        <p:txBody>
          <a:bodyPr wrap="square" rtlCol="0">
            <a:spAutoFit/>
          </a:bodyPr>
          <a:lstStyle/>
          <a:p>
            <a:pPr algn="ctr"/>
            <a:r>
              <a:rPr lang="en-US" sz="3000" b="1" dirty="0" smtClean="0">
                <a:solidFill>
                  <a:srgbClr val="FFFF99"/>
                </a:solidFill>
              </a:rPr>
              <a:t>C-4’</a:t>
            </a:r>
            <a:endParaRPr lang="en-US" sz="3000" b="1" dirty="0">
              <a:solidFill>
                <a:srgbClr val="FFFF99"/>
              </a:solidFill>
            </a:endParaRPr>
          </a:p>
        </p:txBody>
      </p:sp>
      <p:sp>
        <p:nvSpPr>
          <p:cNvPr id="11" name="TextBox 10"/>
          <p:cNvSpPr txBox="1"/>
          <p:nvPr/>
        </p:nvSpPr>
        <p:spPr>
          <a:xfrm>
            <a:off x="6705600" y="4856202"/>
            <a:ext cx="1219200" cy="553998"/>
          </a:xfrm>
          <a:prstGeom prst="rect">
            <a:avLst/>
          </a:prstGeom>
          <a:solidFill>
            <a:schemeClr val="accent1">
              <a:lumMod val="75000"/>
            </a:schemeClr>
          </a:solidFill>
          <a:ln>
            <a:solidFill>
              <a:srgbClr val="FFFF99"/>
            </a:solidFill>
          </a:ln>
        </p:spPr>
        <p:txBody>
          <a:bodyPr wrap="square" rtlCol="0">
            <a:spAutoFit/>
          </a:bodyPr>
          <a:lstStyle/>
          <a:p>
            <a:pPr algn="ctr"/>
            <a:r>
              <a:rPr lang="en-US" sz="3000" b="1" dirty="0" smtClean="0">
                <a:solidFill>
                  <a:srgbClr val="FFFF99"/>
                </a:solidFill>
              </a:rPr>
              <a:t>-OCH</a:t>
            </a:r>
            <a:r>
              <a:rPr lang="en-US" sz="3000" b="1" baseline="-25000" dirty="0" smtClean="0">
                <a:solidFill>
                  <a:srgbClr val="FFFF99"/>
                </a:solidFill>
              </a:rPr>
              <a:t>3</a:t>
            </a:r>
            <a:endParaRPr lang="en-US" sz="3000" b="1" baseline="-25000" dirty="0">
              <a:solidFill>
                <a:srgbClr val="FFFF99"/>
              </a:solidFill>
            </a:endParaRPr>
          </a:p>
        </p:txBody>
      </p:sp>
      <p:graphicFrame>
        <p:nvGraphicFramePr>
          <p:cNvPr id="278529" name="Object 1"/>
          <p:cNvGraphicFramePr>
            <a:graphicFrameLocks noChangeAspect="1"/>
          </p:cNvGraphicFramePr>
          <p:nvPr/>
        </p:nvGraphicFramePr>
        <p:xfrm>
          <a:off x="4253119" y="152400"/>
          <a:ext cx="4814682" cy="1447800"/>
        </p:xfrm>
        <a:graphic>
          <a:graphicData uri="http://schemas.openxmlformats.org/presentationml/2006/ole">
            <mc:AlternateContent xmlns:mc="http://schemas.openxmlformats.org/markup-compatibility/2006">
              <mc:Choice xmlns:v="urn:schemas-microsoft-com:vml" Requires="v">
                <p:oleObj spid="_x0000_s278537" name="CS ChemDraw Drawing" r:id="rId6" imgW="6110624" imgH="1849455" progId="">
                  <p:embed/>
                </p:oleObj>
              </mc:Choice>
              <mc:Fallback>
                <p:oleObj name="CS ChemDraw Drawing" r:id="rId6" imgW="6110624" imgH="1849455" progId="">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3119" y="152400"/>
                        <a:ext cx="4814682" cy="1447800"/>
                      </a:xfrm>
                      <a:prstGeom prst="rect">
                        <a:avLst/>
                      </a:prstGeom>
                      <a:solidFill>
                        <a:schemeClr val="bg1"/>
                      </a:solidFill>
                    </p:spPr>
                  </p:pic>
                </p:oleObj>
              </mc:Fallback>
            </mc:AlternateContent>
          </a:graphicData>
        </a:graphic>
      </p:graphicFrame>
      <p:graphicFrame>
        <p:nvGraphicFramePr>
          <p:cNvPr id="278530" name="Object 2"/>
          <p:cNvGraphicFramePr>
            <a:graphicFrameLocks noChangeAspect="1"/>
          </p:cNvGraphicFramePr>
          <p:nvPr/>
        </p:nvGraphicFramePr>
        <p:xfrm>
          <a:off x="609600" y="2517222"/>
          <a:ext cx="7086600" cy="2130978"/>
        </p:xfrm>
        <a:graphic>
          <a:graphicData uri="http://schemas.openxmlformats.org/presentationml/2006/ole">
            <mc:AlternateContent xmlns:mc="http://schemas.openxmlformats.org/markup-compatibility/2006">
              <mc:Choice xmlns:v="urn:schemas-microsoft-com:vml" Requires="v">
                <p:oleObj spid="_x0000_s278538" name="CS ChemDraw Drawing" r:id="rId8" imgW="6110624" imgH="1849455" progId="">
                  <p:embed/>
                </p:oleObj>
              </mc:Choice>
              <mc:Fallback>
                <p:oleObj name="CS ChemDraw Drawing" r:id="rId8" imgW="6110624" imgH="1849455"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517222"/>
                        <a:ext cx="7086600" cy="2130978"/>
                      </a:xfrm>
                      <a:prstGeom prst="rect">
                        <a:avLst/>
                      </a:prstGeom>
                      <a:solidFill>
                        <a:schemeClr val="bg1"/>
                      </a:solidFill>
                    </p:spPr>
                  </p:pic>
                </p:oleObj>
              </mc:Fallback>
            </mc:AlternateContent>
          </a:graphicData>
        </a:graphic>
      </p:graphicFrame>
      <p:sp>
        <p:nvSpPr>
          <p:cNvPr id="12" name="Oval 11"/>
          <p:cNvSpPr/>
          <p:nvPr/>
        </p:nvSpPr>
        <p:spPr>
          <a:xfrm>
            <a:off x="3581400" y="2667000"/>
            <a:ext cx="1066800" cy="1143000"/>
          </a:xfrm>
          <a:prstGeom prst="ellipse">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05600" y="2133600"/>
            <a:ext cx="1066800" cy="1143000"/>
          </a:xfrm>
          <a:prstGeom prst="ellipse">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2"/>
                </a:solidFill>
                <a:effectLst/>
                <a:uLnTx/>
                <a:uFillTx/>
                <a:latin typeface="+mn-lt"/>
                <a:ea typeface="+mn-ea"/>
                <a:cs typeface="+mn-cs"/>
              </a:rPr>
              <a:t>Acacetin</a:t>
            </a:r>
            <a:r>
              <a:rPr lang="en-US" sz="2600" b="1" i="1" dirty="0" smtClean="0">
                <a:solidFill>
                  <a:schemeClr val="accent2"/>
                </a:solidFill>
              </a:rPr>
              <a:t>-7-O-rutinoside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7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strVal val="#ppt_w*0.7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ppt_w*0.7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animEffect transition="in" filter="fade">
                                      <p:cBhvr>
                                        <p:cTn id="28" dur="500"/>
                                        <p:tgtEl>
                                          <p:spTgt spid="7"/>
                                        </p:tgtEl>
                                      </p:cBhvr>
                                    </p:animEffect>
                                  </p:childTnLst>
                                </p:cTn>
                              </p:par>
                              <p:par>
                                <p:cTn id="29" presetID="55"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strVal val="#ppt_w*0.7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animEffect transition="in" filter="fade">
                                      <p:cBhvr>
                                        <p:cTn id="33" dur="500"/>
                                        <p:tgtEl>
                                          <p:spTgt spid="9"/>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strVal val="#ppt_w*0.70"/>
                                          </p:val>
                                        </p:tav>
                                        <p:tav tm="100000">
                                          <p:val>
                                            <p:strVal val="#ppt_w"/>
                                          </p:val>
                                        </p:tav>
                                      </p:tavLst>
                                    </p:anim>
                                    <p:anim calcmode="lin" valueType="num">
                                      <p:cBhvr>
                                        <p:cTn id="37" dur="500" fill="hold"/>
                                        <p:tgtEl>
                                          <p:spTgt spid="10"/>
                                        </p:tgtEl>
                                        <p:attrNameLst>
                                          <p:attrName>ppt_h</p:attrName>
                                        </p:attrNameLst>
                                      </p:cBhvr>
                                      <p:tavLst>
                                        <p:tav tm="0">
                                          <p:val>
                                            <p:strVal val="#ppt_h"/>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7852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
                                        </p:tgtEl>
                                        <p:attrNameLst>
                                          <p:attrName>style.visibility</p:attrName>
                                        </p:attrNameLst>
                                      </p:cBhvr>
                                      <p:to>
                                        <p:strVal val="hidden"/>
                                      </p:to>
                                    </p:set>
                                  </p:childTnLst>
                                </p:cTn>
                              </p:par>
                              <p:par>
                                <p:cTn id="55" presetID="55" presetClass="entr" presetSubtype="0" fill="hold" nodeType="withEffect">
                                  <p:stCondLst>
                                    <p:cond delay="0"/>
                                  </p:stCondLst>
                                  <p:childTnLst>
                                    <p:set>
                                      <p:cBhvr>
                                        <p:cTn id="56" dur="1" fill="hold">
                                          <p:stCondLst>
                                            <p:cond delay="0"/>
                                          </p:stCondLst>
                                        </p:cTn>
                                        <p:tgtEl>
                                          <p:spTgt spid="278530"/>
                                        </p:tgtEl>
                                        <p:attrNameLst>
                                          <p:attrName>style.visibility</p:attrName>
                                        </p:attrNameLst>
                                      </p:cBhvr>
                                      <p:to>
                                        <p:strVal val="visible"/>
                                      </p:to>
                                    </p:set>
                                    <p:anim calcmode="lin" valueType="num">
                                      <p:cBhvr>
                                        <p:cTn id="57" dur="500" fill="hold"/>
                                        <p:tgtEl>
                                          <p:spTgt spid="278530"/>
                                        </p:tgtEl>
                                        <p:attrNameLst>
                                          <p:attrName>ppt_w</p:attrName>
                                        </p:attrNameLst>
                                      </p:cBhvr>
                                      <p:tavLst>
                                        <p:tav tm="0">
                                          <p:val>
                                            <p:strVal val="#ppt_w*0.70"/>
                                          </p:val>
                                        </p:tav>
                                        <p:tav tm="100000">
                                          <p:val>
                                            <p:strVal val="#ppt_w"/>
                                          </p:val>
                                        </p:tav>
                                      </p:tavLst>
                                    </p:anim>
                                    <p:anim calcmode="lin" valueType="num">
                                      <p:cBhvr>
                                        <p:cTn id="58" dur="500" fill="hold"/>
                                        <p:tgtEl>
                                          <p:spTgt spid="278530"/>
                                        </p:tgtEl>
                                        <p:attrNameLst>
                                          <p:attrName>ppt_h</p:attrName>
                                        </p:attrNameLst>
                                      </p:cBhvr>
                                      <p:tavLst>
                                        <p:tav tm="0">
                                          <p:val>
                                            <p:strVal val="#ppt_h"/>
                                          </p:val>
                                        </p:tav>
                                        <p:tav tm="100000">
                                          <p:val>
                                            <p:strVal val="#ppt_h"/>
                                          </p:val>
                                        </p:tav>
                                      </p:tavLst>
                                    </p:anim>
                                    <p:animEffect transition="in" filter="fade">
                                      <p:cBhvr>
                                        <p:cTn id="59" dur="500"/>
                                        <p:tgtEl>
                                          <p:spTgt spid="278530"/>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ppt_w</p:attrName>
                                        </p:attrNameLst>
                                      </p:cBhvr>
                                      <p:tavLst>
                                        <p:tav tm="0">
                                          <p:val>
                                            <p:strVal val="#ppt_w*0.70"/>
                                          </p:val>
                                        </p:tav>
                                        <p:tav tm="100000">
                                          <p:val>
                                            <p:strVal val="#ppt_w"/>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animEffect transition="in" filter="fade">
                                      <p:cBhvr>
                                        <p:cTn id="64" dur="10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strVal val="#ppt_w*0.70"/>
                                          </p:val>
                                        </p:tav>
                                        <p:tav tm="100000">
                                          <p:val>
                                            <p:strVal val="#ppt_w"/>
                                          </p:val>
                                        </p:tav>
                                      </p:tavLst>
                                    </p:anim>
                                    <p:anim calcmode="lin" valueType="num">
                                      <p:cBhvr>
                                        <p:cTn id="70" dur="500" fill="hold"/>
                                        <p:tgtEl>
                                          <p:spTgt spid="12"/>
                                        </p:tgtEl>
                                        <p:attrNameLst>
                                          <p:attrName>ppt_h</p:attrName>
                                        </p:attrNameLst>
                                      </p:cBhvr>
                                      <p:tavLst>
                                        <p:tav tm="0">
                                          <p:val>
                                            <p:strVal val="#ppt_h"/>
                                          </p:val>
                                        </p:tav>
                                        <p:tav tm="100000">
                                          <p:val>
                                            <p:strVal val="#ppt_h"/>
                                          </p:val>
                                        </p:tav>
                                      </p:tavLst>
                                    </p:anim>
                                    <p:animEffect transition="in" filter="fade">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P spid="10" grpId="1" animBg="1"/>
      <p:bldP spid="11" grpId="0" animBg="1"/>
      <p:bldP spid="11" grpId="1"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2057400" cy="1143000"/>
          </a:xfrm>
        </p:spPr>
        <p:txBody>
          <a:bodyPr>
            <a:normAutofit/>
          </a:bodyPr>
          <a:lstStyle/>
          <a:p>
            <a:pPr algn="l"/>
            <a:r>
              <a:rPr lang="en-US" sz="3600" b="1" i="1" dirty="0" smtClean="0"/>
              <a:t>ESIMS</a:t>
            </a:r>
            <a:endParaRPr lang="en-US" sz="3600" b="1" i="1" dirty="0"/>
          </a:p>
        </p:txBody>
      </p:sp>
      <p:sp>
        <p:nvSpPr>
          <p:cNvPr id="3" name="Content Placeholder 2"/>
          <p:cNvSpPr>
            <a:spLocks noGrp="1"/>
          </p:cNvSpPr>
          <p:nvPr>
            <p:ph idx="1"/>
          </p:nvPr>
        </p:nvSpPr>
        <p:spPr>
          <a:xfrm>
            <a:off x="1295400" y="2286000"/>
            <a:ext cx="7315200" cy="2819400"/>
          </a:xfrm>
        </p:spPr>
        <p:txBody>
          <a:bodyPr>
            <a:normAutofit/>
          </a:bodyPr>
          <a:lstStyle/>
          <a:p>
            <a:pPr>
              <a:buNone/>
            </a:pPr>
            <a:r>
              <a:rPr lang="en-US" sz="4000" b="1" dirty="0" smtClean="0"/>
              <a:t>peak at m/z 539      [M+H]</a:t>
            </a:r>
            <a:r>
              <a:rPr lang="en-US" sz="4000" b="1" baseline="30000" dirty="0" smtClean="0"/>
              <a:t>+</a:t>
            </a:r>
            <a:r>
              <a:rPr lang="en-US" sz="4000" b="1" dirty="0" smtClean="0"/>
              <a:t>                         </a:t>
            </a:r>
          </a:p>
          <a:p>
            <a:pPr>
              <a:buNone/>
            </a:pPr>
            <a:r>
              <a:rPr lang="en-US" sz="4000" b="1" dirty="0" smtClean="0"/>
              <a:t>C</a:t>
            </a:r>
            <a:r>
              <a:rPr lang="en-US" sz="4000" b="1" baseline="-25000" dirty="0" smtClean="0"/>
              <a:t>28</a:t>
            </a:r>
            <a:r>
              <a:rPr lang="en-US" sz="4000" b="1" dirty="0" smtClean="0"/>
              <a:t>H</a:t>
            </a:r>
            <a:r>
              <a:rPr lang="en-US" sz="4000" b="1" baseline="-25000" dirty="0" smtClean="0"/>
              <a:t>32</a:t>
            </a:r>
            <a:r>
              <a:rPr lang="en-US" sz="4000" b="1" dirty="0" smtClean="0"/>
              <a:t>O</a:t>
            </a:r>
            <a:r>
              <a:rPr lang="en-US" sz="4000" b="1" baseline="-25000" dirty="0" smtClean="0"/>
              <a:t>15</a:t>
            </a:r>
            <a:endParaRPr lang="en-US" sz="4000" b="1" dirty="0" smtClean="0"/>
          </a:p>
          <a:p>
            <a:endParaRPr lang="en-US" sz="4000" b="1" dirty="0"/>
          </a:p>
        </p:txBody>
      </p:sp>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graphicFrame>
        <p:nvGraphicFramePr>
          <p:cNvPr id="277506" name="Object 2"/>
          <p:cNvGraphicFramePr>
            <a:graphicFrameLocks noChangeAspect="1"/>
          </p:cNvGraphicFramePr>
          <p:nvPr/>
        </p:nvGraphicFramePr>
        <p:xfrm>
          <a:off x="4329113" y="228600"/>
          <a:ext cx="4814887" cy="1447800"/>
        </p:xfrm>
        <a:graphic>
          <a:graphicData uri="http://schemas.openxmlformats.org/presentationml/2006/ole">
            <mc:AlternateContent xmlns:mc="http://schemas.openxmlformats.org/markup-compatibility/2006">
              <mc:Choice xmlns:v="urn:schemas-microsoft-com:vml" Requires="v">
                <p:oleObj spid="_x0000_s277510" name="CS ChemDraw Drawing" r:id="rId5" imgW="6110624" imgH="1849455" progId="">
                  <p:embed/>
                </p:oleObj>
              </mc:Choice>
              <mc:Fallback>
                <p:oleObj name="CS ChemDraw Drawing" r:id="rId5" imgW="6110624" imgH="1849455"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113" y="228600"/>
                        <a:ext cx="4814887" cy="1447800"/>
                      </a:xfrm>
                      <a:prstGeom prst="rect">
                        <a:avLst/>
                      </a:prstGeom>
                      <a:solidFill>
                        <a:schemeClr val="bg1"/>
                      </a:solidFill>
                    </p:spPr>
                  </p:pic>
                </p:oleObj>
              </mc:Fallback>
            </mc:AlternateContent>
          </a:graphicData>
        </a:graphic>
      </p:graphicFrame>
      <p:sp>
        <p:nvSpPr>
          <p:cNvPr id="8"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2"/>
                </a:solidFill>
                <a:effectLst/>
                <a:uLnTx/>
                <a:uFillTx/>
                <a:latin typeface="+mn-lt"/>
                <a:ea typeface="+mn-ea"/>
                <a:cs typeface="+mn-cs"/>
              </a:rPr>
              <a:t>Acacetin</a:t>
            </a:r>
            <a:r>
              <a:rPr lang="en-US" sz="2600" b="1" i="1" dirty="0" smtClean="0">
                <a:solidFill>
                  <a:schemeClr val="accent2"/>
                </a:solidFill>
              </a:rPr>
              <a:t>-7-O-rutinoside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sp>
        <p:nvSpPr>
          <p:cNvPr id="5" name="Content Placeholder 4"/>
          <p:cNvSpPr>
            <a:spLocks noGrp="1"/>
          </p:cNvSpPr>
          <p:nvPr>
            <p:ph idx="1"/>
          </p:nvPr>
        </p:nvSpPr>
        <p:spPr>
          <a:xfrm>
            <a:off x="457200" y="990600"/>
            <a:ext cx="7315200" cy="5105400"/>
          </a:xfrm>
        </p:spPr>
        <p:txBody>
          <a:bodyPr>
            <a:normAutofit fontScale="85000" lnSpcReduction="10000"/>
          </a:bodyPr>
          <a:lstStyle/>
          <a:p>
            <a:pPr>
              <a:buNone/>
            </a:pPr>
            <a:r>
              <a:rPr lang="en-US" b="1" dirty="0" smtClean="0"/>
              <a:t>Compound </a:t>
            </a:r>
            <a:r>
              <a:rPr lang="en-US" b="1" i="1" dirty="0" smtClean="0"/>
              <a:t>O</a:t>
            </a:r>
            <a:r>
              <a:rPr lang="en-US" b="1" i="1" baseline="-25000" dirty="0" smtClean="0"/>
              <a:t>3</a:t>
            </a:r>
            <a:r>
              <a:rPr lang="en-US" b="1" dirty="0" smtClean="0"/>
              <a:t> was found to be </a:t>
            </a:r>
          </a:p>
          <a:p>
            <a:pPr algn="ctr">
              <a:buNone/>
            </a:pPr>
            <a:r>
              <a:rPr lang="en-US" b="1" dirty="0" smtClean="0">
                <a:solidFill>
                  <a:schemeClr val="accent2"/>
                </a:solidFill>
              </a:rPr>
              <a:t>Acacetin-7-</a:t>
            </a:r>
            <a:r>
              <a:rPr lang="en-US" b="1" i="1" dirty="0" smtClean="0">
                <a:solidFill>
                  <a:schemeClr val="accent2"/>
                </a:solidFill>
              </a:rPr>
              <a:t>O</a:t>
            </a:r>
            <a:r>
              <a:rPr lang="en-US" b="1" dirty="0" smtClean="0">
                <a:solidFill>
                  <a:schemeClr val="accent2"/>
                </a:solidFill>
                <a:latin typeface="Times New Roman"/>
                <a:cs typeface="Times New Roman"/>
              </a:rPr>
              <a:t>-</a:t>
            </a:r>
            <a:r>
              <a:rPr lang="en-US" b="1" dirty="0" smtClean="0">
                <a:solidFill>
                  <a:schemeClr val="accent2"/>
                </a:solidFill>
              </a:rPr>
              <a:t>rutinoside.</a:t>
            </a:r>
          </a:p>
          <a:p>
            <a:pPr algn="just"/>
            <a:endParaRPr lang="en-US" b="1" dirty="0" smtClean="0"/>
          </a:p>
          <a:p>
            <a:pPr algn="just"/>
            <a:endParaRPr lang="en-US" b="1" dirty="0" smtClean="0"/>
          </a:p>
          <a:p>
            <a:pPr algn="just"/>
            <a:endParaRPr lang="en-US" b="1" dirty="0" smtClean="0"/>
          </a:p>
          <a:p>
            <a:pPr algn="just">
              <a:buNone/>
            </a:pPr>
            <a:endParaRPr lang="en-US" b="1" dirty="0" smtClean="0"/>
          </a:p>
          <a:p>
            <a:pPr algn="just"/>
            <a:endParaRPr lang="en-US" b="1" dirty="0" smtClean="0"/>
          </a:p>
          <a:p>
            <a:pPr algn="just"/>
            <a:r>
              <a:rPr lang="en-US" b="1" dirty="0" smtClean="0"/>
              <a:t>Its structure was confirmed by comparing its spectral data with those reported in literature.</a:t>
            </a:r>
          </a:p>
          <a:p>
            <a:pPr algn="just"/>
            <a:r>
              <a:rPr lang="en-US" b="1" dirty="0" smtClean="0"/>
              <a:t>First report for its isolation from genus </a:t>
            </a:r>
            <a:r>
              <a:rPr lang="en-US" b="1" i="1" dirty="0" err="1" smtClean="0"/>
              <a:t>Onopordon</a:t>
            </a:r>
            <a:r>
              <a:rPr lang="en-US" b="1" i="1" dirty="0" smtClean="0"/>
              <a:t>.</a:t>
            </a:r>
            <a:r>
              <a:rPr lang="en-US" b="1" dirty="0" smtClean="0"/>
              <a:t> </a:t>
            </a:r>
          </a:p>
          <a:p>
            <a:pPr algn="just"/>
            <a:endParaRPr lang="en-US" b="1" dirty="0"/>
          </a:p>
        </p:txBody>
      </p:sp>
      <p:graphicFrame>
        <p:nvGraphicFramePr>
          <p:cNvPr id="276482" name="Object 2"/>
          <p:cNvGraphicFramePr>
            <a:graphicFrameLocks noChangeAspect="1"/>
          </p:cNvGraphicFramePr>
          <p:nvPr/>
        </p:nvGraphicFramePr>
        <p:xfrm>
          <a:off x="1143000" y="2057400"/>
          <a:ext cx="6019800" cy="1810686"/>
        </p:xfrm>
        <a:graphic>
          <a:graphicData uri="http://schemas.openxmlformats.org/presentationml/2006/ole">
            <mc:AlternateContent xmlns:mc="http://schemas.openxmlformats.org/markup-compatibility/2006">
              <mc:Choice xmlns:v="urn:schemas-microsoft-com:vml" Requires="v">
                <p:oleObj spid="_x0000_s276486" name="CS ChemDraw Drawing" r:id="rId5" imgW="6110624" imgH="1849455" progId="">
                  <p:embed/>
                </p:oleObj>
              </mc:Choice>
              <mc:Fallback>
                <p:oleObj name="CS ChemDraw Drawing" r:id="rId5" imgW="6110624" imgH="1849455"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057400"/>
                        <a:ext cx="6019800" cy="18106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2"/>
                </a:solidFill>
                <a:effectLst/>
                <a:uLnTx/>
                <a:uFillTx/>
                <a:latin typeface="+mn-lt"/>
                <a:ea typeface="+mn-ea"/>
                <a:cs typeface="+mn-cs"/>
              </a:rPr>
              <a:t>Acacetin</a:t>
            </a:r>
            <a:r>
              <a:rPr lang="en-US" sz="2600" b="1" i="1" dirty="0" smtClean="0">
                <a:solidFill>
                  <a:schemeClr val="accent2"/>
                </a:solidFill>
              </a:rPr>
              <a:t>-7-O-rutinoside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5">
                                            <p:txEl>
                                              <p:pRg st="1" end="1"/>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276482"/>
                                        </p:tgtEl>
                                        <p:attrNameLst>
                                          <p:attrName>style.visibility</p:attrName>
                                        </p:attrNameLst>
                                      </p:cBhvr>
                                      <p:to>
                                        <p:strVal val="visible"/>
                                      </p:to>
                                    </p:set>
                                    <p:anim calcmode="lin" valueType="num">
                                      <p:cBhvr>
                                        <p:cTn id="19" dur="500" fill="hold"/>
                                        <p:tgtEl>
                                          <p:spTgt spid="276482"/>
                                        </p:tgtEl>
                                        <p:attrNameLst>
                                          <p:attrName>ppt_w</p:attrName>
                                        </p:attrNameLst>
                                      </p:cBhvr>
                                      <p:tavLst>
                                        <p:tav tm="0">
                                          <p:val>
                                            <p:strVal val="#ppt_w*0.70"/>
                                          </p:val>
                                        </p:tav>
                                        <p:tav tm="100000">
                                          <p:val>
                                            <p:strVal val="#ppt_w"/>
                                          </p:val>
                                        </p:tav>
                                      </p:tavLst>
                                    </p:anim>
                                    <p:anim calcmode="lin" valueType="num">
                                      <p:cBhvr>
                                        <p:cTn id="20" dur="500" fill="hold"/>
                                        <p:tgtEl>
                                          <p:spTgt spid="276482"/>
                                        </p:tgtEl>
                                        <p:attrNameLst>
                                          <p:attrName>ppt_h</p:attrName>
                                        </p:attrNameLst>
                                      </p:cBhvr>
                                      <p:tavLst>
                                        <p:tav tm="0">
                                          <p:val>
                                            <p:strVal val="#ppt_h"/>
                                          </p:val>
                                        </p:tav>
                                        <p:tav tm="100000">
                                          <p:val>
                                            <p:strVal val="#ppt_h"/>
                                          </p:val>
                                        </p:tav>
                                      </p:tavLst>
                                    </p:anim>
                                    <p:animEffect transition="in" filter="fade">
                                      <p:cBhvr>
                                        <p:cTn id="21" dur="500"/>
                                        <p:tgtEl>
                                          <p:spTgt spid="276482"/>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 calcmode="lin" valueType="num">
                                      <p:cBhvr>
                                        <p:cTn id="26" dur="500" fill="hold"/>
                                        <p:tgtEl>
                                          <p:spTgt spid="5">
                                            <p:txEl>
                                              <p:pRg st="7" end="7"/>
                                            </p:txEl>
                                          </p:spTgt>
                                        </p:tgtEl>
                                        <p:attrNameLst>
                                          <p:attrName>ppt_w</p:attrName>
                                        </p:attrNameLst>
                                      </p:cBhvr>
                                      <p:tavLst>
                                        <p:tav tm="0">
                                          <p:val>
                                            <p:strVal val="#ppt_w*0.70"/>
                                          </p:val>
                                        </p:tav>
                                        <p:tav tm="100000">
                                          <p:val>
                                            <p:strVal val="#ppt_w"/>
                                          </p:val>
                                        </p:tav>
                                      </p:tavLst>
                                    </p:anim>
                                    <p:anim calcmode="lin" valueType="num">
                                      <p:cBhvr>
                                        <p:cTn id="27" dur="5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28" dur="500"/>
                                        <p:tgtEl>
                                          <p:spTgt spid="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p:cTn id="33" dur="500" fill="hold"/>
                                        <p:tgtEl>
                                          <p:spTgt spid="5">
                                            <p:txEl>
                                              <p:pRg st="8" end="8"/>
                                            </p:txEl>
                                          </p:spTgt>
                                        </p:tgtEl>
                                        <p:attrNameLst>
                                          <p:attrName>ppt_w</p:attrName>
                                        </p:attrNameLst>
                                      </p:cBhvr>
                                      <p:tavLst>
                                        <p:tav tm="0">
                                          <p:val>
                                            <p:strVal val="#ppt_w*0.70"/>
                                          </p:val>
                                        </p:tav>
                                        <p:tav tm="100000">
                                          <p:val>
                                            <p:strVal val="#ppt_w"/>
                                          </p:val>
                                        </p:tav>
                                      </p:tavLst>
                                    </p:anim>
                                    <p:anim calcmode="lin" valueType="num">
                                      <p:cBhvr>
                                        <p:cTn id="34" dur="500" fill="hold"/>
                                        <p:tgtEl>
                                          <p:spTgt spid="5">
                                            <p:txEl>
                                              <p:pRg st="8" end="8"/>
                                            </p:txEl>
                                          </p:spTgt>
                                        </p:tgtEl>
                                        <p:attrNameLst>
                                          <p:attrName>ppt_h</p:attrName>
                                        </p:attrNameLst>
                                      </p:cBhvr>
                                      <p:tavLst>
                                        <p:tav tm="0">
                                          <p:val>
                                            <p:strVal val="#ppt_h"/>
                                          </p:val>
                                        </p:tav>
                                        <p:tav tm="100000">
                                          <p:val>
                                            <p:strVal val="#ppt_h"/>
                                          </p:val>
                                        </p:tav>
                                      </p:tavLst>
                                    </p:anim>
                                    <p:animEffect transition="in" filter="fade">
                                      <p:cBhvr>
                                        <p:cTn id="3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315200" cy="1143000"/>
          </a:xfrm>
        </p:spPr>
        <p:txBody>
          <a:bodyPr>
            <a:normAutofit fontScale="90000"/>
          </a:bodyPr>
          <a:lstStyle/>
          <a:p>
            <a:pPr algn="l"/>
            <a:r>
              <a:rPr lang="en-US" b="1" i="1" dirty="0" smtClean="0">
                <a:solidFill>
                  <a:schemeClr val="accent1">
                    <a:lumMod val="75000"/>
                  </a:schemeClr>
                </a:solidFill>
              </a:rPr>
              <a:t>Compound O</a:t>
            </a:r>
            <a:r>
              <a:rPr lang="en-US" b="1" i="1" baseline="-25000" dirty="0" smtClean="0">
                <a:solidFill>
                  <a:schemeClr val="accent1">
                    <a:lumMod val="75000"/>
                  </a:schemeClr>
                </a:solidFill>
              </a:rPr>
              <a:t>7</a:t>
            </a:r>
            <a:r>
              <a:rPr lang="en-US" b="1" i="1" dirty="0" smtClean="0">
                <a:solidFill>
                  <a:schemeClr val="accent1">
                    <a:lumMod val="75000"/>
                  </a:schemeClr>
                </a:solidFill>
              </a:rPr>
              <a:t> ...</a:t>
            </a:r>
            <a:br>
              <a:rPr lang="en-US" b="1" i="1" dirty="0" smtClean="0">
                <a:solidFill>
                  <a:schemeClr val="accent1">
                    <a:lumMod val="75000"/>
                  </a:schemeClr>
                </a:solidFill>
              </a:rPr>
            </a:br>
            <a:r>
              <a:rPr lang="en-US" b="1" i="1" dirty="0" smtClean="0"/>
              <a:t>Indole-3-carbaldehyde</a:t>
            </a:r>
            <a:endParaRPr lang="en-US" b="1" i="1" dirty="0"/>
          </a:p>
        </p:txBody>
      </p:sp>
      <p:pic>
        <p:nvPicPr>
          <p:cNvPr id="4" name="Picture 6"/>
          <p:cNvPicPr>
            <a:picLocks noChangeAspect="1" noChangeArrowheads="1"/>
          </p:cNvPicPr>
          <p:nvPr/>
        </p:nvPicPr>
        <p:blipFill>
          <a:blip r:embed="rId3" cstate="print"/>
          <a:srcRect/>
          <a:stretch>
            <a:fillRect/>
          </a:stretch>
        </p:blipFill>
        <p:spPr bwMode="auto">
          <a:xfrm>
            <a:off x="7848600" y="1"/>
            <a:ext cx="1295400" cy="6858000"/>
          </a:xfrm>
          <a:prstGeom prst="rect">
            <a:avLst/>
          </a:prstGeom>
          <a:noFill/>
          <a:ln w="9525">
            <a:noFill/>
            <a:miter lim="800000"/>
            <a:headEnd/>
            <a:tailEnd/>
          </a:ln>
        </p:spPr>
      </p:pic>
      <p:graphicFrame>
        <p:nvGraphicFramePr>
          <p:cNvPr id="227330" name="Object 2"/>
          <p:cNvGraphicFramePr>
            <a:graphicFrameLocks noGrp="1" noChangeAspect="1"/>
          </p:cNvGraphicFramePr>
          <p:nvPr>
            <p:ph idx="1"/>
          </p:nvPr>
        </p:nvGraphicFramePr>
        <p:xfrm>
          <a:off x="3060700" y="2084872"/>
          <a:ext cx="3340100" cy="2639528"/>
        </p:xfrm>
        <a:graphic>
          <a:graphicData uri="http://schemas.openxmlformats.org/presentationml/2006/ole">
            <mc:AlternateContent xmlns:mc="http://schemas.openxmlformats.org/markup-compatibility/2006">
              <mc:Choice xmlns:v="urn:schemas-microsoft-com:vml" Requires="v">
                <p:oleObj spid="_x0000_s411654" name="CS ChemDraw Drawing" r:id="rId4" imgW="1497961" imgH="1185062" progId="">
                  <p:embed/>
                </p:oleObj>
              </mc:Choice>
              <mc:Fallback>
                <p:oleObj name="CS ChemDraw Drawing" r:id="rId4" imgW="1497961" imgH="118506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700" y="2084872"/>
                        <a:ext cx="3340100" cy="2639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2"/>
          <p:cNvSpPr txBox="1">
            <a:spLocks/>
          </p:cNvSpPr>
          <p:nvPr/>
        </p:nvSpPr>
        <p:spPr>
          <a:xfrm>
            <a:off x="0" y="0"/>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1" u="none" strike="noStrike" kern="1200" cap="none" spc="0" normalizeH="0" baseline="0" noProof="0" dirty="0" smtClean="0">
                <a:ln>
                  <a:noFill/>
                </a:ln>
                <a:solidFill>
                  <a:schemeClr val="accent2"/>
                </a:solidFill>
                <a:effectLst/>
                <a:uLnTx/>
                <a:uFillTx/>
                <a:latin typeface="+mn-lt"/>
                <a:ea typeface="+mn-ea"/>
                <a:cs typeface="+mn-cs"/>
              </a:rPr>
              <a:t>. Indole-3-Carbaldehyde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227330"/>
                                        </p:tgtEl>
                                        <p:attrNameLst>
                                          <p:attrName>style.visibility</p:attrName>
                                        </p:attrNameLst>
                                      </p:cBhvr>
                                      <p:to>
                                        <p:strVal val="visible"/>
                                      </p:to>
                                    </p:set>
                                    <p:anim calcmode="lin" valueType="num">
                                      <p:cBhvr>
                                        <p:cTn id="12" dur="500" fill="hold"/>
                                        <p:tgtEl>
                                          <p:spTgt spid="227330"/>
                                        </p:tgtEl>
                                        <p:attrNameLst>
                                          <p:attrName>ppt_w</p:attrName>
                                        </p:attrNameLst>
                                      </p:cBhvr>
                                      <p:tavLst>
                                        <p:tav tm="0">
                                          <p:val>
                                            <p:strVal val="#ppt_w*0.70"/>
                                          </p:val>
                                        </p:tav>
                                        <p:tav tm="100000">
                                          <p:val>
                                            <p:strVal val="#ppt_w"/>
                                          </p:val>
                                        </p:tav>
                                      </p:tavLst>
                                    </p:anim>
                                    <p:anim calcmode="lin" valueType="num">
                                      <p:cBhvr>
                                        <p:cTn id="13" dur="500" fill="hold"/>
                                        <p:tgtEl>
                                          <p:spTgt spid="227330"/>
                                        </p:tgtEl>
                                        <p:attrNameLst>
                                          <p:attrName>ppt_h</p:attrName>
                                        </p:attrNameLst>
                                      </p:cBhvr>
                                      <p:tavLst>
                                        <p:tav tm="0">
                                          <p:val>
                                            <p:strVal val="#ppt_h"/>
                                          </p:val>
                                        </p:tav>
                                        <p:tav tm="100000">
                                          <p:val>
                                            <p:strVal val="#ppt_h"/>
                                          </p:val>
                                        </p:tav>
                                      </p:tavLst>
                                    </p:anim>
                                    <p:animEffect transition="in" filter="fade">
                                      <p:cBhvr>
                                        <p:cTn id="14" dur="500"/>
                                        <p:tgtEl>
                                          <p:spTgt spid="227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315200" cy="1143000"/>
          </a:xfrm>
        </p:spPr>
        <p:txBody>
          <a:bodyPr>
            <a:normAutofit/>
          </a:bodyPr>
          <a:lstStyle/>
          <a:p>
            <a:pPr algn="l"/>
            <a:r>
              <a:rPr lang="en-GB" sz="3600" b="1" i="1" baseline="30000" dirty="0" smtClean="0"/>
              <a:t>1</a:t>
            </a:r>
            <a:r>
              <a:rPr lang="en-GB" sz="3600" b="1" i="1" dirty="0" smtClean="0"/>
              <a:t>H-NMR</a:t>
            </a:r>
            <a:endParaRPr lang="en-US" sz="3600" b="1" i="1" dirty="0"/>
          </a:p>
        </p:txBody>
      </p:sp>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pic>
        <p:nvPicPr>
          <p:cNvPr id="228355" name="Picture 3"/>
          <p:cNvPicPr>
            <a:picLocks noGrp="1" noChangeAspect="1" noChangeArrowheads="1"/>
          </p:cNvPicPr>
          <p:nvPr>
            <p:ph idx="1"/>
          </p:nvPr>
        </p:nvPicPr>
        <p:blipFill>
          <a:blip r:embed="rId5" cstate="print"/>
          <a:srcRect/>
          <a:stretch>
            <a:fillRect/>
          </a:stretch>
        </p:blipFill>
        <p:spPr bwMode="auto">
          <a:xfrm>
            <a:off x="152400" y="1857030"/>
            <a:ext cx="7848600" cy="4162770"/>
          </a:xfrm>
          <a:prstGeom prst="rect">
            <a:avLst/>
          </a:prstGeom>
          <a:noFill/>
          <a:ln w="9525">
            <a:noFill/>
            <a:miter lim="800000"/>
            <a:headEnd/>
            <a:tailEnd/>
          </a:ln>
        </p:spPr>
      </p:pic>
      <p:sp>
        <p:nvSpPr>
          <p:cNvPr id="7" name="Rectangle 6"/>
          <p:cNvSpPr/>
          <p:nvPr/>
        </p:nvSpPr>
        <p:spPr>
          <a:xfrm>
            <a:off x="4953000" y="2133600"/>
            <a:ext cx="2810385" cy="492443"/>
          </a:xfrm>
          <a:prstGeom prst="rect">
            <a:avLst/>
          </a:prstGeom>
          <a:solidFill>
            <a:schemeClr val="accent1">
              <a:lumMod val="75000"/>
            </a:schemeClr>
          </a:solidFill>
          <a:ln>
            <a:solidFill>
              <a:srgbClr val="FFFF99"/>
            </a:solidFill>
          </a:ln>
        </p:spPr>
        <p:txBody>
          <a:bodyPr wrap="none">
            <a:spAutoFit/>
          </a:bodyPr>
          <a:lstStyle/>
          <a:p>
            <a:r>
              <a:rPr lang="en-GB" sz="2600" b="1" dirty="0" smtClean="0">
                <a:solidFill>
                  <a:srgbClr val="FFFF99"/>
                </a:solidFill>
              </a:rPr>
              <a:t>5 aromatic protons</a:t>
            </a:r>
            <a:endParaRPr lang="en-US" sz="2600" b="1" dirty="0">
              <a:solidFill>
                <a:srgbClr val="FFFF99"/>
              </a:solidFill>
            </a:endParaRPr>
          </a:p>
        </p:txBody>
      </p:sp>
      <p:sp>
        <p:nvSpPr>
          <p:cNvPr id="8" name="Rectangle 7"/>
          <p:cNvSpPr/>
          <p:nvPr/>
        </p:nvSpPr>
        <p:spPr>
          <a:xfrm>
            <a:off x="1216764" y="2540913"/>
            <a:ext cx="2948821" cy="892552"/>
          </a:xfrm>
          <a:prstGeom prst="rect">
            <a:avLst/>
          </a:prstGeom>
          <a:solidFill>
            <a:schemeClr val="accent1">
              <a:lumMod val="75000"/>
            </a:schemeClr>
          </a:solidFill>
          <a:ln>
            <a:solidFill>
              <a:srgbClr val="FFFF99"/>
            </a:solidFill>
          </a:ln>
        </p:spPr>
        <p:txBody>
          <a:bodyPr wrap="none">
            <a:spAutoFit/>
          </a:bodyPr>
          <a:lstStyle/>
          <a:p>
            <a:r>
              <a:rPr lang="en-GB" sz="2600" b="1" dirty="0" smtClean="0">
                <a:solidFill>
                  <a:srgbClr val="FFFF99"/>
                </a:solidFill>
              </a:rPr>
              <a:t>an </a:t>
            </a:r>
            <a:r>
              <a:rPr lang="en-GB" sz="2600" b="1" dirty="0" err="1" smtClean="0">
                <a:solidFill>
                  <a:srgbClr val="FFFF99"/>
                </a:solidFill>
              </a:rPr>
              <a:t>aldehydic</a:t>
            </a:r>
            <a:r>
              <a:rPr lang="en-GB" sz="2600" b="1" dirty="0" smtClean="0">
                <a:solidFill>
                  <a:srgbClr val="FFFF99"/>
                </a:solidFill>
              </a:rPr>
              <a:t> proton</a:t>
            </a:r>
          </a:p>
          <a:p>
            <a:pPr algn="ctr"/>
            <a:r>
              <a:rPr lang="en-GB" sz="2600" b="1" dirty="0" smtClean="0">
                <a:solidFill>
                  <a:srgbClr val="FFFF99"/>
                </a:solidFill>
              </a:rPr>
              <a:t>δ 9.91 </a:t>
            </a:r>
            <a:r>
              <a:rPr lang="en-GB" sz="2600" b="1" dirty="0" err="1" smtClean="0">
                <a:solidFill>
                  <a:srgbClr val="FFFF99"/>
                </a:solidFill>
              </a:rPr>
              <a:t>ppm</a:t>
            </a:r>
            <a:endParaRPr lang="en-US" sz="2600" b="1" dirty="0">
              <a:solidFill>
                <a:srgbClr val="FFFF99"/>
              </a:solidFill>
            </a:endParaRPr>
          </a:p>
        </p:txBody>
      </p:sp>
      <p:cxnSp>
        <p:nvCxnSpPr>
          <p:cNvPr id="10" name="Straight Arrow Connector 9"/>
          <p:cNvCxnSpPr/>
          <p:nvPr/>
        </p:nvCxnSpPr>
        <p:spPr>
          <a:xfrm flipH="1">
            <a:off x="4800600" y="2286000"/>
            <a:ext cx="685800" cy="838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467600" y="3581400"/>
            <a:ext cx="685800" cy="838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334000" y="3276600"/>
            <a:ext cx="685800" cy="838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781800" y="3276600"/>
            <a:ext cx="685800" cy="838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543800" y="3276600"/>
            <a:ext cx="685800" cy="838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09600" y="2895600"/>
            <a:ext cx="685800" cy="838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287745" name="Object 1"/>
          <p:cNvGraphicFramePr>
            <a:graphicFrameLocks noChangeAspect="1"/>
          </p:cNvGraphicFramePr>
          <p:nvPr/>
        </p:nvGraphicFramePr>
        <p:xfrm>
          <a:off x="6561218" y="76200"/>
          <a:ext cx="2506582" cy="1981200"/>
        </p:xfrm>
        <a:graphic>
          <a:graphicData uri="http://schemas.openxmlformats.org/presentationml/2006/ole">
            <mc:AlternateContent xmlns:mc="http://schemas.openxmlformats.org/markup-compatibility/2006">
              <mc:Choice xmlns:v="urn:schemas-microsoft-com:vml" Requires="v">
                <p:oleObj spid="_x0000_s287749" name="CS ChemDraw Drawing" r:id="rId6" imgW="1497961" imgH="1185062" progId="">
                  <p:embed/>
                </p:oleObj>
              </mc:Choice>
              <mc:Fallback>
                <p:oleObj name="CS ChemDraw Drawing" r:id="rId6" imgW="1497961" imgH="1185062" progId="">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1218" y="76200"/>
                        <a:ext cx="2506582" cy="1981200"/>
                      </a:xfrm>
                      <a:prstGeom prst="rect">
                        <a:avLst/>
                      </a:prstGeom>
                      <a:solidFill>
                        <a:schemeClr val="bg1"/>
                      </a:solidFill>
                    </p:spPr>
                  </p:pic>
                </p:oleObj>
              </mc:Fallback>
            </mc:AlternateContent>
          </a:graphicData>
        </a:graphic>
      </p:graphicFrame>
      <p:sp>
        <p:nvSpPr>
          <p:cNvPr id="17" name="Content Placeholder 2"/>
          <p:cNvSpPr txBox="1">
            <a:spLocks/>
          </p:cNvSpPr>
          <p:nvPr/>
        </p:nvSpPr>
        <p:spPr>
          <a:xfrm>
            <a:off x="0" y="0"/>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1" u="none" strike="noStrike" kern="1200" cap="none" spc="0" normalizeH="0" baseline="0" noProof="0" dirty="0" smtClean="0">
                <a:ln>
                  <a:noFill/>
                </a:ln>
                <a:solidFill>
                  <a:schemeClr val="accent2"/>
                </a:solidFill>
                <a:effectLst/>
                <a:uLnTx/>
                <a:uFillTx/>
                <a:latin typeface="+mn-lt"/>
                <a:ea typeface="+mn-ea"/>
                <a:cs typeface="+mn-cs"/>
              </a:rPr>
              <a:t>. Indole-3-Carbaldehyde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
        <p:nvSpPr>
          <p:cNvPr id="16" name="Oval 15"/>
          <p:cNvSpPr/>
          <p:nvPr/>
        </p:nvSpPr>
        <p:spPr>
          <a:xfrm>
            <a:off x="6400800" y="762000"/>
            <a:ext cx="304800" cy="3048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400800" y="1371600"/>
            <a:ext cx="304800" cy="3048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86600" y="1752600"/>
            <a:ext cx="304800" cy="3048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10400" y="457200"/>
            <a:ext cx="304800" cy="3048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534400" y="1143000"/>
            <a:ext cx="304800" cy="3048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534400" y="0"/>
            <a:ext cx="457200" cy="457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228355"/>
                                        </p:tgtEl>
                                        <p:attrNameLst>
                                          <p:attrName>style.visibility</p:attrName>
                                        </p:attrNameLst>
                                      </p:cBhvr>
                                      <p:to>
                                        <p:strVal val="visible"/>
                                      </p:to>
                                    </p:set>
                                    <p:anim calcmode="lin" valueType="num">
                                      <p:cBhvr>
                                        <p:cTn id="12" dur="500" fill="hold"/>
                                        <p:tgtEl>
                                          <p:spTgt spid="228355"/>
                                        </p:tgtEl>
                                        <p:attrNameLst>
                                          <p:attrName>ppt_w</p:attrName>
                                        </p:attrNameLst>
                                      </p:cBhvr>
                                      <p:tavLst>
                                        <p:tav tm="0">
                                          <p:val>
                                            <p:strVal val="#ppt_w*0.70"/>
                                          </p:val>
                                        </p:tav>
                                        <p:tav tm="100000">
                                          <p:val>
                                            <p:strVal val="#ppt_w"/>
                                          </p:val>
                                        </p:tav>
                                      </p:tavLst>
                                    </p:anim>
                                    <p:anim calcmode="lin" valueType="num">
                                      <p:cBhvr>
                                        <p:cTn id="13" dur="500" fill="hold"/>
                                        <p:tgtEl>
                                          <p:spTgt spid="228355"/>
                                        </p:tgtEl>
                                        <p:attrNameLst>
                                          <p:attrName>ppt_h</p:attrName>
                                        </p:attrNameLst>
                                      </p:cBhvr>
                                      <p:tavLst>
                                        <p:tav tm="0">
                                          <p:val>
                                            <p:strVal val="#ppt_h"/>
                                          </p:val>
                                        </p:tav>
                                        <p:tav tm="100000">
                                          <p:val>
                                            <p:strVal val="#ppt_h"/>
                                          </p:val>
                                        </p:tav>
                                      </p:tavLst>
                                    </p:anim>
                                    <p:animEffect transition="in" filter="fade">
                                      <p:cBhvr>
                                        <p:cTn id="14" dur="500"/>
                                        <p:tgtEl>
                                          <p:spTgt spid="22835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ppt_w*0.7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animEffect transition="in" filter="fade">
                                      <p:cBhvr>
                                        <p:cTn id="21" dur="500"/>
                                        <p:tgtEl>
                                          <p:spTgt spid="7"/>
                                        </p:tgtEl>
                                      </p:cBhvr>
                                    </p:animEffect>
                                  </p:childTnLst>
                                </p:cTn>
                              </p:par>
                              <p:par>
                                <p:cTn id="22" presetID="55"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strVal val="#ppt_w*0.70"/>
                                          </p:val>
                                        </p:tav>
                                        <p:tav tm="100000">
                                          <p:val>
                                            <p:strVal val="#ppt_w"/>
                                          </p:val>
                                        </p:tav>
                                      </p:tavLst>
                                    </p:anim>
                                    <p:anim calcmode="lin" valueType="num">
                                      <p:cBhvr>
                                        <p:cTn id="25" dur="500" fill="hold"/>
                                        <p:tgtEl>
                                          <p:spTgt spid="10"/>
                                        </p:tgtEl>
                                        <p:attrNameLst>
                                          <p:attrName>ppt_h</p:attrName>
                                        </p:attrNameLst>
                                      </p:cBhvr>
                                      <p:tavLst>
                                        <p:tav tm="0">
                                          <p:val>
                                            <p:strVal val="#ppt_h"/>
                                          </p:val>
                                        </p:tav>
                                        <p:tav tm="100000">
                                          <p:val>
                                            <p:strVal val="#ppt_h"/>
                                          </p:val>
                                        </p:tav>
                                      </p:tavLst>
                                    </p:anim>
                                    <p:animEffect transition="in" filter="fade">
                                      <p:cBhvr>
                                        <p:cTn id="26" dur="500"/>
                                        <p:tgtEl>
                                          <p:spTgt spid="10"/>
                                        </p:tgtEl>
                                      </p:cBhvr>
                                    </p:animEffect>
                                  </p:childTnLst>
                                </p:cTn>
                              </p:par>
                              <p:par>
                                <p:cTn id="27" presetID="55"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strVal val="#ppt_w*0.70"/>
                                          </p:val>
                                        </p:tav>
                                        <p:tav tm="100000">
                                          <p:val>
                                            <p:strVal val="#ppt_w"/>
                                          </p:val>
                                        </p:tav>
                                      </p:tavLst>
                                    </p:anim>
                                    <p:anim calcmode="lin" valueType="num">
                                      <p:cBhvr>
                                        <p:cTn id="30" dur="500" fill="hold"/>
                                        <p:tgtEl>
                                          <p:spTgt spid="14"/>
                                        </p:tgtEl>
                                        <p:attrNameLst>
                                          <p:attrName>ppt_h</p:attrName>
                                        </p:attrNameLst>
                                      </p:cBhvr>
                                      <p:tavLst>
                                        <p:tav tm="0">
                                          <p:val>
                                            <p:strVal val="#ppt_h"/>
                                          </p:val>
                                        </p:tav>
                                        <p:tav tm="100000">
                                          <p:val>
                                            <p:strVal val="#ppt_h"/>
                                          </p:val>
                                        </p:tav>
                                      </p:tavLst>
                                    </p:anim>
                                    <p:animEffect transition="in" filter="fade">
                                      <p:cBhvr>
                                        <p:cTn id="31" dur="500"/>
                                        <p:tgtEl>
                                          <p:spTgt spid="14"/>
                                        </p:tgtEl>
                                      </p:cBhvr>
                                    </p:animEffect>
                                  </p:childTnLst>
                                </p:cTn>
                              </p:par>
                              <p:par>
                                <p:cTn id="32" presetID="55"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ppt_w*0.70"/>
                                          </p:val>
                                        </p:tav>
                                        <p:tav tm="100000">
                                          <p:val>
                                            <p:strVal val="#ppt_w"/>
                                          </p:val>
                                        </p:tav>
                                      </p:tavLst>
                                    </p:anim>
                                    <p:anim calcmode="lin" valueType="num">
                                      <p:cBhvr>
                                        <p:cTn id="35" dur="500" fill="hold"/>
                                        <p:tgtEl>
                                          <p:spTgt spid="11"/>
                                        </p:tgtEl>
                                        <p:attrNameLst>
                                          <p:attrName>ppt_h</p:attrName>
                                        </p:attrNameLst>
                                      </p:cBhvr>
                                      <p:tavLst>
                                        <p:tav tm="0">
                                          <p:val>
                                            <p:strVal val="#ppt_h"/>
                                          </p:val>
                                        </p:tav>
                                        <p:tav tm="100000">
                                          <p:val>
                                            <p:strVal val="#ppt_h"/>
                                          </p:val>
                                        </p:tav>
                                      </p:tavLst>
                                    </p:anim>
                                    <p:animEffect transition="in" filter="fade">
                                      <p:cBhvr>
                                        <p:cTn id="36" dur="500"/>
                                        <p:tgtEl>
                                          <p:spTgt spid="11"/>
                                        </p:tgtEl>
                                      </p:cBhvr>
                                    </p:animEffect>
                                  </p:childTnLst>
                                </p:cTn>
                              </p:par>
                              <p:par>
                                <p:cTn id="37" presetID="55"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ppt_w*0.70"/>
                                          </p:val>
                                        </p:tav>
                                        <p:tav tm="100000">
                                          <p:val>
                                            <p:strVal val="#ppt_w"/>
                                          </p:val>
                                        </p:tav>
                                      </p:tavLst>
                                    </p:anim>
                                    <p:anim calcmode="lin" valueType="num">
                                      <p:cBhvr>
                                        <p:cTn id="40" dur="500" fill="hold"/>
                                        <p:tgtEl>
                                          <p:spTgt spid="13"/>
                                        </p:tgtEl>
                                        <p:attrNameLst>
                                          <p:attrName>ppt_h</p:attrName>
                                        </p:attrNameLst>
                                      </p:cBhvr>
                                      <p:tavLst>
                                        <p:tav tm="0">
                                          <p:val>
                                            <p:strVal val="#ppt_h"/>
                                          </p:val>
                                        </p:tav>
                                        <p:tav tm="100000">
                                          <p:val>
                                            <p:strVal val="#ppt_h"/>
                                          </p:val>
                                        </p:tav>
                                      </p:tavLst>
                                    </p:anim>
                                    <p:animEffect transition="in" filter="fade">
                                      <p:cBhvr>
                                        <p:cTn id="41" dur="500"/>
                                        <p:tgtEl>
                                          <p:spTgt spid="13"/>
                                        </p:tgtEl>
                                      </p:cBhvr>
                                    </p:animEffect>
                                  </p:childTnLst>
                                </p:cTn>
                              </p:par>
                              <p:par>
                                <p:cTn id="42" presetID="55"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ppt_w*0.70"/>
                                          </p:val>
                                        </p:tav>
                                        <p:tav tm="100000">
                                          <p:val>
                                            <p:strVal val="#ppt_w"/>
                                          </p:val>
                                        </p:tav>
                                      </p:tavLst>
                                    </p:anim>
                                    <p:anim calcmode="lin" valueType="num">
                                      <p:cBhvr>
                                        <p:cTn id="45" dur="500" fill="hold"/>
                                        <p:tgtEl>
                                          <p:spTgt spid="12"/>
                                        </p:tgtEl>
                                        <p:attrNameLst>
                                          <p:attrName>ppt_h</p:attrName>
                                        </p:attrNameLst>
                                      </p:cBhvr>
                                      <p:tavLst>
                                        <p:tav tm="0">
                                          <p:val>
                                            <p:strVal val="#ppt_h"/>
                                          </p:val>
                                        </p:tav>
                                        <p:tav tm="100000">
                                          <p:val>
                                            <p:strVal val="#ppt_h"/>
                                          </p:val>
                                        </p:tav>
                                      </p:tavLst>
                                    </p:anim>
                                    <p:animEffect transition="in" filter="fade">
                                      <p:cBhvr>
                                        <p:cTn id="46" dur="500"/>
                                        <p:tgtEl>
                                          <p:spTgt spid="12"/>
                                        </p:tgtEl>
                                      </p:cBhvr>
                                    </p:animEffect>
                                  </p:childTnLst>
                                </p:cTn>
                              </p:par>
                              <p:par>
                                <p:cTn id="47" presetID="55" presetClass="entr" presetSubtype="0" fill="hold" grpId="1"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strVal val="#ppt_w*0.70"/>
                                          </p:val>
                                        </p:tav>
                                        <p:tav tm="100000">
                                          <p:val>
                                            <p:strVal val="#ppt_w"/>
                                          </p:val>
                                        </p:tav>
                                      </p:tavLst>
                                    </p:anim>
                                    <p:anim calcmode="lin" valueType="num">
                                      <p:cBhvr>
                                        <p:cTn id="50" dur="500" fill="hold"/>
                                        <p:tgtEl>
                                          <p:spTgt spid="19"/>
                                        </p:tgtEl>
                                        <p:attrNameLst>
                                          <p:attrName>ppt_h</p:attrName>
                                        </p:attrNameLst>
                                      </p:cBhvr>
                                      <p:tavLst>
                                        <p:tav tm="0">
                                          <p:val>
                                            <p:strVal val="#ppt_h"/>
                                          </p:val>
                                        </p:tav>
                                        <p:tav tm="100000">
                                          <p:val>
                                            <p:strVal val="#ppt_h"/>
                                          </p:val>
                                        </p:tav>
                                      </p:tavLst>
                                    </p:anim>
                                    <p:animEffect transition="in" filter="fade">
                                      <p:cBhvr>
                                        <p:cTn id="51" dur="500"/>
                                        <p:tgtEl>
                                          <p:spTgt spid="19"/>
                                        </p:tgtEl>
                                      </p:cBhvr>
                                    </p:animEffect>
                                  </p:childTnLst>
                                </p:cTn>
                              </p:par>
                              <p:par>
                                <p:cTn id="52" presetID="55" presetClass="entr" presetSubtype="0" fill="hold" grpId="1"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strVal val="#ppt_w*0.70"/>
                                          </p:val>
                                        </p:tav>
                                        <p:tav tm="100000">
                                          <p:val>
                                            <p:strVal val="#ppt_w"/>
                                          </p:val>
                                        </p:tav>
                                      </p:tavLst>
                                    </p:anim>
                                    <p:anim calcmode="lin" valueType="num">
                                      <p:cBhvr>
                                        <p:cTn id="55" dur="500" fill="hold"/>
                                        <p:tgtEl>
                                          <p:spTgt spid="20"/>
                                        </p:tgtEl>
                                        <p:attrNameLst>
                                          <p:attrName>ppt_h</p:attrName>
                                        </p:attrNameLst>
                                      </p:cBhvr>
                                      <p:tavLst>
                                        <p:tav tm="0">
                                          <p:val>
                                            <p:strVal val="#ppt_h"/>
                                          </p:val>
                                        </p:tav>
                                        <p:tav tm="100000">
                                          <p:val>
                                            <p:strVal val="#ppt_h"/>
                                          </p:val>
                                        </p:tav>
                                      </p:tavLst>
                                    </p:anim>
                                    <p:animEffect transition="in" filter="fade">
                                      <p:cBhvr>
                                        <p:cTn id="56" dur="500"/>
                                        <p:tgtEl>
                                          <p:spTgt spid="20"/>
                                        </p:tgtEl>
                                      </p:cBhvr>
                                    </p:animEffect>
                                  </p:childTnLst>
                                </p:cTn>
                              </p:par>
                              <p:par>
                                <p:cTn id="57" presetID="55" presetClass="entr" presetSubtype="0" fill="hold" grpId="1"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strVal val="#ppt_w*0.7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animEffect transition="in" filter="fade">
                                      <p:cBhvr>
                                        <p:cTn id="61" dur="500"/>
                                        <p:tgtEl>
                                          <p:spTgt spid="16"/>
                                        </p:tgtEl>
                                      </p:cBhvr>
                                    </p:animEffect>
                                  </p:childTnLst>
                                </p:cTn>
                              </p:par>
                              <p:par>
                                <p:cTn id="62" presetID="55" presetClass="entr" presetSubtype="0" fill="hold" grpId="1"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ppt_w*0.70"/>
                                          </p:val>
                                        </p:tav>
                                        <p:tav tm="100000">
                                          <p:val>
                                            <p:strVal val="#ppt_w"/>
                                          </p:val>
                                        </p:tav>
                                      </p:tavLst>
                                    </p:anim>
                                    <p:anim calcmode="lin" valueType="num">
                                      <p:cBhvr>
                                        <p:cTn id="65" dur="500" fill="hold"/>
                                        <p:tgtEl>
                                          <p:spTgt spid="18"/>
                                        </p:tgtEl>
                                        <p:attrNameLst>
                                          <p:attrName>ppt_h</p:attrName>
                                        </p:attrNameLst>
                                      </p:cBhvr>
                                      <p:tavLst>
                                        <p:tav tm="0">
                                          <p:val>
                                            <p:strVal val="#ppt_h"/>
                                          </p:val>
                                        </p:tav>
                                        <p:tav tm="100000">
                                          <p:val>
                                            <p:strVal val="#ppt_h"/>
                                          </p:val>
                                        </p:tav>
                                      </p:tavLst>
                                    </p:anim>
                                    <p:animEffect transition="in" filter="fade">
                                      <p:cBhvr>
                                        <p:cTn id="66" dur="500"/>
                                        <p:tgtEl>
                                          <p:spTgt spid="18"/>
                                        </p:tgtEl>
                                      </p:cBhvr>
                                    </p:animEffect>
                                  </p:childTnLst>
                                </p:cTn>
                              </p:par>
                              <p:par>
                                <p:cTn id="67" presetID="55"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strVal val="#ppt_w*0.70"/>
                                          </p:val>
                                        </p:tav>
                                        <p:tav tm="100000">
                                          <p:val>
                                            <p:strVal val="#ppt_w"/>
                                          </p:val>
                                        </p:tav>
                                      </p:tavLst>
                                    </p:anim>
                                    <p:anim calcmode="lin" valueType="num">
                                      <p:cBhvr>
                                        <p:cTn id="70" dur="500" fill="hold"/>
                                        <p:tgtEl>
                                          <p:spTgt spid="21"/>
                                        </p:tgtEl>
                                        <p:attrNameLst>
                                          <p:attrName>ppt_h</p:attrName>
                                        </p:attrNameLst>
                                      </p:cBhvr>
                                      <p:tavLst>
                                        <p:tav tm="0">
                                          <p:val>
                                            <p:strVal val="#ppt_h"/>
                                          </p:val>
                                        </p:tav>
                                        <p:tav tm="100000">
                                          <p:val>
                                            <p:strVal val="#ppt_h"/>
                                          </p:val>
                                        </p:tav>
                                      </p:tavLst>
                                    </p:anim>
                                    <p:animEffect transition="in" filter="fade">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ppt_w</p:attrName>
                                        </p:attrNameLst>
                                      </p:cBhvr>
                                      <p:tavLst>
                                        <p:tav tm="0">
                                          <p:val>
                                            <p:strVal val="#ppt_w*0.70"/>
                                          </p:val>
                                        </p:tav>
                                        <p:tav tm="100000">
                                          <p:val>
                                            <p:strVal val="#ppt_w"/>
                                          </p:val>
                                        </p:tav>
                                      </p:tavLst>
                                    </p:anim>
                                    <p:anim calcmode="lin" valueType="num">
                                      <p:cBhvr>
                                        <p:cTn id="77" dur="500" fill="hold"/>
                                        <p:tgtEl>
                                          <p:spTgt spid="8"/>
                                        </p:tgtEl>
                                        <p:attrNameLst>
                                          <p:attrName>ppt_h</p:attrName>
                                        </p:attrNameLst>
                                      </p:cBhvr>
                                      <p:tavLst>
                                        <p:tav tm="0">
                                          <p:val>
                                            <p:strVal val="#ppt_h"/>
                                          </p:val>
                                        </p:tav>
                                        <p:tav tm="100000">
                                          <p:val>
                                            <p:strVal val="#ppt_h"/>
                                          </p:val>
                                        </p:tav>
                                      </p:tavLst>
                                    </p:anim>
                                    <p:animEffect transition="in" filter="fade">
                                      <p:cBhvr>
                                        <p:cTn id="78" dur="500"/>
                                        <p:tgtEl>
                                          <p:spTgt spid="8"/>
                                        </p:tgtEl>
                                      </p:cBhvr>
                                    </p:animEffect>
                                  </p:childTnLst>
                                </p:cTn>
                              </p:par>
                              <p:par>
                                <p:cTn id="79" presetID="1" presetClass="exit" presetSubtype="0" fill="hold" grpId="0" nodeType="withEffect">
                                  <p:stCondLst>
                                    <p:cond delay="0"/>
                                  </p:stCondLst>
                                  <p:childTnLst>
                                    <p:set>
                                      <p:cBhvr>
                                        <p:cTn id="80" dur="1" fill="hold">
                                          <p:stCondLst>
                                            <p:cond delay="0"/>
                                          </p:stCondLst>
                                        </p:cTn>
                                        <p:tgtEl>
                                          <p:spTgt spid="16"/>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hidden"/>
                                      </p:to>
                                    </p:set>
                                  </p:childTnLst>
                                </p:cTn>
                              </p:par>
                              <p:par>
                                <p:cTn id="89" presetID="55"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strVal val="#ppt_w*0.70"/>
                                          </p:val>
                                        </p:tav>
                                        <p:tav tm="100000">
                                          <p:val>
                                            <p:strVal val="#ppt_w"/>
                                          </p:val>
                                        </p:tav>
                                      </p:tavLst>
                                    </p:anim>
                                    <p:anim calcmode="lin" valueType="num">
                                      <p:cBhvr>
                                        <p:cTn id="92" dur="500" fill="hold"/>
                                        <p:tgtEl>
                                          <p:spTgt spid="22"/>
                                        </p:tgtEl>
                                        <p:attrNameLst>
                                          <p:attrName>ppt_h</p:attrName>
                                        </p:attrNameLst>
                                      </p:cBhvr>
                                      <p:tavLst>
                                        <p:tav tm="0">
                                          <p:val>
                                            <p:strVal val="#ppt_h"/>
                                          </p:val>
                                        </p:tav>
                                        <p:tav tm="100000">
                                          <p:val>
                                            <p:strVal val="#ppt_h"/>
                                          </p:val>
                                        </p:tav>
                                      </p:tavLst>
                                    </p:anim>
                                    <p:animEffect transition="in" filter="fade">
                                      <p:cBhvr>
                                        <p:cTn id="93" dur="500"/>
                                        <p:tgtEl>
                                          <p:spTgt spid="22"/>
                                        </p:tgtEl>
                                      </p:cBhvr>
                                    </p:animEffect>
                                  </p:childTnLst>
                                </p:cTn>
                              </p:par>
                              <p:par>
                                <p:cTn id="94" presetID="55" presetClass="entr" presetSubtype="0" fill="hold" nodeType="with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500" fill="hold"/>
                                        <p:tgtEl>
                                          <p:spTgt spid="15"/>
                                        </p:tgtEl>
                                        <p:attrNameLst>
                                          <p:attrName>ppt_w</p:attrName>
                                        </p:attrNameLst>
                                      </p:cBhvr>
                                      <p:tavLst>
                                        <p:tav tm="0">
                                          <p:val>
                                            <p:strVal val="#ppt_w*0.70"/>
                                          </p:val>
                                        </p:tav>
                                        <p:tav tm="100000">
                                          <p:val>
                                            <p:strVal val="#ppt_w"/>
                                          </p:val>
                                        </p:tav>
                                      </p:tavLst>
                                    </p:anim>
                                    <p:anim calcmode="lin" valueType="num">
                                      <p:cBhvr>
                                        <p:cTn id="97" dur="500" fill="hold"/>
                                        <p:tgtEl>
                                          <p:spTgt spid="15"/>
                                        </p:tgtEl>
                                        <p:attrNameLst>
                                          <p:attrName>ppt_h</p:attrName>
                                        </p:attrNameLst>
                                      </p:cBhvr>
                                      <p:tavLst>
                                        <p:tav tm="0">
                                          <p:val>
                                            <p:strVal val="#ppt_h"/>
                                          </p:val>
                                        </p:tav>
                                        <p:tav tm="100000">
                                          <p:val>
                                            <p:strVal val="#ppt_h"/>
                                          </p:val>
                                        </p:tav>
                                      </p:tavLst>
                                    </p:anim>
                                    <p:animEffect transition="in" filter="fade">
                                      <p:cBhvr>
                                        <p:cTn id="9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16" grpId="0" animBg="1"/>
      <p:bldP spid="16" grpId="1" animBg="1"/>
      <p:bldP spid="18" grpId="0" animBg="1"/>
      <p:bldP spid="18" grpId="1" animBg="1"/>
      <p:bldP spid="19" grpId="0" animBg="1"/>
      <p:bldP spid="19" grpId="1" animBg="1"/>
      <p:bldP spid="20" grpId="0" animBg="1"/>
      <p:bldP spid="20" grpId="1" animBg="1"/>
      <p:bldP spid="21"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315200" cy="1143000"/>
          </a:xfrm>
        </p:spPr>
        <p:txBody>
          <a:bodyPr>
            <a:normAutofit/>
          </a:bodyPr>
          <a:lstStyle/>
          <a:p>
            <a:pPr algn="l"/>
            <a:r>
              <a:rPr lang="en-US" sz="3600" b="1" i="1" dirty="0" smtClean="0"/>
              <a:t>HMQC</a:t>
            </a:r>
            <a:endParaRPr lang="en-US" sz="3600" b="1" i="1" dirty="0"/>
          </a:p>
        </p:txBody>
      </p:sp>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pic>
        <p:nvPicPr>
          <p:cNvPr id="229378" name="Picture 2" descr="C:\Users\Public\Documents\1bthesis\thesis\Discussion-ono\56C\HMQC.jpg"/>
          <p:cNvPicPr>
            <a:picLocks noGrp="1" noChangeAspect="1" noChangeArrowheads="1"/>
          </p:cNvPicPr>
          <p:nvPr>
            <p:ph idx="1"/>
          </p:nvPr>
        </p:nvPicPr>
        <p:blipFill>
          <a:blip r:embed="rId5" cstate="print"/>
          <a:srcRect/>
          <a:stretch>
            <a:fillRect/>
          </a:stretch>
        </p:blipFill>
        <p:spPr bwMode="auto">
          <a:xfrm>
            <a:off x="2514600" y="887896"/>
            <a:ext cx="5334000" cy="5284304"/>
          </a:xfrm>
          <a:prstGeom prst="rect">
            <a:avLst/>
          </a:prstGeom>
          <a:noFill/>
        </p:spPr>
      </p:pic>
      <p:pic>
        <p:nvPicPr>
          <p:cNvPr id="229379" name="Picture 3" descr="C:\Users\Public\Documents\1bthesis\thesis\Discussion-ono\56C\HMQC-2.jpg"/>
          <p:cNvPicPr>
            <a:picLocks noChangeAspect="1" noChangeArrowheads="1"/>
          </p:cNvPicPr>
          <p:nvPr/>
        </p:nvPicPr>
        <p:blipFill>
          <a:blip r:embed="rId6" cstate="print"/>
          <a:srcRect/>
          <a:stretch>
            <a:fillRect/>
          </a:stretch>
        </p:blipFill>
        <p:spPr bwMode="auto">
          <a:xfrm>
            <a:off x="375112" y="1496087"/>
            <a:ext cx="2444288" cy="2542513"/>
          </a:xfrm>
          <a:prstGeom prst="rect">
            <a:avLst/>
          </a:prstGeom>
          <a:noFill/>
        </p:spPr>
      </p:pic>
      <p:graphicFrame>
        <p:nvGraphicFramePr>
          <p:cNvPr id="286721" name="Object 1"/>
          <p:cNvGraphicFramePr>
            <a:graphicFrameLocks noChangeAspect="1"/>
          </p:cNvGraphicFramePr>
          <p:nvPr/>
        </p:nvGraphicFramePr>
        <p:xfrm>
          <a:off x="6561138" y="76200"/>
          <a:ext cx="2506662" cy="1981200"/>
        </p:xfrm>
        <a:graphic>
          <a:graphicData uri="http://schemas.openxmlformats.org/presentationml/2006/ole">
            <mc:AlternateContent xmlns:mc="http://schemas.openxmlformats.org/markup-compatibility/2006">
              <mc:Choice xmlns:v="urn:schemas-microsoft-com:vml" Requires="v">
                <p:oleObj spid="_x0000_s286725" name="CS ChemDraw Drawing" r:id="rId7" imgW="1497961" imgH="1185062" progId="">
                  <p:embed/>
                </p:oleObj>
              </mc:Choice>
              <mc:Fallback>
                <p:oleObj name="CS ChemDraw Drawing" r:id="rId7" imgW="1497961" imgH="1185062" progId="">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1138" y="76200"/>
                        <a:ext cx="2506662" cy="1981200"/>
                      </a:xfrm>
                      <a:prstGeom prst="rect">
                        <a:avLst/>
                      </a:prstGeom>
                      <a:solidFill>
                        <a:schemeClr val="bg1"/>
                      </a:solidFill>
                    </p:spPr>
                  </p:pic>
                </p:oleObj>
              </mc:Fallback>
            </mc:AlternateContent>
          </a:graphicData>
        </a:graphic>
      </p:graphicFrame>
      <p:cxnSp>
        <p:nvCxnSpPr>
          <p:cNvPr id="8" name="Straight Arrow Connector 7"/>
          <p:cNvCxnSpPr/>
          <p:nvPr/>
        </p:nvCxnSpPr>
        <p:spPr>
          <a:xfrm>
            <a:off x="6781800" y="1828800"/>
            <a:ext cx="0" cy="1524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172200" y="1524000"/>
            <a:ext cx="0" cy="838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8200" y="1600200"/>
            <a:ext cx="0" cy="3733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629400" y="1524000"/>
            <a:ext cx="0" cy="1828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29200" y="1524000"/>
            <a:ext cx="0" cy="1676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200400" y="2209800"/>
            <a:ext cx="2971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124200" y="3352800"/>
            <a:ext cx="3657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124200" y="3581400"/>
            <a:ext cx="3581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124200" y="3200400"/>
            <a:ext cx="1905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124200" y="5257800"/>
            <a:ext cx="1524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447800" y="2057400"/>
            <a:ext cx="0" cy="9906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09600" y="3048000"/>
            <a:ext cx="838200"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1" u="none" strike="noStrike" kern="1200" cap="none" spc="0" normalizeH="0" baseline="0" noProof="0" dirty="0" smtClean="0">
                <a:ln>
                  <a:noFill/>
                </a:ln>
                <a:solidFill>
                  <a:schemeClr val="accent2"/>
                </a:solidFill>
                <a:effectLst/>
                <a:uLnTx/>
                <a:uFillTx/>
                <a:latin typeface="+mn-lt"/>
                <a:ea typeface="+mn-ea"/>
                <a:cs typeface="+mn-cs"/>
              </a:rPr>
              <a:t>. Indole-3-Carbaldehyde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
        <p:nvSpPr>
          <p:cNvPr id="24" name="Oval 23"/>
          <p:cNvSpPr/>
          <p:nvPr/>
        </p:nvSpPr>
        <p:spPr>
          <a:xfrm>
            <a:off x="6400800" y="762000"/>
            <a:ext cx="304800" cy="3048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400800" y="1371600"/>
            <a:ext cx="304800" cy="3048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86600" y="1752600"/>
            <a:ext cx="304800" cy="3048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457200"/>
            <a:ext cx="304800" cy="3048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534400" y="1143000"/>
            <a:ext cx="304800" cy="3048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534400" y="0"/>
            <a:ext cx="457200" cy="457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29378"/>
                                        </p:tgtEl>
                                        <p:attrNameLst>
                                          <p:attrName>style.visibility</p:attrName>
                                        </p:attrNameLst>
                                      </p:cBhvr>
                                      <p:to>
                                        <p:strVal val="visible"/>
                                      </p:to>
                                    </p:set>
                                    <p:anim calcmode="lin" valueType="num">
                                      <p:cBhvr>
                                        <p:cTn id="14" dur="500" fill="hold"/>
                                        <p:tgtEl>
                                          <p:spTgt spid="229378"/>
                                        </p:tgtEl>
                                        <p:attrNameLst>
                                          <p:attrName>ppt_w</p:attrName>
                                        </p:attrNameLst>
                                      </p:cBhvr>
                                      <p:tavLst>
                                        <p:tav tm="0">
                                          <p:val>
                                            <p:strVal val="#ppt_w*0.70"/>
                                          </p:val>
                                        </p:tav>
                                        <p:tav tm="100000">
                                          <p:val>
                                            <p:strVal val="#ppt_w"/>
                                          </p:val>
                                        </p:tav>
                                      </p:tavLst>
                                    </p:anim>
                                    <p:anim calcmode="lin" valueType="num">
                                      <p:cBhvr>
                                        <p:cTn id="15" dur="500" fill="hold"/>
                                        <p:tgtEl>
                                          <p:spTgt spid="229378"/>
                                        </p:tgtEl>
                                        <p:attrNameLst>
                                          <p:attrName>ppt_h</p:attrName>
                                        </p:attrNameLst>
                                      </p:cBhvr>
                                      <p:tavLst>
                                        <p:tav tm="0">
                                          <p:val>
                                            <p:strVal val="#ppt_h"/>
                                          </p:val>
                                        </p:tav>
                                        <p:tav tm="100000">
                                          <p:val>
                                            <p:strVal val="#ppt_h"/>
                                          </p:val>
                                        </p:tav>
                                      </p:tavLst>
                                    </p:anim>
                                    <p:animEffect transition="in" filter="fade">
                                      <p:cBhvr>
                                        <p:cTn id="16" dur="500"/>
                                        <p:tgtEl>
                                          <p:spTgt spid="229378"/>
                                        </p:tgtEl>
                                      </p:cBhvr>
                                    </p:animEffect>
                                  </p:childTnLst>
                                </p:cTn>
                              </p:par>
                              <p:par>
                                <p:cTn id="17" presetID="55" presetClass="entr" presetSubtype="0" fill="hold" grpId="1"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strVal val="#ppt_w*0.7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animEffect transition="in" filter="fade">
                                      <p:cBhvr>
                                        <p:cTn id="21" dur="500"/>
                                        <p:tgtEl>
                                          <p:spTgt spid="24"/>
                                        </p:tgtEl>
                                      </p:cBhvr>
                                    </p:animEffect>
                                  </p:childTnLst>
                                </p:cTn>
                              </p:par>
                              <p:par>
                                <p:cTn id="22" presetID="55" presetClass="entr" presetSubtype="0" fill="hold" grpId="1"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strVal val="#ppt_w*0.70"/>
                                          </p:val>
                                        </p:tav>
                                        <p:tav tm="100000">
                                          <p:val>
                                            <p:strVal val="#ppt_w"/>
                                          </p:val>
                                        </p:tav>
                                      </p:tavLst>
                                    </p:anim>
                                    <p:anim calcmode="lin" valueType="num">
                                      <p:cBhvr>
                                        <p:cTn id="25" dur="500" fill="hold"/>
                                        <p:tgtEl>
                                          <p:spTgt spid="27"/>
                                        </p:tgtEl>
                                        <p:attrNameLst>
                                          <p:attrName>ppt_h</p:attrName>
                                        </p:attrNameLst>
                                      </p:cBhvr>
                                      <p:tavLst>
                                        <p:tav tm="0">
                                          <p:val>
                                            <p:strVal val="#ppt_h"/>
                                          </p:val>
                                        </p:tav>
                                        <p:tav tm="100000">
                                          <p:val>
                                            <p:strVal val="#ppt_h"/>
                                          </p:val>
                                        </p:tav>
                                      </p:tavLst>
                                    </p:anim>
                                    <p:animEffect transition="in" filter="fade">
                                      <p:cBhvr>
                                        <p:cTn id="26" dur="500"/>
                                        <p:tgtEl>
                                          <p:spTgt spid="27"/>
                                        </p:tgtEl>
                                      </p:cBhvr>
                                    </p:animEffect>
                                  </p:childTnLst>
                                </p:cTn>
                              </p:par>
                              <p:par>
                                <p:cTn id="27" presetID="55"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strVal val="#ppt_w*0.70"/>
                                          </p:val>
                                        </p:tav>
                                        <p:tav tm="100000">
                                          <p:val>
                                            <p:strVal val="#ppt_w"/>
                                          </p:val>
                                        </p:tav>
                                      </p:tavLst>
                                    </p:anim>
                                    <p:anim calcmode="lin" valueType="num">
                                      <p:cBhvr>
                                        <p:cTn id="30" dur="500" fill="hold"/>
                                        <p:tgtEl>
                                          <p:spTgt spid="28"/>
                                        </p:tgtEl>
                                        <p:attrNameLst>
                                          <p:attrName>ppt_h</p:attrName>
                                        </p:attrNameLst>
                                      </p:cBhvr>
                                      <p:tavLst>
                                        <p:tav tm="0">
                                          <p:val>
                                            <p:strVal val="#ppt_h"/>
                                          </p:val>
                                        </p:tav>
                                        <p:tav tm="100000">
                                          <p:val>
                                            <p:strVal val="#ppt_h"/>
                                          </p:val>
                                        </p:tav>
                                      </p:tavLst>
                                    </p:anim>
                                    <p:animEffect transition="in" filter="fade">
                                      <p:cBhvr>
                                        <p:cTn id="31" dur="500"/>
                                        <p:tgtEl>
                                          <p:spTgt spid="28"/>
                                        </p:tgtEl>
                                      </p:cBhvr>
                                    </p:animEffect>
                                  </p:childTnLst>
                                </p:cTn>
                              </p:par>
                              <p:par>
                                <p:cTn id="32" presetID="55" presetClass="entr" presetSubtype="0" fill="hold" grpId="1"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strVal val="#ppt_w*0.70"/>
                                          </p:val>
                                        </p:tav>
                                        <p:tav tm="100000">
                                          <p:val>
                                            <p:strVal val="#ppt_w"/>
                                          </p:val>
                                        </p:tav>
                                      </p:tavLst>
                                    </p:anim>
                                    <p:anim calcmode="lin" valueType="num">
                                      <p:cBhvr>
                                        <p:cTn id="35" dur="500" fill="hold"/>
                                        <p:tgtEl>
                                          <p:spTgt spid="26"/>
                                        </p:tgtEl>
                                        <p:attrNameLst>
                                          <p:attrName>ppt_h</p:attrName>
                                        </p:attrNameLst>
                                      </p:cBhvr>
                                      <p:tavLst>
                                        <p:tav tm="0">
                                          <p:val>
                                            <p:strVal val="#ppt_h"/>
                                          </p:val>
                                        </p:tav>
                                        <p:tav tm="100000">
                                          <p:val>
                                            <p:strVal val="#ppt_h"/>
                                          </p:val>
                                        </p:tav>
                                      </p:tavLst>
                                    </p:anim>
                                    <p:animEffect transition="in" filter="fade">
                                      <p:cBhvr>
                                        <p:cTn id="36" dur="500"/>
                                        <p:tgtEl>
                                          <p:spTgt spid="26"/>
                                        </p:tgtEl>
                                      </p:cBhvr>
                                    </p:animEffect>
                                  </p:childTnLst>
                                </p:cTn>
                              </p:par>
                              <p:par>
                                <p:cTn id="37" presetID="55"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strVal val="#ppt_w*0.70"/>
                                          </p:val>
                                        </p:tav>
                                        <p:tav tm="100000">
                                          <p:val>
                                            <p:strVal val="#ppt_w"/>
                                          </p:val>
                                        </p:tav>
                                      </p:tavLst>
                                    </p:anim>
                                    <p:anim calcmode="lin" valueType="num">
                                      <p:cBhvr>
                                        <p:cTn id="40" dur="500" fill="hold"/>
                                        <p:tgtEl>
                                          <p:spTgt spid="29"/>
                                        </p:tgtEl>
                                        <p:attrNameLst>
                                          <p:attrName>ppt_h</p:attrName>
                                        </p:attrNameLst>
                                      </p:cBhvr>
                                      <p:tavLst>
                                        <p:tav tm="0">
                                          <p:val>
                                            <p:strVal val="#ppt_h"/>
                                          </p:val>
                                        </p:tav>
                                        <p:tav tm="100000">
                                          <p:val>
                                            <p:strVal val="#ppt_h"/>
                                          </p:val>
                                        </p:tav>
                                      </p:tavLst>
                                    </p:anim>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strVal val="#ppt_w*0.70"/>
                                          </p:val>
                                        </p:tav>
                                        <p:tav tm="100000">
                                          <p:val>
                                            <p:strVal val="#ppt_w"/>
                                          </p:val>
                                        </p:tav>
                                      </p:tavLst>
                                    </p:anim>
                                    <p:anim calcmode="lin" valueType="num">
                                      <p:cBhvr>
                                        <p:cTn id="47" dur="500" fill="hold"/>
                                        <p:tgtEl>
                                          <p:spTgt spid="8"/>
                                        </p:tgtEl>
                                        <p:attrNameLst>
                                          <p:attrName>ppt_h</p:attrName>
                                        </p:attrNameLst>
                                      </p:cBhvr>
                                      <p:tavLst>
                                        <p:tav tm="0">
                                          <p:val>
                                            <p:strVal val="#ppt_h"/>
                                          </p:val>
                                        </p:tav>
                                        <p:tav tm="100000">
                                          <p:val>
                                            <p:strVal val="#ppt_h"/>
                                          </p:val>
                                        </p:tav>
                                      </p:tavLst>
                                    </p:anim>
                                    <p:animEffect transition="in" filter="fade">
                                      <p:cBhvr>
                                        <p:cTn id="48" dur="500"/>
                                        <p:tgtEl>
                                          <p:spTgt spid="8"/>
                                        </p:tgtEl>
                                      </p:cBhvr>
                                    </p:animEffect>
                                  </p:childTnLst>
                                </p:cTn>
                              </p:par>
                              <p:par>
                                <p:cTn id="49" presetID="55"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strVal val="#ppt_w*0.70"/>
                                          </p:val>
                                        </p:tav>
                                        <p:tav tm="100000">
                                          <p:val>
                                            <p:strVal val="#ppt_w"/>
                                          </p:val>
                                        </p:tav>
                                      </p:tavLst>
                                    </p:anim>
                                    <p:anim calcmode="lin" valueType="num">
                                      <p:cBhvr>
                                        <p:cTn id="52" dur="500" fill="hold"/>
                                        <p:tgtEl>
                                          <p:spTgt spid="12"/>
                                        </p:tgtEl>
                                        <p:attrNameLst>
                                          <p:attrName>ppt_h</p:attrName>
                                        </p:attrNameLst>
                                      </p:cBhvr>
                                      <p:tavLst>
                                        <p:tav tm="0">
                                          <p:val>
                                            <p:strVal val="#ppt_h"/>
                                          </p:val>
                                        </p:tav>
                                        <p:tav tm="100000">
                                          <p:val>
                                            <p:strVal val="#ppt_h"/>
                                          </p:val>
                                        </p:tav>
                                      </p:tavLst>
                                    </p:anim>
                                    <p:animEffect transition="in" filter="fade">
                                      <p:cBhvr>
                                        <p:cTn id="53" dur="500"/>
                                        <p:tgtEl>
                                          <p:spTgt spid="12"/>
                                        </p:tgtEl>
                                      </p:cBhvr>
                                    </p:animEffect>
                                  </p:childTnLst>
                                </p:cTn>
                              </p:par>
                              <p:par>
                                <p:cTn id="54" presetID="55"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ppt_w*0.70"/>
                                          </p:val>
                                        </p:tav>
                                        <p:tav tm="100000">
                                          <p:val>
                                            <p:strVal val="#ppt_w"/>
                                          </p:val>
                                        </p:tav>
                                      </p:tavLst>
                                    </p:anim>
                                    <p:anim calcmode="lin" valueType="num">
                                      <p:cBhvr>
                                        <p:cTn id="57" dur="500" fill="hold"/>
                                        <p:tgtEl>
                                          <p:spTgt spid="10"/>
                                        </p:tgtEl>
                                        <p:attrNameLst>
                                          <p:attrName>ppt_h</p:attrName>
                                        </p:attrNameLst>
                                      </p:cBhvr>
                                      <p:tavLst>
                                        <p:tav tm="0">
                                          <p:val>
                                            <p:strVal val="#ppt_h"/>
                                          </p:val>
                                        </p:tav>
                                        <p:tav tm="100000">
                                          <p:val>
                                            <p:strVal val="#ppt_h"/>
                                          </p:val>
                                        </p:tav>
                                      </p:tavLst>
                                    </p:anim>
                                    <p:animEffect transition="in" filter="fade">
                                      <p:cBhvr>
                                        <p:cTn id="58" dur="500"/>
                                        <p:tgtEl>
                                          <p:spTgt spid="10"/>
                                        </p:tgtEl>
                                      </p:cBhvr>
                                    </p:animEffect>
                                  </p:childTnLst>
                                </p:cTn>
                              </p:par>
                              <p:par>
                                <p:cTn id="59" presetID="55"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strVal val="#ppt_w*0.70"/>
                                          </p:val>
                                        </p:tav>
                                        <p:tav tm="100000">
                                          <p:val>
                                            <p:strVal val="#ppt_w"/>
                                          </p:val>
                                        </p:tav>
                                      </p:tavLst>
                                    </p:anim>
                                    <p:anim calcmode="lin" valueType="num">
                                      <p:cBhvr>
                                        <p:cTn id="62" dur="500" fill="hold"/>
                                        <p:tgtEl>
                                          <p:spTgt spid="13"/>
                                        </p:tgtEl>
                                        <p:attrNameLst>
                                          <p:attrName>ppt_h</p:attrName>
                                        </p:attrNameLst>
                                      </p:cBhvr>
                                      <p:tavLst>
                                        <p:tav tm="0">
                                          <p:val>
                                            <p:strVal val="#ppt_h"/>
                                          </p:val>
                                        </p:tav>
                                        <p:tav tm="100000">
                                          <p:val>
                                            <p:strVal val="#ppt_h"/>
                                          </p:val>
                                        </p:tav>
                                      </p:tavLst>
                                    </p:anim>
                                    <p:animEffect transition="in" filter="fade">
                                      <p:cBhvr>
                                        <p:cTn id="63" dur="500"/>
                                        <p:tgtEl>
                                          <p:spTgt spid="13"/>
                                        </p:tgtEl>
                                      </p:cBhvr>
                                    </p:animEffect>
                                  </p:childTnLst>
                                </p:cTn>
                              </p:par>
                              <p:par>
                                <p:cTn id="64" presetID="55" presetClass="entr" presetSubtype="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strVal val="#ppt_w*0.70"/>
                                          </p:val>
                                        </p:tav>
                                        <p:tav tm="100000">
                                          <p:val>
                                            <p:strVal val="#ppt_w"/>
                                          </p:val>
                                        </p:tav>
                                      </p:tavLst>
                                    </p:anim>
                                    <p:anim calcmode="lin" valueType="num">
                                      <p:cBhvr>
                                        <p:cTn id="67" dur="500" fill="hold"/>
                                        <p:tgtEl>
                                          <p:spTgt spid="11"/>
                                        </p:tgtEl>
                                        <p:attrNameLst>
                                          <p:attrName>ppt_h</p:attrName>
                                        </p:attrNameLst>
                                      </p:cBhvr>
                                      <p:tavLst>
                                        <p:tav tm="0">
                                          <p:val>
                                            <p:strVal val="#ppt_h"/>
                                          </p:val>
                                        </p:tav>
                                        <p:tav tm="100000">
                                          <p:val>
                                            <p:strVal val="#ppt_h"/>
                                          </p:val>
                                        </p:tav>
                                      </p:tavLst>
                                    </p:anim>
                                    <p:animEffect transition="in" filter="fade">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strVal val="#ppt_w*0.70"/>
                                          </p:val>
                                        </p:tav>
                                        <p:tav tm="100000">
                                          <p:val>
                                            <p:strVal val="#ppt_w"/>
                                          </p:val>
                                        </p:tav>
                                      </p:tavLst>
                                    </p:anim>
                                    <p:anim calcmode="lin" valueType="num">
                                      <p:cBhvr>
                                        <p:cTn id="74" dur="500" fill="hold"/>
                                        <p:tgtEl>
                                          <p:spTgt spid="19"/>
                                        </p:tgtEl>
                                        <p:attrNameLst>
                                          <p:attrName>ppt_h</p:attrName>
                                        </p:attrNameLst>
                                      </p:cBhvr>
                                      <p:tavLst>
                                        <p:tav tm="0">
                                          <p:val>
                                            <p:strVal val="#ppt_h"/>
                                          </p:val>
                                        </p:tav>
                                        <p:tav tm="100000">
                                          <p:val>
                                            <p:strVal val="#ppt_h"/>
                                          </p:val>
                                        </p:tav>
                                      </p:tavLst>
                                    </p:anim>
                                    <p:animEffect transition="in" filter="fade">
                                      <p:cBhvr>
                                        <p:cTn id="75" dur="500"/>
                                        <p:tgtEl>
                                          <p:spTgt spid="19"/>
                                        </p:tgtEl>
                                      </p:cBhvr>
                                    </p:animEffect>
                                  </p:childTnLst>
                                </p:cTn>
                              </p:par>
                              <p:par>
                                <p:cTn id="76" presetID="55"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500" fill="hold"/>
                                        <p:tgtEl>
                                          <p:spTgt spid="22"/>
                                        </p:tgtEl>
                                        <p:attrNameLst>
                                          <p:attrName>ppt_w</p:attrName>
                                        </p:attrNameLst>
                                      </p:cBhvr>
                                      <p:tavLst>
                                        <p:tav tm="0">
                                          <p:val>
                                            <p:strVal val="#ppt_w*0.70"/>
                                          </p:val>
                                        </p:tav>
                                        <p:tav tm="100000">
                                          <p:val>
                                            <p:strVal val="#ppt_w"/>
                                          </p:val>
                                        </p:tav>
                                      </p:tavLst>
                                    </p:anim>
                                    <p:anim calcmode="lin" valueType="num">
                                      <p:cBhvr>
                                        <p:cTn id="79" dur="500" fill="hold"/>
                                        <p:tgtEl>
                                          <p:spTgt spid="22"/>
                                        </p:tgtEl>
                                        <p:attrNameLst>
                                          <p:attrName>ppt_h</p:attrName>
                                        </p:attrNameLst>
                                      </p:cBhvr>
                                      <p:tavLst>
                                        <p:tav tm="0">
                                          <p:val>
                                            <p:strVal val="#ppt_h"/>
                                          </p:val>
                                        </p:tav>
                                        <p:tav tm="100000">
                                          <p:val>
                                            <p:strVal val="#ppt_h"/>
                                          </p:val>
                                        </p:tav>
                                      </p:tavLst>
                                    </p:anim>
                                    <p:animEffect transition="in" filter="fade">
                                      <p:cBhvr>
                                        <p:cTn id="80" dur="500"/>
                                        <p:tgtEl>
                                          <p:spTgt spid="22"/>
                                        </p:tgtEl>
                                      </p:cBhvr>
                                    </p:animEffect>
                                  </p:childTnLst>
                                </p:cTn>
                              </p:par>
                              <p:par>
                                <p:cTn id="81" presetID="55" presetClass="entr" presetSubtype="0"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strVal val="#ppt_w*0.70"/>
                                          </p:val>
                                        </p:tav>
                                        <p:tav tm="100000">
                                          <p:val>
                                            <p:strVal val="#ppt_w"/>
                                          </p:val>
                                        </p:tav>
                                      </p:tavLst>
                                    </p:anim>
                                    <p:anim calcmode="lin" valueType="num">
                                      <p:cBhvr>
                                        <p:cTn id="84" dur="500" fill="hold"/>
                                        <p:tgtEl>
                                          <p:spTgt spid="20"/>
                                        </p:tgtEl>
                                        <p:attrNameLst>
                                          <p:attrName>ppt_h</p:attrName>
                                        </p:attrNameLst>
                                      </p:cBhvr>
                                      <p:tavLst>
                                        <p:tav tm="0">
                                          <p:val>
                                            <p:strVal val="#ppt_h"/>
                                          </p:val>
                                        </p:tav>
                                        <p:tav tm="100000">
                                          <p:val>
                                            <p:strVal val="#ppt_h"/>
                                          </p:val>
                                        </p:tav>
                                      </p:tavLst>
                                    </p:anim>
                                    <p:animEffect transition="in" filter="fade">
                                      <p:cBhvr>
                                        <p:cTn id="85" dur="500"/>
                                        <p:tgtEl>
                                          <p:spTgt spid="20"/>
                                        </p:tgtEl>
                                      </p:cBhvr>
                                    </p:animEffect>
                                  </p:childTnLst>
                                </p:cTn>
                              </p:par>
                              <p:par>
                                <p:cTn id="86" presetID="55" presetClass="entr" presetSubtype="0"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strVal val="#ppt_w*0.70"/>
                                          </p:val>
                                        </p:tav>
                                        <p:tav tm="100000">
                                          <p:val>
                                            <p:strVal val="#ppt_w"/>
                                          </p:val>
                                        </p:tav>
                                      </p:tavLst>
                                    </p:anim>
                                    <p:anim calcmode="lin" valueType="num">
                                      <p:cBhvr>
                                        <p:cTn id="89" dur="500" fill="hold"/>
                                        <p:tgtEl>
                                          <p:spTgt spid="21"/>
                                        </p:tgtEl>
                                        <p:attrNameLst>
                                          <p:attrName>ppt_h</p:attrName>
                                        </p:attrNameLst>
                                      </p:cBhvr>
                                      <p:tavLst>
                                        <p:tav tm="0">
                                          <p:val>
                                            <p:strVal val="#ppt_h"/>
                                          </p:val>
                                        </p:tav>
                                        <p:tav tm="100000">
                                          <p:val>
                                            <p:strVal val="#ppt_h"/>
                                          </p:val>
                                        </p:tav>
                                      </p:tavLst>
                                    </p:anim>
                                    <p:animEffect transition="in" filter="fade">
                                      <p:cBhvr>
                                        <p:cTn id="90" dur="500"/>
                                        <p:tgtEl>
                                          <p:spTgt spid="21"/>
                                        </p:tgtEl>
                                      </p:cBhvr>
                                    </p:animEffect>
                                  </p:childTnLst>
                                </p:cTn>
                              </p:par>
                              <p:par>
                                <p:cTn id="91" presetID="55" presetClass="entr" presetSubtype="0" fill="hold" nodeType="with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500" fill="hold"/>
                                        <p:tgtEl>
                                          <p:spTgt spid="23"/>
                                        </p:tgtEl>
                                        <p:attrNameLst>
                                          <p:attrName>ppt_w</p:attrName>
                                        </p:attrNameLst>
                                      </p:cBhvr>
                                      <p:tavLst>
                                        <p:tav tm="0">
                                          <p:val>
                                            <p:strVal val="#ppt_w*0.70"/>
                                          </p:val>
                                        </p:tav>
                                        <p:tav tm="100000">
                                          <p:val>
                                            <p:strVal val="#ppt_w"/>
                                          </p:val>
                                        </p:tav>
                                      </p:tavLst>
                                    </p:anim>
                                    <p:anim calcmode="lin" valueType="num">
                                      <p:cBhvr>
                                        <p:cTn id="94" dur="500" fill="hold"/>
                                        <p:tgtEl>
                                          <p:spTgt spid="23"/>
                                        </p:tgtEl>
                                        <p:attrNameLst>
                                          <p:attrName>ppt_h</p:attrName>
                                        </p:attrNameLst>
                                      </p:cBhvr>
                                      <p:tavLst>
                                        <p:tav tm="0">
                                          <p:val>
                                            <p:strVal val="#ppt_h"/>
                                          </p:val>
                                        </p:tav>
                                        <p:tav tm="100000">
                                          <p:val>
                                            <p:strVal val="#ppt_h"/>
                                          </p:val>
                                        </p:tav>
                                      </p:tavLst>
                                    </p:anim>
                                    <p:animEffect transition="in" filter="fade">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229379"/>
                                        </p:tgtEl>
                                        <p:attrNameLst>
                                          <p:attrName>style.visibility</p:attrName>
                                        </p:attrNameLst>
                                      </p:cBhvr>
                                      <p:to>
                                        <p:strVal val="visible"/>
                                      </p:to>
                                    </p:set>
                                    <p:anim calcmode="lin" valueType="num">
                                      <p:cBhvr>
                                        <p:cTn id="100" dur="500" fill="hold"/>
                                        <p:tgtEl>
                                          <p:spTgt spid="229379"/>
                                        </p:tgtEl>
                                        <p:attrNameLst>
                                          <p:attrName>ppt_w</p:attrName>
                                        </p:attrNameLst>
                                      </p:cBhvr>
                                      <p:tavLst>
                                        <p:tav tm="0">
                                          <p:val>
                                            <p:strVal val="#ppt_w*0.70"/>
                                          </p:val>
                                        </p:tav>
                                        <p:tav tm="100000">
                                          <p:val>
                                            <p:strVal val="#ppt_w"/>
                                          </p:val>
                                        </p:tav>
                                      </p:tavLst>
                                    </p:anim>
                                    <p:anim calcmode="lin" valueType="num">
                                      <p:cBhvr>
                                        <p:cTn id="101" dur="500" fill="hold"/>
                                        <p:tgtEl>
                                          <p:spTgt spid="229379"/>
                                        </p:tgtEl>
                                        <p:attrNameLst>
                                          <p:attrName>ppt_h</p:attrName>
                                        </p:attrNameLst>
                                      </p:cBhvr>
                                      <p:tavLst>
                                        <p:tav tm="0">
                                          <p:val>
                                            <p:strVal val="#ppt_h"/>
                                          </p:val>
                                        </p:tav>
                                        <p:tav tm="100000">
                                          <p:val>
                                            <p:strVal val="#ppt_h"/>
                                          </p:val>
                                        </p:tav>
                                      </p:tavLst>
                                    </p:anim>
                                    <p:animEffect transition="in" filter="fade">
                                      <p:cBhvr>
                                        <p:cTn id="102" dur="500"/>
                                        <p:tgtEl>
                                          <p:spTgt spid="229379"/>
                                        </p:tgtEl>
                                      </p:cBhvr>
                                    </p:animEffect>
                                  </p:childTnLst>
                                </p:cTn>
                              </p:par>
                              <p:par>
                                <p:cTn id="103" presetID="55"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500" fill="hold"/>
                                        <p:tgtEl>
                                          <p:spTgt spid="30"/>
                                        </p:tgtEl>
                                        <p:attrNameLst>
                                          <p:attrName>ppt_w</p:attrName>
                                        </p:attrNameLst>
                                      </p:cBhvr>
                                      <p:tavLst>
                                        <p:tav tm="0">
                                          <p:val>
                                            <p:strVal val="#ppt_w*0.70"/>
                                          </p:val>
                                        </p:tav>
                                        <p:tav tm="100000">
                                          <p:val>
                                            <p:strVal val="#ppt_w"/>
                                          </p:val>
                                        </p:tav>
                                      </p:tavLst>
                                    </p:anim>
                                    <p:anim calcmode="lin" valueType="num">
                                      <p:cBhvr>
                                        <p:cTn id="106" dur="500" fill="hold"/>
                                        <p:tgtEl>
                                          <p:spTgt spid="30"/>
                                        </p:tgtEl>
                                        <p:attrNameLst>
                                          <p:attrName>ppt_h</p:attrName>
                                        </p:attrNameLst>
                                      </p:cBhvr>
                                      <p:tavLst>
                                        <p:tav tm="0">
                                          <p:val>
                                            <p:strVal val="#ppt_h"/>
                                          </p:val>
                                        </p:tav>
                                        <p:tav tm="100000">
                                          <p:val>
                                            <p:strVal val="#ppt_h"/>
                                          </p:val>
                                        </p:tav>
                                      </p:tavLst>
                                    </p:anim>
                                    <p:animEffect transition="in" filter="fade">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nodeType="clickEffect">
                                  <p:stCondLst>
                                    <p:cond delay="0"/>
                                  </p:stCondLst>
                                  <p:childTnLst>
                                    <p:set>
                                      <p:cBhvr>
                                        <p:cTn id="111" dur="1" fill="hold">
                                          <p:stCondLst>
                                            <p:cond delay="0"/>
                                          </p:stCondLst>
                                        </p:cTn>
                                        <p:tgtEl>
                                          <p:spTgt spid="38"/>
                                        </p:tgtEl>
                                        <p:attrNameLst>
                                          <p:attrName>style.visibility</p:attrName>
                                        </p:attrNameLst>
                                      </p:cBhvr>
                                      <p:to>
                                        <p:strVal val="visible"/>
                                      </p:to>
                                    </p:set>
                                    <p:anim calcmode="lin" valueType="num">
                                      <p:cBhvr>
                                        <p:cTn id="112" dur="500" fill="hold"/>
                                        <p:tgtEl>
                                          <p:spTgt spid="38"/>
                                        </p:tgtEl>
                                        <p:attrNameLst>
                                          <p:attrName>ppt_w</p:attrName>
                                        </p:attrNameLst>
                                      </p:cBhvr>
                                      <p:tavLst>
                                        <p:tav tm="0">
                                          <p:val>
                                            <p:strVal val="#ppt_w*0.70"/>
                                          </p:val>
                                        </p:tav>
                                        <p:tav tm="100000">
                                          <p:val>
                                            <p:strVal val="#ppt_w"/>
                                          </p:val>
                                        </p:tav>
                                      </p:tavLst>
                                    </p:anim>
                                    <p:anim calcmode="lin" valueType="num">
                                      <p:cBhvr>
                                        <p:cTn id="113" dur="500" fill="hold"/>
                                        <p:tgtEl>
                                          <p:spTgt spid="38"/>
                                        </p:tgtEl>
                                        <p:attrNameLst>
                                          <p:attrName>ppt_h</p:attrName>
                                        </p:attrNameLst>
                                      </p:cBhvr>
                                      <p:tavLst>
                                        <p:tav tm="0">
                                          <p:val>
                                            <p:strVal val="#ppt_h"/>
                                          </p:val>
                                        </p:tav>
                                        <p:tav tm="100000">
                                          <p:val>
                                            <p:strVal val="#ppt_h"/>
                                          </p:val>
                                        </p:tav>
                                      </p:tavLst>
                                    </p:anim>
                                    <p:animEffect transition="in" filter="fade">
                                      <p:cBhvr>
                                        <p:cTn id="114" dur="500"/>
                                        <p:tgtEl>
                                          <p:spTgt spid="38"/>
                                        </p:tgtEl>
                                      </p:cBhvr>
                                    </p:animEffect>
                                  </p:childTnLst>
                                </p:cTn>
                              </p:par>
                              <p:par>
                                <p:cTn id="115" presetID="55" presetClass="entr" presetSubtype="0" fill="hold"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500" fill="hold"/>
                                        <p:tgtEl>
                                          <p:spTgt spid="36"/>
                                        </p:tgtEl>
                                        <p:attrNameLst>
                                          <p:attrName>ppt_w</p:attrName>
                                        </p:attrNameLst>
                                      </p:cBhvr>
                                      <p:tavLst>
                                        <p:tav tm="0">
                                          <p:val>
                                            <p:strVal val="#ppt_w*0.70"/>
                                          </p:val>
                                        </p:tav>
                                        <p:tav tm="100000">
                                          <p:val>
                                            <p:strVal val="#ppt_w"/>
                                          </p:val>
                                        </p:tav>
                                      </p:tavLst>
                                    </p:anim>
                                    <p:anim calcmode="lin" valueType="num">
                                      <p:cBhvr>
                                        <p:cTn id="118" dur="500" fill="hold"/>
                                        <p:tgtEl>
                                          <p:spTgt spid="36"/>
                                        </p:tgtEl>
                                        <p:attrNameLst>
                                          <p:attrName>ppt_h</p:attrName>
                                        </p:attrNameLst>
                                      </p:cBhvr>
                                      <p:tavLst>
                                        <p:tav tm="0">
                                          <p:val>
                                            <p:strVal val="#ppt_h"/>
                                          </p:val>
                                        </p:tav>
                                        <p:tav tm="100000">
                                          <p:val>
                                            <p:strVal val="#ppt_h"/>
                                          </p:val>
                                        </p:tav>
                                      </p:tavLst>
                                    </p:anim>
                                    <p:animEffect transition="in" filter="fade">
                                      <p:cBhvr>
                                        <p:cTn id="1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1" animBg="1"/>
      <p:bldP spid="26" grpId="1" animBg="1"/>
      <p:bldP spid="27" grpId="1" animBg="1"/>
      <p:bldP spid="28" grpId="1"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400800" cy="1143000"/>
          </a:xfrm>
        </p:spPr>
        <p:txBody>
          <a:bodyPr/>
          <a:lstStyle/>
          <a:p>
            <a:pPr algn="l"/>
            <a:r>
              <a:rPr lang="en-US" b="1" i="1" dirty="0" smtClean="0"/>
              <a:t>Hepatic disorders</a:t>
            </a:r>
            <a:endParaRPr lang="en-US" b="1" i="1" dirty="0"/>
          </a:p>
        </p:txBody>
      </p:sp>
      <p:sp>
        <p:nvSpPr>
          <p:cNvPr id="3" name="Content Placeholder 2"/>
          <p:cNvSpPr>
            <a:spLocks noGrp="1"/>
          </p:cNvSpPr>
          <p:nvPr>
            <p:ph idx="1"/>
          </p:nvPr>
        </p:nvSpPr>
        <p:spPr>
          <a:xfrm>
            <a:off x="304800" y="1905000"/>
            <a:ext cx="7467600" cy="3200400"/>
          </a:xfrm>
        </p:spPr>
        <p:txBody>
          <a:bodyPr/>
          <a:lstStyle/>
          <a:p>
            <a:pPr algn="just"/>
            <a:r>
              <a:rPr lang="en-US" b="1" dirty="0" smtClean="0"/>
              <a:t>Worldwide problem.</a:t>
            </a:r>
          </a:p>
          <a:p>
            <a:pPr algn="just"/>
            <a:r>
              <a:rPr lang="en-US" b="1" dirty="0" smtClean="0"/>
              <a:t>Globally, Hepatitis C Virus (HCV) infects an estimated 170 million people, and causes a 500,000 deaths per year due to complications of late-stage liver diseases.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pic>
        <p:nvPicPr>
          <p:cNvPr id="5" name="Picture 4"/>
          <p:cNvPicPr/>
          <p:nvPr/>
        </p:nvPicPr>
        <p:blipFill>
          <a:blip r:embed="rId5" cstate="print"/>
          <a:srcRect/>
          <a:stretch>
            <a:fillRect/>
          </a:stretch>
        </p:blipFill>
        <p:spPr bwMode="auto">
          <a:xfrm>
            <a:off x="457200" y="914400"/>
            <a:ext cx="7353300" cy="3200400"/>
          </a:xfrm>
          <a:prstGeom prst="rect">
            <a:avLst/>
          </a:prstGeom>
          <a:noFill/>
          <a:ln w="9525">
            <a:noFill/>
            <a:miter lim="800000"/>
            <a:headEnd/>
            <a:tailEnd/>
          </a:ln>
        </p:spPr>
      </p:pic>
      <p:sp>
        <p:nvSpPr>
          <p:cNvPr id="2" name="Title 1"/>
          <p:cNvSpPr>
            <a:spLocks noGrp="1"/>
          </p:cNvSpPr>
          <p:nvPr>
            <p:ph type="title"/>
          </p:nvPr>
        </p:nvSpPr>
        <p:spPr>
          <a:xfrm>
            <a:off x="4038600" y="1066800"/>
            <a:ext cx="2514600" cy="762000"/>
          </a:xfrm>
        </p:spPr>
        <p:txBody>
          <a:bodyPr>
            <a:normAutofit/>
          </a:bodyPr>
          <a:lstStyle/>
          <a:p>
            <a:r>
              <a:rPr lang="en-US" sz="3200" b="1" baseline="30000" dirty="0" smtClean="0"/>
              <a:t>13</a:t>
            </a:r>
            <a:r>
              <a:rPr lang="en-US" sz="3200" b="1" dirty="0" smtClean="0"/>
              <a:t>C - NMR</a:t>
            </a:r>
            <a:endParaRPr lang="en-US" sz="3200" b="1" dirty="0"/>
          </a:p>
        </p:txBody>
      </p:sp>
      <p:pic>
        <p:nvPicPr>
          <p:cNvPr id="6" name="Content Placeholder 5"/>
          <p:cNvPicPr>
            <a:picLocks noGrp="1"/>
          </p:cNvPicPr>
          <p:nvPr>
            <p:ph idx="1"/>
          </p:nvPr>
        </p:nvPicPr>
        <p:blipFill>
          <a:blip r:embed="rId6" cstate="print"/>
          <a:srcRect/>
          <a:stretch>
            <a:fillRect/>
          </a:stretch>
        </p:blipFill>
        <p:spPr bwMode="auto">
          <a:xfrm>
            <a:off x="457200" y="3649063"/>
            <a:ext cx="7391399" cy="3056537"/>
          </a:xfrm>
          <a:prstGeom prst="rect">
            <a:avLst/>
          </a:prstGeom>
          <a:noFill/>
          <a:ln w="9525">
            <a:noFill/>
            <a:miter lim="800000"/>
            <a:headEnd/>
            <a:tailEnd/>
          </a:ln>
        </p:spPr>
      </p:pic>
      <p:sp>
        <p:nvSpPr>
          <p:cNvPr id="7" name="Title 1"/>
          <p:cNvSpPr txBox="1">
            <a:spLocks/>
          </p:cNvSpPr>
          <p:nvPr/>
        </p:nvSpPr>
        <p:spPr>
          <a:xfrm>
            <a:off x="1371600" y="3581400"/>
            <a:ext cx="2514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noProof="0" dirty="0" smtClean="0">
                <a:ln>
                  <a:noFill/>
                </a:ln>
                <a:solidFill>
                  <a:schemeClr val="accent2"/>
                </a:solidFill>
                <a:effectLst/>
                <a:uLnTx/>
                <a:uFillTx/>
                <a:latin typeface="+mj-lt"/>
                <a:ea typeface="+mj-ea"/>
                <a:cs typeface="+mj-cs"/>
              </a:rPr>
              <a:t>DEPT</a:t>
            </a:r>
            <a:endParaRPr kumimoji="0" lang="en-US" sz="3200" b="1" i="0" u="none" strike="noStrike" kern="1200" cap="none" spc="0" normalizeH="0" noProof="0" dirty="0">
              <a:ln>
                <a:noFill/>
              </a:ln>
              <a:solidFill>
                <a:schemeClr val="accent2"/>
              </a:solidFill>
              <a:effectLst/>
              <a:uLnTx/>
              <a:uFillTx/>
              <a:latin typeface="+mj-lt"/>
              <a:ea typeface="+mj-ea"/>
              <a:cs typeface="+mj-cs"/>
            </a:endParaRPr>
          </a:p>
        </p:txBody>
      </p:sp>
      <p:graphicFrame>
        <p:nvGraphicFramePr>
          <p:cNvPr id="284673" name="Object 1"/>
          <p:cNvGraphicFramePr>
            <a:graphicFrameLocks noChangeAspect="1"/>
          </p:cNvGraphicFramePr>
          <p:nvPr/>
        </p:nvGraphicFramePr>
        <p:xfrm>
          <a:off x="6561138" y="76200"/>
          <a:ext cx="2506662" cy="1981200"/>
        </p:xfrm>
        <a:graphic>
          <a:graphicData uri="http://schemas.openxmlformats.org/presentationml/2006/ole">
            <mc:AlternateContent xmlns:mc="http://schemas.openxmlformats.org/markup-compatibility/2006">
              <mc:Choice xmlns:v="urn:schemas-microsoft-com:vml" Requires="v">
                <p:oleObj spid="_x0000_s284677" name="CS ChemDraw Drawing" r:id="rId7" imgW="1497961" imgH="1185062" progId="">
                  <p:embed/>
                </p:oleObj>
              </mc:Choice>
              <mc:Fallback>
                <p:oleObj name="CS ChemDraw Drawing" r:id="rId7" imgW="1497961" imgH="1185062" progId="">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1138" y="76200"/>
                        <a:ext cx="2506662" cy="1981200"/>
                      </a:xfrm>
                      <a:prstGeom prst="rect">
                        <a:avLst/>
                      </a:prstGeom>
                      <a:solidFill>
                        <a:schemeClr val="bg1"/>
                      </a:solidFill>
                    </p:spPr>
                  </p:pic>
                </p:oleObj>
              </mc:Fallback>
            </mc:AlternateContent>
          </a:graphicData>
        </a:graphic>
      </p:graphicFrame>
      <p:cxnSp>
        <p:nvCxnSpPr>
          <p:cNvPr id="10" name="Straight Arrow Connector 9"/>
          <p:cNvCxnSpPr/>
          <p:nvPr/>
        </p:nvCxnSpPr>
        <p:spPr>
          <a:xfrm flipH="1">
            <a:off x="838200" y="2057400"/>
            <a:ext cx="1143000" cy="12192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38200" y="4191000"/>
            <a:ext cx="685800" cy="6858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1" u="none" strike="noStrike" kern="1200" cap="none" spc="0" normalizeH="0" baseline="0" noProof="0" dirty="0" smtClean="0">
                <a:ln>
                  <a:noFill/>
                </a:ln>
                <a:solidFill>
                  <a:schemeClr val="accent2"/>
                </a:solidFill>
                <a:effectLst/>
                <a:uLnTx/>
                <a:uFillTx/>
                <a:latin typeface="+mn-lt"/>
                <a:ea typeface="+mn-ea"/>
                <a:cs typeface="+mn-cs"/>
              </a:rPr>
              <a:t>. Indole-3-Carbaldehyde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0.7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strVal val="#ppt_w*0.7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strVal val="#ppt_w*0.70"/>
                                          </p:val>
                                        </p:tav>
                                        <p:tav tm="100000">
                                          <p:val>
                                            <p:strVal val="#ppt_w"/>
                                          </p:val>
                                        </p:tav>
                                      </p:tavLst>
                                    </p:anim>
                                    <p:anim calcmode="lin" valueType="num">
                                      <p:cBhvr>
                                        <p:cTn id="30" dur="500" fill="hold"/>
                                        <p:tgtEl>
                                          <p:spTgt spid="10"/>
                                        </p:tgtEl>
                                        <p:attrNameLst>
                                          <p:attrName>ppt_h</p:attrName>
                                        </p:attrNameLst>
                                      </p:cBhvr>
                                      <p:tavLst>
                                        <p:tav tm="0">
                                          <p:val>
                                            <p:strVal val="#ppt_h"/>
                                          </p:val>
                                        </p:tav>
                                        <p:tav tm="100000">
                                          <p:val>
                                            <p:strVal val="#ppt_h"/>
                                          </p:val>
                                        </p:tav>
                                      </p:tavLst>
                                    </p:anim>
                                    <p:animEffect transition="in" filter="fade">
                                      <p:cBhvr>
                                        <p:cTn id="31" dur="500"/>
                                        <p:tgtEl>
                                          <p:spTgt spid="10"/>
                                        </p:tgtEl>
                                      </p:cBhvr>
                                    </p:animEffect>
                                  </p:childTnLst>
                                </p:cTn>
                              </p:par>
                              <p:par>
                                <p:cTn id="32" presetID="55"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strVal val="#ppt_w*0.70"/>
                                          </p:val>
                                        </p:tav>
                                        <p:tav tm="100000">
                                          <p:val>
                                            <p:strVal val="#ppt_w"/>
                                          </p:val>
                                        </p:tav>
                                      </p:tavLst>
                                    </p:anim>
                                    <p:anim calcmode="lin" valueType="num">
                                      <p:cBhvr>
                                        <p:cTn id="35" dur="500" fill="hold"/>
                                        <p:tgtEl>
                                          <p:spTgt spid="12"/>
                                        </p:tgtEl>
                                        <p:attrNameLst>
                                          <p:attrName>ppt_h</p:attrName>
                                        </p:attrNameLst>
                                      </p:cBhvr>
                                      <p:tavLst>
                                        <p:tav tm="0">
                                          <p:val>
                                            <p:strVal val="#ppt_h"/>
                                          </p:val>
                                        </p:tav>
                                        <p:tav tm="100000">
                                          <p:val>
                                            <p:strVal val="#ppt_h"/>
                                          </p:val>
                                        </p:tav>
                                      </p:tavLst>
                                    </p:anim>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1143000"/>
          </a:xfrm>
        </p:spPr>
        <p:txBody>
          <a:bodyPr>
            <a:normAutofit/>
          </a:bodyPr>
          <a:lstStyle/>
          <a:p>
            <a:pPr algn="l"/>
            <a:r>
              <a:rPr lang="en-US" sz="3600" b="1" i="1" dirty="0" smtClean="0"/>
              <a:t>UV compound O</a:t>
            </a:r>
            <a:r>
              <a:rPr lang="en-US" sz="3600" b="1" i="1" baseline="-25000" dirty="0" smtClean="0"/>
              <a:t>7</a:t>
            </a:r>
            <a:endParaRPr lang="en-US" sz="3600" b="1" i="1" baseline="-25000" dirty="0"/>
          </a:p>
        </p:txBody>
      </p:sp>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pic>
        <p:nvPicPr>
          <p:cNvPr id="5" name="Content Placeholder 4"/>
          <p:cNvPicPr>
            <a:picLocks noGrp="1"/>
          </p:cNvPicPr>
          <p:nvPr>
            <p:ph idx="1"/>
          </p:nvPr>
        </p:nvPicPr>
        <p:blipFill>
          <a:blip r:embed="rId5" cstate="print"/>
          <a:srcRect/>
          <a:stretch>
            <a:fillRect/>
          </a:stretch>
        </p:blipFill>
        <p:spPr bwMode="auto">
          <a:xfrm>
            <a:off x="381000" y="1066800"/>
            <a:ext cx="7620000" cy="5791200"/>
          </a:xfrm>
          <a:prstGeom prst="rect">
            <a:avLst/>
          </a:prstGeom>
          <a:noFill/>
          <a:ln w="9525">
            <a:noFill/>
            <a:miter lim="800000"/>
            <a:headEnd/>
            <a:tailEnd/>
          </a:ln>
        </p:spPr>
      </p:pic>
      <p:sp>
        <p:nvSpPr>
          <p:cNvPr id="7" name="Rectangle 6"/>
          <p:cNvSpPr/>
          <p:nvPr/>
        </p:nvSpPr>
        <p:spPr>
          <a:xfrm>
            <a:off x="2743200" y="1412557"/>
            <a:ext cx="2971800" cy="492443"/>
          </a:xfrm>
          <a:prstGeom prst="rect">
            <a:avLst/>
          </a:prstGeom>
        </p:spPr>
        <p:txBody>
          <a:bodyPr wrap="square">
            <a:spAutoFit/>
          </a:bodyPr>
          <a:lstStyle/>
          <a:p>
            <a:r>
              <a:rPr lang="en-US" sz="2600" b="1" dirty="0" smtClean="0"/>
              <a:t>3 absorption bands </a:t>
            </a:r>
          </a:p>
        </p:txBody>
      </p:sp>
      <p:cxnSp>
        <p:nvCxnSpPr>
          <p:cNvPr id="9" name="Straight Arrow Connector 8"/>
          <p:cNvCxnSpPr/>
          <p:nvPr/>
        </p:nvCxnSpPr>
        <p:spPr>
          <a:xfrm flipH="1">
            <a:off x="1905000" y="2362200"/>
            <a:ext cx="914400" cy="1219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362200" y="2743200"/>
            <a:ext cx="914400" cy="1219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8" idx="1"/>
          </p:cNvCxnSpPr>
          <p:nvPr/>
        </p:nvCxnSpPr>
        <p:spPr>
          <a:xfrm flipH="1">
            <a:off x="3276600" y="3370422"/>
            <a:ext cx="457200" cy="59197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86000" y="2133600"/>
            <a:ext cx="1215397" cy="492443"/>
          </a:xfrm>
          <a:prstGeom prst="rect">
            <a:avLst/>
          </a:prstGeom>
          <a:solidFill>
            <a:schemeClr val="accent1">
              <a:lumMod val="75000"/>
            </a:schemeClr>
          </a:solidFill>
          <a:ln>
            <a:solidFill>
              <a:srgbClr val="FFFF99"/>
            </a:solidFill>
          </a:ln>
        </p:spPr>
        <p:txBody>
          <a:bodyPr wrap="none">
            <a:spAutoFit/>
          </a:bodyPr>
          <a:lstStyle/>
          <a:p>
            <a:r>
              <a:rPr lang="en-US" sz="2600" b="1" dirty="0" smtClean="0">
                <a:solidFill>
                  <a:srgbClr val="FFFF99"/>
                </a:solidFill>
              </a:rPr>
              <a:t>242 nm</a:t>
            </a:r>
          </a:p>
        </p:txBody>
      </p:sp>
      <p:sp>
        <p:nvSpPr>
          <p:cNvPr id="17" name="Rectangle 16"/>
          <p:cNvSpPr/>
          <p:nvPr/>
        </p:nvSpPr>
        <p:spPr>
          <a:xfrm>
            <a:off x="2743200" y="2590800"/>
            <a:ext cx="1215397" cy="492443"/>
          </a:xfrm>
          <a:prstGeom prst="rect">
            <a:avLst/>
          </a:prstGeom>
          <a:solidFill>
            <a:schemeClr val="accent1">
              <a:lumMod val="75000"/>
            </a:schemeClr>
          </a:solidFill>
          <a:ln>
            <a:solidFill>
              <a:srgbClr val="FFFF99"/>
            </a:solidFill>
          </a:ln>
        </p:spPr>
        <p:txBody>
          <a:bodyPr wrap="none">
            <a:spAutoFit/>
          </a:bodyPr>
          <a:lstStyle/>
          <a:p>
            <a:r>
              <a:rPr lang="en-US" sz="2600" b="1" dirty="0" smtClean="0">
                <a:solidFill>
                  <a:srgbClr val="FFFF99"/>
                </a:solidFill>
              </a:rPr>
              <a:t>258 nm</a:t>
            </a:r>
          </a:p>
        </p:txBody>
      </p:sp>
      <p:sp>
        <p:nvSpPr>
          <p:cNvPr id="18" name="Rectangle 17"/>
          <p:cNvSpPr/>
          <p:nvPr/>
        </p:nvSpPr>
        <p:spPr>
          <a:xfrm>
            <a:off x="3733800" y="3124200"/>
            <a:ext cx="1290738" cy="492443"/>
          </a:xfrm>
          <a:prstGeom prst="rect">
            <a:avLst/>
          </a:prstGeom>
          <a:solidFill>
            <a:schemeClr val="accent1">
              <a:lumMod val="75000"/>
            </a:schemeClr>
          </a:solidFill>
          <a:ln>
            <a:solidFill>
              <a:srgbClr val="FFFF99"/>
            </a:solidFill>
          </a:ln>
        </p:spPr>
        <p:txBody>
          <a:bodyPr wrap="none">
            <a:spAutoFit/>
          </a:bodyPr>
          <a:lstStyle/>
          <a:p>
            <a:r>
              <a:rPr lang="en-US" sz="2600" b="1" dirty="0" smtClean="0">
                <a:solidFill>
                  <a:srgbClr val="FFFF99"/>
                </a:solidFill>
              </a:rPr>
              <a:t>296 nm </a:t>
            </a:r>
          </a:p>
        </p:txBody>
      </p:sp>
      <p:sp>
        <p:nvSpPr>
          <p:cNvPr id="19" name="Rectangle 18"/>
          <p:cNvSpPr/>
          <p:nvPr/>
        </p:nvSpPr>
        <p:spPr>
          <a:xfrm>
            <a:off x="5715000" y="4191000"/>
            <a:ext cx="1744388" cy="492443"/>
          </a:xfrm>
          <a:prstGeom prst="rect">
            <a:avLst/>
          </a:prstGeom>
        </p:spPr>
        <p:txBody>
          <a:bodyPr wrap="none">
            <a:spAutoFit/>
          </a:bodyPr>
          <a:lstStyle/>
          <a:p>
            <a:r>
              <a:rPr lang="en-US" sz="2600" b="1" i="1" dirty="0" err="1" smtClean="0">
                <a:solidFill>
                  <a:schemeClr val="accent2">
                    <a:lumMod val="75000"/>
                  </a:schemeClr>
                </a:solidFill>
              </a:rPr>
              <a:t>Indole</a:t>
            </a:r>
            <a:r>
              <a:rPr lang="en-US" sz="2600" b="1" i="1" dirty="0" smtClean="0">
                <a:solidFill>
                  <a:schemeClr val="accent2">
                    <a:lumMod val="75000"/>
                  </a:schemeClr>
                </a:solidFill>
              </a:rPr>
              <a:t> Ring</a:t>
            </a:r>
            <a:endParaRPr lang="en-US" sz="2600" b="1" i="1" dirty="0">
              <a:solidFill>
                <a:schemeClr val="accent2">
                  <a:lumMod val="75000"/>
                </a:schemeClr>
              </a:solidFill>
            </a:endParaRPr>
          </a:p>
        </p:txBody>
      </p:sp>
      <p:graphicFrame>
        <p:nvGraphicFramePr>
          <p:cNvPr id="282625" name="Object 1"/>
          <p:cNvGraphicFramePr>
            <a:graphicFrameLocks noChangeAspect="1"/>
          </p:cNvGraphicFramePr>
          <p:nvPr/>
        </p:nvGraphicFramePr>
        <p:xfrm>
          <a:off x="6561138" y="76200"/>
          <a:ext cx="2506662" cy="1981200"/>
        </p:xfrm>
        <a:graphic>
          <a:graphicData uri="http://schemas.openxmlformats.org/presentationml/2006/ole">
            <mc:AlternateContent xmlns:mc="http://schemas.openxmlformats.org/markup-compatibility/2006">
              <mc:Choice xmlns:v="urn:schemas-microsoft-com:vml" Requires="v">
                <p:oleObj spid="_x0000_s282629" name="CS ChemDraw Drawing" r:id="rId6" imgW="1497961" imgH="1185062" progId="">
                  <p:embed/>
                </p:oleObj>
              </mc:Choice>
              <mc:Fallback>
                <p:oleObj name="CS ChemDraw Drawing" r:id="rId6" imgW="1497961" imgH="1185062" progId="">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1138" y="76200"/>
                        <a:ext cx="2506662" cy="1981200"/>
                      </a:xfrm>
                      <a:prstGeom prst="rect">
                        <a:avLst/>
                      </a:prstGeom>
                      <a:solidFill>
                        <a:schemeClr val="bg1"/>
                      </a:solidFill>
                    </p:spPr>
                  </p:pic>
                </p:oleObj>
              </mc:Fallback>
            </mc:AlternateContent>
          </a:graphicData>
        </a:graphic>
      </p:graphicFrame>
      <p:sp>
        <p:nvSpPr>
          <p:cNvPr id="15"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1" u="none" strike="noStrike" kern="1200" cap="none" spc="0" normalizeH="0" baseline="0" noProof="0" dirty="0" smtClean="0">
                <a:ln>
                  <a:noFill/>
                </a:ln>
                <a:solidFill>
                  <a:schemeClr val="accent2"/>
                </a:solidFill>
                <a:effectLst/>
                <a:uLnTx/>
                <a:uFillTx/>
                <a:latin typeface="+mn-lt"/>
                <a:ea typeface="+mn-ea"/>
                <a:cs typeface="+mn-cs"/>
              </a:rPr>
              <a:t>. Indole-3-Carbaldehyde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7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ppt_w*0.7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strVal val="#ppt_w*0.70"/>
                                          </p:val>
                                        </p:tav>
                                        <p:tav tm="100000">
                                          <p:val>
                                            <p:strVal val="#ppt_w"/>
                                          </p:val>
                                        </p:tav>
                                      </p:tavLst>
                                    </p:anim>
                                    <p:anim calcmode="lin" valueType="num">
                                      <p:cBhvr>
                                        <p:cTn id="27" dur="500" fill="hold"/>
                                        <p:tgtEl>
                                          <p:spTgt spid="16"/>
                                        </p:tgtEl>
                                        <p:attrNameLst>
                                          <p:attrName>ppt_h</p:attrName>
                                        </p:attrNameLst>
                                      </p:cBhvr>
                                      <p:tavLst>
                                        <p:tav tm="0">
                                          <p:val>
                                            <p:strVal val="#ppt_h"/>
                                          </p:val>
                                        </p:tav>
                                        <p:tav tm="100000">
                                          <p:val>
                                            <p:strVal val="#ppt_h"/>
                                          </p:val>
                                        </p:tav>
                                      </p:tavLst>
                                    </p:anim>
                                    <p:animEffect transition="in" filter="fade">
                                      <p:cBhvr>
                                        <p:cTn id="28" dur="500"/>
                                        <p:tgtEl>
                                          <p:spTgt spid="16"/>
                                        </p:tgtEl>
                                      </p:cBhvr>
                                    </p:animEffect>
                                  </p:childTnLst>
                                </p:cTn>
                              </p:par>
                              <p:par>
                                <p:cTn id="29" presetID="55"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strVal val="#ppt_w*0.7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strVal val="#ppt_w*0.70"/>
                                          </p:val>
                                        </p:tav>
                                        <p:tav tm="100000">
                                          <p:val>
                                            <p:strVal val="#ppt_w"/>
                                          </p:val>
                                        </p:tav>
                                      </p:tavLst>
                                    </p:anim>
                                    <p:anim calcmode="lin" valueType="num">
                                      <p:cBhvr>
                                        <p:cTn id="39" dur="500" fill="hold"/>
                                        <p:tgtEl>
                                          <p:spTgt spid="17"/>
                                        </p:tgtEl>
                                        <p:attrNameLst>
                                          <p:attrName>ppt_h</p:attrName>
                                        </p:attrNameLst>
                                      </p:cBhvr>
                                      <p:tavLst>
                                        <p:tav tm="0">
                                          <p:val>
                                            <p:strVal val="#ppt_h"/>
                                          </p:val>
                                        </p:tav>
                                        <p:tav tm="100000">
                                          <p:val>
                                            <p:strVal val="#ppt_h"/>
                                          </p:val>
                                        </p:tav>
                                      </p:tavLst>
                                    </p:anim>
                                    <p:animEffect transition="in" filter="fade">
                                      <p:cBhvr>
                                        <p:cTn id="40" dur="500"/>
                                        <p:tgtEl>
                                          <p:spTgt spid="17"/>
                                        </p:tgtEl>
                                      </p:cBhvr>
                                    </p:animEffect>
                                  </p:childTnLst>
                                </p:cTn>
                              </p:par>
                              <p:par>
                                <p:cTn id="41" presetID="55"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strVal val="#ppt_w*0.70"/>
                                          </p:val>
                                        </p:tav>
                                        <p:tav tm="100000">
                                          <p:val>
                                            <p:strVal val="#ppt_w"/>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strVal val="#ppt_w*0.70"/>
                                          </p:val>
                                        </p:tav>
                                        <p:tav tm="100000">
                                          <p:val>
                                            <p:strVal val="#ppt_w"/>
                                          </p:val>
                                        </p:tav>
                                      </p:tavLst>
                                    </p:anim>
                                    <p:anim calcmode="lin" valueType="num">
                                      <p:cBhvr>
                                        <p:cTn id="51" dur="500" fill="hold"/>
                                        <p:tgtEl>
                                          <p:spTgt spid="18"/>
                                        </p:tgtEl>
                                        <p:attrNameLst>
                                          <p:attrName>ppt_h</p:attrName>
                                        </p:attrNameLst>
                                      </p:cBhvr>
                                      <p:tavLst>
                                        <p:tav tm="0">
                                          <p:val>
                                            <p:strVal val="#ppt_h"/>
                                          </p:val>
                                        </p:tav>
                                        <p:tav tm="100000">
                                          <p:val>
                                            <p:strVal val="#ppt_h"/>
                                          </p:val>
                                        </p:tav>
                                      </p:tavLst>
                                    </p:anim>
                                    <p:animEffect transition="in" filter="fade">
                                      <p:cBhvr>
                                        <p:cTn id="52" dur="500"/>
                                        <p:tgtEl>
                                          <p:spTgt spid="18"/>
                                        </p:tgtEl>
                                      </p:cBhvr>
                                    </p:animEffect>
                                  </p:childTnLst>
                                </p:cTn>
                              </p:par>
                              <p:par>
                                <p:cTn id="53" presetID="55"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strVal val="#ppt_w*0.7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strVal val="#ppt_w*0.70"/>
                                          </p:val>
                                        </p:tav>
                                        <p:tav tm="100000">
                                          <p:val>
                                            <p:strVal val="#ppt_w"/>
                                          </p:val>
                                        </p:tav>
                                      </p:tavLst>
                                    </p:anim>
                                    <p:anim calcmode="lin" valueType="num">
                                      <p:cBhvr>
                                        <p:cTn id="63" dur="500" fill="hold"/>
                                        <p:tgtEl>
                                          <p:spTgt spid="19"/>
                                        </p:tgtEl>
                                        <p:attrNameLst>
                                          <p:attrName>ppt_h</p:attrName>
                                        </p:attrNameLst>
                                      </p:cBhvr>
                                      <p:tavLst>
                                        <p:tav tm="0">
                                          <p:val>
                                            <p:strVal val="#ppt_h"/>
                                          </p:val>
                                        </p:tav>
                                        <p:tav tm="100000">
                                          <p:val>
                                            <p:strVal val="#ppt_h"/>
                                          </p:val>
                                        </p:tav>
                                      </p:tavLst>
                                    </p:anim>
                                    <p:animEffect transition="in" filter="fade">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6" grpId="0" animBg="1"/>
      <p:bldP spid="17" grpId="0" animBg="1"/>
      <p:bldP spid="18" grpId="0" animBg="1"/>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1143000"/>
          </a:xfrm>
        </p:spPr>
        <p:txBody>
          <a:bodyPr>
            <a:normAutofit/>
          </a:bodyPr>
          <a:lstStyle/>
          <a:p>
            <a:pPr algn="l"/>
            <a:r>
              <a:rPr lang="en-US" sz="3600" b="1" i="1" dirty="0" smtClean="0"/>
              <a:t>UV compound O</a:t>
            </a:r>
            <a:r>
              <a:rPr lang="en-US" sz="3600" b="1" i="1" baseline="-25000" dirty="0" smtClean="0"/>
              <a:t>7</a:t>
            </a:r>
            <a:endParaRPr lang="en-US" sz="3600" b="1" i="1" baseline="-25000" dirty="0"/>
          </a:p>
        </p:txBody>
      </p:sp>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pic>
        <p:nvPicPr>
          <p:cNvPr id="5" name="Content Placeholder 4"/>
          <p:cNvPicPr>
            <a:picLocks noGrp="1"/>
          </p:cNvPicPr>
          <p:nvPr>
            <p:ph idx="1"/>
          </p:nvPr>
        </p:nvPicPr>
        <p:blipFill>
          <a:blip r:embed="rId5" cstate="print"/>
          <a:srcRect/>
          <a:stretch>
            <a:fillRect/>
          </a:stretch>
        </p:blipFill>
        <p:spPr bwMode="auto">
          <a:xfrm>
            <a:off x="381000" y="1066800"/>
            <a:ext cx="7620000" cy="5791200"/>
          </a:xfrm>
          <a:prstGeom prst="rect">
            <a:avLst/>
          </a:prstGeom>
          <a:noFill/>
          <a:ln w="9525">
            <a:noFill/>
            <a:miter lim="800000"/>
            <a:headEnd/>
            <a:tailEnd/>
          </a:ln>
        </p:spPr>
      </p:pic>
      <p:sp>
        <p:nvSpPr>
          <p:cNvPr id="6" name="Rectangle 5"/>
          <p:cNvSpPr/>
          <p:nvPr/>
        </p:nvSpPr>
        <p:spPr>
          <a:xfrm>
            <a:off x="4114800" y="2514600"/>
            <a:ext cx="4267200" cy="1292662"/>
          </a:xfrm>
          <a:prstGeom prst="rect">
            <a:avLst/>
          </a:prstGeom>
          <a:solidFill>
            <a:schemeClr val="accent1">
              <a:lumMod val="75000"/>
            </a:schemeClr>
          </a:solidFill>
          <a:ln>
            <a:solidFill>
              <a:srgbClr val="FFFF99"/>
            </a:solidFill>
          </a:ln>
        </p:spPr>
        <p:txBody>
          <a:bodyPr wrap="square">
            <a:spAutoFit/>
          </a:bodyPr>
          <a:lstStyle/>
          <a:p>
            <a:pPr algn="ctr">
              <a:buNone/>
            </a:pPr>
            <a:r>
              <a:rPr lang="en-US" sz="2600" b="1" dirty="0" err="1" smtClean="0">
                <a:solidFill>
                  <a:srgbClr val="FFFF99"/>
                </a:solidFill>
              </a:rPr>
              <a:t>hyperchromic</a:t>
            </a:r>
            <a:r>
              <a:rPr lang="en-US" sz="2600" b="1" dirty="0" smtClean="0">
                <a:solidFill>
                  <a:srgbClr val="FFFF99"/>
                </a:solidFill>
              </a:rPr>
              <a:t> shift </a:t>
            </a:r>
          </a:p>
          <a:p>
            <a:pPr algn="ctr">
              <a:buNone/>
            </a:pPr>
            <a:r>
              <a:rPr lang="en-US" sz="2600" b="1" dirty="0" smtClean="0">
                <a:solidFill>
                  <a:srgbClr val="FFFF99"/>
                </a:solidFill>
              </a:rPr>
              <a:t>with no change in the </a:t>
            </a:r>
            <a:r>
              <a:rPr lang="en-US" sz="2600" b="1" dirty="0" err="1" smtClean="0">
                <a:solidFill>
                  <a:srgbClr val="FFFF99"/>
                </a:solidFill>
              </a:rPr>
              <a:t>λ</a:t>
            </a:r>
            <a:r>
              <a:rPr lang="en-US" sz="2600" b="1" baseline="-25000" dirty="0" err="1" smtClean="0">
                <a:solidFill>
                  <a:srgbClr val="FFFF99"/>
                </a:solidFill>
              </a:rPr>
              <a:t>max</a:t>
            </a:r>
            <a:r>
              <a:rPr lang="en-US" sz="2600" b="1" dirty="0" smtClean="0">
                <a:solidFill>
                  <a:srgbClr val="FFFF99"/>
                </a:solidFill>
              </a:rPr>
              <a:t> of absorption</a:t>
            </a:r>
          </a:p>
        </p:txBody>
      </p:sp>
      <p:sp>
        <p:nvSpPr>
          <p:cNvPr id="7" name="Rectangle 6"/>
          <p:cNvSpPr/>
          <p:nvPr/>
        </p:nvSpPr>
        <p:spPr>
          <a:xfrm>
            <a:off x="3581400" y="1752600"/>
            <a:ext cx="2971800" cy="523220"/>
          </a:xfrm>
          <a:prstGeom prst="rect">
            <a:avLst/>
          </a:prstGeom>
        </p:spPr>
        <p:txBody>
          <a:bodyPr wrap="square">
            <a:spAutoFit/>
          </a:bodyPr>
          <a:lstStyle/>
          <a:p>
            <a:r>
              <a:rPr lang="en-US" sz="2800" b="1" dirty="0" smtClean="0"/>
              <a:t>Addition of </a:t>
            </a:r>
            <a:r>
              <a:rPr lang="en-US" sz="2800" b="1" dirty="0" err="1" smtClean="0"/>
              <a:t>dil</a:t>
            </a:r>
            <a:r>
              <a:rPr lang="en-US" sz="2800" b="1" dirty="0" smtClean="0"/>
              <a:t> </a:t>
            </a:r>
            <a:r>
              <a:rPr lang="en-US" sz="2800" b="1" dirty="0" err="1" smtClean="0"/>
              <a:t>HCl</a:t>
            </a:r>
            <a:endParaRPr lang="en-US" sz="2600" b="1" dirty="0" smtClean="0"/>
          </a:p>
        </p:txBody>
      </p:sp>
      <p:sp>
        <p:nvSpPr>
          <p:cNvPr id="19" name="Rectangle 18"/>
          <p:cNvSpPr/>
          <p:nvPr/>
        </p:nvSpPr>
        <p:spPr>
          <a:xfrm>
            <a:off x="5715000" y="4191000"/>
            <a:ext cx="1744388" cy="492443"/>
          </a:xfrm>
          <a:prstGeom prst="rect">
            <a:avLst/>
          </a:prstGeom>
        </p:spPr>
        <p:txBody>
          <a:bodyPr wrap="none">
            <a:spAutoFit/>
          </a:bodyPr>
          <a:lstStyle/>
          <a:p>
            <a:r>
              <a:rPr lang="en-US" sz="2600" b="1" i="1" dirty="0" err="1" smtClean="0">
                <a:solidFill>
                  <a:schemeClr val="accent2">
                    <a:lumMod val="75000"/>
                  </a:schemeClr>
                </a:solidFill>
              </a:rPr>
              <a:t>Indole</a:t>
            </a:r>
            <a:r>
              <a:rPr lang="en-US" sz="2600" b="1" i="1" dirty="0" smtClean="0">
                <a:solidFill>
                  <a:schemeClr val="accent2">
                    <a:lumMod val="75000"/>
                  </a:schemeClr>
                </a:solidFill>
              </a:rPr>
              <a:t> Ring</a:t>
            </a:r>
            <a:endParaRPr lang="en-US" sz="2600" b="1" i="1" dirty="0">
              <a:solidFill>
                <a:schemeClr val="accent2">
                  <a:lumMod val="75000"/>
                </a:schemeClr>
              </a:solidFill>
            </a:endParaRPr>
          </a:p>
        </p:txBody>
      </p:sp>
      <p:cxnSp>
        <p:nvCxnSpPr>
          <p:cNvPr id="22" name="Straight Arrow Connector 21"/>
          <p:cNvCxnSpPr>
            <a:stCxn id="7" idx="1"/>
          </p:cNvCxnSpPr>
          <p:nvPr/>
        </p:nvCxnSpPr>
        <p:spPr>
          <a:xfrm flipH="1">
            <a:off x="2438400" y="2014210"/>
            <a:ext cx="1143000" cy="12623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281601" name="Object 1"/>
          <p:cNvGraphicFramePr>
            <a:graphicFrameLocks noChangeAspect="1"/>
          </p:cNvGraphicFramePr>
          <p:nvPr/>
        </p:nvGraphicFramePr>
        <p:xfrm>
          <a:off x="6561138" y="76200"/>
          <a:ext cx="2506662" cy="1981200"/>
        </p:xfrm>
        <a:graphic>
          <a:graphicData uri="http://schemas.openxmlformats.org/presentationml/2006/ole">
            <mc:AlternateContent xmlns:mc="http://schemas.openxmlformats.org/markup-compatibility/2006">
              <mc:Choice xmlns:v="urn:schemas-microsoft-com:vml" Requires="v">
                <p:oleObj spid="_x0000_s281605" name="CS ChemDraw Drawing" r:id="rId6" imgW="1497961" imgH="1185062" progId="">
                  <p:embed/>
                </p:oleObj>
              </mc:Choice>
              <mc:Fallback>
                <p:oleObj name="CS ChemDraw Drawing" r:id="rId6" imgW="1497961" imgH="1185062" progId="">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1138" y="76200"/>
                        <a:ext cx="2506662" cy="1981200"/>
                      </a:xfrm>
                      <a:prstGeom prst="rect">
                        <a:avLst/>
                      </a:prstGeom>
                      <a:solidFill>
                        <a:schemeClr val="bg1"/>
                      </a:solidFill>
                    </p:spPr>
                  </p:pic>
                </p:oleObj>
              </mc:Fallback>
            </mc:AlternateContent>
          </a:graphicData>
        </a:graphic>
      </p:graphicFrame>
      <p:sp>
        <p:nvSpPr>
          <p:cNvPr id="11"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1" u="none" strike="noStrike" kern="1200" cap="none" spc="0" normalizeH="0" baseline="0" noProof="0" dirty="0" smtClean="0">
                <a:ln>
                  <a:noFill/>
                </a:ln>
                <a:solidFill>
                  <a:schemeClr val="accent2"/>
                </a:solidFill>
                <a:effectLst/>
                <a:uLnTx/>
                <a:uFillTx/>
                <a:latin typeface="+mn-lt"/>
                <a:ea typeface="+mn-ea"/>
                <a:cs typeface="+mn-cs"/>
              </a:rPr>
              <a:t>. Indole-3-Carbaldehyde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7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Effect transition="in" filter="fade">
                                      <p:cBhvr>
                                        <p:cTn id="16" dur="500"/>
                                        <p:tgtEl>
                                          <p:spTgt spid="7"/>
                                        </p:tgtEl>
                                      </p:cBhvr>
                                    </p:animEffect>
                                  </p:childTnLst>
                                </p:cTn>
                              </p:par>
                              <p:par>
                                <p:cTn id="17" presetID="55"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strVal val="#ppt_w*0.70"/>
                                          </p:val>
                                        </p:tav>
                                        <p:tav tm="100000">
                                          <p:val>
                                            <p:strVal val="#ppt_w"/>
                                          </p:val>
                                        </p:tav>
                                      </p:tavLst>
                                    </p:anim>
                                    <p:anim calcmode="lin" valueType="num">
                                      <p:cBhvr>
                                        <p:cTn id="20" dur="500" fill="hold"/>
                                        <p:tgtEl>
                                          <p:spTgt spid="22"/>
                                        </p:tgtEl>
                                        <p:attrNameLst>
                                          <p:attrName>ppt_h</p:attrName>
                                        </p:attrNameLst>
                                      </p:cBhvr>
                                      <p:tavLst>
                                        <p:tav tm="0">
                                          <p:val>
                                            <p:strVal val="#ppt_h"/>
                                          </p:val>
                                        </p:tav>
                                        <p:tav tm="100000">
                                          <p:val>
                                            <p:strVal val="#ppt_h"/>
                                          </p:val>
                                        </p:tav>
                                      </p:tavLst>
                                    </p:anim>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0" nodeType="clickEffect">
                                  <p:stCondLst>
                                    <p:cond delay="0"/>
                                  </p:stCondLst>
                                  <p:childTnLst>
                                    <p:animScale>
                                      <p:cBhvr>
                                        <p:cTn id="25"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4419600" cy="1143000"/>
          </a:xfrm>
        </p:spPr>
        <p:txBody>
          <a:bodyPr>
            <a:normAutofit/>
          </a:bodyPr>
          <a:lstStyle/>
          <a:p>
            <a:pPr algn="l"/>
            <a:r>
              <a:rPr lang="en-GB" sz="3600" b="1" i="1" dirty="0" smtClean="0"/>
              <a:t>ESIMS</a:t>
            </a:r>
            <a:endParaRPr lang="en-US" sz="3600" b="1" i="1" dirty="0"/>
          </a:p>
        </p:txBody>
      </p:sp>
      <p:sp>
        <p:nvSpPr>
          <p:cNvPr id="3" name="Content Placeholder 2"/>
          <p:cNvSpPr>
            <a:spLocks noGrp="1"/>
          </p:cNvSpPr>
          <p:nvPr>
            <p:ph idx="1"/>
          </p:nvPr>
        </p:nvSpPr>
        <p:spPr>
          <a:xfrm>
            <a:off x="381000" y="2133600"/>
            <a:ext cx="7543800" cy="2667000"/>
          </a:xfrm>
        </p:spPr>
        <p:txBody>
          <a:bodyPr>
            <a:normAutofit/>
          </a:bodyPr>
          <a:lstStyle/>
          <a:p>
            <a:r>
              <a:rPr lang="en-GB" b="1" dirty="0" smtClean="0"/>
              <a:t>m/z 168      [</a:t>
            </a:r>
            <a:r>
              <a:rPr lang="en-GB" b="1" dirty="0" err="1" smtClean="0"/>
              <a:t>M+Na</a:t>
            </a:r>
            <a:r>
              <a:rPr lang="en-GB" b="1" dirty="0" smtClean="0"/>
              <a:t>]</a:t>
            </a:r>
            <a:r>
              <a:rPr lang="en-GB" b="1" baseline="30000" dirty="0" smtClean="0"/>
              <a:t>+</a:t>
            </a:r>
            <a:r>
              <a:rPr lang="en-GB" b="1" dirty="0" smtClean="0"/>
              <a:t> </a:t>
            </a:r>
          </a:p>
          <a:p>
            <a:r>
              <a:rPr lang="en-GB" b="1" dirty="0" smtClean="0"/>
              <a:t>molecular formula of </a:t>
            </a:r>
            <a:r>
              <a:rPr lang="en-US" b="1" dirty="0" smtClean="0"/>
              <a:t>C</a:t>
            </a:r>
            <a:r>
              <a:rPr lang="en-US" b="1" baseline="-25000" dirty="0" smtClean="0"/>
              <a:t>9</a:t>
            </a:r>
            <a:r>
              <a:rPr lang="en-US" b="1" dirty="0" smtClean="0"/>
              <a:t>H</a:t>
            </a:r>
            <a:r>
              <a:rPr lang="en-US" b="1" baseline="-25000" dirty="0" smtClean="0"/>
              <a:t>7</a:t>
            </a:r>
            <a:r>
              <a:rPr lang="en-US" b="1" dirty="0" smtClean="0"/>
              <a:t>NO. </a:t>
            </a:r>
          </a:p>
          <a:p>
            <a:r>
              <a:rPr lang="en-US" b="1" dirty="0" smtClean="0"/>
              <a:t>The odd M</a:t>
            </a:r>
            <a:r>
              <a:rPr lang="en-US" b="1" baseline="30000" dirty="0" smtClean="0"/>
              <a:t>+</a:t>
            </a:r>
            <a:r>
              <a:rPr lang="en-US" b="1" dirty="0" smtClean="0"/>
              <a:t>          presence of Nitrogen. </a:t>
            </a:r>
          </a:p>
          <a:p>
            <a:pPr>
              <a:buNone/>
            </a:pPr>
            <a:endParaRPr lang="en-US" b="1" dirty="0" smtClean="0"/>
          </a:p>
        </p:txBody>
      </p:sp>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cxnSp>
        <p:nvCxnSpPr>
          <p:cNvPr id="6" name="Straight Arrow Connector 5"/>
          <p:cNvCxnSpPr/>
          <p:nvPr/>
        </p:nvCxnSpPr>
        <p:spPr>
          <a:xfrm>
            <a:off x="2895600" y="3657600"/>
            <a:ext cx="685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283649" name="Object 1"/>
          <p:cNvGraphicFramePr>
            <a:graphicFrameLocks noChangeAspect="1"/>
          </p:cNvGraphicFramePr>
          <p:nvPr/>
        </p:nvGraphicFramePr>
        <p:xfrm>
          <a:off x="6561138" y="76200"/>
          <a:ext cx="2506662" cy="1981200"/>
        </p:xfrm>
        <a:graphic>
          <a:graphicData uri="http://schemas.openxmlformats.org/presentationml/2006/ole">
            <mc:AlternateContent xmlns:mc="http://schemas.openxmlformats.org/markup-compatibility/2006">
              <mc:Choice xmlns:v="urn:schemas-microsoft-com:vml" Requires="v">
                <p:oleObj spid="_x0000_s352262" name="CS ChemDraw Drawing" r:id="rId5" imgW="1497961" imgH="1185062" progId="">
                  <p:embed/>
                </p:oleObj>
              </mc:Choice>
              <mc:Fallback>
                <p:oleObj name="CS ChemDraw Drawing" r:id="rId5" imgW="1497961" imgH="1185062"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1138" y="76200"/>
                        <a:ext cx="2506662" cy="1981200"/>
                      </a:xfrm>
                      <a:prstGeom prst="rect">
                        <a:avLst/>
                      </a:prstGeom>
                      <a:solidFill>
                        <a:schemeClr val="bg1"/>
                      </a:solidFill>
                    </p:spPr>
                  </p:pic>
                </p:oleObj>
              </mc:Fallback>
            </mc:AlternateContent>
          </a:graphicData>
        </a:graphic>
      </p:graphicFrame>
      <p:sp>
        <p:nvSpPr>
          <p:cNvPr id="8"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1" u="none" strike="noStrike" kern="1200" cap="none" spc="0" normalizeH="0" baseline="0" noProof="0" dirty="0" smtClean="0">
                <a:ln>
                  <a:noFill/>
                </a:ln>
                <a:solidFill>
                  <a:schemeClr val="accent2"/>
                </a:solidFill>
                <a:effectLst/>
                <a:uLnTx/>
                <a:uFillTx/>
                <a:latin typeface="+mn-lt"/>
                <a:ea typeface="+mn-ea"/>
                <a:cs typeface="+mn-cs"/>
              </a:rPr>
              <a:t>. Indole-3-Carbaldehyde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2" end="2"/>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strVal val="#ppt_w*0.70"/>
                                          </p:val>
                                        </p:tav>
                                        <p:tav tm="100000">
                                          <p:val>
                                            <p:strVal val="#ppt_w"/>
                                          </p:val>
                                        </p:tav>
                                      </p:tavLst>
                                    </p:anim>
                                    <p:anim calcmode="lin" valueType="num">
                                      <p:cBhvr>
                                        <p:cTn id="34" dur="500" fill="hold"/>
                                        <p:tgtEl>
                                          <p:spTgt spid="6"/>
                                        </p:tgtEl>
                                        <p:attrNameLst>
                                          <p:attrName>ppt_h</p:attrName>
                                        </p:attrNameLst>
                                      </p:cBhvr>
                                      <p:tavLst>
                                        <p:tav tm="0">
                                          <p:val>
                                            <p:strVal val="#ppt_h"/>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4419600" cy="1143000"/>
          </a:xfrm>
        </p:spPr>
        <p:txBody>
          <a:bodyPr>
            <a:normAutofit/>
          </a:bodyPr>
          <a:lstStyle/>
          <a:p>
            <a:pPr algn="l"/>
            <a:r>
              <a:rPr lang="en-GB" sz="3600" b="1" i="1" dirty="0" smtClean="0"/>
              <a:t>MS &amp; NMR</a:t>
            </a:r>
            <a:endParaRPr lang="en-US" sz="3600" b="1" i="1" dirty="0"/>
          </a:p>
        </p:txBody>
      </p:sp>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graphicFrame>
        <p:nvGraphicFramePr>
          <p:cNvPr id="283649" name="Object 1"/>
          <p:cNvGraphicFramePr>
            <a:graphicFrameLocks noChangeAspect="1"/>
          </p:cNvGraphicFramePr>
          <p:nvPr/>
        </p:nvGraphicFramePr>
        <p:xfrm>
          <a:off x="6561138" y="76200"/>
          <a:ext cx="2506662" cy="1981200"/>
        </p:xfrm>
        <a:graphic>
          <a:graphicData uri="http://schemas.openxmlformats.org/presentationml/2006/ole">
            <mc:AlternateContent xmlns:mc="http://schemas.openxmlformats.org/markup-compatibility/2006">
              <mc:Choice xmlns:v="urn:schemas-microsoft-com:vml" Requires="v">
                <p:oleObj spid="_x0000_s353286" name="CS ChemDraw Drawing" r:id="rId5" imgW="1497961" imgH="1185062" progId="">
                  <p:embed/>
                </p:oleObj>
              </mc:Choice>
              <mc:Fallback>
                <p:oleObj name="CS ChemDraw Drawing" r:id="rId5" imgW="1497961" imgH="1185062"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1138" y="76200"/>
                        <a:ext cx="2506662" cy="1981200"/>
                      </a:xfrm>
                      <a:prstGeom prst="rect">
                        <a:avLst/>
                      </a:prstGeom>
                      <a:solidFill>
                        <a:schemeClr val="bg1"/>
                      </a:solidFill>
                    </p:spPr>
                  </p:pic>
                </p:oleObj>
              </mc:Fallback>
            </mc:AlternateContent>
          </a:graphicData>
        </a:graphic>
      </p:graphicFrame>
      <p:sp>
        <p:nvSpPr>
          <p:cNvPr id="7" name="Content Placeholder 6"/>
          <p:cNvSpPr>
            <a:spLocks noGrp="1"/>
          </p:cNvSpPr>
          <p:nvPr>
            <p:ph idx="1"/>
          </p:nvPr>
        </p:nvSpPr>
        <p:spPr>
          <a:xfrm>
            <a:off x="152400" y="2895600"/>
            <a:ext cx="7696200" cy="1371600"/>
          </a:xfrm>
        </p:spPr>
        <p:txBody>
          <a:bodyPr/>
          <a:lstStyle/>
          <a:p>
            <a:pPr algn="ctr">
              <a:buNone/>
            </a:pPr>
            <a:r>
              <a:rPr lang="en-US" b="1" dirty="0" smtClean="0"/>
              <a:t>Confirmed the presence of the </a:t>
            </a:r>
            <a:r>
              <a:rPr lang="en-US" b="1" dirty="0" err="1" smtClean="0"/>
              <a:t>indole</a:t>
            </a:r>
            <a:r>
              <a:rPr lang="en-US" b="1" dirty="0" smtClean="0"/>
              <a:t> ring.</a:t>
            </a:r>
            <a:endParaRPr lang="en-US" b="1" dirty="0"/>
          </a:p>
        </p:txBody>
      </p:sp>
      <p:sp>
        <p:nvSpPr>
          <p:cNvPr id="8"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1" u="none" strike="noStrike" kern="1200" cap="none" spc="0" normalizeH="0" baseline="0" noProof="0" dirty="0" smtClean="0">
                <a:ln>
                  <a:noFill/>
                </a:ln>
                <a:solidFill>
                  <a:schemeClr val="accent2"/>
                </a:solidFill>
                <a:effectLst/>
                <a:uLnTx/>
                <a:uFillTx/>
                <a:latin typeface="+mn-lt"/>
                <a:ea typeface="+mn-ea"/>
                <a:cs typeface="+mn-cs"/>
              </a:rPr>
              <a:t>. Indole-3-Carbaldehyde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i="1" dirty="0" smtClean="0"/>
              <a:t>Compound O</a:t>
            </a:r>
            <a:r>
              <a:rPr lang="en-US" sz="3200" b="1" i="1" baseline="-25000" dirty="0" smtClean="0"/>
              <a:t>7</a:t>
            </a:r>
            <a:endParaRPr lang="en-US" sz="3200" b="1" i="1" dirty="0"/>
          </a:p>
        </p:txBody>
      </p:sp>
      <p:sp>
        <p:nvSpPr>
          <p:cNvPr id="3" name="Content Placeholder 2"/>
          <p:cNvSpPr>
            <a:spLocks noGrp="1"/>
          </p:cNvSpPr>
          <p:nvPr>
            <p:ph idx="1"/>
          </p:nvPr>
        </p:nvSpPr>
        <p:spPr>
          <a:xfrm>
            <a:off x="304800" y="1600201"/>
            <a:ext cx="3581400" cy="685800"/>
          </a:xfrm>
        </p:spPr>
        <p:txBody>
          <a:bodyPr>
            <a:normAutofit/>
          </a:bodyPr>
          <a:lstStyle/>
          <a:p>
            <a:pPr>
              <a:buNone/>
            </a:pPr>
            <a:r>
              <a:rPr lang="en-US" sz="2200" b="1" dirty="0" smtClean="0">
                <a:solidFill>
                  <a:schemeClr val="accent1">
                    <a:lumMod val="50000"/>
                  </a:schemeClr>
                </a:solidFill>
              </a:rPr>
              <a:t>1H-indole-3-carbaldehyde</a:t>
            </a:r>
            <a:endParaRPr lang="en-US" sz="2200" b="1" dirty="0">
              <a:solidFill>
                <a:schemeClr val="accent1">
                  <a:lumMod val="50000"/>
                </a:schemeClr>
              </a:solidFill>
            </a:endParaRPr>
          </a:p>
        </p:txBody>
      </p:sp>
      <p:pic>
        <p:nvPicPr>
          <p:cNvPr id="4" name="Picture 6"/>
          <p:cNvPicPr>
            <a:picLocks noChangeAspect="1" noChangeArrowheads="1"/>
          </p:cNvPicPr>
          <p:nvPr/>
        </p:nvPicPr>
        <p:blipFill>
          <a:blip r:embed="rId4" cstate="print"/>
          <a:srcRect/>
          <a:stretch>
            <a:fillRect/>
          </a:stretch>
        </p:blipFill>
        <p:spPr bwMode="auto">
          <a:xfrm>
            <a:off x="7848600" y="1"/>
            <a:ext cx="1295400" cy="6858000"/>
          </a:xfrm>
          <a:prstGeom prst="rect">
            <a:avLst/>
          </a:prstGeom>
          <a:noFill/>
          <a:ln w="9525">
            <a:noFill/>
            <a:miter lim="800000"/>
            <a:headEnd/>
            <a:tailEnd/>
          </a:ln>
        </p:spPr>
      </p:pic>
      <p:graphicFrame>
        <p:nvGraphicFramePr>
          <p:cNvPr id="230402" name="Object 2"/>
          <p:cNvGraphicFramePr>
            <a:graphicFrameLocks noChangeAspect="1"/>
          </p:cNvGraphicFramePr>
          <p:nvPr/>
        </p:nvGraphicFramePr>
        <p:xfrm>
          <a:off x="4191000" y="480530"/>
          <a:ext cx="2959100" cy="2338870"/>
        </p:xfrm>
        <a:graphic>
          <a:graphicData uri="http://schemas.openxmlformats.org/presentationml/2006/ole">
            <mc:AlternateContent xmlns:mc="http://schemas.openxmlformats.org/markup-compatibility/2006">
              <mc:Choice xmlns:v="urn:schemas-microsoft-com:vml" Requires="v">
                <p:oleObj spid="_x0000_s230406" name="CS ChemDraw Drawing" r:id="rId5" imgW="1497961" imgH="1185062" progId="">
                  <p:embed/>
                </p:oleObj>
              </mc:Choice>
              <mc:Fallback>
                <p:oleObj name="CS ChemDraw Drawing" r:id="rId5" imgW="1497961" imgH="1185062"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80530"/>
                        <a:ext cx="2959100" cy="2338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2"/>
          <p:cNvSpPr txBox="1">
            <a:spLocks/>
          </p:cNvSpPr>
          <p:nvPr/>
        </p:nvSpPr>
        <p:spPr>
          <a:xfrm>
            <a:off x="304800" y="4389437"/>
            <a:ext cx="7467600" cy="178276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This is the first report for the isolation of </a:t>
            </a:r>
            <a:r>
              <a:rPr kumimoji="0" lang="en-US" sz="3200" b="1" i="0" u="none" strike="noStrike" kern="1200" cap="none" spc="0" normalizeH="0" baseline="0" noProof="0" dirty="0" smtClean="0">
                <a:ln>
                  <a:noFill/>
                </a:ln>
                <a:solidFill>
                  <a:schemeClr val="accent2">
                    <a:lumMod val="75000"/>
                  </a:schemeClr>
                </a:solidFill>
                <a:effectLst/>
                <a:uLnTx/>
                <a:uFillTx/>
                <a:latin typeface="+mn-lt"/>
                <a:ea typeface="+mn-ea"/>
                <a:cs typeface="+mn-cs"/>
              </a:rPr>
              <a:t>1H-indole-3-carbaldehyde</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from family </a:t>
            </a:r>
            <a:r>
              <a:rPr kumimoji="0" lang="en-US" sz="3200" b="1" i="0" u="none" strike="noStrike" kern="1200" cap="none" spc="0" normalizeH="0" baseline="0" noProof="0" dirty="0" err="1" smtClean="0">
                <a:ln>
                  <a:noFill/>
                </a:ln>
                <a:solidFill>
                  <a:schemeClr val="accent2">
                    <a:lumMod val="75000"/>
                  </a:schemeClr>
                </a:solidFill>
                <a:effectLst/>
                <a:uLnTx/>
                <a:uFillTx/>
                <a:latin typeface="+mn-lt"/>
                <a:ea typeface="+mn-ea"/>
                <a:cs typeface="+mn-cs"/>
              </a:rPr>
              <a:t>Asteraceae</a:t>
            </a:r>
            <a:r>
              <a:rPr kumimoji="0" lang="en-US" sz="3200" b="1" i="0" u="none" strike="noStrike" kern="1200" cap="none" spc="0" normalizeH="0" baseline="0" noProof="0" dirty="0" smtClean="0">
                <a:ln>
                  <a:noFill/>
                </a:ln>
                <a:solidFill>
                  <a:schemeClr val="accent2">
                    <a:lumMod val="75000"/>
                  </a:schemeClr>
                </a:solidFill>
                <a:effectLst/>
                <a:uLnTx/>
                <a:uFillTx/>
                <a:latin typeface="+mn-lt"/>
                <a:ea typeface="+mn-ea"/>
                <a:cs typeface="+mn-cs"/>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04800" y="2667000"/>
            <a:ext cx="7467600" cy="1981200"/>
          </a:xfrm>
          <a:prstGeom prst="rect">
            <a:avLst/>
          </a:prstGeom>
        </p:spPr>
        <p:txBody>
          <a:bodyPr vert="horz" lIns="91440" tIns="45720" rIns="91440" bIns="45720" rtlCol="0">
            <a:normAutofit/>
          </a:bodyPr>
          <a:lstStyle/>
          <a:p>
            <a:pPr marL="342900" indent="-342900" algn="just">
              <a:spcBef>
                <a:spcPct val="20000"/>
              </a:spcBef>
              <a:buFont typeface="Arial" pitchFamily="34" charset="0"/>
              <a:buChar char="•"/>
              <a:defRPr/>
            </a:pPr>
            <a:r>
              <a:rPr lang="en-US" sz="3200" b="1" dirty="0" smtClean="0"/>
              <a:t> Its structure was confirmed by comparing its spectral data with those reported in literature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1" u="none" strike="noStrike" kern="1200" cap="none" spc="0" normalizeH="0" baseline="0" noProof="0" dirty="0" smtClean="0">
                <a:ln>
                  <a:noFill/>
                </a:ln>
                <a:solidFill>
                  <a:schemeClr val="accent2"/>
                </a:solidFill>
                <a:effectLst/>
                <a:uLnTx/>
                <a:uFillTx/>
                <a:latin typeface="+mn-lt"/>
                <a:ea typeface="+mn-ea"/>
                <a:cs typeface="+mn-cs"/>
              </a:rPr>
              <a:t>. Indole-3-Carbaldehyde</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0402"/>
                                        </p:tgtEl>
                                        <p:attrNameLst>
                                          <p:attrName>style.visibility</p:attrName>
                                        </p:attrNameLst>
                                      </p:cBhvr>
                                      <p:to>
                                        <p:strVal val="visible"/>
                                      </p:to>
                                    </p:set>
                                    <p:anim calcmode="lin" valueType="num">
                                      <p:cBhvr>
                                        <p:cTn id="14" dur="500" fill="hold"/>
                                        <p:tgtEl>
                                          <p:spTgt spid="230402"/>
                                        </p:tgtEl>
                                        <p:attrNameLst>
                                          <p:attrName>ppt_w</p:attrName>
                                        </p:attrNameLst>
                                      </p:cBhvr>
                                      <p:tavLst>
                                        <p:tav tm="0">
                                          <p:val>
                                            <p:strVal val="#ppt_w*0.70"/>
                                          </p:val>
                                        </p:tav>
                                        <p:tav tm="100000">
                                          <p:val>
                                            <p:strVal val="#ppt_w"/>
                                          </p:val>
                                        </p:tav>
                                      </p:tavLst>
                                    </p:anim>
                                    <p:anim calcmode="lin" valueType="num">
                                      <p:cBhvr>
                                        <p:cTn id="15" dur="500" fill="hold"/>
                                        <p:tgtEl>
                                          <p:spTgt spid="230402"/>
                                        </p:tgtEl>
                                        <p:attrNameLst>
                                          <p:attrName>ppt_h</p:attrName>
                                        </p:attrNameLst>
                                      </p:cBhvr>
                                      <p:tavLst>
                                        <p:tav tm="0">
                                          <p:val>
                                            <p:strVal val="#ppt_h"/>
                                          </p:val>
                                        </p:tav>
                                        <p:tav tm="100000">
                                          <p:val>
                                            <p:strVal val="#ppt_h"/>
                                          </p:val>
                                        </p:tav>
                                      </p:tavLst>
                                    </p:anim>
                                    <p:animEffect transition="in" filter="fade">
                                      <p:cBhvr>
                                        <p:cTn id="16" dur="500"/>
                                        <p:tgtEl>
                                          <p:spTgt spid="230402"/>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ppt_w*0.70"/>
                                          </p:val>
                                        </p:tav>
                                        <p:tav tm="100000">
                                          <p:val>
                                            <p:strVal val="#ppt_w"/>
                                          </p:val>
                                        </p:tav>
                                      </p:tavLst>
                                    </p:anim>
                                    <p:anim calcmode="lin" valueType="num">
                                      <p:cBhvr>
                                        <p:cTn id="27" dur="500" fill="hold"/>
                                        <p:tgtEl>
                                          <p:spTgt spid="8"/>
                                        </p:tgtEl>
                                        <p:attrNameLst>
                                          <p:attrName>ppt_h</p:attrName>
                                        </p:attrNameLst>
                                      </p:cBhvr>
                                      <p:tavLst>
                                        <p:tav tm="0">
                                          <p:val>
                                            <p:strVal val="#ppt_h"/>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strVal val="#ppt_w*0.70"/>
                                          </p:val>
                                        </p:tav>
                                        <p:tav tm="100000">
                                          <p:val>
                                            <p:strVal val="#ppt_w"/>
                                          </p:val>
                                        </p:tav>
                                      </p:tavLst>
                                    </p:anim>
                                    <p:anim calcmode="lin" valueType="num">
                                      <p:cBhvr>
                                        <p:cTn id="34" dur="500" fill="hold"/>
                                        <p:tgtEl>
                                          <p:spTgt spid="6"/>
                                        </p:tgtEl>
                                        <p:attrNameLst>
                                          <p:attrName>ppt_h</p:attrName>
                                        </p:attrNameLst>
                                      </p:cBhvr>
                                      <p:tavLst>
                                        <p:tav tm="0">
                                          <p:val>
                                            <p:strVal val="#ppt_h"/>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315200" cy="1600200"/>
          </a:xfrm>
        </p:spPr>
        <p:txBody>
          <a:bodyPr>
            <a:normAutofit/>
          </a:bodyPr>
          <a:lstStyle/>
          <a:p>
            <a:pPr algn="l"/>
            <a:r>
              <a:rPr lang="en-US" b="1" i="1" dirty="0" smtClean="0">
                <a:solidFill>
                  <a:schemeClr val="accent1">
                    <a:lumMod val="75000"/>
                  </a:schemeClr>
                </a:solidFill>
              </a:rPr>
              <a:t>Compound O</a:t>
            </a:r>
            <a:r>
              <a:rPr lang="en-US" b="1" i="1" baseline="-25000" dirty="0" smtClean="0">
                <a:solidFill>
                  <a:schemeClr val="accent1">
                    <a:lumMod val="75000"/>
                  </a:schemeClr>
                </a:solidFill>
              </a:rPr>
              <a:t>9 </a:t>
            </a:r>
            <a:r>
              <a:rPr lang="en-US" b="1" i="1" dirty="0" smtClean="0">
                <a:solidFill>
                  <a:schemeClr val="accent1">
                    <a:lumMod val="75000"/>
                  </a:schemeClr>
                </a:solidFill>
              </a:rPr>
              <a:t>…. </a:t>
            </a:r>
            <a:r>
              <a:rPr lang="en-US" b="1" i="1" dirty="0" smtClean="0"/>
              <a:t/>
            </a:r>
            <a:br>
              <a:rPr lang="en-US" b="1" i="1" dirty="0" smtClean="0"/>
            </a:br>
            <a:r>
              <a:rPr lang="en-US" b="1" i="1" dirty="0" err="1" smtClean="0"/>
              <a:t>Pedalitin</a:t>
            </a:r>
            <a:endParaRPr lang="en-US" b="1" i="1" dirty="0"/>
          </a:p>
        </p:txBody>
      </p:sp>
      <p:pic>
        <p:nvPicPr>
          <p:cNvPr id="4" name="Picture 6"/>
          <p:cNvPicPr>
            <a:picLocks noChangeAspect="1" noChangeArrowheads="1"/>
          </p:cNvPicPr>
          <p:nvPr/>
        </p:nvPicPr>
        <p:blipFill>
          <a:blip r:embed="rId3" cstate="print"/>
          <a:srcRect/>
          <a:stretch>
            <a:fillRect/>
          </a:stretch>
        </p:blipFill>
        <p:spPr bwMode="auto">
          <a:xfrm>
            <a:off x="7848600" y="0"/>
            <a:ext cx="1295400" cy="685800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1066800" y="1828800"/>
            <a:ext cx="5867401" cy="3352800"/>
          </a:xfrm>
          <a:prstGeom prst="rect">
            <a:avLst/>
          </a:prstGeom>
          <a:noFill/>
          <a:ln w="9525">
            <a:noFill/>
            <a:miter lim="800000"/>
            <a:headEnd/>
            <a:tailEnd/>
          </a:ln>
        </p:spPr>
      </p:pic>
      <p:sp>
        <p:nvSpPr>
          <p:cNvPr id="7"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2"/>
                </a:solidFill>
                <a:effectLst/>
                <a:uLnTx/>
                <a:uFillTx/>
                <a:latin typeface="+mn-lt"/>
                <a:ea typeface="+mn-ea"/>
                <a:cs typeface="+mn-cs"/>
              </a:rPr>
              <a:t>Pedalitin</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7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p:nvPr/>
        </p:nvPicPr>
        <p:blipFill>
          <a:blip r:embed="rId3" cstate="print"/>
          <a:srcRect/>
          <a:stretch>
            <a:fillRect/>
          </a:stretch>
        </p:blipFill>
        <p:spPr bwMode="auto">
          <a:xfrm>
            <a:off x="1524000" y="4038600"/>
            <a:ext cx="1724025" cy="2514600"/>
          </a:xfrm>
          <a:prstGeom prst="rect">
            <a:avLst/>
          </a:prstGeom>
          <a:noFill/>
          <a:ln w="9525">
            <a:noFill/>
            <a:miter lim="800000"/>
            <a:headEnd/>
            <a:tailEnd/>
          </a:ln>
        </p:spPr>
      </p:pic>
      <p:pic>
        <p:nvPicPr>
          <p:cNvPr id="66562" name="Picture 2"/>
          <p:cNvPicPr>
            <a:picLocks noChangeAspect="1" noChangeArrowheads="1"/>
          </p:cNvPicPr>
          <p:nvPr/>
        </p:nvPicPr>
        <p:blipFill>
          <a:blip r:embed="rId4" cstate="print"/>
          <a:srcRect/>
          <a:stretch>
            <a:fillRect/>
          </a:stretch>
        </p:blipFill>
        <p:spPr bwMode="auto">
          <a:xfrm>
            <a:off x="516002" y="762000"/>
            <a:ext cx="1693797" cy="2819400"/>
          </a:xfrm>
          <a:prstGeom prst="rect">
            <a:avLst/>
          </a:prstGeom>
          <a:noFill/>
          <a:ln w="9525">
            <a:noFill/>
            <a:miter lim="800000"/>
            <a:headEnd/>
            <a:tailEnd/>
          </a:ln>
        </p:spPr>
      </p:pic>
      <p:pic>
        <p:nvPicPr>
          <p:cNvPr id="4" name="Picture 6"/>
          <p:cNvPicPr>
            <a:picLocks noChangeAspect="1" noChangeArrowheads="1"/>
          </p:cNvPicPr>
          <p:nvPr/>
        </p:nvPicPr>
        <p:blipFill>
          <a:blip r:embed="rId5" cstate="print"/>
          <a:srcRect/>
          <a:stretch>
            <a:fillRect/>
          </a:stretch>
        </p:blipFill>
        <p:spPr bwMode="auto">
          <a:xfrm>
            <a:off x="7848600" y="0"/>
            <a:ext cx="1295400" cy="6858000"/>
          </a:xfrm>
          <a:prstGeom prst="rect">
            <a:avLst/>
          </a:prstGeom>
          <a:noFill/>
          <a:ln w="9525">
            <a:noFill/>
            <a:miter lim="800000"/>
            <a:headEnd/>
            <a:tailEnd/>
          </a:ln>
        </p:spPr>
      </p:pic>
      <p:pic>
        <p:nvPicPr>
          <p:cNvPr id="5" name="Picture 4"/>
          <p:cNvPicPr/>
          <p:nvPr/>
        </p:nvPicPr>
        <p:blipFill>
          <a:blip r:embed="rId6" cstate="print"/>
          <a:srcRect/>
          <a:stretch>
            <a:fillRect/>
          </a:stretch>
        </p:blipFill>
        <p:spPr bwMode="auto">
          <a:xfrm>
            <a:off x="3733800" y="838200"/>
            <a:ext cx="1828800" cy="2057400"/>
          </a:xfrm>
          <a:prstGeom prst="rect">
            <a:avLst/>
          </a:prstGeom>
          <a:noFill/>
          <a:ln w="9525">
            <a:noFill/>
            <a:miter lim="800000"/>
            <a:headEnd/>
            <a:tailEnd/>
          </a:ln>
        </p:spPr>
      </p:pic>
      <p:sp>
        <p:nvSpPr>
          <p:cNvPr id="6" name="Content Placeholder 2"/>
          <p:cNvSpPr>
            <a:spLocks noGrp="1"/>
          </p:cNvSpPr>
          <p:nvPr>
            <p:ph idx="1"/>
          </p:nvPr>
        </p:nvSpPr>
        <p:spPr>
          <a:xfrm>
            <a:off x="152400" y="381001"/>
            <a:ext cx="1676400" cy="609599"/>
          </a:xfrm>
        </p:spPr>
        <p:txBody>
          <a:bodyPr>
            <a:normAutofit/>
          </a:bodyPr>
          <a:lstStyle/>
          <a:p>
            <a:pPr>
              <a:buNone/>
            </a:pPr>
            <a:r>
              <a:rPr lang="en-GB" sz="2800" dirty="0" smtClean="0"/>
              <a:t>UV</a:t>
            </a:r>
            <a:r>
              <a:rPr lang="en-US" sz="2800" dirty="0" smtClean="0"/>
              <a:t> </a:t>
            </a:r>
            <a:r>
              <a:rPr lang="en-US" sz="2800" dirty="0" err="1" smtClean="0"/>
              <a:t>MeOH</a:t>
            </a:r>
            <a:endParaRPr lang="en-US" sz="2800" dirty="0" smtClean="0"/>
          </a:p>
          <a:p>
            <a:endParaRPr lang="en-US" sz="2800" dirty="0"/>
          </a:p>
        </p:txBody>
      </p:sp>
      <p:cxnSp>
        <p:nvCxnSpPr>
          <p:cNvPr id="11" name="Straight Arrow Connector 10"/>
          <p:cNvCxnSpPr/>
          <p:nvPr/>
        </p:nvCxnSpPr>
        <p:spPr>
          <a:xfrm>
            <a:off x="1828800" y="685800"/>
            <a:ext cx="533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429000" y="685800"/>
            <a:ext cx="838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38200" y="1295400"/>
            <a:ext cx="762000" cy="838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219200" y="1447800"/>
            <a:ext cx="762000" cy="838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0" y="326648"/>
            <a:ext cx="1600200" cy="892552"/>
          </a:xfrm>
          <a:prstGeom prst="rect">
            <a:avLst/>
          </a:prstGeom>
          <a:noFill/>
        </p:spPr>
        <p:txBody>
          <a:bodyPr wrap="square" rtlCol="0">
            <a:spAutoFit/>
          </a:bodyPr>
          <a:lstStyle/>
          <a:p>
            <a:r>
              <a:rPr lang="en-US" sz="2600" dirty="0" smtClean="0"/>
              <a:t>276nm </a:t>
            </a:r>
          </a:p>
          <a:p>
            <a:r>
              <a:rPr lang="en-US" sz="2600" dirty="0" smtClean="0"/>
              <a:t>336 nm</a:t>
            </a:r>
            <a:endParaRPr lang="en-US" sz="2600" dirty="0"/>
          </a:p>
        </p:txBody>
      </p:sp>
      <p:cxnSp>
        <p:nvCxnSpPr>
          <p:cNvPr id="25" name="Straight Arrow Connector 24"/>
          <p:cNvCxnSpPr/>
          <p:nvPr/>
        </p:nvCxnSpPr>
        <p:spPr>
          <a:xfrm>
            <a:off x="2209800" y="1447800"/>
            <a:ext cx="1371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67000" y="1447800"/>
            <a:ext cx="1066800" cy="369332"/>
          </a:xfrm>
          <a:prstGeom prst="rect">
            <a:avLst/>
          </a:prstGeom>
          <a:noFill/>
        </p:spPr>
        <p:txBody>
          <a:bodyPr wrap="square" rtlCol="0">
            <a:spAutoFit/>
          </a:bodyPr>
          <a:lstStyle/>
          <a:p>
            <a:r>
              <a:rPr lang="en-US" b="1" dirty="0" err="1" smtClean="0"/>
              <a:t>NaOMe</a:t>
            </a:r>
            <a:endParaRPr lang="en-US" b="1" dirty="0"/>
          </a:p>
        </p:txBody>
      </p:sp>
      <p:cxnSp>
        <p:nvCxnSpPr>
          <p:cNvPr id="32" name="Straight Arrow Connector 31"/>
          <p:cNvCxnSpPr/>
          <p:nvPr/>
        </p:nvCxnSpPr>
        <p:spPr>
          <a:xfrm>
            <a:off x="2209800" y="1447800"/>
            <a:ext cx="1524000" cy="1752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276600" y="2450068"/>
            <a:ext cx="1066800" cy="369332"/>
          </a:xfrm>
          <a:prstGeom prst="rect">
            <a:avLst/>
          </a:prstGeom>
          <a:noFill/>
        </p:spPr>
        <p:txBody>
          <a:bodyPr wrap="square" rtlCol="0">
            <a:spAutoFit/>
          </a:bodyPr>
          <a:lstStyle/>
          <a:p>
            <a:r>
              <a:rPr lang="en-US" b="1" dirty="0" err="1" smtClean="0"/>
              <a:t>NaOAc</a:t>
            </a:r>
            <a:endParaRPr lang="en-US" b="1" dirty="0"/>
          </a:p>
        </p:txBody>
      </p:sp>
      <p:pic>
        <p:nvPicPr>
          <p:cNvPr id="36" name="Picture 35"/>
          <p:cNvPicPr/>
          <p:nvPr/>
        </p:nvPicPr>
        <p:blipFill>
          <a:blip r:embed="rId7" cstate="print"/>
          <a:srcRect/>
          <a:stretch>
            <a:fillRect/>
          </a:stretch>
        </p:blipFill>
        <p:spPr bwMode="auto">
          <a:xfrm>
            <a:off x="3733800" y="2971800"/>
            <a:ext cx="1905000" cy="2390775"/>
          </a:xfrm>
          <a:prstGeom prst="rect">
            <a:avLst/>
          </a:prstGeom>
          <a:noFill/>
          <a:ln w="9525">
            <a:noFill/>
            <a:miter lim="800000"/>
            <a:headEnd/>
            <a:tailEnd/>
          </a:ln>
        </p:spPr>
      </p:pic>
      <p:sp>
        <p:nvSpPr>
          <p:cNvPr id="37" name="TextBox 36"/>
          <p:cNvSpPr txBox="1"/>
          <p:nvPr/>
        </p:nvSpPr>
        <p:spPr>
          <a:xfrm>
            <a:off x="4495800" y="2971800"/>
            <a:ext cx="2057400" cy="492443"/>
          </a:xfrm>
          <a:prstGeom prst="rect">
            <a:avLst/>
          </a:prstGeom>
          <a:solidFill>
            <a:srgbClr val="FFFF99"/>
          </a:solidFill>
          <a:ln w="31750">
            <a:solidFill>
              <a:schemeClr val="accent1">
                <a:shade val="95000"/>
                <a:satMod val="105000"/>
              </a:schemeClr>
            </a:solidFill>
          </a:ln>
        </p:spPr>
        <p:txBody>
          <a:bodyPr wrap="square" rtlCol="0">
            <a:spAutoFit/>
          </a:bodyPr>
          <a:lstStyle/>
          <a:p>
            <a:r>
              <a:rPr lang="en-US" sz="2600" b="1" dirty="0" smtClean="0"/>
              <a:t>No free 7-OH</a:t>
            </a:r>
            <a:endParaRPr lang="en-US" sz="2600" b="1" dirty="0"/>
          </a:p>
        </p:txBody>
      </p:sp>
      <p:cxnSp>
        <p:nvCxnSpPr>
          <p:cNvPr id="38" name="Straight Arrow Connector 37"/>
          <p:cNvCxnSpPr/>
          <p:nvPr/>
        </p:nvCxnSpPr>
        <p:spPr>
          <a:xfrm>
            <a:off x="2209800" y="1447800"/>
            <a:ext cx="304800" cy="2895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828800" y="3468469"/>
            <a:ext cx="1371600" cy="646331"/>
          </a:xfrm>
          <a:prstGeom prst="rect">
            <a:avLst/>
          </a:prstGeom>
          <a:noFill/>
        </p:spPr>
        <p:txBody>
          <a:bodyPr wrap="square" rtlCol="0">
            <a:spAutoFit/>
          </a:bodyPr>
          <a:lstStyle/>
          <a:p>
            <a:r>
              <a:rPr lang="en-US" b="1" dirty="0" smtClean="0"/>
              <a:t>AlCl</a:t>
            </a:r>
            <a:r>
              <a:rPr lang="en-US" b="1" baseline="-25000" dirty="0" smtClean="0"/>
              <a:t>3 </a:t>
            </a:r>
            <a:endParaRPr lang="en-US" b="1" dirty="0" smtClean="0"/>
          </a:p>
          <a:p>
            <a:r>
              <a:rPr lang="en-US" b="1" dirty="0" smtClean="0"/>
              <a:t>AlCl</a:t>
            </a:r>
            <a:r>
              <a:rPr lang="en-US" b="1" baseline="-25000" dirty="0" smtClean="0"/>
              <a:t>3 </a:t>
            </a:r>
            <a:r>
              <a:rPr lang="en-US" b="1" dirty="0" smtClean="0"/>
              <a:t>/ </a:t>
            </a:r>
            <a:r>
              <a:rPr lang="en-US" b="1" dirty="0" err="1" smtClean="0"/>
              <a:t>HCl</a:t>
            </a:r>
            <a:endParaRPr lang="en-US" b="1" dirty="0"/>
          </a:p>
        </p:txBody>
      </p:sp>
      <p:sp>
        <p:nvSpPr>
          <p:cNvPr id="50" name="TextBox 49"/>
          <p:cNvSpPr txBox="1"/>
          <p:nvPr/>
        </p:nvSpPr>
        <p:spPr>
          <a:xfrm>
            <a:off x="2590800" y="4267200"/>
            <a:ext cx="2133600" cy="892552"/>
          </a:xfrm>
          <a:prstGeom prst="rect">
            <a:avLst/>
          </a:prstGeom>
          <a:solidFill>
            <a:srgbClr val="FFFF99"/>
          </a:solidFill>
          <a:ln w="31750">
            <a:solidFill>
              <a:schemeClr val="accent1">
                <a:shade val="95000"/>
                <a:satMod val="105000"/>
              </a:schemeClr>
            </a:solidFill>
          </a:ln>
        </p:spPr>
        <p:txBody>
          <a:bodyPr wrap="square" rtlCol="0">
            <a:spAutoFit/>
          </a:bodyPr>
          <a:lstStyle/>
          <a:p>
            <a:pPr algn="ctr"/>
            <a:r>
              <a:rPr lang="en-US" sz="2600" b="1" dirty="0" smtClean="0"/>
              <a:t>O-</a:t>
            </a:r>
            <a:r>
              <a:rPr lang="en-US" sz="2600" b="1" dirty="0" err="1" smtClean="0"/>
              <a:t>dihydroxy</a:t>
            </a:r>
            <a:endParaRPr lang="en-US" sz="2600" b="1" dirty="0" smtClean="0"/>
          </a:p>
          <a:p>
            <a:pPr algn="ctr"/>
            <a:r>
              <a:rPr lang="en-US" sz="2600" b="1" dirty="0" smtClean="0"/>
              <a:t>+ 5-OH</a:t>
            </a:r>
            <a:endParaRPr lang="en-US" sz="2600" b="1" dirty="0"/>
          </a:p>
        </p:txBody>
      </p:sp>
      <p:sp>
        <p:nvSpPr>
          <p:cNvPr id="9" name="TextBox 8"/>
          <p:cNvSpPr txBox="1"/>
          <p:nvPr/>
        </p:nvSpPr>
        <p:spPr>
          <a:xfrm>
            <a:off x="457200" y="5250359"/>
            <a:ext cx="7239000" cy="769441"/>
          </a:xfrm>
          <a:prstGeom prst="rect">
            <a:avLst/>
          </a:prstGeom>
          <a:noFill/>
        </p:spPr>
        <p:txBody>
          <a:bodyPr wrap="square" rtlCol="0">
            <a:spAutoFit/>
          </a:bodyPr>
          <a:lstStyle/>
          <a:p>
            <a:r>
              <a:rPr lang="en-US" sz="2200" b="1" dirty="0" smtClean="0"/>
              <a:t>A 27 nm </a:t>
            </a:r>
            <a:r>
              <a:rPr lang="en-US" sz="2200" b="1" dirty="0" err="1" smtClean="0"/>
              <a:t>bathochromic</a:t>
            </a:r>
            <a:r>
              <a:rPr lang="en-US" sz="2200" b="1" dirty="0" smtClean="0"/>
              <a:t> shift in band I in  AlCl</a:t>
            </a:r>
            <a:r>
              <a:rPr lang="en-US" sz="2200" b="1" baseline="-25000" dirty="0" smtClean="0"/>
              <a:t>3</a:t>
            </a:r>
            <a:r>
              <a:rPr lang="en-US" sz="2200" b="1" dirty="0" smtClean="0"/>
              <a:t> / </a:t>
            </a:r>
            <a:r>
              <a:rPr lang="en-US" sz="2200" b="1" dirty="0" err="1" smtClean="0"/>
              <a:t>HCl</a:t>
            </a:r>
            <a:r>
              <a:rPr lang="en-US" sz="2200" b="1" dirty="0" smtClean="0"/>
              <a:t> </a:t>
            </a:r>
          </a:p>
          <a:p>
            <a:r>
              <a:rPr lang="en-US" sz="2200" b="1" dirty="0" smtClean="0"/>
              <a:t>(relative to the </a:t>
            </a:r>
            <a:r>
              <a:rPr lang="en-US" sz="2200" b="1" dirty="0" err="1" smtClean="0"/>
              <a:t>MeOH</a:t>
            </a:r>
            <a:r>
              <a:rPr lang="en-US" sz="2200" b="1" dirty="0" smtClean="0"/>
              <a:t> spectrum)</a:t>
            </a:r>
          </a:p>
        </p:txBody>
      </p:sp>
      <p:sp>
        <p:nvSpPr>
          <p:cNvPr id="53" name="TextBox 52"/>
          <p:cNvSpPr txBox="1"/>
          <p:nvPr/>
        </p:nvSpPr>
        <p:spPr>
          <a:xfrm>
            <a:off x="5334000" y="5817513"/>
            <a:ext cx="2514600" cy="492443"/>
          </a:xfrm>
          <a:prstGeom prst="rect">
            <a:avLst/>
          </a:prstGeom>
          <a:solidFill>
            <a:srgbClr val="FFFF99"/>
          </a:solidFill>
          <a:ln w="31750">
            <a:solidFill>
              <a:schemeClr val="accent1">
                <a:shade val="95000"/>
                <a:satMod val="105000"/>
              </a:schemeClr>
            </a:solidFill>
          </a:ln>
        </p:spPr>
        <p:txBody>
          <a:bodyPr wrap="square" rtlCol="0">
            <a:spAutoFit/>
          </a:bodyPr>
          <a:lstStyle/>
          <a:p>
            <a:r>
              <a:rPr lang="en-US" sz="2600" b="1" dirty="0" smtClean="0"/>
              <a:t>Oxygenation C-6 </a:t>
            </a:r>
          </a:p>
        </p:txBody>
      </p:sp>
      <p:pic>
        <p:nvPicPr>
          <p:cNvPr id="26" name="Picture 25"/>
          <p:cNvPicPr/>
          <p:nvPr/>
        </p:nvPicPr>
        <p:blipFill>
          <a:blip r:embed="rId8" cstate="print"/>
          <a:srcRect/>
          <a:stretch>
            <a:fillRect/>
          </a:stretch>
        </p:blipFill>
        <p:spPr bwMode="auto">
          <a:xfrm>
            <a:off x="5867400" y="228600"/>
            <a:ext cx="3124200" cy="1524000"/>
          </a:xfrm>
          <a:prstGeom prst="rect">
            <a:avLst/>
          </a:prstGeom>
          <a:solidFill>
            <a:schemeClr val="bg1"/>
          </a:solidFill>
          <a:ln w="9525">
            <a:noFill/>
            <a:miter lim="800000"/>
            <a:headEnd/>
            <a:tailEnd/>
          </a:ln>
        </p:spPr>
      </p:pic>
      <p:sp>
        <p:nvSpPr>
          <p:cNvPr id="31" name="TextBox 30"/>
          <p:cNvSpPr txBox="1"/>
          <p:nvPr/>
        </p:nvSpPr>
        <p:spPr>
          <a:xfrm>
            <a:off x="3962400" y="1295400"/>
            <a:ext cx="1676400" cy="492443"/>
          </a:xfrm>
          <a:prstGeom prst="rect">
            <a:avLst/>
          </a:prstGeom>
          <a:solidFill>
            <a:srgbClr val="FFFF99"/>
          </a:solidFill>
          <a:ln w="31750">
            <a:solidFill>
              <a:schemeClr val="accent1">
                <a:shade val="95000"/>
                <a:satMod val="105000"/>
              </a:schemeClr>
            </a:solidFill>
          </a:ln>
        </p:spPr>
        <p:txBody>
          <a:bodyPr wrap="square" rtlCol="0">
            <a:spAutoFit/>
          </a:bodyPr>
          <a:lstStyle/>
          <a:p>
            <a:r>
              <a:rPr lang="en-US" sz="2600" b="1" dirty="0" smtClean="0"/>
              <a:t>free 4’-OH</a:t>
            </a:r>
            <a:endParaRPr lang="en-US" sz="2600" b="1" dirty="0"/>
          </a:p>
        </p:txBody>
      </p:sp>
      <p:sp>
        <p:nvSpPr>
          <p:cNvPr id="22" name="TextBox 21"/>
          <p:cNvSpPr txBox="1"/>
          <p:nvPr/>
        </p:nvSpPr>
        <p:spPr>
          <a:xfrm>
            <a:off x="4495800" y="609600"/>
            <a:ext cx="1295400" cy="492443"/>
          </a:xfrm>
          <a:prstGeom prst="rect">
            <a:avLst/>
          </a:prstGeom>
          <a:solidFill>
            <a:srgbClr val="FFFF99"/>
          </a:solidFill>
          <a:ln w="31750">
            <a:solidFill>
              <a:schemeClr val="accent1">
                <a:shade val="95000"/>
                <a:satMod val="105000"/>
              </a:schemeClr>
            </a:solidFill>
          </a:ln>
        </p:spPr>
        <p:txBody>
          <a:bodyPr wrap="square" rtlCol="0">
            <a:spAutoFit/>
          </a:bodyPr>
          <a:lstStyle/>
          <a:p>
            <a:r>
              <a:rPr lang="en-US" sz="2600" b="1" dirty="0" err="1" smtClean="0"/>
              <a:t>flavone</a:t>
            </a:r>
            <a:endParaRPr lang="en-US" sz="2600" b="1" dirty="0"/>
          </a:p>
        </p:txBody>
      </p:sp>
      <p:sp>
        <p:nvSpPr>
          <p:cNvPr id="33"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2"/>
                </a:solidFill>
                <a:effectLst/>
                <a:uLnTx/>
                <a:uFillTx/>
                <a:latin typeface="+mn-lt"/>
                <a:ea typeface="+mn-ea"/>
                <a:cs typeface="+mn-cs"/>
              </a:rPr>
              <a:t>Pedalitin</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6">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66562"/>
                                        </p:tgtEl>
                                        <p:attrNameLst>
                                          <p:attrName>style.visibility</p:attrName>
                                        </p:attrNameLst>
                                      </p:cBhvr>
                                      <p:to>
                                        <p:strVal val="visible"/>
                                      </p:to>
                                    </p:set>
                                    <p:anim calcmode="lin" valueType="num">
                                      <p:cBhvr>
                                        <p:cTn id="12" dur="500" fill="hold"/>
                                        <p:tgtEl>
                                          <p:spTgt spid="66562"/>
                                        </p:tgtEl>
                                        <p:attrNameLst>
                                          <p:attrName>ppt_w</p:attrName>
                                        </p:attrNameLst>
                                      </p:cBhvr>
                                      <p:tavLst>
                                        <p:tav tm="0">
                                          <p:val>
                                            <p:strVal val="#ppt_w*0.70"/>
                                          </p:val>
                                        </p:tav>
                                        <p:tav tm="100000">
                                          <p:val>
                                            <p:strVal val="#ppt_w"/>
                                          </p:val>
                                        </p:tav>
                                      </p:tavLst>
                                    </p:anim>
                                    <p:anim calcmode="lin" valueType="num">
                                      <p:cBhvr>
                                        <p:cTn id="13" dur="500" fill="hold"/>
                                        <p:tgtEl>
                                          <p:spTgt spid="66562"/>
                                        </p:tgtEl>
                                        <p:attrNameLst>
                                          <p:attrName>ppt_h</p:attrName>
                                        </p:attrNameLst>
                                      </p:cBhvr>
                                      <p:tavLst>
                                        <p:tav tm="0">
                                          <p:val>
                                            <p:strVal val="#ppt_h"/>
                                          </p:val>
                                        </p:tav>
                                        <p:tav tm="100000">
                                          <p:val>
                                            <p:strVal val="#ppt_h"/>
                                          </p:val>
                                        </p:tav>
                                      </p:tavLst>
                                    </p:anim>
                                    <p:animEffect transition="in" filter="fade">
                                      <p:cBhvr>
                                        <p:cTn id="14" dur="500"/>
                                        <p:tgtEl>
                                          <p:spTgt spid="6656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strVal val="#ppt_w*0.7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strVal val="#ppt_w*0.70"/>
                                          </p:val>
                                        </p:tav>
                                        <p:tav tm="100000">
                                          <p:val>
                                            <p:strVal val="#ppt_w"/>
                                          </p:val>
                                        </p:tav>
                                      </p:tavLst>
                                    </p:anim>
                                    <p:anim calcmode="lin" valueType="num">
                                      <p:cBhvr>
                                        <p:cTn id="27" dur="500" fill="hold"/>
                                        <p:tgtEl>
                                          <p:spTgt spid="21"/>
                                        </p:tgtEl>
                                        <p:attrNameLst>
                                          <p:attrName>ppt_h</p:attrName>
                                        </p:attrNameLst>
                                      </p:cBhvr>
                                      <p:tavLst>
                                        <p:tav tm="0">
                                          <p:val>
                                            <p:strVal val="#ppt_h"/>
                                          </p:val>
                                        </p:tav>
                                        <p:tav tm="100000">
                                          <p:val>
                                            <p:strVal val="#ppt_h"/>
                                          </p:val>
                                        </p:tav>
                                      </p:tavLst>
                                    </p:anim>
                                    <p:animEffect transition="in" filter="fade">
                                      <p:cBhvr>
                                        <p:cTn id="28" dur="500"/>
                                        <p:tgtEl>
                                          <p:spTgt spid="21"/>
                                        </p:tgtEl>
                                      </p:cBhvr>
                                    </p:animEffect>
                                  </p:childTnLst>
                                </p:cTn>
                              </p:par>
                              <p:par>
                                <p:cTn id="29" presetID="55"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ppt_w*0.7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animEffect transition="in" filter="fade">
                                      <p:cBhvr>
                                        <p:cTn id="33" dur="500"/>
                                        <p:tgtEl>
                                          <p:spTgt spid="17"/>
                                        </p:tgtEl>
                                      </p:cBhvr>
                                    </p:animEffect>
                                  </p:childTnLst>
                                </p:cTn>
                              </p:par>
                              <p:par>
                                <p:cTn id="34" presetID="55"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strVal val="#ppt_w*0.70"/>
                                          </p:val>
                                        </p:tav>
                                        <p:tav tm="100000">
                                          <p:val>
                                            <p:strVal val="#ppt_w"/>
                                          </p:val>
                                        </p:tav>
                                      </p:tavLst>
                                    </p:anim>
                                    <p:anim calcmode="lin" valueType="num">
                                      <p:cBhvr>
                                        <p:cTn id="37" dur="500" fill="hold"/>
                                        <p:tgtEl>
                                          <p:spTgt spid="19"/>
                                        </p:tgtEl>
                                        <p:attrNameLst>
                                          <p:attrName>ppt_h</p:attrName>
                                        </p:attrNameLst>
                                      </p:cBhvr>
                                      <p:tavLst>
                                        <p:tav tm="0">
                                          <p:val>
                                            <p:strVal val="#ppt_h"/>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strVal val="#ppt_w*0.7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animEffect transition="in" filter="fade">
                                      <p:cBhvr>
                                        <p:cTn id="45" dur="500"/>
                                        <p:tgtEl>
                                          <p:spTgt spid="13"/>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strVal val="#ppt_w*0.70"/>
                                          </p:val>
                                        </p:tav>
                                        <p:tav tm="100000">
                                          <p:val>
                                            <p:strVal val="#ppt_w"/>
                                          </p:val>
                                        </p:tav>
                                      </p:tavLst>
                                    </p:anim>
                                    <p:anim calcmode="lin" valueType="num">
                                      <p:cBhvr>
                                        <p:cTn id="49" dur="500" fill="hold"/>
                                        <p:tgtEl>
                                          <p:spTgt spid="22"/>
                                        </p:tgtEl>
                                        <p:attrNameLst>
                                          <p:attrName>ppt_h</p:attrName>
                                        </p:attrNameLst>
                                      </p:cBhvr>
                                      <p:tavLst>
                                        <p:tav tm="0">
                                          <p:val>
                                            <p:strVal val="#ppt_h"/>
                                          </p:val>
                                        </p:tav>
                                        <p:tav tm="100000">
                                          <p:val>
                                            <p:strVal val="#ppt_h"/>
                                          </p:val>
                                        </p:tav>
                                      </p:tavLst>
                                    </p:anim>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strVal val="#ppt_w*0.70"/>
                                          </p:val>
                                        </p:tav>
                                        <p:tav tm="100000">
                                          <p:val>
                                            <p:strVal val="#ppt_w"/>
                                          </p:val>
                                        </p:tav>
                                      </p:tavLst>
                                    </p:anim>
                                    <p:anim calcmode="lin" valueType="num">
                                      <p:cBhvr>
                                        <p:cTn id="56" dur="500" fill="hold"/>
                                        <p:tgtEl>
                                          <p:spTgt spid="30"/>
                                        </p:tgtEl>
                                        <p:attrNameLst>
                                          <p:attrName>ppt_h</p:attrName>
                                        </p:attrNameLst>
                                      </p:cBhvr>
                                      <p:tavLst>
                                        <p:tav tm="0">
                                          <p:val>
                                            <p:strVal val="#ppt_h"/>
                                          </p:val>
                                        </p:tav>
                                        <p:tav tm="100000">
                                          <p:val>
                                            <p:strVal val="#ppt_h"/>
                                          </p:val>
                                        </p:tav>
                                      </p:tavLst>
                                    </p:anim>
                                    <p:animEffect transition="in" filter="fade">
                                      <p:cBhvr>
                                        <p:cTn id="57" dur="500"/>
                                        <p:tgtEl>
                                          <p:spTgt spid="30"/>
                                        </p:tgtEl>
                                      </p:cBhvr>
                                    </p:animEffect>
                                  </p:childTnLst>
                                </p:cTn>
                              </p:par>
                              <p:par>
                                <p:cTn id="58" presetID="55"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strVal val="#ppt_w*0.70"/>
                                          </p:val>
                                        </p:tav>
                                        <p:tav tm="100000">
                                          <p:val>
                                            <p:strVal val="#ppt_w"/>
                                          </p:val>
                                        </p:tav>
                                      </p:tavLst>
                                    </p:anim>
                                    <p:anim calcmode="lin" valueType="num">
                                      <p:cBhvr>
                                        <p:cTn id="61" dur="500" fill="hold"/>
                                        <p:tgtEl>
                                          <p:spTgt spid="25"/>
                                        </p:tgtEl>
                                        <p:attrNameLst>
                                          <p:attrName>ppt_h</p:attrName>
                                        </p:attrNameLst>
                                      </p:cBhvr>
                                      <p:tavLst>
                                        <p:tav tm="0">
                                          <p:val>
                                            <p:strVal val="#ppt_h"/>
                                          </p:val>
                                        </p:tav>
                                        <p:tav tm="100000">
                                          <p:val>
                                            <p:strVal val="#ppt_h"/>
                                          </p:val>
                                        </p:tav>
                                      </p:tavLst>
                                    </p:anim>
                                    <p:animEffect transition="in" filter="fade">
                                      <p:cBhvr>
                                        <p:cTn id="62" dur="500"/>
                                        <p:tgtEl>
                                          <p:spTgt spid="25"/>
                                        </p:tgtEl>
                                      </p:cBhvr>
                                    </p:animEffect>
                                  </p:childTnLst>
                                </p:cTn>
                              </p:par>
                              <p:par>
                                <p:cTn id="63" presetID="55"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500" fill="hold"/>
                                        <p:tgtEl>
                                          <p:spTgt spid="5"/>
                                        </p:tgtEl>
                                        <p:attrNameLst>
                                          <p:attrName>ppt_w</p:attrName>
                                        </p:attrNameLst>
                                      </p:cBhvr>
                                      <p:tavLst>
                                        <p:tav tm="0">
                                          <p:val>
                                            <p:strVal val="#ppt_w*0.70"/>
                                          </p:val>
                                        </p:tav>
                                        <p:tav tm="100000">
                                          <p:val>
                                            <p:strVal val="#ppt_w"/>
                                          </p:val>
                                        </p:tav>
                                      </p:tavLst>
                                    </p:anim>
                                    <p:anim calcmode="lin" valueType="num">
                                      <p:cBhvr>
                                        <p:cTn id="66" dur="500" fill="hold"/>
                                        <p:tgtEl>
                                          <p:spTgt spid="5"/>
                                        </p:tgtEl>
                                        <p:attrNameLst>
                                          <p:attrName>ppt_h</p:attrName>
                                        </p:attrNameLst>
                                      </p:cBhvr>
                                      <p:tavLst>
                                        <p:tav tm="0">
                                          <p:val>
                                            <p:strVal val="#ppt_h"/>
                                          </p:val>
                                        </p:tav>
                                        <p:tav tm="100000">
                                          <p:val>
                                            <p:strVal val="#ppt_h"/>
                                          </p:val>
                                        </p:tav>
                                      </p:tavLst>
                                    </p:anim>
                                    <p:animEffect transition="in" filter="fade">
                                      <p:cBhvr>
                                        <p:cTn id="67" dur="500"/>
                                        <p:tgtEl>
                                          <p:spTgt spid="5"/>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strVal val="#ppt_w*0.70"/>
                                          </p:val>
                                        </p:tav>
                                        <p:tav tm="100000">
                                          <p:val>
                                            <p:strVal val="#ppt_w"/>
                                          </p:val>
                                        </p:tav>
                                      </p:tavLst>
                                    </p:anim>
                                    <p:anim calcmode="lin" valueType="num">
                                      <p:cBhvr>
                                        <p:cTn id="71" dur="500" fill="hold"/>
                                        <p:tgtEl>
                                          <p:spTgt spid="31"/>
                                        </p:tgtEl>
                                        <p:attrNameLst>
                                          <p:attrName>ppt_h</p:attrName>
                                        </p:attrNameLst>
                                      </p:cBhvr>
                                      <p:tavLst>
                                        <p:tav tm="0">
                                          <p:val>
                                            <p:strVal val="#ppt_h"/>
                                          </p:val>
                                        </p:tav>
                                        <p:tav tm="100000">
                                          <p:val>
                                            <p:strVal val="#ppt_h"/>
                                          </p:val>
                                        </p:tav>
                                      </p:tavLst>
                                    </p:anim>
                                    <p:animEffect transition="in" filter="fade">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5"/>
                                        </p:tgtEl>
                                        <p:attrNameLst>
                                          <p:attrName>style.visibility</p:attrName>
                                        </p:attrNameLst>
                                      </p:cBhvr>
                                      <p:to>
                                        <p:strVal val="hidden"/>
                                      </p:to>
                                    </p:set>
                                  </p:childTnLst>
                                </p:cTn>
                              </p:par>
                              <p:par>
                                <p:cTn id="77" presetID="55" presetClass="entr" presetSubtype="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ppt_w</p:attrName>
                                        </p:attrNameLst>
                                      </p:cBhvr>
                                      <p:tavLst>
                                        <p:tav tm="0">
                                          <p:val>
                                            <p:strVal val="#ppt_w*0.70"/>
                                          </p:val>
                                        </p:tav>
                                        <p:tav tm="100000">
                                          <p:val>
                                            <p:strVal val="#ppt_w"/>
                                          </p:val>
                                        </p:tav>
                                      </p:tavLst>
                                    </p:anim>
                                    <p:anim calcmode="lin" valueType="num">
                                      <p:cBhvr>
                                        <p:cTn id="80" dur="500" fill="hold"/>
                                        <p:tgtEl>
                                          <p:spTgt spid="32"/>
                                        </p:tgtEl>
                                        <p:attrNameLst>
                                          <p:attrName>ppt_h</p:attrName>
                                        </p:attrNameLst>
                                      </p:cBhvr>
                                      <p:tavLst>
                                        <p:tav tm="0">
                                          <p:val>
                                            <p:strVal val="#ppt_h"/>
                                          </p:val>
                                        </p:tav>
                                        <p:tav tm="100000">
                                          <p:val>
                                            <p:strVal val="#ppt_h"/>
                                          </p:val>
                                        </p:tav>
                                      </p:tavLst>
                                    </p:anim>
                                    <p:animEffect transition="in" filter="fade">
                                      <p:cBhvr>
                                        <p:cTn id="81" dur="500"/>
                                        <p:tgtEl>
                                          <p:spTgt spid="32"/>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strVal val="#ppt_w*0.70"/>
                                          </p:val>
                                        </p:tav>
                                        <p:tav tm="100000">
                                          <p:val>
                                            <p:strVal val="#ppt_w"/>
                                          </p:val>
                                        </p:tav>
                                      </p:tavLst>
                                    </p:anim>
                                    <p:anim calcmode="lin" valueType="num">
                                      <p:cBhvr>
                                        <p:cTn id="85" dur="500" fill="hold"/>
                                        <p:tgtEl>
                                          <p:spTgt spid="35"/>
                                        </p:tgtEl>
                                        <p:attrNameLst>
                                          <p:attrName>ppt_h</p:attrName>
                                        </p:attrNameLst>
                                      </p:cBhvr>
                                      <p:tavLst>
                                        <p:tav tm="0">
                                          <p:val>
                                            <p:strVal val="#ppt_h"/>
                                          </p:val>
                                        </p:tav>
                                        <p:tav tm="100000">
                                          <p:val>
                                            <p:strVal val="#ppt_h"/>
                                          </p:val>
                                        </p:tav>
                                      </p:tavLst>
                                    </p:anim>
                                    <p:animEffect transition="in" filter="fade">
                                      <p:cBhvr>
                                        <p:cTn id="86" dur="500"/>
                                        <p:tgtEl>
                                          <p:spTgt spid="35"/>
                                        </p:tgtEl>
                                      </p:cBhvr>
                                    </p:animEffect>
                                  </p:childTnLst>
                                </p:cTn>
                              </p:par>
                              <p:par>
                                <p:cTn id="87" presetID="55" presetClass="entr" presetSubtype="0" fill="hold" nodeType="with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p:cTn id="89" dur="500" fill="hold"/>
                                        <p:tgtEl>
                                          <p:spTgt spid="36"/>
                                        </p:tgtEl>
                                        <p:attrNameLst>
                                          <p:attrName>ppt_w</p:attrName>
                                        </p:attrNameLst>
                                      </p:cBhvr>
                                      <p:tavLst>
                                        <p:tav tm="0">
                                          <p:val>
                                            <p:strVal val="#ppt_w*0.70"/>
                                          </p:val>
                                        </p:tav>
                                        <p:tav tm="100000">
                                          <p:val>
                                            <p:strVal val="#ppt_w"/>
                                          </p:val>
                                        </p:tav>
                                      </p:tavLst>
                                    </p:anim>
                                    <p:anim calcmode="lin" valueType="num">
                                      <p:cBhvr>
                                        <p:cTn id="90" dur="500" fill="hold"/>
                                        <p:tgtEl>
                                          <p:spTgt spid="36"/>
                                        </p:tgtEl>
                                        <p:attrNameLst>
                                          <p:attrName>ppt_h</p:attrName>
                                        </p:attrNameLst>
                                      </p:cBhvr>
                                      <p:tavLst>
                                        <p:tav tm="0">
                                          <p:val>
                                            <p:strVal val="#ppt_h"/>
                                          </p:val>
                                        </p:tav>
                                        <p:tav tm="100000">
                                          <p:val>
                                            <p:strVal val="#ppt_h"/>
                                          </p:val>
                                        </p:tav>
                                      </p:tavLst>
                                    </p:anim>
                                    <p:animEffect transition="in" filter="fade">
                                      <p:cBhvr>
                                        <p:cTn id="91" dur="500"/>
                                        <p:tgtEl>
                                          <p:spTgt spid="36"/>
                                        </p:tgtEl>
                                      </p:cBhvr>
                                    </p:animEffect>
                                  </p:childTnLst>
                                </p:cTn>
                              </p:par>
                              <p:par>
                                <p:cTn id="92" presetID="55" presetClass="entr" presetSubtype="0"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 calcmode="lin" valueType="num">
                                      <p:cBhvr>
                                        <p:cTn id="94" dur="500" fill="hold"/>
                                        <p:tgtEl>
                                          <p:spTgt spid="37"/>
                                        </p:tgtEl>
                                        <p:attrNameLst>
                                          <p:attrName>ppt_w</p:attrName>
                                        </p:attrNameLst>
                                      </p:cBhvr>
                                      <p:tavLst>
                                        <p:tav tm="0">
                                          <p:val>
                                            <p:strVal val="#ppt_w*0.70"/>
                                          </p:val>
                                        </p:tav>
                                        <p:tav tm="100000">
                                          <p:val>
                                            <p:strVal val="#ppt_w"/>
                                          </p:val>
                                        </p:tav>
                                      </p:tavLst>
                                    </p:anim>
                                    <p:anim calcmode="lin" valueType="num">
                                      <p:cBhvr>
                                        <p:cTn id="95" dur="500" fill="hold"/>
                                        <p:tgtEl>
                                          <p:spTgt spid="37"/>
                                        </p:tgtEl>
                                        <p:attrNameLst>
                                          <p:attrName>ppt_h</p:attrName>
                                        </p:attrNameLst>
                                      </p:cBhvr>
                                      <p:tavLst>
                                        <p:tav tm="0">
                                          <p:val>
                                            <p:strVal val="#ppt_h"/>
                                          </p:val>
                                        </p:tav>
                                        <p:tav tm="100000">
                                          <p:val>
                                            <p:strVal val="#ppt_h"/>
                                          </p:val>
                                        </p:tav>
                                      </p:tavLst>
                                    </p:anim>
                                    <p:animEffect transition="in" filter="fade">
                                      <p:cBhvr>
                                        <p:cTn id="96" dur="500"/>
                                        <p:tgtEl>
                                          <p:spTgt spid="37"/>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36"/>
                                        </p:tgtEl>
                                        <p:attrNameLst>
                                          <p:attrName>style.visibility</p:attrName>
                                        </p:attrNameLst>
                                      </p:cBhvr>
                                      <p:to>
                                        <p:strVal val="hidden"/>
                                      </p:to>
                                    </p:set>
                                  </p:childTnLst>
                                </p:cTn>
                              </p:par>
                              <p:par>
                                <p:cTn id="101" presetID="55" presetClass="entr" presetSubtype="0" fill="hold"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500" fill="hold"/>
                                        <p:tgtEl>
                                          <p:spTgt spid="38"/>
                                        </p:tgtEl>
                                        <p:attrNameLst>
                                          <p:attrName>ppt_w</p:attrName>
                                        </p:attrNameLst>
                                      </p:cBhvr>
                                      <p:tavLst>
                                        <p:tav tm="0">
                                          <p:val>
                                            <p:strVal val="#ppt_w*0.70"/>
                                          </p:val>
                                        </p:tav>
                                        <p:tav tm="100000">
                                          <p:val>
                                            <p:strVal val="#ppt_w"/>
                                          </p:val>
                                        </p:tav>
                                      </p:tavLst>
                                    </p:anim>
                                    <p:anim calcmode="lin" valueType="num">
                                      <p:cBhvr>
                                        <p:cTn id="104" dur="500" fill="hold"/>
                                        <p:tgtEl>
                                          <p:spTgt spid="38"/>
                                        </p:tgtEl>
                                        <p:attrNameLst>
                                          <p:attrName>ppt_h</p:attrName>
                                        </p:attrNameLst>
                                      </p:cBhvr>
                                      <p:tavLst>
                                        <p:tav tm="0">
                                          <p:val>
                                            <p:strVal val="#ppt_h"/>
                                          </p:val>
                                        </p:tav>
                                        <p:tav tm="100000">
                                          <p:val>
                                            <p:strVal val="#ppt_h"/>
                                          </p:val>
                                        </p:tav>
                                      </p:tavLst>
                                    </p:anim>
                                    <p:animEffect transition="in" filter="fade">
                                      <p:cBhvr>
                                        <p:cTn id="105" dur="500"/>
                                        <p:tgtEl>
                                          <p:spTgt spid="38"/>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anim calcmode="lin" valueType="num">
                                      <p:cBhvr>
                                        <p:cTn id="108" dur="500" fill="hold"/>
                                        <p:tgtEl>
                                          <p:spTgt spid="50"/>
                                        </p:tgtEl>
                                        <p:attrNameLst>
                                          <p:attrName>ppt_w</p:attrName>
                                        </p:attrNameLst>
                                      </p:cBhvr>
                                      <p:tavLst>
                                        <p:tav tm="0">
                                          <p:val>
                                            <p:strVal val="#ppt_w*0.70"/>
                                          </p:val>
                                        </p:tav>
                                        <p:tav tm="100000">
                                          <p:val>
                                            <p:strVal val="#ppt_w"/>
                                          </p:val>
                                        </p:tav>
                                      </p:tavLst>
                                    </p:anim>
                                    <p:anim calcmode="lin" valueType="num">
                                      <p:cBhvr>
                                        <p:cTn id="109" dur="500" fill="hold"/>
                                        <p:tgtEl>
                                          <p:spTgt spid="50"/>
                                        </p:tgtEl>
                                        <p:attrNameLst>
                                          <p:attrName>ppt_h</p:attrName>
                                        </p:attrNameLst>
                                      </p:cBhvr>
                                      <p:tavLst>
                                        <p:tav tm="0">
                                          <p:val>
                                            <p:strVal val="#ppt_h"/>
                                          </p:val>
                                        </p:tav>
                                        <p:tav tm="100000">
                                          <p:val>
                                            <p:strVal val="#ppt_h"/>
                                          </p:val>
                                        </p:tav>
                                      </p:tavLst>
                                    </p:anim>
                                    <p:animEffect transition="in" filter="fade">
                                      <p:cBhvr>
                                        <p:cTn id="110" dur="500"/>
                                        <p:tgtEl>
                                          <p:spTgt spid="50"/>
                                        </p:tgtEl>
                                      </p:cBhvr>
                                    </p:animEffect>
                                  </p:childTnLst>
                                </p:cTn>
                              </p:par>
                              <p:par>
                                <p:cTn id="111" presetID="55" presetClass="entr" presetSubtype="0"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500" fill="hold"/>
                                        <p:tgtEl>
                                          <p:spTgt spid="48"/>
                                        </p:tgtEl>
                                        <p:attrNameLst>
                                          <p:attrName>ppt_w</p:attrName>
                                        </p:attrNameLst>
                                      </p:cBhvr>
                                      <p:tavLst>
                                        <p:tav tm="0">
                                          <p:val>
                                            <p:strVal val="#ppt_w*0.70"/>
                                          </p:val>
                                        </p:tav>
                                        <p:tav tm="100000">
                                          <p:val>
                                            <p:strVal val="#ppt_w"/>
                                          </p:val>
                                        </p:tav>
                                      </p:tavLst>
                                    </p:anim>
                                    <p:anim calcmode="lin" valueType="num">
                                      <p:cBhvr>
                                        <p:cTn id="114" dur="500" fill="hold"/>
                                        <p:tgtEl>
                                          <p:spTgt spid="48"/>
                                        </p:tgtEl>
                                        <p:attrNameLst>
                                          <p:attrName>ppt_h</p:attrName>
                                        </p:attrNameLst>
                                      </p:cBhvr>
                                      <p:tavLst>
                                        <p:tav tm="0">
                                          <p:val>
                                            <p:strVal val="#ppt_h"/>
                                          </p:val>
                                        </p:tav>
                                        <p:tav tm="100000">
                                          <p:val>
                                            <p:strVal val="#ppt_h"/>
                                          </p:val>
                                        </p:tav>
                                      </p:tavLst>
                                    </p:anim>
                                    <p:animEffect transition="in" filter="fade">
                                      <p:cBhvr>
                                        <p:cTn id="115" dur="500"/>
                                        <p:tgtEl>
                                          <p:spTgt spid="48"/>
                                        </p:tgtEl>
                                      </p:cBhvr>
                                    </p:animEffect>
                                  </p:childTnLst>
                                </p:cTn>
                              </p:par>
                              <p:par>
                                <p:cTn id="116" presetID="55" presetClass="entr" presetSubtype="0" fill="hold"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p:cTn id="118" dur="500" fill="hold"/>
                                        <p:tgtEl>
                                          <p:spTgt spid="47"/>
                                        </p:tgtEl>
                                        <p:attrNameLst>
                                          <p:attrName>ppt_w</p:attrName>
                                        </p:attrNameLst>
                                      </p:cBhvr>
                                      <p:tavLst>
                                        <p:tav tm="0">
                                          <p:val>
                                            <p:strVal val="#ppt_w*0.70"/>
                                          </p:val>
                                        </p:tav>
                                        <p:tav tm="100000">
                                          <p:val>
                                            <p:strVal val="#ppt_w"/>
                                          </p:val>
                                        </p:tav>
                                      </p:tavLst>
                                    </p:anim>
                                    <p:anim calcmode="lin" valueType="num">
                                      <p:cBhvr>
                                        <p:cTn id="119" dur="500" fill="hold"/>
                                        <p:tgtEl>
                                          <p:spTgt spid="47"/>
                                        </p:tgtEl>
                                        <p:attrNameLst>
                                          <p:attrName>ppt_h</p:attrName>
                                        </p:attrNameLst>
                                      </p:cBhvr>
                                      <p:tavLst>
                                        <p:tav tm="0">
                                          <p:val>
                                            <p:strVal val="#ppt_h"/>
                                          </p:val>
                                        </p:tav>
                                        <p:tav tm="100000">
                                          <p:val>
                                            <p:strVal val="#ppt_h"/>
                                          </p:val>
                                        </p:tav>
                                      </p:tavLst>
                                    </p:anim>
                                    <p:animEffect transition="in" filter="fade">
                                      <p:cBhvr>
                                        <p:cTn id="120" dur="500"/>
                                        <p:tgtEl>
                                          <p:spTgt spid="47"/>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47"/>
                                        </p:tgtEl>
                                        <p:attrNameLst>
                                          <p:attrName>style.visibility</p:attrName>
                                        </p:attrNameLst>
                                      </p:cBhvr>
                                      <p:to>
                                        <p:strVal val="hidden"/>
                                      </p:to>
                                    </p:set>
                                  </p:childTnLst>
                                </p:cTn>
                              </p:par>
                              <p:par>
                                <p:cTn id="125" presetID="55" presetClass="entr" presetSubtype="0" fill="hold" grpId="0" nodeType="withEffect">
                                  <p:stCondLst>
                                    <p:cond delay="0"/>
                                  </p:stCondLst>
                                  <p:childTnLst>
                                    <p:set>
                                      <p:cBhvr>
                                        <p:cTn id="126" dur="1" fill="hold">
                                          <p:stCondLst>
                                            <p:cond delay="0"/>
                                          </p:stCondLst>
                                        </p:cTn>
                                        <p:tgtEl>
                                          <p:spTgt spid="9"/>
                                        </p:tgtEl>
                                        <p:attrNameLst>
                                          <p:attrName>style.visibility</p:attrName>
                                        </p:attrNameLst>
                                      </p:cBhvr>
                                      <p:to>
                                        <p:strVal val="visible"/>
                                      </p:to>
                                    </p:set>
                                    <p:anim calcmode="lin" valueType="num">
                                      <p:cBhvr>
                                        <p:cTn id="127" dur="500" fill="hold"/>
                                        <p:tgtEl>
                                          <p:spTgt spid="9"/>
                                        </p:tgtEl>
                                        <p:attrNameLst>
                                          <p:attrName>ppt_w</p:attrName>
                                        </p:attrNameLst>
                                      </p:cBhvr>
                                      <p:tavLst>
                                        <p:tav tm="0">
                                          <p:val>
                                            <p:strVal val="#ppt_w*0.70"/>
                                          </p:val>
                                        </p:tav>
                                        <p:tav tm="100000">
                                          <p:val>
                                            <p:strVal val="#ppt_w"/>
                                          </p:val>
                                        </p:tav>
                                      </p:tavLst>
                                    </p:anim>
                                    <p:anim calcmode="lin" valueType="num">
                                      <p:cBhvr>
                                        <p:cTn id="128" dur="500" fill="hold"/>
                                        <p:tgtEl>
                                          <p:spTgt spid="9"/>
                                        </p:tgtEl>
                                        <p:attrNameLst>
                                          <p:attrName>ppt_h</p:attrName>
                                        </p:attrNameLst>
                                      </p:cBhvr>
                                      <p:tavLst>
                                        <p:tav tm="0">
                                          <p:val>
                                            <p:strVal val="#ppt_h"/>
                                          </p:val>
                                        </p:tav>
                                        <p:tav tm="100000">
                                          <p:val>
                                            <p:strVal val="#ppt_h"/>
                                          </p:val>
                                        </p:tav>
                                      </p:tavLst>
                                    </p:anim>
                                    <p:animEffect transition="in" filter="fade">
                                      <p:cBhvr>
                                        <p:cTn id="129" dur="500"/>
                                        <p:tgtEl>
                                          <p:spTgt spid="9"/>
                                        </p:tgtEl>
                                      </p:cBhvr>
                                    </p:animEffect>
                                  </p:childTnLst>
                                </p:cTn>
                              </p:par>
                            </p:childTnLst>
                          </p:cTn>
                        </p:par>
                      </p:childTnLst>
                    </p:cTn>
                  </p:par>
                  <p:par>
                    <p:cTn id="130" fill="hold">
                      <p:stCondLst>
                        <p:cond delay="indefinite"/>
                      </p:stCondLst>
                      <p:childTnLst>
                        <p:par>
                          <p:cTn id="131" fill="hold">
                            <p:stCondLst>
                              <p:cond delay="0"/>
                            </p:stCondLst>
                            <p:childTnLst>
                              <p:par>
                                <p:cTn id="132" presetID="55" presetClass="entr" presetSubtype="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 calcmode="lin" valueType="num">
                                      <p:cBhvr>
                                        <p:cTn id="134" dur="500" fill="hold"/>
                                        <p:tgtEl>
                                          <p:spTgt spid="53"/>
                                        </p:tgtEl>
                                        <p:attrNameLst>
                                          <p:attrName>ppt_w</p:attrName>
                                        </p:attrNameLst>
                                      </p:cBhvr>
                                      <p:tavLst>
                                        <p:tav tm="0">
                                          <p:val>
                                            <p:strVal val="#ppt_w*0.70"/>
                                          </p:val>
                                        </p:tav>
                                        <p:tav tm="100000">
                                          <p:val>
                                            <p:strVal val="#ppt_w"/>
                                          </p:val>
                                        </p:tav>
                                      </p:tavLst>
                                    </p:anim>
                                    <p:anim calcmode="lin" valueType="num">
                                      <p:cBhvr>
                                        <p:cTn id="135" dur="500" fill="hold"/>
                                        <p:tgtEl>
                                          <p:spTgt spid="53"/>
                                        </p:tgtEl>
                                        <p:attrNameLst>
                                          <p:attrName>ppt_h</p:attrName>
                                        </p:attrNameLst>
                                      </p:cBhvr>
                                      <p:tavLst>
                                        <p:tav tm="0">
                                          <p:val>
                                            <p:strVal val="#ppt_h"/>
                                          </p:val>
                                        </p:tav>
                                        <p:tav tm="100000">
                                          <p:val>
                                            <p:strVal val="#ppt_h"/>
                                          </p:val>
                                        </p:tav>
                                      </p:tavLst>
                                    </p:anim>
                                    <p:animEffect transition="in" filter="fade">
                                      <p:cBhvr>
                                        <p:cTn id="13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1" grpId="0"/>
      <p:bldP spid="30" grpId="0"/>
      <p:bldP spid="35" grpId="0"/>
      <p:bldP spid="37" grpId="0" animBg="1"/>
      <p:bldP spid="48" grpId="0"/>
      <p:bldP spid="50" grpId="0" animBg="1"/>
      <p:bldP spid="9" grpId="0"/>
      <p:bldP spid="53" grpId="0" animBg="1"/>
      <p:bldP spid="31"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srcRect/>
          <a:stretch>
            <a:fillRect/>
          </a:stretch>
        </p:blipFill>
        <p:spPr bwMode="auto">
          <a:xfrm>
            <a:off x="7848600" y="1"/>
            <a:ext cx="1295400" cy="685800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609600" y="1828800"/>
            <a:ext cx="7239000" cy="3771900"/>
          </a:xfrm>
          <a:prstGeom prst="rect">
            <a:avLst/>
          </a:prstGeom>
          <a:noFill/>
          <a:ln w="9525">
            <a:noFill/>
            <a:miter lim="800000"/>
            <a:headEnd/>
            <a:tailEnd/>
          </a:ln>
        </p:spPr>
      </p:pic>
      <p:sp>
        <p:nvSpPr>
          <p:cNvPr id="6" name="Title 1"/>
          <p:cNvSpPr txBox="1">
            <a:spLocks/>
          </p:cNvSpPr>
          <p:nvPr/>
        </p:nvSpPr>
        <p:spPr>
          <a:xfrm>
            <a:off x="609600" y="685800"/>
            <a:ext cx="73152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1" u="none" strike="noStrike" kern="1200" cap="none" spc="0" normalizeH="0" baseline="30000" noProof="0" dirty="0" smtClean="0">
                <a:ln>
                  <a:noFill/>
                </a:ln>
                <a:solidFill>
                  <a:schemeClr val="accent2"/>
                </a:solidFill>
                <a:effectLst/>
                <a:uLnTx/>
                <a:uFillTx/>
                <a:latin typeface="+mj-lt"/>
                <a:ea typeface="+mj-ea"/>
                <a:cs typeface="+mj-cs"/>
              </a:rPr>
              <a:t>13</a:t>
            </a:r>
            <a:r>
              <a:rPr kumimoji="0" lang="en-GB" sz="3600" b="1" i="1" u="none" strike="noStrike" kern="1200" cap="none" spc="0" normalizeH="0" baseline="0" noProof="0" dirty="0" smtClean="0">
                <a:ln>
                  <a:noFill/>
                </a:ln>
                <a:solidFill>
                  <a:schemeClr val="accent2"/>
                </a:solidFill>
                <a:effectLst/>
                <a:uLnTx/>
                <a:uFillTx/>
                <a:latin typeface="+mj-lt"/>
                <a:ea typeface="+mj-ea"/>
                <a:cs typeface="+mj-cs"/>
              </a:rPr>
              <a:t>C-NMR</a:t>
            </a:r>
            <a:endParaRPr kumimoji="0" lang="en-US" sz="3600" b="1" i="1" u="none" strike="noStrike" kern="1200" cap="none" spc="0" normalizeH="0" baseline="0" noProof="0" dirty="0">
              <a:ln>
                <a:noFill/>
              </a:ln>
              <a:solidFill>
                <a:schemeClr val="accent2"/>
              </a:solidFill>
              <a:effectLst/>
              <a:uLnTx/>
              <a:uFillTx/>
              <a:latin typeface="+mj-lt"/>
              <a:ea typeface="+mj-ea"/>
              <a:cs typeface="+mj-cs"/>
            </a:endParaRPr>
          </a:p>
        </p:txBody>
      </p:sp>
      <p:cxnSp>
        <p:nvCxnSpPr>
          <p:cNvPr id="8" name="Straight Arrow Connector 7"/>
          <p:cNvCxnSpPr/>
          <p:nvPr/>
        </p:nvCxnSpPr>
        <p:spPr>
          <a:xfrm>
            <a:off x="914400" y="3200400"/>
            <a:ext cx="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6400" y="3276600"/>
            <a:ext cx="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05000" y="3200400"/>
            <a:ext cx="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33600" y="3124200"/>
            <a:ext cx="0" cy="914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09800" y="3124200"/>
            <a:ext cx="0" cy="914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14600" y="3200400"/>
            <a:ext cx="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48000" y="3124200"/>
            <a:ext cx="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05200" y="3276600"/>
            <a:ext cx="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2971800"/>
            <a:ext cx="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0" y="2971800"/>
            <a:ext cx="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86200" y="3200400"/>
            <a:ext cx="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267200" y="3276600"/>
            <a:ext cx="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19600" y="3429000"/>
            <a:ext cx="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724400" y="3276600"/>
            <a:ext cx="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86000" y="3276600"/>
            <a:ext cx="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48400" y="2667000"/>
            <a:ext cx="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24600" y="2971800"/>
            <a:ext cx="1219200" cy="430887"/>
          </a:xfrm>
          <a:prstGeom prst="rect">
            <a:avLst/>
          </a:prstGeom>
          <a:solidFill>
            <a:schemeClr val="accent1">
              <a:lumMod val="75000"/>
            </a:schemeClr>
          </a:solidFill>
          <a:ln>
            <a:solidFill>
              <a:srgbClr val="FFFF99"/>
            </a:solidFill>
          </a:ln>
        </p:spPr>
        <p:txBody>
          <a:bodyPr wrap="square" rtlCol="0">
            <a:spAutoFit/>
          </a:bodyPr>
          <a:lstStyle/>
          <a:p>
            <a:pPr algn="ctr"/>
            <a:r>
              <a:rPr lang="en-US" sz="2200" b="1" dirty="0" smtClean="0">
                <a:solidFill>
                  <a:srgbClr val="FFFF99"/>
                </a:solidFill>
              </a:rPr>
              <a:t>-OCH3</a:t>
            </a:r>
            <a:endParaRPr lang="en-US" sz="2200" b="1" dirty="0">
              <a:solidFill>
                <a:srgbClr val="FFFF99"/>
              </a:solidFill>
            </a:endParaRPr>
          </a:p>
        </p:txBody>
      </p:sp>
      <p:sp>
        <p:nvSpPr>
          <p:cNvPr id="32" name="TextBox 31"/>
          <p:cNvSpPr txBox="1"/>
          <p:nvPr/>
        </p:nvSpPr>
        <p:spPr>
          <a:xfrm>
            <a:off x="4114800" y="2590800"/>
            <a:ext cx="1447800" cy="430887"/>
          </a:xfrm>
          <a:prstGeom prst="rect">
            <a:avLst/>
          </a:prstGeom>
          <a:solidFill>
            <a:schemeClr val="accent1">
              <a:lumMod val="75000"/>
            </a:schemeClr>
          </a:solidFill>
          <a:ln>
            <a:solidFill>
              <a:srgbClr val="FFFF99"/>
            </a:solidFill>
          </a:ln>
        </p:spPr>
        <p:txBody>
          <a:bodyPr wrap="square" rtlCol="0">
            <a:spAutoFit/>
          </a:bodyPr>
          <a:lstStyle/>
          <a:p>
            <a:pPr algn="ctr"/>
            <a:r>
              <a:rPr lang="en-US" sz="2200" b="1" dirty="0" smtClean="0">
                <a:solidFill>
                  <a:srgbClr val="FFFF99"/>
                </a:solidFill>
              </a:rPr>
              <a:t>15 Carbon</a:t>
            </a:r>
            <a:endParaRPr lang="en-US" sz="2200" b="1" dirty="0">
              <a:solidFill>
                <a:srgbClr val="FFFF99"/>
              </a:solidFill>
            </a:endParaRPr>
          </a:p>
        </p:txBody>
      </p:sp>
      <p:pic>
        <p:nvPicPr>
          <p:cNvPr id="25" name="Picture 24"/>
          <p:cNvPicPr/>
          <p:nvPr/>
        </p:nvPicPr>
        <p:blipFill>
          <a:blip r:embed="rId5" cstate="print"/>
          <a:srcRect/>
          <a:stretch>
            <a:fillRect/>
          </a:stretch>
        </p:blipFill>
        <p:spPr bwMode="auto">
          <a:xfrm>
            <a:off x="5867400" y="228600"/>
            <a:ext cx="3124200" cy="1524000"/>
          </a:xfrm>
          <a:prstGeom prst="rect">
            <a:avLst/>
          </a:prstGeom>
          <a:solidFill>
            <a:schemeClr val="bg1"/>
          </a:solidFill>
          <a:ln w="9525">
            <a:noFill/>
            <a:miter lim="800000"/>
            <a:headEnd/>
            <a:tailEnd/>
          </a:ln>
        </p:spPr>
      </p:pic>
      <p:sp>
        <p:nvSpPr>
          <p:cNvPr id="24"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2"/>
                </a:solidFill>
                <a:effectLst/>
                <a:uLnTx/>
                <a:uFillTx/>
                <a:latin typeface="+mn-lt"/>
                <a:ea typeface="+mn-ea"/>
                <a:cs typeface="+mn-cs"/>
              </a:rPr>
              <a:t>Pedalitin</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7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ppt_w*0.7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animEffect transition="in" filter="fade">
                                      <p:cBhvr>
                                        <p:cTn id="21" dur="500"/>
                                        <p:tgtEl>
                                          <p:spTgt spid="8"/>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strVal val="#ppt_w*0.70"/>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animEffect transition="in" filter="fade">
                                      <p:cBhvr>
                                        <p:cTn id="26" dur="500"/>
                                        <p:tgtEl>
                                          <p:spTgt spid="32"/>
                                        </p:tgtEl>
                                      </p:cBhvr>
                                    </p:animEffect>
                                  </p:childTnLst>
                                </p:cTn>
                              </p:par>
                              <p:par>
                                <p:cTn id="27" presetID="55"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strVal val="#ppt_w*0.70"/>
                                          </p:val>
                                        </p:tav>
                                        <p:tav tm="100000">
                                          <p:val>
                                            <p:strVal val="#ppt_w"/>
                                          </p:val>
                                        </p:tav>
                                      </p:tavLst>
                                    </p:anim>
                                    <p:anim calcmode="lin" valueType="num">
                                      <p:cBhvr>
                                        <p:cTn id="30" dur="500" fill="hold"/>
                                        <p:tgtEl>
                                          <p:spTgt spid="9"/>
                                        </p:tgtEl>
                                        <p:attrNameLst>
                                          <p:attrName>ppt_h</p:attrName>
                                        </p:attrNameLst>
                                      </p:cBhvr>
                                      <p:tavLst>
                                        <p:tav tm="0">
                                          <p:val>
                                            <p:strVal val="#ppt_h"/>
                                          </p:val>
                                        </p:tav>
                                        <p:tav tm="100000">
                                          <p:val>
                                            <p:strVal val="#ppt_h"/>
                                          </p:val>
                                        </p:tav>
                                      </p:tavLst>
                                    </p:anim>
                                    <p:animEffect transition="in" filter="fade">
                                      <p:cBhvr>
                                        <p:cTn id="31" dur="500"/>
                                        <p:tgtEl>
                                          <p:spTgt spid="9"/>
                                        </p:tgtEl>
                                      </p:cBhvr>
                                    </p:animEffect>
                                  </p:childTnLst>
                                </p:cTn>
                              </p:par>
                              <p:par>
                                <p:cTn id="32" presetID="55"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ppt_w*0.70"/>
                                          </p:val>
                                        </p:tav>
                                        <p:tav tm="100000">
                                          <p:val>
                                            <p:strVal val="#ppt_w"/>
                                          </p:val>
                                        </p:tav>
                                      </p:tavLst>
                                    </p:anim>
                                    <p:anim calcmode="lin" valueType="num">
                                      <p:cBhvr>
                                        <p:cTn id="35" dur="500" fill="hold"/>
                                        <p:tgtEl>
                                          <p:spTgt spid="10"/>
                                        </p:tgtEl>
                                        <p:attrNameLst>
                                          <p:attrName>ppt_h</p:attrName>
                                        </p:attrNameLst>
                                      </p:cBhvr>
                                      <p:tavLst>
                                        <p:tav tm="0">
                                          <p:val>
                                            <p:strVal val="#ppt_h"/>
                                          </p:val>
                                        </p:tav>
                                        <p:tav tm="100000">
                                          <p:val>
                                            <p:strVal val="#ppt_h"/>
                                          </p:val>
                                        </p:tav>
                                      </p:tavLst>
                                    </p:anim>
                                    <p:animEffect transition="in" filter="fade">
                                      <p:cBhvr>
                                        <p:cTn id="36" dur="500"/>
                                        <p:tgtEl>
                                          <p:spTgt spid="10"/>
                                        </p:tgtEl>
                                      </p:cBhvr>
                                    </p:animEffect>
                                  </p:childTnLst>
                                </p:cTn>
                              </p:par>
                              <p:par>
                                <p:cTn id="37" presetID="55"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strVal val="#ppt_w*0.70"/>
                                          </p:val>
                                        </p:tav>
                                        <p:tav tm="100000">
                                          <p:val>
                                            <p:strVal val="#ppt_w"/>
                                          </p:val>
                                        </p:tav>
                                      </p:tavLst>
                                    </p:anim>
                                    <p:anim calcmode="lin" valueType="num">
                                      <p:cBhvr>
                                        <p:cTn id="40" dur="500" fill="hold"/>
                                        <p:tgtEl>
                                          <p:spTgt spid="12"/>
                                        </p:tgtEl>
                                        <p:attrNameLst>
                                          <p:attrName>ppt_h</p:attrName>
                                        </p:attrNameLst>
                                      </p:cBhvr>
                                      <p:tavLst>
                                        <p:tav tm="0">
                                          <p:val>
                                            <p:strVal val="#ppt_h"/>
                                          </p:val>
                                        </p:tav>
                                        <p:tav tm="100000">
                                          <p:val>
                                            <p:strVal val="#ppt_h"/>
                                          </p:val>
                                        </p:tav>
                                      </p:tavLst>
                                    </p:anim>
                                    <p:animEffect transition="in" filter="fade">
                                      <p:cBhvr>
                                        <p:cTn id="41" dur="500"/>
                                        <p:tgtEl>
                                          <p:spTgt spid="12"/>
                                        </p:tgtEl>
                                      </p:cBhvr>
                                    </p:animEffect>
                                  </p:childTnLst>
                                </p:cTn>
                              </p:par>
                              <p:par>
                                <p:cTn id="42" presetID="55"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strVal val="#ppt_w*0.70"/>
                                          </p:val>
                                        </p:tav>
                                        <p:tav tm="100000">
                                          <p:val>
                                            <p:strVal val="#ppt_w"/>
                                          </p:val>
                                        </p:tav>
                                      </p:tavLst>
                                    </p:anim>
                                    <p:anim calcmode="lin" valueType="num">
                                      <p:cBhvr>
                                        <p:cTn id="45" dur="500" fill="hold"/>
                                        <p:tgtEl>
                                          <p:spTgt spid="11"/>
                                        </p:tgtEl>
                                        <p:attrNameLst>
                                          <p:attrName>ppt_h</p:attrName>
                                        </p:attrNameLst>
                                      </p:cBhvr>
                                      <p:tavLst>
                                        <p:tav tm="0">
                                          <p:val>
                                            <p:strVal val="#ppt_h"/>
                                          </p:val>
                                        </p:tav>
                                        <p:tav tm="100000">
                                          <p:val>
                                            <p:strVal val="#ppt_h"/>
                                          </p:val>
                                        </p:tav>
                                      </p:tavLst>
                                    </p:anim>
                                    <p:animEffect transition="in" filter="fade">
                                      <p:cBhvr>
                                        <p:cTn id="46" dur="500"/>
                                        <p:tgtEl>
                                          <p:spTgt spid="11"/>
                                        </p:tgtEl>
                                      </p:cBhvr>
                                    </p:animEffect>
                                  </p:childTnLst>
                                </p:cTn>
                              </p:par>
                              <p:par>
                                <p:cTn id="47" presetID="55"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strVal val="#ppt_w*0.70"/>
                                          </p:val>
                                        </p:tav>
                                        <p:tav tm="100000">
                                          <p:val>
                                            <p:strVal val="#ppt_w"/>
                                          </p:val>
                                        </p:tav>
                                      </p:tavLst>
                                    </p:anim>
                                    <p:anim calcmode="lin" valueType="num">
                                      <p:cBhvr>
                                        <p:cTn id="50" dur="500" fill="hold"/>
                                        <p:tgtEl>
                                          <p:spTgt spid="22"/>
                                        </p:tgtEl>
                                        <p:attrNameLst>
                                          <p:attrName>ppt_h</p:attrName>
                                        </p:attrNameLst>
                                      </p:cBhvr>
                                      <p:tavLst>
                                        <p:tav tm="0">
                                          <p:val>
                                            <p:strVal val="#ppt_h"/>
                                          </p:val>
                                        </p:tav>
                                        <p:tav tm="100000">
                                          <p:val>
                                            <p:strVal val="#ppt_h"/>
                                          </p:val>
                                        </p:tav>
                                      </p:tavLst>
                                    </p:anim>
                                    <p:animEffect transition="in" filter="fade">
                                      <p:cBhvr>
                                        <p:cTn id="51" dur="500"/>
                                        <p:tgtEl>
                                          <p:spTgt spid="22"/>
                                        </p:tgtEl>
                                      </p:cBhvr>
                                    </p:animEffect>
                                  </p:childTnLst>
                                </p:cTn>
                              </p:par>
                              <p:par>
                                <p:cTn id="52" presetID="55"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strVal val="#ppt_w*0.70"/>
                                          </p:val>
                                        </p:tav>
                                        <p:tav tm="100000">
                                          <p:val>
                                            <p:strVal val="#ppt_w"/>
                                          </p:val>
                                        </p:tav>
                                      </p:tavLst>
                                    </p:anim>
                                    <p:anim calcmode="lin" valueType="num">
                                      <p:cBhvr>
                                        <p:cTn id="55" dur="500" fill="hold"/>
                                        <p:tgtEl>
                                          <p:spTgt spid="13"/>
                                        </p:tgtEl>
                                        <p:attrNameLst>
                                          <p:attrName>ppt_h</p:attrName>
                                        </p:attrNameLst>
                                      </p:cBhvr>
                                      <p:tavLst>
                                        <p:tav tm="0">
                                          <p:val>
                                            <p:strVal val="#ppt_h"/>
                                          </p:val>
                                        </p:tav>
                                        <p:tav tm="100000">
                                          <p:val>
                                            <p:strVal val="#ppt_h"/>
                                          </p:val>
                                        </p:tav>
                                      </p:tavLst>
                                    </p:anim>
                                    <p:animEffect transition="in" filter="fade">
                                      <p:cBhvr>
                                        <p:cTn id="56" dur="500"/>
                                        <p:tgtEl>
                                          <p:spTgt spid="13"/>
                                        </p:tgtEl>
                                      </p:cBhvr>
                                    </p:animEffect>
                                  </p:childTnLst>
                                </p:cTn>
                              </p:par>
                              <p:par>
                                <p:cTn id="57" presetID="55"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strVal val="#ppt_w*0.70"/>
                                          </p:val>
                                        </p:tav>
                                        <p:tav tm="100000">
                                          <p:val>
                                            <p:strVal val="#ppt_w"/>
                                          </p:val>
                                        </p:tav>
                                      </p:tavLst>
                                    </p:anim>
                                    <p:anim calcmode="lin" valueType="num">
                                      <p:cBhvr>
                                        <p:cTn id="60" dur="500" fill="hold"/>
                                        <p:tgtEl>
                                          <p:spTgt spid="14"/>
                                        </p:tgtEl>
                                        <p:attrNameLst>
                                          <p:attrName>ppt_h</p:attrName>
                                        </p:attrNameLst>
                                      </p:cBhvr>
                                      <p:tavLst>
                                        <p:tav tm="0">
                                          <p:val>
                                            <p:strVal val="#ppt_h"/>
                                          </p:val>
                                        </p:tav>
                                        <p:tav tm="100000">
                                          <p:val>
                                            <p:strVal val="#ppt_h"/>
                                          </p:val>
                                        </p:tav>
                                      </p:tavLst>
                                    </p:anim>
                                    <p:animEffect transition="in" filter="fade">
                                      <p:cBhvr>
                                        <p:cTn id="61" dur="500"/>
                                        <p:tgtEl>
                                          <p:spTgt spid="14"/>
                                        </p:tgtEl>
                                      </p:cBhvr>
                                    </p:animEffect>
                                  </p:childTnLst>
                                </p:cTn>
                              </p:par>
                              <p:par>
                                <p:cTn id="62" presetID="55"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ppt_w*0.70"/>
                                          </p:val>
                                        </p:tav>
                                        <p:tav tm="100000">
                                          <p:val>
                                            <p:strVal val="#ppt_w"/>
                                          </p:val>
                                        </p:tav>
                                      </p:tavLst>
                                    </p:anim>
                                    <p:anim calcmode="lin" valueType="num">
                                      <p:cBhvr>
                                        <p:cTn id="65" dur="500" fill="hold"/>
                                        <p:tgtEl>
                                          <p:spTgt spid="15"/>
                                        </p:tgtEl>
                                        <p:attrNameLst>
                                          <p:attrName>ppt_h</p:attrName>
                                        </p:attrNameLst>
                                      </p:cBhvr>
                                      <p:tavLst>
                                        <p:tav tm="0">
                                          <p:val>
                                            <p:strVal val="#ppt_h"/>
                                          </p:val>
                                        </p:tav>
                                        <p:tav tm="100000">
                                          <p:val>
                                            <p:strVal val="#ppt_h"/>
                                          </p:val>
                                        </p:tav>
                                      </p:tavLst>
                                    </p:anim>
                                    <p:animEffect transition="in" filter="fade">
                                      <p:cBhvr>
                                        <p:cTn id="66" dur="500"/>
                                        <p:tgtEl>
                                          <p:spTgt spid="15"/>
                                        </p:tgtEl>
                                      </p:cBhvr>
                                    </p:animEffect>
                                  </p:childTnLst>
                                </p:cTn>
                              </p:par>
                              <p:par>
                                <p:cTn id="67" presetID="55"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strVal val="#ppt_w*0.70"/>
                                          </p:val>
                                        </p:tav>
                                        <p:tav tm="100000">
                                          <p:val>
                                            <p:strVal val="#ppt_w"/>
                                          </p:val>
                                        </p:tav>
                                      </p:tavLst>
                                    </p:anim>
                                    <p:anim calcmode="lin" valueType="num">
                                      <p:cBhvr>
                                        <p:cTn id="70" dur="500" fill="hold"/>
                                        <p:tgtEl>
                                          <p:spTgt spid="16"/>
                                        </p:tgtEl>
                                        <p:attrNameLst>
                                          <p:attrName>ppt_h</p:attrName>
                                        </p:attrNameLst>
                                      </p:cBhvr>
                                      <p:tavLst>
                                        <p:tav tm="0">
                                          <p:val>
                                            <p:strVal val="#ppt_h"/>
                                          </p:val>
                                        </p:tav>
                                        <p:tav tm="100000">
                                          <p:val>
                                            <p:strVal val="#ppt_h"/>
                                          </p:val>
                                        </p:tav>
                                      </p:tavLst>
                                    </p:anim>
                                    <p:animEffect transition="in" filter="fade">
                                      <p:cBhvr>
                                        <p:cTn id="71" dur="500"/>
                                        <p:tgtEl>
                                          <p:spTgt spid="16"/>
                                        </p:tgtEl>
                                      </p:cBhvr>
                                    </p:animEffect>
                                  </p:childTnLst>
                                </p:cTn>
                              </p:par>
                              <p:par>
                                <p:cTn id="72" presetID="55" presetClass="entr" presetSubtype="0"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strVal val="#ppt_w*0.70"/>
                                          </p:val>
                                        </p:tav>
                                        <p:tav tm="100000">
                                          <p:val>
                                            <p:strVal val="#ppt_w"/>
                                          </p:val>
                                        </p:tav>
                                      </p:tavLst>
                                    </p:anim>
                                    <p:anim calcmode="lin" valueType="num">
                                      <p:cBhvr>
                                        <p:cTn id="75" dur="500" fill="hold"/>
                                        <p:tgtEl>
                                          <p:spTgt spid="18"/>
                                        </p:tgtEl>
                                        <p:attrNameLst>
                                          <p:attrName>ppt_h</p:attrName>
                                        </p:attrNameLst>
                                      </p:cBhvr>
                                      <p:tavLst>
                                        <p:tav tm="0">
                                          <p:val>
                                            <p:strVal val="#ppt_h"/>
                                          </p:val>
                                        </p:tav>
                                        <p:tav tm="100000">
                                          <p:val>
                                            <p:strVal val="#ppt_h"/>
                                          </p:val>
                                        </p:tav>
                                      </p:tavLst>
                                    </p:anim>
                                    <p:animEffect transition="in" filter="fade">
                                      <p:cBhvr>
                                        <p:cTn id="76" dur="500"/>
                                        <p:tgtEl>
                                          <p:spTgt spid="18"/>
                                        </p:tgtEl>
                                      </p:cBhvr>
                                    </p:animEffect>
                                  </p:childTnLst>
                                </p:cTn>
                              </p:par>
                              <p:par>
                                <p:cTn id="77" presetID="55"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strVal val="#ppt_w*0.70"/>
                                          </p:val>
                                        </p:tav>
                                        <p:tav tm="100000">
                                          <p:val>
                                            <p:strVal val="#ppt_w"/>
                                          </p:val>
                                        </p:tav>
                                      </p:tavLst>
                                    </p:anim>
                                    <p:anim calcmode="lin" valueType="num">
                                      <p:cBhvr>
                                        <p:cTn id="80" dur="500" fill="hold"/>
                                        <p:tgtEl>
                                          <p:spTgt spid="17"/>
                                        </p:tgtEl>
                                        <p:attrNameLst>
                                          <p:attrName>ppt_h</p:attrName>
                                        </p:attrNameLst>
                                      </p:cBhvr>
                                      <p:tavLst>
                                        <p:tav tm="0">
                                          <p:val>
                                            <p:strVal val="#ppt_h"/>
                                          </p:val>
                                        </p:tav>
                                        <p:tav tm="100000">
                                          <p:val>
                                            <p:strVal val="#ppt_h"/>
                                          </p:val>
                                        </p:tav>
                                      </p:tavLst>
                                    </p:anim>
                                    <p:animEffect transition="in" filter="fade">
                                      <p:cBhvr>
                                        <p:cTn id="81" dur="500"/>
                                        <p:tgtEl>
                                          <p:spTgt spid="17"/>
                                        </p:tgtEl>
                                      </p:cBhvr>
                                    </p:animEffect>
                                  </p:childTnLst>
                                </p:cTn>
                              </p:par>
                              <p:par>
                                <p:cTn id="82" presetID="55"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strVal val="#ppt_w*0.70"/>
                                          </p:val>
                                        </p:tav>
                                        <p:tav tm="100000">
                                          <p:val>
                                            <p:strVal val="#ppt_w"/>
                                          </p:val>
                                        </p:tav>
                                      </p:tavLst>
                                    </p:anim>
                                    <p:anim calcmode="lin" valueType="num">
                                      <p:cBhvr>
                                        <p:cTn id="85" dur="500" fill="hold"/>
                                        <p:tgtEl>
                                          <p:spTgt spid="19"/>
                                        </p:tgtEl>
                                        <p:attrNameLst>
                                          <p:attrName>ppt_h</p:attrName>
                                        </p:attrNameLst>
                                      </p:cBhvr>
                                      <p:tavLst>
                                        <p:tav tm="0">
                                          <p:val>
                                            <p:strVal val="#ppt_h"/>
                                          </p:val>
                                        </p:tav>
                                        <p:tav tm="100000">
                                          <p:val>
                                            <p:strVal val="#ppt_h"/>
                                          </p:val>
                                        </p:tav>
                                      </p:tavLst>
                                    </p:anim>
                                    <p:animEffect transition="in" filter="fade">
                                      <p:cBhvr>
                                        <p:cTn id="86" dur="500"/>
                                        <p:tgtEl>
                                          <p:spTgt spid="19"/>
                                        </p:tgtEl>
                                      </p:cBhvr>
                                    </p:animEffect>
                                  </p:childTnLst>
                                </p:cTn>
                              </p:par>
                              <p:par>
                                <p:cTn id="87" presetID="55" presetClass="entr" presetSubtype="0" fill="hold"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strVal val="#ppt_w*0.70"/>
                                          </p:val>
                                        </p:tav>
                                        <p:tav tm="100000">
                                          <p:val>
                                            <p:strVal val="#ppt_w"/>
                                          </p:val>
                                        </p:tav>
                                      </p:tavLst>
                                    </p:anim>
                                    <p:anim calcmode="lin" valueType="num">
                                      <p:cBhvr>
                                        <p:cTn id="90" dur="500" fill="hold"/>
                                        <p:tgtEl>
                                          <p:spTgt spid="20"/>
                                        </p:tgtEl>
                                        <p:attrNameLst>
                                          <p:attrName>ppt_h</p:attrName>
                                        </p:attrNameLst>
                                      </p:cBhvr>
                                      <p:tavLst>
                                        <p:tav tm="0">
                                          <p:val>
                                            <p:strVal val="#ppt_h"/>
                                          </p:val>
                                        </p:tav>
                                        <p:tav tm="100000">
                                          <p:val>
                                            <p:strVal val="#ppt_h"/>
                                          </p:val>
                                        </p:tav>
                                      </p:tavLst>
                                    </p:anim>
                                    <p:animEffect transition="in" filter="fade">
                                      <p:cBhvr>
                                        <p:cTn id="91" dur="500"/>
                                        <p:tgtEl>
                                          <p:spTgt spid="20"/>
                                        </p:tgtEl>
                                      </p:cBhvr>
                                    </p:animEffect>
                                  </p:childTnLst>
                                </p:cTn>
                              </p:par>
                              <p:par>
                                <p:cTn id="92" presetID="55" presetClass="entr" presetSubtype="0" fill="hold"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500" fill="hold"/>
                                        <p:tgtEl>
                                          <p:spTgt spid="21"/>
                                        </p:tgtEl>
                                        <p:attrNameLst>
                                          <p:attrName>ppt_w</p:attrName>
                                        </p:attrNameLst>
                                      </p:cBhvr>
                                      <p:tavLst>
                                        <p:tav tm="0">
                                          <p:val>
                                            <p:strVal val="#ppt_w*0.70"/>
                                          </p:val>
                                        </p:tav>
                                        <p:tav tm="100000">
                                          <p:val>
                                            <p:strVal val="#ppt_w"/>
                                          </p:val>
                                        </p:tav>
                                      </p:tavLst>
                                    </p:anim>
                                    <p:anim calcmode="lin" valueType="num">
                                      <p:cBhvr>
                                        <p:cTn id="95" dur="500" fill="hold"/>
                                        <p:tgtEl>
                                          <p:spTgt spid="21"/>
                                        </p:tgtEl>
                                        <p:attrNameLst>
                                          <p:attrName>ppt_h</p:attrName>
                                        </p:attrNameLst>
                                      </p:cBhvr>
                                      <p:tavLst>
                                        <p:tav tm="0">
                                          <p:val>
                                            <p:strVal val="#ppt_h"/>
                                          </p:val>
                                        </p:tav>
                                        <p:tav tm="100000">
                                          <p:val>
                                            <p:strVal val="#ppt_h"/>
                                          </p:val>
                                        </p:tav>
                                      </p:tavLst>
                                    </p:anim>
                                    <p:animEffect transition="in" filter="fade">
                                      <p:cBhvr>
                                        <p:cTn id="96" dur="500"/>
                                        <p:tgtEl>
                                          <p:spTgt spid="21"/>
                                        </p:tgtEl>
                                      </p:cBhvr>
                                    </p:animEffect>
                                  </p:childTnLst>
                                </p:cTn>
                              </p:par>
                            </p:childTnLst>
                          </p:cTn>
                        </p:par>
                      </p:childTnLst>
                    </p:cTn>
                  </p:par>
                  <p:par>
                    <p:cTn id="97" fill="hold">
                      <p:stCondLst>
                        <p:cond delay="indefinite"/>
                      </p:stCondLst>
                      <p:childTnLst>
                        <p:par>
                          <p:cTn id="98" fill="hold">
                            <p:stCondLst>
                              <p:cond delay="0"/>
                            </p:stCondLst>
                            <p:childTnLst>
                              <p:par>
                                <p:cTn id="99" presetID="55" presetClass="entr" presetSubtype="0" fill="hold" nodeType="click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strVal val="#ppt_w*0.70"/>
                                          </p:val>
                                        </p:tav>
                                        <p:tav tm="100000">
                                          <p:val>
                                            <p:strVal val="#ppt_w"/>
                                          </p:val>
                                        </p:tav>
                                      </p:tavLst>
                                    </p:anim>
                                    <p:anim calcmode="lin" valueType="num">
                                      <p:cBhvr>
                                        <p:cTn id="102" dur="500" fill="hold"/>
                                        <p:tgtEl>
                                          <p:spTgt spid="23"/>
                                        </p:tgtEl>
                                        <p:attrNameLst>
                                          <p:attrName>ppt_h</p:attrName>
                                        </p:attrNameLst>
                                      </p:cBhvr>
                                      <p:tavLst>
                                        <p:tav tm="0">
                                          <p:val>
                                            <p:strVal val="#ppt_h"/>
                                          </p:val>
                                        </p:tav>
                                        <p:tav tm="100000">
                                          <p:val>
                                            <p:strVal val="#ppt_h"/>
                                          </p:val>
                                        </p:tav>
                                      </p:tavLst>
                                    </p:anim>
                                    <p:animEffect transition="in" filter="fade">
                                      <p:cBhvr>
                                        <p:cTn id="103" dur="500"/>
                                        <p:tgtEl>
                                          <p:spTgt spid="23"/>
                                        </p:tgtEl>
                                      </p:cBhvr>
                                    </p:animEffect>
                                  </p:childTnLst>
                                </p:cTn>
                              </p:par>
                              <p:par>
                                <p:cTn id="104" presetID="55" presetClass="entr" presetSubtype="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p:cTn id="106" dur="500" fill="hold"/>
                                        <p:tgtEl>
                                          <p:spTgt spid="31"/>
                                        </p:tgtEl>
                                        <p:attrNameLst>
                                          <p:attrName>ppt_w</p:attrName>
                                        </p:attrNameLst>
                                      </p:cBhvr>
                                      <p:tavLst>
                                        <p:tav tm="0">
                                          <p:val>
                                            <p:strVal val="#ppt_w*0.70"/>
                                          </p:val>
                                        </p:tav>
                                        <p:tav tm="100000">
                                          <p:val>
                                            <p:strVal val="#ppt_w"/>
                                          </p:val>
                                        </p:tav>
                                      </p:tavLst>
                                    </p:anim>
                                    <p:anim calcmode="lin" valueType="num">
                                      <p:cBhvr>
                                        <p:cTn id="107" dur="500" fill="hold"/>
                                        <p:tgtEl>
                                          <p:spTgt spid="31"/>
                                        </p:tgtEl>
                                        <p:attrNameLst>
                                          <p:attrName>ppt_h</p:attrName>
                                        </p:attrNameLst>
                                      </p:cBhvr>
                                      <p:tavLst>
                                        <p:tav tm="0">
                                          <p:val>
                                            <p:strVal val="#ppt_h"/>
                                          </p:val>
                                        </p:tav>
                                        <p:tav tm="100000">
                                          <p:val>
                                            <p:strVal val="#ppt_h"/>
                                          </p:val>
                                        </p:tav>
                                      </p:tavLst>
                                    </p:anim>
                                    <p:animEffect transition="in" filter="fade">
                                      <p:cBhvr>
                                        <p:cTn id="10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315200" cy="1143000"/>
          </a:xfrm>
        </p:spPr>
        <p:txBody>
          <a:bodyPr>
            <a:normAutofit/>
          </a:bodyPr>
          <a:lstStyle/>
          <a:p>
            <a:pPr algn="l"/>
            <a:r>
              <a:rPr lang="en-US" sz="3600" b="1" i="1" baseline="30000" dirty="0" smtClean="0"/>
              <a:t>1</a:t>
            </a:r>
            <a:r>
              <a:rPr lang="en-US" sz="3600" b="1" i="1" dirty="0" smtClean="0"/>
              <a:t>H-NMR</a:t>
            </a:r>
            <a:endParaRPr lang="en-US" sz="3600" b="1" i="1" dirty="0"/>
          </a:p>
        </p:txBody>
      </p:sp>
      <p:pic>
        <p:nvPicPr>
          <p:cNvPr id="4" name="Picture 6"/>
          <p:cNvPicPr>
            <a:picLocks noChangeAspect="1" noChangeArrowheads="1"/>
          </p:cNvPicPr>
          <p:nvPr/>
        </p:nvPicPr>
        <p:blipFill>
          <a:blip r:embed="rId3" cstate="print"/>
          <a:srcRect/>
          <a:stretch>
            <a:fillRect/>
          </a:stretch>
        </p:blipFill>
        <p:spPr bwMode="auto">
          <a:xfrm>
            <a:off x="7848600" y="1"/>
            <a:ext cx="1295400" cy="6858000"/>
          </a:xfrm>
          <a:prstGeom prst="rect">
            <a:avLst/>
          </a:prstGeom>
          <a:noFill/>
          <a:ln w="9525">
            <a:noFill/>
            <a:miter lim="800000"/>
            <a:headEnd/>
            <a:tailEnd/>
          </a:ln>
        </p:spPr>
      </p:pic>
      <p:pic>
        <p:nvPicPr>
          <p:cNvPr id="223234" name="Picture 2"/>
          <p:cNvPicPr>
            <a:picLocks noGrp="1" noChangeAspect="1" noChangeArrowheads="1"/>
          </p:cNvPicPr>
          <p:nvPr>
            <p:ph idx="1"/>
          </p:nvPr>
        </p:nvPicPr>
        <p:blipFill>
          <a:blip r:embed="rId4" cstate="print"/>
          <a:srcRect/>
          <a:stretch>
            <a:fillRect/>
          </a:stretch>
        </p:blipFill>
        <p:spPr bwMode="auto">
          <a:xfrm>
            <a:off x="1219200" y="1612894"/>
            <a:ext cx="6042664" cy="4178306"/>
          </a:xfrm>
          <a:prstGeom prst="rect">
            <a:avLst/>
          </a:prstGeom>
          <a:noFill/>
          <a:ln w="9525">
            <a:noFill/>
            <a:miter lim="800000"/>
            <a:headEnd/>
            <a:tailEnd/>
          </a:ln>
        </p:spPr>
      </p:pic>
      <p:sp>
        <p:nvSpPr>
          <p:cNvPr id="7" name="Rectangle 6"/>
          <p:cNvSpPr/>
          <p:nvPr/>
        </p:nvSpPr>
        <p:spPr>
          <a:xfrm>
            <a:off x="1295400" y="5542002"/>
            <a:ext cx="3810000" cy="553998"/>
          </a:xfrm>
          <a:prstGeom prst="rect">
            <a:avLst/>
          </a:prstGeom>
          <a:solidFill>
            <a:schemeClr val="accent1">
              <a:lumMod val="75000"/>
            </a:schemeClr>
          </a:solidFill>
          <a:ln>
            <a:solidFill>
              <a:srgbClr val="FFFF99"/>
            </a:solidFill>
          </a:ln>
        </p:spPr>
        <p:txBody>
          <a:bodyPr wrap="square">
            <a:spAutoFit/>
          </a:bodyPr>
          <a:lstStyle/>
          <a:p>
            <a:pPr algn="ctr"/>
            <a:r>
              <a:rPr lang="en-US" sz="3000" b="1" dirty="0" smtClean="0">
                <a:solidFill>
                  <a:srgbClr val="FFFF99"/>
                </a:solidFill>
              </a:rPr>
              <a:t>5 aromatic protons</a:t>
            </a:r>
            <a:endParaRPr lang="en-US" sz="3000" b="1" dirty="0">
              <a:solidFill>
                <a:srgbClr val="FFFF99"/>
              </a:solidFill>
            </a:endParaRPr>
          </a:p>
        </p:txBody>
      </p:sp>
      <p:sp>
        <p:nvSpPr>
          <p:cNvPr id="8" name="Rectangle 7"/>
          <p:cNvSpPr/>
          <p:nvPr/>
        </p:nvSpPr>
        <p:spPr>
          <a:xfrm>
            <a:off x="5943600" y="1905000"/>
            <a:ext cx="3276600" cy="1015663"/>
          </a:xfrm>
          <a:prstGeom prst="rect">
            <a:avLst/>
          </a:prstGeom>
          <a:solidFill>
            <a:schemeClr val="accent1">
              <a:lumMod val="75000"/>
            </a:schemeClr>
          </a:solidFill>
          <a:ln>
            <a:solidFill>
              <a:schemeClr val="accent1">
                <a:shade val="95000"/>
                <a:satMod val="105000"/>
              </a:schemeClr>
            </a:solidFill>
          </a:ln>
        </p:spPr>
        <p:txBody>
          <a:bodyPr wrap="square">
            <a:spAutoFit/>
          </a:bodyPr>
          <a:lstStyle/>
          <a:p>
            <a:pPr algn="ctr"/>
            <a:r>
              <a:rPr lang="en-US" sz="3000" b="1" dirty="0" smtClean="0">
                <a:solidFill>
                  <a:srgbClr val="FFFF99"/>
                </a:solidFill>
              </a:rPr>
              <a:t>Singlet  δ 6.56 </a:t>
            </a:r>
            <a:r>
              <a:rPr lang="en-US" sz="3000" b="1" dirty="0" err="1" smtClean="0">
                <a:solidFill>
                  <a:srgbClr val="FFFF99"/>
                </a:solidFill>
              </a:rPr>
              <a:t>ppm</a:t>
            </a:r>
            <a:r>
              <a:rPr lang="en-US" sz="3000" b="1" dirty="0" smtClean="0">
                <a:solidFill>
                  <a:srgbClr val="FFFF99"/>
                </a:solidFill>
              </a:rPr>
              <a:t> </a:t>
            </a:r>
          </a:p>
          <a:p>
            <a:pPr algn="ctr"/>
            <a:r>
              <a:rPr lang="en-US" sz="3000" b="1" dirty="0" smtClean="0">
                <a:solidFill>
                  <a:srgbClr val="FFFF99"/>
                </a:solidFill>
              </a:rPr>
              <a:t>H-8 </a:t>
            </a:r>
            <a:endParaRPr lang="en-US" sz="3000" b="1" dirty="0">
              <a:solidFill>
                <a:srgbClr val="FFFF99"/>
              </a:solidFill>
            </a:endParaRPr>
          </a:p>
        </p:txBody>
      </p:sp>
      <p:sp>
        <p:nvSpPr>
          <p:cNvPr id="9" name="Rectangle 8"/>
          <p:cNvSpPr/>
          <p:nvPr/>
        </p:nvSpPr>
        <p:spPr>
          <a:xfrm>
            <a:off x="2057400" y="1219200"/>
            <a:ext cx="3408883" cy="1015663"/>
          </a:xfrm>
          <a:prstGeom prst="rect">
            <a:avLst/>
          </a:prstGeom>
          <a:solidFill>
            <a:schemeClr val="accent1">
              <a:lumMod val="75000"/>
            </a:schemeClr>
          </a:solidFill>
          <a:ln>
            <a:solidFill>
              <a:schemeClr val="accent1">
                <a:shade val="95000"/>
                <a:satMod val="105000"/>
              </a:schemeClr>
            </a:solidFill>
          </a:ln>
        </p:spPr>
        <p:txBody>
          <a:bodyPr wrap="none">
            <a:spAutoFit/>
          </a:bodyPr>
          <a:lstStyle/>
          <a:p>
            <a:pPr algn="ctr"/>
            <a:r>
              <a:rPr lang="en-US" sz="3000" b="1" dirty="0" smtClean="0">
                <a:solidFill>
                  <a:srgbClr val="FFFF99"/>
                </a:solidFill>
              </a:rPr>
              <a:t>Singlet   δ 6.68 </a:t>
            </a:r>
            <a:r>
              <a:rPr lang="en-US" sz="3000" b="1" dirty="0" err="1" smtClean="0">
                <a:solidFill>
                  <a:srgbClr val="FFFF99"/>
                </a:solidFill>
              </a:rPr>
              <a:t>ppm</a:t>
            </a:r>
            <a:r>
              <a:rPr lang="en-US" sz="3000" b="1" dirty="0" smtClean="0">
                <a:solidFill>
                  <a:srgbClr val="FFFF99"/>
                </a:solidFill>
              </a:rPr>
              <a:t> </a:t>
            </a:r>
          </a:p>
          <a:p>
            <a:pPr algn="ctr"/>
            <a:r>
              <a:rPr lang="en-US" sz="3000" b="1" dirty="0" smtClean="0">
                <a:solidFill>
                  <a:srgbClr val="FFFF99"/>
                </a:solidFill>
              </a:rPr>
              <a:t>H-3</a:t>
            </a:r>
            <a:endParaRPr lang="en-US" sz="3000" b="1" dirty="0">
              <a:solidFill>
                <a:srgbClr val="FFFF99"/>
              </a:solidFill>
            </a:endParaRPr>
          </a:p>
        </p:txBody>
      </p:sp>
      <p:cxnSp>
        <p:nvCxnSpPr>
          <p:cNvPr id="11" name="Straight Arrow Connector 10"/>
          <p:cNvCxnSpPr/>
          <p:nvPr/>
        </p:nvCxnSpPr>
        <p:spPr>
          <a:xfrm flipH="1">
            <a:off x="5867400" y="2819400"/>
            <a:ext cx="6096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95800" y="2209800"/>
            <a:ext cx="83820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a:blip r:embed="rId5" cstate="print"/>
          <a:srcRect/>
          <a:stretch>
            <a:fillRect/>
          </a:stretch>
        </p:blipFill>
        <p:spPr bwMode="auto">
          <a:xfrm>
            <a:off x="5867400" y="228600"/>
            <a:ext cx="3124200" cy="1524000"/>
          </a:xfrm>
          <a:prstGeom prst="rect">
            <a:avLst/>
          </a:prstGeom>
          <a:solidFill>
            <a:schemeClr val="bg1"/>
          </a:solidFill>
          <a:ln w="9525">
            <a:noFill/>
            <a:miter lim="800000"/>
            <a:headEnd/>
            <a:tailEnd/>
          </a:ln>
        </p:spPr>
      </p:pic>
      <p:sp>
        <p:nvSpPr>
          <p:cNvPr id="14"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2"/>
                </a:solidFill>
                <a:effectLst/>
                <a:uLnTx/>
                <a:uFillTx/>
                <a:latin typeface="+mn-lt"/>
                <a:ea typeface="+mn-ea"/>
                <a:cs typeface="+mn-cs"/>
              </a:rPr>
              <a:t>Pedalitin</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223234"/>
                                        </p:tgtEl>
                                        <p:attrNameLst>
                                          <p:attrName>style.visibility</p:attrName>
                                        </p:attrNameLst>
                                      </p:cBhvr>
                                      <p:to>
                                        <p:strVal val="visible"/>
                                      </p:to>
                                    </p:set>
                                    <p:anim calcmode="lin" valueType="num">
                                      <p:cBhvr>
                                        <p:cTn id="12" dur="500" fill="hold"/>
                                        <p:tgtEl>
                                          <p:spTgt spid="223234"/>
                                        </p:tgtEl>
                                        <p:attrNameLst>
                                          <p:attrName>ppt_w</p:attrName>
                                        </p:attrNameLst>
                                      </p:cBhvr>
                                      <p:tavLst>
                                        <p:tav tm="0">
                                          <p:val>
                                            <p:strVal val="#ppt_w*0.70"/>
                                          </p:val>
                                        </p:tav>
                                        <p:tav tm="100000">
                                          <p:val>
                                            <p:strVal val="#ppt_w"/>
                                          </p:val>
                                        </p:tav>
                                      </p:tavLst>
                                    </p:anim>
                                    <p:anim calcmode="lin" valueType="num">
                                      <p:cBhvr>
                                        <p:cTn id="13" dur="500" fill="hold"/>
                                        <p:tgtEl>
                                          <p:spTgt spid="223234"/>
                                        </p:tgtEl>
                                        <p:attrNameLst>
                                          <p:attrName>ppt_h</p:attrName>
                                        </p:attrNameLst>
                                      </p:cBhvr>
                                      <p:tavLst>
                                        <p:tav tm="0">
                                          <p:val>
                                            <p:strVal val="#ppt_h"/>
                                          </p:val>
                                        </p:tav>
                                        <p:tav tm="100000">
                                          <p:val>
                                            <p:strVal val="#ppt_h"/>
                                          </p:val>
                                        </p:tav>
                                      </p:tavLst>
                                    </p:anim>
                                    <p:animEffect transition="in" filter="fade">
                                      <p:cBhvr>
                                        <p:cTn id="14" dur="500"/>
                                        <p:tgtEl>
                                          <p:spTgt spid="22323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ppt_w*0.7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strVal val="#ppt_w*0.70"/>
                                          </p:val>
                                        </p:tav>
                                        <p:tav tm="100000">
                                          <p:val>
                                            <p:strVal val="#ppt_w"/>
                                          </p:val>
                                        </p:tav>
                                      </p:tavLst>
                                    </p:anim>
                                    <p:anim calcmode="lin" valueType="num">
                                      <p:cBhvr>
                                        <p:cTn id="27" dur="500" fill="hold"/>
                                        <p:tgtEl>
                                          <p:spTgt spid="9"/>
                                        </p:tgtEl>
                                        <p:attrNameLst>
                                          <p:attrName>ppt_h</p:attrName>
                                        </p:attrNameLst>
                                      </p:cBhvr>
                                      <p:tavLst>
                                        <p:tav tm="0">
                                          <p:val>
                                            <p:strVal val="#ppt_h"/>
                                          </p:val>
                                        </p:tav>
                                        <p:tav tm="100000">
                                          <p:val>
                                            <p:strVal val="#ppt_h"/>
                                          </p:val>
                                        </p:tav>
                                      </p:tavLst>
                                    </p:anim>
                                    <p:animEffect transition="in" filter="fade">
                                      <p:cBhvr>
                                        <p:cTn id="28" dur="500"/>
                                        <p:tgtEl>
                                          <p:spTgt spid="9"/>
                                        </p:tgtEl>
                                      </p:cBhvr>
                                    </p:animEffect>
                                  </p:childTnLst>
                                </p:cTn>
                              </p:par>
                              <p:par>
                                <p:cTn id="29" presetID="55"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strVal val="#ppt_w*0.70"/>
                                          </p:val>
                                        </p:tav>
                                        <p:tav tm="100000">
                                          <p:val>
                                            <p:strVal val="#ppt_w"/>
                                          </p:val>
                                        </p:tav>
                                      </p:tavLst>
                                    </p:anim>
                                    <p:anim calcmode="lin" valueType="num">
                                      <p:cBhvr>
                                        <p:cTn id="32" dur="500" fill="hold"/>
                                        <p:tgtEl>
                                          <p:spTgt spid="13"/>
                                        </p:tgtEl>
                                        <p:attrNameLst>
                                          <p:attrName>ppt_h</p:attrName>
                                        </p:attrNameLst>
                                      </p:cBhvr>
                                      <p:tavLst>
                                        <p:tav tm="0">
                                          <p:val>
                                            <p:strVal val="#ppt_h"/>
                                          </p:val>
                                        </p:tav>
                                        <p:tav tm="100000">
                                          <p:val>
                                            <p:strVal val="#ppt_h"/>
                                          </p:val>
                                        </p:tav>
                                      </p:tavLst>
                                    </p:anim>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strVal val="#ppt_w*0.7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animEffect transition="in" filter="fade">
                                      <p:cBhvr>
                                        <p:cTn id="40" dur="500"/>
                                        <p:tgtEl>
                                          <p:spTgt spid="8"/>
                                        </p:tgtEl>
                                      </p:cBhvr>
                                    </p:animEffect>
                                  </p:childTnLst>
                                </p:cTn>
                              </p:par>
                              <p:par>
                                <p:cTn id="41" presetID="55"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strVal val="#ppt_w*0.70"/>
                                          </p:val>
                                        </p:tav>
                                        <p:tav tm="100000">
                                          <p:val>
                                            <p:strVal val="#ppt_w"/>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315200" cy="762000"/>
          </a:xfrm>
        </p:spPr>
        <p:txBody>
          <a:bodyPr/>
          <a:lstStyle/>
          <a:p>
            <a:pPr algn="just"/>
            <a:r>
              <a:rPr lang="en-US" b="1" i="1" dirty="0" smtClean="0"/>
              <a:t>Situation in Egypt</a:t>
            </a:r>
            <a:endParaRPr lang="en-US" b="1" i="1" dirty="0"/>
          </a:p>
        </p:txBody>
      </p:sp>
      <p:sp>
        <p:nvSpPr>
          <p:cNvPr id="3" name="Content Placeholder 2"/>
          <p:cNvSpPr>
            <a:spLocks noGrp="1"/>
          </p:cNvSpPr>
          <p:nvPr>
            <p:ph idx="1"/>
          </p:nvPr>
        </p:nvSpPr>
        <p:spPr>
          <a:xfrm>
            <a:off x="304800" y="2027237"/>
            <a:ext cx="7315200" cy="4830763"/>
          </a:xfrm>
        </p:spPr>
        <p:txBody>
          <a:bodyPr>
            <a:normAutofit/>
          </a:bodyPr>
          <a:lstStyle/>
          <a:p>
            <a:pPr algn="just"/>
            <a:r>
              <a:rPr lang="en-US" b="1" dirty="0" smtClean="0"/>
              <a:t>Approximately 20% of Egyptian blood donors are anti-HCV positive.</a:t>
            </a:r>
          </a:p>
          <a:p>
            <a:pPr algn="just"/>
            <a:r>
              <a:rPr lang="en-US" b="1" dirty="0" smtClean="0"/>
              <a:t>Other estimates that Egypt has the </a:t>
            </a:r>
            <a:r>
              <a:rPr lang="en-US" b="1" dirty="0" smtClean="0">
                <a:solidFill>
                  <a:schemeClr val="accent2">
                    <a:lumMod val="75000"/>
                  </a:schemeClr>
                </a:solidFill>
              </a:rPr>
              <a:t>highest prevalence </a:t>
            </a:r>
            <a:r>
              <a:rPr lang="en-US" b="1" dirty="0" smtClean="0"/>
              <a:t>of HCV </a:t>
            </a:r>
            <a:r>
              <a:rPr lang="en-US" b="1" dirty="0" smtClean="0">
                <a:solidFill>
                  <a:schemeClr val="accent2">
                    <a:lumMod val="75000"/>
                  </a:schemeClr>
                </a:solidFill>
              </a:rPr>
              <a:t>worldwide</a:t>
            </a:r>
            <a:r>
              <a:rPr lang="en-US" b="1" dirty="0" smtClean="0"/>
              <a:t>, ranging from 6% to more than 40% among regions and demographic groups.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srcRect/>
          <a:stretch>
            <a:fillRect/>
          </a:stretch>
        </p:blipFill>
        <p:spPr bwMode="auto">
          <a:xfrm>
            <a:off x="7848600" y="1"/>
            <a:ext cx="1295400" cy="6858000"/>
          </a:xfrm>
          <a:prstGeom prst="rect">
            <a:avLst/>
          </a:prstGeom>
          <a:noFill/>
          <a:ln w="9525">
            <a:noFill/>
            <a:miter lim="800000"/>
            <a:headEnd/>
            <a:tailEnd/>
          </a:ln>
        </p:spPr>
      </p:pic>
      <p:sp>
        <p:nvSpPr>
          <p:cNvPr id="5" name="Title 4"/>
          <p:cNvSpPr>
            <a:spLocks noGrp="1"/>
          </p:cNvSpPr>
          <p:nvPr>
            <p:ph type="title"/>
          </p:nvPr>
        </p:nvSpPr>
        <p:spPr>
          <a:xfrm>
            <a:off x="304800" y="228600"/>
            <a:ext cx="7315200" cy="1143000"/>
          </a:xfrm>
        </p:spPr>
        <p:txBody>
          <a:bodyPr>
            <a:normAutofit/>
          </a:bodyPr>
          <a:lstStyle/>
          <a:p>
            <a:pPr algn="l"/>
            <a:r>
              <a:rPr lang="en-US" sz="3600" b="1" i="1" dirty="0" smtClean="0"/>
              <a:t>HMQC</a:t>
            </a:r>
            <a:endParaRPr lang="en-US" sz="3600" b="1" i="1" dirty="0"/>
          </a:p>
        </p:txBody>
      </p:sp>
      <p:pic>
        <p:nvPicPr>
          <p:cNvPr id="6" name="Picture 5"/>
          <p:cNvPicPr/>
          <p:nvPr/>
        </p:nvPicPr>
        <p:blipFill>
          <a:blip r:embed="rId4" cstate="print"/>
          <a:srcRect/>
          <a:stretch>
            <a:fillRect/>
          </a:stretch>
        </p:blipFill>
        <p:spPr bwMode="auto">
          <a:xfrm>
            <a:off x="838200" y="990600"/>
            <a:ext cx="6553200" cy="4419600"/>
          </a:xfrm>
          <a:prstGeom prst="rect">
            <a:avLst/>
          </a:prstGeom>
          <a:noFill/>
          <a:ln w="9525">
            <a:noFill/>
            <a:miter lim="800000"/>
            <a:headEnd/>
            <a:tailEnd/>
          </a:ln>
        </p:spPr>
      </p:pic>
      <p:cxnSp>
        <p:nvCxnSpPr>
          <p:cNvPr id="7" name="Straight Arrow Connector 6"/>
          <p:cNvCxnSpPr/>
          <p:nvPr/>
        </p:nvCxnSpPr>
        <p:spPr>
          <a:xfrm>
            <a:off x="5257800" y="1066800"/>
            <a:ext cx="0"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86400" y="1066800"/>
            <a:ext cx="0"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200" y="2286000"/>
            <a:ext cx="1369286" cy="492443"/>
          </a:xfrm>
          <a:prstGeom prst="rect">
            <a:avLst/>
          </a:prstGeom>
          <a:solidFill>
            <a:schemeClr val="accent1">
              <a:lumMod val="75000"/>
            </a:schemeClr>
          </a:solidFill>
          <a:ln>
            <a:solidFill>
              <a:srgbClr val="FFFF99"/>
            </a:solidFill>
          </a:ln>
        </p:spPr>
        <p:txBody>
          <a:bodyPr wrap="none">
            <a:spAutoFit/>
          </a:bodyPr>
          <a:lstStyle/>
          <a:p>
            <a:r>
              <a:rPr lang="en-US" sz="2600" b="1" dirty="0" smtClean="0">
                <a:solidFill>
                  <a:srgbClr val="FFFF99"/>
                </a:solidFill>
              </a:rPr>
              <a:t>δ 102.30</a:t>
            </a:r>
            <a:endParaRPr lang="en-US" sz="2600" b="1" dirty="0">
              <a:solidFill>
                <a:srgbClr val="FFFF99"/>
              </a:solidFill>
            </a:endParaRPr>
          </a:p>
        </p:txBody>
      </p:sp>
      <p:sp>
        <p:nvSpPr>
          <p:cNvPr id="11" name="Rectangle 10"/>
          <p:cNvSpPr/>
          <p:nvPr/>
        </p:nvSpPr>
        <p:spPr>
          <a:xfrm>
            <a:off x="228600" y="1447800"/>
            <a:ext cx="1200970" cy="492443"/>
          </a:xfrm>
          <a:prstGeom prst="rect">
            <a:avLst/>
          </a:prstGeom>
          <a:solidFill>
            <a:schemeClr val="accent1">
              <a:lumMod val="75000"/>
            </a:schemeClr>
          </a:solidFill>
          <a:ln>
            <a:solidFill>
              <a:srgbClr val="FFFF99"/>
            </a:solidFill>
          </a:ln>
        </p:spPr>
        <p:txBody>
          <a:bodyPr wrap="none">
            <a:spAutoFit/>
          </a:bodyPr>
          <a:lstStyle/>
          <a:p>
            <a:r>
              <a:rPr lang="en-US" sz="2600" b="1" dirty="0" smtClean="0">
                <a:solidFill>
                  <a:srgbClr val="FFFF99"/>
                </a:solidFill>
              </a:rPr>
              <a:t>δ 94.12</a:t>
            </a:r>
            <a:endParaRPr lang="en-US" sz="2600" b="1" dirty="0">
              <a:solidFill>
                <a:srgbClr val="FFFF99"/>
              </a:solidFill>
            </a:endParaRPr>
          </a:p>
        </p:txBody>
      </p:sp>
      <p:sp>
        <p:nvSpPr>
          <p:cNvPr id="12" name="Rectangle 11"/>
          <p:cNvSpPr/>
          <p:nvPr/>
        </p:nvSpPr>
        <p:spPr>
          <a:xfrm>
            <a:off x="304800" y="2707957"/>
            <a:ext cx="631904" cy="492443"/>
          </a:xfrm>
          <a:prstGeom prst="rect">
            <a:avLst/>
          </a:prstGeom>
          <a:solidFill>
            <a:schemeClr val="accent1">
              <a:lumMod val="75000"/>
            </a:schemeClr>
          </a:solidFill>
          <a:ln>
            <a:solidFill>
              <a:srgbClr val="FFFF99"/>
            </a:solidFill>
          </a:ln>
        </p:spPr>
        <p:txBody>
          <a:bodyPr wrap="none">
            <a:spAutoFit/>
          </a:bodyPr>
          <a:lstStyle/>
          <a:p>
            <a:r>
              <a:rPr lang="en-US" sz="2600" b="1" dirty="0" smtClean="0">
                <a:solidFill>
                  <a:srgbClr val="FFFF99"/>
                </a:solidFill>
              </a:rPr>
              <a:t>C-3</a:t>
            </a:r>
            <a:endParaRPr lang="en-US" sz="2600" b="1" dirty="0">
              <a:solidFill>
                <a:srgbClr val="FFFF99"/>
              </a:solidFill>
            </a:endParaRPr>
          </a:p>
        </p:txBody>
      </p:sp>
      <p:sp>
        <p:nvSpPr>
          <p:cNvPr id="13" name="Rectangle 12"/>
          <p:cNvSpPr/>
          <p:nvPr/>
        </p:nvSpPr>
        <p:spPr>
          <a:xfrm>
            <a:off x="304800" y="990600"/>
            <a:ext cx="631904" cy="492443"/>
          </a:xfrm>
          <a:prstGeom prst="rect">
            <a:avLst/>
          </a:prstGeom>
          <a:solidFill>
            <a:schemeClr val="accent1">
              <a:lumMod val="75000"/>
            </a:schemeClr>
          </a:solidFill>
          <a:ln>
            <a:solidFill>
              <a:srgbClr val="FFFF99"/>
            </a:solidFill>
          </a:ln>
        </p:spPr>
        <p:txBody>
          <a:bodyPr wrap="none">
            <a:spAutoFit/>
          </a:bodyPr>
          <a:lstStyle/>
          <a:p>
            <a:r>
              <a:rPr lang="en-US" sz="2600" b="1" dirty="0" smtClean="0">
                <a:solidFill>
                  <a:srgbClr val="FFFF99"/>
                </a:solidFill>
              </a:rPr>
              <a:t>C-8</a:t>
            </a:r>
            <a:endParaRPr lang="en-US" sz="2600" b="1" dirty="0">
              <a:solidFill>
                <a:srgbClr val="FFFF99"/>
              </a:solidFill>
            </a:endParaRPr>
          </a:p>
        </p:txBody>
      </p:sp>
      <p:cxnSp>
        <p:nvCxnSpPr>
          <p:cNvPr id="16" name="Straight Arrow Connector 15"/>
          <p:cNvCxnSpPr/>
          <p:nvPr/>
        </p:nvCxnSpPr>
        <p:spPr>
          <a:xfrm flipH="1">
            <a:off x="3733800" y="2133600"/>
            <a:ext cx="1752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733800" y="2743200"/>
            <a:ext cx="1524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648200" y="533400"/>
            <a:ext cx="665567" cy="492443"/>
          </a:xfrm>
          <a:prstGeom prst="rect">
            <a:avLst/>
          </a:prstGeom>
          <a:solidFill>
            <a:schemeClr val="accent1">
              <a:lumMod val="75000"/>
            </a:schemeClr>
          </a:solidFill>
          <a:ln>
            <a:solidFill>
              <a:srgbClr val="FFFF99"/>
            </a:solidFill>
          </a:ln>
        </p:spPr>
        <p:txBody>
          <a:bodyPr wrap="none">
            <a:spAutoFit/>
          </a:bodyPr>
          <a:lstStyle/>
          <a:p>
            <a:r>
              <a:rPr lang="en-US" sz="2600" b="1" dirty="0" smtClean="0">
                <a:solidFill>
                  <a:srgbClr val="FFFF99"/>
                </a:solidFill>
              </a:rPr>
              <a:t>H-3</a:t>
            </a:r>
            <a:endParaRPr lang="en-US" sz="2600" b="1" dirty="0">
              <a:solidFill>
                <a:srgbClr val="FFFF99"/>
              </a:solidFill>
            </a:endParaRPr>
          </a:p>
        </p:txBody>
      </p:sp>
      <p:pic>
        <p:nvPicPr>
          <p:cNvPr id="18" name="Picture 17"/>
          <p:cNvPicPr/>
          <p:nvPr/>
        </p:nvPicPr>
        <p:blipFill>
          <a:blip r:embed="rId5" cstate="print"/>
          <a:srcRect/>
          <a:stretch>
            <a:fillRect/>
          </a:stretch>
        </p:blipFill>
        <p:spPr bwMode="auto">
          <a:xfrm>
            <a:off x="5867400" y="228600"/>
            <a:ext cx="3124200" cy="1524000"/>
          </a:xfrm>
          <a:prstGeom prst="rect">
            <a:avLst/>
          </a:prstGeom>
          <a:solidFill>
            <a:schemeClr val="bg1"/>
          </a:solidFill>
          <a:ln w="9525">
            <a:noFill/>
            <a:miter lim="800000"/>
            <a:headEnd/>
            <a:tailEnd/>
          </a:ln>
        </p:spPr>
      </p:pic>
      <p:sp>
        <p:nvSpPr>
          <p:cNvPr id="20" name="Rectangle 19"/>
          <p:cNvSpPr/>
          <p:nvPr/>
        </p:nvSpPr>
        <p:spPr>
          <a:xfrm>
            <a:off x="5410200" y="533400"/>
            <a:ext cx="665567" cy="492443"/>
          </a:xfrm>
          <a:prstGeom prst="rect">
            <a:avLst/>
          </a:prstGeom>
          <a:solidFill>
            <a:schemeClr val="accent1">
              <a:lumMod val="75000"/>
            </a:schemeClr>
          </a:solidFill>
          <a:ln>
            <a:solidFill>
              <a:srgbClr val="FFFF99"/>
            </a:solidFill>
          </a:ln>
        </p:spPr>
        <p:txBody>
          <a:bodyPr wrap="none">
            <a:spAutoFit/>
          </a:bodyPr>
          <a:lstStyle/>
          <a:p>
            <a:r>
              <a:rPr lang="en-US" sz="2600" b="1" dirty="0" smtClean="0">
                <a:solidFill>
                  <a:srgbClr val="FFFF99"/>
                </a:solidFill>
              </a:rPr>
              <a:t>H-8</a:t>
            </a:r>
            <a:endParaRPr lang="en-US" sz="2600" b="1" dirty="0">
              <a:solidFill>
                <a:srgbClr val="FFFF99"/>
              </a:solidFill>
            </a:endParaRPr>
          </a:p>
        </p:txBody>
      </p:sp>
      <p:sp>
        <p:nvSpPr>
          <p:cNvPr id="21"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2"/>
                </a:solidFill>
                <a:effectLst/>
                <a:uLnTx/>
                <a:uFillTx/>
                <a:latin typeface="+mn-lt"/>
                <a:ea typeface="+mn-ea"/>
                <a:cs typeface="+mn-cs"/>
              </a:rPr>
              <a:t>Pedalitin</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7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strVal val="#ppt_w*0.70"/>
                                          </p:val>
                                        </p:tav>
                                        <p:tav tm="100000">
                                          <p:val>
                                            <p:strVal val="#ppt_w"/>
                                          </p:val>
                                        </p:tav>
                                      </p:tavLst>
                                    </p:anim>
                                    <p:anim calcmode="lin" valueType="num">
                                      <p:cBhvr>
                                        <p:cTn id="20" dur="500" fill="hold"/>
                                        <p:tgtEl>
                                          <p:spTgt spid="19"/>
                                        </p:tgtEl>
                                        <p:attrNameLst>
                                          <p:attrName>ppt_h</p:attrName>
                                        </p:attrNameLst>
                                      </p:cBhvr>
                                      <p:tavLst>
                                        <p:tav tm="0">
                                          <p:val>
                                            <p:strVal val="#ppt_h"/>
                                          </p:val>
                                        </p:tav>
                                        <p:tav tm="100000">
                                          <p:val>
                                            <p:strVal val="#ppt_h"/>
                                          </p:val>
                                        </p:tav>
                                      </p:tavLst>
                                    </p:anim>
                                    <p:animEffect transition="in" filter="fade">
                                      <p:cBhvr>
                                        <p:cTn id="21" dur="500"/>
                                        <p:tgtEl>
                                          <p:spTgt spid="1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strVal val="#ppt_w*0.70"/>
                                          </p:val>
                                        </p:tav>
                                        <p:tav tm="100000">
                                          <p:val>
                                            <p:strVal val="#ppt_w"/>
                                          </p:val>
                                        </p:tav>
                                      </p:tavLst>
                                    </p:anim>
                                    <p:anim calcmode="lin" valueType="num">
                                      <p:cBhvr>
                                        <p:cTn id="25" dur="500" fill="hold"/>
                                        <p:tgtEl>
                                          <p:spTgt spid="20"/>
                                        </p:tgtEl>
                                        <p:attrNameLst>
                                          <p:attrName>ppt_h</p:attrName>
                                        </p:attrNameLst>
                                      </p:cBhvr>
                                      <p:tavLst>
                                        <p:tav tm="0">
                                          <p:val>
                                            <p:strVal val="#ppt_h"/>
                                          </p:val>
                                        </p:tav>
                                        <p:tav tm="100000">
                                          <p:val>
                                            <p:strVal val="#ppt_h"/>
                                          </p:val>
                                        </p:tav>
                                      </p:tavLst>
                                    </p:anim>
                                    <p:animEffect transition="in" filter="fade">
                                      <p:cBhvr>
                                        <p:cTn id="26" dur="500"/>
                                        <p:tgtEl>
                                          <p:spTgt spid="20"/>
                                        </p:tgtEl>
                                      </p:cBhvr>
                                    </p:animEffect>
                                  </p:childTnLst>
                                </p:cTn>
                              </p:par>
                              <p:par>
                                <p:cTn id="27" presetID="55"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ppt_w*0.70"/>
                                          </p:val>
                                        </p:tav>
                                        <p:tav tm="100000">
                                          <p:val>
                                            <p:strVal val="#ppt_w"/>
                                          </p:val>
                                        </p:tav>
                                      </p:tavLst>
                                    </p:anim>
                                    <p:anim calcmode="lin" valueType="num">
                                      <p:cBhvr>
                                        <p:cTn id="30" dur="500" fill="hold"/>
                                        <p:tgtEl>
                                          <p:spTgt spid="7"/>
                                        </p:tgtEl>
                                        <p:attrNameLst>
                                          <p:attrName>ppt_h</p:attrName>
                                        </p:attrNameLst>
                                      </p:cBhvr>
                                      <p:tavLst>
                                        <p:tav tm="0">
                                          <p:val>
                                            <p:strVal val="#ppt_h"/>
                                          </p:val>
                                        </p:tav>
                                        <p:tav tm="100000">
                                          <p:val>
                                            <p:strVal val="#ppt_h"/>
                                          </p:val>
                                        </p:tav>
                                      </p:tavLst>
                                    </p:anim>
                                    <p:animEffect transition="in" filter="fade">
                                      <p:cBhvr>
                                        <p:cTn id="31" dur="500"/>
                                        <p:tgtEl>
                                          <p:spTgt spid="7"/>
                                        </p:tgtEl>
                                      </p:cBhvr>
                                    </p:animEffect>
                                  </p:childTnLst>
                                </p:cTn>
                              </p:par>
                              <p:par>
                                <p:cTn id="32" presetID="55"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strVal val="#ppt_w*0.70"/>
                                          </p:val>
                                        </p:tav>
                                        <p:tav tm="100000">
                                          <p:val>
                                            <p:strVal val="#ppt_w"/>
                                          </p:val>
                                        </p:tav>
                                      </p:tavLst>
                                    </p:anim>
                                    <p:anim calcmode="lin" valueType="num">
                                      <p:cBhvr>
                                        <p:cTn id="35" dur="500" fill="hold"/>
                                        <p:tgtEl>
                                          <p:spTgt spid="9"/>
                                        </p:tgtEl>
                                        <p:attrNameLst>
                                          <p:attrName>ppt_h</p:attrName>
                                        </p:attrNameLst>
                                      </p:cBhvr>
                                      <p:tavLst>
                                        <p:tav tm="0">
                                          <p:val>
                                            <p:strVal val="#ppt_h"/>
                                          </p:val>
                                        </p:tav>
                                        <p:tav tm="100000">
                                          <p:val>
                                            <p:strVal val="#ppt_h"/>
                                          </p:val>
                                        </p:tav>
                                      </p:tavLst>
                                    </p:anim>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1.11022E-16 -0.04444 L 1.11022E-16 0.07778 " pathEditMode="relative" rAng="0" ptsTypes="AA">
                                      <p:cBhvr>
                                        <p:cTn id="40" dur="1000" fill="hold"/>
                                        <p:tgtEl>
                                          <p:spTgt spid="9"/>
                                        </p:tgtEl>
                                        <p:attrNameLst>
                                          <p:attrName>ppt_x</p:attrName>
                                          <p:attrName>ppt_y</p:attrName>
                                        </p:attrNameLst>
                                      </p:cBhvr>
                                      <p:rCtr x="0" y="61"/>
                                    </p:animMotion>
                                  </p:childTnLst>
                                </p:cTn>
                              </p:par>
                              <p:par>
                                <p:cTn id="41" presetID="42" presetClass="path" presetSubtype="0" accel="50000" decel="50000" fill="hold" nodeType="withEffect">
                                  <p:stCondLst>
                                    <p:cond delay="0"/>
                                  </p:stCondLst>
                                  <p:childTnLst>
                                    <p:animMotion origin="layout" path="M 0 0 L 0 0.15556 " pathEditMode="relative" rAng="0" ptsTypes="AA">
                                      <p:cBhvr>
                                        <p:cTn id="42" dur="1000" fill="hold"/>
                                        <p:tgtEl>
                                          <p:spTgt spid="7"/>
                                        </p:tgtEl>
                                        <p:attrNameLst>
                                          <p:attrName>ppt_x</p:attrName>
                                          <p:attrName>ppt_y</p:attrName>
                                        </p:attrNameLst>
                                      </p:cBhvr>
                                      <p:rCtr x="0" y="78"/>
                                    </p:animMotion>
                                  </p:childTnLst>
                                </p:cTn>
                              </p:par>
                            </p:childTnLst>
                          </p:cTn>
                        </p:par>
                        <p:par>
                          <p:cTn id="43" fill="hold">
                            <p:stCondLst>
                              <p:cond delay="1000"/>
                            </p:stCondLst>
                            <p:childTnLst>
                              <p:par>
                                <p:cTn id="44" presetID="55"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strVal val="#ppt_w*0.70"/>
                                          </p:val>
                                        </p:tav>
                                        <p:tav tm="100000">
                                          <p:val>
                                            <p:strVal val="#ppt_w"/>
                                          </p:val>
                                        </p:tav>
                                      </p:tavLst>
                                    </p:anim>
                                    <p:anim calcmode="lin" valueType="num">
                                      <p:cBhvr>
                                        <p:cTn id="47" dur="500" fill="hold"/>
                                        <p:tgtEl>
                                          <p:spTgt spid="17"/>
                                        </p:tgtEl>
                                        <p:attrNameLst>
                                          <p:attrName>ppt_h</p:attrName>
                                        </p:attrNameLst>
                                      </p:cBhvr>
                                      <p:tavLst>
                                        <p:tav tm="0">
                                          <p:val>
                                            <p:strVal val="#ppt_h"/>
                                          </p:val>
                                        </p:tav>
                                        <p:tav tm="100000">
                                          <p:val>
                                            <p:strVal val="#ppt_h"/>
                                          </p:val>
                                        </p:tav>
                                      </p:tavLst>
                                    </p:anim>
                                    <p:animEffect transition="in" filter="fade">
                                      <p:cBhvr>
                                        <p:cTn id="48" dur="500"/>
                                        <p:tgtEl>
                                          <p:spTgt spid="17"/>
                                        </p:tgtEl>
                                      </p:cBhvr>
                                    </p:animEffect>
                                  </p:childTnLst>
                                </p:cTn>
                              </p:par>
                              <p:par>
                                <p:cTn id="49" presetID="55"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strVal val="#ppt_w*0.70"/>
                                          </p:val>
                                        </p:tav>
                                        <p:tav tm="100000">
                                          <p:val>
                                            <p:strVal val="#ppt_w"/>
                                          </p:val>
                                        </p:tav>
                                      </p:tavLst>
                                    </p:anim>
                                    <p:anim calcmode="lin" valueType="num">
                                      <p:cBhvr>
                                        <p:cTn id="52" dur="500" fill="hold"/>
                                        <p:tgtEl>
                                          <p:spTgt spid="16"/>
                                        </p:tgtEl>
                                        <p:attrNameLst>
                                          <p:attrName>ppt_h</p:attrName>
                                        </p:attrNameLst>
                                      </p:cBhvr>
                                      <p:tavLst>
                                        <p:tav tm="0">
                                          <p:val>
                                            <p:strVal val="#ppt_h"/>
                                          </p:val>
                                        </p:tav>
                                        <p:tav tm="100000">
                                          <p:val>
                                            <p:strVal val="#ppt_h"/>
                                          </p:val>
                                        </p:tav>
                                      </p:tavLst>
                                    </p:anim>
                                    <p:animEffect transition="in" filter="fade">
                                      <p:cBhvr>
                                        <p:cTn id="53" dur="500"/>
                                        <p:tgtEl>
                                          <p:spTgt spid="16"/>
                                        </p:tgtEl>
                                      </p:cBhvr>
                                    </p:animEffect>
                                  </p:childTnLst>
                                </p:cTn>
                              </p:par>
                              <p:par>
                                <p:cTn id="54" presetID="1" presetClass="exit" presetSubtype="0" fill="hold" nodeType="withEffect">
                                  <p:stCondLst>
                                    <p:cond delay="0"/>
                                  </p:stCondLst>
                                  <p:childTnLst>
                                    <p:set>
                                      <p:cBhvr>
                                        <p:cTn id="55" dur="1" fill="hold">
                                          <p:stCondLst>
                                            <p:cond delay="0"/>
                                          </p:stCondLst>
                                        </p:cTn>
                                        <p:tgtEl>
                                          <p:spTgt spid="9"/>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7"/>
                                        </p:tgtEl>
                                        <p:attrNameLst>
                                          <p:attrName>style.visibility</p:attrName>
                                        </p:attrNameLst>
                                      </p:cBhvr>
                                      <p:to>
                                        <p:strVal val="hidden"/>
                                      </p:to>
                                    </p:set>
                                  </p:childTnLst>
                                </p:cTn>
                              </p:par>
                            </p:childTnLst>
                          </p:cTn>
                        </p:par>
                        <p:par>
                          <p:cTn id="58" fill="hold">
                            <p:stCondLst>
                              <p:cond delay="1500"/>
                            </p:stCondLst>
                            <p:childTnLst>
                              <p:par>
                                <p:cTn id="59" presetID="35" presetClass="path" presetSubtype="0" accel="50000" decel="50000" fill="hold" nodeType="afterEffect">
                                  <p:stCondLst>
                                    <p:cond delay="0"/>
                                  </p:stCondLst>
                                  <p:childTnLst>
                                    <p:animMotion origin="layout" path="M 0 0  L -0.25 0  E" pathEditMode="relative" ptsTypes="">
                                      <p:cBhvr>
                                        <p:cTn id="60" dur="1000" fill="hold"/>
                                        <p:tgtEl>
                                          <p:spTgt spid="17"/>
                                        </p:tgtEl>
                                        <p:attrNameLst>
                                          <p:attrName>ppt_x</p:attrName>
                                          <p:attrName>ppt_y</p:attrName>
                                        </p:attrNameLst>
                                      </p:cBhvr>
                                    </p:animMotion>
                                  </p:childTnLst>
                                </p:cTn>
                              </p:par>
                              <p:par>
                                <p:cTn id="61" presetID="35" presetClass="path" presetSubtype="0" accel="50000" decel="50000" fill="hold" nodeType="withEffect">
                                  <p:stCondLst>
                                    <p:cond delay="0"/>
                                  </p:stCondLst>
                                  <p:childTnLst>
                                    <p:animMotion origin="layout" path="M 0 0  L -0.25 0  E" pathEditMode="relative" ptsTypes="">
                                      <p:cBhvr>
                                        <p:cTn id="62" dur="1000" fill="hold"/>
                                        <p:tgtEl>
                                          <p:spTgt spid="16"/>
                                        </p:tgtEl>
                                        <p:attrNameLst>
                                          <p:attrName>ppt_x</p:attrName>
                                          <p:attrName>ppt_y</p:attrName>
                                        </p:attrNameLst>
                                      </p:cBhvr>
                                    </p:animMotion>
                                  </p:childTnLst>
                                </p:cTn>
                              </p:par>
                              <p:par>
                                <p:cTn id="63" presetID="55"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strVal val="#ppt_w*0.70"/>
                                          </p:val>
                                        </p:tav>
                                        <p:tav tm="100000">
                                          <p:val>
                                            <p:strVal val="#ppt_w"/>
                                          </p:val>
                                        </p:tav>
                                      </p:tavLst>
                                    </p:anim>
                                    <p:anim calcmode="lin" valueType="num">
                                      <p:cBhvr>
                                        <p:cTn id="66" dur="500" fill="hold"/>
                                        <p:tgtEl>
                                          <p:spTgt spid="13"/>
                                        </p:tgtEl>
                                        <p:attrNameLst>
                                          <p:attrName>ppt_h</p:attrName>
                                        </p:attrNameLst>
                                      </p:cBhvr>
                                      <p:tavLst>
                                        <p:tav tm="0">
                                          <p:val>
                                            <p:strVal val="#ppt_h"/>
                                          </p:val>
                                        </p:tav>
                                        <p:tav tm="100000">
                                          <p:val>
                                            <p:strVal val="#ppt_h"/>
                                          </p:val>
                                        </p:tav>
                                      </p:tavLst>
                                    </p:anim>
                                    <p:animEffect transition="in" filter="fade">
                                      <p:cBhvr>
                                        <p:cTn id="67" dur="500"/>
                                        <p:tgtEl>
                                          <p:spTgt spid="13"/>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ppt_w</p:attrName>
                                        </p:attrNameLst>
                                      </p:cBhvr>
                                      <p:tavLst>
                                        <p:tav tm="0">
                                          <p:val>
                                            <p:strVal val="#ppt_w*0.70"/>
                                          </p:val>
                                        </p:tav>
                                        <p:tav tm="100000">
                                          <p:val>
                                            <p:strVal val="#ppt_w"/>
                                          </p:val>
                                        </p:tav>
                                      </p:tavLst>
                                    </p:anim>
                                    <p:anim calcmode="lin" valueType="num">
                                      <p:cBhvr>
                                        <p:cTn id="71" dur="500" fill="hold"/>
                                        <p:tgtEl>
                                          <p:spTgt spid="11"/>
                                        </p:tgtEl>
                                        <p:attrNameLst>
                                          <p:attrName>ppt_h</p:attrName>
                                        </p:attrNameLst>
                                      </p:cBhvr>
                                      <p:tavLst>
                                        <p:tav tm="0">
                                          <p:val>
                                            <p:strVal val="#ppt_h"/>
                                          </p:val>
                                        </p:tav>
                                        <p:tav tm="100000">
                                          <p:val>
                                            <p:strVal val="#ppt_h"/>
                                          </p:val>
                                        </p:tav>
                                      </p:tavLst>
                                    </p:anim>
                                    <p:animEffect transition="in" filter="fade">
                                      <p:cBhvr>
                                        <p:cTn id="72" dur="500"/>
                                        <p:tgtEl>
                                          <p:spTgt spid="11"/>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strVal val="#ppt_w*0.70"/>
                                          </p:val>
                                        </p:tav>
                                        <p:tav tm="100000">
                                          <p:val>
                                            <p:strVal val="#ppt_w"/>
                                          </p:val>
                                        </p:tav>
                                      </p:tavLst>
                                    </p:anim>
                                    <p:anim calcmode="lin" valueType="num">
                                      <p:cBhvr>
                                        <p:cTn id="76" dur="500" fill="hold"/>
                                        <p:tgtEl>
                                          <p:spTgt spid="10"/>
                                        </p:tgtEl>
                                        <p:attrNameLst>
                                          <p:attrName>ppt_h</p:attrName>
                                        </p:attrNameLst>
                                      </p:cBhvr>
                                      <p:tavLst>
                                        <p:tav tm="0">
                                          <p:val>
                                            <p:strVal val="#ppt_h"/>
                                          </p:val>
                                        </p:tav>
                                        <p:tav tm="100000">
                                          <p:val>
                                            <p:strVal val="#ppt_h"/>
                                          </p:val>
                                        </p:tav>
                                      </p:tavLst>
                                    </p:anim>
                                    <p:animEffect transition="in" filter="fade">
                                      <p:cBhvr>
                                        <p:cTn id="77" dur="500"/>
                                        <p:tgtEl>
                                          <p:spTgt spid="10"/>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ppt_w</p:attrName>
                                        </p:attrNameLst>
                                      </p:cBhvr>
                                      <p:tavLst>
                                        <p:tav tm="0">
                                          <p:val>
                                            <p:strVal val="#ppt_w*0.70"/>
                                          </p:val>
                                        </p:tav>
                                        <p:tav tm="100000">
                                          <p:val>
                                            <p:strVal val="#ppt_w"/>
                                          </p:val>
                                        </p:tav>
                                      </p:tavLst>
                                    </p:anim>
                                    <p:anim calcmode="lin" valueType="num">
                                      <p:cBhvr>
                                        <p:cTn id="81" dur="500" fill="hold"/>
                                        <p:tgtEl>
                                          <p:spTgt spid="12"/>
                                        </p:tgtEl>
                                        <p:attrNameLst>
                                          <p:attrName>ppt_h</p:attrName>
                                        </p:attrNameLst>
                                      </p:cBhvr>
                                      <p:tavLst>
                                        <p:tav tm="0">
                                          <p:val>
                                            <p:strVal val="#ppt_h"/>
                                          </p:val>
                                        </p:tav>
                                        <p:tav tm="100000">
                                          <p:val>
                                            <p:strVal val="#ppt_h"/>
                                          </p:val>
                                        </p:tav>
                                      </p:tavLst>
                                    </p:anim>
                                    <p:animEffect transition="in" filter="fade">
                                      <p:cBhvr>
                                        <p:cTn id="8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2" grpId="0" animBg="1"/>
      <p:bldP spid="13" grpId="0" animBg="1"/>
      <p:bldP spid="19" grpId="0" animBg="1"/>
      <p:bldP spid="2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2743200" cy="762000"/>
          </a:xfrm>
        </p:spPr>
        <p:txBody>
          <a:bodyPr>
            <a:normAutofit/>
          </a:bodyPr>
          <a:lstStyle/>
          <a:p>
            <a:pPr algn="l"/>
            <a:r>
              <a:rPr lang="en-GB" sz="3600" b="1" i="1" dirty="0" smtClean="0"/>
              <a:t>ESIMS</a:t>
            </a:r>
            <a:endParaRPr lang="en-US" sz="3600" b="1" i="1" dirty="0"/>
          </a:p>
        </p:txBody>
      </p:sp>
      <p:sp>
        <p:nvSpPr>
          <p:cNvPr id="3" name="Content Placeholder 2"/>
          <p:cNvSpPr>
            <a:spLocks noGrp="1"/>
          </p:cNvSpPr>
          <p:nvPr>
            <p:ph idx="1"/>
          </p:nvPr>
        </p:nvSpPr>
        <p:spPr>
          <a:xfrm>
            <a:off x="1066800" y="1600201"/>
            <a:ext cx="1524000" cy="533399"/>
          </a:xfrm>
        </p:spPr>
        <p:txBody>
          <a:bodyPr>
            <a:normAutofit/>
          </a:bodyPr>
          <a:lstStyle/>
          <a:p>
            <a:pPr>
              <a:buNone/>
            </a:pPr>
            <a:r>
              <a:rPr lang="en-GB" sz="2600" b="1" i="1" dirty="0" smtClean="0"/>
              <a:t>m/z</a:t>
            </a:r>
            <a:r>
              <a:rPr lang="en-GB" sz="2600" b="1" dirty="0" smtClean="0"/>
              <a:t> 339</a:t>
            </a:r>
          </a:p>
        </p:txBody>
      </p:sp>
      <p:pic>
        <p:nvPicPr>
          <p:cNvPr id="4" name="Picture 6"/>
          <p:cNvPicPr>
            <a:picLocks noChangeAspect="1" noChangeArrowheads="1"/>
          </p:cNvPicPr>
          <p:nvPr/>
        </p:nvPicPr>
        <p:blipFill>
          <a:blip r:embed="rId3" cstate="print"/>
          <a:srcRect/>
          <a:stretch>
            <a:fillRect/>
          </a:stretch>
        </p:blipFill>
        <p:spPr bwMode="auto">
          <a:xfrm>
            <a:off x="7848600" y="1"/>
            <a:ext cx="1295400" cy="6858000"/>
          </a:xfrm>
          <a:prstGeom prst="rect">
            <a:avLst/>
          </a:prstGeom>
          <a:noFill/>
          <a:ln w="9525">
            <a:noFill/>
            <a:miter lim="800000"/>
            <a:headEnd/>
            <a:tailEnd/>
          </a:ln>
        </p:spPr>
      </p:pic>
      <p:sp>
        <p:nvSpPr>
          <p:cNvPr id="6" name="TextBox 5"/>
          <p:cNvSpPr txBox="1"/>
          <p:nvPr/>
        </p:nvSpPr>
        <p:spPr>
          <a:xfrm>
            <a:off x="3352800" y="2286000"/>
            <a:ext cx="4343400" cy="492443"/>
          </a:xfrm>
          <a:prstGeom prst="rect">
            <a:avLst/>
          </a:prstGeom>
          <a:noFill/>
        </p:spPr>
        <p:txBody>
          <a:bodyPr wrap="square" rtlCol="0">
            <a:spAutoFit/>
          </a:bodyPr>
          <a:lstStyle/>
          <a:p>
            <a:r>
              <a:rPr lang="en-GB" sz="2600" b="1" dirty="0" smtClean="0"/>
              <a:t>molecular formula   C</a:t>
            </a:r>
            <a:r>
              <a:rPr lang="en-GB" sz="2600" b="1" baseline="-25000" dirty="0" smtClean="0"/>
              <a:t>16</a:t>
            </a:r>
            <a:r>
              <a:rPr lang="en-GB" sz="2600" b="1" dirty="0" smtClean="0"/>
              <a:t>H</a:t>
            </a:r>
            <a:r>
              <a:rPr lang="en-GB" sz="2600" b="1" baseline="-25000" dirty="0" smtClean="0"/>
              <a:t>12</a:t>
            </a:r>
            <a:r>
              <a:rPr lang="en-GB" sz="2600" b="1" dirty="0" smtClean="0"/>
              <a:t>O</a:t>
            </a:r>
            <a:r>
              <a:rPr lang="en-GB" sz="2600" b="1" baseline="-25000" dirty="0" smtClean="0"/>
              <a:t>7</a:t>
            </a:r>
            <a:endParaRPr lang="en-US" sz="2600" b="1" dirty="0"/>
          </a:p>
        </p:txBody>
      </p:sp>
      <p:sp>
        <p:nvSpPr>
          <p:cNvPr id="7" name="TextBox 6"/>
          <p:cNvSpPr txBox="1"/>
          <p:nvPr/>
        </p:nvSpPr>
        <p:spPr>
          <a:xfrm>
            <a:off x="2895600" y="1600200"/>
            <a:ext cx="1371600" cy="492443"/>
          </a:xfrm>
          <a:prstGeom prst="rect">
            <a:avLst/>
          </a:prstGeom>
          <a:noFill/>
        </p:spPr>
        <p:txBody>
          <a:bodyPr wrap="square" rtlCol="0">
            <a:spAutoFit/>
          </a:bodyPr>
          <a:lstStyle/>
          <a:p>
            <a:r>
              <a:rPr lang="en-GB" sz="2600" b="1" dirty="0" smtClean="0"/>
              <a:t>[</a:t>
            </a:r>
            <a:r>
              <a:rPr lang="en-GB" sz="2600" b="1" dirty="0" err="1" smtClean="0"/>
              <a:t>M+Na</a:t>
            </a:r>
            <a:r>
              <a:rPr lang="en-GB" sz="2600" b="1" dirty="0" smtClean="0"/>
              <a:t>]</a:t>
            </a:r>
            <a:r>
              <a:rPr lang="en-GB" sz="2600" b="1" baseline="30000" dirty="0" smtClean="0"/>
              <a:t>+</a:t>
            </a:r>
            <a:endParaRPr lang="en-US" sz="2600" b="1" dirty="0"/>
          </a:p>
        </p:txBody>
      </p:sp>
      <p:cxnSp>
        <p:nvCxnSpPr>
          <p:cNvPr id="9" name="Straight Arrow Connector 8"/>
          <p:cNvCxnSpPr/>
          <p:nvPr/>
        </p:nvCxnSpPr>
        <p:spPr>
          <a:xfrm>
            <a:off x="2362200" y="1905000"/>
            <a:ext cx="533400" cy="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371600" y="2590800"/>
            <a:ext cx="1981200" cy="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600" y="2936557"/>
            <a:ext cx="2362200" cy="492443"/>
          </a:xfrm>
          <a:prstGeom prst="rect">
            <a:avLst/>
          </a:prstGeom>
          <a:noFill/>
        </p:spPr>
        <p:txBody>
          <a:bodyPr wrap="square" rtlCol="0">
            <a:spAutoFit/>
          </a:bodyPr>
          <a:lstStyle/>
          <a:p>
            <a:r>
              <a:rPr lang="en-US" sz="2600" b="1" i="1" dirty="0" smtClean="0"/>
              <a:t>Compound O</a:t>
            </a:r>
            <a:r>
              <a:rPr lang="en-US" sz="2600" b="1" i="1" baseline="-25000" dirty="0" smtClean="0"/>
              <a:t>9</a:t>
            </a:r>
            <a:r>
              <a:rPr lang="en-US" sz="2600" b="1" i="1" dirty="0" smtClean="0"/>
              <a:t> </a:t>
            </a:r>
          </a:p>
        </p:txBody>
      </p:sp>
      <p:sp>
        <p:nvSpPr>
          <p:cNvPr id="15" name="TextBox 14"/>
          <p:cNvSpPr txBox="1"/>
          <p:nvPr/>
        </p:nvSpPr>
        <p:spPr>
          <a:xfrm>
            <a:off x="762000" y="3546157"/>
            <a:ext cx="6858000" cy="492443"/>
          </a:xfrm>
          <a:prstGeom prst="rect">
            <a:avLst/>
          </a:prstGeom>
          <a:noFill/>
        </p:spPr>
        <p:txBody>
          <a:bodyPr wrap="square" rtlCol="0">
            <a:spAutoFit/>
          </a:bodyPr>
          <a:lstStyle/>
          <a:p>
            <a:r>
              <a:rPr lang="en-US" sz="2600" b="1" dirty="0" smtClean="0"/>
              <a:t>5, 6, 3’, 4’- </a:t>
            </a:r>
            <a:r>
              <a:rPr lang="en-US" sz="2600" b="1" dirty="0" err="1" smtClean="0"/>
              <a:t>tetrahydroxy</a:t>
            </a:r>
            <a:r>
              <a:rPr lang="en-US" sz="2600" b="1" dirty="0" smtClean="0"/>
              <a:t> -7- </a:t>
            </a:r>
            <a:r>
              <a:rPr lang="en-US" sz="2600" b="1" dirty="0" err="1" smtClean="0"/>
              <a:t>methoxy</a:t>
            </a:r>
            <a:r>
              <a:rPr lang="en-US" sz="2600" b="1" dirty="0" smtClean="0"/>
              <a:t> </a:t>
            </a:r>
            <a:r>
              <a:rPr lang="en-US" sz="2600" b="1" dirty="0" err="1" smtClean="0"/>
              <a:t>flavone</a:t>
            </a:r>
            <a:endParaRPr lang="en-US" sz="2600" b="1" dirty="0"/>
          </a:p>
        </p:txBody>
      </p:sp>
      <p:sp>
        <p:nvSpPr>
          <p:cNvPr id="16" name="TextBox 15"/>
          <p:cNvSpPr txBox="1"/>
          <p:nvPr/>
        </p:nvSpPr>
        <p:spPr>
          <a:xfrm>
            <a:off x="6172200" y="2875002"/>
            <a:ext cx="1676400" cy="553998"/>
          </a:xfrm>
          <a:prstGeom prst="rect">
            <a:avLst/>
          </a:prstGeom>
          <a:solidFill>
            <a:srgbClr val="FFFF99"/>
          </a:solidFill>
          <a:ln w="31750">
            <a:solidFill>
              <a:schemeClr val="accent1">
                <a:shade val="95000"/>
                <a:satMod val="105000"/>
              </a:schemeClr>
            </a:solidFill>
          </a:ln>
        </p:spPr>
        <p:txBody>
          <a:bodyPr wrap="square" rtlCol="0">
            <a:spAutoFit/>
          </a:bodyPr>
          <a:lstStyle/>
          <a:p>
            <a:r>
              <a:rPr lang="en-US" sz="3000" b="1" dirty="0" err="1" smtClean="0"/>
              <a:t>Pedalitin</a:t>
            </a:r>
            <a:endParaRPr lang="en-US" sz="3000" b="1" dirty="0"/>
          </a:p>
        </p:txBody>
      </p:sp>
      <p:pic>
        <p:nvPicPr>
          <p:cNvPr id="17" name="Picture 16"/>
          <p:cNvPicPr/>
          <p:nvPr/>
        </p:nvPicPr>
        <p:blipFill>
          <a:blip r:embed="rId4" cstate="print"/>
          <a:srcRect/>
          <a:stretch>
            <a:fillRect/>
          </a:stretch>
        </p:blipFill>
        <p:spPr bwMode="auto">
          <a:xfrm>
            <a:off x="3276600" y="1447800"/>
            <a:ext cx="3438525" cy="1847850"/>
          </a:xfrm>
          <a:prstGeom prst="rect">
            <a:avLst/>
          </a:prstGeom>
          <a:noFill/>
          <a:ln w="9525">
            <a:noFill/>
            <a:miter lim="800000"/>
            <a:headEnd/>
            <a:tailEnd/>
          </a:ln>
        </p:spPr>
      </p:pic>
      <p:sp>
        <p:nvSpPr>
          <p:cNvPr id="18" name="TextBox 17"/>
          <p:cNvSpPr txBox="1"/>
          <p:nvPr/>
        </p:nvSpPr>
        <p:spPr>
          <a:xfrm>
            <a:off x="228600" y="4297740"/>
            <a:ext cx="7620000" cy="830997"/>
          </a:xfrm>
          <a:prstGeom prst="rect">
            <a:avLst/>
          </a:prstGeom>
          <a:noFill/>
        </p:spPr>
        <p:txBody>
          <a:bodyPr wrap="square" rtlCol="0">
            <a:spAutoFit/>
          </a:bodyPr>
          <a:lstStyle/>
          <a:p>
            <a:pPr algn="just">
              <a:buFont typeface="Arial" pitchFamily="34" charset="0"/>
              <a:buChar char="•"/>
            </a:pPr>
            <a:r>
              <a:rPr lang="en-US" sz="2400" b="1" dirty="0" smtClean="0"/>
              <a:t>Its structure was confirmed by comparing its spectral data with those reported in literature</a:t>
            </a:r>
            <a:r>
              <a:rPr lang="en-US" sz="2400" b="1" dirty="0" smtClean="0">
                <a:solidFill>
                  <a:schemeClr val="accent2">
                    <a:lumMod val="75000"/>
                  </a:schemeClr>
                </a:solidFill>
              </a:rPr>
              <a:t>.</a:t>
            </a:r>
            <a:endParaRPr lang="en-US" sz="2400" b="1" dirty="0" smtClean="0"/>
          </a:p>
        </p:txBody>
      </p:sp>
      <p:sp>
        <p:nvSpPr>
          <p:cNvPr id="21" name="TextBox 20"/>
          <p:cNvSpPr txBox="1"/>
          <p:nvPr/>
        </p:nvSpPr>
        <p:spPr>
          <a:xfrm>
            <a:off x="228600" y="5188803"/>
            <a:ext cx="7620000" cy="830997"/>
          </a:xfrm>
          <a:prstGeom prst="rect">
            <a:avLst/>
          </a:prstGeom>
          <a:noFill/>
        </p:spPr>
        <p:txBody>
          <a:bodyPr wrap="square" rtlCol="0">
            <a:spAutoFit/>
          </a:bodyPr>
          <a:lstStyle/>
          <a:p>
            <a:pPr algn="just">
              <a:buFont typeface="Arial" pitchFamily="34" charset="0"/>
              <a:buChar char="•"/>
            </a:pPr>
            <a:r>
              <a:rPr lang="en-US" sz="2400" b="1" dirty="0" smtClean="0"/>
              <a:t>This is the first report for the isolation of </a:t>
            </a:r>
            <a:r>
              <a:rPr lang="en-US" sz="2400" b="1" dirty="0" err="1" smtClean="0">
                <a:solidFill>
                  <a:schemeClr val="accent2">
                    <a:lumMod val="75000"/>
                  </a:schemeClr>
                </a:solidFill>
              </a:rPr>
              <a:t>Pedalitin</a:t>
            </a:r>
            <a:r>
              <a:rPr lang="en-US" sz="2400" b="1" dirty="0" smtClean="0"/>
              <a:t> from genus </a:t>
            </a:r>
            <a:r>
              <a:rPr lang="en-US" sz="2400" b="1" i="1" dirty="0" err="1" smtClean="0">
                <a:solidFill>
                  <a:schemeClr val="accent2">
                    <a:lumMod val="75000"/>
                  </a:schemeClr>
                </a:solidFill>
              </a:rPr>
              <a:t>Onopordon</a:t>
            </a:r>
            <a:r>
              <a:rPr lang="en-US" sz="2400" b="1" i="1" dirty="0" smtClean="0">
                <a:solidFill>
                  <a:schemeClr val="accent2">
                    <a:lumMod val="75000"/>
                  </a:schemeClr>
                </a:solidFill>
              </a:rPr>
              <a:t>.</a:t>
            </a:r>
            <a:endParaRPr lang="en-US" sz="2400" b="1" dirty="0" smtClean="0">
              <a:solidFill>
                <a:schemeClr val="accent2">
                  <a:lumMod val="75000"/>
                </a:schemeClr>
              </a:solidFill>
            </a:endParaRPr>
          </a:p>
        </p:txBody>
      </p:sp>
      <p:sp>
        <p:nvSpPr>
          <p:cNvPr id="19" name="Content Placeholder 2"/>
          <p:cNvSpPr txBox="1">
            <a:spLocks/>
          </p:cNvSpPr>
          <p:nvPr/>
        </p:nvSpPr>
        <p:spPr>
          <a:xfrm>
            <a:off x="0" y="1"/>
            <a:ext cx="86106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Onopordon</a:t>
            </a:r>
            <a:r>
              <a:rPr kumimoji="0" lang="en-US" sz="2600" b="1" i="1"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1">
                    <a:lumMod val="50000"/>
                  </a:schemeClr>
                </a:solidFill>
                <a:effectLst/>
                <a:uLnTx/>
                <a:uFillTx/>
                <a:latin typeface="+mn-lt"/>
                <a:ea typeface="+mn-ea"/>
                <a:cs typeface="+mn-cs"/>
              </a:rPr>
              <a:t>alexandrinum</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Boiss</a:t>
            </a:r>
            <a:r>
              <a:rPr kumimoji="0" lang="en-US" sz="26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en-US" sz="2600" b="1" i="1" u="none" strike="noStrike" kern="1200" cap="none" spc="0" normalizeH="0" baseline="0" noProof="0" dirty="0" err="1" smtClean="0">
                <a:ln>
                  <a:noFill/>
                </a:ln>
                <a:solidFill>
                  <a:schemeClr val="accent2"/>
                </a:solidFill>
                <a:effectLst/>
                <a:uLnTx/>
                <a:uFillTx/>
                <a:latin typeface="+mn-lt"/>
                <a:ea typeface="+mn-ea"/>
                <a:cs typeface="+mn-cs"/>
              </a:rPr>
              <a:t>Pedalitin</a:t>
            </a:r>
            <a:endParaRPr kumimoji="0" lang="en-US" sz="2600" b="0" i="1"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strVal val="#ppt_w*0.7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animEffect transition="in" filter="fade">
                                      <p:cBhvr>
                                        <p:cTn id="21" dur="500"/>
                                        <p:tgtEl>
                                          <p:spTgt spid="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strVal val="#ppt_w*0.7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strVal val="#ppt_w*0.70"/>
                                          </p:val>
                                        </p:tav>
                                        <p:tav tm="100000">
                                          <p:val>
                                            <p:strVal val="#ppt_w"/>
                                          </p:val>
                                        </p:tav>
                                      </p:tavLst>
                                    </p:anim>
                                    <p:anim calcmode="lin" valueType="num">
                                      <p:cBhvr>
                                        <p:cTn id="32" dur="500" fill="hold"/>
                                        <p:tgtEl>
                                          <p:spTgt spid="12"/>
                                        </p:tgtEl>
                                        <p:attrNameLst>
                                          <p:attrName>ppt_h</p:attrName>
                                        </p:attrNameLst>
                                      </p:cBhvr>
                                      <p:tavLst>
                                        <p:tav tm="0">
                                          <p:val>
                                            <p:strVal val="#ppt_h"/>
                                          </p:val>
                                        </p:tav>
                                        <p:tav tm="100000">
                                          <p:val>
                                            <p:strVal val="#ppt_h"/>
                                          </p:val>
                                        </p:tav>
                                      </p:tavLst>
                                    </p:anim>
                                    <p:animEffect transition="in" filter="fade">
                                      <p:cBhvr>
                                        <p:cTn id="33" dur="500"/>
                                        <p:tgtEl>
                                          <p:spTgt spid="12"/>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ppt_w*0.70"/>
                                          </p:val>
                                        </p:tav>
                                        <p:tav tm="100000">
                                          <p:val>
                                            <p:strVal val="#ppt_w"/>
                                          </p:val>
                                        </p:tav>
                                      </p:tavLst>
                                    </p:anim>
                                    <p:anim calcmode="lin" valueType="num">
                                      <p:cBhvr>
                                        <p:cTn id="37" dur="500" fill="hold"/>
                                        <p:tgtEl>
                                          <p:spTgt spid="6"/>
                                        </p:tgtEl>
                                        <p:attrNameLst>
                                          <p:attrName>ppt_h</p:attrName>
                                        </p:attrNameLst>
                                      </p:cBhvr>
                                      <p:tavLst>
                                        <p:tav tm="0">
                                          <p:val>
                                            <p:strVal val="#ppt_h"/>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
                                            <p:txEl>
                                              <p:pRg st="0" end="0"/>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6"/>
                                        </p:tgtEl>
                                        <p:attrNameLst>
                                          <p:attrName>style.visibility</p:attrName>
                                        </p:attrNameLst>
                                      </p:cBhvr>
                                      <p:to>
                                        <p:strVal val="hidden"/>
                                      </p:to>
                                    </p:set>
                                  </p:childTnLst>
                                </p:cTn>
                              </p:par>
                              <p:par>
                                <p:cTn id="53" presetID="55"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strVal val="#ppt_w*0.70"/>
                                          </p:val>
                                        </p:tav>
                                        <p:tav tm="100000">
                                          <p:val>
                                            <p:strVal val="#ppt_w"/>
                                          </p:val>
                                        </p:tav>
                                      </p:tavLst>
                                    </p:anim>
                                    <p:anim calcmode="lin" valueType="num">
                                      <p:cBhvr>
                                        <p:cTn id="56" dur="500" fill="hold"/>
                                        <p:tgtEl>
                                          <p:spTgt spid="14"/>
                                        </p:tgtEl>
                                        <p:attrNameLst>
                                          <p:attrName>ppt_h</p:attrName>
                                        </p:attrNameLst>
                                      </p:cBhvr>
                                      <p:tavLst>
                                        <p:tav tm="0">
                                          <p:val>
                                            <p:strVal val="#ppt_h"/>
                                          </p:val>
                                        </p:tav>
                                        <p:tav tm="100000">
                                          <p:val>
                                            <p:strVal val="#ppt_h"/>
                                          </p:val>
                                        </p:tav>
                                      </p:tavLst>
                                    </p:anim>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strVal val="#ppt_w*0.70"/>
                                          </p:val>
                                        </p:tav>
                                        <p:tav tm="100000">
                                          <p:val>
                                            <p:strVal val="#ppt_w"/>
                                          </p:val>
                                        </p:tav>
                                      </p:tavLst>
                                    </p:anim>
                                    <p:anim calcmode="lin" valueType="num">
                                      <p:cBhvr>
                                        <p:cTn id="63" dur="500" fill="hold"/>
                                        <p:tgtEl>
                                          <p:spTgt spid="15"/>
                                        </p:tgtEl>
                                        <p:attrNameLst>
                                          <p:attrName>ppt_h</p:attrName>
                                        </p:attrNameLst>
                                      </p:cBhvr>
                                      <p:tavLst>
                                        <p:tav tm="0">
                                          <p:val>
                                            <p:strVal val="#ppt_h"/>
                                          </p:val>
                                        </p:tav>
                                        <p:tav tm="100000">
                                          <p:val>
                                            <p:strVal val="#ppt_h"/>
                                          </p:val>
                                        </p:tav>
                                      </p:tavLst>
                                    </p:anim>
                                    <p:animEffect transition="in" filter="fade">
                                      <p:cBhvr>
                                        <p:cTn id="64" dur="500"/>
                                        <p:tgtEl>
                                          <p:spTgt spid="15"/>
                                        </p:tgtEl>
                                      </p:cBhvr>
                                    </p:animEffect>
                                  </p:childTnLst>
                                </p:cTn>
                              </p:par>
                              <p:par>
                                <p:cTn id="65" presetID="55" presetClass="entr" presetSubtype="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strVal val="#ppt_w*0.70"/>
                                          </p:val>
                                        </p:tav>
                                        <p:tav tm="100000">
                                          <p:val>
                                            <p:strVal val="#ppt_w"/>
                                          </p:val>
                                        </p:tav>
                                      </p:tavLst>
                                    </p:anim>
                                    <p:anim calcmode="lin" valueType="num">
                                      <p:cBhvr>
                                        <p:cTn id="68" dur="500" fill="hold"/>
                                        <p:tgtEl>
                                          <p:spTgt spid="17"/>
                                        </p:tgtEl>
                                        <p:attrNameLst>
                                          <p:attrName>ppt_h</p:attrName>
                                        </p:attrNameLst>
                                      </p:cBhvr>
                                      <p:tavLst>
                                        <p:tav tm="0">
                                          <p:val>
                                            <p:strVal val="#ppt_h"/>
                                          </p:val>
                                        </p:tav>
                                        <p:tav tm="100000">
                                          <p:val>
                                            <p:strVal val="#ppt_h"/>
                                          </p:val>
                                        </p:tav>
                                      </p:tavLst>
                                    </p:anim>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strVal val="#ppt_w*0.70"/>
                                          </p:val>
                                        </p:tav>
                                        <p:tav tm="100000">
                                          <p:val>
                                            <p:strVal val="#ppt_w"/>
                                          </p:val>
                                        </p:tav>
                                      </p:tavLst>
                                    </p:anim>
                                    <p:anim calcmode="lin" valueType="num">
                                      <p:cBhvr>
                                        <p:cTn id="75" dur="500" fill="hold"/>
                                        <p:tgtEl>
                                          <p:spTgt spid="16"/>
                                        </p:tgtEl>
                                        <p:attrNameLst>
                                          <p:attrName>ppt_h</p:attrName>
                                        </p:attrNameLst>
                                      </p:cBhvr>
                                      <p:tavLst>
                                        <p:tav tm="0">
                                          <p:val>
                                            <p:strVal val="#ppt_h"/>
                                          </p:val>
                                        </p:tav>
                                        <p:tav tm="100000">
                                          <p:val>
                                            <p:strVal val="#ppt_h"/>
                                          </p:val>
                                        </p:tav>
                                      </p:tavLst>
                                    </p:anim>
                                    <p:animEffect transition="in" filter="fade">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55"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strVal val="#ppt_w*0.70"/>
                                          </p:val>
                                        </p:tav>
                                        <p:tav tm="100000">
                                          <p:val>
                                            <p:strVal val="#ppt_w"/>
                                          </p:val>
                                        </p:tav>
                                      </p:tavLst>
                                    </p:anim>
                                    <p:anim calcmode="lin" valueType="num">
                                      <p:cBhvr>
                                        <p:cTn id="82" dur="500" fill="hold"/>
                                        <p:tgtEl>
                                          <p:spTgt spid="18"/>
                                        </p:tgtEl>
                                        <p:attrNameLst>
                                          <p:attrName>ppt_h</p:attrName>
                                        </p:attrNameLst>
                                      </p:cBhvr>
                                      <p:tavLst>
                                        <p:tav tm="0">
                                          <p:val>
                                            <p:strVal val="#ppt_h"/>
                                          </p:val>
                                        </p:tav>
                                        <p:tav tm="100000">
                                          <p:val>
                                            <p:strVal val="#ppt_h"/>
                                          </p:val>
                                        </p:tav>
                                      </p:tavLst>
                                    </p:anim>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55" presetClass="entr" presetSubtype="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strVal val="#ppt_w*0.70"/>
                                          </p:val>
                                        </p:tav>
                                        <p:tav tm="100000">
                                          <p:val>
                                            <p:strVal val="#ppt_w"/>
                                          </p:val>
                                        </p:tav>
                                      </p:tavLst>
                                    </p:anim>
                                    <p:anim calcmode="lin" valueType="num">
                                      <p:cBhvr>
                                        <p:cTn id="89" dur="500" fill="hold"/>
                                        <p:tgtEl>
                                          <p:spTgt spid="21"/>
                                        </p:tgtEl>
                                        <p:attrNameLst>
                                          <p:attrName>ppt_h</p:attrName>
                                        </p:attrNameLst>
                                      </p:cBhvr>
                                      <p:tavLst>
                                        <p:tav tm="0">
                                          <p:val>
                                            <p:strVal val="#ppt_h"/>
                                          </p:val>
                                        </p:tav>
                                        <p:tav tm="100000">
                                          <p:val>
                                            <p:strVal val="#ppt_h"/>
                                          </p:val>
                                        </p:tav>
                                      </p:tavLst>
                                    </p:anim>
                                    <p:animEffect transition="in" filter="fade">
                                      <p:cBhvr>
                                        <p:cTn id="9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6" grpId="0"/>
      <p:bldP spid="6" grpId="1"/>
      <p:bldP spid="7" grpId="0"/>
      <p:bldP spid="7" grpId="1"/>
      <p:bldP spid="14" grpId="0"/>
      <p:bldP spid="15" grpId="0"/>
      <p:bldP spid="16" grpId="0" animBg="1"/>
      <p:bldP spid="18"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meet again..</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endParaRPr lang="en-US" sz="2800" dirty="0" smtClean="0"/>
          </a:p>
          <a:p>
            <a:pPr marL="0" indent="0" algn="ctr">
              <a:buNone/>
            </a:pPr>
            <a:r>
              <a:rPr lang="en-US" sz="2800" dirty="0" smtClean="0"/>
              <a:t>We </a:t>
            </a:r>
            <a:r>
              <a:rPr lang="en-US" sz="2800" dirty="0"/>
              <a:t>welcome you all to </a:t>
            </a:r>
            <a:r>
              <a:rPr lang="en-US" sz="2800" dirty="0" smtClean="0"/>
              <a:t>our future </a:t>
            </a:r>
            <a:r>
              <a:rPr lang="en-US" sz="2800" dirty="0"/>
              <a:t>conferences of </a:t>
            </a:r>
            <a:r>
              <a:rPr lang="en-US" sz="2800" dirty="0" smtClean="0"/>
              <a:t>OMICS International</a:t>
            </a:r>
            <a:endParaRPr lang="en-US" sz="2800" dirty="0"/>
          </a:p>
          <a:p>
            <a:pPr marL="0" indent="0">
              <a:buNone/>
            </a:pPr>
            <a:r>
              <a:rPr lang="en-IN" sz="2800" dirty="0" smtClean="0"/>
              <a:t>       4</a:t>
            </a:r>
            <a:r>
              <a:rPr lang="en-IN" sz="2800" baseline="30000" dirty="0" smtClean="0"/>
              <a:t>th</a:t>
            </a:r>
            <a:r>
              <a:rPr lang="en-IN" sz="2800" baseline="30000" dirty="0"/>
              <a:t> </a:t>
            </a:r>
            <a:r>
              <a:rPr lang="en-IN" sz="2800" dirty="0"/>
              <a:t>Annual Conference on </a:t>
            </a:r>
            <a:r>
              <a:rPr lang="en-IN" sz="2800" dirty="0" smtClean="0"/>
              <a:t>European Pharma Congress</a:t>
            </a:r>
            <a:endParaRPr lang="en-IN" sz="2800" dirty="0"/>
          </a:p>
          <a:p>
            <a:pPr marL="0" indent="0">
              <a:buNone/>
            </a:pPr>
            <a:r>
              <a:rPr lang="en-IN" sz="2800" dirty="0"/>
              <a:t> </a:t>
            </a:r>
            <a:r>
              <a:rPr lang="en-IN" sz="2800" dirty="0" smtClean="0"/>
              <a:t>                           June 18-20,2016, Berlin, Germany. </a:t>
            </a:r>
          </a:p>
          <a:p>
            <a:pPr marL="0" indent="0">
              <a:buNone/>
            </a:pPr>
            <a:r>
              <a:rPr lang="en-US" sz="2800" dirty="0" smtClean="0"/>
              <a:t>         </a:t>
            </a:r>
            <a:r>
              <a:rPr lang="en-US" sz="2800" dirty="0" smtClean="0">
                <a:hlinkClick r:id="rId2"/>
              </a:rPr>
              <a:t>http</a:t>
            </a:r>
            <a:r>
              <a:rPr lang="en-US" sz="2800" dirty="0">
                <a:hlinkClick r:id="rId2"/>
              </a:rPr>
              <a:t>://</a:t>
            </a:r>
            <a:r>
              <a:rPr lang="en-US" sz="2800" dirty="0" smtClean="0">
                <a:hlinkClick r:id="rId2"/>
              </a:rPr>
              <a:t>europe.pharmaceuticalconferences.com/</a:t>
            </a:r>
            <a:r>
              <a:rPr lang="en-US" sz="2800" dirty="0" smtClean="0"/>
              <a:t> </a:t>
            </a:r>
            <a:endParaRPr lang="en-US" sz="2800" dirty="0"/>
          </a:p>
        </p:txBody>
      </p:sp>
    </p:spTree>
    <p:extLst>
      <p:ext uri="{BB962C8B-B14F-4D97-AF65-F5344CB8AC3E}">
        <p14:creationId xmlns:p14="http://schemas.microsoft.com/office/powerpoint/2010/main" val="3889633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733800"/>
            <a:ext cx="3810000" cy="1143000"/>
          </a:xfrm>
        </p:spPr>
        <p:txBody>
          <a:bodyPr>
            <a:normAutofit/>
          </a:bodyPr>
          <a:lstStyle/>
          <a:p>
            <a:r>
              <a:rPr lang="en-US" sz="3200" b="1" i="1" dirty="0" err="1" smtClean="0"/>
              <a:t>Cynara</a:t>
            </a:r>
            <a:r>
              <a:rPr lang="en-US" sz="3200" b="1" i="1" dirty="0" smtClean="0"/>
              <a:t> </a:t>
            </a:r>
            <a:r>
              <a:rPr lang="en-US" sz="3200" b="1" i="1" dirty="0" err="1" smtClean="0"/>
              <a:t>scolymus</a:t>
            </a:r>
            <a:endParaRPr lang="en-US" sz="3200" b="1" i="1" dirty="0"/>
          </a:p>
        </p:txBody>
      </p:sp>
      <p:sp>
        <p:nvSpPr>
          <p:cNvPr id="3" name="Content Placeholder 2"/>
          <p:cNvSpPr>
            <a:spLocks noGrp="1"/>
          </p:cNvSpPr>
          <p:nvPr>
            <p:ph idx="1"/>
          </p:nvPr>
        </p:nvSpPr>
        <p:spPr>
          <a:xfrm>
            <a:off x="381000" y="1524000"/>
            <a:ext cx="7315200" cy="2362200"/>
          </a:xfrm>
        </p:spPr>
        <p:txBody>
          <a:bodyPr/>
          <a:lstStyle/>
          <a:p>
            <a:endParaRPr lang="en-US" dirty="0"/>
          </a:p>
        </p:txBody>
      </p:sp>
      <p:sp>
        <p:nvSpPr>
          <p:cNvPr id="4" name="Title 1"/>
          <p:cNvSpPr txBox="1">
            <a:spLocks/>
          </p:cNvSpPr>
          <p:nvPr/>
        </p:nvSpPr>
        <p:spPr>
          <a:xfrm>
            <a:off x="3886200" y="3733800"/>
            <a:ext cx="4038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err="1" smtClean="0">
                <a:ln>
                  <a:noFill/>
                </a:ln>
                <a:solidFill>
                  <a:schemeClr val="accent2"/>
                </a:solidFill>
                <a:effectLst/>
                <a:uLnTx/>
                <a:uFillTx/>
                <a:latin typeface="+mj-lt"/>
                <a:ea typeface="+mj-ea"/>
                <a:cs typeface="+mj-cs"/>
              </a:rPr>
              <a:t>Silybum</a:t>
            </a:r>
            <a:r>
              <a:rPr kumimoji="0" lang="en-US" sz="3200" b="1" i="1" u="none" strike="noStrike" kern="1200" cap="none" spc="0" normalizeH="0" baseline="0" noProof="0" dirty="0" smtClean="0">
                <a:ln>
                  <a:noFill/>
                </a:ln>
                <a:solidFill>
                  <a:schemeClr val="accent2"/>
                </a:solidFill>
                <a:effectLst/>
                <a:uLnTx/>
                <a:uFillTx/>
                <a:latin typeface="+mj-lt"/>
                <a:ea typeface="+mj-ea"/>
                <a:cs typeface="+mj-cs"/>
              </a:rPr>
              <a:t> </a:t>
            </a:r>
            <a:r>
              <a:rPr kumimoji="0" lang="en-US" sz="3200" b="1" i="1" u="none" strike="noStrike" kern="1200" cap="none" spc="0" normalizeH="0" baseline="0" noProof="0" dirty="0" err="1" smtClean="0">
                <a:ln>
                  <a:noFill/>
                </a:ln>
                <a:solidFill>
                  <a:schemeClr val="accent2"/>
                </a:solidFill>
                <a:effectLst/>
                <a:uLnTx/>
                <a:uFillTx/>
                <a:latin typeface="+mj-lt"/>
                <a:ea typeface="+mj-ea"/>
                <a:cs typeface="+mj-cs"/>
              </a:rPr>
              <a:t>marianum</a:t>
            </a:r>
            <a:endParaRPr kumimoji="0" lang="en-US" sz="3200" b="1" i="1" u="none" strike="noStrike" kern="1200" cap="none" spc="0" normalizeH="0" baseline="0" noProof="0" dirty="0">
              <a:ln>
                <a:noFill/>
              </a:ln>
              <a:solidFill>
                <a:schemeClr val="accent2"/>
              </a:solidFill>
              <a:effectLst/>
              <a:uLnTx/>
              <a:uFillTx/>
              <a:latin typeface="+mj-lt"/>
              <a:ea typeface="+mj-ea"/>
              <a:cs typeface="+mj-cs"/>
            </a:endParaRPr>
          </a:p>
        </p:txBody>
      </p:sp>
      <p:sp>
        <p:nvSpPr>
          <p:cNvPr id="5" name="TextBox 4"/>
          <p:cNvSpPr txBox="1"/>
          <p:nvPr/>
        </p:nvSpPr>
        <p:spPr>
          <a:xfrm>
            <a:off x="1752600" y="2667000"/>
            <a:ext cx="5257800" cy="707886"/>
          </a:xfrm>
          <a:prstGeom prst="rect">
            <a:avLst/>
          </a:prstGeom>
          <a:noFill/>
        </p:spPr>
        <p:txBody>
          <a:bodyPr wrap="square" rtlCol="0">
            <a:spAutoFit/>
          </a:bodyPr>
          <a:lstStyle/>
          <a:p>
            <a:r>
              <a:rPr lang="en-US" sz="4000" b="1" i="1" dirty="0" smtClean="0">
                <a:solidFill>
                  <a:schemeClr val="accent1">
                    <a:lumMod val="50000"/>
                  </a:schemeClr>
                </a:solidFill>
              </a:rPr>
              <a:t>Family </a:t>
            </a:r>
            <a:r>
              <a:rPr lang="en-US" sz="4000" b="1" i="1" dirty="0" err="1" smtClean="0">
                <a:solidFill>
                  <a:schemeClr val="accent1">
                    <a:lumMod val="50000"/>
                  </a:schemeClr>
                </a:solidFill>
              </a:rPr>
              <a:t>Asteraceae</a:t>
            </a:r>
            <a:endParaRPr lang="en-US" sz="4000" dirty="0" smtClean="0">
              <a:solidFill>
                <a:schemeClr val="accent1">
                  <a:lumMod val="50000"/>
                </a:schemeClr>
              </a:solidFill>
            </a:endParaRPr>
          </a:p>
        </p:txBody>
      </p:sp>
      <p:sp>
        <p:nvSpPr>
          <p:cNvPr id="6" name="TextBox 5"/>
          <p:cNvSpPr txBox="1"/>
          <p:nvPr/>
        </p:nvSpPr>
        <p:spPr>
          <a:xfrm>
            <a:off x="2133600" y="3429000"/>
            <a:ext cx="3505200" cy="707886"/>
          </a:xfrm>
          <a:prstGeom prst="rect">
            <a:avLst/>
          </a:prstGeom>
          <a:noFill/>
        </p:spPr>
        <p:txBody>
          <a:bodyPr wrap="square" rtlCol="0">
            <a:spAutoFit/>
          </a:bodyPr>
          <a:lstStyle/>
          <a:p>
            <a:r>
              <a:rPr lang="en-US" sz="4000" b="1" i="1" dirty="0" smtClean="0">
                <a:solidFill>
                  <a:schemeClr val="accent1">
                    <a:lumMod val="50000"/>
                  </a:schemeClr>
                </a:solidFill>
              </a:rPr>
              <a:t>Tribe </a:t>
            </a:r>
            <a:r>
              <a:rPr lang="en-US" sz="4000" b="1" i="1" dirty="0" err="1" smtClean="0">
                <a:solidFill>
                  <a:schemeClr val="accent1">
                    <a:lumMod val="50000"/>
                  </a:schemeClr>
                </a:solidFill>
              </a:rPr>
              <a:t>Cynareae</a:t>
            </a:r>
            <a:endParaRPr lang="en-US" sz="4000" b="1" i="1" dirty="0" smtClean="0">
              <a:solidFill>
                <a:schemeClr val="accent1">
                  <a:lumMod val="50000"/>
                </a:schemeClr>
              </a:solidFill>
            </a:endParaRPr>
          </a:p>
        </p:txBody>
      </p:sp>
      <p:sp>
        <p:nvSpPr>
          <p:cNvPr id="7" name="Rectangle 2"/>
          <p:cNvSpPr txBox="1">
            <a:spLocks noChangeArrowheads="1"/>
          </p:cNvSpPr>
          <p:nvPr/>
        </p:nvSpPr>
        <p:spPr>
          <a:xfrm>
            <a:off x="1295400" y="2362200"/>
            <a:ext cx="5791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chemeClr val="accent2"/>
                </a:solidFill>
                <a:effectLst/>
                <a:uLnTx/>
                <a:uFillTx/>
                <a:latin typeface="+mj-lt"/>
                <a:ea typeface="+mj-ea"/>
                <a:cs typeface="+mj-cs"/>
              </a:rPr>
              <a:t>Marketed Products</a:t>
            </a:r>
            <a:endParaRPr kumimoji="0" lang="en-US" sz="4400" b="1" i="1"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7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nodePh="1">
                                  <p:stCondLst>
                                    <p:cond delay="0"/>
                                  </p:stCondLst>
                                  <p:endCondLst>
                                    <p:cond evt="begin" delay="0">
                                      <p:tn val="24"/>
                                    </p:cond>
                                  </p:endCondLst>
                                  <p:childTnLst>
                                    <p:set>
                                      <p:cBhvr>
                                        <p:cTn id="25" dur="1" fill="hold">
                                          <p:stCondLst>
                                            <p:cond delay="0"/>
                                          </p:stCondLst>
                                        </p:cTn>
                                        <p:tgtEl>
                                          <p:spTgt spid="3">
                                            <p:txEl>
                                              <p:pRg st="0" end="0"/>
                                            </p:txEl>
                                          </p:spTgt>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64" presetClass="path" presetSubtype="0" accel="50000" decel="50000" fill="hold" grpId="1" nodeType="withEffect">
                                  <p:stCondLst>
                                    <p:cond delay="0"/>
                                  </p:stCondLst>
                                  <p:childTnLst>
                                    <p:animMotion origin="layout" path="M 3.33333E-6 2.22222E-6 L 0.24166 -0.42778 " pathEditMode="relative" rAng="0" ptsTypes="AA">
                                      <p:cBhvr>
                                        <p:cTn id="29" dur="1000" fill="hold"/>
                                        <p:tgtEl>
                                          <p:spTgt spid="2"/>
                                        </p:tgtEl>
                                        <p:attrNameLst>
                                          <p:attrName>ppt_x</p:attrName>
                                          <p:attrName>ppt_y</p:attrName>
                                        </p:attrNameLst>
                                      </p:cBhvr>
                                      <p:rCtr x="12100" y="-21400"/>
                                    </p:animMotion>
                                  </p:childTnLst>
                                </p:cTn>
                              </p:par>
                              <p:par>
                                <p:cTn id="30" presetID="64" presetClass="path" presetSubtype="0" accel="50000" decel="50000" fill="hold" grpId="1" nodeType="withEffect">
                                  <p:stCondLst>
                                    <p:cond delay="0"/>
                                  </p:stCondLst>
                                  <p:childTnLst>
                                    <p:animMotion origin="layout" path="M -3.33333E-6 2.22222E-6 L -0.20416 -0.27222 " pathEditMode="relative" rAng="0" ptsTypes="AA">
                                      <p:cBhvr>
                                        <p:cTn id="31" dur="1000" fill="hold"/>
                                        <p:tgtEl>
                                          <p:spTgt spid="4"/>
                                        </p:tgtEl>
                                        <p:attrNameLst>
                                          <p:attrName>ppt_x</p:attrName>
                                          <p:attrName>ppt_y</p:attrName>
                                        </p:attrNameLst>
                                      </p:cBhvr>
                                      <p:rCtr x="-10200" y="-13600"/>
                                    </p:animMotion>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strVal val="#ppt_w*0.70"/>
                                          </p:val>
                                        </p:tav>
                                        <p:tav tm="100000">
                                          <p:val>
                                            <p:strVal val="#ppt_w"/>
                                          </p:val>
                                        </p:tav>
                                      </p:tavLst>
                                    </p:anim>
                                    <p:anim calcmode="lin" valueType="num">
                                      <p:cBhvr>
                                        <p:cTn id="37" dur="500" fill="hold"/>
                                        <p:tgtEl>
                                          <p:spTgt spid="5"/>
                                        </p:tgtEl>
                                        <p:attrNameLst>
                                          <p:attrName>ppt_h</p:attrName>
                                        </p:attrNameLst>
                                      </p:cBhvr>
                                      <p:tavLst>
                                        <p:tav tm="0">
                                          <p:val>
                                            <p:strVal val="#ppt_h"/>
                                          </p:val>
                                        </p:tav>
                                        <p:tav tm="100000">
                                          <p:val>
                                            <p:strVal val="#ppt_h"/>
                                          </p:val>
                                        </p:tav>
                                      </p:tavLst>
                                    </p:anim>
                                    <p:animEffect transition="in" filter="fade">
                                      <p:cBhvr>
                                        <p:cTn id="38" dur="500"/>
                                        <p:tgtEl>
                                          <p:spTgt spid="5"/>
                                        </p:tgtEl>
                                      </p:cBhvr>
                                    </p:animEffect>
                                  </p:childTnLst>
                                </p:cTn>
                              </p:par>
                              <p:par>
                                <p:cTn id="39" presetID="1" presetClass="exit" presetSubtype="0" fill="hold" grpId="2" nodeType="withEffect">
                                  <p:stCondLst>
                                    <p:cond delay="0"/>
                                  </p:stCondLst>
                                  <p:childTnLst>
                                    <p:set>
                                      <p:cBhvr>
                                        <p:cTn id="40" dur="1" fill="hold">
                                          <p:stCondLst>
                                            <p:cond delay="0"/>
                                          </p:stCondLst>
                                        </p:cTn>
                                        <p:tgtEl>
                                          <p:spTgt spid="2"/>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strVal val="#ppt_w*0.70"/>
                                          </p:val>
                                        </p:tav>
                                        <p:tav tm="100000">
                                          <p:val>
                                            <p:strVal val="#ppt_w"/>
                                          </p:val>
                                        </p:tav>
                                      </p:tavLst>
                                    </p:anim>
                                    <p:anim calcmode="lin" valueType="num">
                                      <p:cBhvr>
                                        <p:cTn id="48" dur="500" fill="hold"/>
                                        <p:tgtEl>
                                          <p:spTgt spid="6"/>
                                        </p:tgtEl>
                                        <p:attrNameLst>
                                          <p:attrName>ppt_h</p:attrName>
                                        </p:attrNameLst>
                                      </p:cBhvr>
                                      <p:tavLst>
                                        <p:tav tm="0">
                                          <p:val>
                                            <p:strVal val="#ppt_h"/>
                                          </p:val>
                                        </p:tav>
                                        <p:tav tm="100000">
                                          <p:val>
                                            <p:strVal val="#ppt_h"/>
                                          </p:val>
                                        </p:tav>
                                      </p:tavLst>
                                    </p:anim>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1" uiExpand="1" build="p"/>
      <p:bldP spid="4" grpId="0"/>
      <p:bldP spid="4" grpId="1"/>
      <p:bldP spid="4" grpId="2"/>
      <p:bldP spid="5" grpId="0"/>
      <p:bldP spid="6" grpId="0"/>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562600" cy="1143000"/>
          </a:xfrm>
        </p:spPr>
        <p:txBody>
          <a:bodyPr/>
          <a:lstStyle/>
          <a:p>
            <a:pPr algn="l"/>
            <a:r>
              <a:rPr lang="en-US" b="1" i="1" dirty="0" smtClean="0"/>
              <a:t>Therefore</a:t>
            </a:r>
            <a:endParaRPr lang="en-US" b="1" i="1" dirty="0"/>
          </a:p>
        </p:txBody>
      </p:sp>
      <p:sp>
        <p:nvSpPr>
          <p:cNvPr id="3" name="Content Placeholder 2"/>
          <p:cNvSpPr>
            <a:spLocks noGrp="1"/>
          </p:cNvSpPr>
          <p:nvPr>
            <p:ph idx="1"/>
          </p:nvPr>
        </p:nvSpPr>
        <p:spPr>
          <a:xfrm>
            <a:off x="1447800" y="2743200"/>
            <a:ext cx="5105400" cy="1143000"/>
          </a:xfrm>
          <a:solidFill>
            <a:schemeClr val="accent1">
              <a:lumMod val="75000"/>
            </a:schemeClr>
          </a:solidFill>
          <a:ln>
            <a:solidFill>
              <a:srgbClr val="FFFF99"/>
            </a:solidFill>
          </a:ln>
        </p:spPr>
        <p:txBody>
          <a:bodyPr>
            <a:noAutofit/>
          </a:bodyPr>
          <a:lstStyle/>
          <a:p>
            <a:pPr algn="ctr">
              <a:buNone/>
            </a:pPr>
            <a:r>
              <a:rPr lang="en-US" sz="5000" b="1" dirty="0" smtClean="0">
                <a:solidFill>
                  <a:srgbClr val="FFFF99"/>
                </a:solidFill>
              </a:rPr>
              <a:t>Tribe </a:t>
            </a:r>
            <a:r>
              <a:rPr lang="en-US" sz="5000" b="1" i="1" dirty="0" err="1" smtClean="0">
                <a:solidFill>
                  <a:srgbClr val="FFFF99"/>
                </a:solidFill>
              </a:rPr>
              <a:t>Cynareae</a:t>
            </a:r>
            <a:endParaRPr lang="en-US" sz="5000" b="1" i="1" dirty="0">
              <a:solidFill>
                <a:srgbClr val="FFFF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1"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checkerboard(across)">
                                      <p:cBhvr>
                                        <p:cTn id="14" dur="500"/>
                                        <p:tgtEl>
                                          <p:spTgt spid="3">
                                            <p:bg/>
                                          </p:spTgt>
                                        </p:tgtEl>
                                      </p:cBhvr>
                                    </p:animEffect>
                                  </p:childTnLst>
                                </p:cTn>
                              </p:par>
                              <p:par>
                                <p:cTn id="15" presetID="5" presetClass="entr" presetSubtype="10" fill="hold" grpId="1"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6837"/>
            <a:ext cx="7315200" cy="1858963"/>
          </a:xfrm>
        </p:spPr>
        <p:txBody>
          <a:bodyPr/>
          <a:lstStyle/>
          <a:p>
            <a:pPr algn="ctr">
              <a:buNone/>
            </a:pPr>
            <a:r>
              <a:rPr lang="en-US" b="1" dirty="0" smtClean="0">
                <a:solidFill>
                  <a:schemeClr val="accent1">
                    <a:lumMod val="50000"/>
                  </a:schemeClr>
                </a:solidFill>
              </a:rPr>
              <a:t>Screening of Some Available Members of the Tribe </a:t>
            </a:r>
            <a:r>
              <a:rPr lang="en-US" b="1" dirty="0" err="1" smtClean="0">
                <a:solidFill>
                  <a:schemeClr val="accent1">
                    <a:lumMod val="50000"/>
                  </a:schemeClr>
                </a:solidFill>
              </a:rPr>
              <a:t>Cynareae</a:t>
            </a:r>
            <a:r>
              <a:rPr lang="en-US" b="1" dirty="0" smtClean="0">
                <a:solidFill>
                  <a:schemeClr val="accent1">
                    <a:lumMod val="50000"/>
                  </a:schemeClr>
                </a:solidFill>
              </a:rPr>
              <a:t> for </a:t>
            </a:r>
            <a:r>
              <a:rPr lang="en-US" b="1" dirty="0" err="1" smtClean="0">
                <a:solidFill>
                  <a:schemeClr val="accent1">
                    <a:lumMod val="50000"/>
                  </a:schemeClr>
                </a:solidFill>
              </a:rPr>
              <a:t>Hepatoprotective</a:t>
            </a:r>
            <a:r>
              <a:rPr lang="en-US" b="1" dirty="0" smtClean="0">
                <a:solidFill>
                  <a:schemeClr val="accent1">
                    <a:lumMod val="50000"/>
                  </a:schemeClr>
                </a:solidFill>
              </a:rPr>
              <a:t> Activity</a:t>
            </a:r>
          </a:p>
          <a:p>
            <a:pPr algn="ctr">
              <a:buNone/>
            </a:pPr>
            <a:endParaRPr lang="en-US" dirty="0">
              <a:solidFill>
                <a:schemeClr val="accent1">
                  <a:lumMod val="50000"/>
                </a:schemeClr>
              </a:solidFill>
            </a:endParaRPr>
          </a:p>
        </p:txBody>
      </p:sp>
      <p:sp>
        <p:nvSpPr>
          <p:cNvPr id="4" name="Title 3"/>
          <p:cNvSpPr>
            <a:spLocks noGrp="1"/>
          </p:cNvSpPr>
          <p:nvPr>
            <p:ph type="title"/>
          </p:nvPr>
        </p:nvSpPr>
        <p:spPr/>
        <p:txBody>
          <a:bodyPr/>
          <a:lstStyle/>
          <a:p>
            <a:endParaRPr lang="en-US"/>
          </a:p>
        </p:txBody>
      </p:sp>
      <p:sp>
        <p:nvSpPr>
          <p:cNvPr id="6" name="Rectangle 5"/>
          <p:cNvSpPr/>
          <p:nvPr/>
        </p:nvSpPr>
        <p:spPr>
          <a:xfrm>
            <a:off x="2971800" y="6172200"/>
            <a:ext cx="3276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 y="6274713"/>
            <a:ext cx="6858000" cy="430887"/>
          </a:xfrm>
          <a:prstGeom prst="rect">
            <a:avLst/>
          </a:prstGeom>
        </p:spPr>
        <p:txBody>
          <a:bodyPr wrap="square">
            <a:spAutoFit/>
          </a:bodyPr>
          <a:lstStyle/>
          <a:p>
            <a:pPr algn="ctr">
              <a:buNone/>
            </a:pPr>
            <a:r>
              <a:rPr lang="en-US" sz="2200" dirty="0" smtClean="0"/>
              <a:t>Journal of Medicinal Plants Research, 7(7); 324-328, 2013.</a:t>
            </a:r>
            <a:endParaRPr lang="en-US" sz="2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52600"/>
            <a:ext cx="3733800" cy="990600"/>
          </a:xfrm>
        </p:spPr>
        <p:txBody>
          <a:bodyPr>
            <a:normAutofit/>
          </a:bodyPr>
          <a:lstStyle/>
          <a:p>
            <a:pPr>
              <a:buNone/>
            </a:pPr>
            <a:r>
              <a:rPr lang="en-US" b="1" dirty="0" smtClean="0">
                <a:solidFill>
                  <a:schemeClr val="accent1">
                    <a:lumMod val="75000"/>
                  </a:schemeClr>
                </a:solidFill>
              </a:rPr>
              <a:t> In-vivo test models </a:t>
            </a:r>
            <a:endParaRPr lang="en-US" b="1" dirty="0">
              <a:solidFill>
                <a:schemeClr val="accent1">
                  <a:lumMod val="75000"/>
                </a:schemeClr>
              </a:solidFill>
            </a:endParaRPr>
          </a:p>
        </p:txBody>
      </p:sp>
      <p:sp>
        <p:nvSpPr>
          <p:cNvPr id="4" name="Rectangle 2"/>
          <p:cNvSpPr>
            <a:spLocks noGrp="1" noChangeArrowheads="1"/>
          </p:cNvSpPr>
          <p:nvPr>
            <p:ph type="title"/>
          </p:nvPr>
        </p:nvSpPr>
        <p:spPr>
          <a:xfrm>
            <a:off x="457200" y="228600"/>
            <a:ext cx="7315200" cy="838200"/>
          </a:xfrm>
        </p:spPr>
        <p:txBody>
          <a:bodyPr>
            <a:normAutofit/>
          </a:bodyPr>
          <a:lstStyle/>
          <a:p>
            <a:r>
              <a:rPr lang="en-US" sz="3600" b="1" i="1" dirty="0" err="1"/>
              <a:t>Hepatoprotective</a:t>
            </a:r>
            <a:r>
              <a:rPr lang="en-US" sz="3600" b="1" i="1" dirty="0"/>
              <a:t> Assay procedures</a:t>
            </a:r>
          </a:p>
        </p:txBody>
      </p:sp>
      <p:sp>
        <p:nvSpPr>
          <p:cNvPr id="5" name="Content Placeholder 2"/>
          <p:cNvSpPr txBox="1">
            <a:spLocks/>
          </p:cNvSpPr>
          <p:nvPr/>
        </p:nvSpPr>
        <p:spPr>
          <a:xfrm>
            <a:off x="4191000" y="1752600"/>
            <a:ext cx="3505200" cy="99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accent1">
                    <a:lumMod val="75000"/>
                  </a:schemeClr>
                </a:solidFill>
                <a:effectLst/>
                <a:uLnTx/>
                <a:uFillTx/>
                <a:latin typeface="+mn-lt"/>
                <a:ea typeface="+mn-ea"/>
                <a:cs typeface="+mn-cs"/>
              </a:rPr>
              <a:t>In-vitro test models </a:t>
            </a:r>
            <a:endParaRPr kumimoji="0" lang="en-US" sz="3200" b="1"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6" name="Content Placeholder 2"/>
          <p:cNvSpPr txBox="1">
            <a:spLocks/>
          </p:cNvSpPr>
          <p:nvPr/>
        </p:nvSpPr>
        <p:spPr>
          <a:xfrm>
            <a:off x="457200" y="3276600"/>
            <a:ext cx="7315200" cy="990600"/>
          </a:xfrm>
          <a:prstGeom prst="rect">
            <a:avLst/>
          </a:prstGeom>
        </p:spPr>
        <p:txBody>
          <a:bodyPr vert="horz" lIns="91440" tIns="45720" rIns="91440" bIns="45720" rtlCol="0">
            <a:normAutofit/>
          </a:bodyPr>
          <a:lstStyle/>
          <a:p>
            <a:pPr marL="342900" lvl="0" indent="-342900" algn="ctr">
              <a:spcBef>
                <a:spcPct val="20000"/>
              </a:spcBef>
            </a:pPr>
            <a:r>
              <a:rPr lang="en-US" sz="3200" b="1" dirty="0" smtClean="0">
                <a:solidFill>
                  <a:schemeClr val="accent2"/>
                </a:solidFill>
              </a:rPr>
              <a:t>Serum level of liver enzymes is raised.</a:t>
            </a:r>
            <a:endParaRPr kumimoji="0" lang="en-US" sz="3200" b="1" i="0" u="none" strike="noStrike" kern="1200" cap="none" spc="0" normalizeH="0" baseline="0" noProof="0" dirty="0">
              <a:ln>
                <a:noFill/>
              </a:ln>
              <a:solidFill>
                <a:schemeClr val="accent2"/>
              </a:solidFill>
              <a:effectLst/>
              <a:uLnTx/>
              <a:uFillTx/>
              <a:latin typeface="+mn-lt"/>
              <a:ea typeface="+mn-ea"/>
              <a:cs typeface="+mn-cs"/>
            </a:endParaRPr>
          </a:p>
        </p:txBody>
      </p:sp>
      <p:cxnSp>
        <p:nvCxnSpPr>
          <p:cNvPr id="8" name="Straight Arrow Connector 7"/>
          <p:cNvCxnSpPr/>
          <p:nvPr/>
        </p:nvCxnSpPr>
        <p:spPr>
          <a:xfrm>
            <a:off x="3048000" y="2362200"/>
            <a:ext cx="914400" cy="914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343400" y="2286000"/>
            <a:ext cx="83820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600200" y="5587425"/>
            <a:ext cx="5369355" cy="584775"/>
          </a:xfrm>
          <a:prstGeom prst="rect">
            <a:avLst/>
          </a:prstGeom>
        </p:spPr>
        <p:txBody>
          <a:bodyPr wrap="none">
            <a:spAutoFit/>
          </a:bodyPr>
          <a:lstStyle/>
          <a:p>
            <a:r>
              <a:rPr lang="en-US" sz="3200" b="1" dirty="0" err="1" smtClean="0">
                <a:solidFill>
                  <a:schemeClr val="accent2"/>
                </a:solidFill>
              </a:rPr>
              <a:t>Histopathological</a:t>
            </a:r>
            <a:r>
              <a:rPr lang="en-US" sz="3200" b="1" dirty="0" smtClean="0">
                <a:solidFill>
                  <a:schemeClr val="accent2"/>
                </a:solidFill>
              </a:rPr>
              <a:t> Examination</a:t>
            </a:r>
            <a:endParaRPr lang="en-US" sz="3200" b="1" dirty="0">
              <a:solidFill>
                <a:schemeClr val="accent2"/>
              </a:solidFill>
            </a:endParaRPr>
          </a:p>
        </p:txBody>
      </p:sp>
      <p:sp>
        <p:nvSpPr>
          <p:cNvPr id="9" name="Content Placeholder 2"/>
          <p:cNvSpPr txBox="1">
            <a:spLocks/>
          </p:cNvSpPr>
          <p:nvPr/>
        </p:nvSpPr>
        <p:spPr>
          <a:xfrm>
            <a:off x="457200" y="4038600"/>
            <a:ext cx="7315200" cy="1600200"/>
          </a:xfrm>
          <a:prstGeom prst="rect">
            <a:avLst/>
          </a:prstGeom>
        </p:spPr>
        <p:txBody>
          <a:bodyPr vert="horz" lIns="91440" tIns="45720" rIns="91440" bIns="45720" rtlCol="0">
            <a:normAutofit/>
          </a:bodyPr>
          <a:lstStyle/>
          <a:p>
            <a:pPr algn="ctr"/>
            <a:r>
              <a:rPr lang="en-US" sz="3200" b="1" dirty="0" smtClean="0"/>
              <a:t>The extent of its control by the </a:t>
            </a:r>
            <a:r>
              <a:rPr lang="en-US" sz="3200" b="1" dirty="0" err="1" smtClean="0"/>
              <a:t>antihepatotoxic</a:t>
            </a:r>
            <a:r>
              <a:rPr lang="en-US" sz="3200" b="1" dirty="0" smtClean="0"/>
              <a:t> drug under test is used as a basis for estimation.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0" end="0"/>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ppt_w*0.7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strVal val="#ppt_w*0.70"/>
                                          </p:val>
                                        </p:tav>
                                        <p:tav tm="100000">
                                          <p:val>
                                            <p:strVal val="#ppt_w"/>
                                          </p:val>
                                        </p:tav>
                                      </p:tavLst>
                                    </p:anim>
                                    <p:anim calcmode="lin" valueType="num">
                                      <p:cBhvr>
                                        <p:cTn id="27" dur="500" fill="hold"/>
                                        <p:tgtEl>
                                          <p:spTgt spid="10"/>
                                        </p:tgtEl>
                                        <p:attrNameLst>
                                          <p:attrName>ppt_h</p:attrName>
                                        </p:attrNameLst>
                                      </p:cBhvr>
                                      <p:tavLst>
                                        <p:tav tm="0">
                                          <p:val>
                                            <p:strVal val="#ppt_h"/>
                                          </p:val>
                                        </p:tav>
                                        <p:tav tm="100000">
                                          <p:val>
                                            <p:strVal val="#ppt_h"/>
                                          </p:val>
                                        </p:tav>
                                      </p:tavLst>
                                    </p:anim>
                                    <p:animEffect transition="in" filter="fade">
                                      <p:cBhvr>
                                        <p:cTn id="28" dur="500"/>
                                        <p:tgtEl>
                                          <p:spTgt spid="10"/>
                                        </p:tgtEl>
                                      </p:cBhvr>
                                    </p:animEffect>
                                  </p:childTnLst>
                                </p:cTn>
                              </p:par>
                              <p:par>
                                <p:cTn id="29" presetID="55"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ppt_w*0.70"/>
                                          </p:val>
                                        </p:tav>
                                        <p:tav tm="100000">
                                          <p:val>
                                            <p:strVal val="#ppt_w"/>
                                          </p:val>
                                        </p:tav>
                                      </p:tavLst>
                                    </p:anim>
                                    <p:anim calcmode="lin" valueType="num">
                                      <p:cBhvr>
                                        <p:cTn id="32" dur="500" fill="hold"/>
                                        <p:tgtEl>
                                          <p:spTgt spid="8"/>
                                        </p:tgtEl>
                                        <p:attrNameLst>
                                          <p:attrName>ppt_h</p:attrName>
                                        </p:attrNameLst>
                                      </p:cBhvr>
                                      <p:tavLst>
                                        <p:tav tm="0">
                                          <p:val>
                                            <p:strVal val="#ppt_h"/>
                                          </p:val>
                                        </p:tav>
                                        <p:tav tm="100000">
                                          <p:val>
                                            <p:strVal val="#ppt_h"/>
                                          </p:val>
                                        </p:tav>
                                      </p:tavLst>
                                    </p:anim>
                                    <p:animEffect transition="in" filter="fade">
                                      <p:cBhvr>
                                        <p:cTn id="33" dur="500"/>
                                        <p:tgtEl>
                                          <p:spTgt spid="8"/>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ppt_w*0.70"/>
                                          </p:val>
                                        </p:tav>
                                        <p:tav tm="100000">
                                          <p:val>
                                            <p:strVal val="#ppt_w"/>
                                          </p:val>
                                        </p:tav>
                                      </p:tavLst>
                                    </p:anim>
                                    <p:anim calcmode="lin" valueType="num">
                                      <p:cBhvr>
                                        <p:cTn id="37" dur="500" fill="hold"/>
                                        <p:tgtEl>
                                          <p:spTgt spid="6"/>
                                        </p:tgtEl>
                                        <p:attrNameLst>
                                          <p:attrName>ppt_h</p:attrName>
                                        </p:attrNameLst>
                                      </p:cBhvr>
                                      <p:tavLst>
                                        <p:tav tm="0">
                                          <p:val>
                                            <p:strVal val="#ppt_h"/>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ppt_w*0.70"/>
                                          </p:val>
                                        </p:tav>
                                        <p:tav tm="100000">
                                          <p:val>
                                            <p:strVal val="#ppt_w"/>
                                          </p:val>
                                        </p:tav>
                                      </p:tavLst>
                                    </p:anim>
                                    <p:anim calcmode="lin" valueType="num">
                                      <p:cBhvr>
                                        <p:cTn id="44" dur="500" fill="hold"/>
                                        <p:tgtEl>
                                          <p:spTgt spid="9"/>
                                        </p:tgtEl>
                                        <p:attrNameLst>
                                          <p:attrName>ppt_h</p:attrName>
                                        </p:attrNameLst>
                                      </p:cBhvr>
                                      <p:tavLst>
                                        <p:tav tm="0">
                                          <p:val>
                                            <p:strVal val="#ppt_h"/>
                                          </p:val>
                                        </p:tav>
                                        <p:tav tm="100000">
                                          <p:val>
                                            <p:strVal val="#ppt_h"/>
                                          </p:val>
                                        </p:tav>
                                      </p:tavLst>
                                    </p:anim>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strVal val="#ppt_w*0.70"/>
                                          </p:val>
                                        </p:tav>
                                        <p:tav tm="100000">
                                          <p:val>
                                            <p:strVal val="#ppt_w"/>
                                          </p:val>
                                        </p:tav>
                                      </p:tavLst>
                                    </p:anim>
                                    <p:anim calcmode="lin" valueType="num">
                                      <p:cBhvr>
                                        <p:cTn id="51" dur="500" fill="hold"/>
                                        <p:tgtEl>
                                          <p:spTgt spid="14"/>
                                        </p:tgtEl>
                                        <p:attrNameLst>
                                          <p:attrName>ppt_h</p:attrName>
                                        </p:attrNameLst>
                                      </p:cBhvr>
                                      <p:tavLst>
                                        <p:tav tm="0">
                                          <p:val>
                                            <p:strVal val="#ppt_h"/>
                                          </p:val>
                                        </p:tav>
                                        <p:tav tm="100000">
                                          <p:val>
                                            <p:strVal val="#ppt_h"/>
                                          </p:val>
                                        </p:tav>
                                      </p:tavLst>
                                    </p:anim>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1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4178</TotalTime>
  <Words>3471</Words>
  <Application>Microsoft Office PowerPoint</Application>
  <PresentationFormat>On-screen Show (4:3)</PresentationFormat>
  <Paragraphs>620</Paragraphs>
  <Slides>52</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CS ChemDraw Drawing</vt:lpstr>
      <vt:lpstr>About OMICS Group</vt:lpstr>
      <vt:lpstr>OMICS International Conferences</vt:lpstr>
      <vt:lpstr>Study of Some Egyptian Plants of Potential Use in Some Cases of Hepatic Disorders</vt:lpstr>
      <vt:lpstr>Hepatic disorders</vt:lpstr>
      <vt:lpstr>Situation in Egypt</vt:lpstr>
      <vt:lpstr>Cynara scolymus</vt:lpstr>
      <vt:lpstr>Therefore</vt:lpstr>
      <vt:lpstr>PowerPoint Presentation</vt:lpstr>
      <vt:lpstr>Hepatoprotective Assay procedures</vt:lpstr>
      <vt:lpstr>PowerPoint Presentation</vt:lpstr>
      <vt:lpstr>PowerPoint Presentation</vt:lpstr>
      <vt:lpstr>In-vivo assay Design</vt:lpstr>
      <vt:lpstr>PowerPoint Presentation</vt:lpstr>
      <vt:lpstr>Biochemical Parameters</vt:lpstr>
      <vt:lpstr>PowerPoint Presentation</vt:lpstr>
      <vt:lpstr>PowerPoint Presentation</vt:lpstr>
      <vt:lpstr>500 mg/kg</vt:lpstr>
      <vt:lpstr>Histopathological Studies</vt:lpstr>
      <vt:lpstr>Publication</vt:lpstr>
      <vt:lpstr>PowerPoint Presentation</vt:lpstr>
      <vt:lpstr>PowerPoint Presentation</vt:lpstr>
      <vt:lpstr>PowerPoint Presentation</vt:lpstr>
      <vt:lpstr>Onopordon alexandrinum fractions</vt:lpstr>
      <vt:lpstr>PowerPoint Presentation</vt:lpstr>
      <vt:lpstr>11 compounds …</vt:lpstr>
      <vt:lpstr>PowerPoint Presentation</vt:lpstr>
      <vt:lpstr>PowerPoint Presentation</vt:lpstr>
      <vt:lpstr>PowerPoint Presentation</vt:lpstr>
      <vt:lpstr>Compound O3  … Acacetin-7-O-rutinoside  </vt:lpstr>
      <vt:lpstr>PowerPoint Presentation</vt:lpstr>
      <vt:lpstr>1H-NMR</vt:lpstr>
      <vt:lpstr>PowerPoint Presentation</vt:lpstr>
      <vt:lpstr>PowerPoint Presentation</vt:lpstr>
      <vt:lpstr>HMBC</vt:lpstr>
      <vt:lpstr>ESIMS</vt:lpstr>
      <vt:lpstr>PowerPoint Presentation</vt:lpstr>
      <vt:lpstr>Compound O7 ... Indole-3-carbaldehyde</vt:lpstr>
      <vt:lpstr>1H-NMR</vt:lpstr>
      <vt:lpstr>HMQC</vt:lpstr>
      <vt:lpstr>13C - NMR</vt:lpstr>
      <vt:lpstr>UV compound O7</vt:lpstr>
      <vt:lpstr>UV compound O7</vt:lpstr>
      <vt:lpstr>ESIMS</vt:lpstr>
      <vt:lpstr>MS &amp; NMR</vt:lpstr>
      <vt:lpstr>Compound O7</vt:lpstr>
      <vt:lpstr>Compound O9 ….  Pedalitin</vt:lpstr>
      <vt:lpstr>PowerPoint Presentation</vt:lpstr>
      <vt:lpstr>PowerPoint Presentation</vt:lpstr>
      <vt:lpstr>1H-NMR</vt:lpstr>
      <vt:lpstr>HMQC</vt:lpstr>
      <vt:lpstr>ESIMS</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S.elSohafy</dc:creator>
  <cp:lastModifiedBy>Prudhviraj Guggilla</cp:lastModifiedBy>
  <cp:revision>494</cp:revision>
  <dcterms:created xsi:type="dcterms:W3CDTF">2006-08-16T00:00:00Z</dcterms:created>
  <dcterms:modified xsi:type="dcterms:W3CDTF">2015-09-23T07:36:14Z</dcterms:modified>
</cp:coreProperties>
</file>