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95" r:id="rId4"/>
    <p:sldId id="258" r:id="rId5"/>
    <p:sldId id="259" r:id="rId6"/>
    <p:sldId id="296" r:id="rId7"/>
    <p:sldId id="298" r:id="rId8"/>
    <p:sldId id="289" r:id="rId9"/>
    <p:sldId id="294" r:id="rId10"/>
    <p:sldId id="263" r:id="rId11"/>
    <p:sldId id="291" r:id="rId12"/>
    <p:sldId id="299" r:id="rId13"/>
    <p:sldId id="309" r:id="rId14"/>
    <p:sldId id="300" r:id="rId15"/>
    <p:sldId id="284" r:id="rId16"/>
    <p:sldId id="301" r:id="rId17"/>
    <p:sldId id="302" r:id="rId18"/>
    <p:sldId id="268" r:id="rId19"/>
    <p:sldId id="269" r:id="rId20"/>
    <p:sldId id="297" r:id="rId21"/>
    <p:sldId id="304" r:id="rId22"/>
    <p:sldId id="271" r:id="rId23"/>
    <p:sldId id="305" r:id="rId24"/>
    <p:sldId id="306" r:id="rId25"/>
    <p:sldId id="292" r:id="rId26"/>
    <p:sldId id="285" r:id="rId27"/>
    <p:sldId id="277" r:id="rId28"/>
    <p:sldId id="278" r:id="rId29"/>
    <p:sldId id="279" r:id="rId30"/>
    <p:sldId id="307" r:id="rId31"/>
    <p:sldId id="286" r:id="rId32"/>
    <p:sldId id="281" r:id="rId33"/>
    <p:sldId id="308" r:id="rId34"/>
    <p:sldId id="310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20000"/>
    <a:srgbClr val="857CA8"/>
    <a:srgbClr val="AEACC8"/>
    <a:srgbClr val="3333FF"/>
    <a:srgbClr val="17375E"/>
    <a:srgbClr val="A5C4E9"/>
    <a:srgbClr val="776CCA"/>
    <a:srgbClr val="6666FF"/>
    <a:srgbClr val="5395FF"/>
    <a:srgbClr val="F678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20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-114" y="-1194"/>
      </p:cViewPr>
      <p:guideLst>
        <p:guide orient="horz" pos="2158"/>
        <p:guide pos="292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6CC8D-6158-45C0-AA8F-DED0851FAA66}" type="datetimeFigureOut">
              <a:rPr lang="en-US" smtClean="0"/>
              <a:t>8/7/2014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F0B59-7B0A-4FAE-9FB6-E8DB4F852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213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6CC8D-6158-45C0-AA8F-DED0851FAA66}" type="datetimeFigureOut">
              <a:rPr lang="en-US" smtClean="0"/>
              <a:t>8/7/2014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F0B59-7B0A-4FAE-9FB6-E8DB4F852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1337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6CC8D-6158-45C0-AA8F-DED0851FAA66}" type="datetimeFigureOut">
              <a:rPr lang="en-US" smtClean="0"/>
              <a:t>8/7/2014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F0B59-7B0A-4FAE-9FB6-E8DB4F852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271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6CC8D-6158-45C0-AA8F-DED0851FAA66}" type="datetimeFigureOut">
              <a:rPr lang="en-US" smtClean="0"/>
              <a:t>8/7/2014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F0B59-7B0A-4FAE-9FB6-E8DB4F852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43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6CC8D-6158-45C0-AA8F-DED0851FAA66}" type="datetimeFigureOut">
              <a:rPr lang="en-US" smtClean="0"/>
              <a:t>8/7/2014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F0B59-7B0A-4FAE-9FB6-E8DB4F852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335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6CC8D-6158-45C0-AA8F-DED0851FAA66}" type="datetimeFigureOut">
              <a:rPr lang="en-US" smtClean="0"/>
              <a:t>8/7/2014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F0B59-7B0A-4FAE-9FB6-E8DB4F852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378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6CC8D-6158-45C0-AA8F-DED0851FAA66}" type="datetimeFigureOut">
              <a:rPr lang="en-US" smtClean="0"/>
              <a:t>8/7/2014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F0B59-7B0A-4FAE-9FB6-E8DB4F852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543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6CC8D-6158-45C0-AA8F-DED0851FAA66}" type="datetimeFigureOut">
              <a:rPr lang="en-US" smtClean="0"/>
              <a:t>8/7/2014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F0B59-7B0A-4FAE-9FB6-E8DB4F852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92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6CC8D-6158-45C0-AA8F-DED0851FAA66}" type="datetimeFigureOut">
              <a:rPr lang="en-US" smtClean="0"/>
              <a:t>8/7/2014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F0B59-7B0A-4FAE-9FB6-E8DB4F852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20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6CC8D-6158-45C0-AA8F-DED0851FAA66}" type="datetimeFigureOut">
              <a:rPr lang="en-US" smtClean="0"/>
              <a:t>8/7/2014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F0B59-7B0A-4FAE-9FB6-E8DB4F852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570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6CC8D-6158-45C0-AA8F-DED0851FAA66}" type="datetimeFigureOut">
              <a:rPr lang="en-US" smtClean="0"/>
              <a:t>8/7/2014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F0B59-7B0A-4FAE-9FB6-E8DB4F852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181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76CC8D-6158-45C0-AA8F-DED0851FAA66}" type="datetimeFigureOut">
              <a:rPr lang="en-US" smtClean="0"/>
              <a:t>8/7/2014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6F0B59-7B0A-4FAE-9FB6-E8DB4F852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899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7" Type="http://schemas.openxmlformats.org/officeDocument/2006/relationships/image" Target="../media/image39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wmf"/><Relationship Id="rId5" Type="http://schemas.openxmlformats.org/officeDocument/2006/relationships/image" Target="../media/image5.wmf"/><Relationship Id="rId4" Type="http://schemas.openxmlformats.org/officeDocument/2006/relationships/image" Target="../media/image38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image" Target="../media/image2.wmf"/><Relationship Id="rId7" Type="http://schemas.openxmlformats.org/officeDocument/2006/relationships/image" Target="../media/image6.wmf"/><Relationship Id="rId12" Type="http://schemas.openxmlformats.org/officeDocument/2006/relationships/image" Target="../media/image11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wmf"/><Relationship Id="rId11" Type="http://schemas.openxmlformats.org/officeDocument/2006/relationships/image" Target="../media/image10.png"/><Relationship Id="rId5" Type="http://schemas.openxmlformats.org/officeDocument/2006/relationships/image" Target="../media/image4.wmf"/><Relationship Id="rId10" Type="http://schemas.openxmlformats.org/officeDocument/2006/relationships/image" Target="../media/image9.png"/><Relationship Id="rId4" Type="http://schemas.openxmlformats.org/officeDocument/2006/relationships/image" Target="../media/image3.wmf"/><Relationship Id="rId9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57CA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/>
          <p:cNvCxnSpPr/>
          <p:nvPr/>
        </p:nvCxnSpPr>
        <p:spPr>
          <a:xfrm>
            <a:off x="172016" y="2390115"/>
            <a:ext cx="3871864" cy="4399072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506301" y="460217"/>
            <a:ext cx="5014111" cy="5694630"/>
          </a:xfrm>
          <a:prstGeom prst="line">
            <a:avLst/>
          </a:prstGeom>
          <a:ln w="76200">
            <a:solidFill>
              <a:srgbClr val="0EF8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918580" y="141838"/>
            <a:ext cx="5441133" cy="6183517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768038" y="215774"/>
            <a:ext cx="5441133" cy="6183517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88614" y="1972146"/>
            <a:ext cx="3722483" cy="4238531"/>
          </a:xfrm>
          <a:prstGeom prst="line">
            <a:avLst/>
          </a:prstGeom>
          <a:ln w="57150">
            <a:solidFill>
              <a:srgbClr val="3CB2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26336" y="597529"/>
            <a:ext cx="4706293" cy="536719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570368" y="135802"/>
            <a:ext cx="5441133" cy="6183517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247869" y="242935"/>
            <a:ext cx="5441133" cy="6183517"/>
          </a:xfrm>
          <a:prstGeom prst="line">
            <a:avLst/>
          </a:prstGeom>
          <a:ln w="38100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872557" y="188614"/>
            <a:ext cx="5441133" cy="6183517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471596" y="488887"/>
            <a:ext cx="5014111" cy="5694630"/>
          </a:xfrm>
          <a:prstGeom prst="line">
            <a:avLst/>
          </a:prstGeom>
          <a:ln w="76200">
            <a:solidFill>
              <a:srgbClr val="0EF8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465968" y="224827"/>
            <a:ext cx="5441133" cy="6183517"/>
          </a:xfrm>
          <a:prstGeom prst="line">
            <a:avLst/>
          </a:prstGeom>
          <a:ln w="38100">
            <a:solidFill>
              <a:srgbClr val="B133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352884" y="144855"/>
            <a:ext cx="3682474" cy="4193309"/>
          </a:xfrm>
          <a:prstGeom prst="line">
            <a:avLst/>
          </a:prstGeom>
          <a:ln w="76200">
            <a:solidFill>
              <a:srgbClr val="F678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ubtitle 2"/>
          <p:cNvSpPr>
            <a:spLocks noGrp="1"/>
          </p:cNvSpPr>
          <p:nvPr>
            <p:ph type="subTitle" idx="1"/>
          </p:nvPr>
        </p:nvSpPr>
        <p:spPr>
          <a:xfrm>
            <a:off x="1362547" y="3886199"/>
            <a:ext cx="6718772" cy="1954427"/>
          </a:xfrm>
          <a:solidFill>
            <a:srgbClr val="A5C4E9"/>
          </a:solidFill>
          <a:ln w="38100">
            <a:solidFill>
              <a:srgbClr val="5395FF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normAutofit fontScale="62500" lnSpcReduction="20000"/>
          </a:bodyPr>
          <a:lstStyle/>
          <a:p>
            <a:endParaRPr lang="en-US" sz="1500" dirty="0" smtClean="0">
              <a:solidFill>
                <a:schemeClr val="tx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en-US" sz="3500" dirty="0" smtClean="0"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Andrew Moldenke</a:t>
            </a:r>
          </a:p>
          <a:p>
            <a:r>
              <a:rPr lang="en-US" sz="3500" dirty="0" err="1" smtClean="0">
                <a:solidFill>
                  <a:schemeClr val="tx1"/>
                </a:solidFill>
              </a:rPr>
              <a:t>Dept</a:t>
            </a:r>
            <a:r>
              <a:rPr lang="en-US" sz="3500" dirty="0" smtClean="0">
                <a:solidFill>
                  <a:schemeClr val="tx1"/>
                </a:solidFill>
              </a:rPr>
              <a:t> of Botany &amp; Plant Pathology</a:t>
            </a:r>
          </a:p>
          <a:p>
            <a:r>
              <a:rPr lang="en-US" sz="3500" dirty="0" smtClean="0">
                <a:solidFill>
                  <a:schemeClr val="tx1"/>
                </a:solidFill>
              </a:rPr>
              <a:t>Oregon State University</a:t>
            </a:r>
          </a:p>
          <a:p>
            <a:r>
              <a:rPr lang="en-US" sz="3500" dirty="0" smtClean="0">
                <a:solidFill>
                  <a:schemeClr val="tx1"/>
                </a:solidFill>
              </a:rPr>
              <a:t>Corvallis, OR USA 97331</a:t>
            </a:r>
          </a:p>
          <a:p>
            <a:r>
              <a:rPr lang="en-US" sz="3500" dirty="0" smtClean="0">
                <a:solidFill>
                  <a:schemeClr val="tx1"/>
                </a:solidFill>
              </a:rPr>
              <a:t>moldenka@science.oregonstate.edu</a:t>
            </a:r>
            <a:endParaRPr lang="en-US" sz="3500" dirty="0">
              <a:solidFill>
                <a:schemeClr val="tx1"/>
              </a:solidFill>
            </a:endParaRPr>
          </a:p>
        </p:txBody>
      </p:sp>
      <p:sp>
        <p:nvSpPr>
          <p:cNvPr id="22" name="Title 1"/>
          <p:cNvSpPr>
            <a:spLocks noGrp="1"/>
          </p:cNvSpPr>
          <p:nvPr>
            <p:ph type="ctrTitle"/>
          </p:nvPr>
        </p:nvSpPr>
        <p:spPr>
          <a:xfrm>
            <a:off x="778605" y="838200"/>
            <a:ext cx="7543800" cy="2762251"/>
          </a:xfrm>
          <a:solidFill>
            <a:srgbClr val="A5C4E9"/>
          </a:solidFill>
          <a:ln w="38100">
            <a:solidFill>
              <a:srgbClr val="5395FF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>
              <a:lnSpc>
                <a:spcPct val="93000"/>
              </a:lnSpc>
            </a:pPr>
            <a:r>
              <a:rPr lang="en-US" sz="3200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Pollination </a:t>
            </a:r>
            <a:r>
              <a:rPr lang="en-US" sz="3200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community structure revisited</a:t>
            </a:r>
            <a:r>
              <a:rPr lang="en-US" sz="3200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:</a:t>
            </a:r>
            <a:br>
              <a:rPr lang="en-US" sz="3200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n-US" sz="3200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200" dirty="0"/>
              <a:t>a critical examination of networking statistics and a proposed modeling technique to permit cross-site networking  comparisons of field </a:t>
            </a:r>
            <a:r>
              <a:rPr lang="en-US" sz="3200" dirty="0" smtClean="0"/>
              <a:t>data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65997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57CA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flipH="1">
            <a:off x="226338" y="307818"/>
            <a:ext cx="3766241" cy="4264182"/>
          </a:xfrm>
          <a:prstGeom prst="line">
            <a:avLst/>
          </a:prstGeom>
          <a:ln w="38100">
            <a:solidFill>
              <a:srgbClr val="FFFF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>
            <a:off x="4264182" y="1647731"/>
            <a:ext cx="4345665" cy="4961299"/>
          </a:xfrm>
          <a:prstGeom prst="line">
            <a:avLst/>
          </a:prstGeom>
          <a:ln w="76200">
            <a:solidFill>
              <a:srgbClr val="3CB2AF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2506301" y="460217"/>
            <a:ext cx="5496962" cy="6239347"/>
          </a:xfrm>
          <a:prstGeom prst="line">
            <a:avLst/>
          </a:prstGeom>
          <a:ln w="76200">
            <a:solidFill>
              <a:srgbClr val="0EF824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1981954" y="255009"/>
            <a:ext cx="5749705" cy="6557726"/>
          </a:xfrm>
          <a:prstGeom prst="line">
            <a:avLst/>
          </a:prstGeom>
          <a:ln w="76200">
            <a:solidFill>
              <a:srgbClr val="FFFF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1247869" y="242935"/>
            <a:ext cx="5714246" cy="6501897"/>
          </a:xfrm>
          <a:prstGeom prst="line">
            <a:avLst/>
          </a:prstGeom>
          <a:ln w="38100">
            <a:solidFill>
              <a:srgbClr val="3333FF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1926877" y="211252"/>
            <a:ext cx="5759514" cy="6547164"/>
          </a:xfrm>
          <a:prstGeom prst="line">
            <a:avLst/>
          </a:prstGeom>
          <a:ln w="76200">
            <a:solidFill>
              <a:srgbClr val="FFFF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2471596" y="488887"/>
            <a:ext cx="5504507" cy="6237838"/>
          </a:xfrm>
          <a:prstGeom prst="line">
            <a:avLst/>
          </a:prstGeom>
          <a:ln w="76200">
            <a:solidFill>
              <a:srgbClr val="0EF824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3204927" y="371193"/>
            <a:ext cx="5575426" cy="6317809"/>
          </a:xfrm>
          <a:prstGeom prst="line">
            <a:avLst/>
          </a:prstGeom>
          <a:ln w="38100">
            <a:solidFill>
              <a:srgbClr val="B133D3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5316670" y="2218098"/>
            <a:ext cx="3682474" cy="4193309"/>
          </a:xfrm>
          <a:prstGeom prst="line">
            <a:avLst/>
          </a:prstGeom>
          <a:ln w="76200">
            <a:solidFill>
              <a:srgbClr val="F6781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768038" y="242935"/>
            <a:ext cx="5732350" cy="6501897"/>
          </a:xfrm>
          <a:prstGeom prst="line">
            <a:avLst/>
          </a:prstGeom>
          <a:ln w="19050">
            <a:solidFill>
              <a:srgbClr val="92D05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215774" y="217283"/>
            <a:ext cx="4691204" cy="5350598"/>
          </a:xfrm>
          <a:prstGeom prst="line">
            <a:avLst/>
          </a:prstGeom>
          <a:ln w="76200">
            <a:solidFill>
              <a:srgbClr val="3CB2AF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479834" y="181070"/>
            <a:ext cx="5296278" cy="6029608"/>
          </a:xfrm>
          <a:prstGeom prst="line">
            <a:avLst/>
          </a:prstGeom>
          <a:ln w="76200">
            <a:solidFill>
              <a:srgbClr val="FF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570368" y="162963"/>
            <a:ext cx="5794218" cy="6581869"/>
          </a:xfrm>
          <a:prstGeom prst="line">
            <a:avLst/>
          </a:prstGeom>
          <a:ln w="19050">
            <a:solidFill>
              <a:srgbClr val="92D05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172016" y="2390115"/>
            <a:ext cx="3871864" cy="4399072"/>
          </a:xfrm>
          <a:prstGeom prst="line">
            <a:avLst/>
          </a:prstGeom>
          <a:ln w="76200">
            <a:solidFill>
              <a:srgbClr val="FFFF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2506301" y="460217"/>
            <a:ext cx="5478855" cy="6239347"/>
          </a:xfrm>
          <a:prstGeom prst="line">
            <a:avLst/>
          </a:prstGeom>
          <a:ln w="76200">
            <a:solidFill>
              <a:srgbClr val="0EF824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1918580" y="141838"/>
            <a:ext cx="5686331" cy="6476245"/>
          </a:xfrm>
          <a:prstGeom prst="line">
            <a:avLst/>
          </a:prstGeom>
          <a:ln w="76200">
            <a:solidFill>
              <a:srgbClr val="FFFF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1021535" y="514538"/>
            <a:ext cx="5441133" cy="6183517"/>
          </a:xfrm>
          <a:prstGeom prst="line">
            <a:avLst/>
          </a:prstGeom>
          <a:ln w="19050">
            <a:solidFill>
              <a:srgbClr val="92D05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188614" y="1972146"/>
            <a:ext cx="4111782" cy="4691204"/>
          </a:xfrm>
          <a:prstGeom prst="line">
            <a:avLst/>
          </a:prstGeom>
          <a:ln w="57150">
            <a:solidFill>
              <a:srgbClr val="3CB2AF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271604" y="642796"/>
            <a:ext cx="5312874" cy="6064314"/>
          </a:xfrm>
          <a:prstGeom prst="line">
            <a:avLst/>
          </a:prstGeom>
          <a:ln w="76200">
            <a:solidFill>
              <a:srgbClr val="FF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823865" y="434566"/>
            <a:ext cx="5441133" cy="6183517"/>
          </a:xfrm>
          <a:prstGeom prst="line">
            <a:avLst/>
          </a:prstGeom>
          <a:ln w="19050">
            <a:solidFill>
              <a:srgbClr val="92D05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1247869" y="242935"/>
            <a:ext cx="5441133" cy="6183517"/>
          </a:xfrm>
          <a:prstGeom prst="line">
            <a:avLst/>
          </a:prstGeom>
          <a:ln w="38100">
            <a:solidFill>
              <a:srgbClr val="3333FF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1872557" y="188614"/>
            <a:ext cx="5696140" cy="6465683"/>
          </a:xfrm>
          <a:prstGeom prst="line">
            <a:avLst/>
          </a:prstGeom>
          <a:ln w="76200">
            <a:solidFill>
              <a:srgbClr val="FFFF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2471596" y="488887"/>
            <a:ext cx="5486400" cy="6246891"/>
          </a:xfrm>
          <a:prstGeom prst="line">
            <a:avLst/>
          </a:prstGeom>
          <a:ln w="76200">
            <a:solidFill>
              <a:srgbClr val="0EF824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3465968" y="224827"/>
            <a:ext cx="5441133" cy="6183517"/>
          </a:xfrm>
          <a:prstGeom prst="line">
            <a:avLst/>
          </a:prstGeom>
          <a:ln w="38100">
            <a:solidFill>
              <a:srgbClr val="B133D3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5352884" y="144855"/>
            <a:ext cx="3682474" cy="4193309"/>
          </a:xfrm>
          <a:prstGeom prst="line">
            <a:avLst/>
          </a:prstGeom>
          <a:ln w="76200">
            <a:solidFill>
              <a:srgbClr val="F6781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ontent Placeholder 2"/>
          <p:cNvSpPr txBox="1">
            <a:spLocks/>
          </p:cNvSpPr>
          <p:nvPr/>
        </p:nvSpPr>
        <p:spPr>
          <a:xfrm>
            <a:off x="533400" y="2505547"/>
            <a:ext cx="8229600" cy="2944640"/>
          </a:xfrm>
          <a:prstGeom prst="rect">
            <a:avLst/>
          </a:prstGeom>
          <a:solidFill>
            <a:srgbClr val="A5C4E9"/>
          </a:solidFill>
          <a:ln w="38100">
            <a:solidFill>
              <a:srgbClr val="5395FF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Lesson #1)  </a:t>
            </a:r>
            <a:r>
              <a:rPr lang="en-US" smtClean="0"/>
              <a:t>pollination interactions are very 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mtClean="0"/>
              <a:t>                     diverse (i.e., species rich)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smtClean="0"/>
              <a:t>The next slide is the representation of a tiny subalpine meadow (ca. 100m x 30m) and it contains 2 dozen plants and 5 dozen potential pollen vectors (1700 interaction cells).</a:t>
            </a:r>
            <a:endParaRPr lang="en-US" sz="2400" dirty="0" smtClean="0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2371996" y="917405"/>
            <a:ext cx="4523714" cy="811778"/>
          </a:xfrm>
          <a:solidFill>
            <a:srgbClr val="A5C4E9"/>
          </a:solidFill>
          <a:ln w="38100">
            <a:solidFill>
              <a:srgbClr val="5395FF"/>
            </a:solidFill>
          </a:ln>
        </p:spPr>
        <p:txBody>
          <a:bodyPr/>
          <a:lstStyle/>
          <a:p>
            <a:r>
              <a:rPr lang="en-US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Basic lessons</a:t>
            </a:r>
            <a:endParaRPr lang="en-US" dirty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33924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57CA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909173" y="152400"/>
            <a:ext cx="7314077" cy="646331"/>
          </a:xfrm>
          <a:prstGeom prst="rect">
            <a:avLst/>
          </a:prstGeom>
          <a:solidFill>
            <a:srgbClr val="AEACC8"/>
          </a:solidFill>
          <a:ln w="38100">
            <a:solidFill>
              <a:srgbClr val="5395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dirty="0"/>
              <a:t>Matrix representation of interactions</a:t>
            </a:r>
            <a:endParaRPr lang="en-US" sz="3600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531" name="TextBox 2"/>
          <p:cNvSpPr txBox="1">
            <a:spLocks noChangeArrowheads="1"/>
          </p:cNvSpPr>
          <p:nvPr/>
        </p:nvSpPr>
        <p:spPr bwMode="auto">
          <a:xfrm>
            <a:off x="787742" y="6137275"/>
            <a:ext cx="222157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/>
              <a:t>Cone </a:t>
            </a:r>
            <a:r>
              <a:rPr lang="en-US" altLang="en-US" sz="1400" dirty="0" smtClean="0"/>
              <a:t>Edge Network 2011</a:t>
            </a:r>
            <a:endParaRPr lang="en-US" altLang="en-US" sz="1400" dirty="0"/>
          </a:p>
        </p:txBody>
      </p:sp>
      <p:sp>
        <p:nvSpPr>
          <p:cNvPr id="22532" name="TextBox 3"/>
          <p:cNvSpPr txBox="1">
            <a:spLocks noChangeArrowheads="1"/>
          </p:cNvSpPr>
          <p:nvPr/>
        </p:nvSpPr>
        <p:spPr bwMode="auto">
          <a:xfrm>
            <a:off x="863090" y="1196674"/>
            <a:ext cx="12509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chemeClr val="bg1"/>
                </a:solidFill>
              </a:rPr>
              <a:t>Plant species</a:t>
            </a:r>
          </a:p>
        </p:txBody>
      </p:sp>
      <p:sp>
        <p:nvSpPr>
          <p:cNvPr id="22533" name="TextBox 4"/>
          <p:cNvSpPr txBox="1">
            <a:spLocks noChangeArrowheads="1"/>
          </p:cNvSpPr>
          <p:nvPr/>
        </p:nvSpPr>
        <p:spPr bwMode="auto">
          <a:xfrm>
            <a:off x="4319413" y="6115050"/>
            <a:ext cx="17907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chemeClr val="bg1"/>
                </a:solidFill>
              </a:rPr>
              <a:t>Pollinator species</a:t>
            </a:r>
          </a:p>
        </p:txBody>
      </p:sp>
      <p:pic>
        <p:nvPicPr>
          <p:cNvPr id="22534" name="Picture 7" descr="C:\Users\Carolyn\Documents\Andy\Botany seminar_pollination ecol\Pfeiffer Matrix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1" y="1505894"/>
            <a:ext cx="7741722" cy="4602162"/>
          </a:xfrm>
          <a:prstGeom prst="rect">
            <a:avLst/>
          </a:prstGeom>
          <a:noFill/>
          <a:ln w="38100">
            <a:solidFill>
              <a:srgbClr val="5395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00181" y="884883"/>
            <a:ext cx="54724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Rows and columns </a:t>
            </a:r>
            <a:r>
              <a:rPr lang="en-US" dirty="0" smtClean="0"/>
              <a:t>are ordered </a:t>
            </a:r>
            <a:r>
              <a:rPr lang="en-US" dirty="0"/>
              <a:t>by decreasing abundance</a:t>
            </a:r>
          </a:p>
        </p:txBody>
      </p:sp>
    </p:spTree>
    <p:extLst>
      <p:ext uri="{BB962C8B-B14F-4D97-AF65-F5344CB8AC3E}">
        <p14:creationId xmlns:p14="http://schemas.microsoft.com/office/powerpoint/2010/main" val="815096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57CA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35567" y="152397"/>
            <a:ext cx="8863342" cy="6705603"/>
            <a:chOff x="172016" y="107132"/>
            <a:chExt cx="8863342" cy="6705603"/>
          </a:xfrm>
        </p:grpSpPr>
        <p:cxnSp>
          <p:nvCxnSpPr>
            <p:cNvPr id="5" name="Straight Connector 4"/>
            <p:cNvCxnSpPr/>
            <p:nvPr/>
          </p:nvCxnSpPr>
          <p:spPr>
            <a:xfrm flipH="1">
              <a:off x="1972150" y="267080"/>
              <a:ext cx="5785164" cy="6545655"/>
            </a:xfrm>
            <a:prstGeom prst="line">
              <a:avLst/>
            </a:prstGeom>
            <a:ln w="76200">
              <a:solidFill>
                <a:srgbClr val="FFFF00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flipH="1">
              <a:off x="344033" y="172016"/>
              <a:ext cx="3766241" cy="4264182"/>
            </a:xfrm>
            <a:prstGeom prst="line">
              <a:avLst/>
            </a:prstGeom>
            <a:ln w="38100">
              <a:solidFill>
                <a:srgbClr val="FFFF00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H="1">
              <a:off x="4264182" y="1647731"/>
              <a:ext cx="4345665" cy="4961299"/>
            </a:xfrm>
            <a:prstGeom prst="line">
              <a:avLst/>
            </a:prstGeom>
            <a:ln w="76200">
              <a:solidFill>
                <a:srgbClr val="3CB2AF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H="1">
              <a:off x="2506301" y="460217"/>
              <a:ext cx="5496962" cy="6239347"/>
            </a:xfrm>
            <a:prstGeom prst="line">
              <a:avLst/>
            </a:prstGeom>
            <a:ln w="76200">
              <a:solidFill>
                <a:srgbClr val="0EF824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1247869" y="242935"/>
              <a:ext cx="5714246" cy="6501897"/>
            </a:xfrm>
            <a:prstGeom prst="line">
              <a:avLst/>
            </a:prstGeom>
            <a:ln w="38100">
              <a:solidFill>
                <a:srgbClr val="3333FF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928389" y="235391"/>
              <a:ext cx="5785164" cy="6545655"/>
            </a:xfrm>
            <a:prstGeom prst="line">
              <a:avLst/>
            </a:prstGeom>
            <a:ln w="76200"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2553073" y="506993"/>
              <a:ext cx="5504507" cy="6237838"/>
            </a:xfrm>
            <a:prstGeom prst="line">
              <a:avLst/>
            </a:prstGeom>
            <a:ln w="76200">
              <a:solidFill>
                <a:srgbClr val="0EF824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3204927" y="371193"/>
              <a:ext cx="5575426" cy="6317809"/>
            </a:xfrm>
            <a:prstGeom prst="line">
              <a:avLst/>
            </a:prstGeom>
            <a:ln w="38100">
              <a:solidFill>
                <a:srgbClr val="B133D3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>
              <a:off x="5316670" y="2218098"/>
              <a:ext cx="3682474" cy="4193309"/>
            </a:xfrm>
            <a:prstGeom prst="line">
              <a:avLst/>
            </a:prstGeom>
            <a:ln w="76200">
              <a:solidFill>
                <a:srgbClr val="F67810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>
              <a:off x="768038" y="242935"/>
              <a:ext cx="5732350" cy="6501897"/>
            </a:xfrm>
            <a:prstGeom prst="line">
              <a:avLst/>
            </a:prstGeom>
            <a:ln w="19050">
              <a:solidFill>
                <a:srgbClr val="92D050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>
              <a:off x="215774" y="217283"/>
              <a:ext cx="4691204" cy="5350598"/>
            </a:xfrm>
            <a:prstGeom prst="line">
              <a:avLst/>
            </a:prstGeom>
            <a:ln w="76200">
              <a:solidFill>
                <a:srgbClr val="3CB2AF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H="1">
              <a:off x="479834" y="181070"/>
              <a:ext cx="5296278" cy="6029608"/>
            </a:xfrm>
            <a:prstGeom prst="line">
              <a:avLst/>
            </a:prstGeom>
            <a:ln w="76200">
              <a:solidFill>
                <a:srgbClr val="FF0000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H="1">
              <a:off x="570368" y="162963"/>
              <a:ext cx="5794218" cy="6581869"/>
            </a:xfrm>
            <a:prstGeom prst="line">
              <a:avLst/>
            </a:prstGeom>
            <a:ln w="19050">
              <a:solidFill>
                <a:srgbClr val="92D050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172016" y="2390115"/>
              <a:ext cx="3871864" cy="4399072"/>
            </a:xfrm>
            <a:prstGeom prst="line">
              <a:avLst/>
            </a:prstGeom>
            <a:ln w="76200">
              <a:solidFill>
                <a:srgbClr val="FFFF00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2506301" y="460217"/>
              <a:ext cx="5478855" cy="6239347"/>
            </a:xfrm>
            <a:prstGeom prst="line">
              <a:avLst/>
            </a:prstGeom>
            <a:ln w="76200">
              <a:solidFill>
                <a:srgbClr val="0EF824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1918580" y="141838"/>
              <a:ext cx="5686331" cy="6476245"/>
            </a:xfrm>
            <a:prstGeom prst="line">
              <a:avLst/>
            </a:prstGeom>
            <a:ln w="76200">
              <a:solidFill>
                <a:srgbClr val="FFFF00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1021535" y="514538"/>
              <a:ext cx="5441133" cy="6183517"/>
            </a:xfrm>
            <a:prstGeom prst="line">
              <a:avLst/>
            </a:prstGeom>
            <a:ln w="19050">
              <a:solidFill>
                <a:srgbClr val="92D050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188614" y="1972146"/>
              <a:ext cx="4111782" cy="4691204"/>
            </a:xfrm>
            <a:prstGeom prst="line">
              <a:avLst/>
            </a:prstGeom>
            <a:ln w="57150">
              <a:solidFill>
                <a:srgbClr val="3CB2AF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271604" y="642796"/>
              <a:ext cx="5312874" cy="6064314"/>
            </a:xfrm>
            <a:prstGeom prst="line">
              <a:avLst/>
            </a:prstGeom>
            <a:ln w="76200">
              <a:solidFill>
                <a:srgbClr val="FF0000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823865" y="434566"/>
              <a:ext cx="5441133" cy="6183517"/>
            </a:xfrm>
            <a:prstGeom prst="line">
              <a:avLst/>
            </a:prstGeom>
            <a:ln w="19050">
              <a:solidFill>
                <a:srgbClr val="92D050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1247869" y="242935"/>
              <a:ext cx="5441133" cy="6183517"/>
            </a:xfrm>
            <a:prstGeom prst="line">
              <a:avLst/>
            </a:prstGeom>
            <a:ln w="38100">
              <a:solidFill>
                <a:srgbClr val="3333FF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1872557" y="188614"/>
              <a:ext cx="5696140" cy="6465683"/>
            </a:xfrm>
            <a:prstGeom prst="line">
              <a:avLst/>
            </a:prstGeom>
            <a:ln w="76200">
              <a:solidFill>
                <a:srgbClr val="FFFF00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2471596" y="488887"/>
              <a:ext cx="5486400" cy="6246891"/>
            </a:xfrm>
            <a:prstGeom prst="line">
              <a:avLst/>
            </a:prstGeom>
            <a:ln w="76200">
              <a:solidFill>
                <a:srgbClr val="0EF824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3366379" y="107132"/>
              <a:ext cx="5441133" cy="6183517"/>
            </a:xfrm>
            <a:prstGeom prst="line">
              <a:avLst/>
            </a:prstGeom>
            <a:ln w="38100">
              <a:solidFill>
                <a:srgbClr val="B133D3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5352884" y="144855"/>
              <a:ext cx="3682474" cy="4193309"/>
            </a:xfrm>
            <a:prstGeom prst="line">
              <a:avLst/>
            </a:prstGeom>
            <a:ln w="76200">
              <a:solidFill>
                <a:srgbClr val="F67810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1386" y="2485302"/>
            <a:ext cx="8229600" cy="2820018"/>
          </a:xfrm>
          <a:solidFill>
            <a:srgbClr val="A5C4E9"/>
          </a:solidFill>
          <a:ln w="38100">
            <a:solidFill>
              <a:srgbClr val="5395FF"/>
            </a:solidFill>
          </a:ln>
        </p:spPr>
        <p:txBody>
          <a:bodyPr>
            <a:normAutofit/>
          </a:bodyPr>
          <a:lstStyle/>
          <a:p>
            <a:pPr marL="0" indent="0">
              <a:lnSpc>
                <a:spcPct val="93000"/>
              </a:lnSpc>
              <a:spcBef>
                <a:spcPts val="0"/>
              </a:spcBef>
              <a:buNone/>
            </a:pPr>
            <a:endParaRPr lang="en-US" sz="800" dirty="0" smtClean="0"/>
          </a:p>
          <a:p>
            <a:pPr marL="0" indent="0">
              <a:lnSpc>
                <a:spcPct val="93000"/>
              </a:lnSpc>
              <a:spcBef>
                <a:spcPts val="0"/>
              </a:spcBef>
              <a:buNone/>
            </a:pPr>
            <a:r>
              <a:rPr lang="en-US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Lesson #2)   </a:t>
            </a:r>
            <a:r>
              <a:rPr lang="en-US" dirty="0" smtClean="0"/>
              <a:t>you can see that most of the potential interaction combinations are blank </a:t>
            </a:r>
          </a:p>
          <a:p>
            <a:pPr marL="0" indent="0">
              <a:lnSpc>
                <a:spcPct val="93000"/>
              </a:lnSpc>
              <a:spcBef>
                <a:spcPts val="0"/>
              </a:spcBef>
              <a:buNone/>
            </a:pPr>
            <a:r>
              <a:rPr lang="en-US" dirty="0" smtClean="0"/>
              <a:t>(= not observed)</a:t>
            </a:r>
          </a:p>
          <a:p>
            <a:pPr marL="0" indent="0">
              <a:lnSpc>
                <a:spcPct val="93000"/>
              </a:lnSpc>
              <a:spcBef>
                <a:spcPts val="0"/>
              </a:spcBef>
              <a:buNone/>
            </a:pPr>
            <a:endParaRPr lang="en-US" sz="1400" dirty="0" smtClean="0"/>
          </a:p>
          <a:p>
            <a:pPr marL="0" indent="0">
              <a:lnSpc>
                <a:spcPct val="93000"/>
              </a:lnSpc>
              <a:spcBef>
                <a:spcPts val="0"/>
              </a:spcBef>
              <a:buNone/>
            </a:pPr>
            <a:r>
              <a:rPr lang="en-US" sz="2200" dirty="0" smtClean="0"/>
              <a:t>	Most of the interactions that have been observed are</a:t>
            </a:r>
          </a:p>
          <a:p>
            <a:pPr marL="0" indent="0">
              <a:lnSpc>
                <a:spcPct val="93000"/>
              </a:lnSpc>
              <a:spcBef>
                <a:spcPts val="0"/>
              </a:spcBef>
              <a:buNone/>
            </a:pPr>
            <a:r>
              <a:rPr lang="en-US" sz="2200" dirty="0"/>
              <a:t>	</a:t>
            </a:r>
            <a:r>
              <a:rPr lang="en-US" sz="2200" dirty="0" smtClean="0"/>
              <a:t>between the most abundant species of plants and the</a:t>
            </a:r>
          </a:p>
          <a:p>
            <a:pPr marL="0" indent="0">
              <a:lnSpc>
                <a:spcPct val="93000"/>
              </a:lnSpc>
              <a:spcBef>
                <a:spcPts val="0"/>
              </a:spcBef>
              <a:buNone/>
            </a:pPr>
            <a:r>
              <a:rPr lang="en-US" sz="2200" dirty="0"/>
              <a:t>	</a:t>
            </a:r>
            <a:r>
              <a:rPr lang="en-US" sz="2200" dirty="0" smtClean="0"/>
              <a:t>most abundant species of insects</a:t>
            </a:r>
            <a:endParaRPr lang="en-US" sz="2200" dirty="0"/>
          </a:p>
        </p:txBody>
      </p:sp>
      <p:sp>
        <p:nvSpPr>
          <p:cNvPr id="30" name="Title 1"/>
          <p:cNvSpPr txBox="1">
            <a:spLocks/>
          </p:cNvSpPr>
          <p:nvPr/>
        </p:nvSpPr>
        <p:spPr>
          <a:xfrm>
            <a:off x="2379078" y="866678"/>
            <a:ext cx="4523714" cy="811778"/>
          </a:xfrm>
          <a:prstGeom prst="rect">
            <a:avLst/>
          </a:prstGeom>
          <a:solidFill>
            <a:srgbClr val="A5C4E9"/>
          </a:solidFill>
          <a:ln w="38100">
            <a:solidFill>
              <a:srgbClr val="5395FF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Basic lessons</a:t>
            </a:r>
            <a:endParaRPr lang="en-US" dirty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21623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57CA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909173" y="152400"/>
            <a:ext cx="7314077" cy="646331"/>
          </a:xfrm>
          <a:prstGeom prst="rect">
            <a:avLst/>
          </a:prstGeom>
          <a:solidFill>
            <a:srgbClr val="AEACC8"/>
          </a:solidFill>
          <a:ln w="38100">
            <a:solidFill>
              <a:srgbClr val="5395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dirty="0"/>
              <a:t>Matrix representation of interactions</a:t>
            </a:r>
            <a:endParaRPr lang="en-US" sz="3600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531" name="TextBox 2"/>
          <p:cNvSpPr txBox="1">
            <a:spLocks noChangeArrowheads="1"/>
          </p:cNvSpPr>
          <p:nvPr/>
        </p:nvSpPr>
        <p:spPr bwMode="auto">
          <a:xfrm>
            <a:off x="787742" y="6137275"/>
            <a:ext cx="222157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/>
              <a:t>Cone </a:t>
            </a:r>
            <a:r>
              <a:rPr lang="en-US" altLang="en-US" sz="1400" dirty="0" smtClean="0"/>
              <a:t>Edge Network 2011</a:t>
            </a:r>
            <a:endParaRPr lang="en-US" altLang="en-US" sz="1400" dirty="0"/>
          </a:p>
        </p:txBody>
      </p:sp>
      <p:sp>
        <p:nvSpPr>
          <p:cNvPr id="22532" name="TextBox 3"/>
          <p:cNvSpPr txBox="1">
            <a:spLocks noChangeArrowheads="1"/>
          </p:cNvSpPr>
          <p:nvPr/>
        </p:nvSpPr>
        <p:spPr bwMode="auto">
          <a:xfrm>
            <a:off x="863090" y="1196674"/>
            <a:ext cx="12509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chemeClr val="bg1"/>
                </a:solidFill>
              </a:rPr>
              <a:t>Plant species</a:t>
            </a:r>
          </a:p>
        </p:txBody>
      </p:sp>
      <p:sp>
        <p:nvSpPr>
          <p:cNvPr id="22533" name="TextBox 4"/>
          <p:cNvSpPr txBox="1">
            <a:spLocks noChangeArrowheads="1"/>
          </p:cNvSpPr>
          <p:nvPr/>
        </p:nvSpPr>
        <p:spPr bwMode="auto">
          <a:xfrm>
            <a:off x="4319413" y="6115050"/>
            <a:ext cx="17907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chemeClr val="bg1"/>
                </a:solidFill>
              </a:rPr>
              <a:t>Pollinator species</a:t>
            </a:r>
          </a:p>
        </p:txBody>
      </p:sp>
      <p:pic>
        <p:nvPicPr>
          <p:cNvPr id="22534" name="Picture 7" descr="C:\Users\Carolyn\Documents\Andy\Botany seminar_pollination ecol\Pfeiffer Matrix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1" y="1505894"/>
            <a:ext cx="7741722" cy="4602162"/>
          </a:xfrm>
          <a:prstGeom prst="rect">
            <a:avLst/>
          </a:prstGeom>
          <a:noFill/>
          <a:ln w="38100">
            <a:solidFill>
              <a:srgbClr val="5395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00181" y="884883"/>
            <a:ext cx="54724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Rows and columns </a:t>
            </a:r>
            <a:r>
              <a:rPr lang="en-US" dirty="0" smtClean="0"/>
              <a:t>are ordered </a:t>
            </a:r>
            <a:r>
              <a:rPr lang="en-US" dirty="0"/>
              <a:t>by decreasing abundance</a:t>
            </a:r>
          </a:p>
        </p:txBody>
      </p:sp>
    </p:spTree>
    <p:extLst>
      <p:ext uri="{BB962C8B-B14F-4D97-AF65-F5344CB8AC3E}">
        <p14:creationId xmlns:p14="http://schemas.microsoft.com/office/powerpoint/2010/main" val="3319227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57CA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72016" y="107132"/>
            <a:ext cx="8863342" cy="6705603"/>
            <a:chOff x="172016" y="107132"/>
            <a:chExt cx="8863342" cy="6705603"/>
          </a:xfrm>
        </p:grpSpPr>
        <p:cxnSp>
          <p:nvCxnSpPr>
            <p:cNvPr id="5" name="Straight Connector 4"/>
            <p:cNvCxnSpPr/>
            <p:nvPr/>
          </p:nvCxnSpPr>
          <p:spPr>
            <a:xfrm flipH="1">
              <a:off x="1972150" y="267080"/>
              <a:ext cx="5785164" cy="6545655"/>
            </a:xfrm>
            <a:prstGeom prst="line">
              <a:avLst/>
            </a:prstGeom>
            <a:ln w="76200">
              <a:solidFill>
                <a:srgbClr val="FFFF00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flipH="1">
              <a:off x="344033" y="172016"/>
              <a:ext cx="3766241" cy="4264182"/>
            </a:xfrm>
            <a:prstGeom prst="line">
              <a:avLst/>
            </a:prstGeom>
            <a:ln w="38100">
              <a:solidFill>
                <a:srgbClr val="FFFF00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H="1">
              <a:off x="4264182" y="1647731"/>
              <a:ext cx="4345665" cy="4961299"/>
            </a:xfrm>
            <a:prstGeom prst="line">
              <a:avLst/>
            </a:prstGeom>
            <a:ln w="76200">
              <a:solidFill>
                <a:srgbClr val="3CB2AF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H="1">
              <a:off x="2506301" y="460217"/>
              <a:ext cx="5496962" cy="6239347"/>
            </a:xfrm>
            <a:prstGeom prst="line">
              <a:avLst/>
            </a:prstGeom>
            <a:ln w="76200">
              <a:solidFill>
                <a:srgbClr val="0EF824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1247869" y="242935"/>
              <a:ext cx="5714246" cy="6501897"/>
            </a:xfrm>
            <a:prstGeom prst="line">
              <a:avLst/>
            </a:prstGeom>
            <a:ln w="38100">
              <a:solidFill>
                <a:srgbClr val="3333FF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928389" y="235391"/>
              <a:ext cx="5785164" cy="6545655"/>
            </a:xfrm>
            <a:prstGeom prst="line">
              <a:avLst/>
            </a:prstGeom>
            <a:ln w="76200"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2553073" y="506993"/>
              <a:ext cx="5504507" cy="6237838"/>
            </a:xfrm>
            <a:prstGeom prst="line">
              <a:avLst/>
            </a:prstGeom>
            <a:ln w="76200">
              <a:solidFill>
                <a:srgbClr val="0EF824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3204927" y="371193"/>
              <a:ext cx="5575426" cy="6317809"/>
            </a:xfrm>
            <a:prstGeom prst="line">
              <a:avLst/>
            </a:prstGeom>
            <a:ln w="38100">
              <a:solidFill>
                <a:srgbClr val="B133D3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>
              <a:off x="5316670" y="2218098"/>
              <a:ext cx="3682474" cy="4193309"/>
            </a:xfrm>
            <a:prstGeom prst="line">
              <a:avLst/>
            </a:prstGeom>
            <a:ln w="76200">
              <a:solidFill>
                <a:srgbClr val="F67810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>
              <a:off x="768038" y="242935"/>
              <a:ext cx="5732350" cy="6501897"/>
            </a:xfrm>
            <a:prstGeom prst="line">
              <a:avLst/>
            </a:prstGeom>
            <a:ln w="19050">
              <a:solidFill>
                <a:srgbClr val="92D050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>
              <a:off x="215774" y="217283"/>
              <a:ext cx="4691204" cy="5350598"/>
            </a:xfrm>
            <a:prstGeom prst="line">
              <a:avLst/>
            </a:prstGeom>
            <a:ln w="76200">
              <a:solidFill>
                <a:srgbClr val="3CB2AF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H="1">
              <a:off x="479834" y="181070"/>
              <a:ext cx="5296278" cy="6029608"/>
            </a:xfrm>
            <a:prstGeom prst="line">
              <a:avLst/>
            </a:prstGeom>
            <a:ln w="76200">
              <a:solidFill>
                <a:srgbClr val="FF0000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H="1">
              <a:off x="570368" y="162963"/>
              <a:ext cx="5794218" cy="6581869"/>
            </a:xfrm>
            <a:prstGeom prst="line">
              <a:avLst/>
            </a:prstGeom>
            <a:ln w="19050">
              <a:solidFill>
                <a:srgbClr val="92D050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172016" y="2390115"/>
              <a:ext cx="3871864" cy="4399072"/>
            </a:xfrm>
            <a:prstGeom prst="line">
              <a:avLst/>
            </a:prstGeom>
            <a:ln w="76200">
              <a:solidFill>
                <a:srgbClr val="FFFF00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2506301" y="460217"/>
              <a:ext cx="5478855" cy="6239347"/>
            </a:xfrm>
            <a:prstGeom prst="line">
              <a:avLst/>
            </a:prstGeom>
            <a:ln w="76200">
              <a:solidFill>
                <a:srgbClr val="0EF824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1918580" y="141838"/>
              <a:ext cx="5686331" cy="6476245"/>
            </a:xfrm>
            <a:prstGeom prst="line">
              <a:avLst/>
            </a:prstGeom>
            <a:ln w="76200">
              <a:solidFill>
                <a:srgbClr val="FFFF00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1021535" y="514538"/>
              <a:ext cx="5441133" cy="6183517"/>
            </a:xfrm>
            <a:prstGeom prst="line">
              <a:avLst/>
            </a:prstGeom>
            <a:ln w="19050">
              <a:solidFill>
                <a:srgbClr val="92D050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188614" y="1972146"/>
              <a:ext cx="4111782" cy="4691204"/>
            </a:xfrm>
            <a:prstGeom prst="line">
              <a:avLst/>
            </a:prstGeom>
            <a:ln w="57150">
              <a:solidFill>
                <a:srgbClr val="3CB2AF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271604" y="642796"/>
              <a:ext cx="5312874" cy="6064314"/>
            </a:xfrm>
            <a:prstGeom prst="line">
              <a:avLst/>
            </a:prstGeom>
            <a:ln w="76200">
              <a:solidFill>
                <a:srgbClr val="FF0000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823865" y="434566"/>
              <a:ext cx="5441133" cy="6183517"/>
            </a:xfrm>
            <a:prstGeom prst="line">
              <a:avLst/>
            </a:prstGeom>
            <a:ln w="19050">
              <a:solidFill>
                <a:srgbClr val="92D050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1247869" y="242935"/>
              <a:ext cx="5441133" cy="6183517"/>
            </a:xfrm>
            <a:prstGeom prst="line">
              <a:avLst/>
            </a:prstGeom>
            <a:ln w="38100">
              <a:solidFill>
                <a:srgbClr val="3333FF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1872557" y="188614"/>
              <a:ext cx="5696140" cy="6465683"/>
            </a:xfrm>
            <a:prstGeom prst="line">
              <a:avLst/>
            </a:prstGeom>
            <a:ln w="76200">
              <a:solidFill>
                <a:srgbClr val="FFFF00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2471596" y="488887"/>
              <a:ext cx="5486400" cy="6246891"/>
            </a:xfrm>
            <a:prstGeom prst="line">
              <a:avLst/>
            </a:prstGeom>
            <a:ln w="76200">
              <a:solidFill>
                <a:srgbClr val="0EF824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3366379" y="107132"/>
              <a:ext cx="5441133" cy="6183517"/>
            </a:xfrm>
            <a:prstGeom prst="line">
              <a:avLst/>
            </a:prstGeom>
            <a:ln w="38100">
              <a:solidFill>
                <a:srgbClr val="B133D3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5352884" y="144855"/>
              <a:ext cx="3682474" cy="4193309"/>
            </a:xfrm>
            <a:prstGeom prst="line">
              <a:avLst/>
            </a:prstGeom>
            <a:ln w="76200">
              <a:solidFill>
                <a:srgbClr val="F67810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2789" y="670059"/>
            <a:ext cx="4048897" cy="919848"/>
          </a:xfrm>
          <a:solidFill>
            <a:srgbClr val="A5C4E9"/>
          </a:solidFill>
          <a:ln w="38100">
            <a:solidFill>
              <a:srgbClr val="5395FF"/>
            </a:solidFill>
          </a:ln>
        </p:spPr>
        <p:txBody>
          <a:bodyPr/>
          <a:lstStyle/>
          <a:p>
            <a:r>
              <a:rPr lang="en-US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Basic lessons</a:t>
            </a:r>
            <a:endParaRPr lang="en-US" dirty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200" y="2562960"/>
            <a:ext cx="8229600" cy="3493808"/>
          </a:xfrm>
          <a:solidFill>
            <a:srgbClr val="A5C4E9"/>
          </a:solidFill>
          <a:ln w="38100">
            <a:solidFill>
              <a:srgbClr val="5395FF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Lesson #3) </a:t>
            </a:r>
            <a:r>
              <a:rPr lang="en-US" dirty="0" smtClean="0"/>
              <a:t>The majority of </a:t>
            </a:r>
            <a:r>
              <a:rPr lang="en-US" dirty="0" err="1" smtClean="0"/>
              <a:t>foodweb</a:t>
            </a:r>
            <a:r>
              <a:rPr lang="en-US" dirty="0" smtClean="0"/>
              <a:t> interactions between uncommon plants and uncommon insects </a:t>
            </a:r>
            <a:r>
              <a:rPr lang="en-US" i="1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imply</a:t>
            </a:r>
            <a:r>
              <a:rPr lang="en-US" dirty="0" smtClean="0"/>
              <a:t> specificity, i.e., that the insect is a </a:t>
            </a:r>
            <a:r>
              <a:rPr lang="en-US" i="1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specialist</a:t>
            </a:r>
            <a:r>
              <a:rPr lang="en-US" dirty="0" smtClean="0"/>
              <a:t> visitor of only 1 species of plant.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sz="2400" dirty="0" smtClean="0"/>
              <a:t>(35/58 = 60% vector species have abundances &lt;4)</a:t>
            </a:r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dirty="0" smtClean="0"/>
              <a:t>   But </a:t>
            </a:r>
            <a:r>
              <a:rPr lang="en-US" dirty="0"/>
              <a:t>in fact, there are only </a:t>
            </a:r>
            <a:r>
              <a:rPr lang="en-US" dirty="0">
                <a:solidFill>
                  <a:srgbClr val="FFFF00"/>
                </a:solidFill>
              </a:rPr>
              <a:t>2</a:t>
            </a:r>
            <a:r>
              <a:rPr lang="en-US" dirty="0"/>
              <a:t> actual specialists.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79603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57CA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arolyn\Documents\Andy\PPTs\Spain\ConeEdgeMatri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7472" y="1389888"/>
            <a:ext cx="8421806" cy="5010912"/>
          </a:xfrm>
          <a:prstGeom prst="rect">
            <a:avLst/>
          </a:prstGeom>
          <a:noFill/>
          <a:ln w="38100">
            <a:solidFill>
              <a:srgbClr val="5395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1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800100" y="438406"/>
            <a:ext cx="7833946" cy="646331"/>
          </a:xfrm>
          <a:prstGeom prst="rect">
            <a:avLst/>
          </a:prstGeom>
          <a:solidFill>
            <a:srgbClr val="AEACC8"/>
          </a:solidFill>
          <a:ln w="38100">
            <a:solidFill>
              <a:srgbClr val="5395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dirty="0"/>
              <a:t>Matrix representation of interactions</a:t>
            </a:r>
            <a:endParaRPr lang="en-US" sz="3600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82462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57CA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Obvious solution</a:t>
            </a:r>
            <a:endParaRPr lang="en-US" dirty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206373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                                                    Then it would be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obvious if the rare vector was a specialist or not!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30862" y="3194992"/>
            <a:ext cx="15612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 tiny web</a:t>
            </a:r>
            <a:r>
              <a:rPr lang="en-US" sz="2400" dirty="0" smtClean="0"/>
              <a:t>: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2590278" y="1483134"/>
            <a:ext cx="2467758" cy="584775"/>
          </a:xfrm>
          <a:prstGeom prst="rect">
            <a:avLst/>
          </a:prstGeom>
          <a:noFill/>
        </p:spPr>
        <p:txBody>
          <a:bodyPr wrap="none" rtlCol="0">
            <a:prstTxWarp prst="textCurveUp">
              <a:avLst/>
            </a:prstTxWarp>
            <a:spAutoFit/>
          </a:bodyPr>
          <a:lstStyle/>
          <a:p>
            <a:r>
              <a:rPr lang="en-US" sz="3200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observations!</a:t>
            </a:r>
            <a:endParaRPr lang="en-US" sz="3200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3081" y="1598141"/>
            <a:ext cx="20880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Make more</a:t>
            </a:r>
          </a:p>
        </p:txBody>
      </p:sp>
      <p:pic>
        <p:nvPicPr>
          <p:cNvPr id="1030" name="Picture 6" descr="C:\Users\Carolyn\Documents\Andy\PPTs\Spain\eye 3 sm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618" y="0"/>
            <a:ext cx="2332957" cy="1458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Carolyn\Documents\Andy\PPTs\Spain\eye 3 sm 2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12189" y="0"/>
            <a:ext cx="2332955" cy="1458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moldenka\Documents\Powerpoints\Spain\Matrix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61106" y="2919602"/>
            <a:ext cx="5451130" cy="293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4278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57CA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72016" y="107132"/>
            <a:ext cx="8863342" cy="6705603"/>
            <a:chOff x="172016" y="107132"/>
            <a:chExt cx="8863342" cy="6705603"/>
          </a:xfrm>
        </p:grpSpPr>
        <p:cxnSp>
          <p:nvCxnSpPr>
            <p:cNvPr id="5" name="Straight Connector 4"/>
            <p:cNvCxnSpPr/>
            <p:nvPr/>
          </p:nvCxnSpPr>
          <p:spPr>
            <a:xfrm flipH="1">
              <a:off x="1972150" y="267080"/>
              <a:ext cx="5785164" cy="6545655"/>
            </a:xfrm>
            <a:prstGeom prst="line">
              <a:avLst/>
            </a:prstGeom>
            <a:ln w="76200">
              <a:solidFill>
                <a:srgbClr val="FFFF00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flipH="1">
              <a:off x="344033" y="172016"/>
              <a:ext cx="3766241" cy="4264182"/>
            </a:xfrm>
            <a:prstGeom prst="line">
              <a:avLst/>
            </a:prstGeom>
            <a:ln w="38100">
              <a:solidFill>
                <a:srgbClr val="FFFF00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H="1">
              <a:off x="4264182" y="1647731"/>
              <a:ext cx="4345665" cy="4961299"/>
            </a:xfrm>
            <a:prstGeom prst="line">
              <a:avLst/>
            </a:prstGeom>
            <a:ln w="76200">
              <a:solidFill>
                <a:srgbClr val="3CB2AF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H="1">
              <a:off x="2506301" y="460217"/>
              <a:ext cx="5496962" cy="6239347"/>
            </a:xfrm>
            <a:prstGeom prst="line">
              <a:avLst/>
            </a:prstGeom>
            <a:ln w="76200">
              <a:solidFill>
                <a:srgbClr val="0EF824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1247869" y="242935"/>
              <a:ext cx="5714246" cy="6501897"/>
            </a:xfrm>
            <a:prstGeom prst="line">
              <a:avLst/>
            </a:prstGeom>
            <a:ln w="38100">
              <a:solidFill>
                <a:srgbClr val="3333FF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928389" y="235391"/>
              <a:ext cx="5785164" cy="6545655"/>
            </a:xfrm>
            <a:prstGeom prst="line">
              <a:avLst/>
            </a:prstGeom>
            <a:ln w="76200"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2553073" y="506993"/>
              <a:ext cx="5504507" cy="6237838"/>
            </a:xfrm>
            <a:prstGeom prst="line">
              <a:avLst/>
            </a:prstGeom>
            <a:ln w="76200">
              <a:solidFill>
                <a:srgbClr val="0EF824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3204927" y="371193"/>
              <a:ext cx="5575426" cy="6317809"/>
            </a:xfrm>
            <a:prstGeom prst="line">
              <a:avLst/>
            </a:prstGeom>
            <a:ln w="38100">
              <a:solidFill>
                <a:srgbClr val="B133D3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>
              <a:off x="5316670" y="2218098"/>
              <a:ext cx="3682474" cy="4193309"/>
            </a:xfrm>
            <a:prstGeom prst="line">
              <a:avLst/>
            </a:prstGeom>
            <a:ln w="76200">
              <a:solidFill>
                <a:srgbClr val="F67810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>
              <a:off x="768038" y="242935"/>
              <a:ext cx="5732350" cy="6501897"/>
            </a:xfrm>
            <a:prstGeom prst="line">
              <a:avLst/>
            </a:prstGeom>
            <a:ln w="19050">
              <a:solidFill>
                <a:srgbClr val="92D050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>
              <a:off x="215774" y="217283"/>
              <a:ext cx="4691204" cy="5350598"/>
            </a:xfrm>
            <a:prstGeom prst="line">
              <a:avLst/>
            </a:prstGeom>
            <a:ln w="76200">
              <a:solidFill>
                <a:srgbClr val="3CB2AF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H="1">
              <a:off x="479834" y="181070"/>
              <a:ext cx="5296278" cy="6029608"/>
            </a:xfrm>
            <a:prstGeom prst="line">
              <a:avLst/>
            </a:prstGeom>
            <a:ln w="76200">
              <a:solidFill>
                <a:srgbClr val="FF0000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H="1">
              <a:off x="570368" y="162963"/>
              <a:ext cx="5794218" cy="6581869"/>
            </a:xfrm>
            <a:prstGeom prst="line">
              <a:avLst/>
            </a:prstGeom>
            <a:ln w="19050">
              <a:solidFill>
                <a:srgbClr val="92D050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172016" y="2390115"/>
              <a:ext cx="3871864" cy="4399072"/>
            </a:xfrm>
            <a:prstGeom prst="line">
              <a:avLst/>
            </a:prstGeom>
            <a:ln w="76200">
              <a:solidFill>
                <a:srgbClr val="FFFF00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2506301" y="460217"/>
              <a:ext cx="5478855" cy="6239347"/>
            </a:xfrm>
            <a:prstGeom prst="line">
              <a:avLst/>
            </a:prstGeom>
            <a:ln w="76200">
              <a:solidFill>
                <a:srgbClr val="0EF824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1918580" y="141838"/>
              <a:ext cx="5686331" cy="6476245"/>
            </a:xfrm>
            <a:prstGeom prst="line">
              <a:avLst/>
            </a:prstGeom>
            <a:ln w="76200">
              <a:solidFill>
                <a:srgbClr val="FFFF00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1021535" y="514538"/>
              <a:ext cx="5441133" cy="6183517"/>
            </a:xfrm>
            <a:prstGeom prst="line">
              <a:avLst/>
            </a:prstGeom>
            <a:ln w="19050">
              <a:solidFill>
                <a:srgbClr val="92D050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188614" y="1972146"/>
              <a:ext cx="4111782" cy="4691204"/>
            </a:xfrm>
            <a:prstGeom prst="line">
              <a:avLst/>
            </a:prstGeom>
            <a:ln w="57150">
              <a:solidFill>
                <a:srgbClr val="3CB2AF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271604" y="642796"/>
              <a:ext cx="5312874" cy="6064314"/>
            </a:xfrm>
            <a:prstGeom prst="line">
              <a:avLst/>
            </a:prstGeom>
            <a:ln w="76200">
              <a:solidFill>
                <a:srgbClr val="FF0000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823865" y="434566"/>
              <a:ext cx="5441133" cy="6183517"/>
            </a:xfrm>
            <a:prstGeom prst="line">
              <a:avLst/>
            </a:prstGeom>
            <a:ln w="19050">
              <a:solidFill>
                <a:srgbClr val="92D050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1247869" y="242935"/>
              <a:ext cx="5441133" cy="6183517"/>
            </a:xfrm>
            <a:prstGeom prst="line">
              <a:avLst/>
            </a:prstGeom>
            <a:ln w="38100">
              <a:solidFill>
                <a:srgbClr val="3333FF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1872557" y="188614"/>
              <a:ext cx="5696140" cy="6465683"/>
            </a:xfrm>
            <a:prstGeom prst="line">
              <a:avLst/>
            </a:prstGeom>
            <a:ln w="76200">
              <a:solidFill>
                <a:srgbClr val="FFFF00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2471596" y="488887"/>
              <a:ext cx="5486400" cy="6246891"/>
            </a:xfrm>
            <a:prstGeom prst="line">
              <a:avLst/>
            </a:prstGeom>
            <a:ln w="76200">
              <a:solidFill>
                <a:srgbClr val="0EF824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3366379" y="107132"/>
              <a:ext cx="5441133" cy="6183517"/>
            </a:xfrm>
            <a:prstGeom prst="line">
              <a:avLst/>
            </a:prstGeom>
            <a:ln w="38100">
              <a:solidFill>
                <a:srgbClr val="B133D3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5352884" y="144855"/>
              <a:ext cx="3682474" cy="4193309"/>
            </a:xfrm>
            <a:prstGeom prst="line">
              <a:avLst/>
            </a:prstGeom>
            <a:ln w="76200">
              <a:solidFill>
                <a:srgbClr val="F67810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1306" y="1505681"/>
            <a:ext cx="8157172" cy="4858905"/>
          </a:xfrm>
          <a:solidFill>
            <a:srgbClr val="A5C4E9"/>
          </a:solidFill>
          <a:ln w="38100">
            <a:solidFill>
              <a:srgbClr val="5395FF"/>
            </a:solidFill>
          </a:ln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endParaRPr lang="en-US" sz="800" dirty="0" smtClean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8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Lesson #4)  </a:t>
            </a:r>
            <a:r>
              <a:rPr lang="en-US" sz="2800" dirty="0" smtClean="0"/>
              <a:t>The more you observe/collect, the greater the species richness of pollinators in your samples.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endParaRPr lang="en-US" sz="1200" dirty="0"/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800" dirty="0"/>
              <a:t>However, the blank matrix cells </a:t>
            </a:r>
            <a:r>
              <a:rPr lang="en-US" sz="2800" u="sng" dirty="0"/>
              <a:t>still</a:t>
            </a:r>
            <a:r>
              <a:rPr lang="en-US" sz="2800" dirty="0"/>
              <a:t> do not fill in </a:t>
            </a:r>
            <a:r>
              <a:rPr lang="en-US" sz="2800" dirty="0" smtClean="0"/>
              <a:t>be-cause </a:t>
            </a:r>
            <a:r>
              <a:rPr lang="en-US" sz="2800" dirty="0"/>
              <a:t>richness increases even </a:t>
            </a:r>
            <a:r>
              <a:rPr lang="en-US" sz="2800" i="1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more rapidly</a:t>
            </a:r>
            <a:r>
              <a:rPr lang="en-US" sz="2800" i="1" dirty="0"/>
              <a:t> </a:t>
            </a:r>
            <a:r>
              <a:rPr lang="en-US" sz="2800" dirty="0"/>
              <a:t>than </a:t>
            </a:r>
            <a:r>
              <a:rPr lang="en-US" sz="2800" dirty="0" smtClean="0"/>
              <a:t>the observations </a:t>
            </a:r>
            <a:r>
              <a:rPr lang="en-US" sz="2800" dirty="0"/>
              <a:t>of generalist pollinators -- so the </a:t>
            </a:r>
            <a:r>
              <a:rPr lang="en-US" sz="2800" i="1" dirty="0">
                <a:solidFill>
                  <a:srgbClr val="C00000"/>
                </a:solidFill>
              </a:rPr>
              <a:t>apparent</a:t>
            </a:r>
            <a:r>
              <a:rPr lang="en-US" sz="2800" dirty="0"/>
              <a:t> numbers of specialists increases</a:t>
            </a:r>
          </a:p>
          <a:p>
            <a:pPr marL="0" indent="0">
              <a:buNone/>
            </a:pPr>
            <a:endParaRPr lang="en-US" sz="800" dirty="0" smtClean="0"/>
          </a:p>
        </p:txBody>
      </p:sp>
      <p:sp>
        <p:nvSpPr>
          <p:cNvPr id="31" name="Title 1"/>
          <p:cNvSpPr>
            <a:spLocks noGrp="1"/>
          </p:cNvSpPr>
          <p:nvPr>
            <p:ph type="title"/>
          </p:nvPr>
        </p:nvSpPr>
        <p:spPr>
          <a:xfrm>
            <a:off x="2614741" y="361264"/>
            <a:ext cx="4048897" cy="779474"/>
          </a:xfrm>
          <a:solidFill>
            <a:srgbClr val="A5C4E9"/>
          </a:solidFill>
          <a:ln w="38100">
            <a:solidFill>
              <a:srgbClr val="5395FF"/>
            </a:solidFill>
          </a:ln>
        </p:spPr>
        <p:txBody>
          <a:bodyPr/>
          <a:lstStyle/>
          <a:p>
            <a:r>
              <a:rPr lang="en-US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Basic lessons</a:t>
            </a:r>
            <a:endParaRPr lang="en-US" dirty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97529" y="4318499"/>
            <a:ext cx="5975287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(true of everywhere I have studied, and most of the study sites reported in the literature)</a:t>
            </a:r>
          </a:p>
          <a:p>
            <a:endParaRPr lang="en-US" sz="800" dirty="0" smtClean="0"/>
          </a:p>
          <a:p>
            <a:r>
              <a:rPr lang="en-US" dirty="0" smtClean="0"/>
              <a:t>Species </a:t>
            </a:r>
            <a:r>
              <a:rPr lang="en-US" dirty="0"/>
              <a:t>area curve does not approach </a:t>
            </a:r>
            <a:r>
              <a:rPr lang="en-US" dirty="0" smtClean="0"/>
              <a:t>a horizontal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asymptote</a:t>
            </a:r>
            <a:r>
              <a:rPr lang="en-US" dirty="0"/>
              <a:t>. There are always a few very common species, fewer moderately common </a:t>
            </a:r>
            <a:r>
              <a:rPr lang="en-US" dirty="0" smtClean="0"/>
              <a:t>ones, </a:t>
            </a:r>
            <a:r>
              <a:rPr lang="en-US" dirty="0"/>
              <a:t>and </a:t>
            </a:r>
            <a:r>
              <a:rPr lang="en-US" i="1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very many </a:t>
            </a:r>
            <a:r>
              <a:rPr lang="en-US" dirty="0"/>
              <a:t>uncommon species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3074" name="Picture 2" descr="C:\Users\moldenka\Documents\Powerpoints\Spain\asympto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62668" y="4169041"/>
            <a:ext cx="1968792" cy="1790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5329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57CA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0932" y="174054"/>
            <a:ext cx="6556248" cy="877506"/>
          </a:xfrm>
          <a:solidFill>
            <a:schemeClr val="bg1"/>
          </a:solidFill>
          <a:ln w="38100">
            <a:solidFill>
              <a:srgbClr val="5395FF"/>
            </a:solidFill>
          </a:ln>
        </p:spPr>
        <p:txBody>
          <a:bodyPr>
            <a:normAutofit/>
          </a:bodyPr>
          <a:lstStyle/>
          <a:p>
            <a:r>
              <a:rPr lang="en-US" sz="4000" dirty="0" smtClean="0"/>
              <a:t>negative logarithmic curve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834" y="5445125"/>
            <a:ext cx="8229600" cy="9366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dirty="0" smtClean="0"/>
              <a:t>    </a:t>
            </a:r>
            <a:r>
              <a:rPr lang="en-US" sz="2600" i="1" dirty="0" smtClean="0"/>
              <a:t>So the more you make observations, the more rare species you encounter!</a:t>
            </a:r>
            <a:endParaRPr lang="en-US" sz="2600" i="1" dirty="0"/>
          </a:p>
        </p:txBody>
      </p:sp>
      <p:pic>
        <p:nvPicPr>
          <p:cNvPr id="2050" name="Picture 2" descr="C:\Users\Carolyn\Documents\Andy\PPTs\Spain\Graph B Niche specializ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76332" y="1349271"/>
            <a:ext cx="2596896" cy="3961747"/>
          </a:xfrm>
          <a:prstGeom prst="rect">
            <a:avLst/>
          </a:prstGeom>
          <a:noFill/>
          <a:ln w="38100">
            <a:solidFill>
              <a:srgbClr val="5395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1925" y="2501846"/>
            <a:ext cx="530618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When measuring abundance, 68</a:t>
            </a:r>
            <a:r>
              <a:rPr lang="en-US" sz="2600" dirty="0"/>
              <a:t>% of vectors </a:t>
            </a:r>
            <a:r>
              <a:rPr lang="en-US" sz="2600" dirty="0" smtClean="0"/>
              <a:t>are found only 1-4 times per site, </a:t>
            </a:r>
            <a:r>
              <a:rPr lang="en-US" sz="2600" dirty="0"/>
              <a:t>even when </a:t>
            </a:r>
            <a:r>
              <a:rPr lang="en-US" sz="2600" dirty="0" smtClean="0"/>
              <a:t>the total count </a:t>
            </a:r>
            <a:r>
              <a:rPr lang="en-US" sz="2600" dirty="0"/>
              <a:t>is well in excess of 10,000-25,000</a:t>
            </a:r>
            <a:r>
              <a:rPr lang="en-US" sz="2600" dirty="0" smtClean="0"/>
              <a:t>.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670327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57CA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407" y="230677"/>
            <a:ext cx="8229600" cy="1143000"/>
          </a:xfrm>
        </p:spPr>
        <p:txBody>
          <a:bodyPr/>
          <a:lstStyle/>
          <a:p>
            <a:r>
              <a:rPr lang="en-US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Specialized vector feeders</a:t>
            </a:r>
            <a:endParaRPr lang="en-US" dirty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0571" y="1545882"/>
            <a:ext cx="8229600" cy="399483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3500" dirty="0" smtClean="0"/>
              <a:t>Determination of vector specificity must be made </a:t>
            </a:r>
            <a:r>
              <a:rPr lang="en-US" sz="3500" i="1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independently from field data </a:t>
            </a:r>
            <a:r>
              <a:rPr lang="en-US" sz="3500" dirty="0" smtClean="0"/>
              <a:t>because your small sample subset does not encompass the variability of the possible habitats.</a:t>
            </a:r>
          </a:p>
          <a:p>
            <a:pPr marL="0" indent="0">
              <a:buNone/>
            </a:pPr>
            <a:endParaRPr lang="en-US" sz="1100" dirty="0" smtClean="0"/>
          </a:p>
          <a:p>
            <a:pPr marL="0" indent="0">
              <a:buNone/>
            </a:pPr>
            <a:r>
              <a:rPr lang="en-US" sz="3500" dirty="0" smtClean="0"/>
              <a:t>For North America we have a good general idea of the feeding preferences of native bees </a:t>
            </a:r>
          </a:p>
          <a:p>
            <a:pPr marL="0" indent="0">
              <a:buNone/>
            </a:pPr>
            <a:r>
              <a:rPr lang="en-US" sz="2000" dirty="0" smtClean="0"/>
              <a:t>(bees = most likely group for genetically-determined specialists; but also there are herbivore/host-plant specialization to consider)</a:t>
            </a:r>
          </a:p>
        </p:txBody>
      </p:sp>
    </p:spTree>
    <p:extLst>
      <p:ext uri="{BB962C8B-B14F-4D97-AF65-F5344CB8AC3E}">
        <p14:creationId xmlns:p14="http://schemas.microsoft.com/office/powerpoint/2010/main" val="1037170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57CA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traight Connector 34"/>
          <p:cNvCxnSpPr/>
          <p:nvPr/>
        </p:nvCxnSpPr>
        <p:spPr>
          <a:xfrm>
            <a:off x="135802" y="2752253"/>
            <a:ext cx="3576119" cy="3992579"/>
          </a:xfrm>
          <a:prstGeom prst="line">
            <a:avLst/>
          </a:prstGeom>
          <a:ln w="38100">
            <a:solidFill>
              <a:srgbClr val="FFFF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6325354" y="114676"/>
            <a:ext cx="2737165" cy="3144572"/>
          </a:xfrm>
          <a:prstGeom prst="line">
            <a:avLst/>
          </a:prstGeom>
          <a:ln w="76200">
            <a:solidFill>
              <a:srgbClr val="3CB2AF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2506301" y="460217"/>
            <a:ext cx="5496962" cy="6239347"/>
          </a:xfrm>
          <a:prstGeom prst="line">
            <a:avLst/>
          </a:prstGeom>
          <a:ln w="76200">
            <a:solidFill>
              <a:srgbClr val="0EF824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1918580" y="141838"/>
            <a:ext cx="5749705" cy="6557726"/>
          </a:xfrm>
          <a:prstGeom prst="line">
            <a:avLst/>
          </a:prstGeom>
          <a:ln w="76200">
            <a:solidFill>
              <a:srgbClr val="FFFF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247869" y="242935"/>
            <a:ext cx="5714246" cy="6501897"/>
          </a:xfrm>
          <a:prstGeom prst="line">
            <a:avLst/>
          </a:prstGeom>
          <a:ln w="38100">
            <a:solidFill>
              <a:srgbClr val="3333FF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872557" y="188614"/>
            <a:ext cx="5759514" cy="6547164"/>
          </a:xfrm>
          <a:prstGeom prst="line">
            <a:avLst/>
          </a:prstGeom>
          <a:ln w="76200">
            <a:solidFill>
              <a:srgbClr val="FFFF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471596" y="488887"/>
            <a:ext cx="5504507" cy="6237838"/>
          </a:xfrm>
          <a:prstGeom prst="line">
            <a:avLst/>
          </a:prstGeom>
          <a:ln w="76200">
            <a:solidFill>
              <a:srgbClr val="0EF824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331675" y="90535"/>
            <a:ext cx="5575426" cy="6317809"/>
          </a:xfrm>
          <a:prstGeom prst="line">
            <a:avLst/>
          </a:prstGeom>
          <a:ln w="38100">
            <a:solidFill>
              <a:srgbClr val="B133D3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352884" y="144855"/>
            <a:ext cx="3682474" cy="4193309"/>
          </a:xfrm>
          <a:prstGeom prst="line">
            <a:avLst/>
          </a:prstGeom>
          <a:ln w="76200">
            <a:solidFill>
              <a:srgbClr val="F6781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768038" y="242935"/>
            <a:ext cx="5732350" cy="6501897"/>
          </a:xfrm>
          <a:prstGeom prst="line">
            <a:avLst/>
          </a:prstGeom>
          <a:ln w="19050">
            <a:solidFill>
              <a:srgbClr val="92D05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88614" y="1999307"/>
            <a:ext cx="4175156" cy="4754579"/>
          </a:xfrm>
          <a:prstGeom prst="line">
            <a:avLst/>
          </a:prstGeom>
          <a:ln w="76200">
            <a:solidFill>
              <a:srgbClr val="3CB2AF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226336" y="624690"/>
            <a:ext cx="5296278" cy="6029608"/>
          </a:xfrm>
          <a:prstGeom prst="line">
            <a:avLst/>
          </a:prstGeom>
          <a:ln w="76200">
            <a:solidFill>
              <a:srgbClr val="FF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570368" y="162963"/>
            <a:ext cx="5794218" cy="6581869"/>
          </a:xfrm>
          <a:prstGeom prst="line">
            <a:avLst/>
          </a:prstGeom>
          <a:ln w="19050">
            <a:solidFill>
              <a:srgbClr val="92D05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533400" y="2976327"/>
            <a:ext cx="8229600" cy="2093613"/>
          </a:xfrm>
          <a:solidFill>
            <a:srgbClr val="B2ACC8"/>
          </a:solidFill>
          <a:ln w="57150">
            <a:solidFill>
              <a:srgbClr val="5395FF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endParaRPr lang="en-US" sz="12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dirty="0" err="1" smtClean="0"/>
              <a:t>Foodwebs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Pollination interactions</a:t>
            </a:r>
          </a:p>
          <a:p>
            <a:pPr marL="0" indent="0">
              <a:buNone/>
            </a:pPr>
            <a:r>
              <a:rPr lang="en-US" dirty="0" smtClean="0"/>
              <a:t>Recent popularity (R-bipartite)</a:t>
            </a: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2759433" y="915949"/>
            <a:ext cx="3761715" cy="956633"/>
          </a:xfrm>
          <a:solidFill>
            <a:srgbClr val="AEACC8"/>
          </a:solidFill>
          <a:ln w="38100">
            <a:solidFill>
              <a:srgbClr val="5395FF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Overview 1</a:t>
            </a:r>
            <a:endParaRPr lang="en-US" dirty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09375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57CA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Specialized vector feeders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74904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In fact for western N America where I have worked, specialist-feeding bees vary </a:t>
            </a:r>
            <a:r>
              <a:rPr lang="en-US" dirty="0" smtClean="0"/>
              <a:t>from </a:t>
            </a:r>
            <a:r>
              <a:rPr lang="en-US" dirty="0"/>
              <a:t>5-55% of the local bee fauna) (</a:t>
            </a:r>
            <a:r>
              <a:rPr lang="en-US" dirty="0" err="1"/>
              <a:t>Moldenke</a:t>
            </a:r>
            <a:r>
              <a:rPr lang="en-US" dirty="0"/>
              <a:t>, 1978)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The highest richness of specialist-feeding bees is in the southwestern deserts; it is usually &lt;&lt;20% in most other plant communities.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80376" y="3133174"/>
            <a:ext cx="10278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>
                <a:solidFill>
                  <a:srgbClr val="A20000"/>
                </a:solidFill>
              </a:rPr>
              <a:t>BUT</a:t>
            </a:r>
            <a:r>
              <a:rPr lang="en-US" sz="4000" b="1" i="1" dirty="0" smtClean="0">
                <a:solidFill>
                  <a:srgbClr val="A20000"/>
                </a:solidFill>
              </a:rPr>
              <a:t>:</a:t>
            </a:r>
            <a:endParaRPr lang="en-US" sz="4000" b="1" i="1" dirty="0">
              <a:solidFill>
                <a:srgbClr val="A2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169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57CA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72016" y="107132"/>
            <a:ext cx="8863342" cy="6705603"/>
            <a:chOff x="172016" y="107132"/>
            <a:chExt cx="8863342" cy="6705603"/>
          </a:xfrm>
        </p:grpSpPr>
        <p:cxnSp>
          <p:nvCxnSpPr>
            <p:cNvPr id="5" name="Straight Connector 4"/>
            <p:cNvCxnSpPr/>
            <p:nvPr/>
          </p:nvCxnSpPr>
          <p:spPr>
            <a:xfrm flipH="1">
              <a:off x="1972150" y="267080"/>
              <a:ext cx="5785164" cy="6545655"/>
            </a:xfrm>
            <a:prstGeom prst="line">
              <a:avLst/>
            </a:prstGeom>
            <a:ln w="76200">
              <a:solidFill>
                <a:srgbClr val="FFFF00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flipH="1">
              <a:off x="344033" y="172016"/>
              <a:ext cx="3766241" cy="4264182"/>
            </a:xfrm>
            <a:prstGeom prst="line">
              <a:avLst/>
            </a:prstGeom>
            <a:ln w="38100">
              <a:solidFill>
                <a:srgbClr val="FFFF00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H="1">
              <a:off x="4264182" y="1647731"/>
              <a:ext cx="4345665" cy="4961299"/>
            </a:xfrm>
            <a:prstGeom prst="line">
              <a:avLst/>
            </a:prstGeom>
            <a:ln w="76200">
              <a:solidFill>
                <a:srgbClr val="3CB2AF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H="1">
              <a:off x="2506301" y="460217"/>
              <a:ext cx="5496962" cy="6239347"/>
            </a:xfrm>
            <a:prstGeom prst="line">
              <a:avLst/>
            </a:prstGeom>
            <a:ln w="76200">
              <a:solidFill>
                <a:srgbClr val="0EF824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1247869" y="242935"/>
              <a:ext cx="5714246" cy="6501897"/>
            </a:xfrm>
            <a:prstGeom prst="line">
              <a:avLst/>
            </a:prstGeom>
            <a:ln w="38100">
              <a:solidFill>
                <a:srgbClr val="3333FF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928389" y="235391"/>
              <a:ext cx="5785164" cy="6545655"/>
            </a:xfrm>
            <a:prstGeom prst="line">
              <a:avLst/>
            </a:prstGeom>
            <a:ln w="76200"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2553073" y="506993"/>
              <a:ext cx="5504507" cy="6237838"/>
            </a:xfrm>
            <a:prstGeom prst="line">
              <a:avLst/>
            </a:prstGeom>
            <a:ln w="76200">
              <a:solidFill>
                <a:srgbClr val="0EF824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3204927" y="371193"/>
              <a:ext cx="5575426" cy="6317809"/>
            </a:xfrm>
            <a:prstGeom prst="line">
              <a:avLst/>
            </a:prstGeom>
            <a:ln w="38100">
              <a:solidFill>
                <a:srgbClr val="B133D3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>
              <a:off x="5316670" y="2218098"/>
              <a:ext cx="3682474" cy="4193309"/>
            </a:xfrm>
            <a:prstGeom prst="line">
              <a:avLst/>
            </a:prstGeom>
            <a:ln w="76200">
              <a:solidFill>
                <a:srgbClr val="F67810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>
              <a:off x="768038" y="242935"/>
              <a:ext cx="5732350" cy="6501897"/>
            </a:xfrm>
            <a:prstGeom prst="line">
              <a:avLst/>
            </a:prstGeom>
            <a:ln w="19050">
              <a:solidFill>
                <a:srgbClr val="92D050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>
              <a:off x="215774" y="217283"/>
              <a:ext cx="4691204" cy="5350598"/>
            </a:xfrm>
            <a:prstGeom prst="line">
              <a:avLst/>
            </a:prstGeom>
            <a:ln w="76200">
              <a:solidFill>
                <a:srgbClr val="3CB2AF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H="1">
              <a:off x="479834" y="181070"/>
              <a:ext cx="5296278" cy="6029608"/>
            </a:xfrm>
            <a:prstGeom prst="line">
              <a:avLst/>
            </a:prstGeom>
            <a:ln w="76200">
              <a:solidFill>
                <a:srgbClr val="FF0000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H="1">
              <a:off x="570368" y="162963"/>
              <a:ext cx="5794218" cy="6581869"/>
            </a:xfrm>
            <a:prstGeom prst="line">
              <a:avLst/>
            </a:prstGeom>
            <a:ln w="19050">
              <a:solidFill>
                <a:srgbClr val="92D050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172016" y="2390115"/>
              <a:ext cx="3871864" cy="4399072"/>
            </a:xfrm>
            <a:prstGeom prst="line">
              <a:avLst/>
            </a:prstGeom>
            <a:ln w="76200">
              <a:solidFill>
                <a:srgbClr val="FFFF00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2506301" y="460217"/>
              <a:ext cx="5478855" cy="6239347"/>
            </a:xfrm>
            <a:prstGeom prst="line">
              <a:avLst/>
            </a:prstGeom>
            <a:ln w="76200">
              <a:solidFill>
                <a:srgbClr val="0EF824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1918580" y="141838"/>
              <a:ext cx="5686331" cy="6476245"/>
            </a:xfrm>
            <a:prstGeom prst="line">
              <a:avLst/>
            </a:prstGeom>
            <a:ln w="76200">
              <a:solidFill>
                <a:srgbClr val="FFFF00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1021535" y="514538"/>
              <a:ext cx="5441133" cy="6183517"/>
            </a:xfrm>
            <a:prstGeom prst="line">
              <a:avLst/>
            </a:prstGeom>
            <a:ln w="19050">
              <a:solidFill>
                <a:srgbClr val="92D050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188614" y="1972146"/>
              <a:ext cx="4111782" cy="4691204"/>
            </a:xfrm>
            <a:prstGeom prst="line">
              <a:avLst/>
            </a:prstGeom>
            <a:ln w="57150">
              <a:solidFill>
                <a:srgbClr val="3CB2AF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271604" y="642796"/>
              <a:ext cx="5312874" cy="6064314"/>
            </a:xfrm>
            <a:prstGeom prst="line">
              <a:avLst/>
            </a:prstGeom>
            <a:ln w="76200">
              <a:solidFill>
                <a:srgbClr val="FF0000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823865" y="434566"/>
              <a:ext cx="5441133" cy="6183517"/>
            </a:xfrm>
            <a:prstGeom prst="line">
              <a:avLst/>
            </a:prstGeom>
            <a:ln w="19050">
              <a:solidFill>
                <a:srgbClr val="92D050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1247869" y="242935"/>
              <a:ext cx="5441133" cy="6183517"/>
            </a:xfrm>
            <a:prstGeom prst="line">
              <a:avLst/>
            </a:prstGeom>
            <a:ln w="38100">
              <a:solidFill>
                <a:srgbClr val="3333FF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1872557" y="188614"/>
              <a:ext cx="5696140" cy="6465683"/>
            </a:xfrm>
            <a:prstGeom prst="line">
              <a:avLst/>
            </a:prstGeom>
            <a:ln w="76200">
              <a:solidFill>
                <a:srgbClr val="FFFF00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2471596" y="488887"/>
              <a:ext cx="5486400" cy="6246891"/>
            </a:xfrm>
            <a:prstGeom prst="line">
              <a:avLst/>
            </a:prstGeom>
            <a:ln w="76200">
              <a:solidFill>
                <a:srgbClr val="0EF824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3366379" y="107132"/>
              <a:ext cx="5441133" cy="6183517"/>
            </a:xfrm>
            <a:prstGeom prst="line">
              <a:avLst/>
            </a:prstGeom>
            <a:ln w="38100">
              <a:solidFill>
                <a:srgbClr val="B133D3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5352884" y="144855"/>
              <a:ext cx="3682474" cy="4193309"/>
            </a:xfrm>
            <a:prstGeom prst="line">
              <a:avLst/>
            </a:prstGeom>
            <a:ln w="76200">
              <a:solidFill>
                <a:srgbClr val="F67810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3898" y="2167073"/>
            <a:ext cx="6647561" cy="3303424"/>
          </a:xfrm>
          <a:solidFill>
            <a:srgbClr val="A5C4E9"/>
          </a:solidFill>
          <a:ln w="38100">
            <a:solidFill>
              <a:srgbClr val="5395FF"/>
            </a:solidFill>
          </a:ln>
        </p:spPr>
        <p:txBody>
          <a:bodyPr>
            <a:normAutofit fontScale="90000"/>
          </a:bodyPr>
          <a:lstStyle/>
          <a:p>
            <a:r>
              <a:rPr lang="en-US" sz="36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Lesson #5)</a:t>
            </a:r>
            <a:r>
              <a:rPr lang="en-US" sz="3600" dirty="0"/>
              <a:t> </a:t>
            </a:r>
            <a:r>
              <a:rPr lang="en-US" sz="4000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Really: in most habitats</a:t>
            </a:r>
            <a:br>
              <a:rPr lang="en-US" sz="4000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n-US" sz="4000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 everybody is a generalist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200" dirty="0" smtClean="0"/>
              <a:t>(or potentially a generalist)</a:t>
            </a:r>
            <a:br>
              <a:rPr lang="en-US" sz="2200" dirty="0" smtClean="0"/>
            </a:br>
            <a:r>
              <a:rPr lang="en-US" sz="2200" dirty="0"/>
              <a:t/>
            </a:r>
            <a:br>
              <a:rPr lang="en-US" sz="2200" dirty="0"/>
            </a:br>
            <a:r>
              <a:rPr lang="en-US" sz="3100" dirty="0"/>
              <a:t>When looking at your data, with the notable exception of a few specialist bees, </a:t>
            </a:r>
            <a:r>
              <a:rPr lang="en-US" sz="3100" i="1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all other vectors</a:t>
            </a:r>
            <a:r>
              <a:rPr lang="en-US" sz="3100" dirty="0"/>
              <a:t> are potentially </a:t>
            </a:r>
            <a:r>
              <a:rPr lang="en-US" sz="3100" i="1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generalists.</a:t>
            </a:r>
            <a:endParaRPr lang="en-US" sz="3100" dirty="0"/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2371996" y="917405"/>
            <a:ext cx="4523714" cy="811778"/>
          </a:xfrm>
          <a:prstGeom prst="rect">
            <a:avLst/>
          </a:prstGeom>
          <a:solidFill>
            <a:srgbClr val="A5C4E9"/>
          </a:solidFill>
          <a:ln w="38100">
            <a:solidFill>
              <a:srgbClr val="5395FF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Basic lessons</a:t>
            </a:r>
            <a:endParaRPr lang="en-US" dirty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22627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57CA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So, the basic model should be a </a:t>
            </a:r>
            <a:br>
              <a:rPr lang="en-US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n-US" i="1" dirty="0">
                <a:solidFill>
                  <a:srgbClr val="5395FF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null model </a:t>
            </a:r>
            <a:r>
              <a:rPr lang="en-US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of generalists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Interactions between generalist vectors feeding upon generalist plants is simply the product of: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 vector density  x plant density</a:t>
            </a:r>
          </a:p>
          <a:p>
            <a:pPr marL="0" indent="0">
              <a:buNone/>
            </a:pPr>
            <a:r>
              <a:rPr lang="en-US" sz="2000" dirty="0" smtClean="0"/>
              <a:t>(with a few exceptions due to specialized morphology and behavior)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800" dirty="0" smtClean="0">
                <a:latin typeface="30"/>
              </a:rPr>
              <a:t>Then compare the predictions of the null generalist model with the field observations to determine how well you have in fact described the system.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100" dirty="0" smtClean="0"/>
              <a:t>(Note: most manuscripts convert their matrices to presence/absence rather than numerical density data – converting emphasizes the biases we just discussed, it does NOT diminish them – keep the matrices quantitative!!)</a:t>
            </a: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817630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57CA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438" y="47379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Programming exceptions into the </a:t>
            </a:r>
            <a:br>
              <a:rPr lang="en-US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n-US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null generalist model</a:t>
            </a:r>
            <a:endParaRPr lang="en-US" dirty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9090" y="2967253"/>
            <a:ext cx="8229600" cy="295369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VECTORS:</a:t>
            </a:r>
          </a:p>
          <a:p>
            <a:r>
              <a:rPr lang="en-US" dirty="0" smtClean="0"/>
              <a:t>Flight times not overlapping blooming times</a:t>
            </a:r>
          </a:p>
          <a:p>
            <a:r>
              <a:rPr lang="en-US" dirty="0" smtClean="0"/>
              <a:t>Too big to alight on/enter into the flower</a:t>
            </a:r>
          </a:p>
          <a:p>
            <a:r>
              <a:rPr lang="en-US" dirty="0" smtClean="0"/>
              <a:t>Inappropriate tongue length</a:t>
            </a:r>
          </a:p>
          <a:p>
            <a:r>
              <a:rPr lang="en-US" dirty="0" smtClean="0"/>
              <a:t>Known specialist-feeders</a:t>
            </a:r>
          </a:p>
          <a:p>
            <a:pPr marL="0" indent="0">
              <a:buNone/>
            </a:pPr>
            <a:r>
              <a:rPr lang="en-US" dirty="0" smtClean="0"/>
              <a:t>       on only a single genus</a:t>
            </a:r>
            <a:endParaRPr lang="en-US" dirty="0"/>
          </a:p>
        </p:txBody>
      </p:sp>
      <p:pic>
        <p:nvPicPr>
          <p:cNvPr id="4" name="Picture 6" descr="C:\Users\Carolyn\Documents\Andy\PPTs\Spain\nocturnal fl_hawkmoth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85172" y="1964601"/>
            <a:ext cx="1543614" cy="1258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Carolyn\Documents\Andy\PPTs\Pollination\pollination seminar from web\long tongued mot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10461" y="4655510"/>
            <a:ext cx="2486025" cy="18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Carolyn\Documents\Andy\PPTs\Spain\Yucca pollinator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95588" y="1792583"/>
            <a:ext cx="2190123" cy="1461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6296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57CA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Programming exceptions into the </a:t>
            </a:r>
            <a:br>
              <a:rPr lang="en-US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n-US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null generalist model</a:t>
            </a:r>
            <a:endParaRPr lang="en-US" dirty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08419"/>
            <a:ext cx="8487624" cy="458332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PLANTS:</a:t>
            </a:r>
          </a:p>
          <a:p>
            <a:r>
              <a:rPr lang="en-US" dirty="0" smtClean="0"/>
              <a:t>Tubular flowers (tongue-length of vectors)</a:t>
            </a:r>
          </a:p>
          <a:p>
            <a:r>
              <a:rPr lang="en-US" dirty="0" smtClean="0"/>
              <a:t>Upside-down flowers</a:t>
            </a:r>
          </a:p>
          <a:p>
            <a:r>
              <a:rPr lang="en-US" dirty="0" smtClean="0"/>
              <a:t>Closed flowers</a:t>
            </a:r>
          </a:p>
          <a:p>
            <a:r>
              <a:rPr lang="en-US" dirty="0" smtClean="0"/>
              <a:t>Darkly colored flowers</a:t>
            </a:r>
          </a:p>
          <a:p>
            <a:r>
              <a:rPr lang="en-US" dirty="0" smtClean="0"/>
              <a:t>Nocturnal flowers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(1, or more than 1, exclusionary floral device)</a:t>
            </a:r>
            <a:endParaRPr lang="en-US" dirty="0"/>
          </a:p>
        </p:txBody>
      </p:sp>
      <p:pic>
        <p:nvPicPr>
          <p:cNvPr id="1026" name="Picture 2" descr="C:\Users\Carolyn\Documents\Andy\PPTs\Pollination\pollination seminar from web\Darwins orchi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7125" y="918010"/>
            <a:ext cx="1731395" cy="1468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Carolyn\Documents\Andy\PPTs\Spain\nocturnal fl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94225" y="4090750"/>
            <a:ext cx="1439503" cy="1439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F:\PPT\images\upsidedown flowers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04234" y="2840831"/>
            <a:ext cx="1936576" cy="148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moldenka\Documents\Powerpoints\Spain\Collinsia_verna_flower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48661" y="3980166"/>
            <a:ext cx="1517775" cy="1660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1489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57CA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 idx="4294967295"/>
          </p:nvPr>
        </p:nvSpPr>
        <p:spPr>
          <a:xfrm>
            <a:off x="-23813" y="274638"/>
            <a:ext cx="5314951" cy="698500"/>
          </a:xfrm>
        </p:spPr>
        <p:txBody>
          <a:bodyPr/>
          <a:lstStyle/>
          <a:p>
            <a:pPr eaLnBrk="1" hangingPunct="1"/>
            <a:r>
              <a:rPr lang="en-US" altLang="en-US" sz="3500" dirty="0" smtClean="0">
                <a:latin typeface="Calibri" panose="020F0502020204030204" pitchFamily="34" charset="0"/>
              </a:rPr>
              <a:t>Different guilds of flowers</a:t>
            </a:r>
          </a:p>
        </p:txBody>
      </p:sp>
      <p:sp>
        <p:nvSpPr>
          <p:cNvPr id="44035" name="Content Placeholder 2"/>
          <p:cNvSpPr>
            <a:spLocks noGrp="1"/>
          </p:cNvSpPr>
          <p:nvPr>
            <p:ph idx="4294967295"/>
          </p:nvPr>
        </p:nvSpPr>
        <p:spPr>
          <a:xfrm>
            <a:off x="241300" y="1403350"/>
            <a:ext cx="8502650" cy="4918075"/>
          </a:xfrm>
          <a:ln w="19050">
            <a:solidFill>
              <a:srgbClr val="3333FF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500" dirty="0" smtClean="0">
                <a:latin typeface="Calibri" panose="020F0502020204030204" pitchFamily="34" charset="0"/>
              </a:rPr>
              <a:t>GENERALIST FLOWER (any pollinator morphology)</a:t>
            </a:r>
          </a:p>
          <a:p>
            <a:pPr eaLnBrk="1" hangingPunct="1">
              <a:buFontTx/>
              <a:buNone/>
            </a:pPr>
            <a:r>
              <a:rPr lang="en-US" altLang="en-US" sz="2500" dirty="0" smtClean="0">
                <a:latin typeface="Calibri" panose="020F0502020204030204" pitchFamily="34" charset="0"/>
              </a:rPr>
              <a:t>		-- open dish                            34 %</a:t>
            </a:r>
          </a:p>
          <a:p>
            <a:pPr eaLnBrk="1" hangingPunct="1">
              <a:buFontTx/>
              <a:buNone/>
            </a:pPr>
            <a:r>
              <a:rPr lang="en-US" altLang="en-US" sz="2500" dirty="0" smtClean="0">
                <a:latin typeface="Calibri" panose="020F0502020204030204" pitchFamily="34" charset="0"/>
              </a:rPr>
              <a:t>SPECIALIST FLOWER (exclusion types)</a:t>
            </a:r>
          </a:p>
          <a:p>
            <a:pPr eaLnBrk="1" hangingPunct="1">
              <a:buFontTx/>
              <a:buNone/>
            </a:pPr>
            <a:r>
              <a:rPr lang="en-US" altLang="en-US" sz="2500" dirty="0" smtClean="0">
                <a:latin typeface="Calibri" panose="020F0502020204030204" pitchFamily="34" charset="0"/>
              </a:rPr>
              <a:t>		-- closed flower                        9 %</a:t>
            </a:r>
          </a:p>
          <a:p>
            <a:pPr eaLnBrk="1" hangingPunct="1">
              <a:buFontTx/>
              <a:buNone/>
            </a:pPr>
            <a:r>
              <a:rPr lang="en-US" altLang="en-US" sz="2500" dirty="0" smtClean="0">
                <a:latin typeface="Calibri" panose="020F0502020204030204" pitchFamily="34" charset="0"/>
              </a:rPr>
              <a:t>		-- long tubular flower           25 %</a:t>
            </a:r>
          </a:p>
          <a:p>
            <a:pPr eaLnBrk="1" hangingPunct="1">
              <a:buFontTx/>
              <a:buNone/>
            </a:pPr>
            <a:r>
              <a:rPr lang="en-US" altLang="en-US" sz="2500" dirty="0" smtClean="0">
                <a:latin typeface="Calibri" panose="020F0502020204030204" pitchFamily="34" charset="0"/>
              </a:rPr>
              <a:t>		-- hanging flower                     7 %</a:t>
            </a:r>
          </a:p>
          <a:p>
            <a:pPr eaLnBrk="1" hangingPunct="1">
              <a:buFontTx/>
              <a:buNone/>
            </a:pPr>
            <a:r>
              <a:rPr lang="en-US" altLang="en-US" sz="2500" dirty="0" smtClean="0">
                <a:latin typeface="Calibri" panose="020F0502020204030204" pitchFamily="34" charset="0"/>
              </a:rPr>
              <a:t>             -- dark red/purple color       11 %</a:t>
            </a:r>
          </a:p>
          <a:p>
            <a:pPr eaLnBrk="1" hangingPunct="1">
              <a:buFontTx/>
              <a:buNone/>
            </a:pPr>
            <a:r>
              <a:rPr lang="en-US" altLang="en-US" sz="2500" dirty="0" smtClean="0">
                <a:latin typeface="Calibri" panose="020F0502020204030204" pitchFamily="34" charset="0"/>
              </a:rPr>
              <a:t>		-- tiny flower                           17 %</a:t>
            </a:r>
          </a:p>
          <a:p>
            <a:pPr eaLnBrk="1" hangingPunct="1">
              <a:buFontTx/>
              <a:buNone/>
            </a:pPr>
            <a:r>
              <a:rPr lang="en-US" altLang="en-US" sz="2500" dirty="0" smtClean="0">
                <a:latin typeface="Calibri" panose="020F0502020204030204" pitchFamily="34" charset="0"/>
              </a:rPr>
              <a:t>			</a:t>
            </a:r>
            <a:r>
              <a:rPr lang="en-US" altLang="en-US" sz="1800" dirty="0" smtClean="0">
                <a:latin typeface="Calibri" panose="020F0502020204030204" pitchFamily="34" charset="0"/>
              </a:rPr>
              <a:t>(weak = practically no pollinator support)</a:t>
            </a:r>
          </a:p>
          <a:p>
            <a:pPr eaLnBrk="1" hangingPunct="1">
              <a:buFontTx/>
              <a:buNone/>
            </a:pPr>
            <a:r>
              <a:rPr lang="en-US" altLang="en-US" sz="1800" dirty="0" smtClean="0">
                <a:latin typeface="Calibri" panose="020F0502020204030204" pitchFamily="34" charset="0"/>
              </a:rPr>
              <a:t>                  </a:t>
            </a:r>
            <a:r>
              <a:rPr lang="en-US" altLang="en-US" sz="2500" dirty="0" smtClean="0">
                <a:latin typeface="Calibri" panose="020F0502020204030204" pitchFamily="34" charset="0"/>
              </a:rPr>
              <a:t>-- etc. (</a:t>
            </a:r>
            <a:r>
              <a:rPr lang="en-US" altLang="en-US" sz="2000" dirty="0" smtClean="0">
                <a:latin typeface="Calibri" panose="020F0502020204030204" pitchFamily="34" charset="0"/>
              </a:rPr>
              <a:t>nocturnal; really weird, </a:t>
            </a:r>
            <a:r>
              <a:rPr lang="en-US" altLang="en-US" sz="2000" dirty="0" err="1" smtClean="0">
                <a:latin typeface="Calibri" panose="020F0502020204030204" pitchFamily="34" charset="0"/>
              </a:rPr>
              <a:t>etc</a:t>
            </a:r>
            <a:r>
              <a:rPr lang="en-US" altLang="en-US" sz="2500" dirty="0" smtClean="0">
                <a:latin typeface="Calibri" panose="020F0502020204030204" pitchFamily="34" charset="0"/>
              </a:rPr>
              <a:t>)  trace </a:t>
            </a:r>
            <a:r>
              <a:rPr lang="en-US" altLang="en-US" sz="2500" dirty="0" smtClean="0"/>
              <a:t>%</a:t>
            </a:r>
          </a:p>
        </p:txBody>
      </p:sp>
      <p:pic>
        <p:nvPicPr>
          <p:cNvPr id="44036" name="Picture 4" descr="C:\Users\Carolyn\Documents\Andy\Botany seminar_pollination ecol\pollination seminar from web\Eriophyllum lanatum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65963" y="1022350"/>
            <a:ext cx="1754187" cy="1754188"/>
          </a:xfrm>
          <a:prstGeom prst="rect">
            <a:avLst/>
          </a:prstGeom>
          <a:solidFill>
            <a:srgbClr val="8181FF"/>
          </a:solidFill>
          <a:ln w="19050">
            <a:solidFill>
              <a:srgbClr val="3333FF"/>
            </a:solidFill>
            <a:miter lim="800000"/>
            <a:headEnd/>
            <a:tailEnd/>
          </a:ln>
        </p:spPr>
      </p:pic>
      <p:pic>
        <p:nvPicPr>
          <p:cNvPr id="44037" name="Picture 10" descr="C:\Users\Carolyn\Documents\Andy\Botany seminar_pollination ecol\pollination seminar from web\Vicia americana s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92813" y="2586038"/>
            <a:ext cx="1692275" cy="1054100"/>
          </a:xfrm>
          <a:prstGeom prst="rect">
            <a:avLst/>
          </a:prstGeom>
          <a:noFill/>
          <a:ln w="19050">
            <a:solidFill>
              <a:srgbClr val="3333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38" name="Picture 6" descr="C:\Users\Carolyn\Documents\Andy\Botany seminar_pollination ecol\pollination seminar from web\Ipomopsi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34250" y="3489325"/>
            <a:ext cx="1627188" cy="1316038"/>
          </a:xfrm>
          <a:prstGeom prst="rect">
            <a:avLst/>
          </a:prstGeom>
          <a:noFill/>
          <a:ln w="19050">
            <a:solidFill>
              <a:srgbClr val="3333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39" name="Picture 7" descr="C:\Users\Carolyn\Documents\Andy\Botany seminar_pollination ecol\pollination seminar from web\Vaccinium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6838" y="4581525"/>
            <a:ext cx="1428750" cy="1349375"/>
          </a:xfrm>
          <a:prstGeom prst="rect">
            <a:avLst/>
          </a:prstGeom>
          <a:noFill/>
          <a:ln w="19050">
            <a:solidFill>
              <a:srgbClr val="3333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40" name="Picture 9" descr="C:\Users\Carolyn\Documents\Andy\Botany seminar_pollination ecol\pollination seminar from web\Gayophytum diffusum sm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96213" y="5513388"/>
            <a:ext cx="1009650" cy="1089025"/>
          </a:xfrm>
          <a:prstGeom prst="rect">
            <a:avLst/>
          </a:prstGeom>
          <a:noFill/>
          <a:ln w="19050">
            <a:solidFill>
              <a:srgbClr val="3333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5982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57CA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374135" y="6135259"/>
            <a:ext cx="1447419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White = likely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821555" y="6135514"/>
            <a:ext cx="1539780" cy="369332"/>
          </a:xfrm>
          <a:prstGeom prst="rect">
            <a:avLst/>
          </a:prstGeom>
          <a:solidFill>
            <a:srgbClr val="619DFF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Blue = unlikely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04494" y="6135514"/>
            <a:ext cx="2467022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Yellow = highly </a:t>
            </a:r>
            <a:r>
              <a:rPr lang="en-US" dirty="0" smtClean="0"/>
              <a:t>probable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361335" y="6135514"/>
            <a:ext cx="2171941" cy="369332"/>
          </a:xfrm>
          <a:prstGeom prst="rect">
            <a:avLst/>
          </a:prstGeom>
          <a:solidFill>
            <a:srgbClr val="80808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Gray = highly </a:t>
            </a:r>
            <a:r>
              <a:rPr lang="en-US" dirty="0" smtClean="0"/>
              <a:t>unlikely</a:t>
            </a:r>
            <a:endParaRPr lang="en-US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786384" y="531815"/>
            <a:ext cx="7708392" cy="775778"/>
          </a:xfrm>
          <a:prstGeom prst="rect">
            <a:avLst/>
          </a:prstGeom>
          <a:noFill/>
          <a:ln w="28575">
            <a:noFill/>
          </a:ln>
        </p:spPr>
        <p:txBody>
          <a:bodyPr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200" dirty="0" smtClean="0"/>
              <a:t>So, we can then combine the density-independent exclusionary covariates of the bugs and the plants with the density-dependent null matrix of ‘everyone is a generalist’ – this is what we get as a prediction of matrix</a:t>
            </a:r>
          </a:p>
        </p:txBody>
      </p:sp>
      <p:pic>
        <p:nvPicPr>
          <p:cNvPr id="2050" name="Picture 2" descr="C:\Users\Carolyn\Documents\Andy\PPTs\Spain\ConeSlide_Color_cv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363" y="1388809"/>
            <a:ext cx="8931275" cy="4700587"/>
          </a:xfrm>
          <a:prstGeom prst="rect">
            <a:avLst/>
          </a:prstGeom>
          <a:noFill/>
          <a:ln w="38100">
            <a:solidFill>
              <a:srgbClr val="5395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694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57CA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Therefore, to correct pitfalls in the literature</a:t>
            </a:r>
            <a:endParaRPr lang="en-US" dirty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497" y="1403130"/>
            <a:ext cx="8258503" cy="4935553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4300" dirty="0" smtClean="0"/>
              <a:t>Field Data </a:t>
            </a:r>
            <a:r>
              <a:rPr lang="en-US" sz="4300" dirty="0"/>
              <a:t>M</a:t>
            </a:r>
            <a:r>
              <a:rPr lang="en-US" sz="4300" dirty="0" smtClean="0"/>
              <a:t>atrix</a:t>
            </a:r>
          </a:p>
          <a:p>
            <a:pPr marL="400050" lvl="1" indent="0">
              <a:buNone/>
            </a:pPr>
            <a:r>
              <a:rPr lang="en-US" dirty="0" smtClean="0"/>
              <a:t>	</a:t>
            </a:r>
            <a:r>
              <a:rPr lang="en-US" sz="3400" dirty="0" smtClean="0"/>
              <a:t>(observational data)</a:t>
            </a:r>
          </a:p>
          <a:p>
            <a:pPr marL="0" lvl="1" indent="0">
              <a:buNone/>
            </a:pPr>
            <a:r>
              <a:rPr lang="en-US" sz="4300" dirty="0" smtClean="0"/>
              <a:t>Normalized Probability Matrix</a:t>
            </a:r>
          </a:p>
          <a:p>
            <a:pPr marL="400050" lvl="1" indent="0">
              <a:buNone/>
            </a:pPr>
            <a:r>
              <a:rPr lang="en-US" sz="4300" dirty="0"/>
              <a:t>	</a:t>
            </a:r>
            <a:r>
              <a:rPr lang="en-US" sz="3400" dirty="0" smtClean="0"/>
              <a:t>(transformed observational data)</a:t>
            </a:r>
          </a:p>
          <a:p>
            <a:pPr marL="0" indent="0">
              <a:buNone/>
            </a:pPr>
            <a:r>
              <a:rPr lang="en-US" sz="4300" dirty="0" smtClean="0"/>
              <a:t>Null </a:t>
            </a:r>
            <a:r>
              <a:rPr lang="en-US" sz="4300" dirty="0"/>
              <a:t>G</a:t>
            </a:r>
            <a:r>
              <a:rPr lang="en-US" sz="4300" dirty="0" smtClean="0"/>
              <a:t>eneralist Matrix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sz="3400" dirty="0" smtClean="0"/>
              <a:t>(transformed field data * density dependence)</a:t>
            </a:r>
          </a:p>
          <a:p>
            <a:pPr marL="0" indent="0">
              <a:buNone/>
            </a:pPr>
            <a:r>
              <a:rPr lang="en-US" sz="4300" dirty="0" smtClean="0"/>
              <a:t>Exclusionary behavior/morphology Matrix</a:t>
            </a:r>
          </a:p>
          <a:p>
            <a:pPr marL="400050" lvl="1" indent="0">
              <a:buNone/>
            </a:pPr>
            <a:r>
              <a:rPr lang="en-US" dirty="0" smtClean="0"/>
              <a:t>	</a:t>
            </a:r>
            <a:r>
              <a:rPr lang="en-US" sz="3400" dirty="0" smtClean="0"/>
              <a:t>(density-independent p &amp; v covariates)</a:t>
            </a:r>
          </a:p>
          <a:p>
            <a:pPr marL="0" indent="0">
              <a:buNone/>
            </a:pPr>
            <a:r>
              <a:rPr lang="en-US" sz="4300" dirty="0" smtClean="0"/>
              <a:t>Null * Exclusionary = Covariate Matrix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sz="3400" dirty="0" smtClean="0"/>
              <a:t>(dens-dependent * dens-independent)</a:t>
            </a:r>
          </a:p>
          <a:p>
            <a:pPr marL="0" indent="0">
              <a:buNone/>
            </a:pPr>
            <a:r>
              <a:rPr lang="en-US" sz="4300" dirty="0" smtClean="0"/>
              <a:t>Then, simulation model with inter-annual variability</a:t>
            </a:r>
          </a:p>
          <a:p>
            <a:pPr marL="0" indent="0">
              <a:buNone/>
            </a:pPr>
            <a:endParaRPr lang="en-US" sz="1100" dirty="0" smtClean="0"/>
          </a:p>
          <a:p>
            <a:pPr marL="0" indent="0">
              <a:buNone/>
            </a:pPr>
            <a:r>
              <a:rPr lang="en-US" sz="2600" dirty="0" smtClean="0"/>
              <a:t>(at each step you compare the predictions with the actual observations and appropriately adjust the model)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433336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57CA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8754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4000" dirty="0" smtClean="0"/>
              <a:t>So, as the American hamburger advertisements say –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“Where is the beef?”</a:t>
            </a:r>
            <a:endParaRPr lang="en-US" dirty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35779" y="2528220"/>
            <a:ext cx="8001000" cy="308491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With this approach to describing and analyzing pollination interactions, it is easy to see that the </a:t>
            </a:r>
            <a:r>
              <a:rPr lang="en-US" i="1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density-independent factors </a:t>
            </a:r>
            <a:r>
              <a:rPr lang="en-US" dirty="0" smtClean="0"/>
              <a:t>with which individual species of plants and vectors compete through time are defined and quantified by the </a:t>
            </a:r>
            <a:r>
              <a:rPr lang="en-US" i="1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‘Exclusionary Matrix’.</a:t>
            </a:r>
            <a:endParaRPr lang="en-US" i="1" dirty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04663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57CA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39094" y="274638"/>
            <a:ext cx="8229600" cy="1143000"/>
          </a:xfrm>
        </p:spPr>
        <p:txBody>
          <a:bodyPr/>
          <a:lstStyle/>
          <a:p>
            <a:r>
              <a:rPr lang="en-US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Simulation modeling</a:t>
            </a:r>
            <a:endParaRPr lang="en-US" dirty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02465" y="1699783"/>
            <a:ext cx="8107378" cy="4356985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3800" dirty="0" smtClean="0"/>
              <a:t>The </a:t>
            </a:r>
            <a:r>
              <a:rPr lang="en-US" sz="3800" i="1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exclusionary matrix </a:t>
            </a:r>
            <a:r>
              <a:rPr lang="en-US" sz="3800" dirty="0" smtClean="0"/>
              <a:t>is the paramount driver through time -- densities fluctuate, immigration occurs, local extinction of vector populations occur  --  but the most important interactions between species are those which determine the most </a:t>
            </a:r>
            <a:r>
              <a:rPr lang="en-US" sz="3800" dirty="0"/>
              <a:t>potentially intensely </a:t>
            </a:r>
            <a:r>
              <a:rPr lang="en-US" sz="3800" dirty="0" smtClean="0"/>
              <a:t>competing species regardless of densities</a:t>
            </a:r>
          </a:p>
          <a:p>
            <a:pPr marL="0" indent="0">
              <a:buNone/>
            </a:pPr>
            <a:r>
              <a:rPr lang="en-US" sz="3000" dirty="0" smtClean="0"/>
              <a:t>(the smaller portions of the matrix with both exclusive and overlapping plant/vector combinations = ‘modules’)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4368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57CA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traight Connector 34"/>
          <p:cNvCxnSpPr/>
          <p:nvPr/>
        </p:nvCxnSpPr>
        <p:spPr>
          <a:xfrm>
            <a:off x="135802" y="2752253"/>
            <a:ext cx="3576119" cy="3992579"/>
          </a:xfrm>
          <a:prstGeom prst="line">
            <a:avLst/>
          </a:prstGeom>
          <a:ln w="38100">
            <a:solidFill>
              <a:srgbClr val="FFFF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6325354" y="114676"/>
            <a:ext cx="2737165" cy="3144572"/>
          </a:xfrm>
          <a:prstGeom prst="line">
            <a:avLst/>
          </a:prstGeom>
          <a:ln w="76200">
            <a:solidFill>
              <a:srgbClr val="3CB2AF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2506301" y="460217"/>
            <a:ext cx="5496962" cy="6239347"/>
          </a:xfrm>
          <a:prstGeom prst="line">
            <a:avLst/>
          </a:prstGeom>
          <a:ln w="76200">
            <a:solidFill>
              <a:srgbClr val="0EF824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1918580" y="141838"/>
            <a:ext cx="5749705" cy="6557726"/>
          </a:xfrm>
          <a:prstGeom prst="line">
            <a:avLst/>
          </a:prstGeom>
          <a:ln w="76200">
            <a:solidFill>
              <a:srgbClr val="FFFF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247869" y="242935"/>
            <a:ext cx="5714246" cy="6501897"/>
          </a:xfrm>
          <a:prstGeom prst="line">
            <a:avLst/>
          </a:prstGeom>
          <a:ln w="38100">
            <a:solidFill>
              <a:srgbClr val="3333FF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872557" y="188614"/>
            <a:ext cx="5759514" cy="6547164"/>
          </a:xfrm>
          <a:prstGeom prst="line">
            <a:avLst/>
          </a:prstGeom>
          <a:ln w="76200">
            <a:solidFill>
              <a:srgbClr val="FFFF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471596" y="488887"/>
            <a:ext cx="5504507" cy="6237838"/>
          </a:xfrm>
          <a:prstGeom prst="line">
            <a:avLst/>
          </a:prstGeom>
          <a:ln w="76200">
            <a:solidFill>
              <a:srgbClr val="0EF824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331675" y="90535"/>
            <a:ext cx="5575426" cy="6317809"/>
          </a:xfrm>
          <a:prstGeom prst="line">
            <a:avLst/>
          </a:prstGeom>
          <a:ln w="38100">
            <a:solidFill>
              <a:srgbClr val="B133D3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352884" y="144855"/>
            <a:ext cx="3682474" cy="4193309"/>
          </a:xfrm>
          <a:prstGeom prst="line">
            <a:avLst/>
          </a:prstGeom>
          <a:ln w="76200">
            <a:solidFill>
              <a:srgbClr val="F6781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768038" y="242935"/>
            <a:ext cx="5732350" cy="6501897"/>
          </a:xfrm>
          <a:prstGeom prst="line">
            <a:avLst/>
          </a:prstGeom>
          <a:ln w="19050">
            <a:solidFill>
              <a:srgbClr val="92D05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88614" y="1999307"/>
            <a:ext cx="4175156" cy="4754579"/>
          </a:xfrm>
          <a:prstGeom prst="line">
            <a:avLst/>
          </a:prstGeom>
          <a:ln w="76200">
            <a:solidFill>
              <a:srgbClr val="3CB2AF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226336" y="624690"/>
            <a:ext cx="5296278" cy="6029608"/>
          </a:xfrm>
          <a:prstGeom prst="line">
            <a:avLst/>
          </a:prstGeom>
          <a:ln w="76200">
            <a:solidFill>
              <a:srgbClr val="FF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570368" y="162963"/>
            <a:ext cx="5794218" cy="6581869"/>
          </a:xfrm>
          <a:prstGeom prst="line">
            <a:avLst/>
          </a:prstGeom>
          <a:ln w="19050">
            <a:solidFill>
              <a:srgbClr val="92D05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6499" y="2501494"/>
            <a:ext cx="7546063" cy="3349869"/>
          </a:xfrm>
          <a:solidFill>
            <a:srgbClr val="AEACC8"/>
          </a:solidFill>
          <a:ln w="57150">
            <a:solidFill>
              <a:srgbClr val="5395FF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Serious conceptual limitations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sz="2400" dirty="0" smtClean="0"/>
              <a:t>empty matrix cells &amp; rare species &amp; ‘specialists’</a:t>
            </a:r>
          </a:p>
          <a:p>
            <a:pPr marL="0" indent="0">
              <a:buNone/>
            </a:pPr>
            <a:r>
              <a:rPr lang="en-US" sz="2400" dirty="0" smtClean="0"/>
              <a:t>	density dependence &amp; density independence</a:t>
            </a:r>
          </a:p>
          <a:p>
            <a:pPr marL="0" indent="0">
              <a:buNone/>
            </a:pPr>
            <a:r>
              <a:rPr lang="en-US" sz="2400" dirty="0" smtClean="0"/>
              <a:t>	competition and extinction analysis</a:t>
            </a:r>
          </a:p>
          <a:p>
            <a:pPr marL="0" indent="0">
              <a:buNone/>
            </a:pPr>
            <a:r>
              <a:rPr lang="en-US" dirty="0" smtClean="0"/>
              <a:t>Potential better approach</a:t>
            </a:r>
          </a:p>
          <a:p>
            <a:pPr marL="0" indent="0">
              <a:buNone/>
            </a:pPr>
            <a:r>
              <a:rPr lang="en-US" dirty="0" smtClean="0"/>
              <a:t>Primacy of ‘niche-overlap’ statistic</a:t>
            </a:r>
            <a:endParaRPr lang="en-US" dirty="0"/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2759433" y="915949"/>
            <a:ext cx="3761715" cy="956633"/>
          </a:xfrm>
          <a:solidFill>
            <a:srgbClr val="AEACC8"/>
          </a:solidFill>
          <a:ln w="38100">
            <a:solidFill>
              <a:srgbClr val="5395FF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Overview 2</a:t>
            </a:r>
            <a:endParaRPr lang="en-US" dirty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7371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57CA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 descr="C:\Users\Carolyn\Documents\Andy\PPTs\Spain\butterfly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59406" y="116229"/>
            <a:ext cx="1421219" cy="1459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82" y="274639"/>
            <a:ext cx="7885568" cy="1143000"/>
          </a:xfrm>
        </p:spPr>
        <p:txBody>
          <a:bodyPr/>
          <a:lstStyle/>
          <a:p>
            <a:r>
              <a:rPr lang="en-US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Competition and local extinction</a:t>
            </a:r>
            <a:endParaRPr lang="en-US" dirty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94957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/>
              <a:t>The most heuristic statistic is the matrix-adaptation of the Shannon </a:t>
            </a:r>
            <a:r>
              <a:rPr lang="en-US" dirty="0"/>
              <a:t>D</a:t>
            </a:r>
            <a:r>
              <a:rPr lang="en-US" dirty="0" smtClean="0"/>
              <a:t>iversity Index called the </a:t>
            </a:r>
            <a:r>
              <a:rPr lang="en-US" i="1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‘niche-overlap index’,</a:t>
            </a:r>
            <a:r>
              <a:rPr lang="en-US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dirty="0" smtClean="0"/>
              <a:t>when I first proposed it in 1975.</a:t>
            </a:r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r>
              <a:rPr lang="en-US" dirty="0" smtClean="0"/>
              <a:t>It quantifies how any 2 species differ/overlap in their use of resources: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plants using ratio of unique/generalist pollen vectors</a:t>
            </a:r>
          </a:p>
          <a:p>
            <a:pPr marL="0" indent="0">
              <a:buNone/>
            </a:pPr>
            <a:r>
              <a:rPr lang="en-US" dirty="0" smtClean="0"/>
              <a:t>	insects using unique/generalist plants</a:t>
            </a:r>
          </a:p>
          <a:p>
            <a:pPr marL="0" indent="0">
              <a:buNone/>
            </a:pPr>
            <a:r>
              <a:rPr lang="en-US" dirty="0" smtClean="0"/>
              <a:t>thereby, quantitatively defining the modules of the entire community with the most likely direct competitive interactions.</a:t>
            </a:r>
            <a:endParaRPr lang="en-US" dirty="0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88606" y="5510604"/>
            <a:ext cx="938213" cy="94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" descr="C:\Users\Carolyn\Documents\Andy\PPTs\Spain\bee10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69060" y="5241956"/>
            <a:ext cx="1288358" cy="1288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8984" y="5255597"/>
            <a:ext cx="963613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 descr="j0331311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18781" y="5641126"/>
            <a:ext cx="1057275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C:\Users\Carolyn\Documents\Andy\PPTs\Spain\butterfly-iconFlipped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4115" y="5144129"/>
            <a:ext cx="1713871" cy="1713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3789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57CA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Niche overlap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33942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For vectors:</a:t>
            </a:r>
          </a:p>
          <a:p>
            <a:pPr marL="0" indent="0">
              <a:buNone/>
            </a:pPr>
            <a:r>
              <a:rPr lang="en-US" sz="2400" dirty="0" smtClean="0"/>
              <a:t>            # food resources utilized by </a:t>
            </a:r>
            <a:r>
              <a:rPr lang="en-US" sz="2400" dirty="0" err="1" smtClean="0"/>
              <a:t>vector</a:t>
            </a:r>
            <a:r>
              <a:rPr lang="en-US" sz="2400" baseline="-25000" dirty="0" err="1" smtClean="0"/>
              <a:t>i</a:t>
            </a:r>
            <a:r>
              <a:rPr lang="en-US" sz="2400" dirty="0" smtClean="0"/>
              <a:t> (but not by </a:t>
            </a:r>
            <a:r>
              <a:rPr lang="en-US" sz="2400" dirty="0" err="1" smtClean="0"/>
              <a:t>vector</a:t>
            </a:r>
            <a:r>
              <a:rPr lang="en-US" sz="2400" baseline="-25000" dirty="0" err="1" smtClean="0"/>
              <a:t>j</a:t>
            </a:r>
            <a:r>
              <a:rPr lang="en-US" sz="2400" dirty="0" smtClean="0"/>
              <a:t>)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         total # food sources of </a:t>
            </a:r>
            <a:r>
              <a:rPr lang="en-US" sz="2400" dirty="0" err="1" smtClean="0"/>
              <a:t>vector</a:t>
            </a:r>
            <a:r>
              <a:rPr lang="en-US" sz="2400" baseline="-25000" dirty="0" err="1" smtClean="0"/>
              <a:t>i</a:t>
            </a:r>
            <a:endParaRPr lang="en-US" sz="2400" baseline="-25000" dirty="0" smtClean="0"/>
          </a:p>
          <a:p>
            <a:pPr marL="0" indent="0">
              <a:buNone/>
            </a:pPr>
            <a:endParaRPr lang="en-US" sz="2400" baseline="-25000" dirty="0"/>
          </a:p>
          <a:p>
            <a:pPr marL="0" indent="0">
              <a:buNone/>
            </a:pPr>
            <a:endParaRPr lang="en-US" sz="2400" baseline="-25000" dirty="0" smtClean="0"/>
          </a:p>
          <a:p>
            <a:pPr marL="0" indent="0">
              <a:buNone/>
            </a:pPr>
            <a:endParaRPr lang="en-US" sz="2400" baseline="-25000" dirty="0" smtClean="0"/>
          </a:p>
          <a:p>
            <a:pPr marL="0" indent="0">
              <a:buNone/>
            </a:pPr>
            <a:endParaRPr lang="en-US" sz="2400" baseline="-25000" dirty="0" smtClean="0"/>
          </a:p>
          <a:p>
            <a:pPr marL="0" indent="0">
              <a:buNone/>
            </a:pPr>
            <a:r>
              <a:rPr lang="en-US" sz="2400" dirty="0" smtClean="0"/>
              <a:t>Produces a unique value for each cell in the entire non-symmetric matrix</a:t>
            </a:r>
          </a:p>
          <a:p>
            <a:pPr marL="0" indent="0">
              <a:buNone/>
            </a:pPr>
            <a:endParaRPr lang="en-US" sz="900" dirty="0" smtClean="0"/>
          </a:p>
          <a:p>
            <a:pPr marL="0" indent="0">
              <a:buNone/>
            </a:pPr>
            <a:r>
              <a:rPr lang="en-US" sz="2400" dirty="0" smtClean="0"/>
              <a:t>Values range from </a:t>
            </a:r>
            <a:r>
              <a:rPr lang="en-US" sz="2400" dirty="0" smtClean="0">
                <a:solidFill>
                  <a:srgbClr val="A20000"/>
                </a:solidFill>
              </a:rPr>
              <a:t>= 0</a:t>
            </a:r>
            <a:r>
              <a:rPr lang="en-US" sz="2400" dirty="0" smtClean="0"/>
              <a:t> (nothing uniquely visited, or vector species are indistinguishable, i.e., 2 different species of bumblebees) </a:t>
            </a:r>
            <a:r>
              <a:rPr lang="en-US" sz="2400" dirty="0" smtClean="0">
                <a:solidFill>
                  <a:srgbClr val="A20000"/>
                </a:solidFill>
              </a:rPr>
              <a:t>to  = 1</a:t>
            </a:r>
          </a:p>
          <a:p>
            <a:pPr marL="0" indent="0">
              <a:buNone/>
            </a:pPr>
            <a:r>
              <a:rPr lang="en-US" sz="2400" dirty="0" smtClean="0"/>
              <a:t>(vector species are completely unique, do not share any food resources, i.e., a tumbling flower-beetle and a mason bee).</a:t>
            </a:r>
          </a:p>
          <a:p>
            <a:pPr marL="0" indent="0">
              <a:buNone/>
            </a:pPr>
            <a:r>
              <a:rPr lang="en-US" sz="2400" dirty="0" smtClean="0"/>
              <a:t> </a:t>
            </a:r>
            <a:endParaRPr lang="en-US" sz="2400" baseline="-250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288111" y="2377441"/>
            <a:ext cx="619406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89504" y="2130706"/>
            <a:ext cx="9204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(</a:t>
            </a:r>
            <a:r>
              <a:rPr lang="en-US" sz="2400" dirty="0" err="1"/>
              <a:t>d</a:t>
            </a:r>
            <a:r>
              <a:rPr lang="en-US" sz="2400" baseline="-25000" dirty="0" err="1"/>
              <a:t>ij</a:t>
            </a:r>
            <a:r>
              <a:rPr lang="en-US" sz="2400" dirty="0"/>
              <a:t>)  =</a:t>
            </a:r>
          </a:p>
        </p:txBody>
      </p:sp>
    </p:spTree>
    <p:extLst>
      <p:ext uri="{BB962C8B-B14F-4D97-AF65-F5344CB8AC3E}">
        <p14:creationId xmlns:p14="http://schemas.microsoft.com/office/powerpoint/2010/main" val="2955048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57CA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21208" y="1600201"/>
            <a:ext cx="8229600" cy="393562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Competition and extinction are </a:t>
            </a:r>
            <a:r>
              <a:rPr lang="en-US" i="1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not</a:t>
            </a:r>
            <a:r>
              <a:rPr lang="en-US" dirty="0" smtClean="0"/>
              <a:t> direct consequences of networking; networking analysis only helps to better delineate the potential for direct competition.</a:t>
            </a:r>
          </a:p>
          <a:p>
            <a:pPr marL="0" indent="0">
              <a:buNone/>
            </a:pPr>
            <a:endParaRPr lang="en-US" sz="1000" dirty="0" smtClean="0"/>
          </a:p>
          <a:p>
            <a:pPr marL="0" indent="0">
              <a:buNone/>
            </a:pPr>
            <a:r>
              <a:rPr lang="en-US" dirty="0" smtClean="0"/>
              <a:t>Many other factors are likely to </a:t>
            </a:r>
            <a:r>
              <a:rPr lang="en-US" i="1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overwhelm</a:t>
            </a:r>
            <a:r>
              <a:rPr lang="en-US" dirty="0" smtClean="0"/>
              <a:t> simple foodweb interactions relative to species persistence (examples: nest-site availability, disease, annual weather variation).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21208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Biological consequences of networking</a:t>
            </a:r>
            <a:endParaRPr lang="en-US" dirty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84841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57CA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Take-home messages about pollination networking</a:t>
            </a:r>
            <a:endParaRPr lang="en-US" dirty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/>
              <a:t>1) The biological consequences are best approached with </a:t>
            </a:r>
            <a:r>
              <a:rPr lang="en-US" i="1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quantitative</a:t>
            </a:r>
            <a:r>
              <a:rPr lang="en-US" dirty="0" smtClean="0"/>
              <a:t> (NOT binary +/-) </a:t>
            </a:r>
            <a:r>
              <a:rPr lang="en-US" i="1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matrices</a:t>
            </a:r>
            <a:r>
              <a:rPr lang="en-US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.</a:t>
            </a:r>
          </a:p>
          <a:p>
            <a:pPr marL="0" indent="0">
              <a:buNone/>
            </a:pPr>
            <a:r>
              <a:rPr lang="en-US" dirty="0" smtClean="0"/>
              <a:t>2) Field samples must always be </a:t>
            </a:r>
            <a:r>
              <a:rPr lang="en-US" i="1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scaled to samples with equal </a:t>
            </a:r>
            <a:r>
              <a:rPr lang="en-US" dirty="0" smtClean="0"/>
              <a:t>size, richness or matrix volume in order to be compared        (R-bipartite stats are mostly auto-correlated with N, or SR).</a:t>
            </a:r>
          </a:p>
          <a:p>
            <a:pPr marL="0" indent="0">
              <a:buNone/>
            </a:pPr>
            <a:r>
              <a:rPr lang="en-US" dirty="0" smtClean="0"/>
              <a:t>3) </a:t>
            </a:r>
            <a:r>
              <a:rPr lang="en-US" i="1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Density-independent matrix covariates</a:t>
            </a:r>
            <a:r>
              <a:rPr lang="en-US" b="1" i="1" dirty="0" smtClean="0"/>
              <a:t> </a:t>
            </a:r>
            <a:r>
              <a:rPr lang="en-US" dirty="0" smtClean="0"/>
              <a:t>must be separated from density-dependent ones and are most easily quantified and tested for predictive value in the sequential method just presented.</a:t>
            </a:r>
          </a:p>
          <a:p>
            <a:pPr marL="0" indent="0">
              <a:buNone/>
            </a:pPr>
            <a:r>
              <a:rPr lang="en-US" dirty="0" smtClean="0"/>
              <a:t>4) </a:t>
            </a:r>
            <a:r>
              <a:rPr lang="en-US" i="1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Niche-overlap values</a:t>
            </a:r>
            <a:r>
              <a:rPr lang="en-US" b="1" i="1" dirty="0" smtClean="0"/>
              <a:t> </a:t>
            </a:r>
            <a:r>
              <a:rPr lang="en-US" dirty="0" smtClean="0"/>
              <a:t>for individual plants and vectors have the most importance for productive </a:t>
            </a:r>
            <a:r>
              <a:rPr lang="en-US" i="1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adaptation to competitive studies</a:t>
            </a:r>
            <a:r>
              <a:rPr lang="en-US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.</a:t>
            </a:r>
            <a:endParaRPr lang="en-US" dirty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97722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REFERENCE:</a:t>
            </a:r>
          </a:p>
          <a:p>
            <a:pPr marL="0" indent="0">
              <a:buNone/>
            </a:pPr>
            <a:r>
              <a:rPr lang="en-US" dirty="0" smtClean="0"/>
              <a:t>Once the modeling is complete all the data, both original and transformed, together with all the covariates and the history of </a:t>
            </a:r>
            <a:r>
              <a:rPr lang="en-US" dirty="0" err="1" smtClean="0"/>
              <a:t>tweeking</a:t>
            </a:r>
            <a:r>
              <a:rPr lang="en-US" dirty="0" smtClean="0"/>
              <a:t> the model, will be available at the homepage of the Andrews Forest Long Term Ecological Research (LTER) site</a:t>
            </a:r>
          </a:p>
          <a:p>
            <a:pPr marL="0" indent="0">
              <a:buNone/>
            </a:pPr>
            <a:r>
              <a:rPr lang="en-US" dirty="0" smtClean="0"/>
              <a:t>andrewsforest@oregonstate.edu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54054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57CA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72016" y="2390115"/>
            <a:ext cx="3871864" cy="4399072"/>
          </a:xfrm>
          <a:prstGeom prst="line">
            <a:avLst/>
          </a:prstGeom>
          <a:ln w="76200">
            <a:solidFill>
              <a:srgbClr val="FFFF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2506301" y="460217"/>
            <a:ext cx="5478855" cy="6239347"/>
          </a:xfrm>
          <a:prstGeom prst="line">
            <a:avLst/>
          </a:prstGeom>
          <a:ln w="76200">
            <a:solidFill>
              <a:srgbClr val="0EF824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918580" y="141838"/>
            <a:ext cx="5686331" cy="6476245"/>
          </a:xfrm>
          <a:prstGeom prst="line">
            <a:avLst/>
          </a:prstGeom>
          <a:ln w="76200">
            <a:solidFill>
              <a:srgbClr val="FFFF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021535" y="514538"/>
            <a:ext cx="5441133" cy="6183517"/>
          </a:xfrm>
          <a:prstGeom prst="line">
            <a:avLst/>
          </a:prstGeom>
          <a:ln w="19050">
            <a:solidFill>
              <a:srgbClr val="92D05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88614" y="1972146"/>
            <a:ext cx="4111782" cy="4691204"/>
          </a:xfrm>
          <a:prstGeom prst="line">
            <a:avLst/>
          </a:prstGeom>
          <a:ln w="57150">
            <a:solidFill>
              <a:srgbClr val="3CB2AF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71604" y="642796"/>
            <a:ext cx="5312874" cy="6064314"/>
          </a:xfrm>
          <a:prstGeom prst="line">
            <a:avLst/>
          </a:prstGeom>
          <a:ln w="76200">
            <a:solidFill>
              <a:srgbClr val="FF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23865" y="434566"/>
            <a:ext cx="5441133" cy="6183517"/>
          </a:xfrm>
          <a:prstGeom prst="line">
            <a:avLst/>
          </a:prstGeom>
          <a:ln w="19050">
            <a:solidFill>
              <a:srgbClr val="92D05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247869" y="242935"/>
            <a:ext cx="5441133" cy="6183517"/>
          </a:xfrm>
          <a:prstGeom prst="line">
            <a:avLst/>
          </a:prstGeom>
          <a:ln w="38100">
            <a:solidFill>
              <a:srgbClr val="3333FF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872557" y="188614"/>
            <a:ext cx="5696140" cy="6465683"/>
          </a:xfrm>
          <a:prstGeom prst="line">
            <a:avLst/>
          </a:prstGeom>
          <a:ln w="76200">
            <a:solidFill>
              <a:srgbClr val="FFFF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471596" y="488887"/>
            <a:ext cx="5486400" cy="6246891"/>
          </a:xfrm>
          <a:prstGeom prst="line">
            <a:avLst/>
          </a:prstGeom>
          <a:ln w="76200">
            <a:solidFill>
              <a:srgbClr val="0EF824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465968" y="224827"/>
            <a:ext cx="5441133" cy="6183517"/>
          </a:xfrm>
          <a:prstGeom prst="line">
            <a:avLst/>
          </a:prstGeom>
          <a:ln w="38100">
            <a:solidFill>
              <a:srgbClr val="B133D3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352884" y="144855"/>
            <a:ext cx="3682474" cy="4193309"/>
          </a:xfrm>
          <a:prstGeom prst="line">
            <a:avLst/>
          </a:prstGeom>
          <a:ln w="76200">
            <a:solidFill>
              <a:srgbClr val="F6781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54" y="519072"/>
            <a:ext cx="4875291" cy="974740"/>
          </a:xfrm>
          <a:solidFill>
            <a:srgbClr val="AEACC8"/>
          </a:solidFill>
          <a:ln w="38100">
            <a:solidFill>
              <a:srgbClr val="5395FF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dirty="0" err="1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Foodweb</a:t>
            </a:r>
            <a:r>
              <a:rPr lang="en-US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 analysis</a:t>
            </a:r>
            <a:endParaRPr lang="en-US" dirty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53685"/>
            <a:ext cx="8229600" cy="4284552"/>
          </a:xfrm>
          <a:solidFill>
            <a:srgbClr val="AEACC8"/>
          </a:solidFill>
          <a:ln w="38100">
            <a:solidFill>
              <a:srgbClr val="5395FF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The past 25 years the emphasis has shifted from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 </a:t>
            </a:r>
            <a:r>
              <a:rPr lang="en-US" dirty="0" smtClean="0"/>
              <a:t>        a descriptive who-eats-whom….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         to an analysis of </a:t>
            </a:r>
            <a:r>
              <a:rPr lang="en-US" i="1" dirty="0" smtClean="0"/>
              <a:t>ecosystem stability</a:t>
            </a:r>
            <a:endParaRPr lang="en-US" dirty="0" smtClean="0"/>
          </a:p>
          <a:p>
            <a:pPr marL="0" indent="0">
              <a:buNone/>
            </a:pPr>
            <a:endParaRPr lang="en-US" sz="900" dirty="0" smtClean="0"/>
          </a:p>
          <a:p>
            <a:pPr marL="0" indent="0">
              <a:buNone/>
            </a:pPr>
            <a:r>
              <a:rPr lang="en-US" dirty="0" smtClean="0"/>
              <a:t>                  in terms of:</a:t>
            </a:r>
          </a:p>
          <a:p>
            <a:pPr marL="0" indent="0">
              <a:buNone/>
            </a:pPr>
            <a:r>
              <a:rPr lang="en-US" dirty="0" smtClean="0"/>
              <a:t>              1) species extinction, </a:t>
            </a:r>
          </a:p>
          <a:p>
            <a:pPr marL="0" indent="0">
              <a:buNone/>
            </a:pPr>
            <a:r>
              <a:rPr lang="en-US" dirty="0" smtClean="0"/>
              <a:t>              2) conservation mitigation, and </a:t>
            </a:r>
          </a:p>
          <a:p>
            <a:pPr marL="0" indent="0">
              <a:buNone/>
            </a:pPr>
            <a:r>
              <a:rPr lang="en-US" dirty="0" smtClean="0"/>
              <a:t>              3) climate change.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598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57CA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35802" y="2752253"/>
            <a:ext cx="3576119" cy="3992579"/>
          </a:xfrm>
          <a:prstGeom prst="line">
            <a:avLst/>
          </a:prstGeom>
          <a:ln w="38100">
            <a:solidFill>
              <a:srgbClr val="FFFF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6325354" y="114676"/>
            <a:ext cx="2737165" cy="3144572"/>
          </a:xfrm>
          <a:prstGeom prst="line">
            <a:avLst/>
          </a:prstGeom>
          <a:ln w="76200">
            <a:solidFill>
              <a:srgbClr val="3CB2AF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2506301" y="460217"/>
            <a:ext cx="5496962" cy="6239347"/>
          </a:xfrm>
          <a:prstGeom prst="line">
            <a:avLst/>
          </a:prstGeom>
          <a:ln w="76200">
            <a:solidFill>
              <a:srgbClr val="0EF824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918580" y="141838"/>
            <a:ext cx="5749705" cy="6557726"/>
          </a:xfrm>
          <a:prstGeom prst="line">
            <a:avLst/>
          </a:prstGeom>
          <a:ln w="76200">
            <a:solidFill>
              <a:srgbClr val="FFFF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247869" y="242935"/>
            <a:ext cx="5714246" cy="6501897"/>
          </a:xfrm>
          <a:prstGeom prst="line">
            <a:avLst/>
          </a:prstGeom>
          <a:ln w="38100">
            <a:solidFill>
              <a:srgbClr val="3333FF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872557" y="188614"/>
            <a:ext cx="5759514" cy="6547164"/>
          </a:xfrm>
          <a:prstGeom prst="line">
            <a:avLst/>
          </a:prstGeom>
          <a:ln w="76200">
            <a:solidFill>
              <a:srgbClr val="FFFF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471596" y="488887"/>
            <a:ext cx="5504507" cy="6237838"/>
          </a:xfrm>
          <a:prstGeom prst="line">
            <a:avLst/>
          </a:prstGeom>
          <a:ln w="76200">
            <a:solidFill>
              <a:srgbClr val="0EF824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331675" y="90535"/>
            <a:ext cx="5575426" cy="6317809"/>
          </a:xfrm>
          <a:prstGeom prst="line">
            <a:avLst/>
          </a:prstGeom>
          <a:ln w="38100">
            <a:solidFill>
              <a:srgbClr val="B133D3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352884" y="144855"/>
            <a:ext cx="3682474" cy="4193309"/>
          </a:xfrm>
          <a:prstGeom prst="line">
            <a:avLst/>
          </a:prstGeom>
          <a:ln w="76200">
            <a:solidFill>
              <a:srgbClr val="F6781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768038" y="242935"/>
            <a:ext cx="5732350" cy="6501897"/>
          </a:xfrm>
          <a:prstGeom prst="line">
            <a:avLst/>
          </a:prstGeom>
          <a:ln w="19050">
            <a:solidFill>
              <a:srgbClr val="92D05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88614" y="1999307"/>
            <a:ext cx="4175156" cy="4754579"/>
          </a:xfrm>
          <a:prstGeom prst="line">
            <a:avLst/>
          </a:prstGeom>
          <a:ln w="76200">
            <a:solidFill>
              <a:srgbClr val="3CB2AF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26336" y="624690"/>
            <a:ext cx="5296278" cy="6029608"/>
          </a:xfrm>
          <a:prstGeom prst="line">
            <a:avLst/>
          </a:prstGeom>
          <a:ln w="76200">
            <a:solidFill>
              <a:srgbClr val="FF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70368" y="162963"/>
            <a:ext cx="5794218" cy="6581869"/>
          </a:xfrm>
          <a:prstGeom prst="line">
            <a:avLst/>
          </a:prstGeom>
          <a:ln w="19050">
            <a:solidFill>
              <a:srgbClr val="92D05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5780" y="3116912"/>
            <a:ext cx="7957038" cy="1987825"/>
          </a:xfrm>
          <a:solidFill>
            <a:srgbClr val="AEACC8"/>
          </a:solidFill>
          <a:ln w="38100">
            <a:solidFill>
              <a:srgbClr val="5395FF"/>
            </a:solidFill>
          </a:ln>
          <a:effectLst>
            <a:outerShdw blurRad="50800" dir="8100000" algn="tr" rotWithShape="0">
              <a:prstClr val="black">
                <a:alpha val="40000"/>
              </a:prstClr>
            </a:outerShdw>
          </a:effectLst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endParaRPr lang="en-US" sz="900" dirty="0" smtClean="0"/>
          </a:p>
          <a:p>
            <a:pPr marL="0" indent="0">
              <a:buNone/>
            </a:pPr>
            <a:r>
              <a:rPr lang="en-US" sz="4100" dirty="0" err="1" smtClean="0"/>
              <a:t>Foodweb</a:t>
            </a:r>
            <a:r>
              <a:rPr lang="en-US" sz="4100" dirty="0" smtClean="0"/>
              <a:t> analysis has been expressed in terms of </a:t>
            </a:r>
            <a:r>
              <a:rPr lang="en-US" sz="4100" i="1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networking</a:t>
            </a:r>
            <a:r>
              <a:rPr lang="en-US" sz="4100" dirty="0" smtClean="0"/>
              <a:t> statistics, all collated for researchers as R-bipartite on the web</a:t>
            </a:r>
            <a:r>
              <a:rPr lang="en-US" sz="3800" dirty="0" smtClean="0"/>
              <a:t>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2385588" y="624690"/>
            <a:ext cx="4525224" cy="1029061"/>
          </a:xfrm>
          <a:solidFill>
            <a:srgbClr val="AEACC8"/>
          </a:solidFill>
          <a:ln w="38100">
            <a:solidFill>
              <a:srgbClr val="5395FF"/>
            </a:solidFill>
          </a:ln>
        </p:spPr>
        <p:txBody>
          <a:bodyPr/>
          <a:lstStyle/>
          <a:p>
            <a:r>
              <a:rPr lang="en-US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Most recently</a:t>
            </a:r>
            <a:endParaRPr lang="en-US" dirty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09217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57CA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35802" y="2752253"/>
            <a:ext cx="3576119" cy="3992579"/>
          </a:xfrm>
          <a:prstGeom prst="line">
            <a:avLst/>
          </a:prstGeom>
          <a:ln w="38100">
            <a:solidFill>
              <a:srgbClr val="FFFF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6325354" y="114676"/>
            <a:ext cx="2737165" cy="3144572"/>
          </a:xfrm>
          <a:prstGeom prst="line">
            <a:avLst/>
          </a:prstGeom>
          <a:ln w="76200">
            <a:solidFill>
              <a:srgbClr val="3CB2AF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2506301" y="460217"/>
            <a:ext cx="5496962" cy="6239347"/>
          </a:xfrm>
          <a:prstGeom prst="line">
            <a:avLst/>
          </a:prstGeom>
          <a:ln w="76200">
            <a:solidFill>
              <a:srgbClr val="0EF824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918580" y="141838"/>
            <a:ext cx="5749705" cy="6557726"/>
          </a:xfrm>
          <a:prstGeom prst="line">
            <a:avLst/>
          </a:prstGeom>
          <a:ln w="76200">
            <a:solidFill>
              <a:srgbClr val="FFFF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247869" y="242935"/>
            <a:ext cx="5714246" cy="6501897"/>
          </a:xfrm>
          <a:prstGeom prst="line">
            <a:avLst/>
          </a:prstGeom>
          <a:ln w="38100">
            <a:solidFill>
              <a:srgbClr val="3333FF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872557" y="188614"/>
            <a:ext cx="5759514" cy="6547164"/>
          </a:xfrm>
          <a:prstGeom prst="line">
            <a:avLst/>
          </a:prstGeom>
          <a:ln w="76200">
            <a:solidFill>
              <a:srgbClr val="FFFF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471596" y="488887"/>
            <a:ext cx="5504507" cy="6237838"/>
          </a:xfrm>
          <a:prstGeom prst="line">
            <a:avLst/>
          </a:prstGeom>
          <a:ln w="76200">
            <a:solidFill>
              <a:srgbClr val="0EF824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331675" y="90535"/>
            <a:ext cx="5575426" cy="6317809"/>
          </a:xfrm>
          <a:prstGeom prst="line">
            <a:avLst/>
          </a:prstGeom>
          <a:ln w="38100">
            <a:solidFill>
              <a:srgbClr val="B133D3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352884" y="144855"/>
            <a:ext cx="3682474" cy="4193309"/>
          </a:xfrm>
          <a:prstGeom prst="line">
            <a:avLst/>
          </a:prstGeom>
          <a:ln w="76200">
            <a:solidFill>
              <a:srgbClr val="F6781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768038" y="242935"/>
            <a:ext cx="5732350" cy="6501897"/>
          </a:xfrm>
          <a:prstGeom prst="line">
            <a:avLst/>
          </a:prstGeom>
          <a:ln w="19050">
            <a:solidFill>
              <a:srgbClr val="92D05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88614" y="1999307"/>
            <a:ext cx="4175156" cy="4754579"/>
          </a:xfrm>
          <a:prstGeom prst="line">
            <a:avLst/>
          </a:prstGeom>
          <a:ln w="76200">
            <a:solidFill>
              <a:srgbClr val="3CB2AF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26336" y="624690"/>
            <a:ext cx="5296278" cy="6029608"/>
          </a:xfrm>
          <a:prstGeom prst="line">
            <a:avLst/>
          </a:prstGeom>
          <a:ln w="76200">
            <a:solidFill>
              <a:srgbClr val="FF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70368" y="162963"/>
            <a:ext cx="5794218" cy="6581869"/>
          </a:xfrm>
          <a:prstGeom prst="line">
            <a:avLst/>
          </a:prstGeom>
          <a:ln w="19050">
            <a:solidFill>
              <a:srgbClr val="92D05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5588" y="624690"/>
            <a:ext cx="4525224" cy="1029061"/>
          </a:xfrm>
          <a:solidFill>
            <a:srgbClr val="AEACC8"/>
          </a:solidFill>
          <a:ln w="38100">
            <a:solidFill>
              <a:srgbClr val="5395FF"/>
            </a:solidFill>
          </a:ln>
        </p:spPr>
        <p:txBody>
          <a:bodyPr/>
          <a:lstStyle/>
          <a:p>
            <a:r>
              <a:rPr lang="en-US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Most recently</a:t>
            </a:r>
            <a:endParaRPr lang="en-US" dirty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0368" y="2154115"/>
            <a:ext cx="8125224" cy="3866439"/>
          </a:xfrm>
          <a:solidFill>
            <a:srgbClr val="AEACC8"/>
          </a:solidFill>
          <a:ln w="38100">
            <a:solidFill>
              <a:srgbClr val="5395FF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900" dirty="0"/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Several dozen fascinating papers using R-bipartite have been published on pollinator networking, but they all suffer from certain fundamental methodological problems and the unsubstantiated tendency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to </a:t>
            </a:r>
            <a:r>
              <a:rPr lang="en-US" i="1" dirty="0" smtClean="0">
                <a:solidFill>
                  <a:srgbClr val="C00000"/>
                </a:solidFill>
              </a:rPr>
              <a:t>interpret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competitive or extinction consequences </a:t>
            </a:r>
            <a:r>
              <a:rPr lang="en-US" b="1" u="sng" dirty="0" smtClean="0"/>
              <a:t>directly</a:t>
            </a:r>
            <a:r>
              <a:rPr lang="en-US" dirty="0" smtClean="0"/>
              <a:t> from the superficial networking statistics.</a:t>
            </a:r>
            <a:endParaRPr lang="en-US" strike="sngStrike" dirty="0"/>
          </a:p>
        </p:txBody>
      </p:sp>
    </p:spTree>
    <p:extLst>
      <p:ext uri="{BB962C8B-B14F-4D97-AF65-F5344CB8AC3E}">
        <p14:creationId xmlns:p14="http://schemas.microsoft.com/office/powerpoint/2010/main" val="350934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6C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" descr="j0331311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5441950"/>
            <a:ext cx="1057275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0" y="5365750"/>
            <a:ext cx="938213" cy="94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5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62600" y="5441950"/>
            <a:ext cx="60325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6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53200" y="5365750"/>
            <a:ext cx="860425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7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96200" y="5518150"/>
            <a:ext cx="963613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8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76400" y="5365750"/>
            <a:ext cx="1025525" cy="103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4" name="Line 9"/>
          <p:cNvSpPr>
            <a:spLocks noChangeShapeType="1"/>
          </p:cNvSpPr>
          <p:nvPr/>
        </p:nvSpPr>
        <p:spPr bwMode="auto">
          <a:xfrm>
            <a:off x="3035300" y="3495675"/>
            <a:ext cx="76200" cy="15240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>
            <a:spAutoFit/>
          </a:bodyPr>
          <a:lstStyle/>
          <a:p>
            <a:endParaRPr lang="en-US" dirty="0"/>
          </a:p>
        </p:txBody>
      </p:sp>
      <p:sp>
        <p:nvSpPr>
          <p:cNvPr id="19465" name="Line 10"/>
          <p:cNvSpPr>
            <a:spLocks noChangeShapeType="1"/>
          </p:cNvSpPr>
          <p:nvPr/>
        </p:nvSpPr>
        <p:spPr bwMode="auto">
          <a:xfrm>
            <a:off x="1066800" y="2276475"/>
            <a:ext cx="993775" cy="309880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 dirty="0"/>
          </a:p>
        </p:txBody>
      </p:sp>
      <p:sp>
        <p:nvSpPr>
          <p:cNvPr id="19466" name="Line 11"/>
          <p:cNvSpPr>
            <a:spLocks noChangeShapeType="1"/>
          </p:cNvSpPr>
          <p:nvPr/>
        </p:nvSpPr>
        <p:spPr bwMode="auto">
          <a:xfrm flipH="1">
            <a:off x="895350" y="2657475"/>
            <a:ext cx="2000250" cy="271145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 dirty="0"/>
          </a:p>
        </p:txBody>
      </p:sp>
      <p:sp>
        <p:nvSpPr>
          <p:cNvPr id="19467" name="Line 12"/>
          <p:cNvSpPr>
            <a:spLocks noChangeShapeType="1"/>
          </p:cNvSpPr>
          <p:nvPr/>
        </p:nvSpPr>
        <p:spPr bwMode="auto">
          <a:xfrm flipH="1">
            <a:off x="3416298" y="2471596"/>
            <a:ext cx="3563923" cy="2933843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anchor="ctr">
            <a:spAutoFit/>
          </a:bodyPr>
          <a:lstStyle/>
          <a:p>
            <a:endParaRPr lang="en-US" dirty="0"/>
          </a:p>
        </p:txBody>
      </p:sp>
      <p:sp>
        <p:nvSpPr>
          <p:cNvPr id="19468" name="Line 13"/>
          <p:cNvSpPr>
            <a:spLocks noChangeShapeType="1"/>
          </p:cNvSpPr>
          <p:nvPr/>
        </p:nvSpPr>
        <p:spPr bwMode="auto">
          <a:xfrm flipH="1">
            <a:off x="4800600" y="2525917"/>
            <a:ext cx="2215836" cy="2722358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anchor="ctr">
            <a:spAutoFit/>
          </a:bodyPr>
          <a:lstStyle/>
          <a:p>
            <a:endParaRPr lang="en-US" dirty="0"/>
          </a:p>
        </p:txBody>
      </p:sp>
      <p:sp>
        <p:nvSpPr>
          <p:cNvPr id="19469" name="Line 14"/>
          <p:cNvSpPr>
            <a:spLocks noChangeShapeType="1"/>
          </p:cNvSpPr>
          <p:nvPr/>
        </p:nvSpPr>
        <p:spPr bwMode="auto">
          <a:xfrm flipH="1">
            <a:off x="5888037" y="2553077"/>
            <a:ext cx="1209879" cy="2953962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anchor="ctr">
            <a:spAutoFit/>
          </a:bodyPr>
          <a:lstStyle/>
          <a:p>
            <a:endParaRPr lang="en-US" dirty="0"/>
          </a:p>
        </p:txBody>
      </p:sp>
      <p:sp>
        <p:nvSpPr>
          <p:cNvPr id="19470" name="Line 15"/>
          <p:cNvSpPr>
            <a:spLocks noChangeShapeType="1"/>
          </p:cNvSpPr>
          <p:nvPr/>
        </p:nvSpPr>
        <p:spPr bwMode="auto">
          <a:xfrm flipH="1">
            <a:off x="6853236" y="2580238"/>
            <a:ext cx="308054" cy="2815675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anchor="ctr">
            <a:spAutoFit/>
          </a:bodyPr>
          <a:lstStyle/>
          <a:p>
            <a:endParaRPr lang="en-US" dirty="0"/>
          </a:p>
        </p:txBody>
      </p:sp>
      <p:sp>
        <p:nvSpPr>
          <p:cNvPr id="19471" name="Line 16"/>
          <p:cNvSpPr>
            <a:spLocks noChangeShapeType="1"/>
          </p:cNvSpPr>
          <p:nvPr/>
        </p:nvSpPr>
        <p:spPr bwMode="auto">
          <a:xfrm>
            <a:off x="7251826" y="2562131"/>
            <a:ext cx="926973" cy="2903632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anchor="ctr">
            <a:spAutoFit/>
          </a:bodyPr>
          <a:lstStyle/>
          <a:p>
            <a:endParaRPr lang="en-US" dirty="0"/>
          </a:p>
        </p:txBody>
      </p:sp>
      <p:pic>
        <p:nvPicPr>
          <p:cNvPr id="19472" name="Picture 17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1000" y="5518150"/>
            <a:ext cx="1054100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74" name="Line 42"/>
          <p:cNvSpPr>
            <a:spLocks noChangeShapeType="1"/>
          </p:cNvSpPr>
          <p:nvPr/>
        </p:nvSpPr>
        <p:spPr bwMode="auto">
          <a:xfrm flipH="1">
            <a:off x="2501898" y="2399168"/>
            <a:ext cx="4433055" cy="2966582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anchor="ctr">
            <a:spAutoFit/>
          </a:bodyPr>
          <a:lstStyle/>
          <a:p>
            <a:endParaRPr lang="en-US" dirty="0"/>
          </a:p>
        </p:txBody>
      </p:sp>
      <p:sp>
        <p:nvSpPr>
          <p:cNvPr id="19475" name="Line 45"/>
          <p:cNvSpPr>
            <a:spLocks noChangeShapeType="1"/>
          </p:cNvSpPr>
          <p:nvPr/>
        </p:nvSpPr>
        <p:spPr bwMode="auto">
          <a:xfrm flipH="1">
            <a:off x="1169986" y="2308634"/>
            <a:ext cx="5737807" cy="3306355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anchor="ctr">
            <a:spAutoFit/>
          </a:bodyPr>
          <a:lstStyle/>
          <a:p>
            <a:endParaRPr lang="en-US" dirty="0"/>
          </a:p>
        </p:txBody>
      </p:sp>
      <p:sp>
        <p:nvSpPr>
          <p:cNvPr id="19476" name="Line 46"/>
          <p:cNvSpPr>
            <a:spLocks noChangeShapeType="1"/>
          </p:cNvSpPr>
          <p:nvPr/>
        </p:nvSpPr>
        <p:spPr bwMode="auto">
          <a:xfrm flipH="1">
            <a:off x="2332038" y="2654300"/>
            <a:ext cx="657225" cy="2693988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 dirty="0"/>
          </a:p>
        </p:txBody>
      </p:sp>
      <p:sp>
        <p:nvSpPr>
          <p:cNvPr id="19477" name="Line 47"/>
          <p:cNvSpPr>
            <a:spLocks noChangeShapeType="1"/>
          </p:cNvSpPr>
          <p:nvPr/>
        </p:nvSpPr>
        <p:spPr bwMode="auto">
          <a:xfrm>
            <a:off x="3048000" y="2657475"/>
            <a:ext cx="238125" cy="264795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 dirty="0"/>
          </a:p>
        </p:txBody>
      </p:sp>
      <p:sp>
        <p:nvSpPr>
          <p:cNvPr id="19478" name="Line 48"/>
          <p:cNvSpPr>
            <a:spLocks noChangeShapeType="1"/>
          </p:cNvSpPr>
          <p:nvPr/>
        </p:nvSpPr>
        <p:spPr bwMode="auto">
          <a:xfrm>
            <a:off x="3124200" y="2657475"/>
            <a:ext cx="1447800" cy="266700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 dirty="0"/>
          </a:p>
        </p:txBody>
      </p:sp>
      <p:sp>
        <p:nvSpPr>
          <p:cNvPr id="19479" name="Line 50"/>
          <p:cNvSpPr>
            <a:spLocks noChangeShapeType="1"/>
          </p:cNvSpPr>
          <p:nvPr/>
        </p:nvSpPr>
        <p:spPr bwMode="auto">
          <a:xfrm flipH="1">
            <a:off x="995363" y="2326740"/>
            <a:ext cx="3658118" cy="3191409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anchor="ctr">
            <a:spAutoFit/>
          </a:bodyPr>
          <a:lstStyle/>
          <a:p>
            <a:endParaRPr lang="en-US" dirty="0"/>
          </a:p>
        </p:txBody>
      </p:sp>
      <p:sp>
        <p:nvSpPr>
          <p:cNvPr id="19480" name="Line 51"/>
          <p:cNvSpPr>
            <a:spLocks noChangeShapeType="1"/>
          </p:cNvSpPr>
          <p:nvPr/>
        </p:nvSpPr>
        <p:spPr bwMode="auto">
          <a:xfrm flipH="1">
            <a:off x="2406649" y="2399167"/>
            <a:ext cx="2346419" cy="2939595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anchor="ctr">
            <a:spAutoFit/>
          </a:bodyPr>
          <a:lstStyle/>
          <a:p>
            <a:endParaRPr lang="en-US" dirty="0"/>
          </a:p>
        </p:txBody>
      </p:sp>
      <p:sp>
        <p:nvSpPr>
          <p:cNvPr id="19481" name="Line 52"/>
          <p:cNvSpPr>
            <a:spLocks noChangeShapeType="1"/>
          </p:cNvSpPr>
          <p:nvPr/>
        </p:nvSpPr>
        <p:spPr bwMode="auto">
          <a:xfrm flipH="1">
            <a:off x="3325813" y="2471595"/>
            <a:ext cx="1563058" cy="2854467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anchor="ctr">
            <a:spAutoFit/>
          </a:bodyPr>
          <a:lstStyle/>
          <a:p>
            <a:endParaRPr lang="en-US" dirty="0"/>
          </a:p>
        </p:txBody>
      </p:sp>
      <p:sp>
        <p:nvSpPr>
          <p:cNvPr id="19482" name="Line 53"/>
          <p:cNvSpPr>
            <a:spLocks noChangeShapeType="1"/>
          </p:cNvSpPr>
          <p:nvPr/>
        </p:nvSpPr>
        <p:spPr bwMode="auto">
          <a:xfrm flipH="1">
            <a:off x="4724400" y="2498755"/>
            <a:ext cx="345541" cy="2749519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anchor="ctr">
            <a:spAutoFit/>
          </a:bodyPr>
          <a:lstStyle/>
          <a:p>
            <a:endParaRPr lang="en-US" dirty="0"/>
          </a:p>
        </p:txBody>
      </p:sp>
      <p:pic>
        <p:nvPicPr>
          <p:cNvPr id="19484" name="Picture 63" descr="beeFly copy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998538"/>
            <a:ext cx="1749425" cy="133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86" name="Title 1"/>
          <p:cNvSpPr>
            <a:spLocks noGrp="1"/>
          </p:cNvSpPr>
          <p:nvPr>
            <p:ph type="title" idx="4294967295"/>
          </p:nvPr>
        </p:nvSpPr>
        <p:spPr>
          <a:xfrm>
            <a:off x="2227263" y="62925"/>
            <a:ext cx="4665662" cy="660400"/>
          </a:xfrm>
        </p:spPr>
        <p:txBody>
          <a:bodyPr/>
          <a:lstStyle/>
          <a:p>
            <a:pPr eaLnBrk="1" hangingPunct="1"/>
            <a:r>
              <a:rPr lang="en-US" altLang="en-US" sz="3500" dirty="0" smtClean="0">
                <a:solidFill>
                  <a:srgbClr val="99FFCC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Interaction Network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057900" y="3258800"/>
            <a:ext cx="6562100" cy="1504335"/>
            <a:chOff x="511277" y="3372465"/>
            <a:chExt cx="6587613" cy="1455174"/>
          </a:xfrm>
          <a:solidFill>
            <a:srgbClr val="72769A"/>
          </a:solidFill>
        </p:grpSpPr>
        <p:sp>
          <p:nvSpPr>
            <p:cNvPr id="4" name="Rectangle 3"/>
            <p:cNvSpPr/>
            <p:nvPr/>
          </p:nvSpPr>
          <p:spPr>
            <a:xfrm>
              <a:off x="4434348" y="4090219"/>
              <a:ext cx="2664542" cy="373626"/>
            </a:xfrm>
            <a:prstGeom prst="rect">
              <a:avLst/>
            </a:prstGeom>
            <a:solidFill>
              <a:srgbClr val="776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" name="Rectangle 1"/>
            <p:cNvSpPr/>
            <p:nvPr/>
          </p:nvSpPr>
          <p:spPr>
            <a:xfrm>
              <a:off x="511277" y="3372465"/>
              <a:ext cx="3982065" cy="1091380"/>
            </a:xfrm>
            <a:prstGeom prst="rect">
              <a:avLst/>
            </a:prstGeom>
            <a:solidFill>
              <a:srgbClr val="776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1445343" y="4434348"/>
              <a:ext cx="3224980" cy="393291"/>
            </a:xfrm>
            <a:prstGeom prst="rect">
              <a:avLst/>
            </a:prstGeom>
            <a:solidFill>
              <a:srgbClr val="776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4424516" y="3726426"/>
              <a:ext cx="570271" cy="521109"/>
            </a:xfrm>
            <a:prstGeom prst="rect">
              <a:avLst/>
            </a:prstGeom>
            <a:solidFill>
              <a:srgbClr val="776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</p:grpSp>
      <p:sp>
        <p:nvSpPr>
          <p:cNvPr id="19488" name="Content Placeholder 2"/>
          <p:cNvSpPr>
            <a:spLocks noGrp="1"/>
          </p:cNvSpPr>
          <p:nvPr>
            <p:ph idx="4294967295"/>
          </p:nvPr>
        </p:nvSpPr>
        <p:spPr>
          <a:xfrm>
            <a:off x="955803" y="3201863"/>
            <a:ext cx="6664197" cy="1604962"/>
          </a:xfrm>
          <a:noFill/>
        </p:spPr>
        <p:txBody>
          <a:bodyPr/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latin typeface="Calibri" panose="020F0502020204030204" pitchFamily="34" charset="0"/>
              </a:rPr>
              <a:t>Number of plant species = </a:t>
            </a:r>
            <a:r>
              <a:rPr lang="en-US" altLang="en-US" sz="2400" dirty="0" smtClean="0">
                <a:solidFill>
                  <a:srgbClr val="99FFCC"/>
                </a:solidFill>
                <a:latin typeface="Calibri" panose="020F0502020204030204" pitchFamily="34" charset="0"/>
              </a:rPr>
              <a:t>95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latin typeface="Calibri" panose="020F0502020204030204" pitchFamily="34" charset="0"/>
              </a:rPr>
              <a:t>Number of pollinator species = </a:t>
            </a:r>
            <a:r>
              <a:rPr lang="en-US" altLang="en-US" sz="2400" dirty="0" smtClean="0">
                <a:solidFill>
                  <a:srgbClr val="99FFCC"/>
                </a:solidFill>
                <a:latin typeface="Calibri" panose="020F0502020204030204" pitchFamily="34" charset="0"/>
              </a:rPr>
              <a:t>248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latin typeface="Calibri" panose="020F0502020204030204" pitchFamily="34" charset="0"/>
              </a:rPr>
              <a:t>Number of  potential different interactions = </a:t>
            </a:r>
            <a:r>
              <a:rPr lang="en-US" altLang="en-US" sz="2400" dirty="0" smtClean="0">
                <a:solidFill>
                  <a:srgbClr val="99FFCC"/>
                </a:solidFill>
                <a:latin typeface="Calibri" panose="020F0502020204030204" pitchFamily="34" charset="0"/>
              </a:rPr>
              <a:t>23,560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latin typeface="Calibri" panose="020F0502020204030204" pitchFamily="34" charset="0"/>
              </a:rPr>
              <a:t>		(# flowers x # pollinators)</a:t>
            </a:r>
          </a:p>
        </p:txBody>
      </p:sp>
      <p:pic>
        <p:nvPicPr>
          <p:cNvPr id="2051" name="Picture 3" descr="C:\Users\Carolyn\Documents\Andy\PPTs\Spain\butterfly.png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2883" y="470780"/>
            <a:ext cx="2045912" cy="2100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Carolyn\Documents\Andy\PPTs\Spain\Hummer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30608" y="681023"/>
            <a:ext cx="2434063" cy="2025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:\Users\Carolyn\Documents\Andy\PPTs\Spain\bee10.png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00808" y="962433"/>
            <a:ext cx="1457608" cy="1457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4138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57CA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17" descr="C:\Users\Carolyn\Documents\Andy\Botany seminar_pollination ecol\pollination seminar from web\bracke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56113" y="1514475"/>
            <a:ext cx="901700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299" name="Picture 16" descr="C:\Users\Carolyn\Documents\Andy\Botany seminar_pollination ecol\pollination seminar from web\bracket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050" y="3706813"/>
            <a:ext cx="976313" cy="131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0" name="Title 1"/>
          <p:cNvSpPr>
            <a:spLocks noGrp="1"/>
          </p:cNvSpPr>
          <p:nvPr>
            <p:ph type="title" idx="4294967295"/>
          </p:nvPr>
        </p:nvSpPr>
        <p:spPr>
          <a:xfrm>
            <a:off x="1683182" y="274638"/>
            <a:ext cx="5903615" cy="403225"/>
          </a:xfr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2800" dirty="0" smtClean="0"/>
              <a:t> R-bipartite networking representation</a:t>
            </a:r>
          </a:p>
        </p:txBody>
      </p:sp>
      <p:pic>
        <p:nvPicPr>
          <p:cNvPr id="55301" name="Picture 4" descr="C:\Users\Carolyn\Documents\Andy\Botany seminar_pollination ecol\Pfeiffer graph 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9025" y="993775"/>
            <a:ext cx="1219200" cy="495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2" name="Picture 5" descr="C:\Users\Carolyn\Documents\Andy\Botany seminar_pollination ecol\Pfeiffer graph 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0" y="985838"/>
            <a:ext cx="1133475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3" name="Picture 6" descr="C:\Users\Carolyn\Documents\Andy\Botany seminar_pollination ecol\Pfeiffer graph 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57963" y="989013"/>
            <a:ext cx="1169987" cy="496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4" name="TextBox 10"/>
          <p:cNvSpPr txBox="1">
            <a:spLocks noChangeArrowheads="1"/>
          </p:cNvSpPr>
          <p:nvPr/>
        </p:nvSpPr>
        <p:spPr bwMode="auto">
          <a:xfrm>
            <a:off x="5053013" y="1762125"/>
            <a:ext cx="8429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i="1" dirty="0"/>
              <a:t>Bombus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i="1" dirty="0"/>
              <a:t>mixtus</a:t>
            </a:r>
          </a:p>
        </p:txBody>
      </p:sp>
      <p:sp>
        <p:nvSpPr>
          <p:cNvPr id="55305" name="TextBox 1"/>
          <p:cNvSpPr txBox="1">
            <a:spLocks noChangeArrowheads="1"/>
          </p:cNvSpPr>
          <p:nvPr/>
        </p:nvSpPr>
        <p:spPr bwMode="auto">
          <a:xfrm>
            <a:off x="927100" y="5957888"/>
            <a:ext cx="15382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/>
              <a:t>Lots of bugs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/>
              <a:t>and plants </a:t>
            </a:r>
            <a:r>
              <a:rPr lang="en-US" altLang="en-US" sz="1200" dirty="0"/>
              <a:t>CnE</a:t>
            </a:r>
          </a:p>
        </p:txBody>
      </p:sp>
      <p:sp>
        <p:nvSpPr>
          <p:cNvPr id="55306" name="TextBox 2"/>
          <p:cNvSpPr txBox="1">
            <a:spLocks noChangeArrowheads="1"/>
          </p:cNvSpPr>
          <p:nvPr/>
        </p:nvSpPr>
        <p:spPr bwMode="auto">
          <a:xfrm>
            <a:off x="3657600" y="5967413"/>
            <a:ext cx="1473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/>
              <a:t>One dominant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/>
              <a:t>bug </a:t>
            </a:r>
            <a:r>
              <a:rPr lang="en-US" altLang="en-US" sz="1200" dirty="0"/>
              <a:t>CB</a:t>
            </a:r>
          </a:p>
        </p:txBody>
      </p:sp>
      <p:sp>
        <p:nvSpPr>
          <p:cNvPr id="55307" name="TextBox 3"/>
          <p:cNvSpPr txBox="1">
            <a:spLocks noChangeArrowheads="1"/>
          </p:cNvSpPr>
          <p:nvPr/>
        </p:nvSpPr>
        <p:spPr bwMode="auto">
          <a:xfrm>
            <a:off x="6411913" y="5967413"/>
            <a:ext cx="14732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/>
              <a:t>One dominant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/>
              <a:t>plant </a:t>
            </a:r>
            <a:r>
              <a:rPr lang="en-US" altLang="en-US" sz="1200" dirty="0"/>
              <a:t>CRS</a:t>
            </a:r>
          </a:p>
        </p:txBody>
      </p:sp>
      <p:sp>
        <p:nvSpPr>
          <p:cNvPr id="55308" name="TextBox 4"/>
          <p:cNvSpPr txBox="1">
            <a:spLocks noChangeArrowheads="1"/>
          </p:cNvSpPr>
          <p:nvPr/>
        </p:nvSpPr>
        <p:spPr bwMode="auto">
          <a:xfrm>
            <a:off x="5160963" y="4189413"/>
            <a:ext cx="12795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i="1" dirty="0"/>
              <a:t>Sedum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i="1" dirty="0"/>
              <a:t>spathulifolium</a:t>
            </a:r>
          </a:p>
        </p:txBody>
      </p:sp>
    </p:spTree>
    <p:extLst>
      <p:ext uri="{BB962C8B-B14F-4D97-AF65-F5344CB8AC3E}">
        <p14:creationId xmlns:p14="http://schemas.microsoft.com/office/powerpoint/2010/main" val="1122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57CA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Necessity to transform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In our studies of 25 subalpine meadows in Oregon, I found that all 19 of the most widely used networking statistics were auto-correlated.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All samples sizes must be made equivalent to those of other comparable studies </a:t>
            </a:r>
            <a:r>
              <a:rPr lang="en-US" b="1" i="1" dirty="0" smtClean="0"/>
              <a:t>BEFORE</a:t>
            </a:r>
            <a:r>
              <a:rPr lang="en-US" dirty="0" smtClean="0"/>
              <a:t> analyses can be run.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509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1149</TotalTime>
  <Words>1316</Words>
  <Application>Microsoft Office PowerPoint</Application>
  <PresentationFormat>On-screen Show (4:3)</PresentationFormat>
  <Paragraphs>209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Pollination community structure revisited:  a critical examination of networking statistics and a proposed modeling technique to permit cross-site networking  comparisons of field data</vt:lpstr>
      <vt:lpstr>Overview 1</vt:lpstr>
      <vt:lpstr>Overview 2</vt:lpstr>
      <vt:lpstr>Foodweb analysis</vt:lpstr>
      <vt:lpstr>Most recently</vt:lpstr>
      <vt:lpstr>Most recently</vt:lpstr>
      <vt:lpstr>Interaction Network</vt:lpstr>
      <vt:lpstr> R-bipartite networking representation</vt:lpstr>
      <vt:lpstr>Necessity to transform data</vt:lpstr>
      <vt:lpstr>Basic lessons</vt:lpstr>
      <vt:lpstr>PowerPoint Presentation</vt:lpstr>
      <vt:lpstr>PowerPoint Presentation</vt:lpstr>
      <vt:lpstr>PowerPoint Presentation</vt:lpstr>
      <vt:lpstr>Basic lessons</vt:lpstr>
      <vt:lpstr>Matrix representation of interactions</vt:lpstr>
      <vt:lpstr>Obvious solution</vt:lpstr>
      <vt:lpstr>Basic lessons</vt:lpstr>
      <vt:lpstr>negative logarithmic curve</vt:lpstr>
      <vt:lpstr>Specialized vector feeders</vt:lpstr>
      <vt:lpstr>Specialized vector feeders</vt:lpstr>
      <vt:lpstr>Lesson #5) Really: in most habitats  everybody is a generalist (or potentially a generalist)  When looking at your data, with the notable exception of a few specialist bees, all other vectors are potentially generalists.</vt:lpstr>
      <vt:lpstr>So, the basic model should be a  null model of generalists</vt:lpstr>
      <vt:lpstr>Programming exceptions into the  null generalist model</vt:lpstr>
      <vt:lpstr>Programming exceptions into the  null generalist model</vt:lpstr>
      <vt:lpstr>Different guilds of flowers</vt:lpstr>
      <vt:lpstr>PowerPoint Presentation</vt:lpstr>
      <vt:lpstr>Therefore, to correct pitfalls in the literature</vt:lpstr>
      <vt:lpstr>So, as the American hamburger advertisements say –  “Where is the beef?”</vt:lpstr>
      <vt:lpstr>Simulation modeling</vt:lpstr>
      <vt:lpstr>Competition and local extinction</vt:lpstr>
      <vt:lpstr>Niche overlap</vt:lpstr>
      <vt:lpstr>Biological consequences of networking</vt:lpstr>
      <vt:lpstr>Take-home messages about pollination networking</vt:lpstr>
      <vt:lpstr>PowerPoint Presentation</vt:lpstr>
    </vt:vector>
  </TitlesOfParts>
  <Company>Oregon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Moldenke, Andrew</dc:creator>
  <cp:lastModifiedBy>Moldenke, Andrew</cp:lastModifiedBy>
  <cp:revision>117</cp:revision>
  <dcterms:created xsi:type="dcterms:W3CDTF">2014-05-23T16:02:30Z</dcterms:created>
  <dcterms:modified xsi:type="dcterms:W3CDTF">2014-08-07T19:25:30Z</dcterms:modified>
</cp:coreProperties>
</file>