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9" r:id="rId9"/>
    <p:sldId id="268" r:id="rId10"/>
    <p:sldId id="267" r:id="rId11"/>
    <p:sldId id="271" r:id="rId12"/>
    <p:sldId id="277" r:id="rId13"/>
    <p:sldId id="276" r:id="rId14"/>
    <p:sldId id="379" r:id="rId15"/>
    <p:sldId id="347" r:id="rId16"/>
    <p:sldId id="351" r:id="rId17"/>
    <p:sldId id="352" r:id="rId18"/>
    <p:sldId id="354" r:id="rId19"/>
    <p:sldId id="356" r:id="rId20"/>
    <p:sldId id="357" r:id="rId21"/>
    <p:sldId id="358" r:id="rId22"/>
    <p:sldId id="359" r:id="rId23"/>
    <p:sldId id="360" r:id="rId24"/>
    <p:sldId id="380" r:id="rId25"/>
    <p:sldId id="361" r:id="rId26"/>
    <p:sldId id="368" r:id="rId27"/>
    <p:sldId id="369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914" autoAdjust="0"/>
    <p:restoredTop sz="96595" autoAdjust="0"/>
  </p:normalViewPr>
  <p:slideViewPr>
    <p:cSldViewPr>
      <p:cViewPr>
        <p:scale>
          <a:sx n="66" d="100"/>
          <a:sy n="66" d="100"/>
        </p:scale>
        <p:origin x="-1698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4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5A33B-3A69-4AB2-A316-671428EED085}" type="datetimeFigureOut">
              <a:rPr lang="fr-FR" smtClean="0"/>
              <a:pPr/>
              <a:t>24/06/2014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7A2236-A059-4ADE-AB56-FAC6D3241CE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63279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A2236-A059-4ADE-AB56-FAC6D3241CE3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65587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A2236-A059-4ADE-AB56-FAC6D3241CE3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63133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A2236-A059-4ADE-AB56-FAC6D3241CE3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38199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7A2236-A059-4ADE-AB56-FAC6D3241CE3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8D54F-60FC-45BC-986A-FE34DC38FB08}" type="datetime1">
              <a:rPr lang="fr-FR" smtClean="0"/>
              <a:pPr/>
              <a:t>24/06/2014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3790A-9D24-4C8D-8355-0E1EC224D945}" type="datetime1">
              <a:rPr lang="fr-FR" smtClean="0"/>
              <a:pPr/>
              <a:t>24/06/2014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D12C-2F2E-427A-B0E9-24EA7A33B6EB}" type="datetime1">
              <a:rPr lang="fr-FR" smtClean="0"/>
              <a:pPr/>
              <a:t>24/06/2014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D6972-6FEC-4504-B02B-01E0EB5DF97C}" type="datetime1">
              <a:rPr lang="fr-FR" smtClean="0"/>
              <a:pPr/>
              <a:t>24/06/2014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A93A9-399B-47BA-8CAA-A4F35124E28B}" type="datetime1">
              <a:rPr lang="fr-FR" smtClean="0"/>
              <a:pPr/>
              <a:t>24/06/2014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C86C6-C245-40E7-9D99-FAE01CB00D8A}" type="datetime1">
              <a:rPr lang="fr-FR" smtClean="0"/>
              <a:pPr/>
              <a:t>24/06/2014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32435-2FEC-4544-A098-F36422A64301}" type="datetime1">
              <a:rPr lang="fr-FR" smtClean="0"/>
              <a:pPr/>
              <a:t>24/06/2014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35A2-62FA-46AE-85DD-35AD194AC4E4}" type="datetime1">
              <a:rPr lang="fr-FR" smtClean="0"/>
              <a:pPr/>
              <a:t>24/06/2014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30CC7-C6E1-4AE2-9F3A-FC2B0D201391}" type="datetime1">
              <a:rPr lang="fr-FR" smtClean="0"/>
              <a:pPr/>
              <a:t>24/06/2014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40020-C407-4231-B5D5-0341E1FA2FA2}" type="datetime1">
              <a:rPr lang="fr-FR" smtClean="0"/>
              <a:pPr/>
              <a:t>24/06/2014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282CD-630D-49F9-A62F-DB567B4AA81D}" type="datetime1">
              <a:rPr lang="fr-FR" smtClean="0"/>
              <a:pPr/>
              <a:t>24/06/2014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A93C4-1ABC-4AAD-88BB-219461551DA6}" type="datetime1">
              <a:rPr lang="fr-FR" smtClean="0"/>
              <a:pPr/>
              <a:t>24/06/2014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71736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0" lang="fr-F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Times New Roman" pitchFamily="18" charset="0"/>
              </a:rPr>
              <a:t>UNIVERSITE DE DJILLALI LIABES SIDI BELABBES</a:t>
            </a:r>
          </a:p>
          <a:p>
            <a:pPr algn="ctr">
              <a:lnSpc>
                <a:spcPct val="150000"/>
              </a:lnSpc>
            </a:pPr>
            <a:r>
              <a:rPr kumimoji="0" lang="fr-F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Times New Roman" pitchFamily="18" charset="0"/>
              </a:rPr>
              <a:t>LABORATOIRE DE RECHERCHE EN ENVIRONNEMENT ET SANTE AU TRAVAIL</a:t>
            </a:r>
          </a:p>
          <a:p>
            <a:pPr algn="ctr">
              <a:lnSpc>
                <a:spcPct val="150000"/>
              </a:lnSpc>
            </a:pPr>
            <a:r>
              <a:rPr kumimoji="0" lang="fr-F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  <a:cs typeface="Times New Roman" pitchFamily="18" charset="0"/>
              </a:rPr>
              <a:t>SERVICE DE MEDECINE DU TRAVAIL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14450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035844" y="4786322"/>
            <a:ext cx="7393808" cy="207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Imprint MT Shadow" pitchFamily="82" charset="0"/>
            </a:endParaRPr>
          </a:p>
          <a:p>
            <a:pPr lvl="0" algn="ctr"/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pperplate Gothic Bold" pitchFamily="34" charset="0"/>
              </a:rPr>
              <a:t>Dr </a:t>
            </a:r>
            <a:r>
              <a:rPr kumimoji="0" lang="fr-FR" sz="18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pperplate Gothic Bold" pitchFamily="34" charset="0"/>
              </a:rPr>
              <a:t> </a:t>
            </a:r>
            <a:r>
              <a:rPr kumimoji="0" lang="fr-FR" sz="1800" b="1" i="0" u="none" strike="noStrike" kern="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pperplate Gothic Bold" pitchFamily="34" charset="0"/>
              </a:rPr>
              <a:t>Aounia</a:t>
            </a:r>
            <a:r>
              <a:rPr lang="fr-FR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 METTOUADINE</a:t>
            </a:r>
          </a:p>
          <a:p>
            <a:pPr lvl="0" algn="ctr"/>
            <a:r>
              <a:rPr kumimoji="0" lang="fr-F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pperplate Gothic Bold" pitchFamily="34" charset="0"/>
              </a:rPr>
              <a:t>Médecin Résidente </a:t>
            </a:r>
          </a:p>
          <a:p>
            <a:pPr lvl="0" algn="ctr"/>
            <a:r>
              <a:rPr lang="fr-FR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Chu sidi  bel </a:t>
            </a:r>
            <a:r>
              <a:rPr lang="fr-FR" b="1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abbes</a:t>
            </a:r>
            <a:r>
              <a:rPr lang="fr-FR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Bold" pitchFamily="34" charset="0"/>
              </a:rPr>
              <a:t> </a:t>
            </a:r>
          </a:p>
          <a:p>
            <a:pPr lvl="0" algn="ctr"/>
            <a:r>
              <a:rPr kumimoji="0" lang="fr-FR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pperplate Gothic Bold" pitchFamily="34" charset="0"/>
              </a:rPr>
              <a:t>algerie</a:t>
            </a: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pperplate Gothic Bold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pperplate Gothic Bold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Imprint MT Shadow" pitchFamily="8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Imprint MT Shadow" pitchFamily="8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Imprint MT Shadow" pitchFamily="8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Imprint MT Shadow" pitchFamily="82" charset="0"/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7200" y="2348880"/>
            <a:ext cx="8229600" cy="17808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Dépistage de la presbyacousie  en milieu professionnel et identification des facteurs environnementaux.</a:t>
            </a:r>
            <a:endParaRPr lang="fr-FR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26624" y="1841048"/>
            <a:ext cx="787521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kumimoji="0" lang="fr-FR" sz="2400" b="1" dirty="0">
              <a:solidFill>
                <a:srgbClr val="92D050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  <a:p>
            <a:pPr algn="ctr"/>
            <a:endParaRPr kumimoji="0" lang="fr-FR" dirty="0">
              <a:latin typeface="Imprint MT Shadow" pitchFamily="82" charset="0"/>
              <a:ea typeface="Arial Unicode MS" pitchFamily="34" charset="-128"/>
              <a:cs typeface="Arial Unicode MS" pitchFamily="34" charset="-128"/>
            </a:endParaRPr>
          </a:p>
          <a:p>
            <a:pPr algn="ctr"/>
            <a:endParaRPr kumimoji="0" lang="fr-FR" i="1" dirty="0">
              <a:latin typeface="Imprint MT Shadow" pitchFamily="8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44275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300">
                <a:latin typeface="Times New Roman" pitchFamily="18" charset="0"/>
                <a:ea typeface="Times New Roman"/>
                <a:cs typeface="Times New Roman" pitchFamily="18" charset="0"/>
              </a:rPr>
              <a:t>SUJETS ET MÉTHODES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</p:spPr>
        <p:txBody>
          <a:bodyPr>
            <a:normAutofit/>
          </a:bodyPr>
          <a:lstStyle/>
          <a:p>
            <a:pPr marL="952500" indent="-514350">
              <a:buFont typeface="+mj-lt"/>
              <a:buAutoNum type="arabicPeriod" startAt="3"/>
            </a:pPr>
            <a:r>
              <a:rPr lang="fr-FR" sz="24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Données professionnelles :</a:t>
            </a:r>
          </a:p>
          <a:p>
            <a:pPr>
              <a:buFont typeface="Wingdings" pitchFamily="2" charset="2"/>
              <a:buChar char="§"/>
            </a:pPr>
            <a:endParaRPr lang="fr-FR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Low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Poste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du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travail,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l’entreprise, l’ancienneté au poste. </a:t>
            </a:r>
          </a:p>
          <a:p>
            <a:pPr algn="justLow">
              <a:buFont typeface="Wingdings" pitchFamily="2" charset="2"/>
              <a:buChar char="§"/>
            </a:pP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Exposition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professionnelle (solvants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et au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bruit), port MP.</a:t>
            </a:r>
          </a:p>
          <a:p>
            <a:pPr algn="justLow">
              <a:buFont typeface="Wingdings" pitchFamily="2" charset="2"/>
              <a:buChar char="§"/>
            </a:pPr>
            <a:endParaRPr lang="fr-FR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031875" indent="-457200">
              <a:buFont typeface="+mj-lt"/>
              <a:buAutoNum type="arabicPeriod" startAt="4"/>
            </a:pPr>
            <a:r>
              <a:rPr lang="fr-FR" sz="24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Données relatives au problème </a:t>
            </a:r>
            <a:r>
              <a:rPr lang="fr-FR" sz="24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auditif :</a:t>
            </a:r>
          </a:p>
          <a:p>
            <a:pPr marL="1031875" indent="-457200">
              <a:buFont typeface="+mj-lt"/>
              <a:buAutoNum type="arabicPeriod" startAt="4"/>
            </a:pPr>
            <a:endParaRPr lang="fr-FR" sz="2400" b="1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La présence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ou non 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d’un trouble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auditif (TA).</a:t>
            </a:r>
            <a:endParaRPr lang="fr-FR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Le début du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TA, son intensité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la gêne, faire répéter son entourage ,  acouphènes.</a:t>
            </a:r>
            <a:endParaRPr lang="fr-FR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La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compréhension dans les ambiances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bruyantes, Intolérance aux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sons intenses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(bruit du trafic urbain).</a:t>
            </a:r>
            <a:endParaRPr lang="fr-FR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031875" indent="-457200" algn="just">
              <a:buFont typeface="Wingdings" pitchFamily="2" charset="2"/>
              <a:buChar char="§"/>
            </a:pPr>
            <a:endParaRPr lang="fr-FR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10931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300">
                <a:latin typeface="Times New Roman" pitchFamily="18" charset="0"/>
                <a:ea typeface="Times New Roman"/>
                <a:cs typeface="Times New Roman" pitchFamily="18" charset="0"/>
              </a:rPr>
              <a:t>SUJETS ET MÉTHODES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</p:spPr>
        <p:txBody>
          <a:bodyPr>
            <a:normAutofit fontScale="92500" lnSpcReduction="10000"/>
          </a:bodyPr>
          <a:lstStyle/>
          <a:p>
            <a:pPr marL="898525" indent="-457200" defTabSz="900113">
              <a:buFont typeface="+mj-lt"/>
              <a:buAutoNum type="arabicPeriod" startAt="5"/>
            </a:pPr>
            <a:r>
              <a:rPr lang="fr-FR" sz="24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évaluation de l’handicap auditif</a:t>
            </a:r>
          </a:p>
          <a:p>
            <a:pPr marL="784225" indent="-342900" defTabSz="900113">
              <a:buFont typeface="Wingdings" pitchFamily="2" charset="2"/>
              <a:buChar char="§"/>
            </a:pPr>
            <a:endParaRPr lang="fr-FR" sz="2400" b="1" i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Questionnaire  </a:t>
            </a:r>
            <a:r>
              <a:rPr lang="en-US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“</a:t>
            </a:r>
            <a:r>
              <a:rPr lang="en-US" sz="24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Hearing </a:t>
            </a:r>
            <a:r>
              <a:rPr lang="en-US" sz="24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Handicap Inventory For The Elderly-Screening 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(HHIE-S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), à </a:t>
            </a:r>
            <a:r>
              <a:rPr lang="en-US" sz="2400" dirty="0">
                <a:latin typeface="Times New Roman" pitchFamily="18" charset="0"/>
                <a:ea typeface="Times New Roman"/>
                <a:cs typeface="Times New Roman" pitchFamily="18" charset="0"/>
              </a:rPr>
              <a:t>10 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items, </a:t>
            </a: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cotés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: </a:t>
            </a:r>
            <a:r>
              <a:rPr lang="en-US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et </a:t>
            </a:r>
            <a:r>
              <a:rPr lang="en-US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4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pts</a:t>
            </a:r>
            <a:r>
              <a:rPr lang="en-US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pour :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non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parfois et oui .  </a:t>
            </a:r>
            <a:endParaRPr lang="fr-FR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Le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total des items est noté sur 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40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pts.</a:t>
            </a:r>
            <a:endParaRPr lang="en-US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Évaluer les répercussions psychosociales de la déficience auditive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sur la qualité de vie (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embarras, frustration, gêne aux restaurants… etc)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Effets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sur la vie professionnelle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(désavantage par le TA)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lvl="0"/>
            <a:endParaRPr lang="fr-FR" sz="24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FR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0  à  8  points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fr-FR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Pas de 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handicap perçu par la personne </a:t>
            </a:r>
            <a:r>
              <a:rPr lang="fr-FR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elle-même.</a:t>
            </a:r>
            <a:endParaRPr lang="fr-FR" sz="24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10 à 24 points : </a:t>
            </a:r>
            <a:r>
              <a:rPr lang="fr-FR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Handicap léger 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à modéré. </a:t>
            </a:r>
          </a:p>
          <a:p>
            <a:pPr lvl="0">
              <a:buFont typeface="Arial" pitchFamily="34" charset="0"/>
              <a:buChar char="•"/>
            </a:pP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25 à 40 points 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Handicap significatif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fr-FR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18872" indent="0">
              <a:buNone/>
            </a:pPr>
            <a:endParaRPr lang="fr-FR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36390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674" y="1772816"/>
            <a:ext cx="4067944" cy="2792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300">
                <a:latin typeface="Times New Roman" pitchFamily="18" charset="0"/>
                <a:ea typeface="Times New Roman"/>
                <a:cs typeface="Times New Roman" pitchFamily="18" charset="0"/>
              </a:rPr>
              <a:t>SUJETS ET MÉTHODES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900113" indent="-457200">
              <a:buFont typeface="+mj-lt"/>
              <a:buAutoNum type="arabicPeriod" startAt="6"/>
            </a:pPr>
            <a:r>
              <a:rPr lang="fr-FR" sz="24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Examen clinique: </a:t>
            </a:r>
          </a:p>
          <a:p>
            <a:pPr marL="118872" indent="0">
              <a:buNone/>
            </a:pP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>
                <a:latin typeface="Times New Roman" pitchFamily="18" charset="0"/>
                <a:ea typeface="Times New Roman"/>
                <a:cs typeface="Times New Roman" pitchFamily="18" charset="0"/>
              </a:rPr>
              <a:t>Examen </a:t>
            </a:r>
            <a:r>
              <a:rPr lang="fr-FR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ORL </a:t>
            </a:r>
          </a:p>
          <a:p>
            <a:pPr marL="900113" lvl="0" indent="-457200">
              <a:buClr>
                <a:srgbClr val="F0AD00"/>
              </a:buClr>
              <a:buNone/>
            </a:pPr>
            <a:endParaRPr lang="fr-FR" sz="2800" b="1" i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900113" lvl="0" indent="-457200">
              <a:buClr>
                <a:srgbClr val="F0AD00"/>
              </a:buClr>
              <a:buNone/>
            </a:pPr>
            <a:r>
              <a:rPr lang="fr-FR" sz="24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7. Audiométrie tonale </a:t>
            </a:r>
            <a:r>
              <a:rPr lang="fr-FR" sz="24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liminaire:</a:t>
            </a:r>
          </a:p>
          <a:p>
            <a:pPr marL="906463" indent="-457200">
              <a:buClr>
                <a:srgbClr val="F0AD00"/>
              </a:buClr>
              <a:tabLst>
                <a:tab pos="96838" algn="l"/>
              </a:tabLst>
            </a:pPr>
            <a:r>
              <a:rPr lang="fr-FR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Par </a:t>
            </a:r>
            <a:r>
              <a:rPr lang="fr-FR" sz="2800" dirty="0">
                <a:latin typeface="Times New Roman" pitchFamily="18" charset="0"/>
                <a:ea typeface="Times New Roman"/>
                <a:cs typeface="Times New Roman" pitchFamily="18" charset="0"/>
              </a:rPr>
              <a:t>le même opérateur</a:t>
            </a:r>
          </a:p>
          <a:p>
            <a:pPr marL="906463" indent="-457200"/>
            <a:r>
              <a:rPr lang="fr-FR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En conduction aérienne et osseuse.</a:t>
            </a:r>
          </a:p>
          <a:p>
            <a:pPr>
              <a:buFont typeface="Wingdings" pitchFamily="2" charset="2"/>
              <a:buChar char="§"/>
            </a:pPr>
            <a:endParaRPr lang="fr-FR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Les courbes audiométriques ont été interprétées  par un médecin ORL du CHU de SBA.</a:t>
            </a:r>
          </a:p>
          <a:p>
            <a:pPr marL="118872" indent="0">
              <a:buNone/>
            </a:pPr>
            <a:r>
              <a:rPr lang="fr-FR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marL="118872" indent="0">
              <a:buNone/>
            </a:pPr>
            <a:endParaRPr lang="fr-FR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83905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3" y="3820831"/>
            <a:ext cx="4230687" cy="301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3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SUJETS ET MÉTHODES </a:t>
            </a:r>
            <a:endParaRPr lang="fr-FR" sz="43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Critère audiométriques</a:t>
            </a:r>
            <a:endParaRPr lang="fr-FR" sz="2800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fr-FR" sz="2800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Ont été retenues </a:t>
            </a:r>
            <a:r>
              <a:rPr lang="fr-FR" sz="2800" i="1" dirty="0">
                <a:latin typeface="Times New Roman" pitchFamily="18" charset="0"/>
                <a:ea typeface="Times New Roman"/>
                <a:cs typeface="Times New Roman" pitchFamily="18" charset="0"/>
              </a:rPr>
              <a:t>comme </a:t>
            </a:r>
            <a:r>
              <a:rPr lang="fr-FR" sz="28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presbyacousies </a:t>
            </a:r>
            <a:r>
              <a:rPr lang="fr-FR" sz="2800" i="1" dirty="0">
                <a:latin typeface="Times New Roman" pitchFamily="18" charset="0"/>
                <a:ea typeface="Times New Roman"/>
                <a:cs typeface="Times New Roman" pitchFamily="18" charset="0"/>
              </a:rPr>
              <a:t>les surdités de perception </a:t>
            </a:r>
            <a:r>
              <a:rPr lang="fr-FR" sz="28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bilatérales </a:t>
            </a:r>
            <a:r>
              <a:rPr lang="fr-FR" sz="2800" i="1" dirty="0">
                <a:latin typeface="Times New Roman" pitchFamily="18" charset="0"/>
                <a:ea typeface="Times New Roman"/>
                <a:cs typeface="Times New Roman" pitchFamily="18" charset="0"/>
              </a:rPr>
              <a:t>et </a:t>
            </a:r>
            <a:r>
              <a:rPr lang="fr-FR" sz="28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symétriques </a:t>
            </a:r>
            <a:r>
              <a:rPr lang="fr-FR" sz="2800" i="1" dirty="0">
                <a:latin typeface="Times New Roman" pitchFamily="18" charset="0"/>
                <a:ea typeface="Times New Roman"/>
                <a:cs typeface="Times New Roman" pitchFamily="18" charset="0"/>
              </a:rPr>
              <a:t>avec un tracé en pente douce vers le bas sans encoche au 4000 Hz, ni remontée vers le 8000 Hz</a:t>
            </a:r>
            <a:r>
              <a:rPr lang="fr-FR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fr-FR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40422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250033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7300" b="1" dirty="0" smtClean="0">
                <a:solidFill>
                  <a:srgbClr val="FF0000"/>
                </a:solidFill>
              </a:rPr>
              <a:t>Résultats 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2"/>
          <p:cNvSpPr txBox="1">
            <a:spLocks noChangeArrowheads="1"/>
          </p:cNvSpPr>
          <p:nvPr/>
        </p:nvSpPr>
        <p:spPr bwMode="auto">
          <a:xfrm>
            <a:off x="1370683" y="0"/>
            <a:ext cx="61436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kumimoji="0" lang="fr-FR" sz="2000" b="1" dirty="0" smtClean="0">
                <a:latin typeface="Times New Roman"/>
                <a:ea typeface="Times New Roman"/>
                <a:cs typeface="+mn-cs"/>
              </a:rPr>
              <a:t>Tableau.1. Caractéristiques sociodémographique.</a:t>
            </a:r>
            <a:endParaRPr kumimoji="0" lang="fr-FR" sz="2000" b="1" dirty="0">
              <a:latin typeface="Times New Roman"/>
              <a:ea typeface="Times New Roman"/>
              <a:cs typeface="+mn-cs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98486855"/>
              </p:ext>
            </p:extLst>
          </p:nvPr>
        </p:nvGraphicFramePr>
        <p:xfrm>
          <a:off x="539552" y="428610"/>
          <a:ext cx="8208912" cy="6484620"/>
        </p:xfrm>
        <a:graphic>
          <a:graphicData uri="http://schemas.openxmlformats.org/drawingml/2006/table">
            <a:tbl>
              <a:tblPr firstRow="1" firstCol="1" lastCol="1" bandRow="1" bandCol="1"/>
              <a:tblGrid>
                <a:gridCol w="2052228"/>
                <a:gridCol w="2052228"/>
                <a:gridCol w="2052228"/>
                <a:gridCol w="2052228"/>
              </a:tblGrid>
              <a:tr h="556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Paramètres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Hommes</a:t>
                      </a:r>
                      <a:endParaRPr lang="fr-FR" sz="16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N               </a:t>
                      </a:r>
                      <a:r>
                        <a:rPr lang="fr-FR" sz="16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Femmes</a:t>
                      </a:r>
                      <a:endParaRPr lang="fr-FR" sz="16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N              </a:t>
                      </a:r>
                      <a:r>
                        <a:rPr lang="fr-FR" sz="16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Ensemble</a:t>
                      </a:r>
                      <a:endParaRPr lang="fr-FR" sz="16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N              </a:t>
                      </a:r>
                      <a:r>
                        <a:rPr lang="fr-FR" sz="16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0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Sexe</a:t>
                      </a:r>
                      <a:r>
                        <a:rPr lang="fr-FR" sz="1600" b="0" i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16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301               82,2</a:t>
                      </a:r>
                      <a:endParaRPr lang="fr-FR" sz="1600" b="1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65              17,8</a:t>
                      </a:r>
                      <a:endParaRPr lang="fr-FR" sz="1600" b="1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366           </a:t>
                      </a:r>
                      <a:r>
                        <a:rPr lang="fr-FR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100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2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i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Age </a:t>
                      </a:r>
                      <a:endParaRPr lang="fr-FR" sz="18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800" b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45 – 49 ans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93               30,9</a:t>
                      </a:r>
                      <a:endParaRPr lang="fr-FR" sz="18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28           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43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,1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121            33,1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50 – 54 ans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127         </a:t>
                      </a:r>
                      <a:r>
                        <a:rPr lang="fr-FR" sz="1800" b="0" baseline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42,2</a:t>
                      </a:r>
                      <a:endParaRPr lang="fr-FR" sz="18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24             36,9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151            </a:t>
                      </a:r>
                      <a:r>
                        <a:rPr lang="fr-FR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41,3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55 – 59 ans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60               19,9</a:t>
                      </a:r>
                      <a:endParaRPr lang="fr-FR" sz="18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12             18,5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72            19,7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60 ans et plus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21                 7,0</a:t>
                      </a:r>
                      <a:endParaRPr lang="fr-FR" sz="18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1,0 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 1,5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22              6,0    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0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600" b="1" i="1" kern="16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Situation familiale</a:t>
                      </a:r>
                      <a:endParaRPr lang="fr-FR" sz="1400" b="1" kern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2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Célibataire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6,0                 2,0</a:t>
                      </a:r>
                      <a:endParaRPr lang="fr-FR" sz="18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4,0              6,2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10              2,7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Marié(e)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291               96,7</a:t>
                      </a:r>
                      <a:endParaRPr lang="fr-FR" sz="18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43   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66,2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334             </a:t>
                      </a:r>
                      <a:r>
                        <a:rPr kumimoji="0" lang="fr-FR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91,3</a:t>
                      </a:r>
                      <a:endParaRPr kumimoji="0" lang="fr-FR" sz="1800" b="1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Divorcé(e)/</a:t>
                      </a: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veuf</a:t>
                      </a:r>
                      <a:endParaRPr lang="fr-FR" sz="18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4,0                 1,3</a:t>
                      </a:r>
                      <a:endParaRPr lang="fr-FR" sz="18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1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 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27,7                   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22               6,0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Ancienneté</a:t>
                      </a:r>
                      <a:endParaRPr lang="fr-FR" sz="1800" b="1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2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0-9 ans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41               13,6</a:t>
                      </a:r>
                      <a:endParaRPr lang="fr-FR" sz="18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15            23,1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56             15,3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10-19 ans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43               14,3</a:t>
                      </a:r>
                      <a:endParaRPr lang="fr-FR" sz="18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13             20,0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56             15,3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20-29 ans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138               45,8</a:t>
                      </a:r>
                      <a:endParaRPr lang="fr-FR" sz="18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27              41,5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165             </a:t>
                      </a:r>
                      <a:r>
                        <a:rPr lang="fr-FR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45,1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30 ans et plus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79               26,2</a:t>
                      </a:r>
                      <a:endParaRPr lang="fr-FR" sz="18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10             15,4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89             24,3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fr-FR" sz="1400" b="1" i="1" kern="16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Niveau socio-économique</a:t>
                      </a:r>
                      <a:endParaRPr lang="fr-FR" sz="1400" b="1" kern="16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95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Bas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166             55,1</a:t>
                      </a:r>
                      <a:endParaRPr lang="fr-FR" sz="18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25             38,5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191             </a:t>
                      </a:r>
                      <a:r>
                        <a:rPr lang="fr-FR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52,2</a:t>
                      </a:r>
                      <a:r>
                        <a:rPr lang="fr-FR" sz="1800" b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1800" b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Moyen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133              44,2  </a:t>
                      </a:r>
                      <a:endParaRPr lang="fr-FR" sz="18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40             61,5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173             47,3 </a:t>
                      </a:r>
                      <a:r>
                        <a:rPr lang="fr-FR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Elevé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2,0             </a:t>
                      </a:r>
                      <a:r>
                        <a:rPr lang="fr-FR" sz="1800" b="0" baseline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</a:t>
                      </a: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0,7           </a:t>
                      </a:r>
                      <a:endParaRPr lang="fr-FR" sz="1800" b="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0 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</a:t>
                      </a: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0,0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2,0               0,5           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37314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endParaRPr lang="fr-FR" sz="1800" b="1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18872" lvl="0" indent="0" algn="ctr">
              <a:buClr>
                <a:srgbClr val="F0AD00"/>
              </a:buClr>
              <a:buNone/>
            </a:pP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Tableau. </a:t>
            </a:r>
            <a:r>
              <a:rPr lang="fr-FR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5 </a:t>
            </a:r>
            <a:r>
              <a:rPr lang="fr-FR" sz="2400" b="1" dirty="0">
                <a:latin typeface="Times New Roman" pitchFamily="18" charset="0"/>
                <a:ea typeface="Times New Roman"/>
                <a:cs typeface="Times New Roman" pitchFamily="18" charset="0"/>
              </a:rPr>
              <a:t>. Prévalence du trouble auditif en fonction du sexe</a:t>
            </a:r>
          </a:p>
          <a:p>
            <a:pPr marL="118872" lvl="0" indent="0">
              <a:buClr>
                <a:srgbClr val="F0AD00"/>
              </a:buClr>
              <a:buNone/>
            </a:pPr>
            <a:endParaRPr lang="fr-FR" sz="1800" b="1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fr-FR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31572711"/>
              </p:ext>
            </p:extLst>
          </p:nvPr>
        </p:nvGraphicFramePr>
        <p:xfrm>
          <a:off x="467545" y="1340768"/>
          <a:ext cx="8462174" cy="3096344"/>
        </p:xfrm>
        <a:graphic>
          <a:graphicData uri="http://schemas.openxmlformats.org/drawingml/2006/table">
            <a:tbl>
              <a:tblPr firstRow="1" firstCol="1" lastCol="1" bandRow="1" bandCol="1"/>
              <a:tblGrid>
                <a:gridCol w="2372600"/>
                <a:gridCol w="2123207"/>
                <a:gridCol w="1937847"/>
                <a:gridCol w="2028520"/>
              </a:tblGrid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Présence de</a:t>
                      </a:r>
                      <a:r>
                        <a:rPr lang="fr-FR" sz="1800" b="1" i="0" baseline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trouble auditif</a:t>
                      </a:r>
                      <a:endParaRPr lang="fr-FR" sz="1600" i="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 %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%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Ensemble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%</a:t>
                      </a:r>
                      <a:endParaRPr lang="fr-FR" sz="12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63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Non </a:t>
                      </a:r>
                      <a:endParaRPr kumimoji="0" lang="fr-FR" sz="2000" b="1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162               53,8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38               58,5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200             54,6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3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Oui </a:t>
                      </a:r>
                      <a:endParaRPr kumimoji="0" lang="fr-FR" sz="2000" b="1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139               46,2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27               41,5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166             </a:t>
                      </a:r>
                      <a:r>
                        <a:rPr lang="fr-FR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45,4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8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Arial"/>
                        </a:rPr>
                        <a:t>Total </a:t>
                      </a:r>
                      <a:endParaRPr kumimoji="0" lang="fr-F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7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301</a:t>
                      </a:r>
                      <a:r>
                        <a:rPr lang="fr-FR" sz="1700" b="1" baseline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    100</a:t>
                      </a:r>
                      <a:endParaRPr lang="fr-FR" sz="17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</a:t>
                      </a:r>
                      <a:r>
                        <a:rPr lang="fr-FR" sz="1700" b="1" baseline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65</a:t>
                      </a:r>
                      <a:r>
                        <a:rPr lang="fr-FR" sz="17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     100              </a:t>
                      </a:r>
                      <a:endParaRPr lang="fr-FR" sz="17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366              100</a:t>
                      </a:r>
                      <a:endParaRPr lang="fr-FR" sz="17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16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68557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95978138"/>
              </p:ext>
            </p:extLst>
          </p:nvPr>
        </p:nvGraphicFramePr>
        <p:xfrm>
          <a:off x="683568" y="1412778"/>
          <a:ext cx="7632848" cy="3672405"/>
        </p:xfrm>
        <a:graphic>
          <a:graphicData uri="http://schemas.openxmlformats.org/drawingml/2006/table">
            <a:tbl>
              <a:tblPr firstRow="1" firstCol="1" bandRow="1"/>
              <a:tblGrid>
                <a:gridCol w="3814898"/>
                <a:gridCol w="3817950"/>
              </a:tblGrid>
              <a:tr h="734481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kumimoji="0" lang="fr-FR" sz="2000" b="1" i="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Diagnostics</a:t>
                      </a:r>
                      <a:endParaRPr kumimoji="0" lang="fr-FR" sz="2000" b="1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kumimoji="0" lang="fr-FR" sz="2000" b="1" i="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                </a:t>
                      </a:r>
                      <a:r>
                        <a:rPr kumimoji="0" lang="fr-FR" sz="2000" b="1" i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4481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fr-FR" sz="2000" b="0" i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Audition </a:t>
                      </a:r>
                      <a:r>
                        <a:rPr lang="fr-FR" sz="20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normale</a:t>
                      </a:r>
                      <a:endParaRPr lang="fr-FR" sz="18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fr-FR" sz="18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143                                   39,1 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34481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fr-FR" sz="2000" b="1" i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Presbyacousie</a:t>
                      </a:r>
                      <a:endParaRPr lang="fr-FR" sz="18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endParaRPr lang="fr-FR" sz="18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 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100                                   </a:t>
                      </a:r>
                      <a:r>
                        <a:rPr lang="fr-FR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27,3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    </a:t>
                      </a:r>
                      <a:endParaRPr lang="fr-FR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34481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fr-FR" sz="2000" b="0" i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20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Autre </a:t>
                      </a:r>
                      <a:r>
                        <a:rPr lang="fr-FR" sz="20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trouble auditif</a:t>
                      </a:r>
                      <a:endParaRPr lang="fr-FR" sz="18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  </a:t>
                      </a:r>
                      <a:endParaRPr lang="fr-FR" sz="18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 123                                   33,6   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34481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fr-FR" sz="2400" b="0" i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Total</a:t>
                      </a:r>
                      <a:endParaRPr kumimoji="0" lang="fr-FR" sz="1800" b="1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fr-FR" sz="18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fr-FR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        </a:t>
                      </a:r>
                      <a:r>
                        <a:rPr lang="fr-FR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366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                                 100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                        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40466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fr-FR" sz="2000" b="1" dirty="0">
                <a:latin typeface="Times New Roman"/>
                <a:ea typeface="Times New Roman"/>
              </a:rPr>
              <a:t>Tableau .</a:t>
            </a:r>
            <a:r>
              <a:rPr lang="fr-FR" sz="2000" b="1" dirty="0" smtClean="0">
                <a:latin typeface="Times New Roman"/>
                <a:ea typeface="Times New Roman"/>
              </a:rPr>
              <a:t>12. </a:t>
            </a:r>
            <a:r>
              <a:rPr lang="fr-FR" sz="2000" b="1" dirty="0">
                <a:latin typeface="Times New Roman"/>
                <a:ea typeface="Times New Roman"/>
              </a:rPr>
              <a:t>répartition des salariés en fonction du </a:t>
            </a:r>
            <a:r>
              <a:rPr lang="fr-FR" sz="2000" b="1" dirty="0" smtClean="0">
                <a:latin typeface="Times New Roman"/>
                <a:ea typeface="Times New Roman"/>
              </a:rPr>
              <a:t>diagnostic audiométrique</a:t>
            </a:r>
            <a:endParaRPr lang="fr-FR" sz="2000" b="1" dirty="0">
              <a:latin typeface="Times New Roman"/>
              <a:ea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08518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Times New Roman"/>
                <a:ea typeface="Times New Roman"/>
              </a:rPr>
              <a:t>.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16650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fr-FR" sz="2000" b="1" dirty="0">
                <a:latin typeface="Times New Roman"/>
                <a:ea typeface="Times New Roman"/>
              </a:rPr>
              <a:t>Tableau .</a:t>
            </a:r>
            <a:r>
              <a:rPr lang="fr-FR" sz="2000" b="1" dirty="0" smtClean="0">
                <a:latin typeface="Times New Roman"/>
                <a:ea typeface="Times New Roman"/>
              </a:rPr>
              <a:t>15. Répartition des </a:t>
            </a:r>
            <a:r>
              <a:rPr lang="fr-FR" sz="2000" b="1" dirty="0">
                <a:latin typeface="Times New Roman"/>
                <a:ea typeface="Times New Roman"/>
              </a:rPr>
              <a:t>salariés </a:t>
            </a:r>
            <a:r>
              <a:rPr lang="fr-FR" sz="2000" b="1" dirty="0" smtClean="0">
                <a:latin typeface="Times New Roman"/>
                <a:ea typeface="Times New Roman"/>
              </a:rPr>
              <a:t>atteints de </a:t>
            </a:r>
            <a:r>
              <a:rPr lang="fr-FR" sz="2000" b="1" dirty="0" err="1" smtClean="0">
                <a:latin typeface="Times New Roman"/>
                <a:ea typeface="Times New Roman"/>
              </a:rPr>
              <a:t>presbyacousie</a:t>
            </a:r>
            <a:r>
              <a:rPr lang="fr-FR" sz="2000" b="1" dirty="0" smtClean="0">
                <a:latin typeface="Times New Roman"/>
                <a:ea typeface="Times New Roman"/>
              </a:rPr>
              <a:t> </a:t>
            </a:r>
            <a:r>
              <a:rPr lang="fr-FR" sz="2000" b="1" dirty="0">
                <a:latin typeface="Times New Roman"/>
                <a:ea typeface="Times New Roman"/>
              </a:rPr>
              <a:t>selon les caractéristiques sociodémographiques :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0236402"/>
              </p:ext>
            </p:extLst>
          </p:nvPr>
        </p:nvGraphicFramePr>
        <p:xfrm>
          <a:off x="467544" y="836712"/>
          <a:ext cx="8291265" cy="5461610"/>
        </p:xfrm>
        <a:graphic>
          <a:graphicData uri="http://schemas.openxmlformats.org/drawingml/2006/table">
            <a:tbl>
              <a:tblPr firstRow="1" firstCol="1" lastCol="1" bandRow="1" bandCol="1"/>
              <a:tblGrid>
                <a:gridCol w="2304256"/>
                <a:gridCol w="1800200"/>
                <a:gridCol w="1800200"/>
                <a:gridCol w="1800200"/>
                <a:gridCol w="586409"/>
              </a:tblGrid>
              <a:tr h="675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Paramètres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 %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%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b="1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Ensemble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% 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Tranche d’âge 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45-49 ans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19               21,6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   41,7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24              </a:t>
                      </a:r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24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50-54 ans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37               42,0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   41,7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42              </a:t>
                      </a:r>
                      <a:r>
                        <a:rPr lang="fr-FR" sz="16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42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55-59 ans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25               28,4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               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16,7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27              </a:t>
                      </a:r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27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60 ans et plus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7               8,0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0                  0,0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7               7,0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Situation familiale 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b="1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Marié(e)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86                97,7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9                75,0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95               </a:t>
                      </a:r>
                      <a:r>
                        <a:rPr lang="fr-FR" sz="16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95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Divorcé(e)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                  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1,1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    25,0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      4,0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Veuf (ve)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                  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1,0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0               0,0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                 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1,0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Niveau socio-économique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b="1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Bas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49                55,7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4                30,8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53           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53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Moyen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38                43,7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    69,2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46              </a:t>
                      </a:r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46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Elevé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      1,1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0                  0,0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1            1,0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18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65680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fr-FR" sz="2000" b="1" dirty="0">
                <a:latin typeface="Times New Roman"/>
                <a:ea typeface="Times New Roman"/>
              </a:rPr>
              <a:t>Tableau .</a:t>
            </a:r>
            <a:r>
              <a:rPr lang="fr-FR" sz="2000" b="1" dirty="0" smtClean="0">
                <a:latin typeface="Times New Roman"/>
                <a:ea typeface="Times New Roman"/>
              </a:rPr>
              <a:t>17. </a:t>
            </a:r>
            <a:r>
              <a:rPr lang="fr-FR" sz="2000" b="1" dirty="0">
                <a:latin typeface="Times New Roman"/>
                <a:ea typeface="Times New Roman"/>
              </a:rPr>
              <a:t>Répartition des salariés </a:t>
            </a:r>
            <a:r>
              <a:rPr lang="fr-FR" sz="2000" b="1" dirty="0" smtClean="0">
                <a:latin typeface="Times New Roman"/>
                <a:ea typeface="Times New Roman"/>
              </a:rPr>
              <a:t>atteints de </a:t>
            </a:r>
            <a:r>
              <a:rPr lang="fr-FR" sz="2000" b="1" dirty="0" err="1" smtClean="0">
                <a:latin typeface="Times New Roman"/>
                <a:ea typeface="Times New Roman"/>
              </a:rPr>
              <a:t>presbyacousie</a:t>
            </a:r>
            <a:r>
              <a:rPr lang="fr-FR" sz="2000" b="1" dirty="0" smtClean="0">
                <a:latin typeface="Times New Roman"/>
                <a:ea typeface="Times New Roman"/>
              </a:rPr>
              <a:t> </a:t>
            </a:r>
            <a:r>
              <a:rPr lang="fr-FR" sz="2000" b="1" dirty="0">
                <a:latin typeface="Times New Roman"/>
                <a:ea typeface="Times New Roman"/>
              </a:rPr>
              <a:t>en fonction </a:t>
            </a:r>
          </a:p>
          <a:p>
            <a:pPr marL="118872" indent="0" algn="ctr">
              <a:buNone/>
            </a:pPr>
            <a:r>
              <a:rPr lang="fr-FR" sz="2000" b="1" dirty="0">
                <a:latin typeface="Times New Roman"/>
                <a:ea typeface="Times New Roman"/>
              </a:rPr>
              <a:t>des habitudes de vie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58483668"/>
              </p:ext>
            </p:extLst>
          </p:nvPr>
        </p:nvGraphicFramePr>
        <p:xfrm>
          <a:off x="323525" y="1085753"/>
          <a:ext cx="8640962" cy="4132942"/>
        </p:xfrm>
        <a:graphic>
          <a:graphicData uri="http://schemas.openxmlformats.org/drawingml/2006/table">
            <a:tbl>
              <a:tblPr firstRow="1" firstCol="1"/>
              <a:tblGrid>
                <a:gridCol w="2562998"/>
                <a:gridCol w="1684255"/>
                <a:gridCol w="1757483"/>
                <a:gridCol w="1815770"/>
                <a:gridCol w="820456"/>
              </a:tblGrid>
              <a:tr h="104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Paramètres</a:t>
                      </a:r>
                      <a:endParaRPr lang="fr-FR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 %</a:t>
                      </a:r>
                      <a:endParaRPr lang="fr-FR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N              %</a:t>
                      </a:r>
                      <a:endParaRPr lang="fr-FR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Ensemble</a:t>
                      </a:r>
                      <a:endParaRPr lang="fr-FR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 %</a:t>
                      </a:r>
                      <a:endParaRPr lang="fr-FR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600" b="1" i="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8433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5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Alimentation riche en graisse</a:t>
                      </a:r>
                      <a:endParaRPr lang="fr-FR" sz="15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69               78,4</a:t>
                      </a: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9            75,0</a:t>
                      </a: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78           </a:t>
                      </a:r>
                      <a:r>
                        <a:rPr lang="fr-FR" sz="1600" b="1" i="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78</a:t>
                      </a:r>
                      <a:r>
                        <a:rPr lang="fr-FR" sz="1600" b="1" i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1" i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kumimoji="0" lang="fr-FR" sz="140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4743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500" b="1" i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Activité sportive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19               21,6</a:t>
                      </a:r>
                      <a:endParaRPr kumimoji="0" lang="fr-FR" sz="160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i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kumimoji="0" lang="fr-FR" sz="16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0               0,0</a:t>
                      </a:r>
                      <a:endParaRPr kumimoji="0" lang="fr-FR" sz="160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19            19,0</a:t>
                      </a:r>
                      <a:endParaRPr kumimoji="0" lang="fr-FR" sz="160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kumimoji="0" lang="fr-FR" sz="140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0093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500" b="1" i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Tabac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30              </a:t>
                      </a:r>
                      <a:r>
                        <a:rPr lang="fr-FR" sz="160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34</a:t>
                      </a:r>
                      <a:r>
                        <a:rPr lang="fr-FR" sz="16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,1</a:t>
                      </a: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0              0,0</a:t>
                      </a: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30            </a:t>
                      </a:r>
                      <a:r>
                        <a:rPr lang="fr-FR" sz="1600" b="1" i="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30</a:t>
                      </a:r>
                      <a:r>
                        <a:rPr lang="fr-FR" sz="1600" b="1" i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1" i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</a:t>
                      </a:r>
                      <a:endParaRPr kumimoji="0" lang="fr-FR" sz="1600" b="1" i="0" kern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65152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500" b="1" i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alcool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4                 4,6</a:t>
                      </a: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0</a:t>
                      </a:r>
                      <a:r>
                        <a:rPr lang="fr-FR" sz="160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  0,0</a:t>
                      </a: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fr-FR" sz="160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  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4,0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kumimoji="0" lang="fr-FR" sz="140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1887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800" b="1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800" b="1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800" b="1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800" b="1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800" b="1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64072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fr-FR" sz="4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fr-FR" sz="48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fr-FR" sz="48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INTRODUCTION</a:t>
            </a:r>
            <a:r>
              <a:rPr lang="fr-FR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fr-FR" sz="4000" dirty="0" smtClean="0"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 algn="just"/>
            <a:r>
              <a:rPr lang="fr-FR" sz="24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Presbyacousie</a:t>
            </a:r>
            <a:r>
              <a:rPr lang="fr-FR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: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algn="r">
              <a:buNone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- Détérioration inéluctable,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lente de la fonction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auditive.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- &gt; 45 ans </a:t>
            </a:r>
          </a:p>
          <a:p>
            <a:pPr>
              <a:buNone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- Cause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la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+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fréquente de surdité de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perception (adulte )</a:t>
            </a:r>
          </a:p>
          <a:p>
            <a:pPr algn="just"/>
            <a:endParaRPr lang="fr-FR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Prévalence: 48 %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  <a:sym typeface="Wingdings" pitchFamily="2" charset="2"/>
              </a:rPr>
              <a:t>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«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48 - 90 ans »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 </a:t>
            </a:r>
          </a:p>
          <a:p>
            <a:pPr algn="just"/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Incidence:12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%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  <a:sym typeface="Wingdings" pitchFamily="2" charset="2"/>
              </a:rPr>
              <a:t>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« 48 - 59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ans »,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↑ avec l’âge . </a:t>
            </a:r>
          </a:p>
          <a:p>
            <a:pPr algn="just">
              <a:buNone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 </a:t>
            </a:r>
          </a:p>
          <a:p>
            <a:pPr algn="just">
              <a:buNone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      Personnels </a:t>
            </a:r>
            <a:r>
              <a:rPr lang="fr-FR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(diabète, HTA, hyperthyroïdie) </a:t>
            </a:r>
            <a:endParaRPr lang="fr-FR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Facteurs favorisants</a:t>
            </a:r>
          </a:p>
          <a:p>
            <a:pPr algn="just">
              <a:buNone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    Environnementaux </a:t>
            </a:r>
          </a:p>
          <a:p>
            <a:pPr algn="just">
              <a:buNone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</a:t>
            </a:r>
            <a:r>
              <a:rPr lang="fr-FR" sz="1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fr-FR" sz="1800" dirty="0">
                <a:latin typeface="Times New Roman" pitchFamily="18" charset="0"/>
                <a:ea typeface="Times New Roman"/>
                <a:cs typeface="Times New Roman" pitchFamily="18" charset="0"/>
              </a:rPr>
              <a:t>tabac, alcool, bruit, solvants, mode de vie, facteurs génétique).</a:t>
            </a:r>
            <a:endParaRPr lang="fr-FR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3000364" y="4714884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3000364" y="5214950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30382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118872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000" b="1" dirty="0">
                <a:latin typeface="Times New Roman"/>
                <a:ea typeface="Times New Roman"/>
              </a:rPr>
              <a:t>Tableau .</a:t>
            </a:r>
            <a:r>
              <a:rPr lang="fr-FR" sz="2000" b="1" dirty="0" smtClean="0">
                <a:latin typeface="Times New Roman"/>
                <a:ea typeface="Times New Roman"/>
              </a:rPr>
              <a:t>18</a:t>
            </a:r>
            <a:r>
              <a:rPr lang="fr-FR" sz="20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. </a:t>
            </a:r>
            <a:r>
              <a:rPr lang="fr-FR" sz="2000" b="1" dirty="0">
                <a:latin typeface="Times New Roman"/>
                <a:ea typeface="Times New Roman"/>
              </a:rPr>
              <a:t>Répartition des salariés </a:t>
            </a:r>
            <a:r>
              <a:rPr lang="fr-FR" sz="2000" b="1" dirty="0" smtClean="0">
                <a:latin typeface="Times New Roman"/>
                <a:ea typeface="Times New Roman"/>
              </a:rPr>
              <a:t>atteints de </a:t>
            </a:r>
            <a:r>
              <a:rPr lang="fr-FR" sz="2000" b="1" dirty="0" err="1" smtClean="0">
                <a:latin typeface="Times New Roman"/>
                <a:ea typeface="Times New Roman"/>
              </a:rPr>
              <a:t>presbyacousie</a:t>
            </a:r>
            <a:r>
              <a:rPr lang="fr-FR" sz="2000" b="1" dirty="0" smtClean="0">
                <a:latin typeface="Times New Roman"/>
                <a:ea typeface="Times New Roman"/>
              </a:rPr>
              <a:t> </a:t>
            </a:r>
            <a:r>
              <a:rPr lang="fr-FR" sz="2000" b="1" dirty="0">
                <a:latin typeface="Times New Roman"/>
                <a:ea typeface="Times New Roman"/>
              </a:rPr>
              <a:t>en fonction  des antécédents médicaux</a:t>
            </a:r>
          </a:p>
          <a:p>
            <a:pPr>
              <a:buFont typeface="Wingdings" pitchFamily="2" charset="2"/>
              <a:buChar char="§"/>
            </a:pPr>
            <a:endParaRPr lang="fr-FR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33563401"/>
              </p:ext>
            </p:extLst>
          </p:nvPr>
        </p:nvGraphicFramePr>
        <p:xfrm>
          <a:off x="251520" y="764704"/>
          <a:ext cx="8640963" cy="5870448"/>
        </p:xfrm>
        <a:graphic>
          <a:graphicData uri="http://schemas.openxmlformats.org/drawingml/2006/table">
            <a:tbl>
              <a:tblPr firstRow="1" firstCol="1"/>
              <a:tblGrid>
                <a:gridCol w="2013429"/>
                <a:gridCol w="2013429"/>
                <a:gridCol w="2013429"/>
                <a:gridCol w="2013429"/>
                <a:gridCol w="587247"/>
              </a:tblGrid>
              <a:tr h="720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Paramètres</a:t>
                      </a: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 %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N              %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Ensemble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%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60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8592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Cardiopathie</a:t>
                      </a:r>
                      <a:endParaRPr lang="fr-FR" sz="16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                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3,4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0               0,0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3             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3,0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kumimoji="0" lang="fr-FR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8592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HTA</a:t>
                      </a:r>
                      <a:r>
                        <a:rPr lang="fr-FR" sz="18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16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13               14,8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0               0,0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13            </a:t>
                      </a:r>
                      <a:r>
                        <a:rPr lang="fr-FR" sz="16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13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,1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kumimoji="0" lang="fr-FR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8592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Dyslipidémie  </a:t>
                      </a:r>
                      <a:endParaRPr lang="fr-FR" sz="16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9                 10,2 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1           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8,3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10              </a:t>
                      </a:r>
                      <a:r>
                        <a:rPr lang="fr-FR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10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kumimoji="0" lang="fr-FR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8592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AVC ischémique</a:t>
                      </a:r>
                      <a:endParaRPr lang="fr-FR" sz="16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2                 2,3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0               0,0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2              2,0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kumimoji="0" lang="fr-FR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8592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Diabète   </a:t>
                      </a:r>
                      <a:endParaRPr lang="fr-FR" sz="16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5                 5,6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1           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8,3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6              6,0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kumimoji="0" lang="fr-FR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8592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Goitre </a:t>
                      </a:r>
                      <a:endParaRPr lang="fr-FR" sz="16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1                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1,1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1           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8,3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2             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2,0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kumimoji="0" lang="fr-FR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8592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Presbyacousie familiale</a:t>
                      </a:r>
                      <a:r>
                        <a:rPr lang="fr-FR" sz="14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25               28,4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4            33,3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29            </a:t>
                      </a:r>
                      <a:r>
                        <a:rPr lang="fr-FR" sz="16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29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kumimoji="0" lang="fr-FR" sz="16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5824" marR="6582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2165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kumimoji="0" lang="fr-FR" sz="1800" b="1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kumimoji="0" lang="fr-FR" sz="1600" b="1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</a:t>
                      </a:r>
                      <a:endParaRPr kumimoji="0" lang="fr-FR" sz="1600" b="1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</a:t>
                      </a:r>
                      <a:endParaRPr kumimoji="0" lang="fr-FR" sz="1600" b="1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endParaRPr kumimoji="0" lang="fr-FR" sz="1800" b="1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34513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47852428"/>
              </p:ext>
            </p:extLst>
          </p:nvPr>
        </p:nvGraphicFramePr>
        <p:xfrm>
          <a:off x="251520" y="1196752"/>
          <a:ext cx="8604956" cy="3510475"/>
        </p:xfrm>
        <a:graphic>
          <a:graphicData uri="http://schemas.openxmlformats.org/drawingml/2006/table">
            <a:tbl>
              <a:tblPr firstRow="1" firstCol="1"/>
              <a:tblGrid>
                <a:gridCol w="2664296"/>
                <a:gridCol w="1654952"/>
                <a:gridCol w="1936215"/>
                <a:gridCol w="1787276"/>
                <a:gridCol w="562217"/>
              </a:tblGrid>
              <a:tr h="10801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i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Paramètres</a:t>
                      </a:r>
                      <a:endParaRPr lang="fr-FR" sz="1600" i="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 %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N              %</a:t>
                      </a:r>
                      <a:endParaRPr lang="fr-FR" sz="16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Ensemble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%</a:t>
                      </a:r>
                      <a:endParaRPr lang="fr-FR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i="1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8181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2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Prise de  médicaments ototoxiques</a:t>
                      </a:r>
                      <a:endParaRPr lang="fr-FR" sz="12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17                 19,3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4            33,3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21            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21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fr-FR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33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Exposition au bruit </a:t>
                      </a: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professionnel</a:t>
                      </a:r>
                      <a:endParaRPr lang="fr-FR" sz="200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22              25,0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0            0,0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22            </a:t>
                      </a:r>
                      <a:r>
                        <a:rPr lang="fr-FR" sz="1600" b="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22</a:t>
                      </a:r>
                      <a:r>
                        <a:rPr lang="fr-FR" sz="1600" b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fr-FR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6572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400" b="1" i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Exposition aux </a:t>
                      </a:r>
                      <a:r>
                        <a:rPr kumimoji="0" lang="fr-FR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solvants</a:t>
                      </a:r>
                      <a:endParaRPr kumimoji="0" lang="fr-FR" sz="1400" b="1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19                21,6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16,7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19           </a:t>
                      </a:r>
                      <a:r>
                        <a:rPr lang="fr-FR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19</a:t>
                      </a:r>
                      <a:r>
                        <a:rPr lang="fr-FR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fr-FR" sz="16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1864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60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44476"/>
            <a:ext cx="9144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8872" algn="ctr">
              <a:lnSpc>
                <a:spcPct val="115000"/>
              </a:lnSpc>
              <a:spcAft>
                <a:spcPts val="1000"/>
              </a:spcAft>
              <a:buClr>
                <a:schemeClr val="accent1"/>
              </a:buClr>
              <a:buSzPct val="80000"/>
            </a:pPr>
            <a:r>
              <a:rPr lang="fr-FR" sz="2000" b="1" dirty="0">
                <a:latin typeface="Times New Roman"/>
                <a:ea typeface="Times New Roman"/>
              </a:rPr>
              <a:t>Tableau .</a:t>
            </a:r>
            <a:r>
              <a:rPr lang="fr-FR" sz="2000" b="1" dirty="0" smtClean="0">
                <a:latin typeface="Times New Roman"/>
                <a:ea typeface="Times New Roman"/>
              </a:rPr>
              <a:t>19. </a:t>
            </a:r>
            <a:r>
              <a:rPr lang="fr-FR" sz="2000" b="1" dirty="0">
                <a:latin typeface="Times New Roman"/>
                <a:ea typeface="Times New Roman"/>
              </a:rPr>
              <a:t>Répartition des salariés </a:t>
            </a:r>
            <a:r>
              <a:rPr lang="fr-FR" sz="2000" b="1" dirty="0" smtClean="0">
                <a:latin typeface="Times New Roman"/>
                <a:ea typeface="Times New Roman"/>
              </a:rPr>
              <a:t>atteints de </a:t>
            </a:r>
            <a:r>
              <a:rPr lang="fr-FR" sz="2000" b="1" dirty="0" err="1" smtClean="0">
                <a:latin typeface="Times New Roman"/>
                <a:ea typeface="Times New Roman"/>
              </a:rPr>
              <a:t>presbyacousie</a:t>
            </a:r>
            <a:r>
              <a:rPr lang="fr-FR" sz="2000" b="1" dirty="0" smtClean="0">
                <a:latin typeface="Times New Roman"/>
                <a:ea typeface="Times New Roman"/>
              </a:rPr>
              <a:t> </a:t>
            </a:r>
            <a:r>
              <a:rPr lang="fr-FR" sz="2000" b="1" dirty="0">
                <a:latin typeface="Times New Roman"/>
                <a:ea typeface="Times New Roman"/>
              </a:rPr>
              <a:t>en fonction des expositions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21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48811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fr-FR" sz="2000" b="1" dirty="0">
                <a:latin typeface="Times New Roman"/>
                <a:ea typeface="Times New Roman"/>
              </a:rPr>
              <a:t>Tableau </a:t>
            </a:r>
            <a:r>
              <a:rPr lang="fr-FR" sz="2000" b="1" dirty="0" smtClean="0">
                <a:latin typeface="Times New Roman"/>
                <a:ea typeface="Times New Roman"/>
              </a:rPr>
              <a:t>.20. </a:t>
            </a:r>
            <a:r>
              <a:rPr lang="fr-FR" sz="2000" b="1" dirty="0">
                <a:latin typeface="Times New Roman"/>
                <a:ea typeface="Times New Roman"/>
              </a:rPr>
              <a:t>Répartition des salariés </a:t>
            </a:r>
            <a:r>
              <a:rPr lang="fr-FR" sz="2000" b="1" dirty="0" smtClean="0">
                <a:latin typeface="Times New Roman"/>
                <a:ea typeface="Times New Roman"/>
              </a:rPr>
              <a:t>atteints de </a:t>
            </a:r>
            <a:r>
              <a:rPr lang="fr-FR" sz="2000" b="1" dirty="0" err="1" smtClean="0">
                <a:latin typeface="Times New Roman"/>
                <a:ea typeface="Times New Roman"/>
              </a:rPr>
              <a:t>presbyacousie</a:t>
            </a:r>
            <a:r>
              <a:rPr lang="fr-FR" sz="2000" b="1" dirty="0" smtClean="0">
                <a:latin typeface="Times New Roman"/>
                <a:ea typeface="Times New Roman"/>
              </a:rPr>
              <a:t> </a:t>
            </a:r>
            <a:r>
              <a:rPr lang="fr-FR" sz="2000" b="1" dirty="0">
                <a:latin typeface="Times New Roman"/>
                <a:ea typeface="Times New Roman"/>
              </a:rPr>
              <a:t>selon de </a:t>
            </a:r>
          </a:p>
          <a:p>
            <a:pPr marL="118872" indent="0" algn="ctr">
              <a:buNone/>
            </a:pPr>
            <a:r>
              <a:rPr lang="fr-FR" sz="2000" b="1" dirty="0">
                <a:latin typeface="Times New Roman"/>
                <a:ea typeface="Times New Roman"/>
              </a:rPr>
              <a:t>l’ancienneté et de l’intensité du TA:</a:t>
            </a:r>
          </a:p>
          <a:p>
            <a:pPr>
              <a:buFont typeface="Wingdings" pitchFamily="2" charset="2"/>
              <a:buChar char="§"/>
            </a:pPr>
            <a:endParaRPr lang="fr-FR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92630410"/>
              </p:ext>
            </p:extLst>
          </p:nvPr>
        </p:nvGraphicFramePr>
        <p:xfrm>
          <a:off x="539552" y="836710"/>
          <a:ext cx="8136904" cy="5832654"/>
        </p:xfrm>
        <a:graphic>
          <a:graphicData uri="http://schemas.openxmlformats.org/drawingml/2006/table">
            <a:tbl>
              <a:tblPr firstRow="1" firstCol="1" lastCol="1" bandRow="1" bandCol="1"/>
              <a:tblGrid>
                <a:gridCol w="2107871"/>
                <a:gridCol w="1606934"/>
                <a:gridCol w="1934795"/>
                <a:gridCol w="2089579"/>
                <a:gridCol w="397725"/>
              </a:tblGrid>
              <a:tr h="6368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baseline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Paramètres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 %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%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Ensemble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%</a:t>
                      </a:r>
                      <a:endParaRPr lang="fr-FR" sz="12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Ancienneté </a:t>
                      </a:r>
                      <a:r>
                        <a:rPr lang="fr-FR" sz="1600" b="1" i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du trouble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600" b="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2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Moins 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de 2 ans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24               27,3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               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33,3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28              </a:t>
                      </a:r>
                      <a:r>
                        <a:rPr lang="fr-FR" sz="14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28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b="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2-5 ans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24               27,3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               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25,0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27              </a:t>
                      </a:r>
                      <a:r>
                        <a:rPr lang="fr-FR" sz="14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27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b="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6-9 ans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11               12,5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0                  0,0              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11              </a:t>
                      </a:r>
                      <a:r>
                        <a:rPr lang="fr-FR" sz="14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11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b="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10 ans et plus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5                 5,7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               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8,3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6               6,0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b="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0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1" i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Intensité du trouble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600" b="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2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Légère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50               56,8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                </a:t>
                      </a: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66,7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58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   </a:t>
                      </a:r>
                      <a:r>
                        <a:rPr lang="fr-FR" sz="14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58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b="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moyenne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8                  9,1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0                  0,0                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8                 8,0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b="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6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sévère</a:t>
                      </a:r>
                      <a:endParaRPr lang="fr-F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6                 6,8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0                  0,0               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6                 6,0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400" b="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66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b="1" i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Total</a:t>
                      </a: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64</a:t>
                      </a:r>
                      <a:r>
                        <a:rPr lang="fr-FR" sz="1400" b="1" i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     </a:t>
                      </a: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100</a:t>
                      </a:r>
                      <a:endParaRPr lang="fr-FR" sz="12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8                </a:t>
                      </a: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100</a:t>
                      </a:r>
                      <a:endParaRPr lang="fr-FR" sz="12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</a:t>
                      </a:r>
                      <a:r>
                        <a:rPr lang="fr-FR" sz="1400" b="1" i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72                </a:t>
                      </a: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100</a:t>
                      </a:r>
                      <a:endParaRPr lang="fr-FR" sz="12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22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7276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fr-FR" sz="2000" b="1" dirty="0">
                <a:latin typeface="Times New Roman"/>
                <a:ea typeface="Times New Roman"/>
              </a:rPr>
              <a:t>Tableau .</a:t>
            </a:r>
            <a:r>
              <a:rPr lang="fr-FR" sz="2000" b="1" dirty="0" smtClean="0">
                <a:latin typeface="Times New Roman"/>
                <a:ea typeface="Times New Roman"/>
              </a:rPr>
              <a:t>21. </a:t>
            </a:r>
            <a:r>
              <a:rPr lang="fr-FR" sz="2000" b="1" dirty="0">
                <a:latin typeface="Times New Roman"/>
                <a:ea typeface="Times New Roman"/>
              </a:rPr>
              <a:t>répartition des salariés </a:t>
            </a:r>
            <a:r>
              <a:rPr lang="fr-FR" sz="2000" b="1" dirty="0" smtClean="0">
                <a:latin typeface="Times New Roman"/>
                <a:ea typeface="Times New Roman"/>
              </a:rPr>
              <a:t>atteints de </a:t>
            </a:r>
            <a:r>
              <a:rPr lang="fr-FR" sz="2000" b="1" dirty="0" err="1" smtClean="0">
                <a:latin typeface="Times New Roman"/>
                <a:ea typeface="Times New Roman"/>
              </a:rPr>
              <a:t>presbyacousie</a:t>
            </a:r>
            <a:r>
              <a:rPr lang="fr-FR" sz="2000" b="1" dirty="0" smtClean="0">
                <a:latin typeface="Times New Roman"/>
                <a:ea typeface="Times New Roman"/>
              </a:rPr>
              <a:t> </a:t>
            </a:r>
            <a:r>
              <a:rPr lang="fr-FR" sz="2000" b="1" dirty="0">
                <a:latin typeface="Times New Roman"/>
                <a:ea typeface="Times New Roman"/>
              </a:rPr>
              <a:t>en fonction signes fonctionnels auditifs</a:t>
            </a:r>
          </a:p>
          <a:p>
            <a:pPr>
              <a:buFont typeface="Wingdings" pitchFamily="2" charset="2"/>
              <a:buChar char="§"/>
            </a:pPr>
            <a:endParaRPr lang="fr-FR" sz="18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50263397"/>
              </p:ext>
            </p:extLst>
          </p:nvPr>
        </p:nvGraphicFramePr>
        <p:xfrm>
          <a:off x="251520" y="764704"/>
          <a:ext cx="8640960" cy="5829092"/>
        </p:xfrm>
        <a:graphic>
          <a:graphicData uri="http://schemas.openxmlformats.org/drawingml/2006/table">
            <a:tbl>
              <a:tblPr firstRow="1" firstCol="1" lastCol="1" bandRow="1" bandCol="1"/>
              <a:tblGrid>
                <a:gridCol w="2388557"/>
                <a:gridCol w="1896797"/>
                <a:gridCol w="1816058"/>
                <a:gridCol w="2018109"/>
                <a:gridCol w="521439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Paramètres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Hommes                    </a:t>
                      </a:r>
                      <a:r>
                        <a:rPr lang="fr-FR" sz="1400" baseline="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    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i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</a:t>
                      </a:r>
                      <a:r>
                        <a:rPr lang="fr-FR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</a:t>
                      </a:r>
                      <a:r>
                        <a:rPr lang="fr-FR" sz="105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ayant répondu</a:t>
                      </a:r>
                      <a:r>
                        <a:rPr lang="fr-FR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</a:t>
                      </a:r>
                      <a:r>
                        <a:rPr lang="fr-FR" sz="1050" b="1" i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« </a:t>
                      </a:r>
                      <a:r>
                        <a:rPr lang="fr-FR" sz="105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Souvent ou toujours</a:t>
                      </a:r>
                      <a:r>
                        <a:rPr lang="fr-FR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»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i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</a:t>
                      </a:r>
                      <a:r>
                        <a:rPr lang="fr-FR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</a:t>
                      </a:r>
                      <a:r>
                        <a:rPr lang="fr-FR" sz="105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ayant répondu</a:t>
                      </a:r>
                      <a:r>
                        <a:rPr lang="fr-FR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</a:t>
                      </a:r>
                      <a:r>
                        <a:rPr lang="fr-FR" sz="1050" b="1" i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« </a:t>
                      </a:r>
                      <a:r>
                        <a:rPr lang="fr-FR" sz="105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Souvent ou toujours</a:t>
                      </a:r>
                      <a:r>
                        <a:rPr lang="fr-FR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»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Total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b="1" i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</a:t>
                      </a:r>
                      <a:r>
                        <a:rPr lang="fr-FR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</a:t>
                      </a:r>
                      <a:r>
                        <a:rPr lang="fr-FR" sz="105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ayant répondu</a:t>
                      </a:r>
                      <a:r>
                        <a:rPr lang="fr-FR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</a:t>
                      </a:r>
                      <a:r>
                        <a:rPr lang="fr-FR" sz="1050" b="1" i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%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« </a:t>
                      </a:r>
                      <a:r>
                        <a:rPr lang="fr-FR" sz="105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Souvent ou toujours</a:t>
                      </a:r>
                      <a:r>
                        <a:rPr lang="fr-FR" sz="105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»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i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71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Gene</a:t>
                      </a: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quotidienne</a:t>
                      </a: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18                    20,5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1                    8,3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19                    </a:t>
                      </a: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19</a:t>
                      </a: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fr-FR" sz="1600" b="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19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Remarque </a:t>
                      </a: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de l’entourage</a:t>
                      </a: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11                    12,5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1                   8,3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12                    </a:t>
                      </a:r>
                      <a:r>
                        <a:rPr lang="fr-FR" sz="1600" b="0" i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12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fr-FR" sz="1600" b="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37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Faire </a:t>
                      </a: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répéter</a:t>
                      </a: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43                    48,9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7                    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58,3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50                    </a:t>
                      </a:r>
                      <a:r>
                        <a:rPr lang="fr-FR" sz="1600" b="1" i="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50</a:t>
                      </a:r>
                      <a:r>
                        <a:rPr lang="fr-FR" sz="1600" b="1" i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1" i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19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Entend bien </a:t>
                      </a: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comprend mal</a:t>
                      </a: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50                    56,8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7                    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58,3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56                  </a:t>
                      </a:r>
                      <a:r>
                        <a:rPr lang="fr-FR" sz="1600" b="1" i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57,0</a:t>
                      </a:r>
                      <a:endParaRPr lang="fr-FR" sz="1400" b="1" i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86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Augmenter </a:t>
                      </a: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vol </a:t>
                      </a:r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télé</a:t>
                      </a: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49                   55,0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3                    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25,0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52                    </a:t>
                      </a:r>
                      <a:r>
                        <a:rPr lang="fr-FR" sz="1600" b="1" i="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52</a:t>
                      </a:r>
                      <a:r>
                        <a:rPr lang="fr-FR" sz="1600" b="1" i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1" i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19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Confusion </a:t>
                      </a: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des </a:t>
                      </a:r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mots</a:t>
                      </a: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37                   42,0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                    </a:t>
                      </a:r>
                      <a:r>
                        <a:rPr lang="fr-FR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25,0              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40                   </a:t>
                      </a:r>
                      <a:r>
                        <a:rPr lang="fr-FR" sz="1600" b="1" i="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40</a:t>
                      </a:r>
                      <a:r>
                        <a:rPr lang="fr-FR" sz="1600" b="1" i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1" i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19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Acouphènes </a:t>
                      </a: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25                   28,4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6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        50,0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31                    </a:t>
                      </a:r>
                      <a:r>
                        <a:rPr lang="fr-FR" sz="1600" b="0" i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31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604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Vertige</a:t>
                      </a:r>
                      <a:endParaRPr kumimoji="0" lang="fr-FR" sz="1400" b="1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17                   19,3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6                    50,0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23                    </a:t>
                      </a:r>
                      <a:r>
                        <a:rPr lang="fr-FR" sz="1600" b="0" i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23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400" b="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77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b="1" i="0" baseline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b="1" i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r-FR" sz="1400" b="1" i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fr-FR" sz="140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23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398779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endParaRPr lang="fr-FR" sz="1800" b="1" dirty="0" smtClean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18872" lvl="0" indent="0" algn="ctr">
              <a:buClr>
                <a:srgbClr val="F0AD00"/>
              </a:buClr>
              <a:buNone/>
            </a:pPr>
            <a:r>
              <a:rPr lang="fr-FR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Prévalence du trouble auditif en fonction du sexe</a:t>
            </a:r>
          </a:p>
          <a:p>
            <a:pPr marL="118872" lvl="0" indent="0" algn="ctr">
              <a:buClr>
                <a:srgbClr val="F0AD00"/>
              </a:buClr>
              <a:buNone/>
            </a:pPr>
            <a:r>
              <a:rPr lang="fr-FR" sz="24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Chez les salariés qui présentent une </a:t>
            </a:r>
            <a:r>
              <a:rPr lang="fr-FR" sz="2400" b="1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presbyacousie</a:t>
            </a:r>
            <a:endParaRPr lang="fr-FR" sz="24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18872" lvl="0" indent="0">
              <a:buClr>
                <a:srgbClr val="F0AD00"/>
              </a:buClr>
              <a:buNone/>
            </a:pPr>
            <a:endParaRPr lang="fr-FR" sz="1800" b="1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fr-FR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31572711"/>
              </p:ext>
            </p:extLst>
          </p:nvPr>
        </p:nvGraphicFramePr>
        <p:xfrm>
          <a:off x="467545" y="1340768"/>
          <a:ext cx="8462174" cy="3096344"/>
        </p:xfrm>
        <a:graphic>
          <a:graphicData uri="http://schemas.openxmlformats.org/drawingml/2006/table">
            <a:tbl>
              <a:tblPr firstRow="1" firstCol="1" lastCol="1" bandRow="1" bandCol="1"/>
              <a:tblGrid>
                <a:gridCol w="2372600"/>
                <a:gridCol w="2123207"/>
                <a:gridCol w="1937847"/>
                <a:gridCol w="2028520"/>
              </a:tblGrid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i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Présence de</a:t>
                      </a:r>
                      <a:r>
                        <a:rPr lang="fr-FR" sz="1800" b="1" i="0" baseline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trouble auditif</a:t>
                      </a:r>
                      <a:endParaRPr lang="fr-FR" sz="1600" i="0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 %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%</a:t>
                      </a:r>
                      <a:endParaRPr lang="fr-FR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600" b="1" dirty="0" smtClean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Ensemble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%</a:t>
                      </a:r>
                      <a:endParaRPr lang="fr-FR" sz="1200" b="1" dirty="0" smtClean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63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Non </a:t>
                      </a:r>
                      <a:endParaRPr kumimoji="0" lang="fr-FR" sz="2000" b="1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24               27,3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4               33,3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</a:t>
                      </a:r>
                      <a:r>
                        <a:rPr lang="fr-FR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28             </a:t>
                      </a:r>
                      <a:r>
                        <a:rPr lang="fr-FR" sz="18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28</a:t>
                      </a:r>
                      <a:r>
                        <a:rPr lang="fr-FR" sz="1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63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Arial"/>
                        </a:rPr>
                        <a:t>Oui </a:t>
                      </a:r>
                      <a:endParaRPr kumimoji="0" lang="fr-FR" sz="2000" b="1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64               72,7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8               66,7</a:t>
                      </a:r>
                      <a:endParaRPr lang="fr-FR" sz="18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72             </a:t>
                      </a:r>
                      <a:r>
                        <a:rPr lang="fr-FR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72</a:t>
                      </a:r>
                      <a:r>
                        <a:rPr lang="fr-FR" sz="18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8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Arial"/>
                        </a:rPr>
                        <a:t>Total </a:t>
                      </a:r>
                      <a:endParaRPr kumimoji="0" lang="fr-FR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7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88</a:t>
                      </a:r>
                      <a:r>
                        <a:rPr lang="fr-FR" sz="1700" b="1" baseline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      100</a:t>
                      </a:r>
                      <a:endParaRPr lang="fr-FR" sz="17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</a:t>
                      </a:r>
                      <a:r>
                        <a:rPr lang="fr-FR" sz="1700" b="1" baseline="0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12</a:t>
                      </a:r>
                      <a:r>
                        <a:rPr lang="fr-FR" sz="17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     100              </a:t>
                      </a:r>
                      <a:endParaRPr lang="fr-FR" sz="17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700" b="1" dirty="0" smtClean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100              100</a:t>
                      </a:r>
                      <a:endParaRPr lang="fr-FR" sz="17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24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68557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118872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fr-FR" sz="18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18872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fr-FR" sz="2000" b="1" dirty="0">
                <a:latin typeface="Times New Roman"/>
                <a:ea typeface="Times New Roman"/>
              </a:rPr>
              <a:t>Tableau .</a:t>
            </a:r>
            <a:r>
              <a:rPr lang="fr-FR" sz="2000" b="1" dirty="0" smtClean="0">
                <a:latin typeface="Times New Roman"/>
                <a:ea typeface="Times New Roman"/>
              </a:rPr>
              <a:t>22. </a:t>
            </a:r>
            <a:r>
              <a:rPr lang="fr-FR" sz="2000" b="1" dirty="0">
                <a:latin typeface="Times New Roman"/>
                <a:ea typeface="Times New Roman"/>
              </a:rPr>
              <a:t>Répartition des salariés </a:t>
            </a:r>
            <a:r>
              <a:rPr lang="fr-FR" sz="2000" b="1" dirty="0" smtClean="0">
                <a:latin typeface="Times New Roman"/>
                <a:ea typeface="Times New Roman"/>
              </a:rPr>
              <a:t>atteints de </a:t>
            </a:r>
            <a:r>
              <a:rPr lang="fr-FR" sz="2000" b="1" dirty="0" err="1" smtClean="0">
                <a:latin typeface="Times New Roman"/>
                <a:ea typeface="Times New Roman"/>
              </a:rPr>
              <a:t>presbyacousie</a:t>
            </a:r>
            <a:r>
              <a:rPr lang="fr-FR" sz="2000" b="1" dirty="0" smtClean="0">
                <a:latin typeface="Times New Roman"/>
                <a:ea typeface="Times New Roman"/>
              </a:rPr>
              <a:t> </a:t>
            </a:r>
            <a:r>
              <a:rPr lang="fr-FR" sz="2000" b="1" dirty="0">
                <a:latin typeface="Times New Roman"/>
                <a:ea typeface="Times New Roman"/>
              </a:rPr>
              <a:t>en fonction du HHIE-S </a:t>
            </a:r>
          </a:p>
          <a:p>
            <a:pPr marL="118872" indent="0" algn="ctr">
              <a:buNone/>
            </a:pPr>
            <a:endParaRPr lang="fr-FR" sz="2000" b="1" dirty="0">
              <a:latin typeface="Times New Roman"/>
              <a:ea typeface="Times New Roman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13613390"/>
              </p:ext>
            </p:extLst>
          </p:nvPr>
        </p:nvGraphicFramePr>
        <p:xfrm>
          <a:off x="323529" y="1916833"/>
          <a:ext cx="8568951" cy="3618923"/>
        </p:xfrm>
        <a:graphic>
          <a:graphicData uri="http://schemas.openxmlformats.org/drawingml/2006/table">
            <a:tbl>
              <a:tblPr firstRow="1" firstCol="1" lastCol="1" bandRow="1" bandCol="1"/>
              <a:tblGrid>
                <a:gridCol w="3078165"/>
                <a:gridCol w="1524991"/>
                <a:gridCol w="1487174"/>
                <a:gridCol w="1982898"/>
                <a:gridCol w="495723"/>
              </a:tblGrid>
              <a:tr h="720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Paramètres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Hommes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 %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Femmes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%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Ensemble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              %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600" b="1" i="0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600" b="1" i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3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HHIE-S</a:t>
                      </a:r>
                      <a:endParaRPr lang="fr-FR" sz="1400" b="1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60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1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400" b="1" i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Pas de handicap perçu par la personne 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71           80.7</a:t>
                      </a:r>
                      <a:endParaRPr lang="fr-FR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10            83,3        </a:t>
                      </a:r>
                      <a:endParaRPr lang="fr-FR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81            </a:t>
                      </a:r>
                      <a:r>
                        <a:rPr kumimoji="0" lang="fr-FR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81</a:t>
                      </a:r>
                      <a:r>
                        <a:rPr kumimoji="0" lang="fr-FR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kumimoji="0" lang="fr-FR" sz="1400" b="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0" i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1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400" b="1" i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Handicap léger à modéré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13           14.8</a:t>
                      </a:r>
                      <a:endParaRPr lang="fr-FR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2            16,7</a:t>
                      </a:r>
                      <a:endParaRPr lang="fr-FR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15           </a:t>
                      </a:r>
                      <a:r>
                        <a:rPr lang="fr-FR" sz="1600" b="1" i="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15</a:t>
                      </a:r>
                      <a:r>
                        <a:rPr lang="fr-FR" sz="1600" b="1" i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,0</a:t>
                      </a:r>
                      <a:endParaRPr lang="fr-FR" sz="1600" b="1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0" i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1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400" b="1" i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Handicap significatif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4            4,5</a:t>
                      </a:r>
                      <a:endParaRPr lang="fr-FR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0             0,0</a:t>
                      </a:r>
                      <a:endParaRPr lang="fr-FR" sz="1600" b="0" i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0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4</a:t>
                      </a:r>
                      <a:r>
                        <a:rPr lang="fr-FR" sz="1600" b="0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  </a:t>
                      </a:r>
                      <a:r>
                        <a:rPr lang="fr-FR" sz="1600" b="1" i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4,0</a:t>
                      </a:r>
                      <a:endParaRPr lang="fr-FR" sz="1600" b="1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fr-FR" sz="1600" b="0" i="0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12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Total</a:t>
                      </a:r>
                      <a:endParaRPr lang="fr-FR" sz="14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88</a:t>
                      </a: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       100</a:t>
                      </a:r>
                      <a:endParaRPr lang="fr-FR" sz="12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 12              100</a:t>
                      </a:r>
                      <a:endParaRPr lang="fr-FR" sz="12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     100               100</a:t>
                      </a:r>
                      <a:endParaRPr lang="fr-FR" sz="1200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7604" marR="376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fr-FR" sz="1600" i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25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70616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prévalence de la presbyacousie dans notre population d’étude, de l'ordre de 27,3%.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Notre enquête  a permis de déterminer l’impact de certains facteurs environnementaux ; l’exposition au bruit professionnel et la consommation du tabac sur la cinétique de la presbyacousie.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26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412188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presbyacousie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, engendre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une amputation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des échanges sociaux, entraînant le malentendant vers un isolement social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menant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dépression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l’anxiété. </a:t>
            </a:r>
          </a:p>
          <a:p>
            <a:pPr>
              <a:buNone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La prévention passe par la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sensibilisation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lors des visites médicales ainsi que la recherche des indicateurs pertinents comme le fait de faire répéter l’interlocuteur ou la présence d’acouphène . </a:t>
            </a:r>
          </a:p>
          <a:p>
            <a:pPr>
              <a:buNone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L’appareillage 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auditif est le seul moyen d’éviter l’exclusion sociale du sujet presbyacousique.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27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40232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endParaRPr lang="fr-FR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buNone/>
            </a:pPr>
            <a:r>
              <a:rPr lang="fr-FR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Risques importants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=</a:t>
            </a:r>
            <a:r>
              <a:rPr lang="fr-FR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E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ffets psychologiques, relationnels </a:t>
            </a:r>
          </a:p>
          <a:p>
            <a:pPr algn="just">
              <a:buNone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fr-FR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buNone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Conséquences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sur l’activité professionnelle </a:t>
            </a:r>
            <a:endParaRPr lang="fr-FR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ctr">
              <a:buNone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 Répercussions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sur la vie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sociale. </a:t>
            </a:r>
          </a:p>
          <a:p>
            <a:pPr algn="just"/>
            <a:endParaRPr lang="fr-FR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Le dépistage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auditif précoce,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avec la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prise en charge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thérapeutique « prothétique »  semblent être  l’unique gage d’une prévention efficace</a:t>
            </a:r>
            <a:r>
              <a:rPr lang="fr-FR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fr-FR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Flèche vers le bas 3"/>
          <p:cNvSpPr/>
          <p:nvPr/>
        </p:nvSpPr>
        <p:spPr>
          <a:xfrm>
            <a:off x="5000628" y="114298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0270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3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OBJECTIFS DE L’ÉTUDE </a:t>
            </a:r>
            <a:endParaRPr lang="fr-FR" sz="4300" dirty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5"/>
            <a:ext cx="9144000" cy="5373216"/>
          </a:xfrm>
        </p:spPr>
        <p:txBody>
          <a:bodyPr>
            <a:normAutofit/>
          </a:bodyPr>
          <a:lstStyle/>
          <a:p>
            <a:endParaRPr lang="fr-FR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fr-FR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Estimer </a:t>
            </a:r>
            <a:r>
              <a:rPr lang="fr-FR" sz="2800" dirty="0">
                <a:latin typeface="Times New Roman" pitchFamily="18" charset="0"/>
                <a:ea typeface="Times New Roman"/>
                <a:cs typeface="Times New Roman" pitchFamily="18" charset="0"/>
              </a:rPr>
              <a:t>la  prévalence de la presbyacousie en milieu professionnel,</a:t>
            </a:r>
          </a:p>
          <a:p>
            <a:endParaRPr lang="fr-FR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fr-FR" sz="2800" dirty="0">
                <a:latin typeface="Times New Roman" pitchFamily="18" charset="0"/>
                <a:ea typeface="Times New Roman"/>
                <a:cs typeface="Times New Roman" pitchFamily="18" charset="0"/>
              </a:rPr>
              <a:t>Identifier les facteurs  de risques associés ; personnels </a:t>
            </a:r>
            <a:r>
              <a:rPr lang="fr-FR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et environnementaux. </a:t>
            </a:r>
            <a:endParaRPr lang="fr-FR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16529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300" dirty="0" smtClean="0"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SUJETS ET MÉTHODES </a:t>
            </a:r>
            <a:endParaRPr lang="fr-FR" sz="4300" dirty="0">
              <a:solidFill>
                <a:srgbClr val="0070C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fr-FR" sz="2800" b="1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8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Type </a:t>
            </a:r>
            <a:r>
              <a:rPr lang="fr-FR" sz="28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d’enquête </a:t>
            </a:r>
            <a:r>
              <a:rPr lang="fr-FR" sz="28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</a:p>
          <a:p>
            <a:pPr marL="118872" indent="0">
              <a:buNone/>
            </a:pPr>
            <a:endParaRPr lang="fr-FR" sz="2800" b="1" i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>
                <a:latin typeface="Times New Roman" pitchFamily="18" charset="0"/>
                <a:ea typeface="Times New Roman"/>
                <a:cs typeface="Times New Roman" pitchFamily="18" charset="0"/>
              </a:rPr>
              <a:t>étude épidémiologique </a:t>
            </a:r>
            <a:r>
              <a:rPr lang="fr-FR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descriptive </a:t>
            </a:r>
            <a:r>
              <a:rPr lang="fr-FR" sz="2800" dirty="0">
                <a:latin typeface="Times New Roman" pitchFamily="18" charset="0"/>
                <a:ea typeface="Times New Roman"/>
                <a:cs typeface="Times New Roman" pitchFamily="18" charset="0"/>
              </a:rPr>
              <a:t>de type </a:t>
            </a:r>
            <a:r>
              <a:rPr lang="fr-FR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transversal.</a:t>
            </a:r>
          </a:p>
          <a:p>
            <a:pPr>
              <a:buFont typeface="Wingdings" pitchFamily="2" charset="2"/>
              <a:buChar char="§"/>
            </a:pPr>
            <a:endParaRPr lang="fr-FR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Six  </a:t>
            </a:r>
            <a:r>
              <a:rPr lang="fr-FR" sz="2800" dirty="0">
                <a:latin typeface="Times New Roman" pitchFamily="18" charset="0"/>
                <a:ea typeface="Times New Roman"/>
                <a:cs typeface="Times New Roman" pitchFamily="18" charset="0"/>
              </a:rPr>
              <a:t>mois (janvier à  juin </a:t>
            </a:r>
            <a:r>
              <a:rPr lang="fr-FR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2014)</a:t>
            </a:r>
          </a:p>
          <a:p>
            <a:pPr>
              <a:buFont typeface="Wingdings" pitchFamily="2" charset="2"/>
              <a:buChar char="Ø"/>
            </a:pPr>
            <a:endParaRPr lang="fr-FR" sz="2800" b="1" i="1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149037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r>
              <a:rPr lang="fr-FR" sz="43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SUJETS ET MÉTHODES </a:t>
            </a:r>
            <a:endParaRPr lang="fr-FR" sz="4300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Population </a:t>
            </a:r>
            <a:r>
              <a:rPr lang="fr-FR" sz="28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de l’étude </a:t>
            </a:r>
            <a:r>
              <a:rPr lang="fr-FR" sz="28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fr-FR" sz="2800" b="1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Salariés &gt; 45 ans</a:t>
            </a:r>
          </a:p>
          <a:p>
            <a:pPr algn="just"/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Etablissements conventionnés </a:t>
            </a:r>
            <a:r>
              <a:rPr lang="fr-FR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fr-FR" sz="20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Sce</a:t>
            </a:r>
            <a:r>
              <a:rPr lang="fr-FR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 médecine </a:t>
            </a:r>
            <a:r>
              <a:rPr lang="fr-FR" sz="2000" dirty="0">
                <a:latin typeface="Times New Roman" pitchFamily="18" charset="0"/>
                <a:ea typeface="Times New Roman"/>
                <a:cs typeface="Times New Roman" pitchFamily="18" charset="0"/>
              </a:rPr>
              <a:t>du </a:t>
            </a:r>
            <a:r>
              <a:rPr lang="fr-FR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travail, CHU sidi </a:t>
            </a:r>
            <a:r>
              <a:rPr lang="fr-FR" sz="2000" dirty="0">
                <a:latin typeface="Times New Roman" pitchFamily="18" charset="0"/>
                <a:ea typeface="Times New Roman"/>
                <a:cs typeface="Times New Roman" pitchFamily="18" charset="0"/>
              </a:rPr>
              <a:t>bel </a:t>
            </a:r>
            <a:r>
              <a:rPr lang="fr-FR" sz="20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                                                                           Abbes</a:t>
            </a:r>
            <a:r>
              <a:rPr lang="fr-FR" sz="2000" dirty="0"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endParaRPr lang="fr-FR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buNone/>
            </a:pPr>
            <a:endParaRPr lang="fr-FR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fr-FR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Télécomminucations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, Hôtellerie, Assainissement , secteur sanitaire, Centre de formation et d’apprentissage …)</a:t>
            </a:r>
            <a:endParaRPr lang="fr-FR" sz="1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fr-FR" sz="2400" b="1" i="1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355529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300">
                <a:latin typeface="Times New Roman" pitchFamily="18" charset="0"/>
                <a:ea typeface="Times New Roman"/>
                <a:cs typeface="Times New Roman" pitchFamily="18" charset="0"/>
              </a:rPr>
              <a:t>SUJETS ET MÉTHODES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</p:spPr>
        <p:txBody>
          <a:bodyPr/>
          <a:lstStyle/>
          <a:p>
            <a:pPr marL="118872" indent="0">
              <a:buNone/>
            </a:pPr>
            <a:endParaRPr lang="fr-FR" sz="2800" b="1" i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sz="28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Critères </a:t>
            </a:r>
            <a:r>
              <a:rPr lang="fr-FR" sz="28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d’inclusion </a:t>
            </a:r>
            <a:r>
              <a:rPr lang="fr-FR" sz="28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</a:p>
          <a:p>
            <a:pPr lvl="0"/>
            <a:endParaRPr lang="fr-FR" sz="28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"/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45 à 65 ans. </a:t>
            </a:r>
          </a:p>
          <a:p>
            <a:pPr lvl="0" algn="just"/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Accord de participation.</a:t>
            </a:r>
          </a:p>
          <a:p>
            <a:pPr lvl="0" algn="just"/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Employés dans ces entreprises ou établissements. </a:t>
            </a:r>
          </a:p>
          <a:p>
            <a:pPr lvl="0" algn="just"/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Quel que soit le type de leur contrat de travail.</a:t>
            </a:r>
          </a:p>
          <a:p>
            <a:pPr lvl="0" algn="just"/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Présentant ou non des troubles de l’audition ( sauf : surdité d’autres étiologies (brusque, professionnelle, traumatique, inflammatoires, toxique, ou tumorales) </a:t>
            </a:r>
          </a:p>
          <a:p>
            <a:pPr algn="just">
              <a:buFont typeface="Wingdings" pitchFamily="2" charset="2"/>
              <a:buChar char="Ø"/>
            </a:pPr>
            <a:endParaRPr lang="fr-FR" sz="2400" b="1" i="1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103142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300" dirty="0">
                <a:latin typeface="Times New Roman" pitchFamily="18" charset="0"/>
                <a:ea typeface="Times New Roman"/>
                <a:cs typeface="Times New Roman" pitchFamily="18" charset="0"/>
              </a:rPr>
              <a:t>SUJETS ET MÉTHODES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Critères </a:t>
            </a:r>
            <a:r>
              <a:rPr lang="fr-FR" sz="28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d’exclusion</a:t>
            </a:r>
            <a:r>
              <a:rPr lang="fr-FR" sz="28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Low"/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L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es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salariés présentant une surdité d’autres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étiologies (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brusque, professionnelle, traumatique, inflammatoires,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toxique, ou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tumorales) </a:t>
            </a:r>
            <a:endParaRPr lang="fr-FR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Low">
              <a:buNone/>
            </a:pPr>
            <a:endParaRPr lang="fr-FR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Low"/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Refus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de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participation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à l’étude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lvl="0" algn="justLow">
              <a:buNone/>
            </a:pPr>
            <a:endParaRPr lang="fr-FR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Low"/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L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es salariés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ayant répondu de manière partielle aux questionnaires. </a:t>
            </a:r>
            <a:endParaRPr lang="fr-FR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0" algn="justLow">
              <a:buNone/>
            </a:pPr>
            <a:endParaRPr lang="fr-FR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Critère audiométriques</a:t>
            </a:r>
            <a:endParaRPr lang="fr-FR" sz="2400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fr-FR" sz="2400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Déficit auditif audiométrique qui ne correspond pas à la définition de la </a:t>
            </a:r>
            <a:r>
              <a:rPr lang="fr-FR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presbyacousie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lvl="0" algn="justLow"/>
            <a:endParaRPr lang="fr-FR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118872" indent="0">
              <a:buNone/>
            </a:pPr>
            <a:endParaRPr lang="fr-FR" sz="2800" b="1" i="1" dirty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 dirty="0"/>
          </a:p>
        </p:txBody>
      </p:sp>
    </p:spTree>
    <p:extLst>
      <p:ext uri="{BB962C8B-B14F-4D97-AF65-F5344CB8AC3E}">
        <p14:creationId xmlns="" xmlns:p14="http://schemas.microsoft.com/office/powerpoint/2010/main" val="117299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300">
                <a:latin typeface="Times New Roman" pitchFamily="18" charset="0"/>
                <a:ea typeface="Times New Roman"/>
                <a:cs typeface="Times New Roman" pitchFamily="18" charset="0"/>
              </a:rPr>
              <a:t>SUJETS ET MÉTHODES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5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8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Modalités de recueil des données </a:t>
            </a:r>
            <a:r>
              <a:rPr lang="fr-FR" sz="28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r>
              <a:rPr lang="fr-FR" sz="2800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Questionnaire</a:t>
            </a:r>
            <a:endParaRPr lang="fr-FR" sz="2800" b="1" i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fr-FR" sz="2400" b="1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900113" indent="-457200" algn="just">
              <a:buFont typeface="+mj-lt"/>
              <a:buAutoNum type="arabicPeriod"/>
            </a:pPr>
            <a:r>
              <a:rPr lang="fr-FR" sz="24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Données sociodémographiques </a:t>
            </a:r>
            <a:r>
              <a:rPr lang="fr-FR" sz="24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Age, sexe, situation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maritale, niveau </a:t>
            </a:r>
            <a:r>
              <a:rPr lang="fr-FR" sz="2400" dirty="0" err="1" smtClean="0">
                <a:latin typeface="Times New Roman" pitchFamily="18" charset="0"/>
                <a:ea typeface="Times New Roman"/>
                <a:cs typeface="Times New Roman" pitchFamily="18" charset="0"/>
              </a:rPr>
              <a:t>socio-economique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…</a:t>
            </a:r>
            <a:endParaRPr lang="fr-FR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fr-FR" sz="2400" b="1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900113" indent="-457200" algn="just">
              <a:buFont typeface="+mj-lt"/>
              <a:buAutoNum type="arabicPeriod" startAt="2"/>
            </a:pPr>
            <a:r>
              <a:rPr lang="fr-FR" sz="24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Données </a:t>
            </a:r>
            <a:r>
              <a:rPr lang="fr-FR" sz="24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personnelles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Habitudes 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de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vie,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loisir (bricolage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chasse ou musique)</a:t>
            </a:r>
          </a:p>
          <a:p>
            <a:pPr algn="just">
              <a:buFont typeface="Wingdings" pitchFamily="2" charset="2"/>
              <a:buChar char="§"/>
            </a:pPr>
            <a:endParaRPr lang="fr-FR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Antécédents personnels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, pathologies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métaboliques, affections chroniques, antécédents ORL</a:t>
            </a: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et antécédents familiaux.</a:t>
            </a:r>
          </a:p>
          <a:p>
            <a:pPr algn="just">
              <a:buFont typeface="Wingdings" pitchFamily="2" charset="2"/>
              <a:buChar char="§"/>
            </a:pPr>
            <a:endParaRPr lang="fr-FR" sz="2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400" dirty="0">
                <a:latin typeface="Times New Roman" pitchFamily="18" charset="0"/>
                <a:ea typeface="Times New Roman"/>
                <a:cs typeface="Times New Roman" pitchFamily="18" charset="0"/>
              </a:rPr>
              <a:t>Prises médicamenteuse </a:t>
            </a:r>
            <a:r>
              <a:rPr lang="fr-FR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ototoxiques.</a:t>
            </a:r>
            <a:endParaRPr lang="fr-FR" sz="2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fr-FR" sz="2800" b="1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3843766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10863</TotalTime>
  <Words>1647</Words>
  <Application>Microsoft Office PowerPoint</Application>
  <PresentationFormat>Affichage à l'écran (4:3)</PresentationFormat>
  <Paragraphs>622</Paragraphs>
  <Slides>27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Diapositive 1</vt:lpstr>
      <vt:lpstr> INTRODUCTION </vt:lpstr>
      <vt:lpstr>Diapositive 3</vt:lpstr>
      <vt:lpstr>OBJECTIFS DE L’ÉTUDE </vt:lpstr>
      <vt:lpstr>SUJETS ET MÉTHODES </vt:lpstr>
      <vt:lpstr>SUJETS ET MÉTHODES </vt:lpstr>
      <vt:lpstr>SUJETS ET MÉTHODES </vt:lpstr>
      <vt:lpstr>SUJETS ET MÉTHODES </vt:lpstr>
      <vt:lpstr>SUJETS ET MÉTHODES </vt:lpstr>
      <vt:lpstr>SUJETS ET MÉTHODES </vt:lpstr>
      <vt:lpstr>SUJETS ET MÉTHODES </vt:lpstr>
      <vt:lpstr>SUJETS ET MÉTHODES </vt:lpstr>
      <vt:lpstr>SUJETS ET MÉTHODES </vt:lpstr>
      <vt:lpstr>     Résultats :    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CONCLUSION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TERCHI</dc:creator>
  <cp:lastModifiedBy>acer</cp:lastModifiedBy>
  <cp:revision>733</cp:revision>
  <dcterms:created xsi:type="dcterms:W3CDTF">2013-06-13T20:15:26Z</dcterms:created>
  <dcterms:modified xsi:type="dcterms:W3CDTF">2014-06-24T09:43:40Z</dcterms:modified>
</cp:coreProperties>
</file>