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333" r:id="rId2"/>
    <p:sldId id="330" r:id="rId3"/>
    <p:sldId id="325" r:id="rId4"/>
    <p:sldId id="331" r:id="rId5"/>
    <p:sldId id="335" r:id="rId6"/>
    <p:sldId id="336" r:id="rId7"/>
    <p:sldId id="337" r:id="rId8"/>
    <p:sldId id="338" r:id="rId9"/>
    <p:sldId id="339" r:id="rId10"/>
    <p:sldId id="317" r:id="rId11"/>
    <p:sldId id="342" r:id="rId12"/>
    <p:sldId id="343" r:id="rId13"/>
    <p:sldId id="345" r:id="rId14"/>
    <p:sldId id="375" r:id="rId15"/>
    <p:sldId id="327" r:id="rId16"/>
    <p:sldId id="347" r:id="rId17"/>
    <p:sldId id="371" r:id="rId18"/>
    <p:sldId id="363" r:id="rId19"/>
    <p:sldId id="364" r:id="rId20"/>
    <p:sldId id="372" r:id="rId21"/>
    <p:sldId id="373" r:id="rId22"/>
    <p:sldId id="350" r:id="rId23"/>
    <p:sldId id="351" r:id="rId24"/>
    <p:sldId id="287" r:id="rId25"/>
    <p:sldId id="352" r:id="rId26"/>
    <p:sldId id="358" r:id="rId27"/>
    <p:sldId id="360" r:id="rId28"/>
    <p:sldId id="353" r:id="rId29"/>
    <p:sldId id="354" r:id="rId30"/>
    <p:sldId id="356" r:id="rId31"/>
    <p:sldId id="357" r:id="rId32"/>
    <p:sldId id="367" r:id="rId33"/>
    <p:sldId id="303" r:id="rId34"/>
    <p:sldId id="377" r:id="rId35"/>
    <p:sldId id="368" r:id="rId36"/>
    <p:sldId id="369" r:id="rId37"/>
    <p:sldId id="302" r:id="rId38"/>
  </p:sldIdLst>
  <p:sldSz cx="9144000" cy="6858000" type="screen4x3"/>
  <p:notesSz cx="6858000" cy="9947275"/>
  <p:defaultTextStyle>
    <a:defPPr>
      <a:defRPr lang="en-US"/>
    </a:defPPr>
    <a:lvl1pPr algn="l" rtl="0" eaLnBrk="0" fontAlgn="base" hangingPunct="0">
      <a:spcBef>
        <a:spcPct val="0"/>
      </a:spcBef>
      <a:spcAft>
        <a:spcPct val="0"/>
      </a:spcAft>
      <a:defRPr kern="1200">
        <a:solidFill>
          <a:schemeClr val="tx1"/>
        </a:solidFill>
        <a:latin typeface="Arial Black" pitchFamily="34" charset="0"/>
        <a:ea typeface="+mn-ea"/>
        <a:cs typeface="+mn-cs"/>
      </a:defRPr>
    </a:lvl1pPr>
    <a:lvl2pPr marL="457200" algn="l" rtl="0" eaLnBrk="0" fontAlgn="base" hangingPunct="0">
      <a:spcBef>
        <a:spcPct val="0"/>
      </a:spcBef>
      <a:spcAft>
        <a:spcPct val="0"/>
      </a:spcAft>
      <a:defRPr kern="1200">
        <a:solidFill>
          <a:schemeClr val="tx1"/>
        </a:solidFill>
        <a:latin typeface="Arial Black" pitchFamily="34" charset="0"/>
        <a:ea typeface="+mn-ea"/>
        <a:cs typeface="+mn-cs"/>
      </a:defRPr>
    </a:lvl2pPr>
    <a:lvl3pPr marL="914400" algn="l" rtl="0" eaLnBrk="0" fontAlgn="base" hangingPunct="0">
      <a:spcBef>
        <a:spcPct val="0"/>
      </a:spcBef>
      <a:spcAft>
        <a:spcPct val="0"/>
      </a:spcAft>
      <a:defRPr kern="1200">
        <a:solidFill>
          <a:schemeClr val="tx1"/>
        </a:solidFill>
        <a:latin typeface="Arial Black" pitchFamily="34" charset="0"/>
        <a:ea typeface="+mn-ea"/>
        <a:cs typeface="+mn-cs"/>
      </a:defRPr>
    </a:lvl3pPr>
    <a:lvl4pPr marL="1371600" algn="l" rtl="0" eaLnBrk="0" fontAlgn="base" hangingPunct="0">
      <a:spcBef>
        <a:spcPct val="0"/>
      </a:spcBef>
      <a:spcAft>
        <a:spcPct val="0"/>
      </a:spcAft>
      <a:defRPr kern="1200">
        <a:solidFill>
          <a:schemeClr val="tx1"/>
        </a:solidFill>
        <a:latin typeface="Arial Black" pitchFamily="34" charset="0"/>
        <a:ea typeface="+mn-ea"/>
        <a:cs typeface="+mn-cs"/>
      </a:defRPr>
    </a:lvl4pPr>
    <a:lvl5pPr marL="1828800" algn="l" rtl="0" eaLnBrk="0" fontAlgn="base" hangingPunct="0">
      <a:spcBef>
        <a:spcPct val="0"/>
      </a:spcBef>
      <a:spcAft>
        <a:spcPct val="0"/>
      </a:spcAft>
      <a:defRPr kern="1200">
        <a:solidFill>
          <a:schemeClr val="tx1"/>
        </a:solidFill>
        <a:latin typeface="Arial Black" pitchFamily="34" charset="0"/>
        <a:ea typeface="+mn-ea"/>
        <a:cs typeface="+mn-cs"/>
      </a:defRPr>
    </a:lvl5pPr>
    <a:lvl6pPr marL="2286000" algn="l" defTabSz="914400" rtl="0" eaLnBrk="1" latinLnBrk="0" hangingPunct="1">
      <a:defRPr kern="1200">
        <a:solidFill>
          <a:schemeClr val="tx1"/>
        </a:solidFill>
        <a:latin typeface="Arial Black" pitchFamily="34" charset="0"/>
        <a:ea typeface="+mn-ea"/>
        <a:cs typeface="+mn-cs"/>
      </a:defRPr>
    </a:lvl6pPr>
    <a:lvl7pPr marL="2743200" algn="l" defTabSz="914400" rtl="0" eaLnBrk="1" latinLnBrk="0" hangingPunct="1">
      <a:defRPr kern="1200">
        <a:solidFill>
          <a:schemeClr val="tx1"/>
        </a:solidFill>
        <a:latin typeface="Arial Black" pitchFamily="34" charset="0"/>
        <a:ea typeface="+mn-ea"/>
        <a:cs typeface="+mn-cs"/>
      </a:defRPr>
    </a:lvl7pPr>
    <a:lvl8pPr marL="3200400" algn="l" defTabSz="914400" rtl="0" eaLnBrk="1" latinLnBrk="0" hangingPunct="1">
      <a:defRPr kern="1200">
        <a:solidFill>
          <a:schemeClr val="tx1"/>
        </a:solidFill>
        <a:latin typeface="Arial Black" pitchFamily="34" charset="0"/>
        <a:ea typeface="+mn-ea"/>
        <a:cs typeface="+mn-cs"/>
      </a:defRPr>
    </a:lvl8pPr>
    <a:lvl9pPr marL="3657600" algn="l" defTabSz="914400" rtl="0" eaLnBrk="1" latinLnBrk="0" hangingPunct="1">
      <a:defRPr kern="1200">
        <a:solidFill>
          <a:schemeClr val="tx1"/>
        </a:solidFill>
        <a:latin typeface="Arial Black"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clrMru>
    <a:srgbClr val="760000"/>
    <a:srgbClr val="E208C8"/>
    <a:srgbClr val="720465"/>
    <a:srgbClr val="0091C4"/>
    <a:srgbClr val="4F009E"/>
    <a:srgbClr val="760076"/>
    <a:srgbClr val="5D2884"/>
    <a:srgbClr val="CCFF33"/>
    <a:srgbClr val="CC0000"/>
    <a:srgbClr val="293315"/>
  </p:clrMru>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09" autoAdjust="0"/>
    <p:restoredTop sz="94660"/>
  </p:normalViewPr>
  <p:slideViewPr>
    <p:cSldViewPr>
      <p:cViewPr>
        <p:scale>
          <a:sx n="70" d="100"/>
          <a:sy n="70" d="100"/>
        </p:scale>
        <p:origin x="-510"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lang="en-IN" sz="2800"/>
            </a:pPr>
            <a:r>
              <a:rPr lang="en-IN" sz="2800" dirty="0">
                <a:solidFill>
                  <a:srgbClr val="2A48A6"/>
                </a:solidFill>
                <a:effectLst>
                  <a:outerShdw blurRad="38100" dist="38100" dir="2700000" algn="tl">
                    <a:srgbClr val="000000">
                      <a:alpha val="43137"/>
                    </a:srgbClr>
                  </a:outerShdw>
                </a:effectLst>
                <a:latin typeface="Times New Roman" pitchFamily="18" charset="0"/>
                <a:cs typeface="Times New Roman" pitchFamily="18" charset="0"/>
              </a:rPr>
              <a:t>Floral phenology of </a:t>
            </a:r>
            <a:r>
              <a:rPr lang="en-IN" sz="2800" i="1" dirty="0">
                <a:solidFill>
                  <a:srgbClr val="2A48A6"/>
                </a:solidFill>
                <a:effectLst>
                  <a:outerShdw blurRad="38100" dist="38100" dir="2700000" algn="tl">
                    <a:srgbClr val="000000">
                      <a:alpha val="43137"/>
                    </a:srgbClr>
                  </a:outerShdw>
                </a:effectLst>
                <a:latin typeface="Times New Roman" pitchFamily="18" charset="0"/>
                <a:cs typeface="Times New Roman" pitchFamily="18" charset="0"/>
              </a:rPr>
              <a:t>Impatiens </a:t>
            </a:r>
            <a:r>
              <a:rPr lang="en-IN" sz="2800" i="0" dirty="0" smtClean="0">
                <a:solidFill>
                  <a:srgbClr val="2A48A6"/>
                </a:solidFill>
                <a:effectLst>
                  <a:outerShdw blurRad="38100" dist="38100" dir="2700000" algn="tl">
                    <a:srgbClr val="000000">
                      <a:alpha val="43137"/>
                    </a:srgbClr>
                  </a:outerShdw>
                </a:effectLst>
                <a:latin typeface="Times New Roman" pitchFamily="18" charset="0"/>
                <a:cs typeface="Times New Roman" pitchFamily="18" charset="0"/>
              </a:rPr>
              <a:t>species</a:t>
            </a:r>
            <a:endParaRPr lang="en-IN" sz="2800" i="0" dirty="0">
              <a:solidFill>
                <a:srgbClr val="2A48A6"/>
              </a:solidFill>
              <a:effectLst>
                <a:outerShdw blurRad="38100" dist="38100" dir="2700000" algn="tl">
                  <a:srgbClr val="000000">
                    <a:alpha val="43137"/>
                  </a:srgbClr>
                </a:outerShdw>
              </a:effectLst>
              <a:latin typeface="Times New Roman" pitchFamily="18" charset="0"/>
              <a:cs typeface="Times New Roman" pitchFamily="18" charset="0"/>
            </a:endParaRPr>
          </a:p>
        </c:rich>
      </c:tx>
      <c:layout>
        <c:manualLayout>
          <c:xMode val="edge"/>
          <c:yMode val="edge"/>
          <c:x val="0.17558826885769752"/>
          <c:y val="1.2548944977044009E-2"/>
        </c:manualLayout>
      </c:layout>
    </c:title>
    <c:view3D>
      <c:depthPercent val="100"/>
      <c:perspective val="30"/>
    </c:view3D>
    <c:plotArea>
      <c:layout>
        <c:manualLayout>
          <c:layoutTarget val="inner"/>
          <c:xMode val="edge"/>
          <c:yMode val="edge"/>
          <c:x val="0.12388392857142859"/>
          <c:y val="0.1191222570532921"/>
          <c:w val="0.86495535714285765"/>
          <c:h val="0.62539184952978388"/>
        </c:manualLayout>
      </c:layout>
      <c:bar3DChart>
        <c:barDir val="col"/>
        <c:grouping val="stacked"/>
        <c:ser>
          <c:idx val="0"/>
          <c:order val="0"/>
          <c:cat>
            <c:strRef>
              <c:f>Sheet1!$A$1:$I$1</c:f>
              <c:strCache>
                <c:ptCount val="9"/>
                <c:pt idx="0">
                  <c:v>June</c:v>
                </c:pt>
                <c:pt idx="1">
                  <c:v>July</c:v>
                </c:pt>
                <c:pt idx="2">
                  <c:v>Aug.</c:v>
                </c:pt>
                <c:pt idx="3">
                  <c:v>Sept </c:v>
                </c:pt>
                <c:pt idx="4">
                  <c:v>Oct</c:v>
                </c:pt>
                <c:pt idx="5">
                  <c:v>Nov.</c:v>
                </c:pt>
                <c:pt idx="6">
                  <c:v>Dec.</c:v>
                </c:pt>
                <c:pt idx="7">
                  <c:v>Jan.</c:v>
                </c:pt>
                <c:pt idx="8">
                  <c:v>Feb.</c:v>
                </c:pt>
              </c:strCache>
            </c:strRef>
          </c:cat>
          <c:val>
            <c:numRef>
              <c:f>Sheet1!$A$2:$I$2</c:f>
              <c:numCache>
                <c:formatCode>General</c:formatCode>
                <c:ptCount val="9"/>
                <c:pt idx="0">
                  <c:v>0</c:v>
                </c:pt>
                <c:pt idx="1">
                  <c:v>20</c:v>
                </c:pt>
                <c:pt idx="2">
                  <c:v>40</c:v>
                </c:pt>
                <c:pt idx="3">
                  <c:v>100</c:v>
                </c:pt>
                <c:pt idx="4">
                  <c:v>80</c:v>
                </c:pt>
                <c:pt idx="5">
                  <c:v>40</c:v>
                </c:pt>
                <c:pt idx="6">
                  <c:v>20</c:v>
                </c:pt>
                <c:pt idx="7">
                  <c:v>0</c:v>
                </c:pt>
                <c:pt idx="8">
                  <c:v>0</c:v>
                </c:pt>
              </c:numCache>
            </c:numRef>
          </c:val>
        </c:ser>
        <c:gapWidth val="95"/>
        <c:gapDepth val="95"/>
        <c:shape val="cone"/>
        <c:axId val="71081984"/>
        <c:axId val="71083520"/>
        <c:axId val="0"/>
      </c:bar3DChart>
      <c:catAx>
        <c:axId val="71081984"/>
        <c:scaling>
          <c:orientation val="minMax"/>
        </c:scaling>
        <c:axPos val="b"/>
        <c:numFmt formatCode="General" sourceLinked="1"/>
        <c:majorTickMark val="none"/>
        <c:tickLblPos val="nextTo"/>
        <c:txPr>
          <a:bodyPr rot="0" vert="horz"/>
          <a:lstStyle/>
          <a:p>
            <a:pPr>
              <a:defRPr lang="en-IN"/>
            </a:pPr>
            <a:endParaRPr lang="en-US"/>
          </a:p>
        </c:txPr>
        <c:crossAx val="71083520"/>
        <c:crosses val="autoZero"/>
        <c:auto val="1"/>
        <c:lblAlgn val="ctr"/>
        <c:lblOffset val="100"/>
        <c:tickLblSkip val="1"/>
        <c:tickMarkSkip val="1"/>
      </c:catAx>
      <c:valAx>
        <c:axId val="71083520"/>
        <c:scaling>
          <c:orientation val="minMax"/>
          <c:max val="110"/>
        </c:scaling>
        <c:axPos val="l"/>
        <c:majorGridlines/>
        <c:title>
          <c:tx>
            <c:rich>
              <a:bodyPr/>
              <a:lstStyle/>
              <a:p>
                <a:pPr>
                  <a:defRPr lang="en-IN" sz="2395" b="1" i="0" u="none" strike="noStrike" baseline="0">
                    <a:solidFill>
                      <a:srgbClr val="0066CC"/>
                    </a:solidFill>
                    <a:latin typeface="Times New Roman"/>
                    <a:ea typeface="Times New Roman"/>
                    <a:cs typeface="Times New Roman"/>
                  </a:defRPr>
                </a:pPr>
                <a:r>
                  <a:rPr lang="en-IN"/>
                  <a:t>percentage</a:t>
                </a:r>
              </a:p>
            </c:rich>
          </c:tx>
          <c:layout>
            <c:manualLayout>
              <c:xMode val="edge"/>
              <c:yMode val="edge"/>
              <c:x val="2.360507612133772E-3"/>
              <c:y val="0.3198469602175873"/>
            </c:manualLayout>
          </c:layout>
        </c:title>
        <c:numFmt formatCode="General" sourceLinked="1"/>
        <c:majorTickMark val="none"/>
        <c:tickLblPos val="nextTo"/>
        <c:txPr>
          <a:bodyPr rot="0" vert="horz"/>
          <a:lstStyle/>
          <a:p>
            <a:pPr>
              <a:defRPr lang="en-IN"/>
            </a:pPr>
            <a:endParaRPr lang="en-US"/>
          </a:p>
        </c:txPr>
        <c:crossAx val="71081984"/>
        <c:crosses val="autoZero"/>
        <c:crossBetween val="between"/>
        <c:majorUnit val="10"/>
      </c:valAx>
      <c:dTable>
        <c:showHorzBorder val="1"/>
        <c:showVertBorder val="1"/>
        <c:showOutline val="1"/>
        <c:showKeys val="1"/>
        <c:txPr>
          <a:bodyPr/>
          <a:lstStyle/>
          <a:p>
            <a:pPr rtl="0">
              <a:defRPr lang="en-IN"/>
            </a:pPr>
            <a:endParaRPr lang="en-US"/>
          </a:p>
        </c:txPr>
      </c:dTable>
      <c:spPr>
        <a:gradFill>
          <a:gsLst>
            <a:gs pos="0">
              <a:schemeClr val="accent1">
                <a:lumMod val="60000"/>
                <a:lumOff val="40000"/>
              </a:schemeClr>
            </a:gs>
            <a:gs pos="50000">
              <a:srgbClr val="4F81BD">
                <a:tint val="44500"/>
                <a:satMod val="160000"/>
              </a:srgbClr>
            </a:gs>
            <a:gs pos="100000">
              <a:srgbClr val="4F81BD">
                <a:tint val="23500"/>
                <a:satMod val="160000"/>
              </a:srgbClr>
            </a:gs>
          </a:gsLst>
          <a:lin ang="5400000" scaled="0"/>
        </a:gradFill>
      </c:spPr>
    </c:plotArea>
    <c:plotVisOnly val="1"/>
    <c:dispBlanksAs val="gap"/>
  </c:chart>
  <c:spPr>
    <a:noFill/>
  </c:spPr>
  <c:txPr>
    <a:bodyPr/>
    <a:lstStyle/>
    <a:p>
      <a:pPr>
        <a:defRPr sz="1799">
          <a:solidFill>
            <a:srgbClr val="0F3DBD"/>
          </a:solidFill>
        </a:defRPr>
      </a:pPr>
      <a:endParaRPr lang="en-US"/>
    </a:p>
  </c:txPr>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1CD0AA-799D-47F6-9957-91DAE8ED3FA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13B75A-2E88-4105-ADD1-5823166C2BE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3CC6CE-9B4C-4DDE-AD0A-FC36639DE31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smtClean="0"/>
              <a:t>Click to edit Master title style</a:t>
            </a:r>
            <a:endParaRPr lang="en-IN"/>
          </a:p>
        </p:txBody>
      </p:sp>
      <p:sp>
        <p:nvSpPr>
          <p:cNvPr id="3" name="Table Placeholder 2"/>
          <p:cNvSpPr>
            <a:spLocks noGrp="1"/>
          </p:cNvSpPr>
          <p:nvPr>
            <p:ph type="tbl" idx="1"/>
          </p:nvPr>
        </p:nvSpPr>
        <p:spPr>
          <a:xfrm>
            <a:off x="685800" y="1981200"/>
            <a:ext cx="7772400" cy="4114800"/>
          </a:xfrm>
        </p:spPr>
        <p:txBody>
          <a:bodyPr rtlCol="0">
            <a:normAutofit/>
          </a:bodyPr>
          <a:lstStyle/>
          <a:p>
            <a:pPr lvl="0"/>
            <a:endParaRPr lang="en-IN" noProof="0" smtClean="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pPr>
              <a:defRPr/>
            </a:pPr>
            <a:fld id="{A987A2EA-66DC-4770-B922-7616B562D26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50938" y="214313"/>
            <a:ext cx="7793037" cy="1462087"/>
          </a:xfrm>
        </p:spPr>
        <p:txBody>
          <a:bodyPr/>
          <a:lstStyle/>
          <a:p>
            <a:r>
              <a:rPr lang="en-US" smtClean="0"/>
              <a:t>Click to edit Master title style</a:t>
            </a:r>
            <a:endParaRPr lang="en-IN"/>
          </a:p>
        </p:txBody>
      </p:sp>
      <p:sp>
        <p:nvSpPr>
          <p:cNvPr id="3" name="Content Placeholder 2"/>
          <p:cNvSpPr>
            <a:spLocks noGrp="1"/>
          </p:cNvSpPr>
          <p:nvPr>
            <p:ph sz="quarter" idx="1"/>
          </p:nvPr>
        </p:nvSpPr>
        <p:spPr>
          <a:xfrm>
            <a:off x="11826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Content Placeholder 4"/>
          <p:cNvSpPr>
            <a:spLocks noGrp="1"/>
          </p:cNvSpPr>
          <p:nvPr>
            <p:ph sz="quarter" idx="3"/>
          </p:nvPr>
        </p:nvSpPr>
        <p:spPr>
          <a:xfrm>
            <a:off x="11826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Content Placeholder 5"/>
          <p:cNvSpPr>
            <a:spLocks noGrp="1"/>
          </p:cNvSpPr>
          <p:nvPr>
            <p:ph sz="quarter" idx="4"/>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a:xfrm>
            <a:off x="1162050" y="6243638"/>
            <a:ext cx="1905000" cy="457200"/>
          </a:xfrm>
        </p:spPr>
        <p:txBody>
          <a:bodyPr/>
          <a:lstStyle>
            <a:lvl1pPr>
              <a:defRPr/>
            </a:lvl1pPr>
          </a:lstStyle>
          <a:p>
            <a:pPr>
              <a:defRPr/>
            </a:pPr>
            <a:endParaRPr lang="en-US"/>
          </a:p>
        </p:txBody>
      </p:sp>
      <p:sp>
        <p:nvSpPr>
          <p:cNvPr id="8" name="Footer Placeholder 7"/>
          <p:cNvSpPr>
            <a:spLocks noGrp="1"/>
          </p:cNvSpPr>
          <p:nvPr>
            <p:ph type="ftr" sz="quarter" idx="11"/>
          </p:nvPr>
        </p:nvSpPr>
        <p:spPr>
          <a:xfrm>
            <a:off x="3657600" y="6243638"/>
            <a:ext cx="2895600" cy="457200"/>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7042150" y="6243638"/>
            <a:ext cx="1905000" cy="457200"/>
          </a:xfrm>
        </p:spPr>
        <p:txBody>
          <a:bodyPr/>
          <a:lstStyle>
            <a:lvl1pPr>
              <a:defRPr/>
            </a:lvl1pPr>
          </a:lstStyle>
          <a:p>
            <a:pPr>
              <a:defRPr/>
            </a:pPr>
            <a:fld id="{576C3705-AB63-4474-9C23-9861EFE9D06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6" descr="fl1.gif"/>
          <p:cNvPicPr>
            <a:picLocks noChangeAspect="1"/>
          </p:cNvPicPr>
          <p:nvPr userDrawn="1"/>
        </p:nvPicPr>
        <p:blipFill>
          <a:blip r:embed="rId2"/>
          <a:srcRect/>
          <a:stretch>
            <a:fillRect/>
          </a:stretch>
        </p:blipFill>
        <p:spPr bwMode="auto">
          <a:xfrm>
            <a:off x="0" y="0"/>
            <a:ext cx="1447800" cy="6858000"/>
          </a:xfrm>
          <a:prstGeom prst="rect">
            <a:avLst/>
          </a:prstGeom>
          <a:noFill/>
          <a:ln w="9525">
            <a:noFill/>
            <a:miter lim="800000"/>
            <a:headEnd/>
            <a:tailEnd/>
          </a:ln>
        </p:spPr>
      </p:pic>
      <p:pic>
        <p:nvPicPr>
          <p:cNvPr id="3" name="Picture 2" descr="embelm1111.GIF"/>
          <p:cNvPicPr>
            <a:picLocks noChangeAspect="1"/>
          </p:cNvPicPr>
          <p:nvPr userDrawn="1"/>
        </p:nvPicPr>
        <p:blipFill>
          <a:blip r:embed="rId3" cstate="print"/>
          <a:srcRect/>
          <a:stretch>
            <a:fillRect/>
          </a:stretch>
        </p:blipFill>
        <p:spPr bwMode="auto">
          <a:xfrm>
            <a:off x="8001000" y="213106"/>
            <a:ext cx="914400" cy="4726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userDrawn="1"/>
        </p:nvSpPr>
        <p:spPr>
          <a:xfrm>
            <a:off x="4038600" y="6400800"/>
            <a:ext cx="2819400" cy="276225"/>
          </a:xfrm>
          <a:prstGeom prst="rect">
            <a:avLst/>
          </a:prstGeom>
        </p:spPr>
        <p:txBody>
          <a:bodyPr>
            <a:spAutoFit/>
          </a:bodyPr>
          <a:lstStyle/>
          <a:p>
            <a:pPr>
              <a:defRPr/>
            </a:pPr>
            <a:r>
              <a:rPr lang="en-US" sz="1200" dirty="0">
                <a:solidFill>
                  <a:srgbClr val="007A37"/>
                </a:solidFill>
                <a:latin typeface="Arial" charset="0"/>
                <a:cs typeface="Arial" charset="0"/>
              </a:rPr>
              <a:t>Website : www.jntbgri.in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04AF65-C6E6-465A-8F93-202F3394C7D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08C365-4702-44F5-BAAA-73655FC0F56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ACEF44-4021-4A73-903E-44B7E59C654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2E422CE-CCF4-4482-8789-0D134E95C20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D323F96-725E-4F62-BFF5-332EE08970D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648CC11-3434-4EB4-9C1D-CDC2B00268D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BB7F76-F3CF-4E5B-80C9-E5B0AB084AB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66E0DF8-E5BC-4414-84AA-8C4F32BF6EE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IN" smtClean="0"/>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9C6BC3B-3177-4788-90FF-07898C161C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 id="2147484219"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eg"/><Relationship Id="rId7"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srcRect/>
          <a:stretch>
            <a:fillRect/>
          </a:stretch>
        </p:blipFill>
        <p:spPr bwMode="auto">
          <a:xfrm>
            <a:off x="-1" y="-1"/>
            <a:ext cx="9144001" cy="6896273"/>
          </a:xfrm>
          <a:prstGeom prst="rect">
            <a:avLst/>
          </a:prstGeom>
          <a:ln>
            <a:solidFill>
              <a:schemeClr val="accent3">
                <a:lumMod val="50000"/>
              </a:schemeClr>
            </a:solidFill>
          </a:ln>
          <a:effectLst>
            <a:glow rad="63500">
              <a:schemeClr val="accent3">
                <a:satMod val="175000"/>
                <a:alpha val="40000"/>
              </a:schemeClr>
            </a:glow>
            <a:softEdge rad="112500"/>
          </a:effectLst>
        </p:spPr>
      </p:pic>
      <p:sp>
        <p:nvSpPr>
          <p:cNvPr id="5123" name="Rectangle 3"/>
          <p:cNvSpPr>
            <a:spLocks noChangeArrowheads="1"/>
          </p:cNvSpPr>
          <p:nvPr/>
        </p:nvSpPr>
        <p:spPr bwMode="auto">
          <a:xfrm>
            <a:off x="304800" y="228600"/>
            <a:ext cx="8610600" cy="5909310"/>
          </a:xfrm>
          <a:prstGeom prst="rect">
            <a:avLst/>
          </a:prstGeom>
          <a:noFill/>
          <a:ln w="12700">
            <a:noFill/>
            <a:miter lim="800000"/>
            <a:headEnd type="none" w="sm" len="sm"/>
            <a:tailEnd type="none" w="sm" len="sm"/>
          </a:ln>
        </p:spPr>
        <p:txBody>
          <a:bodyPr wrap="square">
            <a:spAutoFit/>
            <a:scene3d>
              <a:camera prst="orthographicFront"/>
              <a:lightRig rig="soft" dir="t">
                <a:rot lat="0" lon="0" rev="10800000"/>
              </a:lightRig>
            </a:scene3d>
            <a:sp3d>
              <a:bevelT w="27940" h="12700"/>
              <a:contourClr>
                <a:srgbClr val="DDDDDD"/>
              </a:contourClr>
            </a:sp3d>
          </a:bodyPr>
          <a:lstStyle/>
          <a:p>
            <a:pPr algn="ctr" eaLnBrk="1" hangingPunct="1">
              <a:defRPr/>
            </a:pPr>
            <a:r>
              <a:rPr kumimoji="1" lang="en-US" sz="3600" b="1" dirty="0">
                <a:ln w="10541" cmpd="sng">
                  <a:solidFill>
                    <a:srgbClr val="7D7D7D">
                      <a:tint val="100000"/>
                      <a:shade val="100000"/>
                      <a:satMod val="110000"/>
                    </a:srgbClr>
                  </a:solidFill>
                  <a:prstDash val="solid"/>
                </a:ln>
                <a:solidFill>
                  <a:srgbClr val="E208C8"/>
                </a:solidFill>
                <a:latin typeface="Times New Roman" pitchFamily="18" charset="0"/>
                <a:cs typeface="Times New Roman" pitchFamily="18" charset="0"/>
              </a:rPr>
              <a:t>Floral structure in relation to pollination </a:t>
            </a:r>
            <a:r>
              <a:rPr kumimoji="1" lang="en-US" sz="3600" b="1" dirty="0" smtClean="0">
                <a:ln w="10541" cmpd="sng">
                  <a:solidFill>
                    <a:srgbClr val="7D7D7D">
                      <a:tint val="100000"/>
                      <a:shade val="100000"/>
                      <a:satMod val="110000"/>
                    </a:srgbClr>
                  </a:solidFill>
                  <a:prstDash val="solid"/>
                </a:ln>
                <a:solidFill>
                  <a:srgbClr val="E208C8"/>
                </a:solidFill>
                <a:latin typeface="Times New Roman" pitchFamily="18" charset="0"/>
                <a:cs typeface="Times New Roman" pitchFamily="18" charset="0"/>
              </a:rPr>
              <a:t>and breeding system of </a:t>
            </a:r>
            <a:r>
              <a:rPr kumimoji="1" lang="en-US" sz="3600" b="1" dirty="0" smtClean="0">
                <a:ln w="10541" cmpd="sng">
                  <a:solidFill>
                    <a:srgbClr val="7D7D7D">
                      <a:tint val="100000"/>
                      <a:shade val="100000"/>
                      <a:satMod val="110000"/>
                    </a:srgbClr>
                  </a:solidFill>
                  <a:prstDash val="solid"/>
                </a:ln>
                <a:solidFill>
                  <a:srgbClr val="E208C8"/>
                </a:solidFill>
                <a:latin typeface="Times New Roman" pitchFamily="18" charset="0"/>
                <a:cs typeface="Times New Roman" pitchFamily="18" charset="0"/>
              </a:rPr>
              <a:t>selected </a:t>
            </a:r>
            <a:r>
              <a:rPr kumimoji="1" lang="en-US" sz="3600" b="1" dirty="0">
                <a:ln w="10541" cmpd="sng">
                  <a:solidFill>
                    <a:srgbClr val="7D7D7D">
                      <a:tint val="100000"/>
                      <a:shade val="100000"/>
                      <a:satMod val="110000"/>
                    </a:srgbClr>
                  </a:solidFill>
                  <a:prstDash val="solid"/>
                </a:ln>
                <a:solidFill>
                  <a:srgbClr val="E208C8"/>
                </a:solidFill>
                <a:latin typeface="Times New Roman" pitchFamily="18" charset="0"/>
                <a:cs typeface="Times New Roman" pitchFamily="18" charset="0"/>
              </a:rPr>
              <a:t>endemic </a:t>
            </a:r>
            <a:r>
              <a:rPr kumimoji="1" lang="en-US" sz="3600" b="1" i="1" dirty="0">
                <a:ln w="10541" cmpd="sng">
                  <a:solidFill>
                    <a:srgbClr val="7D7D7D">
                      <a:tint val="100000"/>
                      <a:shade val="100000"/>
                      <a:satMod val="110000"/>
                    </a:srgbClr>
                  </a:solidFill>
                  <a:prstDash val="solid"/>
                </a:ln>
                <a:solidFill>
                  <a:srgbClr val="E208C8"/>
                </a:solidFill>
                <a:latin typeface="Times New Roman" pitchFamily="18" charset="0"/>
                <a:cs typeface="Times New Roman" pitchFamily="18" charset="0"/>
              </a:rPr>
              <a:t>Impatiens</a:t>
            </a:r>
            <a:r>
              <a:rPr kumimoji="1" lang="en-US" sz="3600" b="1" dirty="0">
                <a:ln w="10541" cmpd="sng">
                  <a:solidFill>
                    <a:srgbClr val="7D7D7D">
                      <a:tint val="100000"/>
                      <a:shade val="100000"/>
                      <a:satMod val="110000"/>
                    </a:srgbClr>
                  </a:solidFill>
                  <a:prstDash val="solid"/>
                </a:ln>
                <a:solidFill>
                  <a:srgbClr val="E208C8"/>
                </a:solidFill>
                <a:latin typeface="Times New Roman" pitchFamily="18" charset="0"/>
                <a:cs typeface="Times New Roman" pitchFamily="18" charset="0"/>
              </a:rPr>
              <a:t> of Western </a:t>
            </a:r>
            <a:r>
              <a:rPr kumimoji="1" lang="en-US" sz="3600" b="1" dirty="0" smtClean="0">
                <a:ln w="10541" cmpd="sng">
                  <a:solidFill>
                    <a:srgbClr val="7D7D7D">
                      <a:tint val="100000"/>
                      <a:shade val="100000"/>
                      <a:satMod val="110000"/>
                    </a:srgbClr>
                  </a:solidFill>
                  <a:prstDash val="solid"/>
                </a:ln>
                <a:solidFill>
                  <a:srgbClr val="E208C8"/>
                </a:solidFill>
                <a:latin typeface="Times New Roman" pitchFamily="18" charset="0"/>
                <a:cs typeface="Times New Roman" pitchFamily="18" charset="0"/>
              </a:rPr>
              <a:t>Ghats.</a:t>
            </a:r>
            <a:endParaRPr kumimoji="1" lang="en-US" sz="3600" b="1" dirty="0">
              <a:ln w="10541" cmpd="sng">
                <a:solidFill>
                  <a:srgbClr val="7D7D7D">
                    <a:tint val="100000"/>
                    <a:shade val="100000"/>
                    <a:satMod val="110000"/>
                  </a:srgbClr>
                </a:solidFill>
                <a:prstDash val="solid"/>
              </a:ln>
              <a:solidFill>
                <a:srgbClr val="E208C8"/>
              </a:solidFill>
              <a:latin typeface="Times New Roman" pitchFamily="18" charset="0"/>
              <a:cs typeface="Times New Roman" pitchFamily="18" charset="0"/>
            </a:endParaRPr>
          </a:p>
          <a:p>
            <a:pPr algn="ctr">
              <a:defRPr/>
            </a:pPr>
            <a:r>
              <a:rPr kumimoji="1" lang="en-US" sz="2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cs typeface="Times New Roman" pitchFamily="18" charset="0"/>
              </a:rPr>
              <a:t> </a:t>
            </a:r>
          </a:p>
          <a:p>
            <a:pPr algn="ctr">
              <a:defRPr/>
            </a:pPr>
            <a:r>
              <a:rPr kumimoji="1" lang="en-US" sz="1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cs typeface="Times New Roman" pitchFamily="18" charset="0"/>
              </a:rPr>
              <a:t> </a:t>
            </a:r>
            <a:endParaRPr kumimoji="1" lang="en-US" sz="10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cs typeface="Times New Roman" pitchFamily="18" charset="0"/>
            </a:endParaRPr>
          </a:p>
          <a:p>
            <a:pPr algn="ctr">
              <a:defRPr/>
            </a:pPr>
            <a:endParaRPr kumimoji="1" lang="en-US" sz="1200" b="1" spc="150" dirty="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endParaRPr>
          </a:p>
          <a:p>
            <a:pPr algn="ctr">
              <a:defRPr/>
            </a:pPr>
            <a:endParaRPr kumimoji="1" lang="en-US" sz="1000" b="1" spc="150" dirty="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endParaRPr>
          </a:p>
          <a:p>
            <a:pPr algn="ctr">
              <a:defRPr/>
            </a:pPr>
            <a:endParaRPr kumimoji="1" lang="en-US" sz="1000" b="1" spc="150" dirty="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endParaRPr>
          </a:p>
          <a:p>
            <a:pPr algn="ctr">
              <a:defRPr/>
            </a:pPr>
            <a:r>
              <a:rPr kumimoji="1" lang="en-US" sz="1200" b="1" spc="150" dirty="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rPr>
              <a:t> </a:t>
            </a:r>
            <a:r>
              <a:rPr kumimoji="1" lang="en-US" sz="1400" b="1" spc="150" dirty="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rPr>
              <a:t> </a:t>
            </a:r>
            <a:r>
              <a:rPr kumimoji="1" lang="en-US" b="1" spc="150" dirty="0">
                <a:ln w="11430"/>
                <a:solidFill>
                  <a:srgbClr val="FFFF00"/>
                </a:solidFill>
                <a:effectLst>
                  <a:outerShdw blurRad="25400" algn="tl" rotWithShape="0">
                    <a:srgbClr val="000000">
                      <a:alpha val="43000"/>
                    </a:srgbClr>
                  </a:outerShdw>
                </a:effectLst>
                <a:latin typeface="Times New Roman" pitchFamily="18" charset="0"/>
                <a:cs typeface="Times New Roman" pitchFamily="18" charset="0"/>
              </a:rPr>
              <a:t>A.K. SREEKALA</a:t>
            </a:r>
          </a:p>
          <a:p>
            <a:pPr algn="ctr">
              <a:defRPr/>
            </a:pPr>
            <a:r>
              <a:rPr kumimoji="1" lang="en-US" b="1" spc="150" dirty="0">
                <a:ln w="11430"/>
                <a:solidFill>
                  <a:srgbClr val="FFFF00"/>
                </a:solidFill>
                <a:effectLst>
                  <a:outerShdw blurRad="25400" algn="tl" rotWithShape="0">
                    <a:srgbClr val="000000">
                      <a:alpha val="43000"/>
                    </a:srgbClr>
                  </a:outerShdw>
                </a:effectLst>
                <a:latin typeface="Times New Roman" pitchFamily="18" charset="0"/>
                <a:cs typeface="Times New Roman" pitchFamily="18" charset="0"/>
              </a:rPr>
              <a:t>SCIENTIST</a:t>
            </a:r>
          </a:p>
          <a:p>
            <a:pPr algn="ctr">
              <a:defRPr/>
            </a:pPr>
            <a:r>
              <a:rPr kumimoji="1" lang="en-US" b="1" spc="150" dirty="0">
                <a:ln w="11430"/>
                <a:solidFill>
                  <a:srgbClr val="FFFF00"/>
                </a:solidFill>
                <a:effectLst>
                  <a:outerShdw blurRad="25400" algn="tl" rotWithShape="0">
                    <a:srgbClr val="000000">
                      <a:alpha val="43000"/>
                    </a:srgbClr>
                  </a:outerShdw>
                </a:effectLst>
                <a:latin typeface="Times New Roman" pitchFamily="18" charset="0"/>
                <a:cs typeface="Times New Roman" pitchFamily="18" charset="0"/>
              </a:rPr>
              <a:t>DIVISION OF CONSERVATION BIOLOGY</a:t>
            </a:r>
          </a:p>
          <a:p>
            <a:pPr algn="ctr">
              <a:defRPr/>
            </a:pPr>
            <a:r>
              <a:rPr kumimoji="1" lang="en-US" sz="1200" b="1" spc="150" dirty="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rPr>
              <a:t> </a:t>
            </a:r>
            <a:endParaRPr kumimoji="1" lang="en-US" sz="1000" b="1" spc="150" dirty="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endParaRPr>
          </a:p>
          <a:p>
            <a:pPr algn="ctr">
              <a:defRPr/>
            </a:pPr>
            <a:r>
              <a:rPr kumimoji="1" lang="en-US" sz="1200" b="1" spc="150" dirty="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rPr>
              <a:t> </a:t>
            </a:r>
          </a:p>
          <a:p>
            <a:pPr algn="ctr">
              <a:defRPr/>
            </a:pPr>
            <a:endParaRPr kumimoji="1" lang="en-US" sz="1200" b="1" spc="150" dirty="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endParaRPr>
          </a:p>
          <a:p>
            <a:pPr algn="ctr">
              <a:defRPr/>
            </a:pPr>
            <a:endParaRPr kumimoji="1" lang="en-US" sz="1200" b="1" spc="150" dirty="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endParaRPr>
          </a:p>
          <a:p>
            <a:pPr algn="ctr">
              <a:defRPr/>
            </a:pPr>
            <a:endParaRPr kumimoji="1" lang="en-US" sz="1200" b="1" spc="150" dirty="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endParaRPr>
          </a:p>
          <a:p>
            <a:pPr algn="ctr">
              <a:defRPr/>
            </a:pPr>
            <a:endParaRPr kumimoji="1" lang="en-US" sz="1200" b="1" spc="150" dirty="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endParaRPr>
          </a:p>
          <a:p>
            <a:pPr algn="ctr">
              <a:defRPr/>
            </a:pPr>
            <a:endParaRPr kumimoji="1" lang="en-US" sz="1000" b="1" spc="150" dirty="0">
              <a:ln w="11430"/>
              <a:solidFill>
                <a:schemeClr val="bg1">
                  <a:lumMod val="95000"/>
                </a:schemeClr>
              </a:solidFill>
              <a:effectLst>
                <a:outerShdw blurRad="25400" algn="tl" rotWithShape="0">
                  <a:srgbClr val="000000">
                    <a:alpha val="43000"/>
                  </a:srgbClr>
                </a:outerShdw>
              </a:effectLst>
              <a:latin typeface="Times New Roman" pitchFamily="18" charset="0"/>
              <a:cs typeface="Times New Roman" pitchFamily="18" charset="0"/>
            </a:endParaRPr>
          </a:p>
          <a:p>
            <a:pPr algn="ctr">
              <a:defRPr/>
            </a:pPr>
            <a:r>
              <a:rPr kumimoji="1" lang="en-US" sz="1200" b="1" spc="150" dirty="0">
                <a:ln w="11430"/>
                <a:solidFill>
                  <a:schemeClr val="bg1">
                    <a:lumMod val="95000"/>
                  </a:schemeClr>
                </a:solidFill>
                <a:effectLst>
                  <a:outerShdw blurRad="25400" algn="tl" rotWithShape="0">
                    <a:srgbClr val="000000">
                      <a:alpha val="43000"/>
                    </a:srgbClr>
                  </a:outerShdw>
                </a:effectLst>
                <a:latin typeface="Times New Roman" pitchFamily="18" charset="0"/>
                <a:cs typeface="Times New Roman" pitchFamily="18" charset="0"/>
              </a:rPr>
              <a:t> </a:t>
            </a:r>
            <a:endParaRPr kumimoji="1" lang="en-US" sz="1000" b="1" spc="150" dirty="0">
              <a:ln w="11430"/>
              <a:solidFill>
                <a:schemeClr val="bg1">
                  <a:lumMod val="95000"/>
                </a:schemeClr>
              </a:solidFill>
              <a:effectLst>
                <a:outerShdw blurRad="25400" algn="tl" rotWithShape="0">
                  <a:srgbClr val="000000">
                    <a:alpha val="43000"/>
                  </a:srgbClr>
                </a:outerShdw>
              </a:effectLst>
              <a:latin typeface="Times New Roman" pitchFamily="18" charset="0"/>
              <a:cs typeface="Times New Roman" pitchFamily="18" charset="0"/>
            </a:endParaRPr>
          </a:p>
          <a:p>
            <a:pPr algn="ctr">
              <a:defRPr/>
            </a:pPr>
            <a:r>
              <a:rPr kumimoji="1" lang="en-US" b="1" spc="150" dirty="0">
                <a:ln w="11430"/>
                <a:solidFill>
                  <a:schemeClr val="bg1">
                    <a:lumMod val="95000"/>
                  </a:schemeClr>
                </a:solidFill>
                <a:effectLst>
                  <a:outerShdw blurRad="25400" algn="tl" rotWithShape="0">
                    <a:srgbClr val="000000">
                      <a:alpha val="43000"/>
                    </a:srgbClr>
                  </a:outerShdw>
                </a:effectLst>
                <a:latin typeface="Times New Roman" pitchFamily="18" charset="0"/>
                <a:cs typeface="Times New Roman" pitchFamily="18" charset="0"/>
              </a:rPr>
              <a:t>Jawaharlal Nehru Tropical Botanic Garden and Research Institute </a:t>
            </a:r>
          </a:p>
          <a:p>
            <a:pPr algn="ctr">
              <a:defRPr/>
            </a:pPr>
            <a:r>
              <a:rPr kumimoji="1" lang="en-US" b="1" spc="150" dirty="0" err="1" smtClean="0">
                <a:ln w="11430"/>
                <a:solidFill>
                  <a:schemeClr val="bg1">
                    <a:lumMod val="95000"/>
                  </a:schemeClr>
                </a:solidFill>
                <a:effectLst>
                  <a:outerShdw blurRad="25400" algn="tl" rotWithShape="0">
                    <a:srgbClr val="000000">
                      <a:alpha val="43000"/>
                    </a:srgbClr>
                  </a:outerShdw>
                </a:effectLst>
                <a:latin typeface="Times New Roman" pitchFamily="18" charset="0"/>
                <a:cs typeface="Times New Roman" pitchFamily="18" charset="0"/>
              </a:rPr>
              <a:t>Thiruvananthapuram</a:t>
            </a:r>
            <a:r>
              <a:rPr kumimoji="1" lang="en-US" b="1" spc="150" dirty="0" smtClean="0">
                <a:ln w="11430"/>
                <a:solidFill>
                  <a:schemeClr val="bg1">
                    <a:lumMod val="95000"/>
                  </a:schemeClr>
                </a:solidFill>
                <a:effectLst>
                  <a:outerShdw blurRad="25400" algn="tl" rotWithShape="0">
                    <a:srgbClr val="000000">
                      <a:alpha val="43000"/>
                    </a:srgbClr>
                  </a:outerShdw>
                </a:effectLst>
                <a:latin typeface="Times New Roman" pitchFamily="18" charset="0"/>
                <a:cs typeface="Times New Roman" pitchFamily="18" charset="0"/>
              </a:rPr>
              <a:t> - 695 562, </a:t>
            </a:r>
            <a:endParaRPr kumimoji="1" lang="en-US" b="1" spc="150" dirty="0">
              <a:ln w="11430"/>
              <a:solidFill>
                <a:schemeClr val="bg1">
                  <a:lumMod val="95000"/>
                </a:schemeClr>
              </a:solidFill>
              <a:effectLst>
                <a:outerShdw blurRad="25400" algn="tl" rotWithShape="0">
                  <a:srgbClr val="000000">
                    <a:alpha val="43000"/>
                  </a:srgbClr>
                </a:outerShdw>
              </a:effectLst>
              <a:latin typeface="Times New Roman" pitchFamily="18" charset="0"/>
              <a:cs typeface="Times New Roman" pitchFamily="18" charset="0"/>
            </a:endParaRPr>
          </a:p>
          <a:p>
            <a:pPr algn="ctr">
              <a:defRPr/>
            </a:pPr>
            <a:r>
              <a:rPr kumimoji="1" lang="en-US" b="1" spc="150" dirty="0">
                <a:ln w="11430"/>
                <a:solidFill>
                  <a:schemeClr val="bg1">
                    <a:lumMod val="95000"/>
                  </a:schemeClr>
                </a:solidFill>
                <a:effectLst>
                  <a:outerShdw blurRad="25400" algn="tl" rotWithShape="0">
                    <a:srgbClr val="000000">
                      <a:alpha val="43000"/>
                    </a:srgbClr>
                  </a:outerShdw>
                </a:effectLst>
                <a:latin typeface="Times New Roman" pitchFamily="18" charset="0"/>
                <a:cs typeface="Times New Roman" pitchFamily="18" charset="0"/>
              </a:rPr>
              <a:t>Kerala </a:t>
            </a:r>
            <a:r>
              <a:rPr kumimoji="1" lang="en-US" b="1" spc="150" dirty="0" smtClean="0">
                <a:ln w="11430"/>
                <a:solidFill>
                  <a:schemeClr val="bg1">
                    <a:lumMod val="95000"/>
                  </a:schemeClr>
                </a:solidFill>
                <a:effectLst>
                  <a:outerShdw blurRad="25400" algn="tl" rotWithShape="0">
                    <a:srgbClr val="000000">
                      <a:alpha val="43000"/>
                    </a:srgbClr>
                  </a:outerShdw>
                </a:effectLst>
                <a:latin typeface="Times New Roman" pitchFamily="18" charset="0"/>
                <a:cs typeface="Times New Roman" pitchFamily="18" charset="0"/>
              </a:rPr>
              <a:t>, India</a:t>
            </a:r>
            <a:endParaRPr kumimoji="1" lang="en-US" b="1" spc="150" dirty="0">
              <a:ln w="11430"/>
              <a:solidFill>
                <a:srgbClr val="F8F8F8"/>
              </a:solidFill>
              <a:effectLst>
                <a:outerShdw blurRad="25400" algn="tl" rotWithShape="0">
                  <a:srgbClr val="000000">
                    <a:alpha val="43000"/>
                  </a:srgbClr>
                </a:outerShdw>
              </a:effectLst>
              <a:latin typeface="Times New Roman" pitchFamily="18" charset="0"/>
            </a:endParaRPr>
          </a:p>
        </p:txBody>
      </p:sp>
      <p:pic>
        <p:nvPicPr>
          <p:cNvPr id="6149" name="Picture 5" descr="http://www.jntbgri.in/jntbgri/img/emble-.jpg"/>
          <p:cNvPicPr>
            <a:picLocks noChangeAspect="1" noChangeArrowheads="1"/>
          </p:cNvPicPr>
          <p:nvPr/>
        </p:nvPicPr>
        <p:blipFill>
          <a:blip r:embed="rId3"/>
          <a:srcRect/>
          <a:stretch>
            <a:fillRect/>
          </a:stretch>
        </p:blipFill>
        <p:spPr bwMode="auto">
          <a:xfrm>
            <a:off x="7924800" y="5943600"/>
            <a:ext cx="1028700" cy="695325"/>
          </a:xfrm>
          <a:prstGeom prst="rect">
            <a:avLst/>
          </a:prstGeom>
          <a:ln>
            <a:noFill/>
          </a:ln>
          <a:effectLst>
            <a:softEdge rad="112500"/>
          </a:effectLst>
        </p:spPr>
      </p:pic>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extBox 6"/>
          <p:cNvSpPr txBox="1">
            <a:spLocks noChangeArrowheads="1"/>
          </p:cNvSpPr>
          <p:nvPr/>
        </p:nvSpPr>
        <p:spPr bwMode="auto">
          <a:xfrm>
            <a:off x="2590800" y="6096000"/>
            <a:ext cx="5638800" cy="1077913"/>
          </a:xfrm>
          <a:prstGeom prst="rect">
            <a:avLst/>
          </a:prstGeom>
          <a:noFill/>
          <a:ln w="9525">
            <a:noFill/>
            <a:miter lim="800000"/>
            <a:headEnd/>
            <a:tailEnd/>
          </a:ln>
        </p:spPr>
        <p:txBody>
          <a:bodyPr>
            <a:spAutoFit/>
          </a:bodyPr>
          <a:lstStyle/>
          <a:p>
            <a:pPr>
              <a:defRPr/>
            </a:pPr>
            <a:r>
              <a:rPr lang="en-IN" sz="2800" b="1" i="1" dirty="0">
                <a:solidFill>
                  <a:schemeClr val="bg1">
                    <a:lumMod val="95000"/>
                  </a:schemeClr>
                </a:solidFill>
                <a:latin typeface="Times New Roman" pitchFamily="18" charset="0"/>
                <a:cs typeface="Times New Roman" pitchFamily="18" charset="0"/>
              </a:rPr>
              <a:t>Impatiens </a:t>
            </a:r>
            <a:r>
              <a:rPr lang="en-IN" sz="2800" b="1" i="1" dirty="0" err="1">
                <a:solidFill>
                  <a:schemeClr val="bg1">
                    <a:lumMod val="95000"/>
                  </a:schemeClr>
                </a:solidFill>
                <a:latin typeface="Times New Roman" pitchFamily="18" charset="0"/>
                <a:cs typeface="Times New Roman" pitchFamily="18" charset="0"/>
              </a:rPr>
              <a:t>pulcherrima</a:t>
            </a:r>
            <a:r>
              <a:rPr lang="en-IN" sz="2800" b="1" i="1" dirty="0">
                <a:solidFill>
                  <a:schemeClr val="bg1">
                    <a:lumMod val="95000"/>
                  </a:schemeClr>
                </a:solidFill>
                <a:latin typeface="Times New Roman" pitchFamily="18" charset="0"/>
                <a:cs typeface="Times New Roman" pitchFamily="18" charset="0"/>
              </a:rPr>
              <a:t>  </a:t>
            </a:r>
            <a:r>
              <a:rPr lang="en-IN" sz="2800" b="1" dirty="0">
                <a:solidFill>
                  <a:schemeClr val="bg1">
                    <a:lumMod val="95000"/>
                  </a:schemeClr>
                </a:solidFill>
                <a:latin typeface="Times New Roman" pitchFamily="18" charset="0"/>
                <a:cs typeface="Times New Roman" pitchFamily="18" charset="0"/>
              </a:rPr>
              <a:t>Hook.f.</a:t>
            </a:r>
          </a:p>
          <a:p>
            <a:pPr>
              <a:defRPr/>
            </a:pPr>
            <a:endParaRPr lang="en-IN" sz="3600" b="1" i="1" dirty="0">
              <a:solidFill>
                <a:schemeClr val="bg1">
                  <a:lumMod val="95000"/>
                </a:schemeClr>
              </a:solidFill>
              <a:latin typeface="Times New Roman" pitchFamily="18" charset="0"/>
              <a:cs typeface="Times New Roman" pitchFamily="18" charset="0"/>
            </a:endParaRPr>
          </a:p>
        </p:txBody>
      </p:sp>
      <p:pic>
        <p:nvPicPr>
          <p:cNvPr id="2" name="Picture 4" descr="C:\Users\Dr. Sreekala\Desktop\Maharashtra tour  tbgri\Picture 334.jpg"/>
          <p:cNvPicPr>
            <a:picLocks noChangeAspect="1" noChangeArrowheads="1"/>
          </p:cNvPicPr>
          <p:nvPr/>
        </p:nvPicPr>
        <p:blipFill>
          <a:blip r:embed="rId2" cstate="print"/>
          <a:srcRect/>
          <a:stretch>
            <a:fillRect/>
          </a:stretch>
        </p:blipFill>
        <p:spPr bwMode="auto">
          <a:xfrm>
            <a:off x="152400" y="152400"/>
            <a:ext cx="8763000" cy="6477000"/>
          </a:xfrm>
          <a:prstGeom prst="rect">
            <a:avLst/>
          </a:prstGeom>
          <a:ln>
            <a:noFill/>
          </a:ln>
          <a:effectLst>
            <a:outerShdw blurRad="292100" dist="139700" dir="2700000" algn="tl" rotWithShape="0">
              <a:srgbClr val="333333">
                <a:alpha val="65000"/>
              </a:srgbClr>
            </a:outerShdw>
          </a:effectLst>
        </p:spPr>
      </p:pic>
      <p:sp>
        <p:nvSpPr>
          <p:cNvPr id="15364" name="TextBox 4"/>
          <p:cNvSpPr txBox="1">
            <a:spLocks noChangeArrowheads="1"/>
          </p:cNvSpPr>
          <p:nvPr/>
        </p:nvSpPr>
        <p:spPr bwMode="auto">
          <a:xfrm>
            <a:off x="5334000" y="6096000"/>
            <a:ext cx="3810000" cy="369332"/>
          </a:xfrm>
          <a:prstGeom prst="rect">
            <a:avLst/>
          </a:prstGeom>
          <a:noFill/>
          <a:ln w="9525">
            <a:noFill/>
            <a:miter lim="800000"/>
            <a:headEnd/>
            <a:tailEnd/>
          </a:ln>
        </p:spPr>
        <p:txBody>
          <a:bodyPr wrap="square">
            <a:spAutoFit/>
          </a:bodyPr>
          <a:lstStyle/>
          <a:p>
            <a:r>
              <a:rPr lang="en-US" b="1" i="1" dirty="0">
                <a:solidFill>
                  <a:srgbClr val="FFFF00"/>
                </a:solidFill>
                <a:latin typeface="Times New Roman" pitchFamily="18" charset="0"/>
                <a:cs typeface="Times New Roman" pitchFamily="18" charset="0"/>
              </a:rPr>
              <a:t>Impatiens </a:t>
            </a:r>
            <a:r>
              <a:rPr lang="en-US" b="1" i="1" dirty="0" err="1" smtClean="0">
                <a:solidFill>
                  <a:srgbClr val="FFFF00"/>
                </a:solidFill>
                <a:latin typeface="Times New Roman" pitchFamily="18" charset="0"/>
                <a:cs typeface="Times New Roman" pitchFamily="18" charset="0"/>
              </a:rPr>
              <a:t>pulcherrima</a:t>
            </a:r>
            <a:r>
              <a:rPr lang="en-US" b="1" i="1" dirty="0" smtClean="0">
                <a:solidFill>
                  <a:srgbClr val="FFFF00"/>
                </a:solidFill>
                <a:latin typeface="Times New Roman" pitchFamily="18" charset="0"/>
                <a:cs typeface="Times New Roman" pitchFamily="18" charset="0"/>
              </a:rPr>
              <a:t> </a:t>
            </a:r>
            <a:r>
              <a:rPr lang="en-US" b="1" dirty="0" smtClean="0">
                <a:solidFill>
                  <a:srgbClr val="FFFF00"/>
                </a:solidFill>
                <a:latin typeface="Times New Roman" pitchFamily="18" charset="0"/>
                <a:cs typeface="Times New Roman" pitchFamily="18" charset="0"/>
              </a:rPr>
              <a:t>Dalzell</a:t>
            </a:r>
            <a:endParaRPr lang="en-IN" b="1" dirty="0">
              <a:solidFill>
                <a:srgbClr val="FFFF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Dr. Sreekala\Desktop\Paper for spain\IMG_8470.JPG"/>
          <p:cNvPicPr>
            <a:picLocks noGrp="1" noChangeAspect="1" noChangeArrowheads="1"/>
          </p:cNvPicPr>
          <p:nvPr>
            <p:ph idx="1"/>
          </p:nvPr>
        </p:nvPicPr>
        <p:blipFill>
          <a:blip r:embed="rId2"/>
          <a:srcRect/>
          <a:stretch>
            <a:fillRect/>
          </a:stretch>
        </p:blipFill>
        <p:spPr>
          <a:xfrm>
            <a:off x="152400" y="152400"/>
            <a:ext cx="8839200" cy="6553200"/>
          </a:xfrm>
          <a:noFill/>
        </p:spPr>
      </p:pic>
      <p:sp>
        <p:nvSpPr>
          <p:cNvPr id="16387" name="TextBox 4"/>
          <p:cNvSpPr txBox="1">
            <a:spLocks noChangeArrowheads="1"/>
          </p:cNvSpPr>
          <p:nvPr/>
        </p:nvSpPr>
        <p:spPr bwMode="auto">
          <a:xfrm>
            <a:off x="5410200" y="6096000"/>
            <a:ext cx="3429000" cy="369332"/>
          </a:xfrm>
          <a:prstGeom prst="rect">
            <a:avLst/>
          </a:prstGeom>
          <a:noFill/>
          <a:ln w="9525">
            <a:noFill/>
            <a:miter lim="800000"/>
            <a:headEnd/>
            <a:tailEnd/>
          </a:ln>
        </p:spPr>
        <p:txBody>
          <a:bodyPr wrap="square">
            <a:spAutoFit/>
          </a:bodyPr>
          <a:lstStyle/>
          <a:p>
            <a:r>
              <a:rPr lang="en-US" b="1" i="1" dirty="0">
                <a:solidFill>
                  <a:srgbClr val="FFFF00"/>
                </a:solidFill>
                <a:latin typeface="Times New Roman" pitchFamily="18" charset="0"/>
                <a:cs typeface="Times New Roman" pitchFamily="18" charset="0"/>
              </a:rPr>
              <a:t>Impatiens </a:t>
            </a:r>
            <a:r>
              <a:rPr lang="en-US" b="1" i="1" dirty="0" err="1" smtClean="0">
                <a:solidFill>
                  <a:srgbClr val="FFFF00"/>
                </a:solidFill>
                <a:latin typeface="Times New Roman" pitchFamily="18" charset="0"/>
                <a:cs typeface="Times New Roman" pitchFamily="18" charset="0"/>
              </a:rPr>
              <a:t>trichocarpa</a:t>
            </a:r>
            <a:r>
              <a:rPr lang="en-US" b="1" i="1" dirty="0" smtClean="0">
                <a:solidFill>
                  <a:srgbClr val="FFFF00"/>
                </a:solidFill>
                <a:latin typeface="Times New Roman" pitchFamily="18" charset="0"/>
                <a:cs typeface="Times New Roman" pitchFamily="18" charset="0"/>
              </a:rPr>
              <a:t> </a:t>
            </a:r>
            <a:r>
              <a:rPr lang="en-US" b="1" dirty="0" smtClean="0">
                <a:solidFill>
                  <a:srgbClr val="FFFF00"/>
                </a:solidFill>
                <a:latin typeface="Times New Roman" pitchFamily="18" charset="0"/>
                <a:cs typeface="Times New Roman" pitchFamily="18" charset="0"/>
              </a:rPr>
              <a:t>Hook. </a:t>
            </a:r>
            <a:r>
              <a:rPr lang="en-US" b="1" dirty="0" smtClean="0">
                <a:solidFill>
                  <a:srgbClr val="FFFF00"/>
                </a:solidFill>
                <a:latin typeface="Times New Roman" pitchFamily="18" charset="0"/>
                <a:cs typeface="Times New Roman" pitchFamily="18" charset="0"/>
              </a:rPr>
              <a:t>F.</a:t>
            </a:r>
            <a:endParaRPr lang="en-IN"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Sreekala\Photos\Balsaminaceae\Picture 668.jpg"/>
          <p:cNvPicPr>
            <a:picLocks noGrp="1" noChangeAspect="1" noChangeArrowheads="1"/>
          </p:cNvPicPr>
          <p:nvPr>
            <p:ph idx="1"/>
          </p:nvPr>
        </p:nvPicPr>
        <p:blipFill>
          <a:blip r:embed="rId2"/>
          <a:srcRect/>
          <a:stretch>
            <a:fillRect/>
          </a:stretch>
        </p:blipFill>
        <p:spPr>
          <a:xfrm>
            <a:off x="152400" y="152400"/>
            <a:ext cx="8839200" cy="6553200"/>
          </a:xfrm>
          <a:noFill/>
        </p:spPr>
      </p:pic>
      <p:sp>
        <p:nvSpPr>
          <p:cNvPr id="17411" name="TextBox 4"/>
          <p:cNvSpPr txBox="1">
            <a:spLocks noChangeArrowheads="1"/>
          </p:cNvSpPr>
          <p:nvPr/>
        </p:nvSpPr>
        <p:spPr bwMode="auto">
          <a:xfrm>
            <a:off x="5181600" y="6324600"/>
            <a:ext cx="3429000" cy="369332"/>
          </a:xfrm>
          <a:prstGeom prst="rect">
            <a:avLst/>
          </a:prstGeom>
          <a:noFill/>
          <a:ln w="9525">
            <a:noFill/>
            <a:miter lim="800000"/>
            <a:headEnd/>
            <a:tailEnd/>
          </a:ln>
        </p:spPr>
        <p:txBody>
          <a:bodyPr wrap="square">
            <a:spAutoFit/>
          </a:bodyPr>
          <a:lstStyle/>
          <a:p>
            <a:r>
              <a:rPr lang="en-US" b="1" i="1" dirty="0">
                <a:solidFill>
                  <a:srgbClr val="FFFF00"/>
                </a:solidFill>
                <a:latin typeface="Times New Roman" pitchFamily="18" charset="0"/>
                <a:cs typeface="Times New Roman" pitchFamily="18" charset="0"/>
              </a:rPr>
              <a:t>Impatiens </a:t>
            </a:r>
            <a:r>
              <a:rPr lang="en-US" b="1" i="1" dirty="0" err="1" smtClean="0">
                <a:solidFill>
                  <a:srgbClr val="FFFF00"/>
                </a:solidFill>
                <a:latin typeface="Times New Roman" pitchFamily="18" charset="0"/>
                <a:cs typeface="Times New Roman" pitchFamily="18" charset="0"/>
              </a:rPr>
              <a:t>verticillata</a:t>
            </a:r>
            <a:r>
              <a:rPr lang="en-US" b="1" dirty="0" smtClean="0">
                <a:solidFill>
                  <a:srgbClr val="FFFF00"/>
                </a:solidFill>
                <a:latin typeface="Times New Roman" pitchFamily="18" charset="0"/>
                <a:cs typeface="Times New Roman" pitchFamily="18" charset="0"/>
              </a:rPr>
              <a:t> Wight.</a:t>
            </a:r>
            <a:endParaRPr lang="en-IN" b="1" i="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2400" y="274638"/>
            <a:ext cx="8763000" cy="1143000"/>
          </a:xfrm>
        </p:spPr>
        <p:txBody>
          <a:bodyPr/>
          <a:lstStyle/>
          <a:p>
            <a:r>
              <a:rPr lang="en-US" sz="3600" b="1" i="1" smtClean="0">
                <a:solidFill>
                  <a:srgbClr val="5D2884"/>
                </a:solidFill>
                <a:latin typeface="Times New Roman" pitchFamily="18" charset="0"/>
                <a:cs typeface="Times New Roman" pitchFamily="18" charset="0"/>
              </a:rPr>
              <a:t>Study area</a:t>
            </a:r>
            <a:endParaRPr lang="en-IN" sz="3600" b="1" i="1" smtClean="0">
              <a:solidFill>
                <a:srgbClr val="5D2884"/>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1600200"/>
            <a:ext cx="8610600" cy="4953000"/>
          </a:xfrm>
        </p:spPr>
        <p:txBody>
          <a:bodyPr/>
          <a:lstStyle/>
          <a:p>
            <a:pPr algn="just">
              <a:lnSpc>
                <a:spcPct val="200000"/>
              </a:lnSpc>
              <a:buFont typeface="Arial" charset="0"/>
              <a:buNone/>
              <a:defRPr/>
            </a:pPr>
            <a:r>
              <a:rPr lang="en-IN" sz="2000" dirty="0" smtClean="0">
                <a:solidFill>
                  <a:schemeClr val="accent4">
                    <a:lumMod val="50000"/>
                  </a:schemeClr>
                </a:solidFill>
                <a:latin typeface="Times New Roman" pitchFamily="18" charset="0"/>
                <a:cs typeface="Times New Roman" pitchFamily="18" charset="0"/>
              </a:rPr>
              <a:t>	Western Ghats, covering an area of 1,60,000 sq.km. The northern parts and extreme southern tips are less moist, while the central and Southern Western Ghats receive heavy annual precipitation of up to 6000mm, which supports dense diverse tropical forests rich in species diversity and endemism. The mountainous configuration, high altitude, heavy rainfall and humid climate makes this tract one of the botanically richest areas of India and therefore designated as one among 34 globally recognised biodiversity hotspots in the world.</a:t>
            </a:r>
            <a:endParaRPr lang="en-IN" sz="2000" dirty="0">
              <a:solidFill>
                <a:schemeClr val="accent4">
                  <a:lumMod val="5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SREEKALA\Desktop\Western ghats study area (3).jpg"/>
          <p:cNvPicPr>
            <a:picLocks noChangeAspect="1" noChangeArrowheads="1"/>
          </p:cNvPicPr>
          <p:nvPr/>
        </p:nvPicPr>
        <p:blipFill>
          <a:blip r:embed="rId2" cstate="print"/>
          <a:srcRect/>
          <a:stretch>
            <a:fillRect/>
          </a:stretch>
        </p:blipFill>
        <p:spPr bwMode="auto">
          <a:xfrm>
            <a:off x="0" y="143202"/>
            <a:ext cx="9144000" cy="657159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304800" y="1371600"/>
            <a:ext cx="8458200" cy="5181600"/>
          </a:xfrm>
        </p:spPr>
        <p:txBody>
          <a:bodyPr/>
          <a:lstStyle/>
          <a:p>
            <a:pPr>
              <a:lnSpc>
                <a:spcPct val="200000"/>
              </a:lnSpc>
              <a:buSzPct val="70000"/>
              <a:buFont typeface="Arial" charset="0"/>
              <a:buBlip>
                <a:blip r:embed="rId2"/>
              </a:buBlip>
              <a:defRPr/>
            </a:pPr>
            <a:r>
              <a:rPr lang="en-IN" sz="2800" dirty="0" smtClean="0">
                <a:solidFill>
                  <a:srgbClr val="002060"/>
                </a:solidFill>
                <a:latin typeface="Times New Roman" pitchFamily="18" charset="0"/>
                <a:cs typeface="Times New Roman" pitchFamily="18" charset="0"/>
              </a:rPr>
              <a:t>Exploration trips</a:t>
            </a:r>
          </a:p>
          <a:p>
            <a:pPr>
              <a:lnSpc>
                <a:spcPct val="200000"/>
              </a:lnSpc>
              <a:buSzPct val="70000"/>
              <a:buFont typeface="Arial" charset="0"/>
              <a:buBlip>
                <a:blip r:embed="rId2"/>
              </a:buBlip>
              <a:defRPr/>
            </a:pPr>
            <a:r>
              <a:rPr lang="en-IN" sz="2800" dirty="0" smtClean="0">
                <a:solidFill>
                  <a:srgbClr val="002060"/>
                </a:solidFill>
                <a:latin typeface="Times New Roman" pitchFamily="18" charset="0"/>
                <a:cs typeface="Times New Roman" pitchFamily="18" charset="0"/>
              </a:rPr>
              <a:t>Phenology</a:t>
            </a:r>
          </a:p>
          <a:p>
            <a:pPr>
              <a:lnSpc>
                <a:spcPct val="200000"/>
              </a:lnSpc>
              <a:buSzPct val="70000"/>
              <a:buFont typeface="Arial" charset="0"/>
              <a:buBlip>
                <a:blip r:embed="rId2"/>
              </a:buBlip>
              <a:defRPr/>
            </a:pPr>
            <a:r>
              <a:rPr lang="en-IN" sz="2800" dirty="0" smtClean="0">
                <a:solidFill>
                  <a:srgbClr val="002060"/>
                </a:solidFill>
                <a:latin typeface="Times New Roman" pitchFamily="18" charset="0"/>
                <a:cs typeface="Times New Roman" pitchFamily="18" charset="0"/>
              </a:rPr>
              <a:t>Floral morphology</a:t>
            </a:r>
          </a:p>
          <a:p>
            <a:pPr>
              <a:lnSpc>
                <a:spcPct val="200000"/>
              </a:lnSpc>
              <a:buSzPct val="70000"/>
              <a:buFont typeface="Arial" charset="0"/>
              <a:buBlip>
                <a:blip r:embed="rId2"/>
              </a:buBlip>
              <a:defRPr/>
            </a:pPr>
            <a:r>
              <a:rPr lang="en-IN" sz="2800" dirty="0" smtClean="0">
                <a:solidFill>
                  <a:srgbClr val="002060"/>
                </a:solidFill>
                <a:latin typeface="Times New Roman" pitchFamily="18" charset="0"/>
                <a:cs typeface="Times New Roman" pitchFamily="18" charset="0"/>
              </a:rPr>
              <a:t>Pollination</a:t>
            </a:r>
          </a:p>
          <a:p>
            <a:pPr>
              <a:lnSpc>
                <a:spcPct val="200000"/>
              </a:lnSpc>
              <a:buSzPct val="70000"/>
              <a:buFont typeface="Arial" charset="0"/>
              <a:buBlip>
                <a:blip r:embed="rId2"/>
              </a:buBlip>
              <a:defRPr/>
            </a:pPr>
            <a:r>
              <a:rPr lang="en-IN" sz="2800" dirty="0" smtClean="0">
                <a:solidFill>
                  <a:srgbClr val="002060"/>
                </a:solidFill>
                <a:latin typeface="Times New Roman" pitchFamily="18" charset="0"/>
                <a:cs typeface="Times New Roman" pitchFamily="18" charset="0"/>
              </a:rPr>
              <a:t>Breeding experiments</a:t>
            </a:r>
          </a:p>
          <a:p>
            <a:pPr marL="517525" indent="-457200" algn="just" eaLnBrk="1" hangingPunct="1">
              <a:buFontTx/>
              <a:buNone/>
              <a:defRPr/>
            </a:pPr>
            <a:endParaRPr lang="en-US" sz="2800" dirty="0" smtClean="0">
              <a:solidFill>
                <a:srgbClr val="111C1D"/>
              </a:solidFill>
              <a:latin typeface="Times New Roman" pitchFamily="18" charset="0"/>
              <a:cs typeface="Times New Roman" pitchFamily="18" charset="0"/>
            </a:endParaRPr>
          </a:p>
        </p:txBody>
      </p:sp>
      <p:sp>
        <p:nvSpPr>
          <p:cNvPr id="20483" name="TextBox 2"/>
          <p:cNvSpPr txBox="1">
            <a:spLocks noChangeArrowheads="1"/>
          </p:cNvSpPr>
          <p:nvPr/>
        </p:nvSpPr>
        <p:spPr bwMode="auto">
          <a:xfrm>
            <a:off x="0" y="228600"/>
            <a:ext cx="9144000" cy="646113"/>
          </a:xfrm>
          <a:prstGeom prst="rect">
            <a:avLst/>
          </a:prstGeom>
          <a:noFill/>
          <a:ln w="9525">
            <a:noFill/>
            <a:miter lim="800000"/>
            <a:headEnd/>
            <a:tailEnd/>
          </a:ln>
        </p:spPr>
        <p:txBody>
          <a:bodyPr>
            <a:spAutoFit/>
          </a:bodyPr>
          <a:lstStyle/>
          <a:p>
            <a:pPr algn="ctr"/>
            <a:r>
              <a:rPr lang="en-US" sz="3600" b="1" i="1">
                <a:solidFill>
                  <a:srgbClr val="5D2884"/>
                </a:solidFill>
                <a:latin typeface="Times New Roman" pitchFamily="18" charset="0"/>
                <a:cs typeface="Times New Roman" pitchFamily="18" charset="0"/>
              </a:rPr>
              <a:t>Methodology</a:t>
            </a:r>
            <a:endParaRPr lang="en-IN" sz="3600" b="1" i="1">
              <a:solidFill>
                <a:srgbClr val="5D2884"/>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28600" y="152400"/>
            <a:ext cx="8686800" cy="609600"/>
          </a:xfrm>
        </p:spPr>
        <p:txBody>
          <a:bodyPr/>
          <a:lstStyle/>
          <a:p>
            <a:r>
              <a:rPr lang="en-US" sz="3600" b="1" i="1" dirty="0" smtClean="0">
                <a:solidFill>
                  <a:srgbClr val="5D2884"/>
                </a:solidFill>
                <a:latin typeface="Times New Roman" pitchFamily="18" charset="0"/>
                <a:cs typeface="Times New Roman" pitchFamily="18" charset="0"/>
              </a:rPr>
              <a:t>Results </a:t>
            </a:r>
            <a:endParaRPr lang="en-IN" sz="3600" b="1" i="1" dirty="0" smtClean="0">
              <a:solidFill>
                <a:srgbClr val="5D2884"/>
              </a:solidFill>
              <a:latin typeface="Times New Roman" pitchFamily="18" charset="0"/>
              <a:cs typeface="Times New Roman" pitchFamily="18" charset="0"/>
            </a:endParaRPr>
          </a:p>
        </p:txBody>
      </p:sp>
      <p:sp>
        <p:nvSpPr>
          <p:cNvPr id="3" name="Content Placeholder 2"/>
          <p:cNvSpPr>
            <a:spLocks noGrp="1"/>
          </p:cNvSpPr>
          <p:nvPr>
            <p:ph idx="1"/>
          </p:nvPr>
        </p:nvSpPr>
        <p:spPr>
          <a:xfrm>
            <a:off x="152400" y="762000"/>
            <a:ext cx="8839200" cy="5867400"/>
          </a:xfrm>
        </p:spPr>
        <p:txBody>
          <a:bodyPr/>
          <a:lstStyle/>
          <a:p>
            <a:pPr>
              <a:buFont typeface="Arial" charset="0"/>
              <a:buNone/>
              <a:defRPr/>
            </a:pPr>
            <a:r>
              <a:rPr lang="en-IN" sz="2000" b="1" dirty="0" smtClean="0">
                <a:solidFill>
                  <a:srgbClr val="CC0000"/>
                </a:solidFill>
                <a:latin typeface="Times New Roman" pitchFamily="18" charset="0"/>
                <a:cs typeface="Times New Roman" pitchFamily="18" charset="0"/>
              </a:rPr>
              <a:t>Morphology</a:t>
            </a:r>
          </a:p>
          <a:p>
            <a:pPr>
              <a:buFont typeface="Arial" charset="0"/>
              <a:buNone/>
              <a:defRPr/>
            </a:pPr>
            <a:endParaRPr lang="en-IN" sz="2000" b="1" dirty="0" smtClean="0">
              <a:solidFill>
                <a:srgbClr val="CC0000"/>
              </a:solidFill>
              <a:latin typeface="Times New Roman" pitchFamily="18" charset="0"/>
              <a:cs typeface="Times New Roman" pitchFamily="18" charset="0"/>
            </a:endParaRPr>
          </a:p>
          <a:p>
            <a:pPr marL="631825" indent="-357188" algn="just">
              <a:lnSpc>
                <a:spcPct val="150000"/>
              </a:lnSpc>
              <a:buFont typeface="Times New Roman" pitchFamily="18" charset="0"/>
              <a:buChar char="§"/>
              <a:defRPr/>
            </a:pPr>
            <a:r>
              <a:rPr lang="en-IN" sz="1600" dirty="0" smtClean="0">
                <a:solidFill>
                  <a:srgbClr val="293315"/>
                </a:solidFill>
                <a:latin typeface="Times New Roman" pitchFamily="18" charset="0"/>
                <a:cs typeface="Times New Roman" pitchFamily="18" charset="0"/>
              </a:rPr>
              <a:t>Balsams are beautifully coloured flowers with peculiar floral structure. Every species of </a:t>
            </a:r>
            <a:r>
              <a:rPr lang="en-IN" sz="1600" i="1" dirty="0" smtClean="0">
                <a:solidFill>
                  <a:srgbClr val="293315"/>
                </a:solidFill>
                <a:latin typeface="Times New Roman" pitchFamily="18" charset="0"/>
                <a:cs typeface="Times New Roman" pitchFamily="18" charset="0"/>
              </a:rPr>
              <a:t>Impatiens</a:t>
            </a:r>
            <a:r>
              <a:rPr lang="en-IN" sz="1600" dirty="0" smtClean="0">
                <a:solidFill>
                  <a:srgbClr val="293315"/>
                </a:solidFill>
                <a:latin typeface="Times New Roman" pitchFamily="18" charset="0"/>
                <a:cs typeface="Times New Roman" pitchFamily="18" charset="0"/>
              </a:rPr>
              <a:t> have its special type, colour and shape of floral organs.</a:t>
            </a:r>
          </a:p>
          <a:p>
            <a:pPr marL="631825" indent="-357188" algn="just">
              <a:lnSpc>
                <a:spcPct val="150000"/>
              </a:lnSpc>
              <a:buFont typeface="Times New Roman" pitchFamily="18" charset="0"/>
              <a:buChar char="§"/>
              <a:defRPr/>
            </a:pPr>
            <a:endParaRPr lang="en-IN" sz="1600" dirty="0" smtClean="0">
              <a:solidFill>
                <a:srgbClr val="293315"/>
              </a:solidFill>
              <a:latin typeface="Times New Roman" pitchFamily="18" charset="0"/>
              <a:cs typeface="Times New Roman" pitchFamily="18" charset="0"/>
            </a:endParaRPr>
          </a:p>
          <a:p>
            <a:pPr marL="631825" indent="-357188" algn="just">
              <a:lnSpc>
                <a:spcPct val="150000"/>
              </a:lnSpc>
              <a:buFont typeface="Times New Roman" pitchFamily="18" charset="0"/>
              <a:buChar char="§"/>
              <a:defRPr/>
            </a:pPr>
            <a:r>
              <a:rPr lang="en-IN" sz="1600" dirty="0" smtClean="0">
                <a:solidFill>
                  <a:srgbClr val="293315"/>
                </a:solidFill>
                <a:latin typeface="Times New Roman" pitchFamily="18" charset="0"/>
                <a:cs typeface="Times New Roman" pitchFamily="18" charset="0"/>
              </a:rPr>
              <a:t>The floral parts (lip with spur and wing petals) are specially adapted for entomophilous pollination especially by bees and butterflies.</a:t>
            </a:r>
          </a:p>
          <a:p>
            <a:pPr marL="631825" indent="-357188" algn="just">
              <a:lnSpc>
                <a:spcPct val="150000"/>
              </a:lnSpc>
              <a:buFont typeface="Times New Roman" pitchFamily="18" charset="0"/>
              <a:buChar char="§"/>
              <a:defRPr/>
            </a:pPr>
            <a:endParaRPr lang="en-IN" sz="1600" dirty="0" smtClean="0">
              <a:solidFill>
                <a:srgbClr val="293315"/>
              </a:solidFill>
              <a:latin typeface="Times New Roman" pitchFamily="18" charset="0"/>
              <a:cs typeface="Times New Roman" pitchFamily="18" charset="0"/>
            </a:endParaRPr>
          </a:p>
          <a:p>
            <a:pPr marL="631825" indent="-357188" algn="just">
              <a:lnSpc>
                <a:spcPct val="150000"/>
              </a:lnSpc>
              <a:buFont typeface="Times New Roman" pitchFamily="18" charset="0"/>
              <a:buChar char="§"/>
              <a:defRPr/>
            </a:pPr>
            <a:r>
              <a:rPr lang="en-IN" sz="1600" b="1" dirty="0" smtClean="0">
                <a:solidFill>
                  <a:srgbClr val="FF0000"/>
                </a:solidFill>
                <a:latin typeface="Times New Roman" pitchFamily="18" charset="0"/>
                <a:cs typeface="Times New Roman" pitchFamily="18" charset="0"/>
              </a:rPr>
              <a:t>Calyx</a:t>
            </a:r>
            <a:r>
              <a:rPr lang="en-IN" sz="1600" dirty="0" smtClean="0">
                <a:solidFill>
                  <a:srgbClr val="FF0000"/>
                </a:solidFill>
                <a:latin typeface="Times New Roman" pitchFamily="18" charset="0"/>
                <a:cs typeface="Times New Roman" pitchFamily="18" charset="0"/>
              </a:rPr>
              <a:t> </a:t>
            </a:r>
            <a:r>
              <a:rPr lang="en-IN" sz="1600" dirty="0" smtClean="0">
                <a:solidFill>
                  <a:srgbClr val="293315"/>
                </a:solidFill>
                <a:latin typeface="Times New Roman" pitchFamily="18" charset="0"/>
                <a:cs typeface="Times New Roman" pitchFamily="18" charset="0"/>
              </a:rPr>
              <a:t>: Sepals 5, lateral 2 sepals are green or coloured , lower 3 sepals are modified into lip with spur. In </a:t>
            </a:r>
            <a:r>
              <a:rPr lang="en-IN" sz="1600" i="1" dirty="0" smtClean="0">
                <a:solidFill>
                  <a:srgbClr val="293315"/>
                </a:solidFill>
                <a:latin typeface="Times New Roman" pitchFamily="18" charset="0"/>
                <a:cs typeface="Times New Roman" pitchFamily="18" charset="0"/>
              </a:rPr>
              <a:t>I. coelotropis, </a:t>
            </a:r>
            <a:r>
              <a:rPr lang="en-IN" sz="1600" dirty="0" smtClean="0">
                <a:solidFill>
                  <a:srgbClr val="293315"/>
                </a:solidFill>
                <a:latin typeface="Times New Roman" pitchFamily="18" charset="0"/>
                <a:cs typeface="Times New Roman" pitchFamily="18" charset="0"/>
              </a:rPr>
              <a:t>the lip is large, deeply succate and deep green in colour. Usually the lip is boat shaped and the spur is long and coloured.</a:t>
            </a:r>
          </a:p>
          <a:p>
            <a:pPr marL="631825" indent="-357188" algn="just">
              <a:lnSpc>
                <a:spcPct val="150000"/>
              </a:lnSpc>
              <a:buFont typeface="Times New Roman" pitchFamily="18" charset="0"/>
              <a:buChar char="§"/>
              <a:defRPr/>
            </a:pPr>
            <a:endParaRPr lang="en-IN" sz="1600" dirty="0" smtClean="0">
              <a:solidFill>
                <a:srgbClr val="293315"/>
              </a:solidFill>
              <a:latin typeface="Times New Roman" pitchFamily="18" charset="0"/>
              <a:cs typeface="Times New Roman" pitchFamily="18" charset="0"/>
            </a:endParaRPr>
          </a:p>
          <a:p>
            <a:pPr marL="631825" indent="-357188" algn="just">
              <a:lnSpc>
                <a:spcPct val="150000"/>
              </a:lnSpc>
              <a:buFont typeface="Times New Roman" pitchFamily="18" charset="0"/>
              <a:buChar char="§"/>
              <a:defRPr/>
            </a:pPr>
            <a:r>
              <a:rPr lang="en-IN" sz="1600" b="1" dirty="0" smtClean="0">
                <a:solidFill>
                  <a:srgbClr val="FF0000"/>
                </a:solidFill>
                <a:latin typeface="Times New Roman" pitchFamily="18" charset="0"/>
                <a:cs typeface="Times New Roman" pitchFamily="18" charset="0"/>
              </a:rPr>
              <a:t>Corolla</a:t>
            </a:r>
            <a:r>
              <a:rPr lang="en-IN" sz="1600" dirty="0" smtClean="0">
                <a:solidFill>
                  <a:srgbClr val="293315"/>
                </a:solidFill>
                <a:latin typeface="Times New Roman" pitchFamily="18" charset="0"/>
                <a:cs typeface="Times New Roman" pitchFamily="18" charset="0"/>
              </a:rPr>
              <a:t> : 5 Petals. One standard petal. The lateral petals are usually bright coloured , the arrangement of wing petals act as a landing platform for bees and butterflies. Beautifully coloured/brightly coloured petals attract the floral visitors for pollination.</a:t>
            </a:r>
          </a:p>
          <a:p>
            <a:pPr marL="631825" indent="-357188" algn="just">
              <a:lnSpc>
                <a:spcPct val="150000"/>
              </a:lnSpc>
              <a:buFont typeface="Times New Roman" pitchFamily="18" charset="0"/>
              <a:buChar char="§"/>
              <a:defRPr/>
            </a:pPr>
            <a:endParaRPr lang="en-IN" sz="1600" dirty="0" smtClean="0">
              <a:solidFill>
                <a:srgbClr val="293315"/>
              </a:solidFill>
              <a:latin typeface="Times New Roman" pitchFamily="18" charset="0"/>
              <a:cs typeface="Times New Roman" pitchFamily="18" charset="0"/>
            </a:endParaRPr>
          </a:p>
          <a:p>
            <a:pPr marL="631825" indent="-357188" algn="just">
              <a:lnSpc>
                <a:spcPct val="150000"/>
              </a:lnSpc>
              <a:defRPr/>
            </a:pPr>
            <a:endParaRPr lang="en-IN" sz="1800" dirty="0" smtClean="0">
              <a:solidFill>
                <a:srgbClr val="800000"/>
              </a:solidFill>
              <a:latin typeface="Times New Roman" pitchFamily="18" charset="0"/>
              <a:cs typeface="Times New Roman" pitchFamily="18" charset="0"/>
            </a:endParaRPr>
          </a:p>
          <a:p>
            <a:pPr>
              <a:defRPr/>
            </a:pPr>
            <a:endParaRPr lang="en-IN"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l"/>
            <a:r>
              <a:rPr lang="en-US" sz="3600" b="1" i="1" dirty="0" smtClean="0">
                <a:solidFill>
                  <a:srgbClr val="4F009E"/>
                </a:solidFill>
                <a:latin typeface="Times New Roman" pitchFamily="18" charset="0"/>
                <a:cs typeface="Times New Roman" pitchFamily="18" charset="0"/>
              </a:rPr>
              <a:t>Cont…</a:t>
            </a:r>
            <a:endParaRPr lang="en-IN" sz="3600" b="1" i="1" dirty="0">
              <a:solidFill>
                <a:srgbClr val="4F009E"/>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371600"/>
            <a:ext cx="8229600" cy="4754563"/>
          </a:xfrm>
        </p:spPr>
        <p:txBody>
          <a:bodyPr/>
          <a:lstStyle/>
          <a:p>
            <a:pPr marL="631825" indent="-357188" algn="just">
              <a:lnSpc>
                <a:spcPct val="150000"/>
              </a:lnSpc>
              <a:buFont typeface="Times New Roman" pitchFamily="18" charset="0"/>
              <a:buChar char="§"/>
              <a:defRPr/>
            </a:pPr>
            <a:r>
              <a:rPr lang="en-IN" sz="2000" b="1" dirty="0" smtClean="0">
                <a:solidFill>
                  <a:srgbClr val="FF0000"/>
                </a:solidFill>
                <a:latin typeface="Times New Roman" pitchFamily="18" charset="0"/>
                <a:cs typeface="Times New Roman" pitchFamily="18" charset="0"/>
              </a:rPr>
              <a:t>Androecium</a:t>
            </a:r>
            <a:r>
              <a:rPr lang="en-IN" sz="2000" dirty="0" smtClean="0">
                <a:solidFill>
                  <a:srgbClr val="293315"/>
                </a:solidFill>
                <a:latin typeface="Times New Roman" pitchFamily="18" charset="0"/>
                <a:cs typeface="Times New Roman" pitchFamily="18" charset="0"/>
              </a:rPr>
              <a:t> : The androecium has 5 stamens with short filaments and are partially fused. The </a:t>
            </a:r>
            <a:r>
              <a:rPr lang="en-IN" sz="2000" dirty="0" err="1" smtClean="0">
                <a:solidFill>
                  <a:srgbClr val="293315"/>
                </a:solidFill>
                <a:latin typeface="Times New Roman" pitchFamily="18" charset="0"/>
                <a:cs typeface="Times New Roman" pitchFamily="18" charset="0"/>
              </a:rPr>
              <a:t>dithecal</a:t>
            </a:r>
            <a:r>
              <a:rPr lang="en-IN" sz="2000" dirty="0" smtClean="0">
                <a:solidFill>
                  <a:srgbClr val="293315"/>
                </a:solidFill>
                <a:latin typeface="Times New Roman" pitchFamily="18" charset="0"/>
                <a:cs typeface="Times New Roman" pitchFamily="18" charset="0"/>
              </a:rPr>
              <a:t> </a:t>
            </a:r>
            <a:r>
              <a:rPr lang="en-IN" sz="2000" dirty="0" err="1" smtClean="0">
                <a:solidFill>
                  <a:srgbClr val="293315"/>
                </a:solidFill>
                <a:latin typeface="Times New Roman" pitchFamily="18" charset="0"/>
                <a:cs typeface="Times New Roman" pitchFamily="18" charset="0"/>
              </a:rPr>
              <a:t>tetrasporangiate</a:t>
            </a:r>
            <a:r>
              <a:rPr lang="en-IN" sz="2000" dirty="0" smtClean="0">
                <a:solidFill>
                  <a:srgbClr val="293315"/>
                </a:solidFill>
                <a:latin typeface="Times New Roman" pitchFamily="18" charset="0"/>
                <a:cs typeface="Times New Roman" pitchFamily="18" charset="0"/>
              </a:rPr>
              <a:t> anther are </a:t>
            </a:r>
            <a:r>
              <a:rPr lang="en-IN" sz="2000" dirty="0" err="1" smtClean="0">
                <a:solidFill>
                  <a:srgbClr val="293315"/>
                </a:solidFill>
                <a:latin typeface="Times New Roman" pitchFamily="18" charset="0"/>
                <a:cs typeface="Times New Roman" pitchFamily="18" charset="0"/>
              </a:rPr>
              <a:t>connivent</a:t>
            </a:r>
            <a:r>
              <a:rPr lang="en-IN" sz="2000" dirty="0" smtClean="0">
                <a:solidFill>
                  <a:srgbClr val="293315"/>
                </a:solidFill>
                <a:latin typeface="Times New Roman" pitchFamily="18" charset="0"/>
                <a:cs typeface="Times New Roman" pitchFamily="18" charset="0"/>
              </a:rPr>
              <a:t> and open either apically or laterally by  means of pores or slits</a:t>
            </a:r>
          </a:p>
          <a:p>
            <a:pPr marL="631825" indent="-357188" algn="just">
              <a:lnSpc>
                <a:spcPct val="150000"/>
              </a:lnSpc>
              <a:buFont typeface="Times New Roman" pitchFamily="18" charset="0"/>
              <a:buChar char="§"/>
              <a:defRPr/>
            </a:pPr>
            <a:endParaRPr lang="en-US" sz="2000" dirty="0" smtClean="0">
              <a:solidFill>
                <a:srgbClr val="293315"/>
              </a:solidFill>
              <a:latin typeface="Times New Roman" pitchFamily="18" charset="0"/>
              <a:cs typeface="Times New Roman" pitchFamily="18" charset="0"/>
            </a:endParaRPr>
          </a:p>
          <a:p>
            <a:pPr marL="625475" indent="-350838" algn="just">
              <a:lnSpc>
                <a:spcPct val="150000"/>
              </a:lnSpc>
              <a:buFont typeface="Times New Roman" pitchFamily="18" charset="0"/>
              <a:buChar char="§"/>
              <a:defRPr/>
            </a:pPr>
            <a:r>
              <a:rPr lang="en-IN" sz="2000" b="1" dirty="0" err="1" smtClean="0">
                <a:solidFill>
                  <a:srgbClr val="FF0000"/>
                </a:solidFill>
                <a:latin typeface="Times New Roman" pitchFamily="18" charset="0"/>
                <a:cs typeface="Times New Roman" pitchFamily="18" charset="0"/>
              </a:rPr>
              <a:t>Gynoecium</a:t>
            </a:r>
            <a:r>
              <a:rPr lang="en-IN" sz="2000" dirty="0" smtClean="0">
                <a:solidFill>
                  <a:srgbClr val="FF0000"/>
                </a:solidFill>
                <a:latin typeface="Times New Roman" pitchFamily="18" charset="0"/>
                <a:cs typeface="Times New Roman" pitchFamily="18" charset="0"/>
              </a:rPr>
              <a:t>  </a:t>
            </a:r>
            <a:r>
              <a:rPr lang="en-IN" sz="2000" dirty="0" smtClean="0">
                <a:solidFill>
                  <a:srgbClr val="293315"/>
                </a:solidFill>
                <a:latin typeface="Times New Roman" pitchFamily="18" charset="0"/>
                <a:cs typeface="Times New Roman" pitchFamily="18" charset="0"/>
              </a:rPr>
              <a:t>: The anthers lie as a cap above the </a:t>
            </a:r>
            <a:r>
              <a:rPr lang="en-IN" sz="2000" dirty="0" err="1" smtClean="0">
                <a:solidFill>
                  <a:srgbClr val="293315"/>
                </a:solidFill>
                <a:latin typeface="Times New Roman" pitchFamily="18" charset="0"/>
                <a:cs typeface="Times New Roman" pitchFamily="18" charset="0"/>
              </a:rPr>
              <a:t>gynoecium</a:t>
            </a:r>
            <a:r>
              <a:rPr lang="en-IN" sz="2000" dirty="0" smtClean="0">
                <a:solidFill>
                  <a:srgbClr val="293315"/>
                </a:solidFill>
                <a:latin typeface="Times New Roman" pitchFamily="18" charset="0"/>
                <a:cs typeface="Times New Roman" pitchFamily="18" charset="0"/>
              </a:rPr>
              <a:t> which has a 5 </a:t>
            </a:r>
            <a:r>
              <a:rPr lang="en-IN" sz="2000" dirty="0" err="1" smtClean="0">
                <a:solidFill>
                  <a:srgbClr val="293315"/>
                </a:solidFill>
                <a:latin typeface="Times New Roman" pitchFamily="18" charset="0"/>
                <a:cs typeface="Times New Roman" pitchFamily="18" charset="0"/>
              </a:rPr>
              <a:t>locular</a:t>
            </a:r>
            <a:r>
              <a:rPr lang="en-IN" sz="2000" dirty="0" smtClean="0">
                <a:solidFill>
                  <a:srgbClr val="293315"/>
                </a:solidFill>
                <a:latin typeface="Times New Roman" pitchFamily="18" charset="0"/>
                <a:cs typeface="Times New Roman" pitchFamily="18" charset="0"/>
              </a:rPr>
              <a:t>, </a:t>
            </a:r>
            <a:r>
              <a:rPr lang="en-IN" sz="2000" dirty="0" err="1" smtClean="0">
                <a:solidFill>
                  <a:srgbClr val="293315"/>
                </a:solidFill>
                <a:latin typeface="Times New Roman" pitchFamily="18" charset="0"/>
                <a:cs typeface="Times New Roman" pitchFamily="18" charset="0"/>
              </a:rPr>
              <a:t>syncarpous</a:t>
            </a:r>
            <a:r>
              <a:rPr lang="en-IN" sz="2000" dirty="0" smtClean="0">
                <a:solidFill>
                  <a:srgbClr val="293315"/>
                </a:solidFill>
                <a:latin typeface="Times New Roman" pitchFamily="18" charset="0"/>
                <a:cs typeface="Times New Roman" pitchFamily="18" charset="0"/>
              </a:rPr>
              <a:t> ovary with star shaped stigmas. The style is reduced. After the shedding of androecium the  coherent stigma  commonly spread and  star shaped  receptive stigmatic surface is exposed. The flowers are protandrous favouring cross pollination.</a:t>
            </a:r>
          </a:p>
          <a:p>
            <a:pPr algn="just">
              <a:lnSpc>
                <a:spcPct val="150000"/>
              </a:lnSpc>
              <a:defRPr/>
            </a:pPr>
            <a:endParaRPr lang="en-IN" sz="2000" dirty="0" smtClean="0">
              <a:solidFill>
                <a:srgbClr val="126CBE"/>
              </a:solidFill>
              <a:latin typeface="Times New Roman" pitchFamily="18" charset="0"/>
              <a:cs typeface="Times New Roman" pitchFamily="18" charset="0"/>
            </a:endParaRPr>
          </a:p>
          <a:p>
            <a:endParaRPr lang="en-IN"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609600"/>
          </a:xfrm>
        </p:spPr>
        <p:txBody>
          <a:bodyPr/>
          <a:lstStyle/>
          <a:p>
            <a:pPr eaLnBrk="1" hangingPunct="1"/>
            <a:r>
              <a:rPr lang="en-US" sz="2400" b="1" dirty="0" smtClean="0">
                <a:solidFill>
                  <a:srgbClr val="5D2884"/>
                </a:solidFill>
                <a:latin typeface="Times New Roman" pitchFamily="18" charset="0"/>
              </a:rPr>
              <a:t>Floral characters of selected species of </a:t>
            </a:r>
            <a:r>
              <a:rPr lang="en-US" sz="2400" b="1" i="1" dirty="0" smtClean="0">
                <a:solidFill>
                  <a:srgbClr val="5D2884"/>
                </a:solidFill>
                <a:latin typeface="Times New Roman" pitchFamily="18" charset="0"/>
              </a:rPr>
              <a:t>Impatiens</a:t>
            </a:r>
            <a:endParaRPr lang="en-US" sz="2400" b="1" dirty="0" smtClean="0">
              <a:solidFill>
                <a:srgbClr val="5D2884"/>
              </a:solidFill>
              <a:latin typeface="Times New Roman" pitchFamily="18" charset="0"/>
            </a:endParaRPr>
          </a:p>
        </p:txBody>
      </p:sp>
      <p:graphicFrame>
        <p:nvGraphicFramePr>
          <p:cNvPr id="36867" name="Group 3"/>
          <p:cNvGraphicFramePr>
            <a:graphicFrameLocks noGrp="1"/>
          </p:cNvGraphicFramePr>
          <p:nvPr>
            <p:ph type="tbl" idx="1"/>
          </p:nvPr>
        </p:nvGraphicFramePr>
        <p:xfrm>
          <a:off x="380999" y="990599"/>
          <a:ext cx="8305800" cy="5282181"/>
        </p:xfrm>
        <a:graphic>
          <a:graphicData uri="http://schemas.openxmlformats.org/drawingml/2006/table">
            <a:tbl>
              <a:tblPr>
                <a:tableStyleId>{125E5076-3810-47DD-B79F-674D7AD40C01}</a:tableStyleId>
              </a:tblPr>
              <a:tblGrid>
                <a:gridCol w="1967163"/>
                <a:gridCol w="1530017"/>
                <a:gridCol w="1675731"/>
                <a:gridCol w="1675731"/>
                <a:gridCol w="1457158"/>
              </a:tblGrid>
              <a:tr h="3953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6600CC"/>
                          </a:solidFill>
                          <a:effectLst/>
                          <a:latin typeface="Times New Roman" pitchFamily="18" charset="0"/>
                          <a:cs typeface="Times New Roman" pitchFamily="18" charset="0"/>
                        </a:rPr>
                        <a:t>Floral Characters</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6600CC"/>
                          </a:solidFill>
                          <a:effectLst/>
                          <a:latin typeface="Times New Roman" pitchFamily="18" charset="0"/>
                          <a:cs typeface="Times New Roman" pitchFamily="18" charset="0"/>
                        </a:rPr>
                        <a:t>I. coelotropis</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6600CC"/>
                          </a:solidFill>
                          <a:effectLst/>
                          <a:latin typeface="Times New Roman" pitchFamily="18" charset="0"/>
                          <a:cs typeface="Times New Roman" pitchFamily="18" charset="0"/>
                        </a:rPr>
                        <a:t>I. grandis</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6600CC"/>
                          </a:solidFill>
                          <a:effectLst/>
                          <a:latin typeface="Times New Roman" pitchFamily="18" charset="0"/>
                          <a:cs typeface="Times New Roman" pitchFamily="18" charset="0"/>
                        </a:rPr>
                        <a:t>I. henslowiana</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6600CC"/>
                          </a:solidFill>
                          <a:effectLst/>
                          <a:latin typeface="Times New Roman" pitchFamily="18" charset="0"/>
                          <a:cs typeface="Times New Roman" pitchFamily="18" charset="0"/>
                        </a:rPr>
                        <a:t>I. phoenicea</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688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Flowering period</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Aug- Jan</a:t>
                      </a:r>
                      <a:endParaRPr lang="en-IN" sz="1200" b="1" dirty="0">
                        <a:solidFill>
                          <a:srgbClr val="004D86"/>
                        </a:solidFill>
                        <a:latin typeface="Times New Roman" pitchFamily="18" charset="0"/>
                        <a:cs typeface="Times New Roman" pitchFamily="18" charset="0"/>
                      </a:endParaRP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Aug-Dec</a:t>
                      </a:r>
                      <a:endParaRPr lang="en-IN" sz="1200" b="1" dirty="0">
                        <a:solidFill>
                          <a:srgbClr val="004D86"/>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July-Dec</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July-Dec</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88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Flower opening time</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2130-2330 h</a:t>
                      </a:r>
                      <a:endParaRPr lang="en-IN" sz="1200" b="1" dirty="0">
                        <a:solidFill>
                          <a:srgbClr val="004D86"/>
                        </a:solidFill>
                        <a:latin typeface="Times New Roman" pitchFamily="18" charset="0"/>
                        <a:cs typeface="Times New Roman" pitchFamily="18" charset="0"/>
                      </a:endParaRP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0300-0500 h</a:t>
                      </a:r>
                      <a:endParaRPr lang="en-IN" sz="1200" b="1" dirty="0">
                        <a:solidFill>
                          <a:srgbClr val="004D86"/>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2130-0530 h</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0330-0740 h</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88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i="1" kern="1200" dirty="0" smtClean="0">
                          <a:solidFill>
                            <a:srgbClr val="4F009E"/>
                          </a:solidFill>
                          <a:latin typeface="Times New Roman" pitchFamily="18" charset="0"/>
                          <a:cs typeface="Times New Roman" pitchFamily="18" charset="0"/>
                        </a:rPr>
                        <a:t>Flower type</a:t>
                      </a:r>
                      <a:endParaRPr kumimoji="0" lang="en-US" sz="1200" b="1" i="1" u="none" strike="noStrike" cap="none" normalizeH="0" baseline="0" dirty="0" smtClean="0">
                        <a:ln>
                          <a:noFill/>
                        </a:ln>
                        <a:solidFill>
                          <a:srgbClr val="4F009E"/>
                        </a:solidFill>
                        <a:effectLst/>
                        <a:latin typeface="Times New Roman" pitchFamily="18" charset="0"/>
                        <a:cs typeface="Times New Roman" pitchFamily="18" charset="0"/>
                      </a:endParaRP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err="1" smtClean="0">
                          <a:solidFill>
                            <a:srgbClr val="004D86"/>
                          </a:solidFill>
                          <a:latin typeface="Times New Roman" pitchFamily="18" charset="0"/>
                          <a:cs typeface="Times New Roman" pitchFamily="18" charset="0"/>
                        </a:rPr>
                        <a:t>Zygomorphic</a:t>
                      </a:r>
                      <a:r>
                        <a:rPr lang="en-US" sz="1200" b="1" dirty="0" smtClean="0">
                          <a:solidFill>
                            <a:srgbClr val="004D86"/>
                          </a:solidFill>
                          <a:latin typeface="Times New Roman" pitchFamily="18" charset="0"/>
                          <a:cs typeface="Times New Roman" pitchFamily="18" charset="0"/>
                        </a:rPr>
                        <a:t> </a:t>
                      </a:r>
                      <a:endParaRPr lang="en-IN" sz="1200" b="1" dirty="0">
                        <a:solidFill>
                          <a:srgbClr val="004D86"/>
                        </a:solidFill>
                        <a:latin typeface="Times New Roman" pitchFamily="18" charset="0"/>
                        <a:cs typeface="Times New Roman" pitchFamily="18" charset="0"/>
                      </a:endParaRP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err="1" smtClean="0">
                          <a:solidFill>
                            <a:srgbClr val="004D86"/>
                          </a:solidFill>
                          <a:latin typeface="Times New Roman" pitchFamily="18" charset="0"/>
                          <a:cs typeface="Times New Roman" pitchFamily="18" charset="0"/>
                        </a:rPr>
                        <a:t>Zygomorphic</a:t>
                      </a:r>
                      <a:endParaRPr lang="en-IN" sz="1200" b="1" dirty="0">
                        <a:solidFill>
                          <a:srgbClr val="004D86"/>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rgbClr val="004D86"/>
                          </a:solidFill>
                          <a:effectLst/>
                          <a:latin typeface="Times New Roman" pitchFamily="18" charset="0"/>
                          <a:cs typeface="Times New Roman" pitchFamily="18" charset="0"/>
                        </a:rPr>
                        <a:t>Zygomorphic</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rgbClr val="004D86"/>
                          </a:solidFill>
                          <a:effectLst/>
                          <a:latin typeface="Times New Roman" pitchFamily="18" charset="0"/>
                          <a:cs typeface="Times New Roman" pitchFamily="18" charset="0"/>
                        </a:rPr>
                        <a:t>Zygomorphic</a:t>
                      </a: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 </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02337">
                <a:tc>
                  <a:txBody>
                    <a:bodyPr/>
                    <a:lstStyle/>
                    <a:p>
                      <a:pPr>
                        <a:lnSpc>
                          <a:spcPct val="150000"/>
                        </a:lnSpc>
                        <a:spcAft>
                          <a:spcPts val="0"/>
                        </a:spcAft>
                      </a:pPr>
                      <a:r>
                        <a:rPr lang="en-US" sz="1200" b="1" i="1" dirty="0" smtClean="0">
                          <a:solidFill>
                            <a:srgbClr val="4F009E"/>
                          </a:solidFill>
                          <a:latin typeface="Times New Roman" pitchFamily="18" charset="0"/>
                          <a:cs typeface="Times New Roman" pitchFamily="18" charset="0"/>
                        </a:rPr>
                        <a:t>Nectar (</a:t>
                      </a:r>
                      <a:r>
                        <a:rPr lang="en-US" sz="1200" b="1" i="1" dirty="0" err="1" smtClean="0">
                          <a:solidFill>
                            <a:srgbClr val="4F009E"/>
                          </a:solidFill>
                          <a:latin typeface="Times New Roman" pitchFamily="18" charset="0"/>
                          <a:cs typeface="Times New Roman" pitchFamily="18" charset="0"/>
                        </a:rPr>
                        <a:t>ul</a:t>
                      </a:r>
                      <a:r>
                        <a:rPr lang="en-US" sz="1200" b="1" i="1" dirty="0" smtClean="0">
                          <a:solidFill>
                            <a:srgbClr val="4F009E"/>
                          </a:solidFill>
                          <a:latin typeface="Times New Roman" pitchFamily="18" charset="0"/>
                          <a:cs typeface="Times New Roman" pitchFamily="18" charset="0"/>
                        </a:rPr>
                        <a:t>)</a:t>
                      </a:r>
                      <a:endParaRPr lang="en-IN" sz="1200" b="1" i="1" dirty="0">
                        <a:solidFill>
                          <a:srgbClr val="4F009E"/>
                        </a:solidFill>
                        <a:latin typeface="Times New Roman" pitchFamily="18" charset="0"/>
                        <a:ea typeface="Times New Roman"/>
                        <a:cs typeface="Times New Roman" pitchFamily="18" charset="0"/>
                      </a:endParaRPr>
                    </a:p>
                  </a:txBody>
                  <a:tcPr marL="72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5.7±1.87</a:t>
                      </a:r>
                      <a:endParaRPr lang="en-IN" sz="1200" b="1" dirty="0">
                        <a:solidFill>
                          <a:srgbClr val="004D86"/>
                        </a:solidFill>
                        <a:latin typeface="Times New Roman" pitchFamily="18" charset="0"/>
                        <a:cs typeface="Times New Roman" pitchFamily="18" charset="0"/>
                      </a:endParaRPr>
                    </a:p>
                  </a:txBody>
                  <a:tcPr marL="72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5.2±1.67</a:t>
                      </a:r>
                      <a:endParaRPr lang="en-IN" sz="1200" b="1" dirty="0">
                        <a:solidFill>
                          <a:srgbClr val="004D86"/>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50000"/>
                        </a:lnSpc>
                        <a:spcAft>
                          <a:spcPts val="0"/>
                        </a:spcAft>
                      </a:pPr>
                      <a:r>
                        <a:rPr lang="en-US" sz="1200" b="1" dirty="0" smtClean="0">
                          <a:solidFill>
                            <a:srgbClr val="004D86"/>
                          </a:solidFill>
                          <a:latin typeface="Times New Roman" pitchFamily="18" charset="0"/>
                          <a:ea typeface="Times New Roman"/>
                          <a:cs typeface="Times New Roman" pitchFamily="18" charset="0"/>
                        </a:rPr>
                        <a:t>6.4±1.43</a:t>
                      </a:r>
                      <a:endParaRPr lang="en-IN" sz="1200" b="1" dirty="0">
                        <a:solidFill>
                          <a:srgbClr val="004D86"/>
                        </a:solidFill>
                        <a:latin typeface="Times New Roman" pitchFamily="18" charset="0"/>
                        <a:ea typeface="Times New Roman"/>
                        <a:cs typeface="Times New Roman" pitchFamily="18" charset="0"/>
                      </a:endParaRPr>
                    </a:p>
                  </a:txBody>
                  <a:tcPr marL="72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50000"/>
                        </a:lnSpc>
                        <a:spcAft>
                          <a:spcPts val="0"/>
                        </a:spcAft>
                      </a:pPr>
                      <a:r>
                        <a:rPr lang="en-US" sz="1200" b="1" dirty="0" smtClean="0">
                          <a:solidFill>
                            <a:srgbClr val="004D86"/>
                          </a:solidFill>
                          <a:latin typeface="Times New Roman" pitchFamily="18" charset="0"/>
                          <a:ea typeface="Times New Roman"/>
                          <a:cs typeface="Times New Roman" pitchFamily="18" charset="0"/>
                        </a:rPr>
                        <a:t>4.1±1.08</a:t>
                      </a:r>
                      <a:endParaRPr lang="en-IN" sz="1200" b="1" dirty="0">
                        <a:solidFill>
                          <a:srgbClr val="004D86"/>
                        </a:solidFill>
                        <a:latin typeface="Times New Roman" pitchFamily="18" charset="0"/>
                        <a:ea typeface="Times New Roman"/>
                        <a:cs typeface="Times New Roman" pitchFamily="18" charset="0"/>
                      </a:endParaRPr>
                    </a:p>
                  </a:txBody>
                  <a:tcPr marL="7200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88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Flower color </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Red</a:t>
                      </a:r>
                      <a:endParaRPr lang="en-IN" sz="1200" b="1" dirty="0">
                        <a:solidFill>
                          <a:srgbClr val="004D86"/>
                        </a:solidFill>
                        <a:latin typeface="Times New Roman" pitchFamily="18" charset="0"/>
                        <a:cs typeface="Times New Roman" pitchFamily="18" charset="0"/>
                      </a:endParaRP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smtClean="0">
                          <a:solidFill>
                            <a:srgbClr val="004D86"/>
                          </a:solidFill>
                          <a:latin typeface="Times New Roman" pitchFamily="18" charset="0"/>
                          <a:cs typeface="Times New Roman" pitchFamily="18" charset="0"/>
                        </a:rPr>
                        <a:t>White </a:t>
                      </a:r>
                      <a:endParaRPr lang="en-IN" sz="1200" b="1" dirty="0">
                        <a:solidFill>
                          <a:srgbClr val="004D86"/>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White </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Brick red</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88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No. of anthers per flower</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5</a:t>
                      </a:r>
                      <a:endParaRPr lang="en-IN" sz="1200" b="1" dirty="0">
                        <a:solidFill>
                          <a:srgbClr val="004D86"/>
                        </a:solidFill>
                        <a:latin typeface="Times New Roman" pitchFamily="18" charset="0"/>
                        <a:cs typeface="Times New Roman" pitchFamily="18" charset="0"/>
                      </a:endParaRP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5</a:t>
                      </a:r>
                      <a:endParaRPr lang="en-IN" sz="1200" b="1" dirty="0">
                        <a:solidFill>
                          <a:srgbClr val="004D86"/>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5</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5</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88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Anther dehiscence time</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Protandrous</a:t>
                      </a:r>
                      <a:endParaRPr lang="en-IN" sz="1200" b="1" dirty="0">
                        <a:solidFill>
                          <a:srgbClr val="004D86"/>
                        </a:solidFill>
                        <a:latin typeface="Times New Roman" pitchFamily="18" charset="0"/>
                        <a:cs typeface="Times New Roman" pitchFamily="18" charset="0"/>
                      </a:endParaRP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solidFill>
                            <a:srgbClr val="004D86"/>
                          </a:solidFill>
                          <a:effectLst/>
                          <a:latin typeface="Times New Roman" pitchFamily="18" charset="0"/>
                          <a:cs typeface="Times New Roman" pitchFamily="18" charset="0"/>
                        </a:rPr>
                        <a:t>Protandrous </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Protandrous</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Protandrous</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88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Mean no. of pollens per flower</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42,520</a:t>
                      </a:r>
                      <a:endParaRPr lang="en-IN" sz="1200" b="1" dirty="0">
                        <a:solidFill>
                          <a:srgbClr val="004D86"/>
                        </a:solidFill>
                        <a:latin typeface="Times New Roman" pitchFamily="18" charset="0"/>
                        <a:cs typeface="Times New Roman" pitchFamily="18" charset="0"/>
                      </a:endParaRP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48,620</a:t>
                      </a:r>
                      <a:endParaRPr lang="en-IN" sz="1200" b="1" dirty="0">
                        <a:solidFill>
                          <a:srgbClr val="004D86"/>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38,250</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28,860</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88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Mean no. of ovules per flower</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24</a:t>
                      </a:r>
                      <a:endParaRPr lang="en-IN" sz="1200" b="1" dirty="0">
                        <a:solidFill>
                          <a:srgbClr val="004D86"/>
                        </a:solidFill>
                        <a:latin typeface="Times New Roman" pitchFamily="18" charset="0"/>
                        <a:cs typeface="Times New Roman" pitchFamily="18" charset="0"/>
                      </a:endParaRP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26</a:t>
                      </a:r>
                      <a:endParaRPr lang="en-IN" sz="1200" b="1" dirty="0">
                        <a:solidFill>
                          <a:srgbClr val="004D86"/>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22</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14</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881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Pollen size (µm)</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38.03±2.67</a:t>
                      </a:r>
                      <a:endParaRPr lang="en-IN" sz="1200" b="1" dirty="0">
                        <a:solidFill>
                          <a:srgbClr val="004D86"/>
                        </a:solidFill>
                        <a:latin typeface="Times New Roman" pitchFamily="18" charset="0"/>
                        <a:cs typeface="Times New Roman" pitchFamily="18" charset="0"/>
                      </a:endParaRP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36±8.6</a:t>
                      </a:r>
                      <a:endParaRPr lang="en-IN" sz="1200" b="1" dirty="0">
                        <a:solidFill>
                          <a:srgbClr val="004D86"/>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41.31±3.08</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31.06±3.37</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942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Stigma type </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Wet and non </a:t>
                      </a:r>
                      <a:r>
                        <a:rPr lang="en-US" sz="1200" b="1" dirty="0" err="1" smtClean="0">
                          <a:solidFill>
                            <a:srgbClr val="004D86"/>
                          </a:solidFill>
                          <a:latin typeface="Times New Roman" pitchFamily="18" charset="0"/>
                          <a:cs typeface="Times New Roman" pitchFamily="18" charset="0"/>
                        </a:rPr>
                        <a:t>pappillate</a:t>
                      </a:r>
                      <a:endParaRPr lang="en-IN" sz="1200" b="1" dirty="0">
                        <a:solidFill>
                          <a:srgbClr val="004D86"/>
                        </a:solidFill>
                        <a:latin typeface="Times New Roman" pitchFamily="18" charset="0"/>
                        <a:cs typeface="Times New Roman" pitchFamily="18" charset="0"/>
                      </a:endParaRP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smtClean="0">
                          <a:solidFill>
                            <a:srgbClr val="004D86"/>
                          </a:solidFill>
                          <a:latin typeface="Times New Roman" pitchFamily="18" charset="0"/>
                          <a:cs typeface="Times New Roman" pitchFamily="18" charset="0"/>
                        </a:rPr>
                        <a:t>Wet and non- papillate</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Wet and non </a:t>
                      </a:r>
                      <a:r>
                        <a:rPr kumimoji="0" lang="en-US" sz="1200" b="1" i="0" u="none" strike="noStrike" cap="none" normalizeH="0" baseline="0" dirty="0" err="1" smtClean="0">
                          <a:ln>
                            <a:noFill/>
                          </a:ln>
                          <a:solidFill>
                            <a:srgbClr val="004D86"/>
                          </a:solidFill>
                          <a:effectLst/>
                          <a:latin typeface="Times New Roman" pitchFamily="18" charset="0"/>
                          <a:cs typeface="Times New Roman" pitchFamily="18" charset="0"/>
                        </a:rPr>
                        <a:t>pappillate</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Wet and non </a:t>
                      </a:r>
                      <a:r>
                        <a:rPr kumimoji="0" lang="en-US" sz="1200" b="1" i="0" u="none" strike="noStrike" cap="none" normalizeH="0" baseline="0" dirty="0" err="1" smtClean="0">
                          <a:ln>
                            <a:noFill/>
                          </a:ln>
                          <a:solidFill>
                            <a:srgbClr val="004D86"/>
                          </a:solidFill>
                          <a:effectLst/>
                          <a:latin typeface="Times New Roman" pitchFamily="18" charset="0"/>
                          <a:cs typeface="Times New Roman" pitchFamily="18" charset="0"/>
                        </a:rPr>
                        <a:t>pappillate</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942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Percentage of fruit set in natural condition</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8%</a:t>
                      </a:r>
                      <a:endParaRPr lang="en-IN" sz="1200" b="1" dirty="0">
                        <a:solidFill>
                          <a:srgbClr val="004D86"/>
                        </a:solidFill>
                        <a:latin typeface="Times New Roman" pitchFamily="18" charset="0"/>
                        <a:cs typeface="Times New Roman" pitchFamily="18" charset="0"/>
                      </a:endParaRP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30%</a:t>
                      </a:r>
                      <a:endParaRPr lang="en-IN" sz="1200" b="1" dirty="0">
                        <a:solidFill>
                          <a:srgbClr val="004D86"/>
                        </a:solidFill>
                        <a:latin typeface="Times New Roman" pitchFamily="18" charset="0"/>
                        <a:cs typeface="Times New Roman"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36%</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10%</a:t>
                      </a:r>
                    </a:p>
                  </a:txBody>
                  <a:tcPr marL="72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1"/>
            <a:ext cx="8763000" cy="609599"/>
          </a:xfrm>
        </p:spPr>
        <p:txBody>
          <a:bodyPr/>
          <a:lstStyle/>
          <a:p>
            <a:pPr algn="l"/>
            <a:r>
              <a:rPr lang="en-US" sz="3600" b="1" i="1" dirty="0" smtClean="0">
                <a:solidFill>
                  <a:srgbClr val="5D2884"/>
                </a:solidFill>
                <a:latin typeface="Times New Roman" pitchFamily="18" charset="0"/>
                <a:cs typeface="Times New Roman" pitchFamily="18" charset="0"/>
              </a:rPr>
              <a:t>Cont…</a:t>
            </a:r>
            <a:endParaRPr lang="en-IN" sz="3600" b="1" i="1" dirty="0">
              <a:solidFill>
                <a:srgbClr val="5D2884"/>
              </a:solidFill>
              <a:latin typeface="Times New Roman" pitchFamily="18" charset="0"/>
              <a:cs typeface="Times New Roman" pitchFamily="18" charset="0"/>
            </a:endParaRPr>
          </a:p>
        </p:txBody>
      </p:sp>
      <p:graphicFrame>
        <p:nvGraphicFramePr>
          <p:cNvPr id="4" name="Table Placeholder 3"/>
          <p:cNvGraphicFramePr>
            <a:graphicFrameLocks noGrp="1"/>
          </p:cNvGraphicFramePr>
          <p:nvPr>
            <p:ph type="tbl" idx="1"/>
          </p:nvPr>
        </p:nvGraphicFramePr>
        <p:xfrm>
          <a:off x="381000" y="838205"/>
          <a:ext cx="8382000" cy="5570440"/>
        </p:xfrm>
        <a:graphic>
          <a:graphicData uri="http://schemas.openxmlformats.org/drawingml/2006/table">
            <a:tbl>
              <a:tblPr firstRow="1" bandRow="1">
                <a:tableStyleId>{5C22544A-7EE6-4342-B048-85BDC9FD1C3A}</a:tableStyleId>
              </a:tblPr>
              <a:tblGrid>
                <a:gridCol w="1945822"/>
                <a:gridCol w="1571625"/>
                <a:gridCol w="1571625"/>
                <a:gridCol w="1646464"/>
                <a:gridCol w="1646464"/>
              </a:tblGrid>
              <a:tr h="6095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6600CC"/>
                          </a:solidFill>
                          <a:effectLst/>
                          <a:latin typeface="Times New Roman" pitchFamily="18" charset="0"/>
                          <a:cs typeface="Times New Roman" pitchFamily="18" charset="0"/>
                        </a:rPr>
                        <a:t>Floral Characters</a:t>
                      </a:r>
                    </a:p>
                  </a:txBody>
                  <a:tcPr marL="72000" horzOverflow="overflow">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6600CC"/>
                          </a:solidFill>
                          <a:effectLst/>
                          <a:latin typeface="Times New Roman" pitchFamily="18" charset="0"/>
                          <a:cs typeface="Times New Roman" pitchFamily="18" charset="0"/>
                        </a:rPr>
                        <a:t>I. platyadena</a:t>
                      </a:r>
                    </a:p>
                  </a:txBody>
                  <a:tcPr marL="72000" horzOverflow="overflow">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6600CC"/>
                          </a:solidFill>
                          <a:effectLst/>
                          <a:latin typeface="Times New Roman" pitchFamily="18" charset="0"/>
                          <a:cs typeface="Times New Roman" pitchFamily="18" charset="0"/>
                        </a:rPr>
                        <a:t>I. pulcherrima</a:t>
                      </a:r>
                    </a:p>
                  </a:txBody>
                  <a:tcPr marL="72000" horzOverflow="overflow">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6600CC"/>
                          </a:solidFill>
                          <a:effectLst/>
                          <a:latin typeface="Times New Roman" pitchFamily="18" charset="0"/>
                          <a:cs typeface="Times New Roman" pitchFamily="18" charset="0"/>
                        </a:rPr>
                        <a:t>I. trichocarpa</a:t>
                      </a:r>
                    </a:p>
                  </a:txBody>
                  <a:tcPr marL="72000" horzOverflow="overflow">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6600CC"/>
                          </a:solidFill>
                          <a:effectLst/>
                          <a:latin typeface="Times New Roman" pitchFamily="18" charset="0"/>
                          <a:cs typeface="Times New Roman" pitchFamily="18" charset="0"/>
                        </a:rPr>
                        <a:t>I</a:t>
                      </a:r>
                      <a:r>
                        <a:rPr kumimoji="0" lang="en-US" sz="1800" b="1" i="1" u="none" strike="noStrike" cap="none" normalizeH="0" baseline="0" smtClean="0">
                          <a:ln>
                            <a:noFill/>
                          </a:ln>
                          <a:solidFill>
                            <a:srgbClr val="6600CC"/>
                          </a:solidFill>
                          <a:effectLst/>
                          <a:latin typeface="Times New Roman" pitchFamily="18" charset="0"/>
                          <a:cs typeface="Times New Roman" pitchFamily="18" charset="0"/>
                        </a:rPr>
                        <a:t>. verticillata</a:t>
                      </a:r>
                      <a:endParaRPr kumimoji="0" lang="en-US" sz="1800" b="1" i="1" u="none" strike="noStrike" cap="none" normalizeH="0" baseline="0" dirty="0" smtClean="0">
                        <a:ln>
                          <a:noFill/>
                        </a:ln>
                        <a:solidFill>
                          <a:srgbClr val="6600CC"/>
                        </a:solidFill>
                        <a:effectLst/>
                        <a:latin typeface="Times New Roman" pitchFamily="18" charset="0"/>
                        <a:cs typeface="Times New Roman" pitchFamily="18" charset="0"/>
                      </a:endParaRPr>
                    </a:p>
                  </a:txBody>
                  <a:tcPr marL="72000" horzOverflow="overflow">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01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Flowering period</a:t>
                      </a:r>
                    </a:p>
                  </a:txBody>
                  <a:tcPr marL="72000" horzOverflow="overflow">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Sep-Dec</a:t>
                      </a:r>
                    </a:p>
                  </a:txBody>
                  <a:tcPr marL="72000" horzOverflow="overflow">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rgbClr val="004D86"/>
                          </a:solidFill>
                          <a:latin typeface="Times New Roman" pitchFamily="18" charset="0"/>
                          <a:cs typeface="Times New Roman" pitchFamily="18" charset="0"/>
                        </a:rPr>
                        <a:t>July-Dec</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marL="72000" horzOverflow="overflow">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July-Nov</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Aug-Dec</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301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Flower opening time</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0600-0930 h</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rgbClr val="004D86"/>
                          </a:solidFill>
                          <a:latin typeface="Times New Roman" pitchFamily="18" charset="0"/>
                          <a:cs typeface="Times New Roman" pitchFamily="18" charset="0"/>
                        </a:rPr>
                        <a:t>0500-0700 h</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0200-0330 h</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0300-0700 h</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767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i="1" kern="1200" dirty="0" smtClean="0">
                          <a:solidFill>
                            <a:srgbClr val="4F009E"/>
                          </a:solidFill>
                          <a:latin typeface="Times New Roman" pitchFamily="18" charset="0"/>
                          <a:cs typeface="Times New Roman" pitchFamily="18" charset="0"/>
                        </a:rPr>
                        <a:t>Flower type</a:t>
                      </a:r>
                      <a:endParaRPr kumimoji="0" lang="en-US" sz="1200" b="1" i="1" u="none" strike="noStrike" cap="none" normalizeH="0" baseline="0" dirty="0" smtClean="0">
                        <a:ln>
                          <a:noFill/>
                        </a:ln>
                        <a:solidFill>
                          <a:srgbClr val="4F009E"/>
                        </a:solidFill>
                        <a:effectLst/>
                        <a:latin typeface="Times New Roman" pitchFamily="18" charset="0"/>
                        <a:cs typeface="Times New Roman" pitchFamily="18" charset="0"/>
                      </a:endParaRP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rgbClr val="004D86"/>
                          </a:solidFill>
                          <a:effectLst/>
                          <a:latin typeface="Times New Roman" pitchFamily="18" charset="0"/>
                          <a:cs typeface="Times New Roman" pitchFamily="18" charset="0"/>
                        </a:rPr>
                        <a:t>Zygomorphic</a:t>
                      </a: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 </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err="1" smtClean="0">
                          <a:solidFill>
                            <a:srgbClr val="004D86"/>
                          </a:solidFill>
                          <a:latin typeface="Times New Roman" pitchFamily="18" charset="0"/>
                          <a:cs typeface="Times New Roman" pitchFamily="18" charset="0"/>
                        </a:rPr>
                        <a:t>Zygomorphic</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err="1" smtClean="0">
                          <a:solidFill>
                            <a:srgbClr val="004D86"/>
                          </a:solidFill>
                          <a:latin typeface="Times New Roman" pitchFamily="18" charset="0"/>
                          <a:cs typeface="Times New Roman" pitchFamily="18" charset="0"/>
                        </a:rPr>
                        <a:t>Zygomorphic</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err="1" smtClean="0">
                          <a:solidFill>
                            <a:srgbClr val="004D86"/>
                          </a:solidFill>
                          <a:latin typeface="Times New Roman" pitchFamily="18" charset="0"/>
                          <a:cs typeface="Times New Roman" pitchFamily="18" charset="0"/>
                        </a:rPr>
                        <a:t>Zygomorphic</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01100">
                <a:tc>
                  <a:txBody>
                    <a:bodyPr/>
                    <a:lstStyle/>
                    <a:p>
                      <a:pPr>
                        <a:lnSpc>
                          <a:spcPct val="150000"/>
                        </a:lnSpc>
                        <a:spcAft>
                          <a:spcPts val="0"/>
                        </a:spcAft>
                      </a:pPr>
                      <a:r>
                        <a:rPr lang="en-US" sz="1200" b="1" i="1" dirty="0" smtClean="0">
                          <a:solidFill>
                            <a:srgbClr val="4F009E"/>
                          </a:solidFill>
                          <a:latin typeface="Times New Roman" pitchFamily="18" charset="0"/>
                          <a:cs typeface="Times New Roman" pitchFamily="18" charset="0"/>
                        </a:rPr>
                        <a:t>Nectar (</a:t>
                      </a:r>
                      <a:r>
                        <a:rPr lang="en-US" sz="1200" b="1" i="1" dirty="0" err="1" smtClean="0">
                          <a:solidFill>
                            <a:srgbClr val="4F009E"/>
                          </a:solidFill>
                          <a:latin typeface="Times New Roman" pitchFamily="18" charset="0"/>
                          <a:cs typeface="Times New Roman" pitchFamily="18" charset="0"/>
                        </a:rPr>
                        <a:t>ul</a:t>
                      </a:r>
                      <a:r>
                        <a:rPr lang="en-US" sz="1200" b="1" i="1" dirty="0" smtClean="0">
                          <a:solidFill>
                            <a:srgbClr val="4F009E"/>
                          </a:solidFill>
                          <a:latin typeface="Times New Roman" pitchFamily="18" charset="0"/>
                          <a:cs typeface="Times New Roman" pitchFamily="18" charset="0"/>
                        </a:rPr>
                        <a:t>)</a:t>
                      </a:r>
                      <a:endParaRPr lang="en-IN" sz="1200" b="1" i="1" dirty="0">
                        <a:solidFill>
                          <a:srgbClr val="4F009E"/>
                        </a:solidFill>
                        <a:latin typeface="Times New Roman" pitchFamily="18" charset="0"/>
                        <a:ea typeface="Times New Roman"/>
                        <a:cs typeface="Times New Roman" pitchFamily="18" charset="0"/>
                      </a:endParaRPr>
                    </a:p>
                  </a:txBody>
                  <a:tcPr marL="7200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50000"/>
                        </a:lnSpc>
                        <a:spcAft>
                          <a:spcPts val="0"/>
                        </a:spcAft>
                      </a:pPr>
                      <a:r>
                        <a:rPr lang="en-US" sz="1200" b="1" dirty="0" smtClean="0">
                          <a:solidFill>
                            <a:srgbClr val="004D86"/>
                          </a:solidFill>
                          <a:latin typeface="Times New Roman" pitchFamily="18" charset="0"/>
                          <a:ea typeface="Times New Roman"/>
                          <a:cs typeface="Times New Roman" pitchFamily="18" charset="0"/>
                        </a:rPr>
                        <a:t>8.3±2.81</a:t>
                      </a:r>
                      <a:endParaRPr lang="en-IN" sz="1200" b="1" dirty="0">
                        <a:solidFill>
                          <a:srgbClr val="004D86"/>
                        </a:solidFill>
                        <a:latin typeface="Times New Roman" pitchFamily="18" charset="0"/>
                        <a:ea typeface="Times New Roman"/>
                        <a:cs typeface="Times New Roman" pitchFamily="18" charset="0"/>
                      </a:endParaRPr>
                    </a:p>
                  </a:txBody>
                  <a:tcPr marL="7200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50000"/>
                        </a:lnSpc>
                        <a:spcAft>
                          <a:spcPts val="0"/>
                        </a:spcAft>
                      </a:pPr>
                      <a:r>
                        <a:rPr lang="en-US" sz="1200" b="1" dirty="0" smtClean="0">
                          <a:solidFill>
                            <a:srgbClr val="004D86"/>
                          </a:solidFill>
                          <a:latin typeface="Times New Roman" pitchFamily="18" charset="0"/>
                          <a:cs typeface="Times New Roman" pitchFamily="18" charset="0"/>
                        </a:rPr>
                        <a:t>5.3±1.42</a:t>
                      </a:r>
                      <a:endParaRPr lang="en-IN" sz="1200" b="1" dirty="0">
                        <a:solidFill>
                          <a:srgbClr val="004D86"/>
                        </a:solidFill>
                        <a:latin typeface="Times New Roman" pitchFamily="18" charset="0"/>
                        <a:ea typeface="Times New Roman"/>
                        <a:cs typeface="Times New Roman" pitchFamily="18" charset="0"/>
                      </a:endParaRPr>
                    </a:p>
                  </a:txBody>
                  <a:tcPr marL="7200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3.5±1.82</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2.8±0.81</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01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Flower color </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Red</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solidFill>
                            <a:srgbClr val="004D86"/>
                          </a:solidFill>
                          <a:effectLst/>
                          <a:latin typeface="Times New Roman" pitchFamily="18" charset="0"/>
                          <a:cs typeface="Times New Roman" pitchFamily="18" charset="0"/>
                        </a:rPr>
                        <a:t>Pink</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Pink</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Scarlet red</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74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No. of anthers per flower</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5</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rgbClr val="004D86"/>
                          </a:solidFill>
                          <a:latin typeface="Times New Roman" pitchFamily="18" charset="0"/>
                          <a:cs typeface="Times New Roman" pitchFamily="18" charset="0"/>
                        </a:rPr>
                        <a:t>5</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5</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5</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767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Anther dehiscence time</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Protandrous</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solidFill>
                            <a:srgbClr val="004D86"/>
                          </a:solidFill>
                          <a:effectLst/>
                          <a:latin typeface="Times New Roman" pitchFamily="18" charset="0"/>
                          <a:cs typeface="Times New Roman" pitchFamily="18" charset="0"/>
                        </a:rPr>
                        <a:t>Protandrous </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solidFill>
                            <a:srgbClr val="004D86"/>
                          </a:solidFill>
                          <a:effectLst/>
                          <a:latin typeface="Times New Roman" pitchFamily="18" charset="0"/>
                          <a:cs typeface="Times New Roman" pitchFamily="18" charset="0"/>
                        </a:rPr>
                        <a:t>Protandrous </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solidFill>
                            <a:srgbClr val="004D86"/>
                          </a:solidFill>
                          <a:effectLst/>
                          <a:latin typeface="Times New Roman" pitchFamily="18" charset="0"/>
                          <a:cs typeface="Times New Roman" pitchFamily="18" charset="0"/>
                        </a:rPr>
                        <a:t>Protandrous </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05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Mean no. of pollens per flower</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37,530</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rgbClr val="004D86"/>
                          </a:solidFill>
                          <a:latin typeface="Times New Roman" pitchFamily="18" charset="0"/>
                          <a:cs typeface="Times New Roman" pitchFamily="18" charset="0"/>
                        </a:rPr>
                        <a:t>24800</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38,280</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19,400</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05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Mean no. of ovules per flower</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16</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solidFill>
                            <a:srgbClr val="004D86"/>
                          </a:solidFill>
                          <a:effectLst/>
                          <a:latin typeface="Times New Roman" pitchFamily="18" charset="0"/>
                          <a:cs typeface="Times New Roman" pitchFamily="18" charset="0"/>
                        </a:rPr>
                        <a:t>18</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20</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19</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01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Pollen size (µm)</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32±2.8</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38.16</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34±7.2</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28±3.5</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05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Stigma type </a:t>
                      </a: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Wet and non </a:t>
                      </a:r>
                      <a:r>
                        <a:rPr kumimoji="0" lang="en-US" sz="1200" b="1" i="0" u="none" strike="noStrike" cap="none" normalizeH="0" baseline="0" dirty="0" err="1" smtClean="0">
                          <a:ln>
                            <a:noFill/>
                          </a:ln>
                          <a:solidFill>
                            <a:srgbClr val="004D86"/>
                          </a:solidFill>
                          <a:effectLst/>
                          <a:latin typeface="Times New Roman" pitchFamily="18" charset="0"/>
                          <a:cs typeface="Times New Roman" pitchFamily="18" charset="0"/>
                        </a:rPr>
                        <a:t>pappillate</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rgbClr val="004D86"/>
                          </a:solidFill>
                          <a:latin typeface="Times New Roman" pitchFamily="18" charset="0"/>
                          <a:cs typeface="Times New Roman" pitchFamily="18" charset="0"/>
                        </a:rPr>
                        <a:t>Wet and non- papillate</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marL="72000" horzOverflow="overflow">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smtClean="0">
                          <a:solidFill>
                            <a:srgbClr val="004D86"/>
                          </a:solidFill>
                          <a:latin typeface="Times New Roman" pitchFamily="18" charset="0"/>
                          <a:cs typeface="Times New Roman" pitchFamily="18" charset="0"/>
                        </a:rPr>
                        <a:t>Wet and non- papillate</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rgbClr val="004D86"/>
                          </a:solidFill>
                          <a:latin typeface="Times New Roman" pitchFamily="18" charset="0"/>
                          <a:cs typeface="Times New Roman" pitchFamily="18" charset="0"/>
                        </a:rPr>
                        <a:t>Wet and non- papillate</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5556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rgbClr val="4F009E"/>
                          </a:solidFill>
                          <a:effectLst/>
                          <a:latin typeface="Times New Roman" pitchFamily="18" charset="0"/>
                          <a:cs typeface="Times New Roman" pitchFamily="18" charset="0"/>
                        </a:rPr>
                        <a:t>Percentage of fruit set in natural condition</a:t>
                      </a:r>
                    </a:p>
                  </a:txBody>
                  <a:tcPr marL="72000" horzOverflow="overflow">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4D86"/>
                          </a:solidFill>
                          <a:effectLst/>
                          <a:latin typeface="Times New Roman" pitchFamily="18" charset="0"/>
                          <a:cs typeface="Times New Roman" pitchFamily="18" charset="0"/>
                        </a:rPr>
                        <a:t>34%</a:t>
                      </a:r>
                    </a:p>
                  </a:txBody>
                  <a:tcPr marL="72000" horzOverflow="overflow">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solidFill>
                            <a:srgbClr val="004D86"/>
                          </a:solidFill>
                          <a:effectLst/>
                          <a:latin typeface="Times New Roman" pitchFamily="18" charset="0"/>
                          <a:cs typeface="Times New Roman" pitchFamily="18" charset="0"/>
                        </a:rPr>
                        <a:t>38%</a:t>
                      </a:r>
                      <a:endParaRPr kumimoji="0" lang="en-US" sz="1200" b="1" i="0" u="none" strike="noStrike" cap="none" normalizeH="0" baseline="0" dirty="0" smtClean="0">
                        <a:ln>
                          <a:noFill/>
                        </a:ln>
                        <a:solidFill>
                          <a:srgbClr val="004D86"/>
                        </a:solidFill>
                        <a:effectLst/>
                        <a:latin typeface="Times New Roman" pitchFamily="18" charset="0"/>
                        <a:cs typeface="Times New Roman" pitchFamily="18" charset="0"/>
                      </a:endParaRPr>
                    </a:p>
                  </a:txBody>
                  <a:tcPr marL="72000" horzOverflow="overflow">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29%</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b="1" dirty="0" smtClean="0">
                          <a:solidFill>
                            <a:srgbClr val="004D86"/>
                          </a:solidFill>
                          <a:latin typeface="Times New Roman" pitchFamily="18" charset="0"/>
                          <a:cs typeface="Times New Roman" pitchFamily="18" charset="0"/>
                        </a:rPr>
                        <a:t>Nil </a:t>
                      </a:r>
                      <a:endParaRPr lang="en-IN" sz="1200" b="1" dirty="0">
                        <a:solidFill>
                          <a:srgbClr val="004D86"/>
                        </a:solidFill>
                        <a:latin typeface="Times New Roman" pitchFamily="18" charset="0"/>
                        <a:cs typeface="Times New Roman" pitchFamily="18" charset="0"/>
                      </a:endParaRPr>
                    </a:p>
                  </a:txBody>
                  <a:tcPr>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609600"/>
            <a:ext cx="8153400" cy="5715000"/>
          </a:xfrm>
          <a:prstGeom prst="rect">
            <a:avLst/>
          </a:prstGeom>
        </p:spPr>
        <p:txBody>
          <a:bodyPr>
            <a:spAutoFit/>
          </a:bodyPr>
          <a:lstStyle/>
          <a:p>
            <a:pPr marL="354013" indent="-354013" algn="ctr">
              <a:buClr>
                <a:srgbClr val="0070C0"/>
              </a:buClr>
              <a:buSzPct val="110000"/>
              <a:defRPr/>
            </a:pPr>
            <a:r>
              <a:rPr lang="en-US" sz="3600" b="1" i="1" dirty="0">
                <a:solidFill>
                  <a:srgbClr val="5D2884"/>
                </a:solidFill>
                <a:cs typeface="Times New Roman" pitchFamily="18" charset="0"/>
              </a:rPr>
              <a:t> </a:t>
            </a:r>
            <a:r>
              <a:rPr lang="en-US" sz="3600" b="1" i="1" dirty="0">
                <a:solidFill>
                  <a:srgbClr val="5D2884"/>
                </a:solidFill>
                <a:latin typeface="Times New Roman" pitchFamily="18" charset="0"/>
                <a:cs typeface="Times New Roman" pitchFamily="18" charset="0"/>
              </a:rPr>
              <a:t>Species highlighted</a:t>
            </a:r>
            <a:endParaRPr lang="en-IN" sz="3600" dirty="0">
              <a:solidFill>
                <a:srgbClr val="5D2884"/>
              </a:solidFill>
              <a:latin typeface="Times New Roman" pitchFamily="18" charset="0"/>
              <a:cs typeface="Times New Roman" pitchFamily="18" charset="0"/>
            </a:endParaRPr>
          </a:p>
          <a:p>
            <a:pPr marL="354013" indent="-354013" algn="just">
              <a:buClr>
                <a:srgbClr val="0070C0"/>
              </a:buClr>
              <a:buSzPct val="110000"/>
              <a:buFontTx/>
              <a:buBlip>
                <a:blip r:embed="rId2"/>
              </a:buBlip>
              <a:defRPr/>
            </a:pPr>
            <a:endParaRPr lang="en-US" b="1" dirty="0">
              <a:solidFill>
                <a:srgbClr val="36321E"/>
              </a:solidFill>
              <a:latin typeface="Times New Roman" pitchFamily="18" charset="0"/>
              <a:cs typeface="Times New Roman" pitchFamily="18" charset="0"/>
            </a:endParaRPr>
          </a:p>
          <a:p>
            <a:pPr marL="354013" indent="-354013" algn="just">
              <a:buClr>
                <a:srgbClr val="0070C0"/>
              </a:buClr>
              <a:buSzPct val="110000"/>
              <a:buFontTx/>
              <a:buBlip>
                <a:blip r:embed="rId2"/>
              </a:buBlip>
              <a:defRPr/>
            </a:pPr>
            <a:r>
              <a:rPr lang="en-US" b="1" dirty="0">
                <a:solidFill>
                  <a:schemeClr val="bg2">
                    <a:lumMod val="25000"/>
                  </a:schemeClr>
                </a:solidFill>
                <a:latin typeface="Times New Roman" pitchFamily="18" charset="0"/>
                <a:cs typeface="Times New Roman" pitchFamily="18" charset="0"/>
              </a:rPr>
              <a:t>Beautiful plants: With variously </a:t>
            </a:r>
            <a:r>
              <a:rPr lang="en-US" b="1" dirty="0" err="1">
                <a:solidFill>
                  <a:schemeClr val="bg2">
                    <a:lumMod val="25000"/>
                  </a:schemeClr>
                </a:solidFill>
                <a:latin typeface="Times New Roman" pitchFamily="18" charset="0"/>
                <a:cs typeface="Times New Roman" pitchFamily="18" charset="0"/>
              </a:rPr>
              <a:t>coloured</a:t>
            </a:r>
            <a:r>
              <a:rPr lang="en-US" b="1" dirty="0">
                <a:solidFill>
                  <a:schemeClr val="bg2">
                    <a:lumMod val="25000"/>
                  </a:schemeClr>
                </a:solidFill>
                <a:latin typeface="Times New Roman" pitchFamily="18" charset="0"/>
                <a:cs typeface="Times New Roman" pitchFamily="18" charset="0"/>
              </a:rPr>
              <a:t> flowers and peculiar floral structure.</a:t>
            </a:r>
          </a:p>
          <a:p>
            <a:pPr marL="354013" indent="-354013" algn="just">
              <a:buClr>
                <a:srgbClr val="0070C0"/>
              </a:buClr>
              <a:buSzPct val="110000"/>
              <a:buFontTx/>
              <a:buBlip>
                <a:blip r:embed="rId2"/>
              </a:buBlip>
              <a:defRPr/>
            </a:pPr>
            <a:endParaRPr lang="en-US" b="1" dirty="0">
              <a:solidFill>
                <a:schemeClr val="bg2">
                  <a:lumMod val="25000"/>
                </a:schemeClr>
              </a:solidFill>
              <a:latin typeface="Times New Roman" pitchFamily="18" charset="0"/>
              <a:cs typeface="Times New Roman" pitchFamily="18" charset="0"/>
            </a:endParaRPr>
          </a:p>
          <a:p>
            <a:pPr marL="354013" indent="-354013" algn="just">
              <a:buClr>
                <a:srgbClr val="0070C0"/>
              </a:buClr>
              <a:buSzPct val="110000"/>
              <a:buFontTx/>
              <a:buBlip>
                <a:blip r:embed="rId2"/>
              </a:buBlip>
              <a:defRPr/>
            </a:pPr>
            <a:r>
              <a:rPr lang="en-US" b="1" dirty="0">
                <a:solidFill>
                  <a:schemeClr val="bg2">
                    <a:lumMod val="25000"/>
                  </a:schemeClr>
                </a:solidFill>
                <a:latin typeface="Times New Roman" pitchFamily="18" charset="0"/>
                <a:cs typeface="Times New Roman" pitchFamily="18" charset="0"/>
              </a:rPr>
              <a:t>Family </a:t>
            </a:r>
            <a:r>
              <a:rPr lang="en-US" b="1" dirty="0" err="1">
                <a:solidFill>
                  <a:srgbClr val="C00000"/>
                </a:solidFill>
                <a:latin typeface="Times New Roman" pitchFamily="18" charset="0"/>
                <a:cs typeface="Times New Roman" pitchFamily="18" charset="0"/>
              </a:rPr>
              <a:t>Balsaminaceae</a:t>
            </a:r>
            <a:r>
              <a:rPr lang="en-US" b="1" dirty="0">
                <a:solidFill>
                  <a:schemeClr val="bg2">
                    <a:lumMod val="25000"/>
                  </a:schemeClr>
                </a:solidFill>
                <a:latin typeface="Times New Roman" pitchFamily="18" charset="0"/>
                <a:cs typeface="Times New Roman" pitchFamily="18" charset="0"/>
              </a:rPr>
              <a:t> : Two genera- </a:t>
            </a:r>
            <a:r>
              <a:rPr lang="en-US" b="1" i="1" dirty="0" err="1">
                <a:solidFill>
                  <a:srgbClr val="C00000"/>
                </a:solidFill>
                <a:latin typeface="Times New Roman" pitchFamily="18" charset="0"/>
                <a:cs typeface="Times New Roman" pitchFamily="18" charset="0"/>
              </a:rPr>
              <a:t>Hydrocera</a:t>
            </a:r>
            <a:r>
              <a:rPr lang="en-US" b="1" dirty="0">
                <a:solidFill>
                  <a:schemeClr val="bg2">
                    <a:lumMod val="25000"/>
                  </a:schemeClr>
                </a:solidFill>
                <a:latin typeface="Times New Roman" pitchFamily="18" charset="0"/>
                <a:cs typeface="Times New Roman" pitchFamily="18" charset="0"/>
              </a:rPr>
              <a:t> </a:t>
            </a:r>
            <a:r>
              <a:rPr lang="en-US" b="1" dirty="0" err="1">
                <a:solidFill>
                  <a:srgbClr val="C00000"/>
                </a:solidFill>
                <a:latin typeface="Times New Roman" pitchFamily="18" charset="0"/>
                <a:cs typeface="Times New Roman" pitchFamily="18" charset="0"/>
              </a:rPr>
              <a:t>Blume</a:t>
            </a:r>
            <a:r>
              <a:rPr lang="en-US" b="1" i="1" dirty="0">
                <a:solidFill>
                  <a:srgbClr val="C00000"/>
                </a:solidFill>
                <a:latin typeface="Times New Roman" pitchFamily="18" charset="0"/>
                <a:cs typeface="Times New Roman" pitchFamily="18" charset="0"/>
              </a:rPr>
              <a:t> </a:t>
            </a:r>
            <a:r>
              <a:rPr lang="en-US" b="1" i="1" dirty="0">
                <a:solidFill>
                  <a:schemeClr val="bg2">
                    <a:lumMod val="25000"/>
                  </a:schemeClr>
                </a:solidFill>
                <a:latin typeface="Times New Roman" pitchFamily="18" charset="0"/>
                <a:cs typeface="Times New Roman" pitchFamily="18" charset="0"/>
              </a:rPr>
              <a:t> </a:t>
            </a:r>
            <a:r>
              <a:rPr lang="en-US" b="1" dirty="0">
                <a:solidFill>
                  <a:schemeClr val="bg2">
                    <a:lumMod val="25000"/>
                  </a:schemeClr>
                </a:solidFill>
                <a:latin typeface="Times New Roman" pitchFamily="18" charset="0"/>
                <a:cs typeface="Times New Roman" pitchFamily="18" charset="0"/>
              </a:rPr>
              <a:t>&amp;  </a:t>
            </a:r>
            <a:r>
              <a:rPr lang="en-US" b="1" i="1" dirty="0">
                <a:solidFill>
                  <a:srgbClr val="C00000"/>
                </a:solidFill>
                <a:latin typeface="Times New Roman" pitchFamily="18" charset="0"/>
                <a:cs typeface="Times New Roman" pitchFamily="18" charset="0"/>
              </a:rPr>
              <a:t>Impatiens</a:t>
            </a:r>
            <a:r>
              <a:rPr lang="en-US" b="1" dirty="0">
                <a:solidFill>
                  <a:srgbClr val="C00000"/>
                </a:solidFill>
                <a:latin typeface="Times New Roman" pitchFamily="18" charset="0"/>
                <a:cs typeface="Times New Roman" pitchFamily="18" charset="0"/>
              </a:rPr>
              <a:t> </a:t>
            </a:r>
            <a:r>
              <a:rPr lang="en-US" b="1" dirty="0" smtClean="0">
                <a:solidFill>
                  <a:srgbClr val="C00000"/>
                </a:solidFill>
                <a:latin typeface="Times New Roman" pitchFamily="18" charset="0"/>
                <a:cs typeface="Times New Roman" pitchFamily="18" charset="0"/>
              </a:rPr>
              <a:t>L. </a:t>
            </a:r>
            <a:endParaRPr lang="en-US" b="1" dirty="0">
              <a:solidFill>
                <a:srgbClr val="C00000"/>
              </a:solidFill>
              <a:latin typeface="Times New Roman" pitchFamily="18" charset="0"/>
              <a:cs typeface="Times New Roman" pitchFamily="18" charset="0"/>
            </a:endParaRPr>
          </a:p>
          <a:p>
            <a:pPr marL="354013" indent="-354013" algn="just">
              <a:buClr>
                <a:srgbClr val="0070C0"/>
              </a:buClr>
              <a:buSzPct val="110000"/>
              <a:buFontTx/>
              <a:buBlip>
                <a:blip r:embed="rId2"/>
              </a:buBlip>
              <a:defRPr/>
            </a:pPr>
            <a:endParaRPr lang="en-US" b="1" dirty="0">
              <a:solidFill>
                <a:schemeClr val="bg2">
                  <a:lumMod val="25000"/>
                </a:schemeClr>
              </a:solidFill>
              <a:latin typeface="Times New Roman" pitchFamily="18" charset="0"/>
              <a:cs typeface="Times New Roman" pitchFamily="18" charset="0"/>
            </a:endParaRPr>
          </a:p>
          <a:p>
            <a:pPr marL="354013" indent="-354013" algn="just">
              <a:buClr>
                <a:srgbClr val="0070C0"/>
              </a:buClr>
              <a:buSzPct val="110000"/>
              <a:buFontTx/>
              <a:buBlip>
                <a:blip r:embed="rId2"/>
              </a:buBlip>
              <a:defRPr/>
            </a:pPr>
            <a:r>
              <a:rPr lang="en-US" b="1" dirty="0">
                <a:solidFill>
                  <a:schemeClr val="bg2">
                    <a:lumMod val="25000"/>
                  </a:schemeClr>
                </a:solidFill>
                <a:latin typeface="Times New Roman" pitchFamily="18" charset="0"/>
                <a:cs typeface="Times New Roman" pitchFamily="18" charset="0"/>
              </a:rPr>
              <a:t>Succulent annuals or perennials,  rarely becoming shrubs or epiphytes. </a:t>
            </a:r>
          </a:p>
          <a:p>
            <a:pPr marL="354013" indent="-354013" algn="just">
              <a:buClr>
                <a:srgbClr val="0070C0"/>
              </a:buClr>
              <a:buSzPct val="110000"/>
              <a:buFontTx/>
              <a:buBlip>
                <a:blip r:embed="rId2"/>
              </a:buBlip>
              <a:defRPr/>
            </a:pPr>
            <a:endParaRPr lang="en-US" b="1" dirty="0">
              <a:solidFill>
                <a:schemeClr val="bg2">
                  <a:lumMod val="25000"/>
                </a:schemeClr>
              </a:solidFill>
              <a:latin typeface="Times New Roman" pitchFamily="18" charset="0"/>
              <a:cs typeface="Times New Roman" pitchFamily="18" charset="0"/>
            </a:endParaRPr>
          </a:p>
          <a:p>
            <a:pPr marL="354013" indent="-354013" algn="just">
              <a:buClr>
                <a:srgbClr val="0070C0"/>
              </a:buClr>
              <a:buSzPct val="110000"/>
              <a:buFontTx/>
              <a:buBlip>
                <a:blip r:embed="rId2"/>
              </a:buBlip>
              <a:defRPr/>
            </a:pPr>
            <a:r>
              <a:rPr lang="en-US" b="1" dirty="0">
                <a:solidFill>
                  <a:schemeClr val="bg2">
                    <a:lumMod val="25000"/>
                  </a:schemeClr>
                </a:solidFill>
                <a:latin typeface="Times New Roman" pitchFamily="18" charset="0"/>
                <a:cs typeface="Times New Roman" pitchFamily="18" charset="0"/>
              </a:rPr>
              <a:t>Great horticultural potential.</a:t>
            </a:r>
          </a:p>
          <a:p>
            <a:pPr marL="354013" indent="-354013" algn="just">
              <a:buClr>
                <a:srgbClr val="0070C0"/>
              </a:buClr>
              <a:buSzPct val="110000"/>
              <a:buFontTx/>
              <a:buBlip>
                <a:blip r:embed="rId2"/>
              </a:buBlip>
              <a:defRPr/>
            </a:pPr>
            <a:endParaRPr lang="en-US" b="1" dirty="0">
              <a:solidFill>
                <a:schemeClr val="bg2">
                  <a:lumMod val="25000"/>
                </a:schemeClr>
              </a:solidFill>
              <a:latin typeface="Times New Roman" pitchFamily="18" charset="0"/>
              <a:cs typeface="Times New Roman" pitchFamily="18" charset="0"/>
            </a:endParaRPr>
          </a:p>
          <a:p>
            <a:pPr marL="354013" indent="-354013" algn="just">
              <a:buClr>
                <a:srgbClr val="0070C0"/>
              </a:buClr>
              <a:buSzPct val="110000"/>
              <a:buFontTx/>
              <a:buBlip>
                <a:blip r:embed="rId2"/>
              </a:buBlip>
              <a:defRPr/>
            </a:pPr>
            <a:r>
              <a:rPr lang="en-US" b="1" dirty="0">
                <a:solidFill>
                  <a:schemeClr val="bg2">
                    <a:lumMod val="25000"/>
                  </a:schemeClr>
                </a:solidFill>
                <a:latin typeface="Times New Roman" pitchFamily="18" charset="0"/>
                <a:cs typeface="Times New Roman" pitchFamily="18" charset="0"/>
              </a:rPr>
              <a:t>India : Genus  represented by </a:t>
            </a:r>
            <a:r>
              <a:rPr lang="en-US" b="1" dirty="0">
                <a:solidFill>
                  <a:srgbClr val="C00000"/>
                </a:solidFill>
                <a:latin typeface="Times New Roman" pitchFamily="18" charset="0"/>
                <a:cs typeface="Times New Roman" pitchFamily="18" charset="0"/>
              </a:rPr>
              <a:t>209</a:t>
            </a:r>
            <a:r>
              <a:rPr lang="en-US" b="1" dirty="0">
                <a:solidFill>
                  <a:schemeClr val="bg2">
                    <a:lumMod val="25000"/>
                  </a:schemeClr>
                </a:solidFill>
                <a:latin typeface="Times New Roman" pitchFamily="18" charset="0"/>
                <a:cs typeface="Times New Roman" pitchFamily="18" charset="0"/>
              </a:rPr>
              <a:t> species.</a:t>
            </a:r>
          </a:p>
          <a:p>
            <a:pPr marL="354013" indent="-354013" algn="just">
              <a:buClr>
                <a:srgbClr val="0070C0"/>
              </a:buClr>
              <a:buSzPct val="110000"/>
              <a:buFontTx/>
              <a:buBlip>
                <a:blip r:embed="rId2"/>
              </a:buBlip>
              <a:defRPr/>
            </a:pPr>
            <a:endParaRPr lang="en-US" b="1" dirty="0">
              <a:solidFill>
                <a:schemeClr val="bg2">
                  <a:lumMod val="25000"/>
                </a:schemeClr>
              </a:solidFill>
              <a:latin typeface="Times New Roman" pitchFamily="18" charset="0"/>
              <a:cs typeface="Times New Roman" pitchFamily="18" charset="0"/>
            </a:endParaRPr>
          </a:p>
          <a:p>
            <a:pPr marL="354013" indent="-354013" algn="just">
              <a:buClr>
                <a:srgbClr val="0070C0"/>
              </a:buClr>
              <a:buSzPct val="110000"/>
              <a:buFontTx/>
              <a:buBlip>
                <a:blip r:embed="rId2"/>
              </a:buBlip>
              <a:defRPr/>
            </a:pPr>
            <a:r>
              <a:rPr lang="en-US" b="1" dirty="0">
                <a:solidFill>
                  <a:schemeClr val="bg2">
                    <a:lumMod val="25000"/>
                  </a:schemeClr>
                </a:solidFill>
                <a:latin typeface="Times New Roman" pitchFamily="18" charset="0"/>
                <a:cs typeface="Times New Roman" pitchFamily="18" charset="0"/>
              </a:rPr>
              <a:t>Distributed in three major centers of diversity </a:t>
            </a:r>
            <a:r>
              <a:rPr lang="en-US" b="1" i="1" dirty="0">
                <a:solidFill>
                  <a:schemeClr val="bg2">
                    <a:lumMod val="25000"/>
                  </a:schemeClr>
                </a:solidFill>
                <a:latin typeface="Times New Roman" pitchFamily="18" charset="0"/>
                <a:cs typeface="Times New Roman" pitchFamily="18" charset="0"/>
              </a:rPr>
              <a:t>i.</a:t>
            </a:r>
            <a:r>
              <a:rPr lang="en-US" b="1" dirty="0">
                <a:solidFill>
                  <a:schemeClr val="bg2">
                    <a:lumMod val="25000"/>
                  </a:schemeClr>
                </a:solidFill>
                <a:latin typeface="Times New Roman" pitchFamily="18" charset="0"/>
                <a:cs typeface="Times New Roman" pitchFamily="18" charset="0"/>
              </a:rPr>
              <a:t>e. </a:t>
            </a:r>
            <a:r>
              <a:rPr lang="en-US" b="1" dirty="0">
                <a:solidFill>
                  <a:srgbClr val="C00000"/>
                </a:solidFill>
                <a:latin typeface="Times New Roman" pitchFamily="18" charset="0"/>
                <a:cs typeface="Times New Roman" pitchFamily="18" charset="0"/>
              </a:rPr>
              <a:t>Western Himalayas, Hills of North Eastern States and Western Ghats</a:t>
            </a:r>
            <a:r>
              <a:rPr lang="en-US" b="1" dirty="0">
                <a:solidFill>
                  <a:schemeClr val="bg2">
                    <a:lumMod val="25000"/>
                  </a:schemeClr>
                </a:solidFill>
                <a:latin typeface="Times New Roman" pitchFamily="18" charset="0"/>
                <a:cs typeface="Times New Roman" pitchFamily="18" charset="0"/>
              </a:rPr>
              <a:t>.</a:t>
            </a:r>
          </a:p>
          <a:p>
            <a:pPr marL="354013" indent="-354013" algn="just">
              <a:buClr>
                <a:srgbClr val="0070C0"/>
              </a:buClr>
              <a:buSzPct val="110000"/>
              <a:buFontTx/>
              <a:buBlip>
                <a:blip r:embed="rId2"/>
              </a:buBlip>
              <a:defRPr/>
            </a:pPr>
            <a:endParaRPr lang="en-US" b="1" dirty="0">
              <a:solidFill>
                <a:schemeClr val="bg2">
                  <a:lumMod val="25000"/>
                </a:schemeClr>
              </a:solidFill>
              <a:latin typeface="Times New Roman" pitchFamily="18" charset="0"/>
              <a:cs typeface="Times New Roman" pitchFamily="18" charset="0"/>
            </a:endParaRPr>
          </a:p>
          <a:p>
            <a:pPr marL="354013" indent="-354013" algn="just">
              <a:buClr>
                <a:srgbClr val="0070C0"/>
              </a:buClr>
              <a:buSzPct val="110000"/>
              <a:buFontTx/>
              <a:buBlip>
                <a:blip r:embed="rId2"/>
              </a:buBlip>
              <a:defRPr/>
            </a:pPr>
            <a:r>
              <a:rPr lang="en-US" b="1" dirty="0">
                <a:solidFill>
                  <a:srgbClr val="C00000"/>
                </a:solidFill>
                <a:latin typeface="Times New Roman" pitchFamily="18" charset="0"/>
                <a:cs typeface="Times New Roman" pitchFamily="18" charset="0"/>
              </a:rPr>
              <a:t>95 species </a:t>
            </a:r>
            <a:r>
              <a:rPr lang="en-US" b="1" dirty="0">
                <a:solidFill>
                  <a:schemeClr val="bg2">
                    <a:lumMod val="25000"/>
                  </a:schemeClr>
                </a:solidFill>
                <a:latin typeface="Times New Roman" pitchFamily="18" charset="0"/>
                <a:cs typeface="Times New Roman" pitchFamily="18" charset="0"/>
              </a:rPr>
              <a:t>in </a:t>
            </a:r>
            <a:r>
              <a:rPr lang="en-US" b="1" dirty="0">
                <a:solidFill>
                  <a:srgbClr val="C00000"/>
                </a:solidFill>
                <a:latin typeface="Times New Roman" pitchFamily="18" charset="0"/>
                <a:cs typeface="Times New Roman" pitchFamily="18" charset="0"/>
              </a:rPr>
              <a:t>Peninsular India</a:t>
            </a:r>
            <a:r>
              <a:rPr lang="en-US" b="1" dirty="0">
                <a:solidFill>
                  <a:schemeClr val="bg2">
                    <a:lumMod val="25000"/>
                  </a:schemeClr>
                </a:solidFill>
                <a:latin typeface="Times New Roman" pitchFamily="18" charset="0"/>
                <a:cs typeface="Times New Roman" pitchFamily="18" charset="0"/>
              </a:rPr>
              <a:t>, more than </a:t>
            </a:r>
            <a:r>
              <a:rPr lang="en-US" b="1" dirty="0">
                <a:solidFill>
                  <a:srgbClr val="C00000"/>
                </a:solidFill>
                <a:latin typeface="Times New Roman" pitchFamily="18" charset="0"/>
                <a:cs typeface="Times New Roman" pitchFamily="18" charset="0"/>
              </a:rPr>
              <a:t>82</a:t>
            </a:r>
            <a:r>
              <a:rPr lang="en-US" b="1" dirty="0">
                <a:solidFill>
                  <a:schemeClr val="bg2">
                    <a:lumMod val="25000"/>
                  </a:schemeClr>
                </a:solidFill>
                <a:latin typeface="Times New Roman" pitchFamily="18" charset="0"/>
                <a:cs typeface="Times New Roman" pitchFamily="18" charset="0"/>
              </a:rPr>
              <a:t> are </a:t>
            </a:r>
            <a:r>
              <a:rPr lang="en-US" b="1" dirty="0">
                <a:solidFill>
                  <a:srgbClr val="C00000"/>
                </a:solidFill>
                <a:latin typeface="Times New Roman" pitchFamily="18" charset="0"/>
                <a:cs typeface="Times New Roman" pitchFamily="18" charset="0"/>
              </a:rPr>
              <a:t>endemic</a:t>
            </a:r>
            <a:r>
              <a:rPr lang="en-US" b="1" dirty="0">
                <a:solidFill>
                  <a:schemeClr val="bg2">
                    <a:lumMod val="25000"/>
                  </a:schemeClr>
                </a:solidFill>
                <a:latin typeface="Times New Roman" pitchFamily="18" charset="0"/>
                <a:cs typeface="Times New Roman" pitchFamily="18" charset="0"/>
              </a:rPr>
              <a:t> and confined to Western Ghats. </a:t>
            </a:r>
            <a:r>
              <a:rPr lang="en-US" b="1" dirty="0">
                <a:solidFill>
                  <a:srgbClr val="C00000"/>
                </a:solidFill>
                <a:latin typeface="Times New Roman" pitchFamily="18" charset="0"/>
                <a:cs typeface="Times New Roman" pitchFamily="18" charset="0"/>
              </a:rPr>
              <a:t>30</a:t>
            </a:r>
            <a:r>
              <a:rPr lang="en-US" b="1" dirty="0">
                <a:solidFill>
                  <a:schemeClr val="bg2">
                    <a:lumMod val="25000"/>
                  </a:schemeClr>
                </a:solidFill>
                <a:latin typeface="Times New Roman" pitchFamily="18" charset="0"/>
                <a:cs typeface="Times New Roman" pitchFamily="18" charset="0"/>
              </a:rPr>
              <a:t> species have already in </a:t>
            </a:r>
            <a:r>
              <a:rPr lang="en-US" b="1" dirty="0">
                <a:solidFill>
                  <a:srgbClr val="C00000"/>
                </a:solidFill>
                <a:latin typeface="Times New Roman" pitchFamily="18" charset="0"/>
                <a:cs typeface="Times New Roman" pitchFamily="18" charset="0"/>
              </a:rPr>
              <a:t>threatened</a:t>
            </a:r>
            <a:r>
              <a:rPr lang="en-US" b="1" dirty="0">
                <a:solidFill>
                  <a:schemeClr val="bg2">
                    <a:lumMod val="25000"/>
                  </a:schemeClr>
                </a:solidFill>
                <a:latin typeface="Times New Roman" pitchFamily="18" charset="0"/>
                <a:cs typeface="Times New Roman" pitchFamily="18" charset="0"/>
              </a:rPr>
              <a:t> category including </a:t>
            </a:r>
            <a:r>
              <a:rPr lang="en-US" b="1" dirty="0">
                <a:solidFill>
                  <a:srgbClr val="C00000"/>
                </a:solidFill>
                <a:latin typeface="Times New Roman" pitchFamily="18" charset="0"/>
                <a:cs typeface="Times New Roman" pitchFamily="18" charset="0"/>
              </a:rPr>
              <a:t>19 critically endangered </a:t>
            </a:r>
            <a:r>
              <a:rPr lang="en-US" b="1" dirty="0">
                <a:solidFill>
                  <a:schemeClr val="bg2">
                    <a:lumMod val="25000"/>
                  </a:schemeClr>
                </a:solidFill>
                <a:latin typeface="Times New Roman" pitchFamily="18" charset="0"/>
                <a:cs typeface="Times New Roman" pitchFamily="18" charset="0"/>
              </a:rPr>
              <a:t>ones. </a:t>
            </a:r>
            <a:endParaRPr lang="en-IN"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371601" y="123370"/>
            <a:ext cx="2895600" cy="3229430"/>
          </a:xfr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19600" y="148771"/>
            <a:ext cx="2830286" cy="320402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19600" y="3505200"/>
            <a:ext cx="2830286" cy="3269343"/>
          </a:xfrm>
          <a:prstGeom prst="rect">
            <a:avLst/>
          </a:prstGeom>
        </p:spPr>
      </p:pic>
      <p:pic>
        <p:nvPicPr>
          <p:cNvPr id="1027" name="Picture 3" descr="H:\IMG_7502 - Copy.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71600" y="3505200"/>
            <a:ext cx="2884714" cy="3295337"/>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928794" y="3000372"/>
            <a:ext cx="1460721" cy="369332"/>
          </a:xfrm>
          <a:prstGeom prst="rect">
            <a:avLst/>
          </a:prstGeom>
          <a:noFill/>
        </p:spPr>
        <p:txBody>
          <a:bodyPr wrap="none" rtlCol="0">
            <a:spAutoFit/>
          </a:bodyPr>
          <a:lstStyle/>
          <a:p>
            <a:r>
              <a:rPr lang="en-US" b="1" dirty="0" smtClean="0">
                <a:solidFill>
                  <a:schemeClr val="accent3">
                    <a:lumMod val="20000"/>
                    <a:lumOff val="80000"/>
                  </a:schemeClr>
                </a:solidFill>
                <a:latin typeface="Times New Roman" pitchFamily="18" charset="0"/>
                <a:cs typeface="Times New Roman" pitchFamily="18" charset="0"/>
              </a:rPr>
              <a:t>Lateral View</a:t>
            </a:r>
            <a:endParaRPr lang="en-IN" b="1" dirty="0">
              <a:solidFill>
                <a:schemeClr val="accent3">
                  <a:lumMod val="20000"/>
                  <a:lumOff val="80000"/>
                </a:schemeClr>
              </a:solidFill>
              <a:latin typeface="Times New Roman" pitchFamily="18" charset="0"/>
              <a:cs typeface="Times New Roman" pitchFamily="18" charset="0"/>
            </a:endParaRPr>
          </a:p>
        </p:txBody>
      </p:sp>
      <p:sp>
        <p:nvSpPr>
          <p:cNvPr id="9" name="TextBox 8"/>
          <p:cNvSpPr txBox="1"/>
          <p:nvPr/>
        </p:nvSpPr>
        <p:spPr>
          <a:xfrm>
            <a:off x="5715008" y="357166"/>
            <a:ext cx="423514" cy="338554"/>
          </a:xfrm>
          <a:prstGeom prst="rect">
            <a:avLst/>
          </a:prstGeom>
          <a:noFill/>
        </p:spPr>
        <p:txBody>
          <a:bodyPr wrap="none" rtlCol="0">
            <a:spAutoFit/>
          </a:bodyPr>
          <a:lstStyle/>
          <a:p>
            <a:r>
              <a:rPr lang="en-US" sz="1600" b="1" dirty="0" smtClean="0">
                <a:solidFill>
                  <a:srgbClr val="0070C0"/>
                </a:solidFill>
                <a:latin typeface="Times New Roman" pitchFamily="18" charset="0"/>
                <a:cs typeface="Times New Roman" pitchFamily="18" charset="0"/>
              </a:rPr>
              <a:t>SP</a:t>
            </a:r>
            <a:endParaRPr lang="en-IN" sz="1600" b="1" dirty="0">
              <a:solidFill>
                <a:srgbClr val="0070C0"/>
              </a:solidFill>
              <a:latin typeface="Times New Roman" pitchFamily="18" charset="0"/>
              <a:cs typeface="Times New Roman" pitchFamily="18" charset="0"/>
            </a:endParaRPr>
          </a:p>
        </p:txBody>
      </p:sp>
      <p:sp>
        <p:nvSpPr>
          <p:cNvPr id="10" name="TextBox 9"/>
          <p:cNvSpPr txBox="1"/>
          <p:nvPr/>
        </p:nvSpPr>
        <p:spPr>
          <a:xfrm>
            <a:off x="5643570" y="642918"/>
            <a:ext cx="479618" cy="338554"/>
          </a:xfrm>
          <a:prstGeom prst="rect">
            <a:avLst/>
          </a:prstGeom>
          <a:noFill/>
        </p:spPr>
        <p:txBody>
          <a:bodyPr wrap="none" rtlCol="0">
            <a:spAutoFit/>
          </a:bodyPr>
          <a:lstStyle/>
          <a:p>
            <a:r>
              <a:rPr lang="en-US" sz="1600" b="1" dirty="0" smtClean="0">
                <a:solidFill>
                  <a:srgbClr val="0070C0"/>
                </a:solidFill>
                <a:latin typeface="Times New Roman" pitchFamily="18" charset="0"/>
                <a:cs typeface="Times New Roman" pitchFamily="18" charset="0"/>
              </a:rPr>
              <a:t>AN</a:t>
            </a:r>
            <a:endParaRPr lang="en-IN" sz="1600" b="1" dirty="0">
              <a:solidFill>
                <a:srgbClr val="0070C0"/>
              </a:solidFill>
              <a:latin typeface="Times New Roman" pitchFamily="18" charset="0"/>
              <a:cs typeface="Times New Roman" pitchFamily="18" charset="0"/>
            </a:endParaRPr>
          </a:p>
        </p:txBody>
      </p:sp>
      <p:sp>
        <p:nvSpPr>
          <p:cNvPr id="11" name="TextBox 10"/>
          <p:cNvSpPr txBox="1"/>
          <p:nvPr/>
        </p:nvSpPr>
        <p:spPr>
          <a:xfrm>
            <a:off x="5715008" y="1285860"/>
            <a:ext cx="344966" cy="338554"/>
          </a:xfrm>
          <a:prstGeom prst="rect">
            <a:avLst/>
          </a:prstGeom>
          <a:noFill/>
        </p:spPr>
        <p:txBody>
          <a:bodyPr wrap="none" rtlCol="0">
            <a:spAutoFit/>
          </a:bodyPr>
          <a:lstStyle/>
          <a:p>
            <a:r>
              <a:rPr lang="en-US" sz="1600" b="1" dirty="0" smtClean="0">
                <a:solidFill>
                  <a:srgbClr val="0070C0"/>
                </a:solidFill>
                <a:latin typeface="Times New Roman" pitchFamily="18" charset="0"/>
                <a:cs typeface="Times New Roman" pitchFamily="18" charset="0"/>
              </a:rPr>
              <a:t>O</a:t>
            </a:r>
            <a:endParaRPr lang="en-IN" sz="1600" b="1" dirty="0">
              <a:solidFill>
                <a:srgbClr val="0070C0"/>
              </a:solidFill>
              <a:latin typeface="Times New Roman" pitchFamily="18" charset="0"/>
              <a:cs typeface="Times New Roman" pitchFamily="18" charset="0"/>
            </a:endParaRPr>
          </a:p>
        </p:txBody>
      </p:sp>
      <p:sp>
        <p:nvSpPr>
          <p:cNvPr id="12" name="TextBox 11"/>
          <p:cNvSpPr txBox="1"/>
          <p:nvPr/>
        </p:nvSpPr>
        <p:spPr>
          <a:xfrm>
            <a:off x="4929190" y="1857364"/>
            <a:ext cx="434734" cy="338554"/>
          </a:xfrm>
          <a:prstGeom prst="rect">
            <a:avLst/>
          </a:prstGeom>
          <a:noFill/>
        </p:spPr>
        <p:txBody>
          <a:bodyPr wrap="none" rtlCol="0">
            <a:spAutoFit/>
          </a:bodyPr>
          <a:lstStyle/>
          <a:p>
            <a:r>
              <a:rPr lang="en-US" sz="1600" b="1" dirty="0" smtClean="0">
                <a:solidFill>
                  <a:srgbClr val="0070C0"/>
                </a:solidFill>
                <a:latin typeface="Times New Roman" pitchFamily="18" charset="0"/>
                <a:cs typeface="Times New Roman" pitchFamily="18" charset="0"/>
              </a:rPr>
              <a:t>LS</a:t>
            </a:r>
            <a:endParaRPr lang="en-IN" sz="1600" b="1" dirty="0">
              <a:solidFill>
                <a:srgbClr val="0070C0"/>
              </a:solidFill>
              <a:latin typeface="Times New Roman" pitchFamily="18" charset="0"/>
              <a:cs typeface="Times New Roman" pitchFamily="18" charset="0"/>
            </a:endParaRPr>
          </a:p>
        </p:txBody>
      </p:sp>
      <p:sp>
        <p:nvSpPr>
          <p:cNvPr id="13" name="TextBox 12"/>
          <p:cNvSpPr txBox="1"/>
          <p:nvPr/>
        </p:nvSpPr>
        <p:spPr>
          <a:xfrm>
            <a:off x="5786446" y="2000240"/>
            <a:ext cx="473206" cy="307777"/>
          </a:xfrm>
          <a:prstGeom prst="rect">
            <a:avLst/>
          </a:prstGeom>
          <a:noFill/>
        </p:spPr>
        <p:txBody>
          <a:bodyPr wrap="none" rtlCol="0">
            <a:spAutoFit/>
          </a:bodyPr>
          <a:lstStyle/>
          <a:p>
            <a:r>
              <a:rPr lang="en-US" sz="1400" b="1" dirty="0" smtClean="0">
                <a:solidFill>
                  <a:srgbClr val="0070C0"/>
                </a:solidFill>
                <a:latin typeface="Times New Roman" pitchFamily="18" charset="0"/>
                <a:cs typeface="Times New Roman" pitchFamily="18" charset="0"/>
              </a:rPr>
              <a:t>WP</a:t>
            </a:r>
            <a:endParaRPr lang="en-IN" sz="1400" b="1" dirty="0">
              <a:solidFill>
                <a:srgbClr val="0070C0"/>
              </a:solidFill>
              <a:latin typeface="Times New Roman" pitchFamily="18" charset="0"/>
              <a:cs typeface="Times New Roman" pitchFamily="18" charset="0"/>
            </a:endParaRPr>
          </a:p>
        </p:txBody>
      </p:sp>
      <p:sp>
        <p:nvSpPr>
          <p:cNvPr id="14" name="TextBox 13"/>
          <p:cNvSpPr txBox="1"/>
          <p:nvPr/>
        </p:nvSpPr>
        <p:spPr>
          <a:xfrm>
            <a:off x="2428860" y="5000636"/>
            <a:ext cx="320922" cy="338554"/>
          </a:xfrm>
          <a:prstGeom prst="rect">
            <a:avLst/>
          </a:prstGeom>
          <a:noFill/>
        </p:spPr>
        <p:txBody>
          <a:bodyPr wrap="none" rtlCol="0">
            <a:spAutoFit/>
          </a:bodyPr>
          <a:lstStyle/>
          <a:p>
            <a:r>
              <a:rPr lang="en-US" sz="1600" b="1" dirty="0" smtClean="0">
                <a:solidFill>
                  <a:srgbClr val="0070C0"/>
                </a:solidFill>
                <a:latin typeface="Times New Roman" pitchFamily="18" charset="0"/>
                <a:cs typeface="Times New Roman" pitchFamily="18" charset="0"/>
              </a:rPr>
              <a:t>L</a:t>
            </a:r>
            <a:endParaRPr lang="en-IN" sz="1600" b="1" dirty="0">
              <a:solidFill>
                <a:srgbClr val="0070C0"/>
              </a:solidFill>
              <a:latin typeface="Times New Roman" pitchFamily="18" charset="0"/>
              <a:cs typeface="Times New Roman" pitchFamily="18" charset="0"/>
            </a:endParaRPr>
          </a:p>
        </p:txBody>
      </p:sp>
      <p:sp>
        <p:nvSpPr>
          <p:cNvPr id="15" name="TextBox 14"/>
          <p:cNvSpPr txBox="1"/>
          <p:nvPr/>
        </p:nvSpPr>
        <p:spPr>
          <a:xfrm>
            <a:off x="6286512" y="1928802"/>
            <a:ext cx="434734" cy="338554"/>
          </a:xfrm>
          <a:prstGeom prst="rect">
            <a:avLst/>
          </a:prstGeom>
          <a:noFill/>
        </p:spPr>
        <p:txBody>
          <a:bodyPr wrap="none" rtlCol="0">
            <a:spAutoFit/>
          </a:bodyPr>
          <a:lstStyle/>
          <a:p>
            <a:r>
              <a:rPr lang="en-US" sz="1600" b="1" dirty="0" smtClean="0">
                <a:solidFill>
                  <a:srgbClr val="0070C0"/>
                </a:solidFill>
                <a:latin typeface="Times New Roman" pitchFamily="18" charset="0"/>
                <a:cs typeface="Times New Roman" pitchFamily="18" charset="0"/>
              </a:rPr>
              <a:t>LS</a:t>
            </a:r>
            <a:endParaRPr lang="en-IN" sz="1600" b="1" dirty="0">
              <a:solidFill>
                <a:srgbClr val="0070C0"/>
              </a:solidFill>
              <a:latin typeface="Times New Roman" pitchFamily="18" charset="0"/>
              <a:cs typeface="Times New Roman" pitchFamily="18" charset="0"/>
            </a:endParaRPr>
          </a:p>
        </p:txBody>
      </p:sp>
      <p:sp>
        <p:nvSpPr>
          <p:cNvPr id="16" name="Rectangle 15"/>
          <p:cNvSpPr/>
          <p:nvPr/>
        </p:nvSpPr>
        <p:spPr>
          <a:xfrm>
            <a:off x="2928926" y="5857892"/>
            <a:ext cx="514885" cy="338554"/>
          </a:xfrm>
          <a:prstGeom prst="rect">
            <a:avLst/>
          </a:prstGeom>
        </p:spPr>
        <p:txBody>
          <a:bodyPr wrap="none">
            <a:spAutoFit/>
          </a:bodyPr>
          <a:lstStyle/>
          <a:p>
            <a:r>
              <a:rPr lang="en-US" sz="1600" b="1" dirty="0" smtClean="0">
                <a:solidFill>
                  <a:srgbClr val="0070C0"/>
                </a:solidFill>
                <a:latin typeface="Times New Roman" pitchFamily="18" charset="0"/>
                <a:cs typeface="Times New Roman" pitchFamily="18" charset="0"/>
              </a:rPr>
              <a:t>WP</a:t>
            </a:r>
            <a:endParaRPr lang="en-IN" sz="1600" b="1" dirty="0">
              <a:solidFill>
                <a:srgbClr val="0070C0"/>
              </a:solidFill>
              <a:latin typeface="Times New Roman" pitchFamily="18" charset="0"/>
              <a:cs typeface="Times New Roman" pitchFamily="18" charset="0"/>
            </a:endParaRPr>
          </a:p>
        </p:txBody>
      </p:sp>
      <p:sp>
        <p:nvSpPr>
          <p:cNvPr id="17" name="Rectangle 16"/>
          <p:cNvSpPr/>
          <p:nvPr/>
        </p:nvSpPr>
        <p:spPr>
          <a:xfrm>
            <a:off x="3714744" y="5857892"/>
            <a:ext cx="514885" cy="338554"/>
          </a:xfrm>
          <a:prstGeom prst="rect">
            <a:avLst/>
          </a:prstGeom>
        </p:spPr>
        <p:txBody>
          <a:bodyPr wrap="none">
            <a:spAutoFit/>
          </a:bodyPr>
          <a:lstStyle/>
          <a:p>
            <a:r>
              <a:rPr lang="en-US" sz="1600" b="1" dirty="0" smtClean="0">
                <a:solidFill>
                  <a:srgbClr val="0070C0"/>
                </a:solidFill>
                <a:latin typeface="Times New Roman" pitchFamily="18" charset="0"/>
                <a:cs typeface="Times New Roman" pitchFamily="18" charset="0"/>
              </a:rPr>
              <a:t>WP</a:t>
            </a:r>
            <a:endParaRPr lang="en-IN" sz="1600" b="1" dirty="0">
              <a:solidFill>
                <a:srgbClr val="0070C0"/>
              </a:solidFill>
              <a:latin typeface="Times New Roman" pitchFamily="18" charset="0"/>
              <a:cs typeface="Times New Roman" pitchFamily="18" charset="0"/>
            </a:endParaRPr>
          </a:p>
        </p:txBody>
      </p:sp>
      <p:sp>
        <p:nvSpPr>
          <p:cNvPr id="18" name="TextBox 17"/>
          <p:cNvSpPr txBox="1"/>
          <p:nvPr/>
        </p:nvSpPr>
        <p:spPr>
          <a:xfrm>
            <a:off x="1643042" y="4000504"/>
            <a:ext cx="423514" cy="338554"/>
          </a:xfrm>
          <a:prstGeom prst="rect">
            <a:avLst/>
          </a:prstGeom>
          <a:noFill/>
        </p:spPr>
        <p:txBody>
          <a:bodyPr wrap="none" rtlCol="0">
            <a:spAutoFit/>
          </a:bodyPr>
          <a:lstStyle/>
          <a:p>
            <a:r>
              <a:rPr lang="en-US" sz="1600" b="1" dirty="0" smtClean="0">
                <a:solidFill>
                  <a:srgbClr val="0070C0"/>
                </a:solidFill>
                <a:latin typeface="Times New Roman" pitchFamily="18" charset="0"/>
                <a:cs typeface="Times New Roman" pitchFamily="18" charset="0"/>
              </a:rPr>
              <a:t>SP</a:t>
            </a:r>
            <a:endParaRPr lang="en-IN" sz="1600" b="1" dirty="0">
              <a:solidFill>
                <a:srgbClr val="0070C0"/>
              </a:solidFill>
              <a:latin typeface="Times New Roman" pitchFamily="18" charset="0"/>
              <a:cs typeface="Times New Roman" pitchFamily="18" charset="0"/>
            </a:endParaRPr>
          </a:p>
        </p:txBody>
      </p:sp>
      <p:sp>
        <p:nvSpPr>
          <p:cNvPr id="19" name="TextBox 18"/>
          <p:cNvSpPr txBox="1"/>
          <p:nvPr/>
        </p:nvSpPr>
        <p:spPr>
          <a:xfrm>
            <a:off x="3500430" y="4500570"/>
            <a:ext cx="304892" cy="276999"/>
          </a:xfrm>
          <a:prstGeom prst="rect">
            <a:avLst/>
          </a:prstGeom>
          <a:noFill/>
        </p:spPr>
        <p:txBody>
          <a:bodyPr wrap="none" rtlCol="0">
            <a:spAutoFit/>
          </a:bodyPr>
          <a:lstStyle/>
          <a:p>
            <a:r>
              <a:rPr lang="en-US" sz="1200" b="1" dirty="0" smtClean="0">
                <a:solidFill>
                  <a:srgbClr val="0070C0"/>
                </a:solidFill>
                <a:latin typeface="Times New Roman" pitchFamily="18" charset="0"/>
                <a:cs typeface="Times New Roman" pitchFamily="18" charset="0"/>
              </a:rPr>
              <a:t>O</a:t>
            </a:r>
            <a:endParaRPr lang="en-IN" sz="1200" b="1" dirty="0">
              <a:solidFill>
                <a:srgbClr val="0070C0"/>
              </a:solidFill>
              <a:latin typeface="Times New Roman" pitchFamily="18" charset="0"/>
              <a:cs typeface="Times New Roman" pitchFamily="18" charset="0"/>
            </a:endParaRPr>
          </a:p>
        </p:txBody>
      </p:sp>
      <p:sp>
        <p:nvSpPr>
          <p:cNvPr id="20" name="Rectangle 19"/>
          <p:cNvSpPr/>
          <p:nvPr/>
        </p:nvSpPr>
        <p:spPr>
          <a:xfrm>
            <a:off x="2000232" y="5572140"/>
            <a:ext cx="514885" cy="338554"/>
          </a:xfrm>
          <a:prstGeom prst="rect">
            <a:avLst/>
          </a:prstGeom>
        </p:spPr>
        <p:txBody>
          <a:bodyPr wrap="none">
            <a:spAutoFit/>
          </a:bodyPr>
          <a:lstStyle/>
          <a:p>
            <a:r>
              <a:rPr lang="en-US" sz="1600" b="1" dirty="0" smtClean="0">
                <a:solidFill>
                  <a:srgbClr val="0070C0"/>
                </a:solidFill>
                <a:latin typeface="Times New Roman" pitchFamily="18" charset="0"/>
                <a:cs typeface="Times New Roman" pitchFamily="18" charset="0"/>
              </a:rPr>
              <a:t>WP</a:t>
            </a:r>
            <a:endParaRPr lang="en-IN" sz="1600" b="1" dirty="0">
              <a:solidFill>
                <a:srgbClr val="0070C0"/>
              </a:solidFill>
              <a:latin typeface="Times New Roman" pitchFamily="18" charset="0"/>
              <a:cs typeface="Times New Roman" pitchFamily="18" charset="0"/>
            </a:endParaRPr>
          </a:p>
        </p:txBody>
      </p:sp>
      <p:sp>
        <p:nvSpPr>
          <p:cNvPr id="21" name="Rectangle 20"/>
          <p:cNvSpPr/>
          <p:nvPr/>
        </p:nvSpPr>
        <p:spPr>
          <a:xfrm>
            <a:off x="1428728" y="5572140"/>
            <a:ext cx="514885" cy="338554"/>
          </a:xfrm>
          <a:prstGeom prst="rect">
            <a:avLst/>
          </a:prstGeom>
        </p:spPr>
        <p:txBody>
          <a:bodyPr wrap="none">
            <a:spAutoFit/>
          </a:bodyPr>
          <a:lstStyle/>
          <a:p>
            <a:r>
              <a:rPr lang="en-US" sz="1600" b="1" dirty="0" smtClean="0">
                <a:solidFill>
                  <a:srgbClr val="0070C0"/>
                </a:solidFill>
                <a:latin typeface="Times New Roman" pitchFamily="18" charset="0"/>
                <a:cs typeface="Times New Roman" pitchFamily="18" charset="0"/>
              </a:rPr>
              <a:t>WP</a:t>
            </a:r>
            <a:endParaRPr lang="en-IN" sz="1600" b="1" dirty="0">
              <a:solidFill>
                <a:srgbClr val="0070C0"/>
              </a:solidFill>
              <a:latin typeface="Times New Roman" pitchFamily="18" charset="0"/>
              <a:cs typeface="Times New Roman" pitchFamily="18" charset="0"/>
            </a:endParaRPr>
          </a:p>
        </p:txBody>
      </p:sp>
      <p:sp>
        <p:nvSpPr>
          <p:cNvPr id="22" name="TextBox 21"/>
          <p:cNvSpPr txBox="1"/>
          <p:nvPr/>
        </p:nvSpPr>
        <p:spPr>
          <a:xfrm>
            <a:off x="2500298" y="5572140"/>
            <a:ext cx="298480" cy="338554"/>
          </a:xfrm>
          <a:prstGeom prst="rect">
            <a:avLst/>
          </a:prstGeom>
          <a:noFill/>
        </p:spPr>
        <p:txBody>
          <a:bodyPr wrap="none" rtlCol="0">
            <a:spAutoFit/>
          </a:bodyPr>
          <a:lstStyle/>
          <a:p>
            <a:r>
              <a:rPr lang="en-US" sz="1600" b="1" dirty="0" smtClean="0">
                <a:solidFill>
                  <a:srgbClr val="0070C0"/>
                </a:solidFill>
                <a:latin typeface="Times New Roman" pitchFamily="18" charset="0"/>
                <a:cs typeface="Times New Roman" pitchFamily="18" charset="0"/>
              </a:rPr>
              <a:t>S</a:t>
            </a:r>
            <a:endParaRPr lang="en-IN" sz="1600" b="1" dirty="0">
              <a:solidFill>
                <a:srgbClr val="0070C0"/>
              </a:solidFill>
              <a:latin typeface="Times New Roman" pitchFamily="18" charset="0"/>
              <a:cs typeface="Times New Roman" pitchFamily="18" charset="0"/>
            </a:endParaRPr>
          </a:p>
        </p:txBody>
      </p:sp>
      <p:sp>
        <p:nvSpPr>
          <p:cNvPr id="23" name="TextBox 22"/>
          <p:cNvSpPr txBox="1"/>
          <p:nvPr/>
        </p:nvSpPr>
        <p:spPr>
          <a:xfrm>
            <a:off x="6357950" y="5143512"/>
            <a:ext cx="298480" cy="338554"/>
          </a:xfrm>
          <a:prstGeom prst="rect">
            <a:avLst/>
          </a:prstGeom>
          <a:noFill/>
        </p:spPr>
        <p:txBody>
          <a:bodyPr wrap="none" rtlCol="0">
            <a:spAutoFit/>
          </a:bodyPr>
          <a:lstStyle/>
          <a:p>
            <a:r>
              <a:rPr lang="en-US" sz="1600" b="1" dirty="0" smtClean="0">
                <a:solidFill>
                  <a:srgbClr val="0070C0"/>
                </a:solidFill>
                <a:latin typeface="Times New Roman" pitchFamily="18" charset="0"/>
                <a:cs typeface="Times New Roman" pitchFamily="18" charset="0"/>
              </a:rPr>
              <a:t>S</a:t>
            </a:r>
            <a:endParaRPr lang="en-IN" sz="1600" b="1" dirty="0">
              <a:solidFill>
                <a:srgbClr val="0070C0"/>
              </a:solidFill>
              <a:latin typeface="Times New Roman" pitchFamily="18" charset="0"/>
              <a:cs typeface="Times New Roman" pitchFamily="18" charset="0"/>
            </a:endParaRPr>
          </a:p>
        </p:txBody>
      </p:sp>
      <p:sp>
        <p:nvSpPr>
          <p:cNvPr id="24" name="TextBox 23"/>
          <p:cNvSpPr txBox="1"/>
          <p:nvPr/>
        </p:nvSpPr>
        <p:spPr>
          <a:xfrm>
            <a:off x="5929322" y="4643446"/>
            <a:ext cx="320922" cy="338554"/>
          </a:xfrm>
          <a:prstGeom prst="rect">
            <a:avLst/>
          </a:prstGeom>
          <a:noFill/>
        </p:spPr>
        <p:txBody>
          <a:bodyPr wrap="none" rtlCol="0">
            <a:spAutoFit/>
          </a:bodyPr>
          <a:lstStyle/>
          <a:p>
            <a:r>
              <a:rPr lang="en-US" sz="1600" b="1" dirty="0" smtClean="0">
                <a:solidFill>
                  <a:srgbClr val="0070C0"/>
                </a:solidFill>
                <a:latin typeface="Times New Roman" pitchFamily="18" charset="0"/>
                <a:cs typeface="Times New Roman" pitchFamily="18" charset="0"/>
              </a:rPr>
              <a:t>L</a:t>
            </a:r>
            <a:endParaRPr lang="en-IN" sz="1600" b="1" dirty="0">
              <a:solidFill>
                <a:srgbClr val="0070C0"/>
              </a:solidFill>
              <a:latin typeface="Times New Roman" pitchFamily="18" charset="0"/>
              <a:cs typeface="Times New Roman" pitchFamily="18" charset="0"/>
            </a:endParaRPr>
          </a:p>
        </p:txBody>
      </p:sp>
      <p:sp>
        <p:nvSpPr>
          <p:cNvPr id="25" name="TextBox 24"/>
          <p:cNvSpPr txBox="1"/>
          <p:nvPr/>
        </p:nvSpPr>
        <p:spPr>
          <a:xfrm>
            <a:off x="2000232" y="4429132"/>
            <a:ext cx="372218" cy="276999"/>
          </a:xfrm>
          <a:prstGeom prst="rect">
            <a:avLst/>
          </a:prstGeom>
          <a:noFill/>
        </p:spPr>
        <p:txBody>
          <a:bodyPr wrap="none" rtlCol="0">
            <a:spAutoFit/>
          </a:bodyPr>
          <a:lstStyle/>
          <a:p>
            <a:r>
              <a:rPr lang="en-US" sz="1200" b="1" dirty="0" smtClean="0">
                <a:solidFill>
                  <a:srgbClr val="0070C0"/>
                </a:solidFill>
                <a:latin typeface="Times New Roman" pitchFamily="18" charset="0"/>
                <a:cs typeface="Times New Roman" pitchFamily="18" charset="0"/>
              </a:rPr>
              <a:t>LS</a:t>
            </a:r>
            <a:endParaRPr lang="en-IN" sz="1200" b="1" dirty="0">
              <a:solidFill>
                <a:srgbClr val="0070C0"/>
              </a:solidFill>
              <a:latin typeface="Times New Roman" pitchFamily="18" charset="0"/>
              <a:cs typeface="Times New Roman" pitchFamily="18" charset="0"/>
            </a:endParaRPr>
          </a:p>
        </p:txBody>
      </p:sp>
      <p:sp>
        <p:nvSpPr>
          <p:cNvPr id="26" name="TextBox 25"/>
          <p:cNvSpPr txBox="1"/>
          <p:nvPr/>
        </p:nvSpPr>
        <p:spPr>
          <a:xfrm>
            <a:off x="5500694" y="4357694"/>
            <a:ext cx="372218" cy="276999"/>
          </a:xfrm>
          <a:prstGeom prst="rect">
            <a:avLst/>
          </a:prstGeom>
          <a:noFill/>
        </p:spPr>
        <p:txBody>
          <a:bodyPr wrap="none" rtlCol="0">
            <a:spAutoFit/>
          </a:bodyPr>
          <a:lstStyle/>
          <a:p>
            <a:r>
              <a:rPr lang="en-US" sz="1200" b="1" dirty="0" smtClean="0">
                <a:solidFill>
                  <a:srgbClr val="0070C0"/>
                </a:solidFill>
                <a:latin typeface="Times New Roman" pitchFamily="18" charset="0"/>
                <a:cs typeface="Times New Roman" pitchFamily="18" charset="0"/>
              </a:rPr>
              <a:t>LS</a:t>
            </a:r>
            <a:endParaRPr lang="en-IN" sz="1200" b="1" dirty="0">
              <a:solidFill>
                <a:srgbClr val="0070C0"/>
              </a:solidFill>
              <a:latin typeface="Times New Roman" pitchFamily="18" charset="0"/>
              <a:cs typeface="Times New Roman" pitchFamily="18" charset="0"/>
            </a:endParaRPr>
          </a:p>
        </p:txBody>
      </p:sp>
      <p:sp>
        <p:nvSpPr>
          <p:cNvPr id="27" name="TextBox 26"/>
          <p:cNvSpPr txBox="1"/>
          <p:nvPr/>
        </p:nvSpPr>
        <p:spPr>
          <a:xfrm>
            <a:off x="5357818" y="2000240"/>
            <a:ext cx="473206" cy="307777"/>
          </a:xfrm>
          <a:prstGeom prst="rect">
            <a:avLst/>
          </a:prstGeom>
          <a:noFill/>
        </p:spPr>
        <p:txBody>
          <a:bodyPr wrap="none" rtlCol="0">
            <a:spAutoFit/>
          </a:bodyPr>
          <a:lstStyle/>
          <a:p>
            <a:r>
              <a:rPr lang="en-US" sz="1400" b="1" dirty="0" smtClean="0">
                <a:solidFill>
                  <a:srgbClr val="0070C0"/>
                </a:solidFill>
                <a:latin typeface="Times New Roman" pitchFamily="18" charset="0"/>
                <a:cs typeface="Times New Roman" pitchFamily="18" charset="0"/>
              </a:rPr>
              <a:t>WP</a:t>
            </a:r>
            <a:endParaRPr lang="en-IN" sz="14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712299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IMG_7663 - Copy.JPG"/>
          <p:cNvPicPr>
            <a:picLocks noChangeAspect="1" noChangeArrowheads="1"/>
          </p:cNvPicPr>
          <p:nvPr/>
        </p:nvPicPr>
        <p:blipFill>
          <a:blip r:embed="rId2" cstate="print"/>
          <a:srcRect/>
          <a:stretch>
            <a:fillRect/>
          </a:stretch>
        </p:blipFill>
        <p:spPr bwMode="auto">
          <a:xfrm>
            <a:off x="4429124" y="3714752"/>
            <a:ext cx="3500462" cy="2625497"/>
          </a:xfrm>
          <a:prstGeom prst="rect">
            <a:avLst/>
          </a:prstGeom>
          <a:noFill/>
        </p:spPr>
      </p:pic>
      <p:pic>
        <p:nvPicPr>
          <p:cNvPr id="1032" name="Picture 8" descr="H:\Picture 573 - Copy.jpg"/>
          <p:cNvPicPr>
            <a:picLocks noChangeAspect="1" noChangeArrowheads="1"/>
          </p:cNvPicPr>
          <p:nvPr/>
        </p:nvPicPr>
        <p:blipFill>
          <a:blip r:embed="rId3" cstate="print"/>
          <a:srcRect/>
          <a:stretch>
            <a:fillRect/>
          </a:stretch>
        </p:blipFill>
        <p:spPr bwMode="auto">
          <a:xfrm>
            <a:off x="928662" y="1000108"/>
            <a:ext cx="3397245" cy="2623679"/>
          </a:xfrm>
          <a:prstGeom prst="rect">
            <a:avLst/>
          </a:prstGeom>
          <a:noFill/>
        </p:spPr>
      </p:pic>
      <p:pic>
        <p:nvPicPr>
          <p:cNvPr id="1034" name="Picture 10" descr="G:\IMG_7781 - Copy.JPG"/>
          <p:cNvPicPr>
            <a:picLocks noChangeAspect="1" noChangeArrowheads="1"/>
          </p:cNvPicPr>
          <p:nvPr/>
        </p:nvPicPr>
        <p:blipFill>
          <a:blip r:embed="rId4" cstate="print"/>
          <a:srcRect/>
          <a:stretch>
            <a:fillRect/>
          </a:stretch>
        </p:blipFill>
        <p:spPr bwMode="auto">
          <a:xfrm>
            <a:off x="4429124" y="1000108"/>
            <a:ext cx="3514728" cy="2636197"/>
          </a:xfrm>
          <a:prstGeom prst="rect">
            <a:avLst/>
          </a:prstGeom>
          <a:noFill/>
        </p:spPr>
      </p:pic>
      <p:pic>
        <p:nvPicPr>
          <p:cNvPr id="1035" name="Picture 11" descr="H:\Ernakulam flora 080 - Copy.jpg"/>
          <p:cNvPicPr>
            <a:picLocks noChangeAspect="1" noChangeArrowheads="1"/>
          </p:cNvPicPr>
          <p:nvPr/>
        </p:nvPicPr>
        <p:blipFill>
          <a:blip r:embed="rId5"/>
          <a:srcRect/>
          <a:stretch>
            <a:fillRect/>
          </a:stretch>
        </p:blipFill>
        <p:spPr bwMode="auto">
          <a:xfrm>
            <a:off x="928662" y="3714752"/>
            <a:ext cx="3398409" cy="2643206"/>
          </a:xfrm>
          <a:prstGeom prst="rect">
            <a:avLst/>
          </a:prstGeom>
          <a:noFill/>
        </p:spPr>
      </p:pic>
      <p:sp>
        <p:nvSpPr>
          <p:cNvPr id="17" name="TextBox 16"/>
          <p:cNvSpPr txBox="1"/>
          <p:nvPr/>
        </p:nvSpPr>
        <p:spPr>
          <a:xfrm>
            <a:off x="2643174" y="1714488"/>
            <a:ext cx="333746" cy="246221"/>
          </a:xfrm>
          <a:prstGeom prst="rect">
            <a:avLst/>
          </a:prstGeom>
          <a:noFill/>
        </p:spPr>
        <p:txBody>
          <a:bodyPr wrap="none" rtlCol="0">
            <a:spAutoFit/>
          </a:bodyPr>
          <a:lstStyle/>
          <a:p>
            <a:r>
              <a:rPr lang="en-US" sz="1000" b="1" dirty="0" smtClean="0">
                <a:solidFill>
                  <a:srgbClr val="0070C0"/>
                </a:solidFill>
                <a:latin typeface="Times New Roman" pitchFamily="18" charset="0"/>
                <a:cs typeface="Times New Roman" pitchFamily="18" charset="0"/>
              </a:rPr>
              <a:t>SP</a:t>
            </a:r>
            <a:endParaRPr lang="en-IN" sz="1000" b="1" dirty="0">
              <a:solidFill>
                <a:srgbClr val="0070C0"/>
              </a:solidFill>
              <a:latin typeface="Times New Roman" pitchFamily="18" charset="0"/>
              <a:cs typeface="Times New Roman" pitchFamily="18" charset="0"/>
            </a:endParaRPr>
          </a:p>
        </p:txBody>
      </p:sp>
      <p:sp>
        <p:nvSpPr>
          <p:cNvPr id="18" name="TextBox 17"/>
          <p:cNvSpPr txBox="1"/>
          <p:nvPr/>
        </p:nvSpPr>
        <p:spPr>
          <a:xfrm>
            <a:off x="2643174" y="2143116"/>
            <a:ext cx="389850" cy="246221"/>
          </a:xfrm>
          <a:prstGeom prst="rect">
            <a:avLst/>
          </a:prstGeom>
          <a:noFill/>
        </p:spPr>
        <p:txBody>
          <a:bodyPr wrap="square" rtlCol="0">
            <a:spAutoFit/>
          </a:bodyPr>
          <a:lstStyle/>
          <a:p>
            <a:r>
              <a:rPr lang="en-US" sz="1000" b="1" dirty="0" smtClean="0">
                <a:solidFill>
                  <a:srgbClr val="0070C0"/>
                </a:solidFill>
                <a:latin typeface="Times New Roman" pitchFamily="18" charset="0"/>
                <a:cs typeface="Times New Roman" pitchFamily="18" charset="0"/>
              </a:rPr>
              <a:t>AN</a:t>
            </a:r>
            <a:endParaRPr lang="en-IN" sz="1000" b="1" dirty="0">
              <a:solidFill>
                <a:srgbClr val="0070C0"/>
              </a:solidFill>
              <a:latin typeface="Times New Roman" pitchFamily="18" charset="0"/>
              <a:cs typeface="Times New Roman" pitchFamily="18" charset="0"/>
            </a:endParaRPr>
          </a:p>
        </p:txBody>
      </p:sp>
      <p:sp>
        <p:nvSpPr>
          <p:cNvPr id="19" name="TextBox 18"/>
          <p:cNvSpPr txBox="1"/>
          <p:nvPr/>
        </p:nvSpPr>
        <p:spPr>
          <a:xfrm>
            <a:off x="2428860" y="2714620"/>
            <a:ext cx="391454" cy="246221"/>
          </a:xfrm>
          <a:prstGeom prst="rect">
            <a:avLst/>
          </a:prstGeom>
          <a:noFill/>
        </p:spPr>
        <p:txBody>
          <a:bodyPr wrap="none" rtlCol="0">
            <a:spAutoFit/>
          </a:bodyPr>
          <a:lstStyle/>
          <a:p>
            <a:r>
              <a:rPr lang="en-US" sz="1000" b="1" dirty="0" smtClean="0">
                <a:solidFill>
                  <a:srgbClr val="0070C0"/>
                </a:solidFill>
                <a:latin typeface="Times New Roman" pitchFamily="18" charset="0"/>
                <a:cs typeface="Times New Roman" pitchFamily="18" charset="0"/>
              </a:rPr>
              <a:t>WP</a:t>
            </a:r>
            <a:endParaRPr lang="en-IN" sz="1000" b="1" dirty="0">
              <a:solidFill>
                <a:srgbClr val="0070C0"/>
              </a:solidFill>
              <a:latin typeface="Times New Roman" pitchFamily="18" charset="0"/>
              <a:cs typeface="Times New Roman" pitchFamily="18" charset="0"/>
            </a:endParaRPr>
          </a:p>
        </p:txBody>
      </p:sp>
      <p:sp>
        <p:nvSpPr>
          <p:cNvPr id="20" name="TextBox 19"/>
          <p:cNvSpPr txBox="1"/>
          <p:nvPr/>
        </p:nvSpPr>
        <p:spPr>
          <a:xfrm>
            <a:off x="5715008" y="1785926"/>
            <a:ext cx="304892" cy="276999"/>
          </a:xfrm>
          <a:prstGeom prst="rect">
            <a:avLst/>
          </a:prstGeom>
          <a:noFill/>
        </p:spPr>
        <p:txBody>
          <a:bodyPr wrap="none" rtlCol="0">
            <a:spAutoFit/>
          </a:bodyPr>
          <a:lstStyle/>
          <a:p>
            <a:r>
              <a:rPr lang="en-US" sz="1200" b="1" dirty="0" smtClean="0">
                <a:solidFill>
                  <a:srgbClr val="0070C0"/>
                </a:solidFill>
                <a:latin typeface="Times New Roman" pitchFamily="18" charset="0"/>
                <a:cs typeface="Times New Roman" pitchFamily="18" charset="0"/>
              </a:rPr>
              <a:t>O</a:t>
            </a:r>
            <a:endParaRPr lang="en-IN" sz="1200" b="1" dirty="0">
              <a:solidFill>
                <a:srgbClr val="0070C0"/>
              </a:solidFill>
              <a:latin typeface="Times New Roman" pitchFamily="18" charset="0"/>
              <a:cs typeface="Times New Roman" pitchFamily="18" charset="0"/>
            </a:endParaRPr>
          </a:p>
        </p:txBody>
      </p:sp>
      <p:sp>
        <p:nvSpPr>
          <p:cNvPr id="21" name="TextBox 20"/>
          <p:cNvSpPr txBox="1"/>
          <p:nvPr/>
        </p:nvSpPr>
        <p:spPr>
          <a:xfrm>
            <a:off x="5643570" y="4857760"/>
            <a:ext cx="279244" cy="261610"/>
          </a:xfrm>
          <a:prstGeom prst="rect">
            <a:avLst/>
          </a:prstGeom>
          <a:noFill/>
        </p:spPr>
        <p:txBody>
          <a:bodyPr wrap="none" rtlCol="0">
            <a:spAutoFit/>
          </a:bodyPr>
          <a:lstStyle/>
          <a:p>
            <a:r>
              <a:rPr lang="en-US" sz="1100" b="1" dirty="0" smtClean="0">
                <a:solidFill>
                  <a:srgbClr val="0070C0"/>
                </a:solidFill>
                <a:latin typeface="Times New Roman" pitchFamily="18" charset="0"/>
                <a:cs typeface="Times New Roman" pitchFamily="18" charset="0"/>
              </a:rPr>
              <a:t>L</a:t>
            </a:r>
            <a:endParaRPr lang="en-IN" sz="1100" b="1" dirty="0">
              <a:solidFill>
                <a:srgbClr val="0070C0"/>
              </a:solidFill>
              <a:latin typeface="Times New Roman" pitchFamily="18" charset="0"/>
              <a:cs typeface="Times New Roman" pitchFamily="18" charset="0"/>
            </a:endParaRPr>
          </a:p>
        </p:txBody>
      </p:sp>
      <p:sp>
        <p:nvSpPr>
          <p:cNvPr id="23" name="TextBox 22"/>
          <p:cNvSpPr txBox="1"/>
          <p:nvPr/>
        </p:nvSpPr>
        <p:spPr>
          <a:xfrm>
            <a:off x="5429256" y="4714884"/>
            <a:ext cx="340158" cy="246221"/>
          </a:xfrm>
          <a:prstGeom prst="rect">
            <a:avLst/>
          </a:prstGeom>
          <a:noFill/>
        </p:spPr>
        <p:txBody>
          <a:bodyPr wrap="none" rtlCol="0">
            <a:spAutoFit/>
          </a:bodyPr>
          <a:lstStyle/>
          <a:p>
            <a:r>
              <a:rPr lang="en-US" sz="1000" b="1" dirty="0" smtClean="0">
                <a:solidFill>
                  <a:srgbClr val="0070C0"/>
                </a:solidFill>
                <a:latin typeface="Times New Roman" pitchFamily="18" charset="0"/>
                <a:cs typeface="Times New Roman" pitchFamily="18" charset="0"/>
              </a:rPr>
              <a:t>LS</a:t>
            </a:r>
            <a:endParaRPr lang="en-IN" sz="1000" b="1" dirty="0">
              <a:solidFill>
                <a:srgbClr val="0070C0"/>
              </a:solidFill>
              <a:latin typeface="Times New Roman" pitchFamily="18" charset="0"/>
              <a:cs typeface="Times New Roman" pitchFamily="18" charset="0"/>
            </a:endParaRPr>
          </a:p>
        </p:txBody>
      </p:sp>
      <p:sp>
        <p:nvSpPr>
          <p:cNvPr id="24" name="Rectangle 23"/>
          <p:cNvSpPr/>
          <p:nvPr/>
        </p:nvSpPr>
        <p:spPr>
          <a:xfrm>
            <a:off x="3000364" y="2714620"/>
            <a:ext cx="391454" cy="246221"/>
          </a:xfrm>
          <a:prstGeom prst="rect">
            <a:avLst/>
          </a:prstGeom>
        </p:spPr>
        <p:txBody>
          <a:bodyPr wrap="none">
            <a:spAutoFit/>
          </a:bodyPr>
          <a:lstStyle/>
          <a:p>
            <a:r>
              <a:rPr lang="en-US" sz="1000" b="1" dirty="0" smtClean="0">
                <a:solidFill>
                  <a:srgbClr val="0070C0"/>
                </a:solidFill>
                <a:latin typeface="Times New Roman" pitchFamily="18" charset="0"/>
                <a:cs typeface="Times New Roman" pitchFamily="18" charset="0"/>
              </a:rPr>
              <a:t>WP</a:t>
            </a:r>
            <a:endParaRPr lang="en-IN" sz="1000" b="1" dirty="0">
              <a:solidFill>
                <a:srgbClr val="0070C0"/>
              </a:solidFill>
              <a:latin typeface="Times New Roman" pitchFamily="18" charset="0"/>
              <a:cs typeface="Times New Roman" pitchFamily="18" charset="0"/>
            </a:endParaRPr>
          </a:p>
        </p:txBody>
      </p:sp>
      <p:sp>
        <p:nvSpPr>
          <p:cNvPr id="25" name="Rectangle 24"/>
          <p:cNvSpPr/>
          <p:nvPr/>
        </p:nvSpPr>
        <p:spPr>
          <a:xfrm>
            <a:off x="5643570" y="1285860"/>
            <a:ext cx="393056" cy="307777"/>
          </a:xfrm>
          <a:prstGeom prst="rect">
            <a:avLst/>
          </a:prstGeom>
        </p:spPr>
        <p:txBody>
          <a:bodyPr wrap="none">
            <a:spAutoFit/>
          </a:bodyPr>
          <a:lstStyle/>
          <a:p>
            <a:r>
              <a:rPr lang="en-US" sz="1400" b="1" dirty="0" smtClean="0">
                <a:solidFill>
                  <a:srgbClr val="0070C0"/>
                </a:solidFill>
                <a:latin typeface="Times New Roman" pitchFamily="18" charset="0"/>
                <a:cs typeface="Times New Roman" pitchFamily="18" charset="0"/>
              </a:rPr>
              <a:t>SP</a:t>
            </a:r>
            <a:endParaRPr lang="en-IN" sz="1400" b="1" dirty="0">
              <a:solidFill>
                <a:srgbClr val="0070C0"/>
              </a:solidFill>
              <a:latin typeface="Times New Roman" pitchFamily="18" charset="0"/>
              <a:cs typeface="Times New Roman" pitchFamily="18" charset="0"/>
            </a:endParaRPr>
          </a:p>
        </p:txBody>
      </p:sp>
      <p:sp>
        <p:nvSpPr>
          <p:cNvPr id="26" name="TextBox 25"/>
          <p:cNvSpPr txBox="1"/>
          <p:nvPr/>
        </p:nvSpPr>
        <p:spPr>
          <a:xfrm>
            <a:off x="2786050" y="4500570"/>
            <a:ext cx="389850" cy="246221"/>
          </a:xfrm>
          <a:prstGeom prst="rect">
            <a:avLst/>
          </a:prstGeom>
          <a:noFill/>
        </p:spPr>
        <p:txBody>
          <a:bodyPr wrap="square" rtlCol="0">
            <a:spAutoFit/>
          </a:bodyPr>
          <a:lstStyle/>
          <a:p>
            <a:r>
              <a:rPr lang="en-US" sz="1000" b="1" dirty="0" smtClean="0">
                <a:solidFill>
                  <a:srgbClr val="0070C0"/>
                </a:solidFill>
                <a:latin typeface="Times New Roman" pitchFamily="18" charset="0"/>
                <a:cs typeface="Times New Roman" pitchFamily="18" charset="0"/>
              </a:rPr>
              <a:t>AN</a:t>
            </a:r>
            <a:endParaRPr lang="en-IN" sz="1000" b="1" dirty="0">
              <a:solidFill>
                <a:srgbClr val="0070C0"/>
              </a:solidFill>
              <a:latin typeface="Times New Roman" pitchFamily="18" charset="0"/>
              <a:cs typeface="Times New Roman" pitchFamily="18" charset="0"/>
            </a:endParaRPr>
          </a:p>
        </p:txBody>
      </p:sp>
      <p:sp>
        <p:nvSpPr>
          <p:cNvPr id="27" name="Rectangle 26"/>
          <p:cNvSpPr/>
          <p:nvPr/>
        </p:nvSpPr>
        <p:spPr>
          <a:xfrm>
            <a:off x="2928926" y="4929198"/>
            <a:ext cx="391454" cy="246221"/>
          </a:xfrm>
          <a:prstGeom prst="rect">
            <a:avLst/>
          </a:prstGeom>
        </p:spPr>
        <p:txBody>
          <a:bodyPr wrap="none">
            <a:spAutoFit/>
          </a:bodyPr>
          <a:lstStyle/>
          <a:p>
            <a:r>
              <a:rPr lang="en-US" sz="1000" b="1" dirty="0" smtClean="0">
                <a:solidFill>
                  <a:srgbClr val="0070C0"/>
                </a:solidFill>
                <a:latin typeface="Times New Roman" pitchFamily="18" charset="0"/>
                <a:cs typeface="Times New Roman" pitchFamily="18" charset="0"/>
              </a:rPr>
              <a:t>WP</a:t>
            </a:r>
            <a:endParaRPr lang="en-IN" sz="1000" b="1" dirty="0">
              <a:solidFill>
                <a:srgbClr val="0070C0"/>
              </a:solidFill>
              <a:latin typeface="Times New Roman" pitchFamily="18" charset="0"/>
              <a:cs typeface="Times New Roman" pitchFamily="18" charset="0"/>
            </a:endParaRPr>
          </a:p>
        </p:txBody>
      </p:sp>
      <p:sp>
        <p:nvSpPr>
          <p:cNvPr id="28" name="Rectangle 27"/>
          <p:cNvSpPr/>
          <p:nvPr/>
        </p:nvSpPr>
        <p:spPr>
          <a:xfrm>
            <a:off x="2643174" y="4929198"/>
            <a:ext cx="391454" cy="246221"/>
          </a:xfrm>
          <a:prstGeom prst="rect">
            <a:avLst/>
          </a:prstGeom>
        </p:spPr>
        <p:txBody>
          <a:bodyPr wrap="none">
            <a:spAutoFit/>
          </a:bodyPr>
          <a:lstStyle/>
          <a:p>
            <a:r>
              <a:rPr lang="en-US" sz="1000" b="1" dirty="0" smtClean="0">
                <a:solidFill>
                  <a:srgbClr val="0070C0"/>
                </a:solidFill>
                <a:latin typeface="Times New Roman" pitchFamily="18" charset="0"/>
                <a:cs typeface="Times New Roman" pitchFamily="18" charset="0"/>
              </a:rPr>
              <a:t>WP</a:t>
            </a:r>
            <a:endParaRPr lang="en-IN" sz="1000" b="1" dirty="0">
              <a:solidFill>
                <a:srgbClr val="0070C0"/>
              </a:solidFill>
              <a:latin typeface="Times New Roman" pitchFamily="18" charset="0"/>
              <a:cs typeface="Times New Roman" pitchFamily="18" charset="0"/>
            </a:endParaRPr>
          </a:p>
        </p:txBody>
      </p:sp>
      <p:sp>
        <p:nvSpPr>
          <p:cNvPr id="29" name="TextBox 28"/>
          <p:cNvSpPr txBox="1"/>
          <p:nvPr/>
        </p:nvSpPr>
        <p:spPr>
          <a:xfrm>
            <a:off x="6500826" y="4714884"/>
            <a:ext cx="248786" cy="230832"/>
          </a:xfrm>
          <a:prstGeom prst="rect">
            <a:avLst/>
          </a:prstGeom>
          <a:noFill/>
        </p:spPr>
        <p:txBody>
          <a:bodyPr wrap="none" rtlCol="0">
            <a:spAutoFit/>
          </a:bodyPr>
          <a:lstStyle/>
          <a:p>
            <a:r>
              <a:rPr lang="en-US" sz="900" b="1" dirty="0" smtClean="0">
                <a:solidFill>
                  <a:srgbClr val="0070C0"/>
                </a:solidFill>
                <a:latin typeface="Times New Roman" pitchFamily="18" charset="0"/>
                <a:cs typeface="Times New Roman" pitchFamily="18" charset="0"/>
              </a:rPr>
              <a:t>S</a:t>
            </a:r>
            <a:endParaRPr lang="en-IN" sz="9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55083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z="3600" b="1" i="1" smtClean="0">
                <a:solidFill>
                  <a:srgbClr val="5D2884"/>
                </a:solidFill>
                <a:latin typeface="Times New Roman" pitchFamily="18" charset="0"/>
                <a:cs typeface="Times New Roman" pitchFamily="18" charset="0"/>
              </a:rPr>
              <a:t>Resupination </a:t>
            </a:r>
            <a:endParaRPr lang="en-IN" sz="3600" b="1" i="1" smtClean="0">
              <a:solidFill>
                <a:srgbClr val="5D2884"/>
              </a:solidFill>
              <a:latin typeface="Times New Roman" pitchFamily="18" charset="0"/>
              <a:cs typeface="Times New Roman" pitchFamily="18" charset="0"/>
            </a:endParaRPr>
          </a:p>
        </p:txBody>
      </p:sp>
      <p:sp>
        <p:nvSpPr>
          <p:cNvPr id="24579" name="Content Placeholder 2"/>
          <p:cNvSpPr>
            <a:spLocks noGrp="1"/>
          </p:cNvSpPr>
          <p:nvPr>
            <p:ph idx="1"/>
          </p:nvPr>
        </p:nvSpPr>
        <p:spPr>
          <a:xfrm>
            <a:off x="152400" y="1600200"/>
            <a:ext cx="5791200" cy="4525963"/>
          </a:xfrm>
        </p:spPr>
        <p:txBody>
          <a:bodyPr/>
          <a:lstStyle/>
          <a:p>
            <a:pPr algn="just">
              <a:lnSpc>
                <a:spcPct val="150000"/>
              </a:lnSpc>
              <a:buFont typeface="Arial" charset="0"/>
              <a:buNone/>
            </a:pPr>
            <a:r>
              <a:rPr lang="en-IN" sz="1800" dirty="0" smtClean="0">
                <a:solidFill>
                  <a:srgbClr val="C00000"/>
                </a:solidFill>
                <a:latin typeface="Times New Roman" pitchFamily="18" charset="0"/>
                <a:cs typeface="Times New Roman" pitchFamily="18" charset="0"/>
              </a:rPr>
              <a:t>	</a:t>
            </a:r>
            <a:r>
              <a:rPr lang="en-IN" sz="1800" b="1" dirty="0" smtClean="0">
                <a:solidFill>
                  <a:srgbClr val="C00000"/>
                </a:solidFill>
                <a:latin typeface="Times New Roman" pitchFamily="18" charset="0"/>
                <a:cs typeface="Times New Roman" pitchFamily="18" charset="0"/>
              </a:rPr>
              <a:t>In the majority of Impatiens, buds are positioned with the standard uppermost and the lip below them. Some flowers are born with lip above and the standard petals which are lowermost. The reversal position of flower buds occur as a result of a process called resupination. This process takes place 2-3 days before anthesis. Darwin suggested that, resupination supports pollination because the labellum assumes the position of a lower petal, so that insects can easily visit the flower.</a:t>
            </a:r>
          </a:p>
          <a:p>
            <a:endParaRPr lang="en-IN" sz="2000" dirty="0" smtClean="0"/>
          </a:p>
        </p:txBody>
      </p:sp>
      <p:pic>
        <p:nvPicPr>
          <p:cNvPr id="24580" name="Picture 2" descr="C:\Users\user\Desktop\AG2.jpg"/>
          <p:cNvPicPr>
            <a:picLocks noChangeAspect="1" noChangeArrowheads="1"/>
          </p:cNvPicPr>
          <p:nvPr/>
        </p:nvPicPr>
        <p:blipFill>
          <a:blip r:embed="rId2"/>
          <a:srcRect l="7407"/>
          <a:stretch>
            <a:fillRect/>
          </a:stretch>
        </p:blipFill>
        <p:spPr bwMode="auto">
          <a:xfrm>
            <a:off x="6019800" y="2133600"/>
            <a:ext cx="29718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z="3600" b="1" i="1" dirty="0" smtClean="0">
                <a:solidFill>
                  <a:srgbClr val="5D2884"/>
                </a:solidFill>
                <a:latin typeface="Times New Roman" pitchFamily="18" charset="0"/>
                <a:cs typeface="Times New Roman" pitchFamily="18" charset="0"/>
              </a:rPr>
              <a:t>Flowering </a:t>
            </a:r>
            <a:r>
              <a:rPr lang="en-US" sz="3600" b="1" i="1" dirty="0" err="1" smtClean="0">
                <a:solidFill>
                  <a:srgbClr val="5D2884"/>
                </a:solidFill>
                <a:latin typeface="Times New Roman" pitchFamily="18" charset="0"/>
                <a:cs typeface="Times New Roman" pitchFamily="18" charset="0"/>
              </a:rPr>
              <a:t>phenology</a:t>
            </a:r>
            <a:endParaRPr lang="en-IN" sz="3600" b="1" i="1" dirty="0" smtClean="0">
              <a:solidFill>
                <a:srgbClr val="5D2884"/>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0" indent="0" algn="just">
              <a:lnSpc>
                <a:spcPct val="200000"/>
              </a:lnSpc>
              <a:buFont typeface="Arial" charset="0"/>
              <a:buNone/>
              <a:defRPr/>
            </a:pPr>
            <a:r>
              <a:rPr lang="en-IN" sz="1800" b="1" dirty="0" smtClean="0">
                <a:solidFill>
                  <a:srgbClr val="760076"/>
                </a:solidFill>
                <a:latin typeface="Times New Roman" pitchFamily="18" charset="0"/>
                <a:cs typeface="Times New Roman" pitchFamily="18" charset="0"/>
              </a:rPr>
              <a:t>Under the climatic conditions of Western Ghats about 90% of </a:t>
            </a:r>
            <a:r>
              <a:rPr lang="en-IN" sz="1800" b="1" i="1" dirty="0" smtClean="0">
                <a:solidFill>
                  <a:srgbClr val="760076"/>
                </a:solidFill>
                <a:latin typeface="Times New Roman" pitchFamily="18" charset="0"/>
                <a:cs typeface="Times New Roman" pitchFamily="18" charset="0"/>
              </a:rPr>
              <a:t>Impatiens</a:t>
            </a:r>
            <a:r>
              <a:rPr lang="en-IN" sz="1800" b="1" dirty="0" smtClean="0">
                <a:solidFill>
                  <a:srgbClr val="760076"/>
                </a:solidFill>
                <a:latin typeface="Times New Roman" pitchFamily="18" charset="0"/>
                <a:cs typeface="Times New Roman" pitchFamily="18" charset="0"/>
              </a:rPr>
              <a:t> blooms during July – December. This observation is similar to that of our candidate  species also. Young seedlings of selected </a:t>
            </a:r>
            <a:r>
              <a:rPr lang="en-IN" sz="1800" b="1" i="1" dirty="0" smtClean="0">
                <a:solidFill>
                  <a:srgbClr val="760076"/>
                </a:solidFill>
                <a:latin typeface="Times New Roman" pitchFamily="18" charset="0"/>
                <a:cs typeface="Times New Roman" pitchFamily="18" charset="0"/>
              </a:rPr>
              <a:t>Impatiens</a:t>
            </a:r>
            <a:r>
              <a:rPr lang="en-IN" sz="1800" b="1" dirty="0" smtClean="0">
                <a:solidFill>
                  <a:srgbClr val="760076"/>
                </a:solidFill>
                <a:latin typeface="Times New Roman" pitchFamily="18" charset="0"/>
                <a:cs typeface="Times New Roman" pitchFamily="18" charset="0"/>
              </a:rPr>
              <a:t> begin to appear after the commencement of monsoon (June). Some of the high altitude balsams opens in the night (</a:t>
            </a:r>
            <a:r>
              <a:rPr lang="en-IN" sz="1800" b="1" i="1" dirty="0" smtClean="0">
                <a:solidFill>
                  <a:srgbClr val="760076"/>
                </a:solidFill>
                <a:latin typeface="Times New Roman" pitchFamily="18" charset="0"/>
                <a:cs typeface="Times New Roman" pitchFamily="18" charset="0"/>
              </a:rPr>
              <a:t>I. coelotropis, I.</a:t>
            </a:r>
            <a:r>
              <a:rPr lang="en-IN" sz="1800" b="1" dirty="0" smtClean="0">
                <a:solidFill>
                  <a:srgbClr val="760076"/>
                </a:solidFill>
                <a:latin typeface="Times New Roman" pitchFamily="18" charset="0"/>
                <a:cs typeface="Times New Roman" pitchFamily="18" charset="0"/>
              </a:rPr>
              <a:t> </a:t>
            </a:r>
            <a:r>
              <a:rPr lang="en-IN" sz="1800" b="1" i="1" dirty="0" smtClean="0">
                <a:solidFill>
                  <a:srgbClr val="760076"/>
                </a:solidFill>
                <a:latin typeface="Times New Roman" pitchFamily="18" charset="0"/>
                <a:cs typeface="Times New Roman" pitchFamily="18" charset="0"/>
              </a:rPr>
              <a:t>henslowiana, I. grandis, I. phoenicea, I. trichocarpa</a:t>
            </a:r>
            <a:r>
              <a:rPr lang="en-IN" sz="1800" b="1" dirty="0" smtClean="0">
                <a:solidFill>
                  <a:srgbClr val="760076"/>
                </a:solidFill>
                <a:latin typeface="Times New Roman" pitchFamily="18" charset="0"/>
                <a:cs typeface="Times New Roman" pitchFamily="18" charset="0"/>
              </a:rPr>
              <a:t>)  and                                                                                                                                                                                                                                                                               the rest of them bloom in the early morning. The plants were in flower  for a total of 180 days in a year. The average life span of each flower is 2-4 days. Fruit development was completed between 18-20 days after pollination.</a:t>
            </a:r>
          </a:p>
          <a:p>
            <a:pPr>
              <a:defRPr/>
            </a:pPr>
            <a:endParaRPr lang="en-IN"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Object 3" descr="Paper bag"/>
          <p:cNvGraphicFramePr>
            <a:graphicFrameLocks noChangeAspect="1"/>
          </p:cNvGraphicFramePr>
          <p:nvPr/>
        </p:nvGraphicFramePr>
        <p:xfrm>
          <a:off x="228600" y="228600"/>
          <a:ext cx="8636000" cy="6400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28600" y="274638"/>
            <a:ext cx="8686800" cy="715962"/>
          </a:xfrm>
        </p:spPr>
        <p:txBody>
          <a:bodyPr/>
          <a:lstStyle/>
          <a:p>
            <a:r>
              <a:rPr lang="en-US" sz="3600" b="1" i="1" smtClean="0">
                <a:solidFill>
                  <a:srgbClr val="5D2884"/>
                </a:solidFill>
                <a:latin typeface="Times New Roman" pitchFamily="18" charset="0"/>
                <a:cs typeface="Times New Roman" pitchFamily="18" charset="0"/>
              </a:rPr>
              <a:t>Pollination </a:t>
            </a:r>
            <a:endParaRPr lang="en-IN" sz="3600" b="1" i="1" smtClean="0">
              <a:solidFill>
                <a:srgbClr val="5D2884"/>
              </a:solidFill>
              <a:latin typeface="Times New Roman" pitchFamily="18" charset="0"/>
              <a:cs typeface="Times New Roman" pitchFamily="18" charset="0"/>
            </a:endParaRPr>
          </a:p>
        </p:txBody>
      </p:sp>
      <p:sp>
        <p:nvSpPr>
          <p:cNvPr id="26627" name="Content Placeholder 2"/>
          <p:cNvSpPr>
            <a:spLocks noGrp="1"/>
          </p:cNvSpPr>
          <p:nvPr>
            <p:ph idx="1"/>
          </p:nvPr>
        </p:nvSpPr>
        <p:spPr>
          <a:xfrm>
            <a:off x="228600" y="1143000"/>
            <a:ext cx="8686800" cy="5410200"/>
          </a:xfrm>
        </p:spPr>
        <p:txBody>
          <a:bodyPr/>
          <a:lstStyle/>
          <a:p>
            <a:pPr algn="just">
              <a:lnSpc>
                <a:spcPct val="200000"/>
              </a:lnSpc>
            </a:pPr>
            <a:r>
              <a:rPr lang="en-US" sz="1800" dirty="0" smtClean="0">
                <a:solidFill>
                  <a:srgbClr val="760000"/>
                </a:solidFill>
                <a:latin typeface="Times New Roman" pitchFamily="18" charset="0"/>
                <a:cs typeface="Times New Roman" pitchFamily="18" charset="0"/>
              </a:rPr>
              <a:t>Honey bees, Trigona sp, Butterflies and Hawk moths are the major pollinators.</a:t>
            </a:r>
            <a:endParaRPr lang="en-IN" sz="1800" dirty="0" smtClean="0">
              <a:solidFill>
                <a:srgbClr val="760000"/>
              </a:solidFill>
              <a:latin typeface="Times New Roman" pitchFamily="18" charset="0"/>
              <a:cs typeface="Times New Roman" pitchFamily="18" charset="0"/>
            </a:endParaRPr>
          </a:p>
          <a:p>
            <a:pPr algn="just">
              <a:lnSpc>
                <a:spcPct val="200000"/>
              </a:lnSpc>
            </a:pPr>
            <a:r>
              <a:rPr lang="en-IN" sz="1800" dirty="0" smtClean="0">
                <a:solidFill>
                  <a:srgbClr val="760000"/>
                </a:solidFill>
                <a:latin typeface="Times New Roman" pitchFamily="18" charset="0"/>
                <a:cs typeface="Times New Roman" pitchFamily="18" charset="0"/>
              </a:rPr>
              <a:t>In different climatic regions, species of pollinators are varying.</a:t>
            </a:r>
          </a:p>
          <a:p>
            <a:pPr algn="just">
              <a:lnSpc>
                <a:spcPct val="200000"/>
              </a:lnSpc>
            </a:pPr>
            <a:r>
              <a:rPr lang="en-IN" sz="1800" dirty="0" smtClean="0">
                <a:solidFill>
                  <a:srgbClr val="760000"/>
                </a:solidFill>
                <a:latin typeface="Times New Roman" pitchFamily="18" charset="0"/>
                <a:cs typeface="Times New Roman" pitchFamily="18" charset="0"/>
              </a:rPr>
              <a:t>The insects land at the front of the flower and passes through the corolla to the spur behind the sepal to collect nectar. The insects collecting nectar  from the spur, its back comes in contact  with the androecium. The insect comes in contact with the second time, the androecium  falls off and the stigma becomes exposed. Another insect visits the flower for nectar, its back comes into contact with the receptive stigma and thus pollination takes place. Finally, the perianth falls off and the insects visit have come to cease.</a:t>
            </a:r>
          </a:p>
          <a:p>
            <a:pPr>
              <a:buFont typeface="Arial" charset="0"/>
              <a:buNone/>
            </a:pPr>
            <a:endParaRPr lang="en-IN"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74638"/>
            <a:ext cx="8229600" cy="792162"/>
          </a:xfrm>
        </p:spPr>
        <p:txBody>
          <a:bodyPr/>
          <a:lstStyle/>
          <a:p>
            <a:r>
              <a:rPr lang="en-US" sz="3600" b="1" i="1" dirty="0" smtClean="0">
                <a:solidFill>
                  <a:srgbClr val="760076"/>
                </a:solidFill>
                <a:latin typeface="Times New Roman" pitchFamily="18" charset="0"/>
                <a:cs typeface="Times New Roman" pitchFamily="18" charset="0"/>
              </a:rPr>
              <a:t>Pollinators and their foraging behaviour </a:t>
            </a:r>
            <a:endParaRPr lang="en-IN" sz="3600" b="1" i="1" dirty="0" smtClean="0">
              <a:solidFill>
                <a:srgbClr val="760076"/>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457200" y="1447799"/>
          <a:ext cx="8229600" cy="4952998"/>
        </p:xfrm>
        <a:graphic>
          <a:graphicData uri="http://schemas.openxmlformats.org/drawingml/2006/table">
            <a:tbl>
              <a:tblPr firstRow="1" bandRow="1">
                <a:tableStyleId>{7DF18680-E054-41AD-8BC1-D1AEF772440D}</a:tableStyleId>
              </a:tblPr>
              <a:tblGrid>
                <a:gridCol w="990600"/>
                <a:gridCol w="1981200"/>
                <a:gridCol w="1143000"/>
                <a:gridCol w="1371600"/>
                <a:gridCol w="1371600"/>
                <a:gridCol w="1371600"/>
              </a:tblGrid>
              <a:tr h="604750">
                <a:tc>
                  <a:txBody>
                    <a:bodyPr/>
                    <a:lstStyle/>
                    <a:p>
                      <a:pPr marL="92075" indent="0" algn="ctr">
                        <a:lnSpc>
                          <a:spcPct val="115000"/>
                        </a:lnSpc>
                        <a:spcAft>
                          <a:spcPts val="0"/>
                        </a:spcAft>
                      </a:pPr>
                      <a:r>
                        <a:rPr lang="en-US" sz="1400" dirty="0" smtClean="0">
                          <a:solidFill>
                            <a:srgbClr val="002060"/>
                          </a:solidFill>
                          <a:latin typeface="Times New Roman" pitchFamily="18" charset="0"/>
                          <a:ea typeface="Times New Roman"/>
                          <a:cs typeface="Times New Roman" pitchFamily="18" charset="0"/>
                        </a:rPr>
                        <a:t>Sl. no</a:t>
                      </a:r>
                      <a:r>
                        <a:rPr lang="en-US" sz="1400" baseline="0" dirty="0" smtClean="0">
                          <a:solidFill>
                            <a:srgbClr val="002060"/>
                          </a:solidFill>
                          <a:latin typeface="Times New Roman" pitchFamily="18" charset="0"/>
                          <a:ea typeface="Times New Roman"/>
                          <a:cs typeface="Times New Roman" pitchFamily="18" charset="0"/>
                        </a:rPr>
                        <a:t> </a:t>
                      </a:r>
                      <a:endParaRPr lang="en-IN" sz="14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15000"/>
                        </a:lnSpc>
                        <a:spcAft>
                          <a:spcPts val="0"/>
                        </a:spcAft>
                        <a:tabLst>
                          <a:tab pos="0" algn="l"/>
                        </a:tabLst>
                      </a:pPr>
                      <a:r>
                        <a:rPr lang="en-US" sz="1400" dirty="0" smtClean="0">
                          <a:solidFill>
                            <a:srgbClr val="002060"/>
                          </a:solidFill>
                          <a:latin typeface="Times New Roman" pitchFamily="18" charset="0"/>
                          <a:ea typeface="Times New Roman"/>
                          <a:cs typeface="Times New Roman" pitchFamily="18" charset="0"/>
                        </a:rPr>
                        <a:t>Name</a:t>
                      </a:r>
                      <a:r>
                        <a:rPr lang="en-US" sz="1400" baseline="0" dirty="0" smtClean="0">
                          <a:solidFill>
                            <a:srgbClr val="002060"/>
                          </a:solidFill>
                          <a:latin typeface="Times New Roman" pitchFamily="18" charset="0"/>
                          <a:ea typeface="Times New Roman"/>
                          <a:cs typeface="Times New Roman" pitchFamily="18" charset="0"/>
                        </a:rPr>
                        <a:t> of the pollinator</a:t>
                      </a:r>
                      <a:endParaRPr lang="en-IN" sz="14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400" dirty="0" smtClean="0">
                          <a:solidFill>
                            <a:srgbClr val="002060"/>
                          </a:solidFill>
                          <a:latin typeface="Times New Roman" pitchFamily="18" charset="0"/>
                          <a:cs typeface="Times New Roman" pitchFamily="18" charset="0"/>
                        </a:rPr>
                        <a:t>Foraging</a:t>
                      </a:r>
                      <a:r>
                        <a:rPr lang="en-IN" sz="1400" baseline="0" dirty="0" smtClean="0">
                          <a:solidFill>
                            <a:srgbClr val="002060"/>
                          </a:solidFill>
                          <a:latin typeface="Times New Roman" pitchFamily="18" charset="0"/>
                          <a:cs typeface="Times New Roman" pitchFamily="18" charset="0"/>
                        </a:rPr>
                        <a:t>  time</a:t>
                      </a:r>
                      <a:endParaRPr lang="en-IN" sz="14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400" dirty="0">
                          <a:solidFill>
                            <a:srgbClr val="002060"/>
                          </a:solidFill>
                          <a:latin typeface="Times New Roman" pitchFamily="18" charset="0"/>
                          <a:cs typeface="Times New Roman" pitchFamily="18" charset="0"/>
                        </a:rPr>
                        <a:t>Foraging nature</a:t>
                      </a:r>
                      <a:endParaRPr lang="en-IN" sz="14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Aft>
                          <a:spcPts val="0"/>
                        </a:spcAft>
                      </a:pPr>
                      <a:r>
                        <a:rPr lang="en-IN" sz="1400" dirty="0" smtClean="0">
                          <a:solidFill>
                            <a:srgbClr val="002060"/>
                          </a:solidFill>
                          <a:latin typeface="Times New Roman" pitchFamily="18" charset="0"/>
                          <a:cs typeface="Times New Roman" pitchFamily="18" charset="0"/>
                        </a:rPr>
                        <a:t>Foraging </a:t>
                      </a:r>
                      <a:r>
                        <a:rPr lang="en-IN" sz="1400" baseline="0" dirty="0">
                          <a:solidFill>
                            <a:srgbClr val="002060"/>
                          </a:solidFill>
                          <a:latin typeface="Times New Roman" pitchFamily="18" charset="0"/>
                          <a:cs typeface="Times New Roman" pitchFamily="18" charset="0"/>
                        </a:rPr>
                        <a:t> </a:t>
                      </a:r>
                      <a:r>
                        <a:rPr lang="en-IN" sz="1400" dirty="0" smtClean="0">
                          <a:solidFill>
                            <a:srgbClr val="002060"/>
                          </a:solidFill>
                          <a:latin typeface="Times New Roman" pitchFamily="18" charset="0"/>
                          <a:cs typeface="Times New Roman" pitchFamily="18" charset="0"/>
                        </a:rPr>
                        <a:t>period (hr)</a:t>
                      </a:r>
                      <a:endParaRPr lang="en-IN" sz="14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400" dirty="0">
                          <a:solidFill>
                            <a:srgbClr val="002060"/>
                          </a:solidFill>
                          <a:latin typeface="Times New Roman" pitchFamily="18" charset="0"/>
                          <a:cs typeface="Times New Roman" pitchFamily="18" charset="0"/>
                        </a:rPr>
                        <a:t>Stigma Touch</a:t>
                      </a:r>
                      <a:endParaRPr lang="en-IN" sz="1400" dirty="0">
                        <a:solidFill>
                          <a:srgbClr val="002060"/>
                        </a:solidFill>
                        <a:latin typeface="Times New Roman" pitchFamily="18" charset="0"/>
                        <a:ea typeface="Times New Roman"/>
                        <a:cs typeface="Times New Roman"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8243">
                <a:tc>
                  <a:txBody>
                    <a:bodyPr/>
                    <a:lstStyle/>
                    <a:p>
                      <a:pPr marL="457200" algn="ctr">
                        <a:lnSpc>
                          <a:spcPct val="115000"/>
                        </a:lnSpc>
                        <a:spcAft>
                          <a:spcPts val="0"/>
                        </a:spcAft>
                      </a:pPr>
                      <a:r>
                        <a:rPr lang="en-IN" sz="1200" b="1" dirty="0">
                          <a:solidFill>
                            <a:srgbClr val="002060"/>
                          </a:solidFill>
                          <a:latin typeface="Times New Roman" pitchFamily="18" charset="0"/>
                          <a:cs typeface="Times New Roman" pitchFamily="18" charset="0"/>
                        </a:rPr>
                        <a:t>1</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lnSpc>
                          <a:spcPct val="115000"/>
                        </a:lnSpc>
                        <a:spcAft>
                          <a:spcPts val="0"/>
                        </a:spcAft>
                      </a:pPr>
                      <a:r>
                        <a:rPr lang="en-IN" sz="1200" b="1" i="1" dirty="0">
                          <a:solidFill>
                            <a:srgbClr val="002060"/>
                          </a:solidFill>
                          <a:latin typeface="Times New Roman" pitchFamily="18" charset="0"/>
                          <a:cs typeface="Times New Roman" pitchFamily="18" charset="0"/>
                        </a:rPr>
                        <a:t>Apis cerana </a:t>
                      </a:r>
                      <a:r>
                        <a:rPr lang="en-IN" sz="1200" b="1" i="1" dirty="0" smtClean="0">
                          <a:solidFill>
                            <a:srgbClr val="002060"/>
                          </a:solidFill>
                          <a:latin typeface="Times New Roman" pitchFamily="18" charset="0"/>
                          <a:cs typeface="Times New Roman" pitchFamily="18" charset="0"/>
                        </a:rPr>
                        <a:t>indica</a:t>
                      </a:r>
                    </a:p>
                    <a:p>
                      <a:pPr marL="0" indent="0" algn="l">
                        <a:lnSpc>
                          <a:spcPct val="115000"/>
                        </a:lnSpc>
                        <a:spcAft>
                          <a:spcPts val="0"/>
                        </a:spcAft>
                      </a:pPr>
                      <a:r>
                        <a:rPr lang="en-US" sz="1200" b="1" i="0" dirty="0" smtClean="0">
                          <a:solidFill>
                            <a:srgbClr val="002060"/>
                          </a:solidFill>
                          <a:latin typeface="Times New Roman" pitchFamily="18" charset="0"/>
                          <a:ea typeface="Times New Roman"/>
                          <a:cs typeface="Times New Roman" pitchFamily="18" charset="0"/>
                        </a:rPr>
                        <a:t>(c,</a:t>
                      </a:r>
                      <a:r>
                        <a:rPr lang="en-US" sz="1200" b="1" i="0" baseline="0" dirty="0" smtClean="0">
                          <a:solidFill>
                            <a:srgbClr val="002060"/>
                          </a:solidFill>
                          <a:latin typeface="Times New Roman" pitchFamily="18" charset="0"/>
                          <a:ea typeface="Times New Roman"/>
                          <a:cs typeface="Times New Roman" pitchFamily="18" charset="0"/>
                        </a:rPr>
                        <a:t> pl, ph, g, v, </a:t>
                      </a:r>
                      <a:r>
                        <a:rPr lang="en-US" sz="1200" b="1" i="0" baseline="0" dirty="0" err="1" smtClean="0">
                          <a:solidFill>
                            <a:srgbClr val="002060"/>
                          </a:solidFill>
                          <a:latin typeface="Times New Roman" pitchFamily="18" charset="0"/>
                          <a:ea typeface="Times New Roman"/>
                          <a:cs typeface="Times New Roman" pitchFamily="18" charset="0"/>
                        </a:rPr>
                        <a:t>pu</a:t>
                      </a:r>
                      <a:r>
                        <a:rPr lang="en-US" sz="1200" b="1" i="0" baseline="0" dirty="0" smtClean="0">
                          <a:solidFill>
                            <a:srgbClr val="002060"/>
                          </a:solidFill>
                          <a:latin typeface="Times New Roman" pitchFamily="18" charset="0"/>
                          <a:ea typeface="Times New Roman"/>
                          <a:cs typeface="Times New Roman" pitchFamily="18" charset="0"/>
                        </a:rPr>
                        <a:t>, t, h)</a:t>
                      </a:r>
                      <a:endParaRPr lang="en-IN" sz="1200" b="1" i="0"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a:solidFill>
                            <a:srgbClr val="002060"/>
                          </a:solidFill>
                          <a:latin typeface="Times New Roman" pitchFamily="18" charset="0"/>
                          <a:cs typeface="Times New Roman" pitchFamily="18" charset="0"/>
                        </a:rPr>
                        <a:t>Day</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Nectar and pollen</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smtClean="0">
                          <a:solidFill>
                            <a:srgbClr val="002060"/>
                          </a:solidFill>
                          <a:latin typeface="Times New Roman" pitchFamily="18" charset="0"/>
                          <a:cs typeface="Times New Roman" pitchFamily="18" charset="0"/>
                        </a:rPr>
                        <a:t>07 30-16 00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a:solidFill>
                            <a:srgbClr val="002060"/>
                          </a:solidFill>
                          <a:latin typeface="Times New Roman" pitchFamily="18" charset="0"/>
                          <a:cs typeface="Times New Roman" pitchFamily="18" charset="0"/>
                        </a:rPr>
                        <a: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57035">
                <a:tc>
                  <a:txBody>
                    <a:bodyPr/>
                    <a:lstStyle/>
                    <a:p>
                      <a:pPr marL="457200" algn="ctr">
                        <a:lnSpc>
                          <a:spcPct val="115000"/>
                        </a:lnSpc>
                        <a:spcAft>
                          <a:spcPts val="0"/>
                        </a:spcAft>
                      </a:pPr>
                      <a:r>
                        <a:rPr lang="en-IN" sz="1200" b="1" dirty="0">
                          <a:solidFill>
                            <a:srgbClr val="002060"/>
                          </a:solidFill>
                          <a:latin typeface="Times New Roman" pitchFamily="18" charset="0"/>
                          <a:cs typeface="Times New Roman" pitchFamily="18" charset="0"/>
                        </a:rPr>
                        <a:t>2</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lnSpc>
                          <a:spcPct val="115000"/>
                        </a:lnSpc>
                        <a:spcAft>
                          <a:spcPts val="0"/>
                        </a:spcAft>
                      </a:pPr>
                      <a:r>
                        <a:rPr lang="en-IN" sz="1200" b="1" i="1" dirty="0">
                          <a:solidFill>
                            <a:srgbClr val="002060"/>
                          </a:solidFill>
                          <a:latin typeface="Times New Roman" pitchFamily="18" charset="0"/>
                          <a:cs typeface="Times New Roman" pitchFamily="18" charset="0"/>
                        </a:rPr>
                        <a:t>Apis </a:t>
                      </a:r>
                      <a:r>
                        <a:rPr lang="en-IN" sz="1200" b="1" i="1" dirty="0" err="1" smtClean="0">
                          <a:solidFill>
                            <a:srgbClr val="002060"/>
                          </a:solidFill>
                          <a:latin typeface="Times New Roman" pitchFamily="18" charset="0"/>
                          <a:cs typeface="Times New Roman" pitchFamily="18" charset="0"/>
                        </a:rPr>
                        <a:t>dorsata</a:t>
                      </a:r>
                      <a:endParaRPr lang="en-IN" sz="1200" b="1" i="1" dirty="0" smtClean="0">
                        <a:solidFill>
                          <a:srgbClr val="002060"/>
                        </a:solidFill>
                        <a:latin typeface="Times New Roman" pitchFamily="18" charset="0"/>
                        <a:cs typeface="Times New Roman" pitchFamily="18" charset="0"/>
                      </a:endParaRPr>
                    </a:p>
                    <a:p>
                      <a:pPr marL="0" indent="0" algn="l">
                        <a:lnSpc>
                          <a:spcPct val="115000"/>
                        </a:lnSpc>
                        <a:spcAft>
                          <a:spcPts val="0"/>
                        </a:spcAft>
                      </a:pPr>
                      <a:r>
                        <a:rPr lang="en-US" sz="1200" b="1" i="0" dirty="0" smtClean="0">
                          <a:solidFill>
                            <a:srgbClr val="002060"/>
                          </a:solidFill>
                          <a:latin typeface="Times New Roman" pitchFamily="18" charset="0"/>
                          <a:ea typeface="Times New Roman"/>
                          <a:cs typeface="Times New Roman" pitchFamily="18" charset="0"/>
                        </a:rPr>
                        <a:t>(c, h, g)</a:t>
                      </a:r>
                      <a:endParaRPr lang="en-IN" sz="1200" b="1" i="0"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a:solidFill>
                            <a:srgbClr val="002060"/>
                          </a:solidFill>
                          <a:latin typeface="Times New Roman" pitchFamily="18" charset="0"/>
                          <a:cs typeface="Times New Roman" pitchFamily="18" charset="0"/>
                        </a:rPr>
                        <a:t>Day</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Nectar and pollen</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smtClean="0">
                          <a:solidFill>
                            <a:srgbClr val="002060"/>
                          </a:solidFill>
                          <a:latin typeface="Times New Roman" pitchFamily="18" charset="0"/>
                          <a:cs typeface="Times New Roman" pitchFamily="18" charset="0"/>
                        </a:rPr>
                        <a:t>09 00-13 00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a:solidFill>
                            <a:srgbClr val="002060"/>
                          </a:solidFill>
                          <a:latin typeface="Times New Roman" pitchFamily="18" charset="0"/>
                          <a:cs typeface="Times New Roman" pitchFamily="18" charset="0"/>
                        </a:rPr>
                        <a: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53682">
                <a:tc>
                  <a:txBody>
                    <a:bodyPr/>
                    <a:lstStyle/>
                    <a:p>
                      <a:pPr marL="457200" algn="ctr">
                        <a:lnSpc>
                          <a:spcPct val="115000"/>
                        </a:lnSpc>
                        <a:spcAft>
                          <a:spcPts val="0"/>
                        </a:spcAft>
                      </a:pPr>
                      <a:r>
                        <a:rPr lang="en-IN" sz="1200" b="1">
                          <a:solidFill>
                            <a:srgbClr val="002060"/>
                          </a:solidFill>
                          <a:latin typeface="Times New Roman" pitchFamily="18" charset="0"/>
                          <a:cs typeface="Times New Roman" pitchFamily="18" charset="0"/>
                        </a:rPr>
                        <a:t>3</a:t>
                      </a:r>
                      <a:endParaRPr lang="en-IN" sz="1200" b="1">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lnSpc>
                          <a:spcPct val="115000"/>
                        </a:lnSpc>
                        <a:spcAft>
                          <a:spcPts val="0"/>
                        </a:spcAft>
                      </a:pPr>
                      <a:r>
                        <a:rPr lang="en-IN" sz="1200" b="1" i="1" dirty="0">
                          <a:solidFill>
                            <a:srgbClr val="002060"/>
                          </a:solidFill>
                          <a:latin typeface="Times New Roman" pitchFamily="18" charset="0"/>
                          <a:cs typeface="Times New Roman" pitchFamily="18" charset="0"/>
                        </a:rPr>
                        <a:t>Trigona </a:t>
                      </a:r>
                      <a:r>
                        <a:rPr lang="en-IN" sz="1200" b="1" i="1" dirty="0" smtClean="0">
                          <a:solidFill>
                            <a:srgbClr val="002060"/>
                          </a:solidFill>
                          <a:latin typeface="Times New Roman" pitchFamily="18" charset="0"/>
                          <a:cs typeface="Times New Roman" pitchFamily="18" charset="0"/>
                        </a:rPr>
                        <a:t>iridipennis</a:t>
                      </a:r>
                    </a:p>
                    <a:p>
                      <a:pPr marL="0" indent="0" algn="l">
                        <a:lnSpc>
                          <a:spcPct val="115000"/>
                        </a:lnSpc>
                        <a:spcAft>
                          <a:spcPts val="0"/>
                        </a:spcAft>
                      </a:pPr>
                      <a:r>
                        <a:rPr lang="en-US" sz="1200" b="1" i="0" dirty="0" smtClean="0">
                          <a:solidFill>
                            <a:srgbClr val="002060"/>
                          </a:solidFill>
                          <a:latin typeface="Times New Roman" pitchFamily="18" charset="0"/>
                          <a:ea typeface="Times New Roman"/>
                          <a:cs typeface="Times New Roman" pitchFamily="18" charset="0"/>
                        </a:rPr>
                        <a:t>(g,</a:t>
                      </a:r>
                      <a:r>
                        <a:rPr lang="en-US" sz="1200" b="1" i="0" baseline="0" dirty="0" smtClean="0">
                          <a:solidFill>
                            <a:srgbClr val="002060"/>
                          </a:solidFill>
                          <a:latin typeface="Times New Roman" pitchFamily="18" charset="0"/>
                          <a:ea typeface="Times New Roman"/>
                          <a:cs typeface="Times New Roman" pitchFamily="18" charset="0"/>
                        </a:rPr>
                        <a:t> v, t, h)</a:t>
                      </a:r>
                      <a:endParaRPr lang="en-IN" sz="1200" b="1" i="0"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a:solidFill>
                            <a:srgbClr val="002060"/>
                          </a:solidFill>
                          <a:latin typeface="Times New Roman" pitchFamily="18" charset="0"/>
                          <a:cs typeface="Times New Roman" pitchFamily="18" charset="0"/>
                        </a:rPr>
                        <a:t>Day</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smtClean="0">
                          <a:solidFill>
                            <a:srgbClr val="002060"/>
                          </a:solidFill>
                          <a:latin typeface="Times New Roman" pitchFamily="18" charset="0"/>
                          <a:cs typeface="Times New Roman" pitchFamily="18" charset="0"/>
                        </a:rPr>
                        <a:t>Nectar and pollen</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smtClean="0">
                          <a:solidFill>
                            <a:srgbClr val="002060"/>
                          </a:solidFill>
                          <a:latin typeface="Times New Roman" pitchFamily="18" charset="0"/>
                          <a:cs typeface="Times New Roman" pitchFamily="18" charset="0"/>
                        </a:rPr>
                        <a:t>06 30-10 00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a:solidFill>
                            <a:srgbClr val="002060"/>
                          </a:solidFill>
                          <a:latin typeface="Times New Roman" pitchFamily="18" charset="0"/>
                          <a:cs typeface="Times New Roman" pitchFamily="18" charset="0"/>
                        </a:rPr>
                        <a: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45962">
                <a:tc>
                  <a:txBody>
                    <a:bodyPr/>
                    <a:lstStyle/>
                    <a:p>
                      <a:pPr marL="457200" algn="ctr">
                        <a:lnSpc>
                          <a:spcPct val="115000"/>
                        </a:lnSpc>
                        <a:spcAft>
                          <a:spcPts val="0"/>
                        </a:spcAft>
                      </a:pPr>
                      <a:r>
                        <a:rPr lang="en-IN" sz="1200" b="1">
                          <a:solidFill>
                            <a:srgbClr val="002060"/>
                          </a:solidFill>
                          <a:latin typeface="Times New Roman" pitchFamily="18" charset="0"/>
                          <a:cs typeface="Times New Roman" pitchFamily="18" charset="0"/>
                        </a:rPr>
                        <a:t>4</a:t>
                      </a:r>
                      <a:endParaRPr lang="en-IN" sz="1200" b="1">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lnSpc>
                          <a:spcPct val="115000"/>
                        </a:lnSpc>
                        <a:spcAft>
                          <a:spcPts val="0"/>
                        </a:spcAft>
                      </a:pPr>
                      <a:r>
                        <a:rPr lang="en-IN" sz="1200" b="1" i="1" dirty="0" err="1">
                          <a:solidFill>
                            <a:srgbClr val="002060"/>
                          </a:solidFill>
                          <a:latin typeface="Times New Roman" pitchFamily="18" charset="0"/>
                          <a:cs typeface="Times New Roman" pitchFamily="18" charset="0"/>
                        </a:rPr>
                        <a:t>Danaus</a:t>
                      </a:r>
                      <a:r>
                        <a:rPr lang="en-IN" sz="1200" b="1" i="1" dirty="0">
                          <a:solidFill>
                            <a:srgbClr val="002060"/>
                          </a:solidFill>
                          <a:latin typeface="Times New Roman" pitchFamily="18" charset="0"/>
                          <a:cs typeface="Times New Roman" pitchFamily="18" charset="0"/>
                        </a:rPr>
                        <a:t> </a:t>
                      </a:r>
                      <a:r>
                        <a:rPr lang="en-IN" sz="1200" b="1" i="1" dirty="0" err="1" smtClean="0">
                          <a:solidFill>
                            <a:srgbClr val="002060"/>
                          </a:solidFill>
                          <a:latin typeface="Times New Roman" pitchFamily="18" charset="0"/>
                          <a:cs typeface="Times New Roman" pitchFamily="18" charset="0"/>
                        </a:rPr>
                        <a:t>chrysippus</a:t>
                      </a:r>
                      <a:endParaRPr lang="en-IN" sz="1200" b="1" i="1" dirty="0" smtClean="0">
                        <a:solidFill>
                          <a:srgbClr val="002060"/>
                        </a:solidFill>
                        <a:latin typeface="Times New Roman" pitchFamily="18" charset="0"/>
                        <a:cs typeface="Times New Roman" pitchFamily="18" charset="0"/>
                      </a:endParaRPr>
                    </a:p>
                    <a:p>
                      <a:pPr marL="0" indent="0" algn="l">
                        <a:lnSpc>
                          <a:spcPct val="115000"/>
                        </a:lnSpc>
                        <a:spcAft>
                          <a:spcPts val="0"/>
                        </a:spcAft>
                      </a:pPr>
                      <a:r>
                        <a:rPr lang="en-US" sz="1200" b="1" i="0" dirty="0" smtClean="0">
                          <a:solidFill>
                            <a:srgbClr val="002060"/>
                          </a:solidFill>
                          <a:latin typeface="Times New Roman" pitchFamily="18" charset="0"/>
                          <a:ea typeface="Times New Roman"/>
                          <a:cs typeface="Times New Roman" pitchFamily="18" charset="0"/>
                        </a:rPr>
                        <a:t>(pl, ph, </a:t>
                      </a:r>
                      <a:r>
                        <a:rPr lang="en-US" sz="1200" b="1" i="0" dirty="0" err="1" smtClean="0">
                          <a:solidFill>
                            <a:srgbClr val="002060"/>
                          </a:solidFill>
                          <a:latin typeface="Times New Roman" pitchFamily="18" charset="0"/>
                          <a:ea typeface="Times New Roman"/>
                          <a:cs typeface="Times New Roman" pitchFamily="18" charset="0"/>
                        </a:rPr>
                        <a:t>pu</a:t>
                      </a:r>
                      <a:r>
                        <a:rPr lang="en-US" sz="1200" b="1" i="0" dirty="0" smtClean="0">
                          <a:solidFill>
                            <a:srgbClr val="002060"/>
                          </a:solidFill>
                          <a:latin typeface="Times New Roman" pitchFamily="18" charset="0"/>
                          <a:ea typeface="Times New Roman"/>
                          <a:cs typeface="Times New Roman" pitchFamily="18" charset="0"/>
                        </a:rPr>
                        <a:t>, g, h)</a:t>
                      </a:r>
                      <a:endParaRPr lang="en-IN" sz="1200" b="1" i="0"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a:solidFill>
                            <a:srgbClr val="002060"/>
                          </a:solidFill>
                          <a:latin typeface="Times New Roman" pitchFamily="18" charset="0"/>
                          <a:cs typeface="Times New Roman" pitchFamily="18" charset="0"/>
                        </a:rPr>
                        <a:t>Day</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Nectar</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smtClean="0">
                          <a:solidFill>
                            <a:srgbClr val="002060"/>
                          </a:solidFill>
                          <a:latin typeface="Times New Roman" pitchFamily="18" charset="0"/>
                          <a:cs typeface="Times New Roman" pitchFamily="18" charset="0"/>
                        </a:rPr>
                        <a:t>06 00-13 00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a:solidFill>
                            <a:srgbClr val="002060"/>
                          </a:solidFill>
                          <a:latin typeface="Times New Roman" pitchFamily="18" charset="0"/>
                          <a:cs typeface="Times New Roman" pitchFamily="18" charset="0"/>
                        </a:rPr>
                        <a: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53682">
                <a:tc>
                  <a:txBody>
                    <a:bodyPr/>
                    <a:lstStyle/>
                    <a:p>
                      <a:pPr marL="457200" algn="ctr">
                        <a:lnSpc>
                          <a:spcPct val="115000"/>
                        </a:lnSpc>
                        <a:spcAft>
                          <a:spcPts val="0"/>
                        </a:spcAft>
                      </a:pPr>
                      <a:r>
                        <a:rPr lang="en-IN" sz="1200" b="1">
                          <a:solidFill>
                            <a:srgbClr val="002060"/>
                          </a:solidFill>
                          <a:latin typeface="Times New Roman" pitchFamily="18" charset="0"/>
                          <a:cs typeface="Times New Roman" pitchFamily="18" charset="0"/>
                        </a:rPr>
                        <a:t>5</a:t>
                      </a:r>
                      <a:endParaRPr lang="en-IN" sz="1200" b="1">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lnSpc>
                          <a:spcPct val="115000"/>
                        </a:lnSpc>
                        <a:spcAft>
                          <a:spcPts val="0"/>
                        </a:spcAft>
                      </a:pPr>
                      <a:r>
                        <a:rPr lang="en-IN" sz="1200" b="1" i="1" dirty="0" err="1">
                          <a:solidFill>
                            <a:srgbClr val="002060"/>
                          </a:solidFill>
                          <a:latin typeface="Times New Roman" pitchFamily="18" charset="0"/>
                          <a:cs typeface="Times New Roman" pitchFamily="18" charset="0"/>
                        </a:rPr>
                        <a:t>Danaus</a:t>
                      </a:r>
                      <a:r>
                        <a:rPr lang="en-IN" sz="1200" b="1" i="1" dirty="0">
                          <a:solidFill>
                            <a:srgbClr val="002060"/>
                          </a:solidFill>
                          <a:latin typeface="Times New Roman" pitchFamily="18" charset="0"/>
                          <a:cs typeface="Times New Roman" pitchFamily="18" charset="0"/>
                        </a:rPr>
                        <a:t> </a:t>
                      </a:r>
                      <a:r>
                        <a:rPr lang="en-IN" sz="1200" b="1" i="1" dirty="0" err="1" smtClean="0">
                          <a:solidFill>
                            <a:srgbClr val="002060"/>
                          </a:solidFill>
                          <a:latin typeface="Times New Roman" pitchFamily="18" charset="0"/>
                          <a:cs typeface="Times New Roman" pitchFamily="18" charset="0"/>
                        </a:rPr>
                        <a:t>genutia</a:t>
                      </a:r>
                      <a:endParaRPr lang="en-IN" sz="1200" b="1" i="1" dirty="0" smtClean="0">
                        <a:solidFill>
                          <a:srgbClr val="002060"/>
                        </a:solidFill>
                        <a:latin typeface="Times New Roman" pitchFamily="18" charset="0"/>
                        <a:cs typeface="Times New Roman" pitchFamily="18" charset="0"/>
                      </a:endParaRPr>
                    </a:p>
                    <a:p>
                      <a:pPr marL="0" indent="0" algn="l">
                        <a:lnSpc>
                          <a:spcPct val="115000"/>
                        </a:lnSpc>
                        <a:spcAft>
                          <a:spcPts val="0"/>
                        </a:spcAft>
                      </a:pPr>
                      <a:r>
                        <a:rPr lang="en-US" sz="1200" b="1" i="0" dirty="0" smtClean="0">
                          <a:solidFill>
                            <a:srgbClr val="002060"/>
                          </a:solidFill>
                          <a:latin typeface="Times New Roman" pitchFamily="18" charset="0"/>
                          <a:ea typeface="Times New Roman"/>
                          <a:cs typeface="Times New Roman" pitchFamily="18" charset="0"/>
                        </a:rPr>
                        <a:t>(g, h, t)</a:t>
                      </a:r>
                      <a:endParaRPr lang="en-IN" sz="1200" b="1" i="0"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a:solidFill>
                            <a:srgbClr val="002060"/>
                          </a:solidFill>
                          <a:latin typeface="Times New Roman" pitchFamily="18" charset="0"/>
                          <a:cs typeface="Times New Roman" pitchFamily="18" charset="0"/>
                        </a:rPr>
                        <a:t>Day</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Nectar</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smtClean="0">
                          <a:solidFill>
                            <a:srgbClr val="002060"/>
                          </a:solidFill>
                          <a:latin typeface="Times New Roman" pitchFamily="18" charset="0"/>
                          <a:cs typeface="Times New Roman" pitchFamily="18" charset="0"/>
                        </a:rPr>
                        <a:t>07 00-09 00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a:solidFill>
                            <a:srgbClr val="002060"/>
                          </a:solidFill>
                          <a:latin typeface="Times New Roman" pitchFamily="18" charset="0"/>
                          <a:cs typeface="Times New Roman" pitchFamily="18" charset="0"/>
                        </a:rPr>
                        <a: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45962">
                <a:tc>
                  <a:txBody>
                    <a:bodyPr/>
                    <a:lstStyle/>
                    <a:p>
                      <a:pPr marL="457200" algn="ctr">
                        <a:lnSpc>
                          <a:spcPct val="115000"/>
                        </a:lnSpc>
                        <a:spcAft>
                          <a:spcPts val="0"/>
                        </a:spcAft>
                      </a:pPr>
                      <a:r>
                        <a:rPr lang="en-IN" sz="1200" b="1">
                          <a:solidFill>
                            <a:srgbClr val="002060"/>
                          </a:solidFill>
                          <a:latin typeface="Times New Roman" pitchFamily="18" charset="0"/>
                          <a:cs typeface="Times New Roman" pitchFamily="18" charset="0"/>
                        </a:rPr>
                        <a:t>6</a:t>
                      </a:r>
                      <a:endParaRPr lang="en-IN" sz="1200" b="1">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lnSpc>
                          <a:spcPct val="115000"/>
                        </a:lnSpc>
                        <a:spcAft>
                          <a:spcPts val="0"/>
                        </a:spcAft>
                      </a:pPr>
                      <a:r>
                        <a:rPr lang="en-IN" sz="1200" b="1" i="1" dirty="0" err="1">
                          <a:solidFill>
                            <a:srgbClr val="002060"/>
                          </a:solidFill>
                          <a:latin typeface="Times New Roman" pitchFamily="18" charset="0"/>
                          <a:cs typeface="Times New Roman" pitchFamily="18" charset="0"/>
                        </a:rPr>
                        <a:t>Tirumala</a:t>
                      </a:r>
                      <a:r>
                        <a:rPr lang="en-IN" sz="1200" b="1" i="1" dirty="0">
                          <a:solidFill>
                            <a:srgbClr val="002060"/>
                          </a:solidFill>
                          <a:latin typeface="Times New Roman" pitchFamily="18" charset="0"/>
                          <a:cs typeface="Times New Roman" pitchFamily="18" charset="0"/>
                        </a:rPr>
                        <a:t> </a:t>
                      </a:r>
                      <a:r>
                        <a:rPr lang="en-IN" sz="1200" b="1" i="1" dirty="0" err="1" smtClean="0">
                          <a:solidFill>
                            <a:srgbClr val="002060"/>
                          </a:solidFill>
                          <a:latin typeface="Times New Roman" pitchFamily="18" charset="0"/>
                          <a:cs typeface="Times New Roman" pitchFamily="18" charset="0"/>
                        </a:rPr>
                        <a:t>limniace</a:t>
                      </a:r>
                      <a:endParaRPr lang="en-IN" sz="1200" b="1" i="1" dirty="0" smtClean="0">
                        <a:solidFill>
                          <a:srgbClr val="002060"/>
                        </a:solidFill>
                        <a:latin typeface="Times New Roman" pitchFamily="18" charset="0"/>
                        <a:cs typeface="Times New Roman" pitchFamily="18" charset="0"/>
                      </a:endParaRPr>
                    </a:p>
                    <a:p>
                      <a:pPr marL="0" indent="0" algn="l">
                        <a:lnSpc>
                          <a:spcPct val="115000"/>
                        </a:lnSpc>
                        <a:spcAft>
                          <a:spcPts val="0"/>
                        </a:spcAft>
                      </a:pPr>
                      <a:r>
                        <a:rPr lang="en-US" sz="1200" b="1" i="0" dirty="0" smtClean="0">
                          <a:solidFill>
                            <a:srgbClr val="002060"/>
                          </a:solidFill>
                          <a:latin typeface="Times New Roman" pitchFamily="18" charset="0"/>
                          <a:ea typeface="Times New Roman"/>
                          <a:cs typeface="Times New Roman" pitchFamily="18" charset="0"/>
                        </a:rPr>
                        <a:t>(v, g, h, pl)</a:t>
                      </a:r>
                      <a:endParaRPr lang="en-IN" sz="1200" b="1" i="0"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a:solidFill>
                            <a:srgbClr val="002060"/>
                          </a:solidFill>
                          <a:latin typeface="Times New Roman" pitchFamily="18" charset="0"/>
                          <a:cs typeface="Times New Roman" pitchFamily="18" charset="0"/>
                        </a:rPr>
                        <a:t>Day</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Nectar</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smtClean="0">
                          <a:solidFill>
                            <a:srgbClr val="002060"/>
                          </a:solidFill>
                          <a:latin typeface="Times New Roman" pitchFamily="18" charset="0"/>
                          <a:cs typeface="Times New Roman" pitchFamily="18" charset="0"/>
                        </a:rPr>
                        <a:t>06 00-11 00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a:solidFill>
                            <a:srgbClr val="002060"/>
                          </a:solidFill>
                          <a:latin typeface="Times New Roman" pitchFamily="18" charset="0"/>
                          <a:cs typeface="Times New Roman" pitchFamily="18" charset="0"/>
                        </a:rPr>
                        <a: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53682">
                <a:tc>
                  <a:txBody>
                    <a:bodyPr/>
                    <a:lstStyle/>
                    <a:p>
                      <a:pPr marL="457200" algn="ctr">
                        <a:lnSpc>
                          <a:spcPct val="115000"/>
                        </a:lnSpc>
                        <a:spcAft>
                          <a:spcPts val="0"/>
                        </a:spcAft>
                      </a:pPr>
                      <a:r>
                        <a:rPr lang="en-IN" sz="1200" b="1" dirty="0">
                          <a:solidFill>
                            <a:srgbClr val="002060"/>
                          </a:solidFill>
                          <a:latin typeface="Times New Roman" pitchFamily="18" charset="0"/>
                          <a:cs typeface="Times New Roman" pitchFamily="18" charset="0"/>
                        </a:rPr>
                        <a:t>7</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lnSpc>
                          <a:spcPct val="115000"/>
                        </a:lnSpc>
                        <a:spcAft>
                          <a:spcPts val="0"/>
                        </a:spcAft>
                      </a:pPr>
                      <a:r>
                        <a:rPr lang="en-IN" sz="1200" b="1" i="1" dirty="0" err="1">
                          <a:solidFill>
                            <a:srgbClr val="002060"/>
                          </a:solidFill>
                          <a:latin typeface="Times New Roman" pitchFamily="18" charset="0"/>
                          <a:cs typeface="Times New Roman" pitchFamily="18" charset="0"/>
                        </a:rPr>
                        <a:t>Parantica</a:t>
                      </a:r>
                      <a:r>
                        <a:rPr lang="en-IN" sz="1200" b="1" i="1" dirty="0">
                          <a:solidFill>
                            <a:srgbClr val="002060"/>
                          </a:solidFill>
                          <a:latin typeface="Times New Roman" pitchFamily="18" charset="0"/>
                          <a:cs typeface="Times New Roman" pitchFamily="18" charset="0"/>
                        </a:rPr>
                        <a:t> </a:t>
                      </a:r>
                      <a:r>
                        <a:rPr lang="en-IN" sz="1200" b="1" i="1" dirty="0" err="1" smtClean="0">
                          <a:solidFill>
                            <a:srgbClr val="002060"/>
                          </a:solidFill>
                          <a:latin typeface="Times New Roman" pitchFamily="18" charset="0"/>
                          <a:cs typeface="Times New Roman" pitchFamily="18" charset="0"/>
                        </a:rPr>
                        <a:t>aglea</a:t>
                      </a:r>
                      <a:endParaRPr lang="en-IN" sz="1200" b="1" i="1" dirty="0" smtClean="0">
                        <a:solidFill>
                          <a:srgbClr val="002060"/>
                        </a:solidFill>
                        <a:latin typeface="Times New Roman" pitchFamily="18" charset="0"/>
                        <a:cs typeface="Times New Roman" pitchFamily="18" charset="0"/>
                      </a:endParaRPr>
                    </a:p>
                    <a:p>
                      <a:pPr marL="0" indent="0" algn="l">
                        <a:lnSpc>
                          <a:spcPct val="115000"/>
                        </a:lnSpc>
                        <a:spcAft>
                          <a:spcPts val="0"/>
                        </a:spcAft>
                      </a:pPr>
                      <a:r>
                        <a:rPr lang="en-US" sz="1200" b="1" i="0" dirty="0" smtClean="0">
                          <a:solidFill>
                            <a:srgbClr val="002060"/>
                          </a:solidFill>
                          <a:latin typeface="Times New Roman" pitchFamily="18" charset="0"/>
                          <a:ea typeface="Times New Roman"/>
                          <a:cs typeface="Times New Roman" pitchFamily="18" charset="0"/>
                        </a:rPr>
                        <a:t>(</a:t>
                      </a:r>
                      <a:r>
                        <a:rPr lang="en-US" sz="1200" b="1" i="0" dirty="0" err="1" smtClean="0">
                          <a:solidFill>
                            <a:srgbClr val="002060"/>
                          </a:solidFill>
                          <a:latin typeface="Times New Roman" pitchFamily="18" charset="0"/>
                          <a:ea typeface="Times New Roman"/>
                          <a:cs typeface="Times New Roman" pitchFamily="18" charset="0"/>
                        </a:rPr>
                        <a:t>pu</a:t>
                      </a:r>
                      <a:r>
                        <a:rPr lang="en-US" sz="1200" b="1" i="0" dirty="0" smtClean="0">
                          <a:solidFill>
                            <a:srgbClr val="002060"/>
                          </a:solidFill>
                          <a:latin typeface="Times New Roman" pitchFamily="18" charset="0"/>
                          <a:ea typeface="Times New Roman"/>
                          <a:cs typeface="Times New Roman" pitchFamily="18" charset="0"/>
                        </a:rPr>
                        <a:t>, ph, h)</a:t>
                      </a:r>
                      <a:endParaRPr lang="en-IN" sz="1200" b="1" i="0"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a:solidFill>
                            <a:srgbClr val="002060"/>
                          </a:solidFill>
                          <a:latin typeface="Times New Roman" pitchFamily="18" charset="0"/>
                          <a:cs typeface="Times New Roman" pitchFamily="18" charset="0"/>
                        </a:rPr>
                        <a:t>Day</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Nectar</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smtClean="0">
                          <a:solidFill>
                            <a:srgbClr val="002060"/>
                          </a:solidFill>
                          <a:latin typeface="Times New Roman" pitchFamily="18" charset="0"/>
                          <a:cs typeface="Times New Roman" pitchFamily="18" charset="0"/>
                        </a:rPr>
                        <a:t>07 00-16 00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457200" algn="l">
                        <a:lnSpc>
                          <a:spcPct val="115000"/>
                        </a:lnSpc>
                        <a:spcAft>
                          <a:spcPts val="0"/>
                        </a:spcAft>
                      </a:pPr>
                      <a:r>
                        <a:rPr lang="en-IN" sz="1200" b="1" dirty="0">
                          <a:solidFill>
                            <a:srgbClr val="002060"/>
                          </a:solidFill>
                          <a:latin typeface="Times New Roman" pitchFamily="18" charset="0"/>
                          <a:cs typeface="Times New Roman" pitchFamily="18" charset="0"/>
                        </a:rPr>
                        <a: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0"/>
            <a:ext cx="8229600" cy="762000"/>
          </a:xfrm>
        </p:spPr>
        <p:txBody>
          <a:bodyPr/>
          <a:lstStyle/>
          <a:p>
            <a:pPr algn="l"/>
            <a:r>
              <a:rPr lang="en-US" sz="3600" b="1" i="1" dirty="0" smtClean="0">
                <a:solidFill>
                  <a:srgbClr val="760076"/>
                </a:solidFill>
                <a:latin typeface="Times New Roman" pitchFamily="18" charset="0"/>
                <a:cs typeface="Times New Roman" pitchFamily="18" charset="0"/>
              </a:rPr>
              <a:t>Cont…</a:t>
            </a:r>
            <a:endParaRPr lang="en-IN" sz="3600" b="1" i="1" dirty="0" smtClean="0">
              <a:solidFill>
                <a:srgbClr val="760076"/>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762000" y="762001"/>
          <a:ext cx="7620000" cy="4813612"/>
        </p:xfrm>
        <a:graphic>
          <a:graphicData uri="http://schemas.openxmlformats.org/drawingml/2006/table">
            <a:tbl>
              <a:tblPr firstRow="1" bandRow="1">
                <a:tableStyleId>{74C1A8A3-306A-4EB7-A6B1-4F7E0EB9C5D6}</a:tableStyleId>
              </a:tblPr>
              <a:tblGrid>
                <a:gridCol w="952500"/>
                <a:gridCol w="2637692"/>
                <a:gridCol w="879231"/>
                <a:gridCol w="1318847"/>
                <a:gridCol w="1025769"/>
                <a:gridCol w="805961"/>
              </a:tblGrid>
              <a:tr h="503380">
                <a:tc>
                  <a:txBody>
                    <a:bodyPr/>
                    <a:lstStyle/>
                    <a:p>
                      <a:pPr marL="457200" algn="ctr">
                        <a:lnSpc>
                          <a:spcPct val="115000"/>
                        </a:lnSpc>
                        <a:spcAft>
                          <a:spcPts val="0"/>
                        </a:spcAft>
                      </a:pPr>
                      <a:r>
                        <a:rPr lang="en-IN" sz="1200" b="1" dirty="0">
                          <a:solidFill>
                            <a:srgbClr val="002060"/>
                          </a:solidFill>
                          <a:latin typeface="Times New Roman" pitchFamily="18" charset="0"/>
                          <a:cs typeface="Times New Roman" pitchFamily="18" charset="0"/>
                        </a:rPr>
                        <a:t>8</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381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noFill/>
                  </a:tcPr>
                </a:tc>
                <a:tc>
                  <a:txBody>
                    <a:bodyPr/>
                    <a:lstStyle/>
                    <a:p>
                      <a:pPr marL="0" indent="0" algn="l">
                        <a:lnSpc>
                          <a:spcPct val="115000"/>
                        </a:lnSpc>
                        <a:spcAft>
                          <a:spcPts val="0"/>
                        </a:spcAft>
                      </a:pPr>
                      <a:r>
                        <a:rPr lang="en-IN" sz="1200" b="1" i="1" dirty="0" err="1">
                          <a:solidFill>
                            <a:srgbClr val="002060"/>
                          </a:solidFill>
                          <a:latin typeface="Times New Roman" pitchFamily="18" charset="0"/>
                          <a:cs typeface="Times New Roman" pitchFamily="18" charset="0"/>
                        </a:rPr>
                        <a:t>Caprona</a:t>
                      </a:r>
                      <a:r>
                        <a:rPr lang="en-IN" sz="1200" b="1" i="1" dirty="0">
                          <a:solidFill>
                            <a:srgbClr val="002060"/>
                          </a:solidFill>
                          <a:latin typeface="Times New Roman" pitchFamily="18" charset="0"/>
                          <a:cs typeface="Times New Roman" pitchFamily="18" charset="0"/>
                        </a:rPr>
                        <a:t> </a:t>
                      </a:r>
                      <a:r>
                        <a:rPr lang="en-IN" sz="1200" b="1" i="1" dirty="0" err="1" smtClean="0">
                          <a:solidFill>
                            <a:srgbClr val="002060"/>
                          </a:solidFill>
                          <a:latin typeface="Times New Roman" pitchFamily="18" charset="0"/>
                          <a:cs typeface="Times New Roman" pitchFamily="18" charset="0"/>
                        </a:rPr>
                        <a:t>ransonnetti</a:t>
                      </a:r>
                      <a:endParaRPr lang="en-IN" sz="1200" b="1" i="1" dirty="0" smtClean="0">
                        <a:solidFill>
                          <a:srgbClr val="002060"/>
                        </a:solidFill>
                        <a:latin typeface="Times New Roman" pitchFamily="18" charset="0"/>
                        <a:cs typeface="Times New Roman" pitchFamily="18" charset="0"/>
                      </a:endParaRPr>
                    </a:p>
                    <a:p>
                      <a:pPr marL="0" indent="0" algn="l">
                        <a:lnSpc>
                          <a:spcPct val="115000"/>
                        </a:lnSpc>
                        <a:spcAft>
                          <a:spcPts val="0"/>
                        </a:spcAft>
                      </a:pPr>
                      <a:r>
                        <a:rPr lang="en-US" sz="1200" b="1" i="0" dirty="0" smtClean="0">
                          <a:solidFill>
                            <a:srgbClr val="002060"/>
                          </a:solidFill>
                          <a:latin typeface="Times New Roman" pitchFamily="18" charset="0"/>
                          <a:ea typeface="Times New Roman"/>
                          <a:cs typeface="Times New Roman" pitchFamily="18" charset="0"/>
                        </a:rPr>
                        <a:t>(c, h, v)</a:t>
                      </a:r>
                      <a:endParaRPr lang="en-IN" sz="1200" b="1" i="0"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381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Day</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381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Nectar</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381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smtClean="0">
                          <a:solidFill>
                            <a:srgbClr val="002060"/>
                          </a:solidFill>
                          <a:latin typeface="Times New Roman" pitchFamily="18" charset="0"/>
                          <a:cs typeface="Times New Roman" pitchFamily="18" charset="0"/>
                        </a:rPr>
                        <a:t>08 00-12 00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381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38100" cap="flat" cmpd="sng" algn="ctr">
                      <a:solidFill>
                        <a:schemeClr val="tx1"/>
                      </a:solidFill>
                      <a:prstDash val="solid"/>
                      <a:round/>
                      <a:headEnd type="none" w="med" len="med"/>
                      <a:tailEnd type="none" w="med" len="med"/>
                    </a:lnT>
                    <a:lnB w="25400" cmpd="sng">
                      <a:noFill/>
                    </a:lnB>
                    <a:lnTlToBr w="12700" cmpd="sng">
                      <a:noFill/>
                      <a:prstDash val="solid"/>
                    </a:lnTlToBr>
                    <a:lnBlToTr w="12700" cmpd="sng">
                      <a:noFill/>
                      <a:prstDash val="solid"/>
                    </a:lnBlToTr>
                    <a:noFill/>
                  </a:tcPr>
                </a:tc>
              </a:tr>
              <a:tr h="503383">
                <a:tc>
                  <a:txBody>
                    <a:bodyPr/>
                    <a:lstStyle/>
                    <a:p>
                      <a:pPr marL="457200" algn="ctr">
                        <a:lnSpc>
                          <a:spcPct val="115000"/>
                        </a:lnSpc>
                        <a:spcAft>
                          <a:spcPts val="0"/>
                        </a:spcAft>
                      </a:pPr>
                      <a:r>
                        <a:rPr lang="en-IN" sz="1200" b="1" dirty="0" smtClean="0">
                          <a:solidFill>
                            <a:srgbClr val="002060"/>
                          </a:solidFill>
                          <a:latin typeface="Times New Roman" pitchFamily="18" charset="0"/>
                          <a:cs typeface="Times New Roman" pitchFamily="18" charset="0"/>
                        </a:rPr>
                        <a:t>9</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5715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tc>
                  <a:txBody>
                    <a:bodyPr/>
                    <a:lstStyle/>
                    <a:p>
                      <a:pPr marL="0" indent="0" algn="l">
                        <a:lnSpc>
                          <a:spcPct val="115000"/>
                        </a:lnSpc>
                        <a:spcAft>
                          <a:spcPts val="0"/>
                        </a:spcAft>
                      </a:pPr>
                      <a:r>
                        <a:rPr lang="en-IN" sz="1200" b="1" i="1" dirty="0" err="1">
                          <a:solidFill>
                            <a:srgbClr val="002060"/>
                          </a:solidFill>
                          <a:latin typeface="Times New Roman" pitchFamily="18" charset="0"/>
                          <a:cs typeface="Times New Roman" pitchFamily="18" charset="0"/>
                        </a:rPr>
                        <a:t>Rpthima</a:t>
                      </a:r>
                      <a:r>
                        <a:rPr lang="en-IN" sz="1200" b="1" i="1" dirty="0">
                          <a:solidFill>
                            <a:srgbClr val="002060"/>
                          </a:solidFill>
                          <a:latin typeface="Times New Roman" pitchFamily="18" charset="0"/>
                          <a:cs typeface="Times New Roman" pitchFamily="18" charset="0"/>
                        </a:rPr>
                        <a:t> </a:t>
                      </a:r>
                      <a:r>
                        <a:rPr lang="en-IN" sz="1200" b="1" i="1" dirty="0" err="1" smtClean="0">
                          <a:solidFill>
                            <a:srgbClr val="002060"/>
                          </a:solidFill>
                          <a:latin typeface="Times New Roman" pitchFamily="18" charset="0"/>
                          <a:cs typeface="Times New Roman" pitchFamily="18" charset="0"/>
                        </a:rPr>
                        <a:t>baldus</a:t>
                      </a:r>
                      <a:endParaRPr lang="en-IN" sz="1200" b="1" i="1" dirty="0" smtClean="0">
                        <a:solidFill>
                          <a:srgbClr val="002060"/>
                        </a:solidFill>
                        <a:latin typeface="Times New Roman" pitchFamily="18" charset="0"/>
                        <a:cs typeface="Times New Roman" pitchFamily="18" charset="0"/>
                      </a:endParaRPr>
                    </a:p>
                    <a:p>
                      <a:pPr marL="0" indent="0" algn="l">
                        <a:lnSpc>
                          <a:spcPct val="115000"/>
                        </a:lnSpc>
                        <a:spcAft>
                          <a:spcPts val="0"/>
                        </a:spcAft>
                      </a:pPr>
                      <a:r>
                        <a:rPr lang="en-US" sz="1200" b="1" i="0" dirty="0" smtClean="0">
                          <a:solidFill>
                            <a:srgbClr val="002060"/>
                          </a:solidFill>
                          <a:latin typeface="Times New Roman" pitchFamily="18" charset="0"/>
                          <a:ea typeface="Times New Roman"/>
                          <a:cs typeface="Times New Roman" pitchFamily="18" charset="0"/>
                        </a:rPr>
                        <a:t>(pl,</a:t>
                      </a:r>
                      <a:r>
                        <a:rPr lang="en-US" sz="1200" b="1" i="0" baseline="0" dirty="0" smtClean="0">
                          <a:solidFill>
                            <a:srgbClr val="002060"/>
                          </a:solidFill>
                          <a:latin typeface="Times New Roman" pitchFamily="18" charset="0"/>
                          <a:ea typeface="Times New Roman"/>
                          <a:cs typeface="Times New Roman" pitchFamily="18" charset="0"/>
                        </a:rPr>
                        <a:t> ph, v)</a:t>
                      </a:r>
                      <a:endParaRPr lang="en-IN" sz="1200" b="1" i="0"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5715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Day</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5715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Nectar</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5715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smtClean="0">
                          <a:solidFill>
                            <a:srgbClr val="002060"/>
                          </a:solidFill>
                          <a:latin typeface="Times New Roman" pitchFamily="18" charset="0"/>
                          <a:cs typeface="Times New Roman" pitchFamily="18" charset="0"/>
                        </a:rPr>
                        <a:t>06 00-14 00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5715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tc>
                  <a:txBody>
                    <a:bodyPr/>
                    <a:lstStyle/>
                    <a:p>
                      <a:pPr marL="11113" indent="-22225" algn="ctr">
                        <a:lnSpc>
                          <a:spcPct val="115000"/>
                        </a:lnSpc>
                        <a:spcAft>
                          <a:spcPts val="0"/>
                        </a:spcAft>
                      </a:pPr>
                      <a:r>
                        <a:rPr lang="en-IN" sz="1200" b="1" dirty="0">
                          <a:solidFill>
                            <a:srgbClr val="002060"/>
                          </a:solidFill>
                          <a:latin typeface="Times New Roman" pitchFamily="18" charset="0"/>
                          <a:cs typeface="Times New Roman" pitchFamily="18" charset="0"/>
                        </a:rPr>
                        <a: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57150" cap="flat" cmpd="sng" algn="ctr">
                      <a:noFill/>
                      <a:prstDash val="solid"/>
                      <a:round/>
                      <a:headEnd type="none" w="med" len="med"/>
                      <a:tailEnd type="none" w="med" len="med"/>
                    </a:lnT>
                    <a:lnB w="25400" cmpd="sng">
                      <a:noFill/>
                    </a:lnB>
                    <a:lnTlToBr w="12700" cmpd="sng">
                      <a:noFill/>
                      <a:prstDash val="solid"/>
                    </a:lnTlToBr>
                    <a:lnBlToTr w="12700" cmpd="sng">
                      <a:noFill/>
                      <a:prstDash val="solid"/>
                    </a:lnBlToTr>
                    <a:noFill/>
                  </a:tcPr>
                </a:tc>
              </a:tr>
              <a:tr h="503383">
                <a:tc>
                  <a:txBody>
                    <a:bodyPr/>
                    <a:lstStyle/>
                    <a:p>
                      <a:pPr marL="457200" algn="ctr">
                        <a:lnSpc>
                          <a:spcPct val="115000"/>
                        </a:lnSpc>
                        <a:spcAft>
                          <a:spcPts val="0"/>
                        </a:spcAft>
                      </a:pPr>
                      <a:r>
                        <a:rPr lang="en-IN" sz="1200" b="1" dirty="0">
                          <a:solidFill>
                            <a:srgbClr val="002060"/>
                          </a:solidFill>
                          <a:latin typeface="Times New Roman" pitchFamily="18" charset="0"/>
                          <a:cs typeface="Times New Roman" pitchFamily="18" charset="0"/>
                        </a:rPr>
                        <a:t>10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marL="0" indent="0" algn="l">
                        <a:lnSpc>
                          <a:spcPct val="115000"/>
                        </a:lnSpc>
                        <a:spcAft>
                          <a:spcPts val="0"/>
                        </a:spcAft>
                      </a:pPr>
                      <a:r>
                        <a:rPr lang="en-IN" sz="1200" b="1" i="1" dirty="0" err="1">
                          <a:solidFill>
                            <a:srgbClr val="002060"/>
                          </a:solidFill>
                          <a:latin typeface="Times New Roman" pitchFamily="18" charset="0"/>
                          <a:cs typeface="Times New Roman" pitchFamily="18" charset="0"/>
                        </a:rPr>
                        <a:t>Badamia</a:t>
                      </a:r>
                      <a:r>
                        <a:rPr lang="en-IN" sz="1200" b="1" i="1" dirty="0">
                          <a:solidFill>
                            <a:srgbClr val="002060"/>
                          </a:solidFill>
                          <a:latin typeface="Times New Roman" pitchFamily="18" charset="0"/>
                          <a:cs typeface="Times New Roman" pitchFamily="18" charset="0"/>
                        </a:rPr>
                        <a:t> </a:t>
                      </a:r>
                      <a:r>
                        <a:rPr lang="en-IN" sz="1200" b="1" i="1" dirty="0" err="1" smtClean="0">
                          <a:solidFill>
                            <a:srgbClr val="002060"/>
                          </a:solidFill>
                          <a:latin typeface="Times New Roman" pitchFamily="18" charset="0"/>
                          <a:cs typeface="Times New Roman" pitchFamily="18" charset="0"/>
                        </a:rPr>
                        <a:t>exclamationis</a:t>
                      </a:r>
                      <a:endParaRPr lang="en-IN" sz="1200" b="1" i="1" dirty="0" smtClean="0">
                        <a:solidFill>
                          <a:srgbClr val="002060"/>
                        </a:solidFill>
                        <a:latin typeface="Times New Roman" pitchFamily="18" charset="0"/>
                        <a:cs typeface="Times New Roman" pitchFamily="18" charset="0"/>
                      </a:endParaRPr>
                    </a:p>
                    <a:p>
                      <a:pPr marL="0" indent="0" algn="l">
                        <a:lnSpc>
                          <a:spcPct val="115000"/>
                        </a:lnSpc>
                        <a:spcAft>
                          <a:spcPts val="0"/>
                        </a:spcAft>
                      </a:pPr>
                      <a:r>
                        <a:rPr lang="en-US" sz="1200" b="1" i="0" dirty="0" smtClean="0">
                          <a:solidFill>
                            <a:srgbClr val="002060"/>
                          </a:solidFill>
                          <a:latin typeface="Times New Roman" pitchFamily="18" charset="0"/>
                          <a:ea typeface="Times New Roman"/>
                          <a:cs typeface="Times New Roman" pitchFamily="18" charset="0"/>
                        </a:rPr>
                        <a:t>(c, ph, </a:t>
                      </a:r>
                      <a:r>
                        <a:rPr lang="en-US" sz="1200" b="1" i="0" dirty="0" err="1" smtClean="0">
                          <a:solidFill>
                            <a:srgbClr val="002060"/>
                          </a:solidFill>
                          <a:latin typeface="Times New Roman" pitchFamily="18" charset="0"/>
                          <a:ea typeface="Times New Roman"/>
                          <a:cs typeface="Times New Roman" pitchFamily="18" charset="0"/>
                        </a:rPr>
                        <a:t>pu</a:t>
                      </a:r>
                      <a:r>
                        <a:rPr lang="en-US" sz="1200" b="1" i="0" dirty="0" smtClean="0">
                          <a:solidFill>
                            <a:srgbClr val="002060"/>
                          </a:solidFill>
                          <a:latin typeface="Times New Roman" pitchFamily="18" charset="0"/>
                          <a:ea typeface="Times New Roman"/>
                          <a:cs typeface="Times New Roman" pitchFamily="18" charset="0"/>
                        </a:rPr>
                        <a:t>)</a:t>
                      </a:r>
                      <a:endParaRPr lang="en-IN" sz="1200" b="1" i="0"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smtClean="0">
                          <a:solidFill>
                            <a:srgbClr val="002060"/>
                          </a:solidFill>
                          <a:latin typeface="Times New Roman" pitchFamily="18" charset="0"/>
                          <a:cs typeface="Times New Roman" pitchFamily="18" charset="0"/>
                        </a:rPr>
                        <a:t>Day</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Nectar</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smtClean="0">
                          <a:solidFill>
                            <a:srgbClr val="002060"/>
                          </a:solidFill>
                          <a:latin typeface="Times New Roman" pitchFamily="18" charset="0"/>
                          <a:cs typeface="Times New Roman" pitchFamily="18" charset="0"/>
                        </a:rPr>
                        <a:t>09 00-16 00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25400" cmpd="sng">
                      <a:noFill/>
                    </a:lnT>
                    <a:lnB>
                      <a:noFill/>
                    </a:lnB>
                    <a:lnTlToBr w="12700" cmpd="sng">
                      <a:noFill/>
                      <a:prstDash val="solid"/>
                    </a:lnTlToBr>
                    <a:lnBlToTr w="12700" cmpd="sng">
                      <a:noFill/>
                      <a:prstDash val="solid"/>
                    </a:lnBlToTr>
                    <a:noFill/>
                  </a:tcPr>
                </a:tc>
                <a:tc>
                  <a:txBody>
                    <a:bodyPr/>
                    <a:lstStyle/>
                    <a:p>
                      <a:pPr marL="11113" indent="-22225" algn="ctr">
                        <a:lnSpc>
                          <a:spcPct val="115000"/>
                        </a:lnSpc>
                        <a:spcAft>
                          <a:spcPts val="0"/>
                        </a:spcAft>
                      </a:pPr>
                      <a:r>
                        <a:rPr lang="en-IN" sz="1200" b="1" dirty="0">
                          <a:solidFill>
                            <a:srgbClr val="002060"/>
                          </a:solidFill>
                          <a:latin typeface="Times New Roman" pitchFamily="18" charset="0"/>
                          <a:cs typeface="Times New Roman" pitchFamily="18" charset="0"/>
                        </a:rPr>
                        <a: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w="25400" cmpd="sng">
                      <a:noFill/>
                    </a:lnT>
                    <a:lnB>
                      <a:noFill/>
                    </a:lnB>
                    <a:lnTlToBr w="12700" cmpd="sng">
                      <a:noFill/>
                      <a:prstDash val="solid"/>
                    </a:lnTlToBr>
                    <a:lnBlToTr w="12700" cmpd="sng">
                      <a:noFill/>
                      <a:prstDash val="solid"/>
                    </a:lnBlToTr>
                    <a:noFill/>
                  </a:tcPr>
                </a:tc>
              </a:tr>
              <a:tr h="575295">
                <a:tc>
                  <a:txBody>
                    <a:bodyPr/>
                    <a:lstStyle/>
                    <a:p>
                      <a:pPr marL="457200" algn="ctr">
                        <a:lnSpc>
                          <a:spcPct val="115000"/>
                        </a:lnSpc>
                        <a:spcAft>
                          <a:spcPts val="0"/>
                        </a:spcAft>
                      </a:pPr>
                      <a:r>
                        <a:rPr lang="en-IN" sz="1200" b="1">
                          <a:solidFill>
                            <a:srgbClr val="002060"/>
                          </a:solidFill>
                          <a:latin typeface="Times New Roman" pitchFamily="18" charset="0"/>
                          <a:cs typeface="Times New Roman" pitchFamily="18" charset="0"/>
                        </a:rPr>
                        <a:t>11</a:t>
                      </a:r>
                      <a:endParaRPr lang="en-IN" sz="1200" b="1">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l">
                        <a:lnSpc>
                          <a:spcPct val="115000"/>
                        </a:lnSpc>
                        <a:spcAft>
                          <a:spcPts val="0"/>
                        </a:spcAft>
                      </a:pPr>
                      <a:r>
                        <a:rPr lang="en-IN" sz="1200" b="1" i="1" dirty="0">
                          <a:solidFill>
                            <a:srgbClr val="002060"/>
                          </a:solidFill>
                          <a:latin typeface="Times New Roman" pitchFamily="18" charset="0"/>
                          <a:cs typeface="Times New Roman" pitchFamily="18" charset="0"/>
                        </a:rPr>
                        <a:t>Macroglossum </a:t>
                      </a:r>
                      <a:r>
                        <a:rPr lang="en-IN" sz="1200" b="1" i="1" dirty="0" err="1" smtClean="0">
                          <a:solidFill>
                            <a:srgbClr val="002060"/>
                          </a:solidFill>
                          <a:latin typeface="Times New Roman" pitchFamily="18" charset="0"/>
                          <a:cs typeface="Times New Roman" pitchFamily="18" charset="0"/>
                        </a:rPr>
                        <a:t>corythus</a:t>
                      </a:r>
                      <a:endParaRPr lang="en-IN" sz="1200" b="1" i="1" dirty="0" smtClean="0">
                        <a:solidFill>
                          <a:srgbClr val="002060"/>
                        </a:solidFill>
                        <a:latin typeface="Times New Roman" pitchFamily="18" charset="0"/>
                        <a:cs typeface="Times New Roman" pitchFamily="18" charset="0"/>
                      </a:endParaRPr>
                    </a:p>
                    <a:p>
                      <a:pPr marL="0" indent="0" algn="l">
                        <a:lnSpc>
                          <a:spcPct val="115000"/>
                        </a:lnSpc>
                        <a:spcAft>
                          <a:spcPts val="0"/>
                        </a:spcAft>
                      </a:pPr>
                      <a:r>
                        <a:rPr lang="en-US" sz="1200" b="1" i="0" dirty="0" smtClean="0">
                          <a:solidFill>
                            <a:srgbClr val="002060"/>
                          </a:solidFill>
                          <a:latin typeface="Times New Roman" pitchFamily="18" charset="0"/>
                          <a:ea typeface="Times New Roman"/>
                          <a:cs typeface="Times New Roman" pitchFamily="18" charset="0"/>
                        </a:rPr>
                        <a:t>(c, h, ph, t) </a:t>
                      </a:r>
                      <a:endParaRPr lang="en-IN" sz="1200" b="1" i="0"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Night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Nectar</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tabLst/>
                      </a:pPr>
                      <a:r>
                        <a:rPr lang="en-IN" sz="1200" b="1" dirty="0" smtClean="0">
                          <a:solidFill>
                            <a:srgbClr val="002060"/>
                          </a:solidFill>
                          <a:latin typeface="Times New Roman" pitchFamily="18" charset="0"/>
                          <a:cs typeface="Times New Roman" pitchFamily="18" charset="0"/>
                        </a:rPr>
                        <a:t>22 00-24 00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11113" indent="-22225" algn="ctr">
                        <a:lnSpc>
                          <a:spcPct val="115000"/>
                        </a:lnSpc>
                        <a:spcAft>
                          <a:spcPts val="0"/>
                        </a:spcAft>
                      </a:pPr>
                      <a:r>
                        <a:rPr lang="en-IN" sz="1200" b="1" dirty="0">
                          <a:solidFill>
                            <a:srgbClr val="002060"/>
                          </a:solidFill>
                          <a:latin typeface="Times New Roman" pitchFamily="18" charset="0"/>
                          <a:cs typeface="Times New Roman" pitchFamily="18" charset="0"/>
                        </a:rPr>
                        <a: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581558">
                <a:tc>
                  <a:txBody>
                    <a:bodyPr/>
                    <a:lstStyle/>
                    <a:p>
                      <a:pPr marL="457200" algn="ctr">
                        <a:lnSpc>
                          <a:spcPct val="115000"/>
                        </a:lnSpc>
                        <a:spcAft>
                          <a:spcPts val="0"/>
                        </a:spcAft>
                      </a:pPr>
                      <a:r>
                        <a:rPr lang="en-IN" sz="1200" b="1">
                          <a:solidFill>
                            <a:srgbClr val="002060"/>
                          </a:solidFill>
                          <a:latin typeface="Times New Roman" pitchFamily="18" charset="0"/>
                          <a:cs typeface="Times New Roman" pitchFamily="18" charset="0"/>
                        </a:rPr>
                        <a:t>12</a:t>
                      </a:r>
                      <a:endParaRPr lang="en-IN" sz="1200" b="1">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l">
                        <a:lnSpc>
                          <a:spcPct val="115000"/>
                        </a:lnSpc>
                        <a:spcAft>
                          <a:spcPts val="0"/>
                        </a:spcAft>
                      </a:pPr>
                      <a:r>
                        <a:rPr lang="en-IN" sz="1200" b="1" i="1" dirty="0">
                          <a:solidFill>
                            <a:srgbClr val="002060"/>
                          </a:solidFill>
                          <a:latin typeface="Times New Roman" pitchFamily="18" charset="0"/>
                          <a:cs typeface="Times New Roman" pitchFamily="18" charset="0"/>
                        </a:rPr>
                        <a:t>Papilio </a:t>
                      </a:r>
                      <a:r>
                        <a:rPr lang="en-IN" sz="1200" b="1" i="1" dirty="0" smtClean="0">
                          <a:solidFill>
                            <a:srgbClr val="002060"/>
                          </a:solidFill>
                          <a:latin typeface="Times New Roman" pitchFamily="18" charset="0"/>
                          <a:cs typeface="Times New Roman" pitchFamily="18" charset="0"/>
                        </a:rPr>
                        <a:t>demoleus</a:t>
                      </a:r>
                    </a:p>
                    <a:p>
                      <a:pPr marL="0" indent="0" algn="l">
                        <a:lnSpc>
                          <a:spcPct val="115000"/>
                        </a:lnSpc>
                        <a:spcAft>
                          <a:spcPts val="0"/>
                        </a:spcAft>
                      </a:pPr>
                      <a:r>
                        <a:rPr lang="en-US" sz="1200" b="1" i="0" dirty="0" smtClean="0">
                          <a:solidFill>
                            <a:srgbClr val="002060"/>
                          </a:solidFill>
                          <a:latin typeface="Times New Roman" pitchFamily="18" charset="0"/>
                          <a:ea typeface="Times New Roman"/>
                          <a:cs typeface="Times New Roman" pitchFamily="18" charset="0"/>
                        </a:rPr>
                        <a:t>(ph, </a:t>
                      </a:r>
                      <a:r>
                        <a:rPr lang="en-US" sz="1200" b="1" i="0" dirty="0" err="1" smtClean="0">
                          <a:solidFill>
                            <a:srgbClr val="002060"/>
                          </a:solidFill>
                          <a:latin typeface="Times New Roman" pitchFamily="18" charset="0"/>
                          <a:ea typeface="Times New Roman"/>
                          <a:cs typeface="Times New Roman" pitchFamily="18" charset="0"/>
                        </a:rPr>
                        <a:t>pu</a:t>
                      </a:r>
                      <a:r>
                        <a:rPr lang="en-US" sz="1200" b="1" i="0" dirty="0" smtClean="0">
                          <a:solidFill>
                            <a:srgbClr val="002060"/>
                          </a:solidFill>
                          <a:latin typeface="Times New Roman" pitchFamily="18" charset="0"/>
                          <a:ea typeface="Times New Roman"/>
                          <a:cs typeface="Times New Roman" pitchFamily="18" charset="0"/>
                        </a:rPr>
                        <a:t>, t)</a:t>
                      </a:r>
                      <a:endParaRPr lang="en-IN" sz="1200" b="1" i="0"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Day</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Nectar</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smtClean="0">
                          <a:solidFill>
                            <a:srgbClr val="002060"/>
                          </a:solidFill>
                          <a:latin typeface="Times New Roman" pitchFamily="18" charset="0"/>
                          <a:cs typeface="Times New Roman" pitchFamily="18" charset="0"/>
                        </a:rPr>
                        <a:t>06 00-16 00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11113" indent="-11113" algn="ctr">
                        <a:lnSpc>
                          <a:spcPct val="115000"/>
                        </a:lnSpc>
                        <a:spcAft>
                          <a:spcPts val="0"/>
                        </a:spcAft>
                      </a:pPr>
                      <a:r>
                        <a:rPr lang="en-IN" sz="1200" b="1" dirty="0">
                          <a:solidFill>
                            <a:srgbClr val="002060"/>
                          </a:solidFill>
                          <a:latin typeface="Times New Roman" pitchFamily="18" charset="0"/>
                          <a:cs typeface="Times New Roman" pitchFamily="18" charset="0"/>
                        </a:rPr>
                        <a: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533400">
                <a:tc>
                  <a:txBody>
                    <a:bodyPr/>
                    <a:lstStyle/>
                    <a:p>
                      <a:pPr marL="457200" algn="ctr">
                        <a:lnSpc>
                          <a:spcPct val="115000"/>
                        </a:lnSpc>
                        <a:spcAft>
                          <a:spcPts val="0"/>
                        </a:spcAft>
                      </a:pPr>
                      <a:r>
                        <a:rPr lang="en-IN" sz="1200" b="1">
                          <a:solidFill>
                            <a:srgbClr val="002060"/>
                          </a:solidFill>
                          <a:latin typeface="Times New Roman" pitchFamily="18" charset="0"/>
                          <a:cs typeface="Times New Roman" pitchFamily="18" charset="0"/>
                        </a:rPr>
                        <a:t>13</a:t>
                      </a:r>
                      <a:endParaRPr lang="en-IN" sz="1200" b="1">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l">
                        <a:lnSpc>
                          <a:spcPct val="115000"/>
                        </a:lnSpc>
                        <a:spcAft>
                          <a:spcPts val="0"/>
                        </a:spcAft>
                      </a:pPr>
                      <a:r>
                        <a:rPr lang="en-IN" sz="1200" b="1" i="1" dirty="0">
                          <a:solidFill>
                            <a:srgbClr val="002060"/>
                          </a:solidFill>
                          <a:latin typeface="Times New Roman" pitchFamily="18" charset="0"/>
                          <a:cs typeface="Times New Roman" pitchFamily="18" charset="0"/>
                        </a:rPr>
                        <a:t>Pachliopta </a:t>
                      </a:r>
                      <a:r>
                        <a:rPr lang="en-IN" sz="1200" b="1" i="1" dirty="0" err="1" smtClean="0">
                          <a:solidFill>
                            <a:srgbClr val="002060"/>
                          </a:solidFill>
                          <a:latin typeface="Times New Roman" pitchFamily="18" charset="0"/>
                          <a:cs typeface="Times New Roman" pitchFamily="18" charset="0"/>
                        </a:rPr>
                        <a:t>aristolochiae</a:t>
                      </a:r>
                      <a:endParaRPr lang="en-IN" sz="1200" b="1" i="1" dirty="0" smtClean="0">
                        <a:solidFill>
                          <a:srgbClr val="002060"/>
                        </a:solidFill>
                        <a:latin typeface="Times New Roman" pitchFamily="18" charset="0"/>
                        <a:cs typeface="Times New Roman" pitchFamily="18" charset="0"/>
                      </a:endParaRPr>
                    </a:p>
                    <a:p>
                      <a:pPr marL="0" indent="0" algn="l">
                        <a:lnSpc>
                          <a:spcPct val="115000"/>
                        </a:lnSpc>
                        <a:spcAft>
                          <a:spcPts val="0"/>
                        </a:spcAft>
                      </a:pPr>
                      <a:r>
                        <a:rPr lang="en-US" sz="1200" b="1" i="0" dirty="0" smtClean="0">
                          <a:solidFill>
                            <a:srgbClr val="002060"/>
                          </a:solidFill>
                          <a:latin typeface="Times New Roman" pitchFamily="18" charset="0"/>
                          <a:ea typeface="Times New Roman"/>
                          <a:cs typeface="Times New Roman" pitchFamily="18" charset="0"/>
                        </a:rPr>
                        <a:t>(pl, </a:t>
                      </a:r>
                      <a:r>
                        <a:rPr lang="en-US" sz="1200" b="1" i="0" dirty="0" err="1" smtClean="0">
                          <a:solidFill>
                            <a:srgbClr val="002060"/>
                          </a:solidFill>
                          <a:latin typeface="Times New Roman" pitchFamily="18" charset="0"/>
                          <a:ea typeface="Times New Roman"/>
                          <a:cs typeface="Times New Roman" pitchFamily="18" charset="0"/>
                        </a:rPr>
                        <a:t>pu</a:t>
                      </a:r>
                      <a:r>
                        <a:rPr lang="en-US" sz="1200" b="1" i="0" dirty="0" smtClean="0">
                          <a:solidFill>
                            <a:srgbClr val="002060"/>
                          </a:solidFill>
                          <a:latin typeface="Times New Roman" pitchFamily="18" charset="0"/>
                          <a:ea typeface="Times New Roman"/>
                          <a:cs typeface="Times New Roman" pitchFamily="18" charset="0"/>
                        </a:rPr>
                        <a:t>, t, v)</a:t>
                      </a:r>
                      <a:endParaRPr lang="en-IN" sz="1200" b="1" i="0"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Day</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Nectar</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smtClean="0">
                          <a:solidFill>
                            <a:srgbClr val="002060"/>
                          </a:solidFill>
                          <a:latin typeface="Times New Roman" pitchFamily="18" charset="0"/>
                          <a:cs typeface="Times New Roman" pitchFamily="18" charset="0"/>
                        </a:rPr>
                        <a:t>07 00-16 00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11113" indent="-22225" algn="ctr">
                        <a:lnSpc>
                          <a:spcPct val="115000"/>
                        </a:lnSpc>
                        <a:spcAft>
                          <a:spcPts val="0"/>
                        </a:spcAft>
                      </a:pPr>
                      <a:r>
                        <a:rPr lang="en-IN" sz="1200" b="1" dirty="0">
                          <a:solidFill>
                            <a:srgbClr val="002060"/>
                          </a:solidFill>
                          <a:latin typeface="Times New Roman" pitchFamily="18" charset="0"/>
                          <a:cs typeface="Times New Roman" pitchFamily="18" charset="0"/>
                        </a:rPr>
                        <a: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446162">
                <a:tc>
                  <a:txBody>
                    <a:bodyPr/>
                    <a:lstStyle/>
                    <a:p>
                      <a:pPr marL="457200" algn="ctr">
                        <a:lnSpc>
                          <a:spcPct val="115000"/>
                        </a:lnSpc>
                        <a:spcAft>
                          <a:spcPts val="0"/>
                        </a:spcAft>
                      </a:pPr>
                      <a:r>
                        <a:rPr lang="en-IN" sz="1200" b="1">
                          <a:solidFill>
                            <a:srgbClr val="002060"/>
                          </a:solidFill>
                          <a:latin typeface="Times New Roman" pitchFamily="18" charset="0"/>
                          <a:cs typeface="Times New Roman" pitchFamily="18" charset="0"/>
                        </a:rPr>
                        <a:t>13</a:t>
                      </a:r>
                      <a:endParaRPr lang="en-IN" sz="1200" b="1">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l">
                        <a:lnSpc>
                          <a:spcPct val="115000"/>
                        </a:lnSpc>
                        <a:spcAft>
                          <a:spcPts val="0"/>
                        </a:spcAft>
                      </a:pPr>
                      <a:r>
                        <a:rPr lang="en-IN" sz="1200" b="1" i="1" dirty="0">
                          <a:solidFill>
                            <a:srgbClr val="002060"/>
                          </a:solidFill>
                          <a:latin typeface="Times New Roman" pitchFamily="18" charset="0"/>
                          <a:cs typeface="Times New Roman" pitchFamily="18" charset="0"/>
                        </a:rPr>
                        <a:t>Pachliopta </a:t>
                      </a:r>
                      <a:r>
                        <a:rPr lang="en-IN" sz="1200" b="1" i="1" dirty="0" smtClean="0">
                          <a:solidFill>
                            <a:srgbClr val="002060"/>
                          </a:solidFill>
                          <a:latin typeface="Times New Roman" pitchFamily="18" charset="0"/>
                          <a:cs typeface="Times New Roman" pitchFamily="18" charset="0"/>
                        </a:rPr>
                        <a:t>hector</a:t>
                      </a:r>
                    </a:p>
                    <a:p>
                      <a:pPr marL="0" indent="0" algn="l">
                        <a:lnSpc>
                          <a:spcPct val="115000"/>
                        </a:lnSpc>
                        <a:spcAft>
                          <a:spcPts val="0"/>
                        </a:spcAft>
                      </a:pPr>
                      <a:r>
                        <a:rPr lang="en-US" sz="1200" b="1" i="0" dirty="0" smtClean="0">
                          <a:solidFill>
                            <a:srgbClr val="002060"/>
                          </a:solidFill>
                          <a:latin typeface="Times New Roman" pitchFamily="18" charset="0"/>
                          <a:ea typeface="Times New Roman"/>
                          <a:cs typeface="Times New Roman" pitchFamily="18" charset="0"/>
                        </a:rPr>
                        <a:t>(ph, pl, g,</a:t>
                      </a:r>
                      <a:r>
                        <a:rPr lang="en-US" sz="1200" b="1" i="0" baseline="0" dirty="0" smtClean="0">
                          <a:solidFill>
                            <a:srgbClr val="002060"/>
                          </a:solidFill>
                          <a:latin typeface="Times New Roman" pitchFamily="18" charset="0"/>
                          <a:ea typeface="Times New Roman"/>
                          <a:cs typeface="Times New Roman" pitchFamily="18" charset="0"/>
                        </a:rPr>
                        <a:t> h)</a:t>
                      </a:r>
                      <a:endParaRPr lang="en-IN" sz="1200" b="1" i="0"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Day</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Nectar</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smtClean="0">
                          <a:solidFill>
                            <a:srgbClr val="002060"/>
                          </a:solidFill>
                          <a:latin typeface="Times New Roman" pitchFamily="18" charset="0"/>
                          <a:cs typeface="Times New Roman" pitchFamily="18" charset="0"/>
                        </a:rPr>
                        <a:t>06 00-17 00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11113" indent="-22225" algn="ctr">
                        <a:lnSpc>
                          <a:spcPct val="115000"/>
                        </a:lnSpc>
                        <a:spcAft>
                          <a:spcPts val="0"/>
                        </a:spcAft>
                      </a:pPr>
                      <a:r>
                        <a:rPr lang="en-IN" sz="1200" b="1" dirty="0">
                          <a:solidFill>
                            <a:srgbClr val="002060"/>
                          </a:solidFill>
                          <a:latin typeface="Times New Roman" pitchFamily="18" charset="0"/>
                          <a:cs typeface="Times New Roman" pitchFamily="18" charset="0"/>
                        </a:rPr>
                        <a: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529677">
                <a:tc>
                  <a:txBody>
                    <a:bodyPr/>
                    <a:lstStyle/>
                    <a:p>
                      <a:pPr marL="457200" algn="ctr">
                        <a:lnSpc>
                          <a:spcPct val="115000"/>
                        </a:lnSpc>
                        <a:spcAft>
                          <a:spcPts val="0"/>
                        </a:spcAft>
                      </a:pPr>
                      <a:r>
                        <a:rPr lang="en-IN" sz="1200" b="1">
                          <a:solidFill>
                            <a:srgbClr val="002060"/>
                          </a:solidFill>
                          <a:latin typeface="Times New Roman" pitchFamily="18" charset="0"/>
                          <a:cs typeface="Times New Roman" pitchFamily="18" charset="0"/>
                        </a:rPr>
                        <a:t>14</a:t>
                      </a:r>
                      <a:endParaRPr lang="en-IN" sz="1200" b="1">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l">
                        <a:lnSpc>
                          <a:spcPct val="115000"/>
                        </a:lnSpc>
                        <a:spcAft>
                          <a:spcPts val="0"/>
                        </a:spcAft>
                      </a:pPr>
                      <a:r>
                        <a:rPr lang="en-IN" sz="1200" b="1" i="1" dirty="0" err="1" smtClean="0">
                          <a:solidFill>
                            <a:srgbClr val="002060"/>
                          </a:solidFill>
                          <a:latin typeface="Times New Roman" pitchFamily="18" charset="0"/>
                          <a:cs typeface="Times New Roman" pitchFamily="18" charset="0"/>
                        </a:rPr>
                        <a:t>Pareronia</a:t>
                      </a:r>
                      <a:r>
                        <a:rPr lang="en-IN" sz="1200" b="1" i="1" dirty="0" smtClean="0">
                          <a:solidFill>
                            <a:srgbClr val="002060"/>
                          </a:solidFill>
                          <a:latin typeface="Times New Roman" pitchFamily="18" charset="0"/>
                          <a:cs typeface="Times New Roman" pitchFamily="18" charset="0"/>
                        </a:rPr>
                        <a:t> </a:t>
                      </a:r>
                      <a:r>
                        <a:rPr lang="en-IN" sz="1200" b="1" i="1" dirty="0" err="1" smtClean="0">
                          <a:solidFill>
                            <a:srgbClr val="002060"/>
                          </a:solidFill>
                          <a:latin typeface="Times New Roman" pitchFamily="18" charset="0"/>
                          <a:cs typeface="Times New Roman" pitchFamily="18" charset="0"/>
                        </a:rPr>
                        <a:t>valeria</a:t>
                      </a:r>
                      <a:endParaRPr lang="en-IN" sz="1200" b="1" i="0" dirty="0" smtClean="0">
                        <a:solidFill>
                          <a:srgbClr val="002060"/>
                        </a:solidFill>
                        <a:latin typeface="Times New Roman" pitchFamily="18" charset="0"/>
                        <a:cs typeface="Times New Roman" pitchFamily="18" charset="0"/>
                      </a:endParaRPr>
                    </a:p>
                    <a:p>
                      <a:pPr marL="0" indent="0" algn="l">
                        <a:lnSpc>
                          <a:spcPct val="115000"/>
                        </a:lnSpc>
                        <a:spcAft>
                          <a:spcPts val="0"/>
                        </a:spcAft>
                      </a:pPr>
                      <a:r>
                        <a:rPr lang="en-US" sz="1200" b="1" i="0" dirty="0" smtClean="0">
                          <a:solidFill>
                            <a:srgbClr val="002060"/>
                          </a:solidFill>
                          <a:latin typeface="Times New Roman" pitchFamily="18" charset="0"/>
                          <a:ea typeface="Times New Roman"/>
                          <a:cs typeface="Times New Roman" pitchFamily="18" charset="0"/>
                        </a:rPr>
                        <a:t>(h, t, </a:t>
                      </a:r>
                      <a:r>
                        <a:rPr lang="en-US" sz="1200" b="1" i="0" dirty="0" err="1" smtClean="0">
                          <a:solidFill>
                            <a:srgbClr val="002060"/>
                          </a:solidFill>
                          <a:latin typeface="Times New Roman" pitchFamily="18" charset="0"/>
                          <a:ea typeface="Times New Roman"/>
                          <a:cs typeface="Times New Roman" pitchFamily="18" charset="0"/>
                        </a:rPr>
                        <a:t>pu</a:t>
                      </a:r>
                      <a:r>
                        <a:rPr lang="en-US" sz="1200" b="1" i="0" dirty="0" smtClean="0">
                          <a:solidFill>
                            <a:srgbClr val="002060"/>
                          </a:solidFill>
                          <a:latin typeface="Times New Roman" pitchFamily="18" charset="0"/>
                          <a:ea typeface="Times New Roman"/>
                          <a:cs typeface="Times New Roman" pitchFamily="18" charset="0"/>
                        </a:rPr>
                        <a:t>)</a:t>
                      </a:r>
                      <a:endParaRPr lang="en-IN" sz="1200" b="1" i="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Day</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Nectar</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smtClean="0">
                          <a:solidFill>
                            <a:srgbClr val="002060"/>
                          </a:solidFill>
                          <a:latin typeface="Times New Roman" pitchFamily="18" charset="0"/>
                          <a:cs typeface="Times New Roman" pitchFamily="18" charset="0"/>
                        </a:rPr>
                        <a:t>09 00-16 00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11113" indent="-22225" algn="ctr">
                        <a:lnSpc>
                          <a:spcPct val="115000"/>
                        </a:lnSpc>
                        <a:spcAft>
                          <a:spcPts val="0"/>
                        </a:spcAft>
                      </a:pPr>
                      <a:r>
                        <a:rPr lang="en-IN" sz="1200" b="1" dirty="0">
                          <a:solidFill>
                            <a:srgbClr val="002060"/>
                          </a:solidFill>
                          <a:latin typeface="Times New Roman" pitchFamily="18" charset="0"/>
                          <a:cs typeface="Times New Roman" pitchFamily="18" charset="0"/>
                        </a:rPr>
                        <a: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r>
              <a:tr h="637374">
                <a:tc>
                  <a:txBody>
                    <a:bodyPr/>
                    <a:lstStyle/>
                    <a:p>
                      <a:pPr marL="457200" algn="ctr">
                        <a:lnSpc>
                          <a:spcPct val="115000"/>
                        </a:lnSpc>
                        <a:spcAft>
                          <a:spcPts val="0"/>
                        </a:spcAft>
                      </a:pPr>
                      <a:r>
                        <a:rPr lang="en-IN" sz="1200" b="1">
                          <a:solidFill>
                            <a:srgbClr val="002060"/>
                          </a:solidFill>
                          <a:latin typeface="Times New Roman" pitchFamily="18" charset="0"/>
                          <a:cs typeface="Times New Roman" pitchFamily="18" charset="0"/>
                        </a:rPr>
                        <a:t>15</a:t>
                      </a:r>
                      <a:endParaRPr lang="en-IN" sz="1200" b="1">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lnSpc>
                          <a:spcPct val="115000"/>
                        </a:lnSpc>
                        <a:spcAft>
                          <a:spcPts val="0"/>
                        </a:spcAft>
                      </a:pPr>
                      <a:r>
                        <a:rPr lang="en-IN" sz="1200" b="1" i="1" dirty="0" err="1">
                          <a:solidFill>
                            <a:srgbClr val="002060"/>
                          </a:solidFill>
                          <a:latin typeface="Times New Roman" pitchFamily="18" charset="0"/>
                          <a:cs typeface="Times New Roman" pitchFamily="18" charset="0"/>
                        </a:rPr>
                        <a:t>Xylocopa</a:t>
                      </a:r>
                      <a:r>
                        <a:rPr lang="en-IN" sz="1200" b="1" i="1" dirty="0">
                          <a:solidFill>
                            <a:srgbClr val="002060"/>
                          </a:solidFill>
                          <a:latin typeface="Times New Roman" pitchFamily="18" charset="0"/>
                          <a:cs typeface="Times New Roman" pitchFamily="18" charset="0"/>
                        </a:rPr>
                        <a:t> sp</a:t>
                      </a:r>
                      <a:r>
                        <a:rPr lang="en-IN" sz="1200" b="1" i="1" dirty="0" smtClean="0">
                          <a:solidFill>
                            <a:srgbClr val="002060"/>
                          </a:solidFill>
                          <a:latin typeface="Times New Roman" pitchFamily="18" charset="0"/>
                          <a:cs typeface="Times New Roman" pitchFamily="18" charset="0"/>
                        </a:rPr>
                        <a:t>.</a:t>
                      </a:r>
                    </a:p>
                    <a:p>
                      <a:pPr marL="0" indent="0" algn="l">
                        <a:lnSpc>
                          <a:spcPct val="115000"/>
                        </a:lnSpc>
                        <a:spcAft>
                          <a:spcPts val="0"/>
                        </a:spcAft>
                      </a:pPr>
                      <a:r>
                        <a:rPr lang="en-US" sz="1200" b="1" i="0" dirty="0" smtClean="0">
                          <a:solidFill>
                            <a:srgbClr val="002060"/>
                          </a:solidFill>
                          <a:latin typeface="Times New Roman" pitchFamily="18" charset="0"/>
                          <a:ea typeface="Times New Roman"/>
                          <a:cs typeface="Times New Roman" pitchFamily="18" charset="0"/>
                        </a:rPr>
                        <a:t>(c)</a:t>
                      </a:r>
                      <a:endParaRPr lang="en-IN" sz="1200" b="1" i="0"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a:solidFill>
                            <a:srgbClr val="002060"/>
                          </a:solidFill>
                          <a:latin typeface="Times New Roman" pitchFamily="18" charset="0"/>
                          <a:cs typeface="Times New Roman" pitchFamily="18" charset="0"/>
                        </a:rPr>
                        <a:t>Day</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smtClean="0">
                          <a:solidFill>
                            <a:srgbClr val="002060"/>
                          </a:solidFill>
                          <a:latin typeface="Times New Roman" pitchFamily="18" charset="0"/>
                          <a:cs typeface="Times New Roman" pitchFamily="18" charset="0"/>
                        </a:rPr>
                        <a:t>Nectar</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15000"/>
                        </a:lnSpc>
                        <a:spcAft>
                          <a:spcPts val="0"/>
                        </a:spcAft>
                      </a:pPr>
                      <a:r>
                        <a:rPr lang="en-IN" sz="1200" b="1" dirty="0" smtClean="0">
                          <a:solidFill>
                            <a:srgbClr val="002060"/>
                          </a:solidFill>
                          <a:latin typeface="Times New Roman" pitchFamily="18" charset="0"/>
                          <a:cs typeface="Times New Roman" pitchFamily="18" charset="0"/>
                        </a:rPr>
                        <a:t>08 00-11 00</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113" indent="-22225" algn="ctr">
                        <a:lnSpc>
                          <a:spcPct val="115000"/>
                        </a:lnSpc>
                        <a:spcAft>
                          <a:spcPts val="0"/>
                        </a:spcAft>
                      </a:pPr>
                      <a:r>
                        <a:rPr lang="en-IN" sz="1200" b="1" dirty="0" smtClean="0">
                          <a:solidFill>
                            <a:srgbClr val="002060"/>
                          </a:solidFill>
                          <a:latin typeface="Times New Roman" pitchFamily="18" charset="0"/>
                          <a:cs typeface="Times New Roman" pitchFamily="18" charset="0"/>
                        </a:rPr>
                        <a:t>+</a:t>
                      </a:r>
                      <a:endParaRPr lang="en-IN" sz="1200" b="1" dirty="0">
                        <a:solidFill>
                          <a:srgbClr val="002060"/>
                        </a:solidFill>
                        <a:latin typeface="Times New Roman" pitchFamily="18" charset="0"/>
                        <a:ea typeface="Times New Roman"/>
                        <a:cs typeface="Times New Roman" pitchFamily="18" charset="0"/>
                      </a:endParaRPr>
                    </a:p>
                  </a:txBody>
                  <a:tcPr marL="68580" marR="68580" marT="0" marB="0" anchor="ctr">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457200" y="5638800"/>
            <a:ext cx="8305800" cy="954107"/>
          </a:xfrm>
          <a:prstGeom prst="rect">
            <a:avLst/>
          </a:prstGeom>
          <a:noFill/>
        </p:spPr>
        <p:txBody>
          <a:bodyPr wrap="square" rtlCol="0">
            <a:spAutoFit/>
          </a:bodyPr>
          <a:lstStyle/>
          <a:p>
            <a:pPr algn="just"/>
            <a:r>
              <a:rPr lang="en-US" sz="1400" b="1" dirty="0" smtClean="0">
                <a:latin typeface="Times New Roman" pitchFamily="18" charset="0"/>
                <a:cs typeface="Times New Roman" pitchFamily="18" charset="0"/>
              </a:rPr>
              <a:t>+ :  10 – 15 pollens, ++ </a:t>
            </a:r>
            <a:r>
              <a:rPr lang="en-US" sz="1400" b="1" dirty="0" smtClean="0">
                <a:latin typeface="Times New Roman" pitchFamily="18" charset="0"/>
                <a:cs typeface="Times New Roman" pitchFamily="18" charset="0"/>
              </a:rPr>
              <a:t>: 30-50 pollens, +++ : more than 50 pollens</a:t>
            </a:r>
          </a:p>
          <a:p>
            <a:pPr algn="just"/>
            <a:endParaRPr lang="en-US" sz="1400" b="1" dirty="0" smtClean="0">
              <a:latin typeface="Times New Roman" pitchFamily="18" charset="0"/>
              <a:cs typeface="Times New Roman" pitchFamily="18" charset="0"/>
            </a:endParaRPr>
          </a:p>
          <a:p>
            <a:pPr algn="just"/>
            <a:r>
              <a:rPr lang="en-US" sz="1400" b="1" dirty="0" smtClean="0">
                <a:latin typeface="Times New Roman" pitchFamily="18" charset="0"/>
                <a:cs typeface="Times New Roman" pitchFamily="18" charset="0"/>
              </a:rPr>
              <a:t>C: </a:t>
            </a:r>
            <a:r>
              <a:rPr lang="en-US" sz="1400" b="1" i="1" dirty="0" smtClean="0">
                <a:latin typeface="Times New Roman" pitchFamily="18" charset="0"/>
                <a:cs typeface="Times New Roman" pitchFamily="18" charset="0"/>
              </a:rPr>
              <a:t>I. coelotropis</a:t>
            </a:r>
            <a:r>
              <a:rPr lang="en-US" sz="1400" b="1" dirty="0" smtClean="0">
                <a:latin typeface="Times New Roman" pitchFamily="18" charset="0"/>
                <a:cs typeface="Times New Roman" pitchFamily="18" charset="0"/>
              </a:rPr>
              <a:t>, g: </a:t>
            </a:r>
            <a:r>
              <a:rPr lang="en-US" sz="1400" b="1" i="1" dirty="0" smtClean="0">
                <a:latin typeface="Times New Roman" pitchFamily="18" charset="0"/>
                <a:cs typeface="Times New Roman" pitchFamily="18" charset="0"/>
              </a:rPr>
              <a:t>I. grandis</a:t>
            </a:r>
            <a:r>
              <a:rPr lang="en-US" sz="1400" b="1" dirty="0" smtClean="0">
                <a:latin typeface="Times New Roman" pitchFamily="18" charset="0"/>
                <a:cs typeface="Times New Roman" pitchFamily="18" charset="0"/>
              </a:rPr>
              <a:t>, h: </a:t>
            </a:r>
            <a:r>
              <a:rPr lang="en-US" sz="1400" b="1" i="1" dirty="0" smtClean="0">
                <a:latin typeface="Times New Roman" pitchFamily="18" charset="0"/>
                <a:cs typeface="Times New Roman" pitchFamily="18" charset="0"/>
              </a:rPr>
              <a:t>I. henslowiana</a:t>
            </a:r>
            <a:r>
              <a:rPr lang="en-US" sz="1400" b="1" dirty="0" smtClean="0">
                <a:latin typeface="Times New Roman" pitchFamily="18" charset="0"/>
                <a:cs typeface="Times New Roman" pitchFamily="18" charset="0"/>
              </a:rPr>
              <a:t>, ph: </a:t>
            </a:r>
            <a:r>
              <a:rPr lang="en-US" sz="1400" b="1" i="1" dirty="0" smtClean="0">
                <a:latin typeface="Times New Roman" pitchFamily="18" charset="0"/>
                <a:cs typeface="Times New Roman" pitchFamily="18" charset="0"/>
              </a:rPr>
              <a:t>I. phoenicea</a:t>
            </a:r>
            <a:r>
              <a:rPr lang="en-US" sz="1400" b="1" dirty="0" smtClean="0">
                <a:latin typeface="Times New Roman" pitchFamily="18" charset="0"/>
                <a:cs typeface="Times New Roman" pitchFamily="18" charset="0"/>
              </a:rPr>
              <a:t>, pl: </a:t>
            </a:r>
            <a:r>
              <a:rPr lang="en-US" sz="1400" b="1" i="1" dirty="0" smtClean="0">
                <a:latin typeface="Times New Roman" pitchFamily="18" charset="0"/>
                <a:cs typeface="Times New Roman" pitchFamily="18" charset="0"/>
              </a:rPr>
              <a:t>I. platyadena</a:t>
            </a:r>
            <a:r>
              <a:rPr lang="en-US" sz="1400" b="1" dirty="0" smtClean="0">
                <a:latin typeface="Times New Roman" pitchFamily="18" charset="0"/>
                <a:cs typeface="Times New Roman" pitchFamily="18" charset="0"/>
              </a:rPr>
              <a:t>, </a:t>
            </a:r>
            <a:r>
              <a:rPr lang="en-US" sz="1400" b="1" dirty="0" err="1" smtClean="0">
                <a:latin typeface="Times New Roman" pitchFamily="18" charset="0"/>
                <a:cs typeface="Times New Roman" pitchFamily="18" charset="0"/>
              </a:rPr>
              <a:t>pu</a:t>
            </a:r>
            <a:r>
              <a:rPr lang="en-US" sz="1400" b="1" dirty="0" smtClean="0">
                <a:latin typeface="Times New Roman" pitchFamily="18" charset="0"/>
                <a:cs typeface="Times New Roman" pitchFamily="18" charset="0"/>
              </a:rPr>
              <a:t>: </a:t>
            </a:r>
            <a:r>
              <a:rPr lang="en-US" sz="1400" b="1" i="1" dirty="0" smtClean="0">
                <a:latin typeface="Times New Roman" pitchFamily="18" charset="0"/>
                <a:cs typeface="Times New Roman" pitchFamily="18" charset="0"/>
              </a:rPr>
              <a:t>I. pulcherrima</a:t>
            </a:r>
            <a:r>
              <a:rPr lang="en-US" sz="1400" b="1" dirty="0" smtClean="0">
                <a:latin typeface="Times New Roman" pitchFamily="18" charset="0"/>
                <a:cs typeface="Times New Roman" pitchFamily="18" charset="0"/>
              </a:rPr>
              <a:t>, t: </a:t>
            </a:r>
            <a:r>
              <a:rPr lang="en-US" sz="1400" b="1" i="1" dirty="0" smtClean="0">
                <a:latin typeface="Times New Roman" pitchFamily="18" charset="0"/>
                <a:cs typeface="Times New Roman" pitchFamily="18" charset="0"/>
              </a:rPr>
              <a:t>I. trichocarpa</a:t>
            </a:r>
            <a:r>
              <a:rPr lang="en-US" sz="1400" b="1" dirty="0" smtClean="0">
                <a:latin typeface="Times New Roman" pitchFamily="18" charset="0"/>
                <a:cs typeface="Times New Roman" pitchFamily="18" charset="0"/>
              </a:rPr>
              <a:t>, v: </a:t>
            </a:r>
            <a:r>
              <a:rPr lang="en-US" sz="1400" b="1" i="1" dirty="0" smtClean="0">
                <a:latin typeface="Times New Roman" pitchFamily="18" charset="0"/>
                <a:cs typeface="Times New Roman" pitchFamily="18" charset="0"/>
              </a:rPr>
              <a:t>I. verticillata</a:t>
            </a:r>
            <a:endParaRPr lang="en-IN" sz="14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2400" y="0"/>
            <a:ext cx="8686800" cy="762000"/>
          </a:xfrm>
          <a:solidFill>
            <a:schemeClr val="bg1"/>
          </a:solidFill>
        </p:spPr>
        <p:txBody>
          <a:bodyPr/>
          <a:lstStyle/>
          <a:p>
            <a:r>
              <a:rPr lang="en-US" sz="3600" b="1" i="1" dirty="0" smtClean="0">
                <a:solidFill>
                  <a:srgbClr val="5D2884"/>
                </a:solidFill>
                <a:latin typeface="Times New Roman" pitchFamily="18" charset="0"/>
                <a:cs typeface="Times New Roman" pitchFamily="18" charset="0"/>
              </a:rPr>
              <a:t>Pollinators of Impatiens grandis</a:t>
            </a:r>
            <a:endParaRPr lang="en-IN" sz="3600" b="1" i="1" dirty="0" smtClean="0">
              <a:solidFill>
                <a:srgbClr val="5D2884"/>
              </a:solidFill>
              <a:latin typeface="Times New Roman" pitchFamily="18" charset="0"/>
              <a:cs typeface="Times New Roman" pitchFamily="18" charset="0"/>
            </a:endParaRPr>
          </a:p>
        </p:txBody>
      </p:sp>
      <p:sp>
        <p:nvSpPr>
          <p:cNvPr id="28675" name="Rectangle 12"/>
          <p:cNvSpPr>
            <a:spLocks noChangeArrowheads="1"/>
          </p:cNvSpPr>
          <p:nvPr/>
        </p:nvSpPr>
        <p:spPr bwMode="auto">
          <a:xfrm>
            <a:off x="3429000" y="3200400"/>
            <a:ext cx="3048000" cy="369888"/>
          </a:xfrm>
          <a:prstGeom prst="rect">
            <a:avLst/>
          </a:prstGeom>
          <a:noFill/>
          <a:ln w="9525">
            <a:noFill/>
            <a:miter lim="800000"/>
            <a:headEnd/>
            <a:tailEnd/>
          </a:ln>
        </p:spPr>
        <p:txBody>
          <a:bodyPr>
            <a:spAutoFit/>
          </a:bodyPr>
          <a:lstStyle/>
          <a:p>
            <a:pPr algn="ctr"/>
            <a:r>
              <a:rPr lang="en-US" b="1" i="1">
                <a:solidFill>
                  <a:srgbClr val="993300"/>
                </a:solidFill>
                <a:latin typeface="Times New Roman" pitchFamily="18" charset="0"/>
                <a:cs typeface="Times New Roman" pitchFamily="18" charset="0"/>
              </a:rPr>
              <a:t>Trigona iridipennis</a:t>
            </a:r>
            <a:endParaRPr lang="en-IN" i="1">
              <a:latin typeface="Times New Roman" pitchFamily="18" charset="0"/>
              <a:cs typeface="Times New Roman" pitchFamily="18" charset="0"/>
            </a:endParaRPr>
          </a:p>
        </p:txBody>
      </p:sp>
      <p:sp>
        <p:nvSpPr>
          <p:cNvPr id="28676" name="Rectangle 13"/>
          <p:cNvSpPr>
            <a:spLocks noChangeArrowheads="1"/>
          </p:cNvSpPr>
          <p:nvPr/>
        </p:nvSpPr>
        <p:spPr bwMode="auto">
          <a:xfrm>
            <a:off x="304800" y="3200400"/>
            <a:ext cx="3048000" cy="369888"/>
          </a:xfrm>
          <a:prstGeom prst="rect">
            <a:avLst/>
          </a:prstGeom>
          <a:noFill/>
          <a:ln w="9525">
            <a:noFill/>
            <a:miter lim="800000"/>
            <a:headEnd/>
            <a:tailEnd/>
          </a:ln>
        </p:spPr>
        <p:txBody>
          <a:bodyPr>
            <a:spAutoFit/>
          </a:bodyPr>
          <a:lstStyle/>
          <a:p>
            <a:pPr algn="ctr"/>
            <a:r>
              <a:rPr lang="en-US" b="1" i="1">
                <a:solidFill>
                  <a:srgbClr val="993300"/>
                </a:solidFill>
                <a:latin typeface="Times New Roman" pitchFamily="18" charset="0"/>
                <a:cs typeface="Times New Roman" pitchFamily="18" charset="0"/>
              </a:rPr>
              <a:t>Apis cerana</a:t>
            </a:r>
            <a:endParaRPr lang="en-IN" i="1">
              <a:latin typeface="Times New Roman" pitchFamily="18" charset="0"/>
              <a:cs typeface="Times New Roman" pitchFamily="18" charset="0"/>
            </a:endParaRPr>
          </a:p>
        </p:txBody>
      </p:sp>
      <p:sp>
        <p:nvSpPr>
          <p:cNvPr id="28677" name="Rectangle 14"/>
          <p:cNvSpPr>
            <a:spLocks noChangeArrowheads="1"/>
          </p:cNvSpPr>
          <p:nvPr/>
        </p:nvSpPr>
        <p:spPr bwMode="auto">
          <a:xfrm>
            <a:off x="6400800" y="6202363"/>
            <a:ext cx="2638425" cy="369887"/>
          </a:xfrm>
          <a:prstGeom prst="rect">
            <a:avLst/>
          </a:prstGeom>
          <a:noFill/>
          <a:ln w="9525">
            <a:noFill/>
            <a:miter lim="800000"/>
            <a:headEnd/>
            <a:tailEnd/>
          </a:ln>
        </p:spPr>
        <p:txBody>
          <a:bodyPr>
            <a:spAutoFit/>
          </a:bodyPr>
          <a:lstStyle/>
          <a:p>
            <a:pPr algn="ctr"/>
            <a:r>
              <a:rPr lang="en-US" b="1" i="1">
                <a:solidFill>
                  <a:srgbClr val="993300"/>
                </a:solidFill>
                <a:latin typeface="Times New Roman" pitchFamily="18" charset="0"/>
                <a:cs typeface="Times New Roman" pitchFamily="18" charset="0"/>
              </a:rPr>
              <a:t>Badamia exclamationis</a:t>
            </a:r>
            <a:endParaRPr lang="en-IN">
              <a:latin typeface="Times New Roman" pitchFamily="18" charset="0"/>
              <a:cs typeface="Times New Roman" pitchFamily="18" charset="0"/>
            </a:endParaRPr>
          </a:p>
        </p:txBody>
      </p:sp>
      <p:sp>
        <p:nvSpPr>
          <p:cNvPr id="28678" name="Rectangle 15"/>
          <p:cNvSpPr>
            <a:spLocks noChangeArrowheads="1"/>
          </p:cNvSpPr>
          <p:nvPr/>
        </p:nvSpPr>
        <p:spPr bwMode="auto">
          <a:xfrm>
            <a:off x="6553200" y="3200400"/>
            <a:ext cx="2133600" cy="369888"/>
          </a:xfrm>
          <a:prstGeom prst="rect">
            <a:avLst/>
          </a:prstGeom>
          <a:noFill/>
          <a:ln w="9525">
            <a:noFill/>
            <a:miter lim="800000"/>
            <a:headEnd/>
            <a:tailEnd/>
          </a:ln>
        </p:spPr>
        <p:txBody>
          <a:bodyPr>
            <a:spAutoFit/>
          </a:bodyPr>
          <a:lstStyle/>
          <a:p>
            <a:pPr algn="ctr"/>
            <a:r>
              <a:rPr lang="en-US" b="1" i="1">
                <a:solidFill>
                  <a:srgbClr val="993300"/>
                </a:solidFill>
                <a:latin typeface="Times New Roman" pitchFamily="18" charset="0"/>
                <a:cs typeface="Times New Roman" pitchFamily="18" charset="0"/>
              </a:rPr>
              <a:t>Apis dorsata</a:t>
            </a:r>
            <a:endParaRPr lang="en-IN" i="1">
              <a:latin typeface="Times New Roman" pitchFamily="18" charset="0"/>
              <a:cs typeface="Times New Roman" pitchFamily="18" charset="0"/>
            </a:endParaRPr>
          </a:p>
        </p:txBody>
      </p:sp>
      <p:sp>
        <p:nvSpPr>
          <p:cNvPr id="28679" name="Rectangle 16"/>
          <p:cNvSpPr>
            <a:spLocks noChangeArrowheads="1"/>
          </p:cNvSpPr>
          <p:nvPr/>
        </p:nvSpPr>
        <p:spPr bwMode="auto">
          <a:xfrm>
            <a:off x="304800" y="6202363"/>
            <a:ext cx="3048000" cy="369887"/>
          </a:xfrm>
          <a:prstGeom prst="rect">
            <a:avLst/>
          </a:prstGeom>
          <a:noFill/>
          <a:ln w="9525">
            <a:noFill/>
            <a:miter lim="800000"/>
            <a:headEnd/>
            <a:tailEnd/>
          </a:ln>
        </p:spPr>
        <p:txBody>
          <a:bodyPr>
            <a:spAutoFit/>
          </a:bodyPr>
          <a:lstStyle/>
          <a:p>
            <a:pPr algn="ctr"/>
            <a:r>
              <a:rPr lang="en-US" b="1" i="1">
                <a:solidFill>
                  <a:srgbClr val="993300"/>
                </a:solidFill>
                <a:latin typeface="Times New Roman" pitchFamily="18" charset="0"/>
                <a:cs typeface="Times New Roman" pitchFamily="18" charset="0"/>
              </a:rPr>
              <a:t>Ceratina cucurbitina</a:t>
            </a:r>
            <a:endParaRPr lang="en-IN" i="1">
              <a:latin typeface="Times New Roman" pitchFamily="18" charset="0"/>
              <a:cs typeface="Times New Roman" pitchFamily="18" charset="0"/>
            </a:endParaRPr>
          </a:p>
        </p:txBody>
      </p:sp>
      <p:sp>
        <p:nvSpPr>
          <p:cNvPr id="28680" name="Rectangle 17"/>
          <p:cNvSpPr>
            <a:spLocks noChangeArrowheads="1"/>
          </p:cNvSpPr>
          <p:nvPr/>
        </p:nvSpPr>
        <p:spPr bwMode="auto">
          <a:xfrm>
            <a:off x="3429000" y="6202363"/>
            <a:ext cx="3048000" cy="369887"/>
          </a:xfrm>
          <a:prstGeom prst="rect">
            <a:avLst/>
          </a:prstGeom>
          <a:noFill/>
          <a:ln w="9525">
            <a:noFill/>
            <a:miter lim="800000"/>
            <a:headEnd/>
            <a:tailEnd/>
          </a:ln>
        </p:spPr>
        <p:txBody>
          <a:bodyPr>
            <a:spAutoFit/>
          </a:bodyPr>
          <a:lstStyle/>
          <a:p>
            <a:pPr algn="ctr"/>
            <a:r>
              <a:rPr lang="en-US" b="1" i="1">
                <a:solidFill>
                  <a:srgbClr val="993300"/>
                </a:solidFill>
                <a:latin typeface="Times New Roman" pitchFamily="18" charset="0"/>
                <a:cs typeface="Times New Roman" pitchFamily="18" charset="0"/>
              </a:rPr>
              <a:t>Oecophylla smaragdina</a:t>
            </a:r>
            <a:endParaRPr lang="en-IN" i="1">
              <a:latin typeface="Times New Roman" pitchFamily="18" charset="0"/>
              <a:cs typeface="Times New Roman" pitchFamily="18" charset="0"/>
            </a:endParaRPr>
          </a:p>
        </p:txBody>
      </p:sp>
      <p:pic>
        <p:nvPicPr>
          <p:cNvPr id="28681" name="Picture 2" descr="C:\Users\user\Desktop\IG7.jpg"/>
          <p:cNvPicPr>
            <a:picLocks noChangeAspect="1" noChangeArrowheads="1"/>
          </p:cNvPicPr>
          <p:nvPr/>
        </p:nvPicPr>
        <p:blipFill>
          <a:blip r:embed="rId2"/>
          <a:srcRect t="6915" b="11575"/>
          <a:stretch>
            <a:fillRect/>
          </a:stretch>
        </p:blipFill>
        <p:spPr bwMode="auto">
          <a:xfrm>
            <a:off x="6572250" y="3857625"/>
            <a:ext cx="2173288" cy="2357438"/>
          </a:xfrm>
          <a:prstGeom prst="rect">
            <a:avLst/>
          </a:prstGeom>
          <a:noFill/>
          <a:ln w="9525">
            <a:noFill/>
            <a:miter lim="800000"/>
            <a:headEnd/>
            <a:tailEnd/>
          </a:ln>
        </p:spPr>
      </p:pic>
      <p:pic>
        <p:nvPicPr>
          <p:cNvPr id="28682" name="Picture 3" descr="C:\Users\user\Desktop\IG11.jpg"/>
          <p:cNvPicPr>
            <a:picLocks noChangeAspect="1" noChangeArrowheads="1"/>
          </p:cNvPicPr>
          <p:nvPr/>
        </p:nvPicPr>
        <p:blipFill>
          <a:blip r:embed="rId3"/>
          <a:srcRect/>
          <a:stretch>
            <a:fillRect/>
          </a:stretch>
        </p:blipFill>
        <p:spPr bwMode="auto">
          <a:xfrm>
            <a:off x="285750" y="915988"/>
            <a:ext cx="3048000" cy="2286000"/>
          </a:xfrm>
          <a:prstGeom prst="rect">
            <a:avLst/>
          </a:prstGeom>
          <a:noFill/>
          <a:ln w="9525">
            <a:noFill/>
            <a:miter lim="800000"/>
            <a:headEnd/>
            <a:tailEnd/>
          </a:ln>
        </p:spPr>
      </p:pic>
      <p:pic>
        <p:nvPicPr>
          <p:cNvPr id="28683" name="Picture 4" descr="C:\Users\user\Desktop\IG12.jpg"/>
          <p:cNvPicPr>
            <a:picLocks noChangeAspect="1" noChangeArrowheads="1"/>
          </p:cNvPicPr>
          <p:nvPr/>
        </p:nvPicPr>
        <p:blipFill>
          <a:blip r:embed="rId4" cstate="print"/>
          <a:srcRect r="3189"/>
          <a:stretch>
            <a:fillRect/>
          </a:stretch>
        </p:blipFill>
        <p:spPr bwMode="auto">
          <a:xfrm>
            <a:off x="6546850" y="915988"/>
            <a:ext cx="2168525" cy="2286000"/>
          </a:xfrm>
          <a:prstGeom prst="rect">
            <a:avLst/>
          </a:prstGeom>
          <a:noFill/>
          <a:ln w="9525">
            <a:noFill/>
            <a:miter lim="800000"/>
            <a:headEnd/>
            <a:tailEnd/>
          </a:ln>
        </p:spPr>
      </p:pic>
      <p:pic>
        <p:nvPicPr>
          <p:cNvPr id="28684" name="Picture 5" descr="C:\Users\user\Desktop\IG3.jpg"/>
          <p:cNvPicPr>
            <a:picLocks noChangeAspect="1" noChangeArrowheads="1"/>
          </p:cNvPicPr>
          <p:nvPr/>
        </p:nvPicPr>
        <p:blipFill>
          <a:blip r:embed="rId5"/>
          <a:srcRect t="2325" r="4546"/>
          <a:stretch>
            <a:fillRect/>
          </a:stretch>
        </p:blipFill>
        <p:spPr bwMode="auto">
          <a:xfrm>
            <a:off x="285750" y="3857625"/>
            <a:ext cx="3071813" cy="2357438"/>
          </a:xfrm>
          <a:prstGeom prst="rect">
            <a:avLst/>
          </a:prstGeom>
          <a:noFill/>
          <a:ln w="9525">
            <a:noFill/>
            <a:miter lim="800000"/>
            <a:headEnd/>
            <a:tailEnd/>
          </a:ln>
        </p:spPr>
      </p:pic>
      <p:pic>
        <p:nvPicPr>
          <p:cNvPr id="28685" name="Picture 6" descr="C:\Users\user\Desktop\IG4.jpg"/>
          <p:cNvPicPr>
            <a:picLocks noChangeAspect="1" noChangeArrowheads="1"/>
          </p:cNvPicPr>
          <p:nvPr/>
        </p:nvPicPr>
        <p:blipFill>
          <a:blip r:embed="rId6"/>
          <a:srcRect/>
          <a:stretch>
            <a:fillRect/>
          </a:stretch>
        </p:blipFill>
        <p:spPr bwMode="auto">
          <a:xfrm>
            <a:off x="3405188" y="915988"/>
            <a:ext cx="3048000" cy="2286000"/>
          </a:xfrm>
          <a:prstGeom prst="rect">
            <a:avLst/>
          </a:prstGeom>
          <a:noFill/>
          <a:ln w="9525">
            <a:noFill/>
            <a:miter lim="800000"/>
            <a:headEnd/>
            <a:tailEnd/>
          </a:ln>
        </p:spPr>
      </p:pic>
      <p:pic>
        <p:nvPicPr>
          <p:cNvPr id="28686" name="Picture 7" descr="C:\Users\user\Desktop\IG5.jpg"/>
          <p:cNvPicPr>
            <a:picLocks noChangeAspect="1" noChangeArrowheads="1"/>
          </p:cNvPicPr>
          <p:nvPr/>
        </p:nvPicPr>
        <p:blipFill>
          <a:blip r:embed="rId7"/>
          <a:srcRect r="2274"/>
          <a:stretch>
            <a:fillRect/>
          </a:stretch>
        </p:blipFill>
        <p:spPr bwMode="auto">
          <a:xfrm>
            <a:off x="3429000" y="3857625"/>
            <a:ext cx="3071813" cy="2357438"/>
          </a:xfrm>
          <a:prstGeom prst="rect">
            <a:avLst/>
          </a:prstGeom>
          <a:noFill/>
          <a:ln w="9525">
            <a:noFill/>
            <a:miter lim="800000"/>
            <a:headEnd/>
            <a:tailEnd/>
          </a:ln>
        </p:spPr>
      </p:pic>
      <p:pic>
        <p:nvPicPr>
          <p:cNvPr id="28687" name="Picture 18" descr="Inst_Emblem copy"/>
          <p:cNvPicPr>
            <a:picLocks noChangeAspect="1" noChangeArrowheads="1"/>
          </p:cNvPicPr>
          <p:nvPr/>
        </p:nvPicPr>
        <p:blipFill>
          <a:blip r:embed="rId8"/>
          <a:srcRect/>
          <a:stretch>
            <a:fillRect/>
          </a:stretch>
        </p:blipFill>
        <p:spPr bwMode="auto">
          <a:xfrm>
            <a:off x="8736013" y="6643688"/>
            <a:ext cx="407987" cy="214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0"/>
            <a:ext cx="9144000" cy="642938"/>
          </a:xfrm>
          <a:solidFill>
            <a:schemeClr val="bg1"/>
          </a:solidFill>
        </p:spPr>
        <p:txBody>
          <a:bodyPr/>
          <a:lstStyle/>
          <a:p>
            <a:r>
              <a:rPr lang="en-US" sz="3600" b="1" i="1" smtClean="0">
                <a:solidFill>
                  <a:srgbClr val="760076"/>
                </a:solidFill>
                <a:latin typeface="Times New Roman" pitchFamily="18" charset="0"/>
                <a:cs typeface="Times New Roman" pitchFamily="18" charset="0"/>
              </a:rPr>
              <a:t>Pollinators of Impatiens verticillata</a:t>
            </a:r>
            <a:endParaRPr lang="en-IN" sz="3600" b="1" i="1" smtClean="0">
              <a:solidFill>
                <a:srgbClr val="760076"/>
              </a:solidFill>
              <a:latin typeface="Times New Roman" pitchFamily="18" charset="0"/>
              <a:cs typeface="Times New Roman" pitchFamily="18" charset="0"/>
            </a:endParaRPr>
          </a:p>
        </p:txBody>
      </p:sp>
      <p:sp>
        <p:nvSpPr>
          <p:cNvPr id="28675" name="Rectangle 12"/>
          <p:cNvSpPr>
            <a:spLocks noChangeArrowheads="1"/>
          </p:cNvSpPr>
          <p:nvPr/>
        </p:nvSpPr>
        <p:spPr bwMode="auto">
          <a:xfrm>
            <a:off x="6096000" y="3200400"/>
            <a:ext cx="2743200" cy="369888"/>
          </a:xfrm>
          <a:prstGeom prst="rect">
            <a:avLst/>
          </a:prstGeom>
          <a:noFill/>
          <a:ln w="9525">
            <a:noFill/>
            <a:miter lim="800000"/>
            <a:headEnd/>
            <a:tailEnd/>
          </a:ln>
        </p:spPr>
        <p:txBody>
          <a:bodyPr>
            <a:spAutoFit/>
          </a:bodyPr>
          <a:lstStyle/>
          <a:p>
            <a:pPr algn="ctr">
              <a:defRPr/>
            </a:pPr>
            <a:r>
              <a:rPr lang="en-US" b="1" i="1" dirty="0">
                <a:solidFill>
                  <a:schemeClr val="accent6">
                    <a:lumMod val="75000"/>
                  </a:schemeClr>
                </a:solidFill>
                <a:latin typeface="Times New Roman" pitchFamily="18" charset="0"/>
                <a:cs typeface="Times New Roman" pitchFamily="18" charset="0"/>
              </a:rPr>
              <a:t>Trigona iridipennis</a:t>
            </a:r>
            <a:endParaRPr lang="en-IN" i="1" dirty="0">
              <a:solidFill>
                <a:schemeClr val="accent6">
                  <a:lumMod val="75000"/>
                </a:schemeClr>
              </a:solidFill>
              <a:latin typeface="Times New Roman" pitchFamily="18" charset="0"/>
              <a:cs typeface="Times New Roman" pitchFamily="18" charset="0"/>
            </a:endParaRPr>
          </a:p>
        </p:txBody>
      </p:sp>
      <p:sp>
        <p:nvSpPr>
          <p:cNvPr id="29700" name="Rectangle 13"/>
          <p:cNvSpPr>
            <a:spLocks noChangeArrowheads="1"/>
          </p:cNvSpPr>
          <p:nvPr/>
        </p:nvSpPr>
        <p:spPr bwMode="auto">
          <a:xfrm>
            <a:off x="0" y="3201988"/>
            <a:ext cx="3124200" cy="379412"/>
          </a:xfrm>
          <a:prstGeom prst="rect">
            <a:avLst/>
          </a:prstGeom>
          <a:noFill/>
          <a:ln w="9525">
            <a:noFill/>
            <a:miter lim="800000"/>
            <a:headEnd/>
            <a:tailEnd/>
          </a:ln>
        </p:spPr>
        <p:txBody>
          <a:bodyPr>
            <a:spAutoFit/>
          </a:bodyPr>
          <a:lstStyle/>
          <a:p>
            <a:pPr algn="ctr"/>
            <a:r>
              <a:rPr lang="en-US" b="1" i="1">
                <a:solidFill>
                  <a:srgbClr val="E55D09"/>
                </a:solidFill>
                <a:latin typeface="Times New Roman" pitchFamily="18" charset="0"/>
                <a:cs typeface="Times New Roman" pitchFamily="18" charset="0"/>
              </a:rPr>
              <a:t>Apis cerana</a:t>
            </a:r>
            <a:endParaRPr lang="en-IN" i="1">
              <a:solidFill>
                <a:srgbClr val="E55D09"/>
              </a:solidFill>
              <a:latin typeface="Times New Roman" pitchFamily="18" charset="0"/>
              <a:cs typeface="Times New Roman" pitchFamily="18" charset="0"/>
            </a:endParaRPr>
          </a:p>
        </p:txBody>
      </p:sp>
      <p:sp>
        <p:nvSpPr>
          <p:cNvPr id="28677" name="Rectangle 14"/>
          <p:cNvSpPr>
            <a:spLocks noChangeArrowheads="1"/>
          </p:cNvSpPr>
          <p:nvPr/>
        </p:nvSpPr>
        <p:spPr bwMode="auto">
          <a:xfrm>
            <a:off x="6019800" y="6172200"/>
            <a:ext cx="2895600" cy="392113"/>
          </a:xfrm>
          <a:prstGeom prst="rect">
            <a:avLst/>
          </a:prstGeom>
          <a:noFill/>
          <a:ln w="9525">
            <a:noFill/>
            <a:miter lim="800000"/>
            <a:headEnd/>
            <a:tailEnd/>
          </a:ln>
        </p:spPr>
        <p:txBody>
          <a:bodyPr>
            <a:spAutoFit/>
          </a:bodyPr>
          <a:lstStyle/>
          <a:p>
            <a:pPr algn="ctr">
              <a:lnSpc>
                <a:spcPct val="115000"/>
              </a:lnSpc>
              <a:tabLst>
                <a:tab pos="2743200" algn="ctr"/>
                <a:tab pos="5486400" algn="r"/>
              </a:tabLst>
              <a:defRPr/>
            </a:pPr>
            <a:r>
              <a:rPr lang="en-US" b="1" i="1" dirty="0">
                <a:solidFill>
                  <a:schemeClr val="accent6">
                    <a:lumMod val="75000"/>
                  </a:schemeClr>
                </a:solidFill>
                <a:latin typeface="Times New Roman" pitchFamily="18" charset="0"/>
                <a:ea typeface="Times New Roman" pitchFamily="18" charset="0"/>
                <a:cs typeface="Times New Roman" pitchFamily="18" charset="0"/>
              </a:rPr>
              <a:t>Unidentified bee sp</a:t>
            </a:r>
            <a:endParaRPr lang="en-IN" sz="1200" b="1" dirty="0">
              <a:solidFill>
                <a:schemeClr val="accent6">
                  <a:lumMod val="75000"/>
                </a:schemeClr>
              </a:solidFill>
              <a:latin typeface="Times New Roman" pitchFamily="18" charset="0"/>
              <a:ea typeface="Times New Roman" pitchFamily="18" charset="0"/>
              <a:cs typeface="Times New Roman" pitchFamily="18" charset="0"/>
            </a:endParaRPr>
          </a:p>
        </p:txBody>
      </p:sp>
      <p:sp>
        <p:nvSpPr>
          <p:cNvPr id="28678" name="Rectangle 15"/>
          <p:cNvSpPr>
            <a:spLocks noChangeArrowheads="1"/>
          </p:cNvSpPr>
          <p:nvPr/>
        </p:nvSpPr>
        <p:spPr bwMode="auto">
          <a:xfrm>
            <a:off x="3200400" y="3200400"/>
            <a:ext cx="2667000" cy="381000"/>
          </a:xfrm>
          <a:prstGeom prst="rect">
            <a:avLst/>
          </a:prstGeom>
          <a:noFill/>
          <a:ln w="9525">
            <a:noFill/>
            <a:miter lim="800000"/>
            <a:headEnd/>
            <a:tailEnd/>
          </a:ln>
        </p:spPr>
        <p:txBody>
          <a:bodyPr>
            <a:spAutoFit/>
          </a:bodyPr>
          <a:lstStyle/>
          <a:p>
            <a:pPr algn="ctr">
              <a:defRPr/>
            </a:pPr>
            <a:r>
              <a:rPr lang="en-US" b="1" i="1" dirty="0">
                <a:solidFill>
                  <a:schemeClr val="accent6">
                    <a:lumMod val="75000"/>
                  </a:schemeClr>
                </a:solidFill>
                <a:latin typeface="Times New Roman" pitchFamily="18" charset="0"/>
                <a:cs typeface="Times New Roman" pitchFamily="18" charset="0"/>
              </a:rPr>
              <a:t>Apis </a:t>
            </a:r>
            <a:r>
              <a:rPr lang="en-US" b="1" i="1" dirty="0" err="1">
                <a:solidFill>
                  <a:schemeClr val="accent6">
                    <a:lumMod val="75000"/>
                  </a:schemeClr>
                </a:solidFill>
                <a:latin typeface="Times New Roman" pitchFamily="18" charset="0"/>
                <a:cs typeface="Times New Roman" pitchFamily="18" charset="0"/>
              </a:rPr>
              <a:t>dorsata</a:t>
            </a:r>
            <a:endParaRPr lang="en-IN" i="1" dirty="0">
              <a:solidFill>
                <a:schemeClr val="accent6">
                  <a:lumMod val="75000"/>
                </a:schemeClr>
              </a:solidFill>
              <a:latin typeface="Times New Roman" pitchFamily="18" charset="0"/>
              <a:cs typeface="Times New Roman" pitchFamily="18" charset="0"/>
            </a:endParaRPr>
          </a:p>
        </p:txBody>
      </p:sp>
      <p:sp>
        <p:nvSpPr>
          <p:cNvPr id="28679" name="Rectangle 16"/>
          <p:cNvSpPr>
            <a:spLocks noChangeArrowheads="1"/>
          </p:cNvSpPr>
          <p:nvPr/>
        </p:nvSpPr>
        <p:spPr bwMode="auto">
          <a:xfrm>
            <a:off x="0" y="6202363"/>
            <a:ext cx="3124200" cy="385762"/>
          </a:xfrm>
          <a:prstGeom prst="rect">
            <a:avLst/>
          </a:prstGeom>
          <a:noFill/>
          <a:ln w="9525">
            <a:noFill/>
            <a:miter lim="800000"/>
            <a:headEnd/>
            <a:tailEnd/>
          </a:ln>
        </p:spPr>
        <p:txBody>
          <a:bodyPr>
            <a:spAutoFit/>
          </a:bodyPr>
          <a:lstStyle/>
          <a:p>
            <a:pPr algn="ctr">
              <a:lnSpc>
                <a:spcPct val="115000"/>
              </a:lnSpc>
              <a:tabLst>
                <a:tab pos="2743200" algn="ctr"/>
                <a:tab pos="5486400" algn="r"/>
              </a:tabLst>
              <a:defRPr/>
            </a:pPr>
            <a:r>
              <a:rPr lang="en-US" b="1" i="1" dirty="0" err="1">
                <a:solidFill>
                  <a:schemeClr val="accent6">
                    <a:lumMod val="75000"/>
                  </a:schemeClr>
                </a:solidFill>
                <a:latin typeface="Times New Roman" pitchFamily="18" charset="0"/>
                <a:ea typeface="Times New Roman" pitchFamily="18" charset="0"/>
                <a:cs typeface="Times New Roman" pitchFamily="18" charset="0"/>
              </a:rPr>
              <a:t>Amegilla</a:t>
            </a:r>
            <a:r>
              <a:rPr lang="en-US" b="1" i="1" dirty="0">
                <a:solidFill>
                  <a:schemeClr val="accent6">
                    <a:lumMod val="75000"/>
                  </a:schemeClr>
                </a:solidFill>
                <a:latin typeface="Times New Roman" pitchFamily="18" charset="0"/>
                <a:ea typeface="Times New Roman" pitchFamily="18" charset="0"/>
                <a:cs typeface="Times New Roman" pitchFamily="18" charset="0"/>
              </a:rPr>
              <a:t> (</a:t>
            </a:r>
            <a:r>
              <a:rPr lang="en-US" b="1" i="1" dirty="0" err="1">
                <a:solidFill>
                  <a:schemeClr val="accent6">
                    <a:lumMod val="75000"/>
                  </a:schemeClr>
                </a:solidFill>
                <a:latin typeface="Times New Roman" pitchFamily="18" charset="0"/>
                <a:ea typeface="Times New Roman" pitchFamily="18" charset="0"/>
                <a:cs typeface="Times New Roman" pitchFamily="18" charset="0"/>
              </a:rPr>
              <a:t>Zonamegilla</a:t>
            </a:r>
            <a:r>
              <a:rPr lang="en-US" b="1" i="1" dirty="0">
                <a:solidFill>
                  <a:schemeClr val="accent6">
                    <a:lumMod val="75000"/>
                  </a:schemeClr>
                </a:solidFill>
                <a:latin typeface="Times New Roman" pitchFamily="18" charset="0"/>
                <a:ea typeface="Times New Roman" pitchFamily="18" charset="0"/>
                <a:cs typeface="Times New Roman" pitchFamily="18" charset="0"/>
              </a:rPr>
              <a:t>) sp.</a:t>
            </a:r>
            <a:endParaRPr lang="en-IN" sz="1200" b="1" dirty="0">
              <a:solidFill>
                <a:schemeClr val="accent6">
                  <a:lumMod val="75000"/>
                </a:schemeClr>
              </a:solidFill>
              <a:latin typeface="Times New Roman" pitchFamily="18" charset="0"/>
              <a:ea typeface="Times New Roman" pitchFamily="18" charset="0"/>
              <a:cs typeface="Times New Roman" pitchFamily="18" charset="0"/>
            </a:endParaRPr>
          </a:p>
        </p:txBody>
      </p:sp>
      <p:pic>
        <p:nvPicPr>
          <p:cNvPr id="29704" name="Picture 2" descr="C:\Users\user\Desktop\VA.jpg"/>
          <p:cNvPicPr>
            <a:picLocks noChangeAspect="1" noChangeArrowheads="1"/>
          </p:cNvPicPr>
          <p:nvPr/>
        </p:nvPicPr>
        <p:blipFill>
          <a:blip r:embed="rId2"/>
          <a:srcRect/>
          <a:stretch>
            <a:fillRect/>
          </a:stretch>
        </p:blipFill>
        <p:spPr bwMode="auto">
          <a:xfrm>
            <a:off x="71438" y="3657600"/>
            <a:ext cx="3071812" cy="2557463"/>
          </a:xfrm>
          <a:prstGeom prst="rect">
            <a:avLst/>
          </a:prstGeom>
          <a:noFill/>
          <a:ln w="9525">
            <a:noFill/>
            <a:miter lim="800000"/>
            <a:headEnd/>
            <a:tailEnd/>
          </a:ln>
        </p:spPr>
      </p:pic>
      <p:pic>
        <p:nvPicPr>
          <p:cNvPr id="29705" name="Picture 3" descr="C:\Users\user\Desktop\VB.jpg"/>
          <p:cNvPicPr>
            <a:picLocks noChangeAspect="1" noChangeArrowheads="1"/>
          </p:cNvPicPr>
          <p:nvPr/>
        </p:nvPicPr>
        <p:blipFill>
          <a:blip r:embed="rId3"/>
          <a:srcRect/>
          <a:stretch>
            <a:fillRect/>
          </a:stretch>
        </p:blipFill>
        <p:spPr bwMode="auto">
          <a:xfrm>
            <a:off x="6019800" y="3657600"/>
            <a:ext cx="2971800" cy="2503488"/>
          </a:xfrm>
          <a:prstGeom prst="rect">
            <a:avLst/>
          </a:prstGeom>
          <a:noFill/>
          <a:ln w="9525">
            <a:noFill/>
            <a:miter lim="800000"/>
            <a:headEnd/>
            <a:tailEnd/>
          </a:ln>
        </p:spPr>
      </p:pic>
      <p:pic>
        <p:nvPicPr>
          <p:cNvPr id="29706" name="Picture 4" descr="C:\Users\user\Desktop\VT.jpg"/>
          <p:cNvPicPr>
            <a:picLocks noChangeAspect="1" noChangeArrowheads="1"/>
          </p:cNvPicPr>
          <p:nvPr/>
        </p:nvPicPr>
        <p:blipFill>
          <a:blip r:embed="rId4"/>
          <a:srcRect r="9302"/>
          <a:stretch>
            <a:fillRect/>
          </a:stretch>
        </p:blipFill>
        <p:spPr bwMode="auto">
          <a:xfrm>
            <a:off x="6019800" y="914400"/>
            <a:ext cx="2971800" cy="2303463"/>
          </a:xfrm>
          <a:prstGeom prst="rect">
            <a:avLst/>
          </a:prstGeom>
          <a:noFill/>
          <a:ln w="9525">
            <a:noFill/>
            <a:miter lim="800000"/>
            <a:headEnd/>
            <a:tailEnd/>
          </a:ln>
        </p:spPr>
      </p:pic>
      <p:pic>
        <p:nvPicPr>
          <p:cNvPr id="29707" name="Picture 6" descr="C:\Users\user\Desktop\vp.jpg"/>
          <p:cNvPicPr>
            <a:picLocks noChangeAspect="1" noChangeArrowheads="1"/>
          </p:cNvPicPr>
          <p:nvPr/>
        </p:nvPicPr>
        <p:blipFill>
          <a:blip r:embed="rId5"/>
          <a:srcRect/>
          <a:stretch>
            <a:fillRect/>
          </a:stretch>
        </p:blipFill>
        <p:spPr bwMode="auto">
          <a:xfrm>
            <a:off x="71438" y="928688"/>
            <a:ext cx="3071812" cy="2303462"/>
          </a:xfrm>
          <a:prstGeom prst="rect">
            <a:avLst/>
          </a:prstGeom>
          <a:noFill/>
          <a:ln w="9525">
            <a:noFill/>
            <a:miter lim="800000"/>
            <a:headEnd/>
            <a:tailEnd/>
          </a:ln>
        </p:spPr>
      </p:pic>
      <p:pic>
        <p:nvPicPr>
          <p:cNvPr id="29708" name="Picture 7" descr="C:\Users\user\Desktop\VD.jpg"/>
          <p:cNvPicPr>
            <a:picLocks noChangeAspect="1" noChangeArrowheads="1"/>
          </p:cNvPicPr>
          <p:nvPr/>
        </p:nvPicPr>
        <p:blipFill>
          <a:blip r:embed="rId6"/>
          <a:srcRect l="2327"/>
          <a:stretch>
            <a:fillRect/>
          </a:stretch>
        </p:blipFill>
        <p:spPr bwMode="auto">
          <a:xfrm>
            <a:off x="3200400" y="914400"/>
            <a:ext cx="2743200" cy="2303463"/>
          </a:xfrm>
          <a:prstGeom prst="rect">
            <a:avLst/>
          </a:prstGeom>
          <a:noFill/>
          <a:ln w="9525">
            <a:noFill/>
            <a:miter lim="800000"/>
            <a:headEnd/>
            <a:tailEnd/>
          </a:ln>
        </p:spPr>
      </p:pic>
      <p:pic>
        <p:nvPicPr>
          <p:cNvPr id="29709" name="Picture 17" descr="Inst_Emblem copy"/>
          <p:cNvPicPr>
            <a:picLocks noChangeAspect="1" noChangeArrowheads="1"/>
          </p:cNvPicPr>
          <p:nvPr/>
        </p:nvPicPr>
        <p:blipFill>
          <a:blip r:embed="rId7"/>
          <a:srcRect/>
          <a:stretch>
            <a:fillRect/>
          </a:stretch>
        </p:blipFill>
        <p:spPr bwMode="auto">
          <a:xfrm>
            <a:off x="8736013" y="6643688"/>
            <a:ext cx="407987" cy="214312"/>
          </a:xfrm>
          <a:prstGeom prst="rect">
            <a:avLst/>
          </a:prstGeom>
          <a:noFill/>
          <a:ln w="9525">
            <a:noFill/>
            <a:miter lim="800000"/>
            <a:headEnd/>
            <a:tailEnd/>
          </a:ln>
        </p:spPr>
      </p:pic>
      <p:pic>
        <p:nvPicPr>
          <p:cNvPr id="14" name="Picture 3" descr="C:\Users\user\Desktop\VA1.jpg"/>
          <p:cNvPicPr>
            <a:picLocks noChangeAspect="1" noChangeArrowheads="1"/>
          </p:cNvPicPr>
          <p:nvPr/>
        </p:nvPicPr>
        <p:blipFill>
          <a:blip r:embed="rId8" cstate="print"/>
          <a:srcRect l="8889"/>
          <a:stretch>
            <a:fillRect/>
          </a:stretch>
        </p:blipFill>
        <p:spPr bwMode="auto">
          <a:xfrm>
            <a:off x="3200400" y="3657600"/>
            <a:ext cx="2743200" cy="2514600"/>
          </a:xfrm>
          <a:prstGeom prst="rect">
            <a:avLst/>
          </a:prstGeom>
          <a:noFill/>
        </p:spPr>
      </p:pic>
      <p:sp>
        <p:nvSpPr>
          <p:cNvPr id="15" name="Rectangle 14"/>
          <p:cNvSpPr/>
          <p:nvPr/>
        </p:nvSpPr>
        <p:spPr>
          <a:xfrm>
            <a:off x="3200400" y="6172200"/>
            <a:ext cx="2743200" cy="410882"/>
          </a:xfrm>
          <a:prstGeom prst="rect">
            <a:avLst/>
          </a:prstGeom>
        </p:spPr>
        <p:txBody>
          <a:bodyPr wrap="square">
            <a:spAutoFit/>
          </a:bodyPr>
          <a:lstStyle/>
          <a:p>
            <a:pPr algn="ctr">
              <a:lnSpc>
                <a:spcPct val="115000"/>
              </a:lnSpc>
              <a:spcAft>
                <a:spcPts val="0"/>
              </a:spcAft>
              <a:tabLst>
                <a:tab pos="2743200" algn="ctr"/>
                <a:tab pos="5486400" algn="r"/>
              </a:tabLst>
            </a:pPr>
            <a:r>
              <a:rPr lang="it-IT" b="1" i="1" dirty="0" smtClean="0">
                <a:solidFill>
                  <a:schemeClr val="accent6">
                    <a:lumMod val="75000"/>
                  </a:schemeClr>
                </a:solidFill>
                <a:latin typeface="Times New Roman" pitchFamily="18" charset="0"/>
                <a:ea typeface="Times New Roman"/>
                <a:cs typeface="Times New Roman" pitchFamily="18" charset="0"/>
              </a:rPr>
              <a:t>Papilio demoleus</a:t>
            </a:r>
            <a:endParaRPr lang="en-IN" sz="1200" b="1" dirty="0">
              <a:solidFill>
                <a:schemeClr val="accent6">
                  <a:lumMod val="75000"/>
                </a:schemeClr>
              </a:solidFill>
              <a:latin typeface="Times New Roman" pitchFamily="18" charset="0"/>
              <a:ea typeface="Times New Roman"/>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09600" y="304800"/>
            <a:ext cx="7924800" cy="5262979"/>
          </a:xfrm>
          <a:prstGeom prst="rect">
            <a:avLst/>
          </a:prstGeom>
        </p:spPr>
        <p:txBody>
          <a:bodyPr>
            <a:spAutoFit/>
          </a:bodyPr>
          <a:lstStyle/>
          <a:p>
            <a:pPr indent="354013" algn="ctr">
              <a:lnSpc>
                <a:spcPct val="150000"/>
              </a:lnSpc>
              <a:buClr>
                <a:srgbClr val="4A5C26"/>
              </a:buClr>
              <a:buSzPct val="110000"/>
              <a:defRPr/>
            </a:pPr>
            <a:r>
              <a:rPr lang="en-US" sz="3600" b="1" i="1" dirty="0">
                <a:solidFill>
                  <a:srgbClr val="5D2884"/>
                </a:solidFill>
                <a:latin typeface="Times New Roman" pitchFamily="18" charset="0"/>
                <a:cs typeface="Times New Roman" pitchFamily="18" charset="0"/>
              </a:rPr>
              <a:t>Motivations for undertaking the study</a:t>
            </a:r>
          </a:p>
          <a:p>
            <a:pPr indent="354013" algn="ctr">
              <a:lnSpc>
                <a:spcPct val="150000"/>
              </a:lnSpc>
              <a:buClr>
                <a:srgbClr val="4A5C26"/>
              </a:buClr>
              <a:buSzPct val="110000"/>
              <a:defRPr/>
            </a:pPr>
            <a:endParaRPr lang="en-IN" sz="3200" dirty="0">
              <a:solidFill>
                <a:srgbClr val="7030A0"/>
              </a:solidFill>
              <a:latin typeface="Times New Roman" pitchFamily="18" charset="0"/>
              <a:cs typeface="Times New Roman" pitchFamily="18" charset="0"/>
            </a:endParaRPr>
          </a:p>
          <a:p>
            <a:pPr indent="354013" algn="just">
              <a:lnSpc>
                <a:spcPct val="150000"/>
              </a:lnSpc>
              <a:buClr>
                <a:schemeClr val="accent6">
                  <a:lumMod val="75000"/>
                </a:schemeClr>
              </a:buClr>
              <a:buSzPct val="110000"/>
              <a:buFont typeface="Wingdings" pitchFamily="2" charset="2"/>
              <a:buChar char="Ø"/>
              <a:defRPr/>
            </a:pPr>
            <a:r>
              <a:rPr kumimoji="1" lang="en-US" b="1" dirty="0">
                <a:solidFill>
                  <a:schemeClr val="accent6">
                    <a:lumMod val="75000"/>
                  </a:schemeClr>
                </a:solidFill>
                <a:latin typeface="Times New Roman" pitchFamily="18" charset="0"/>
                <a:cs typeface="Times New Roman" pitchFamily="18" charset="0"/>
              </a:rPr>
              <a:t>Delicate structure</a:t>
            </a:r>
          </a:p>
          <a:p>
            <a:pPr indent="354013" algn="just">
              <a:lnSpc>
                <a:spcPct val="150000"/>
              </a:lnSpc>
              <a:buClr>
                <a:schemeClr val="accent6">
                  <a:lumMod val="75000"/>
                </a:schemeClr>
              </a:buClr>
              <a:buSzPct val="110000"/>
              <a:buFont typeface="Wingdings" pitchFamily="2" charset="2"/>
              <a:buChar char="Ø"/>
              <a:defRPr/>
            </a:pPr>
            <a:r>
              <a:rPr lang="en-US" b="1" dirty="0">
                <a:solidFill>
                  <a:schemeClr val="accent6">
                    <a:lumMod val="75000"/>
                  </a:schemeClr>
                </a:solidFill>
                <a:latin typeface="Times New Roman" pitchFamily="18" charset="0"/>
                <a:cs typeface="Times New Roman" pitchFamily="18" charset="0"/>
              </a:rPr>
              <a:t>Explosive fruits</a:t>
            </a:r>
          </a:p>
          <a:p>
            <a:pPr indent="354013" algn="just">
              <a:lnSpc>
                <a:spcPct val="150000"/>
              </a:lnSpc>
              <a:buClr>
                <a:schemeClr val="accent6">
                  <a:lumMod val="75000"/>
                </a:schemeClr>
              </a:buClr>
              <a:buSzPct val="110000"/>
              <a:buFont typeface="Wingdings" pitchFamily="2" charset="2"/>
              <a:buChar char="Ø"/>
              <a:defRPr/>
            </a:pPr>
            <a:r>
              <a:rPr kumimoji="1" lang="en-US" b="1" dirty="0">
                <a:solidFill>
                  <a:schemeClr val="accent6">
                    <a:lumMod val="75000"/>
                  </a:schemeClr>
                </a:solidFill>
                <a:latin typeface="Times New Roman" pitchFamily="18" charset="0"/>
                <a:cs typeface="Times New Roman" pitchFamily="18" charset="0"/>
              </a:rPr>
              <a:t>Anthropogenic pressures</a:t>
            </a:r>
          </a:p>
          <a:p>
            <a:pPr indent="354013" algn="just">
              <a:lnSpc>
                <a:spcPct val="150000"/>
              </a:lnSpc>
              <a:buClr>
                <a:srgbClr val="4A5C26"/>
              </a:buClr>
              <a:buSzPct val="110000"/>
              <a:buFont typeface="Wingdings" pitchFamily="2" charset="2"/>
              <a:buChar char="Ø"/>
              <a:defRPr/>
            </a:pPr>
            <a:r>
              <a:rPr lang="en-US" b="1" dirty="0">
                <a:solidFill>
                  <a:srgbClr val="4A5C26"/>
                </a:solidFill>
                <a:latin typeface="Times New Roman" pitchFamily="18" charset="0"/>
                <a:cs typeface="Times New Roman" pitchFamily="18" charset="0"/>
              </a:rPr>
              <a:t>Habitat degradation</a:t>
            </a:r>
          </a:p>
          <a:p>
            <a:pPr indent="354013" algn="just">
              <a:lnSpc>
                <a:spcPct val="150000"/>
              </a:lnSpc>
              <a:buClr>
                <a:srgbClr val="4A5C26"/>
              </a:buClr>
              <a:buSzPct val="110000"/>
              <a:buFont typeface="Wingdings" pitchFamily="2" charset="2"/>
              <a:buChar char="Ø"/>
              <a:defRPr/>
            </a:pPr>
            <a:r>
              <a:rPr lang="en-US" b="1" dirty="0">
                <a:solidFill>
                  <a:srgbClr val="4A5C26"/>
                </a:solidFill>
                <a:latin typeface="Times New Roman" pitchFamily="18" charset="0"/>
                <a:cs typeface="Times New Roman" pitchFamily="18" charset="0"/>
              </a:rPr>
              <a:t>Fluctuations in climate</a:t>
            </a:r>
          </a:p>
          <a:p>
            <a:pPr indent="354013" algn="just">
              <a:lnSpc>
                <a:spcPct val="150000"/>
              </a:lnSpc>
              <a:buClr>
                <a:srgbClr val="4A5C26"/>
              </a:buClr>
              <a:buSzPct val="110000"/>
              <a:buFont typeface="Wingdings" pitchFamily="2" charset="2"/>
              <a:buChar char="Ø"/>
              <a:defRPr/>
            </a:pPr>
            <a:r>
              <a:rPr lang="en-US" b="1" dirty="0">
                <a:solidFill>
                  <a:srgbClr val="4A5C26"/>
                </a:solidFill>
                <a:latin typeface="Times New Roman" pitchFamily="18" charset="0"/>
                <a:cs typeface="Times New Roman" pitchFamily="18" charset="0"/>
              </a:rPr>
              <a:t>Low insect visitation rate</a:t>
            </a:r>
          </a:p>
          <a:p>
            <a:pPr indent="354013" algn="just">
              <a:lnSpc>
                <a:spcPct val="150000"/>
              </a:lnSpc>
              <a:buClr>
                <a:srgbClr val="4A5C26"/>
              </a:buClr>
              <a:buSzPct val="110000"/>
              <a:buFont typeface="Wingdings" pitchFamily="2" charset="2"/>
              <a:buChar char="Ø"/>
              <a:defRPr/>
            </a:pPr>
            <a:r>
              <a:rPr lang="en-US" b="1" dirty="0">
                <a:solidFill>
                  <a:srgbClr val="4A5C26"/>
                </a:solidFill>
                <a:latin typeface="Times New Roman" pitchFamily="18" charset="0"/>
                <a:cs typeface="Times New Roman" pitchFamily="18" charset="0"/>
              </a:rPr>
              <a:t>Inbreeding depression</a:t>
            </a:r>
          </a:p>
          <a:p>
            <a:pPr indent="354013" algn="just">
              <a:lnSpc>
                <a:spcPct val="150000"/>
              </a:lnSpc>
              <a:buClr>
                <a:srgbClr val="4A5C26"/>
              </a:buClr>
              <a:buSzPct val="110000"/>
              <a:buFont typeface="Wingdings" pitchFamily="2" charset="2"/>
              <a:buChar char="Ø"/>
              <a:defRPr/>
            </a:pPr>
            <a:r>
              <a:rPr lang="en-US" b="1" dirty="0">
                <a:solidFill>
                  <a:srgbClr val="4A5C26"/>
                </a:solidFill>
                <a:latin typeface="Times New Roman" pitchFamily="18" charset="0"/>
                <a:cs typeface="Times New Roman" pitchFamily="18" charset="0"/>
              </a:rPr>
              <a:t>Low percentage of seed germination</a:t>
            </a:r>
          </a:p>
          <a:p>
            <a:pPr algn="just">
              <a:buClr>
                <a:srgbClr val="0070C0"/>
              </a:buClr>
              <a:defRPr/>
            </a:pPr>
            <a:endParaRPr lang="en-US" b="1" dirty="0">
              <a:solidFill>
                <a:srgbClr val="4A5C26"/>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sz="quarter"/>
          </p:nvPr>
        </p:nvSpPr>
        <p:spPr>
          <a:xfrm>
            <a:off x="228600" y="214313"/>
            <a:ext cx="8686800" cy="928687"/>
          </a:xfrm>
        </p:spPr>
        <p:txBody>
          <a:bodyPr/>
          <a:lstStyle/>
          <a:p>
            <a:r>
              <a:rPr lang="en-US" sz="3600" b="1" dirty="0" smtClean="0">
                <a:solidFill>
                  <a:srgbClr val="5D2884"/>
                </a:solidFill>
                <a:latin typeface="Times New Roman" pitchFamily="18" charset="0"/>
                <a:cs typeface="Times New Roman" pitchFamily="18" charset="0"/>
              </a:rPr>
              <a:t>Floral visitors of </a:t>
            </a:r>
            <a:r>
              <a:rPr lang="en-US" sz="3600" b="1" i="1" dirty="0" smtClean="0">
                <a:solidFill>
                  <a:srgbClr val="5D2884"/>
                </a:solidFill>
                <a:latin typeface="Times New Roman" pitchFamily="18" charset="0"/>
                <a:cs typeface="Times New Roman" pitchFamily="18" charset="0"/>
              </a:rPr>
              <a:t>Impatiens </a:t>
            </a:r>
            <a:r>
              <a:rPr lang="en-US" sz="3600" b="1" i="1" dirty="0" err="1" smtClean="0">
                <a:solidFill>
                  <a:srgbClr val="5D2884"/>
                </a:solidFill>
                <a:latin typeface="Times New Roman" pitchFamily="18" charset="0"/>
                <a:cs typeface="Times New Roman" pitchFamily="18" charset="0"/>
              </a:rPr>
              <a:t>pulcherrima</a:t>
            </a:r>
            <a:endParaRPr lang="en-IN" sz="3600" b="1" i="1" dirty="0" smtClean="0">
              <a:solidFill>
                <a:srgbClr val="5D2884"/>
              </a:solidFill>
              <a:latin typeface="Times New Roman" pitchFamily="18" charset="0"/>
              <a:cs typeface="Times New Roman" pitchFamily="18" charset="0"/>
            </a:endParaRPr>
          </a:p>
        </p:txBody>
      </p:sp>
      <p:pic>
        <p:nvPicPr>
          <p:cNvPr id="37890" name="Picture 2" descr="C:\Users\Dr. Sreekala\Desktop\Picture 238.jpg"/>
          <p:cNvPicPr>
            <a:picLocks noGrp="1" noChangeAspect="1" noChangeArrowheads="1"/>
          </p:cNvPicPr>
          <p:nvPr>
            <p:ph sz="quarter" idx="1"/>
          </p:nvPr>
        </p:nvPicPr>
        <p:blipFill>
          <a:blip r:embed="rId2"/>
          <a:srcRect/>
          <a:stretch>
            <a:fillRect/>
          </a:stretch>
        </p:blipFill>
        <p:spPr>
          <a:xfrm>
            <a:off x="228600" y="4038600"/>
            <a:ext cx="2971800" cy="2590800"/>
          </a:xfrm>
          <a:effectLst>
            <a:outerShdw blurRad="292100" dist="139700" dir="2700000" algn="tl" rotWithShape="0">
              <a:srgbClr val="333333">
                <a:alpha val="65000"/>
              </a:srgbClr>
            </a:outerShdw>
          </a:effectLst>
        </p:spPr>
      </p:pic>
      <p:pic>
        <p:nvPicPr>
          <p:cNvPr id="37892" name="Picture 4" descr="C:\Users\Dr. Sreekala\Desktop\Picture 275.jpg"/>
          <p:cNvPicPr>
            <a:picLocks noChangeAspect="1" noChangeArrowheads="1"/>
          </p:cNvPicPr>
          <p:nvPr/>
        </p:nvPicPr>
        <p:blipFill>
          <a:blip r:embed="rId3"/>
          <a:srcRect/>
          <a:stretch>
            <a:fillRect/>
          </a:stretch>
        </p:blipFill>
        <p:spPr bwMode="auto">
          <a:xfrm>
            <a:off x="6172200" y="1143000"/>
            <a:ext cx="2743200" cy="2819400"/>
          </a:xfrm>
          <a:prstGeom prst="rect">
            <a:avLst/>
          </a:prstGeom>
          <a:ln>
            <a:noFill/>
          </a:ln>
          <a:effectLst>
            <a:outerShdw blurRad="292100" dist="139700" dir="2700000" algn="tl" rotWithShape="0">
              <a:srgbClr val="333333">
                <a:alpha val="65000"/>
              </a:srgbClr>
            </a:outerShdw>
          </a:effectLst>
        </p:spPr>
      </p:pic>
      <p:pic>
        <p:nvPicPr>
          <p:cNvPr id="37893" name="Picture 5" descr="C:\Users\Dr. Sreekala\Desktop\Picture 237.jpg"/>
          <p:cNvPicPr>
            <a:picLocks noGrp="1" noChangeAspect="1" noChangeArrowheads="1"/>
          </p:cNvPicPr>
          <p:nvPr>
            <p:ph sz="quarter" idx="2"/>
          </p:nvPr>
        </p:nvPicPr>
        <p:blipFill>
          <a:blip r:embed="rId4"/>
          <a:srcRect/>
          <a:stretch>
            <a:fillRect/>
          </a:stretch>
        </p:blipFill>
        <p:spPr>
          <a:xfrm>
            <a:off x="3276600" y="4038600"/>
            <a:ext cx="2819400" cy="2590800"/>
          </a:xfrm>
          <a:effectLst>
            <a:outerShdw blurRad="292100" dist="139700" dir="2700000" algn="tl" rotWithShape="0">
              <a:srgbClr val="333333">
                <a:alpha val="65000"/>
              </a:srgbClr>
            </a:outerShdw>
          </a:effectLst>
        </p:spPr>
      </p:pic>
      <p:pic>
        <p:nvPicPr>
          <p:cNvPr id="37894" name="Picture 6" descr="C:\Users\Dr. Sreekala\Desktop\Picture 224.jpg"/>
          <p:cNvPicPr>
            <a:picLocks noGrp="1" noChangeAspect="1" noChangeArrowheads="1"/>
          </p:cNvPicPr>
          <p:nvPr>
            <p:ph sz="quarter" idx="3"/>
          </p:nvPr>
        </p:nvPicPr>
        <p:blipFill>
          <a:blip r:embed="rId5"/>
          <a:srcRect/>
          <a:stretch>
            <a:fillRect/>
          </a:stretch>
        </p:blipFill>
        <p:spPr>
          <a:xfrm>
            <a:off x="228600" y="1143000"/>
            <a:ext cx="2971800" cy="2819400"/>
          </a:xfrm>
          <a:effectLst>
            <a:outerShdw blurRad="292100" dist="139700" dir="2700000" algn="tl" rotWithShape="0">
              <a:srgbClr val="333333">
                <a:alpha val="65000"/>
              </a:srgbClr>
            </a:outerShdw>
          </a:effectLst>
        </p:spPr>
      </p:pic>
      <p:pic>
        <p:nvPicPr>
          <p:cNvPr id="37895" name="Picture 7" descr="C:\Users\Dr. Sreekala\Desktop\Picture 356.jpg"/>
          <p:cNvPicPr>
            <a:picLocks noChangeAspect="1" noChangeArrowheads="1"/>
          </p:cNvPicPr>
          <p:nvPr/>
        </p:nvPicPr>
        <p:blipFill>
          <a:blip r:embed="rId6"/>
          <a:srcRect/>
          <a:stretch>
            <a:fillRect/>
          </a:stretch>
        </p:blipFill>
        <p:spPr bwMode="auto">
          <a:xfrm>
            <a:off x="3276600" y="1143000"/>
            <a:ext cx="2819400" cy="2819400"/>
          </a:xfrm>
          <a:prstGeom prst="rect">
            <a:avLst/>
          </a:prstGeom>
          <a:ln>
            <a:noFill/>
          </a:ln>
          <a:effectLst>
            <a:outerShdw blurRad="292100" dist="139700" dir="2700000" algn="tl" rotWithShape="0">
              <a:srgbClr val="333333">
                <a:alpha val="65000"/>
              </a:srgbClr>
            </a:outerShdw>
          </a:effectLst>
        </p:spPr>
      </p:pic>
      <p:pic>
        <p:nvPicPr>
          <p:cNvPr id="19465" name="Picture 9" descr="C:\Users\Dr. Sreekala\Desktop\Picture 240.jpg"/>
          <p:cNvPicPr>
            <a:picLocks noChangeAspect="1" noChangeArrowheads="1"/>
          </p:cNvPicPr>
          <p:nvPr/>
        </p:nvPicPr>
        <p:blipFill>
          <a:blip r:embed="rId7"/>
          <a:srcRect/>
          <a:stretch>
            <a:fillRect/>
          </a:stretch>
        </p:blipFill>
        <p:spPr bwMode="auto">
          <a:xfrm>
            <a:off x="6172200" y="4038600"/>
            <a:ext cx="2743200" cy="2590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sz="quarter"/>
          </p:nvPr>
        </p:nvSpPr>
        <p:spPr>
          <a:xfrm>
            <a:off x="228600" y="214313"/>
            <a:ext cx="8715375" cy="852487"/>
          </a:xfrm>
        </p:spPr>
        <p:txBody>
          <a:bodyPr/>
          <a:lstStyle/>
          <a:p>
            <a:r>
              <a:rPr lang="en-US" sz="3600" b="1" i="1" smtClean="0">
                <a:solidFill>
                  <a:srgbClr val="5D2884"/>
                </a:solidFill>
                <a:latin typeface="Times New Roman" pitchFamily="18" charset="0"/>
                <a:cs typeface="Times New Roman" pitchFamily="18" charset="0"/>
              </a:rPr>
              <a:t>Pollinators of I. trichocarpa, I. platyadena and I. coelotropis</a:t>
            </a:r>
            <a:endParaRPr lang="en-IN" sz="3600" b="1" i="1" smtClean="0">
              <a:solidFill>
                <a:srgbClr val="5D2884"/>
              </a:solidFill>
              <a:latin typeface="Times New Roman" pitchFamily="18" charset="0"/>
              <a:cs typeface="Times New Roman" pitchFamily="18" charset="0"/>
            </a:endParaRPr>
          </a:p>
        </p:txBody>
      </p:sp>
      <p:pic>
        <p:nvPicPr>
          <p:cNvPr id="31747" name="Picture 2" descr="C:\Users\Dr. Sreekala\Desktop\Paper for spain\IMG_3855.JPG"/>
          <p:cNvPicPr>
            <a:picLocks noGrp="1" noChangeAspect="1" noChangeArrowheads="1"/>
          </p:cNvPicPr>
          <p:nvPr>
            <p:ph sz="quarter" idx="1"/>
          </p:nvPr>
        </p:nvPicPr>
        <p:blipFill>
          <a:blip r:embed="rId2"/>
          <a:srcRect/>
          <a:stretch>
            <a:fillRect/>
          </a:stretch>
        </p:blipFill>
        <p:spPr>
          <a:xfrm>
            <a:off x="1066800" y="1447800"/>
            <a:ext cx="3429000" cy="2514600"/>
          </a:xfrm>
          <a:noFill/>
        </p:spPr>
      </p:pic>
      <p:pic>
        <p:nvPicPr>
          <p:cNvPr id="31748" name="Picture 3" descr="C:\Users\Dr. Sreekala\Desktop\Paper for spain\IMG_3856.JPG"/>
          <p:cNvPicPr>
            <a:picLocks noGrp="1" noChangeAspect="1" noChangeArrowheads="1"/>
          </p:cNvPicPr>
          <p:nvPr>
            <p:ph sz="quarter" idx="2"/>
          </p:nvPr>
        </p:nvPicPr>
        <p:blipFill>
          <a:blip r:embed="rId3" cstate="print"/>
          <a:srcRect/>
          <a:stretch>
            <a:fillRect/>
          </a:stretch>
        </p:blipFill>
        <p:spPr>
          <a:xfrm>
            <a:off x="4572000" y="1447800"/>
            <a:ext cx="3341688" cy="2551113"/>
          </a:xfrm>
          <a:noFill/>
        </p:spPr>
      </p:pic>
      <p:pic>
        <p:nvPicPr>
          <p:cNvPr id="31749" name="Picture 4" descr="C:\Users\Dr. Sreekala\Desktop\Paper for spain\Picture 1892 copy.jpg"/>
          <p:cNvPicPr>
            <a:picLocks noGrp="1" noChangeAspect="1" noChangeArrowheads="1"/>
          </p:cNvPicPr>
          <p:nvPr>
            <p:ph sz="quarter" idx="3"/>
          </p:nvPr>
        </p:nvPicPr>
        <p:blipFill>
          <a:blip r:embed="rId4" cstate="print"/>
          <a:srcRect/>
          <a:stretch>
            <a:fillRect/>
          </a:stretch>
        </p:blipFill>
        <p:spPr>
          <a:xfrm>
            <a:off x="1066800" y="4038600"/>
            <a:ext cx="3429000" cy="2438400"/>
          </a:xfrm>
          <a:noFill/>
        </p:spPr>
      </p:pic>
      <p:pic>
        <p:nvPicPr>
          <p:cNvPr id="31750" name="Picture 4"/>
          <p:cNvPicPr>
            <a:picLocks noGrp="1" noChangeAspect="1" noChangeArrowheads="1"/>
          </p:cNvPicPr>
          <p:nvPr>
            <p:ph sz="quarter" idx="4"/>
          </p:nvPr>
        </p:nvPicPr>
        <p:blipFill>
          <a:blip r:embed="rId5"/>
          <a:srcRect/>
          <a:stretch>
            <a:fillRect/>
          </a:stretch>
        </p:blipFill>
        <p:spPr>
          <a:xfrm>
            <a:off x="4572000" y="4038600"/>
            <a:ext cx="3352800" cy="2438400"/>
          </a:xfr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i="1" dirty="0" smtClean="0">
                <a:solidFill>
                  <a:srgbClr val="4F009E"/>
                </a:solidFill>
                <a:latin typeface="Times New Roman" pitchFamily="18" charset="0"/>
                <a:cs typeface="Times New Roman" pitchFamily="18" charset="0"/>
              </a:rPr>
              <a:t>Breeding experiments</a:t>
            </a:r>
            <a:endParaRPr lang="en-IN" sz="3600" b="1" i="1" dirty="0">
              <a:solidFill>
                <a:srgbClr val="4F009E"/>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lgn="just">
              <a:lnSpc>
                <a:spcPct val="150000"/>
              </a:lnSpc>
              <a:buBlip>
                <a:blip r:embed="rId2"/>
              </a:buBlip>
            </a:pPr>
            <a:r>
              <a:rPr lang="en-US" sz="1600" dirty="0" smtClean="0">
                <a:solidFill>
                  <a:srgbClr val="6600CC"/>
                </a:solidFill>
                <a:latin typeface="Times New Roman" pitchFamily="18" charset="0"/>
                <a:cs typeface="Times New Roman" pitchFamily="18" charset="0"/>
              </a:rPr>
              <a:t>In all the selected species, fruit set was not observed  in autogamous self pollination. </a:t>
            </a:r>
          </a:p>
          <a:p>
            <a:pPr algn="just">
              <a:lnSpc>
                <a:spcPct val="150000"/>
              </a:lnSpc>
              <a:buBlip>
                <a:blip r:embed="rId2"/>
              </a:buBlip>
            </a:pPr>
            <a:endParaRPr lang="en-US" sz="1600" dirty="0" smtClean="0">
              <a:solidFill>
                <a:srgbClr val="6600CC"/>
              </a:solidFill>
              <a:latin typeface="Times New Roman" pitchFamily="18" charset="0"/>
              <a:cs typeface="Times New Roman" pitchFamily="18" charset="0"/>
            </a:endParaRPr>
          </a:p>
          <a:p>
            <a:pPr algn="just">
              <a:lnSpc>
                <a:spcPct val="150000"/>
              </a:lnSpc>
              <a:buBlip>
                <a:blip r:embed="rId2"/>
              </a:buBlip>
            </a:pPr>
            <a:r>
              <a:rPr lang="en-US" sz="1600" dirty="0" smtClean="0">
                <a:solidFill>
                  <a:srgbClr val="6600CC"/>
                </a:solidFill>
                <a:latin typeface="Times New Roman" pitchFamily="18" charset="0"/>
                <a:cs typeface="Times New Roman" pitchFamily="18" charset="0"/>
              </a:rPr>
              <a:t>In open pollination, 8-38 % fruit set was observed.</a:t>
            </a:r>
          </a:p>
          <a:p>
            <a:pPr algn="just">
              <a:lnSpc>
                <a:spcPct val="150000"/>
              </a:lnSpc>
              <a:buBlip>
                <a:blip r:embed="rId2"/>
              </a:buBlip>
            </a:pPr>
            <a:endParaRPr lang="en-US" sz="1600" dirty="0" smtClean="0">
              <a:solidFill>
                <a:srgbClr val="6600CC"/>
              </a:solidFill>
              <a:latin typeface="Times New Roman" pitchFamily="18" charset="0"/>
              <a:cs typeface="Times New Roman" pitchFamily="18" charset="0"/>
            </a:endParaRPr>
          </a:p>
          <a:p>
            <a:pPr algn="just">
              <a:lnSpc>
                <a:spcPct val="150000"/>
              </a:lnSpc>
              <a:buBlip>
                <a:blip r:embed="rId2"/>
              </a:buBlip>
            </a:pPr>
            <a:r>
              <a:rPr lang="en-US" sz="1600" i="1" dirty="0" smtClean="0">
                <a:solidFill>
                  <a:srgbClr val="6600CC"/>
                </a:solidFill>
                <a:latin typeface="Times New Roman" pitchFamily="18" charset="0"/>
                <a:cs typeface="Times New Roman" pitchFamily="18" charset="0"/>
              </a:rPr>
              <a:t>Impatiens coelotropis, I. henslowiana, I. phoenicea, I. platyadena, I. trichocarpa </a:t>
            </a:r>
            <a:r>
              <a:rPr lang="en-US" sz="1600" dirty="0" smtClean="0">
                <a:solidFill>
                  <a:srgbClr val="6600CC"/>
                </a:solidFill>
                <a:latin typeface="Times New Roman" pitchFamily="18" charset="0"/>
                <a:cs typeface="Times New Roman" pitchFamily="18" charset="0"/>
              </a:rPr>
              <a:t>and </a:t>
            </a:r>
            <a:r>
              <a:rPr lang="en-US" sz="1600" i="1" dirty="0" smtClean="0">
                <a:solidFill>
                  <a:srgbClr val="6600CC"/>
                </a:solidFill>
                <a:latin typeface="Times New Roman" pitchFamily="18" charset="0"/>
                <a:cs typeface="Times New Roman" pitchFamily="18" charset="0"/>
              </a:rPr>
              <a:t>I. verticillata</a:t>
            </a:r>
            <a:r>
              <a:rPr lang="en-US" sz="1600" dirty="0" smtClean="0">
                <a:solidFill>
                  <a:srgbClr val="6600CC"/>
                </a:solidFill>
                <a:latin typeface="Times New Roman" pitchFamily="18" charset="0"/>
                <a:cs typeface="Times New Roman" pitchFamily="18" charset="0"/>
              </a:rPr>
              <a:t> are exclusively xenogamous pollinated. The other species such as </a:t>
            </a:r>
            <a:r>
              <a:rPr lang="en-US" sz="1600" i="1" dirty="0" smtClean="0">
                <a:solidFill>
                  <a:srgbClr val="6600CC"/>
                </a:solidFill>
                <a:latin typeface="Times New Roman" pitchFamily="18" charset="0"/>
                <a:cs typeface="Times New Roman" pitchFamily="18" charset="0"/>
              </a:rPr>
              <a:t>I. grandis </a:t>
            </a:r>
            <a:r>
              <a:rPr lang="en-US" sz="1600" dirty="0" smtClean="0">
                <a:solidFill>
                  <a:srgbClr val="6600CC"/>
                </a:solidFill>
                <a:latin typeface="Times New Roman" pitchFamily="18" charset="0"/>
                <a:cs typeface="Times New Roman" pitchFamily="18" charset="0"/>
              </a:rPr>
              <a:t>and </a:t>
            </a:r>
            <a:r>
              <a:rPr lang="en-US" sz="1600" i="1" dirty="0" smtClean="0">
                <a:solidFill>
                  <a:srgbClr val="6600CC"/>
                </a:solidFill>
                <a:latin typeface="Times New Roman" pitchFamily="18" charset="0"/>
                <a:cs typeface="Times New Roman" pitchFamily="18" charset="0"/>
              </a:rPr>
              <a:t>I. pulcherrima </a:t>
            </a:r>
            <a:r>
              <a:rPr lang="en-US" sz="1600" dirty="0" smtClean="0">
                <a:solidFill>
                  <a:srgbClr val="6600CC"/>
                </a:solidFill>
                <a:latin typeface="Times New Roman" pitchFamily="18" charset="0"/>
                <a:cs typeface="Times New Roman" pitchFamily="18" charset="0"/>
              </a:rPr>
              <a:t>permits both geitonogamous and xenogamous pollination.</a:t>
            </a:r>
          </a:p>
          <a:p>
            <a:pPr algn="just">
              <a:lnSpc>
                <a:spcPct val="150000"/>
              </a:lnSpc>
              <a:buBlip>
                <a:blip r:embed="rId2"/>
              </a:buBlip>
            </a:pPr>
            <a:endParaRPr lang="en-US" sz="1600" dirty="0" smtClean="0">
              <a:solidFill>
                <a:srgbClr val="6600CC"/>
              </a:solidFill>
              <a:latin typeface="Times New Roman" pitchFamily="18" charset="0"/>
              <a:cs typeface="Times New Roman" pitchFamily="18" charset="0"/>
            </a:endParaRPr>
          </a:p>
          <a:p>
            <a:pPr algn="just">
              <a:lnSpc>
                <a:spcPct val="150000"/>
              </a:lnSpc>
              <a:buBlip>
                <a:blip r:embed="rId2"/>
              </a:buBlip>
            </a:pPr>
            <a:r>
              <a:rPr lang="en-US" sz="1600" dirty="0" smtClean="0">
                <a:solidFill>
                  <a:srgbClr val="6600CC"/>
                </a:solidFill>
                <a:latin typeface="Times New Roman" pitchFamily="18" charset="0"/>
                <a:cs typeface="Times New Roman" pitchFamily="18" charset="0"/>
              </a:rPr>
              <a:t>Percentage of fruit set in manual pollination is higher than  that resulting from natural pollination, which strongly indicates that some external agents are required for successful pollination.</a:t>
            </a:r>
          </a:p>
          <a:p>
            <a:pPr>
              <a:buBlip>
                <a:blip r:embed="rId2"/>
              </a:buBlip>
            </a:pPr>
            <a:endParaRPr lang="en-IN" sz="1600" dirty="0">
              <a:solidFill>
                <a:srgbClr val="6600CC"/>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Content Placeholder 3"/>
          <p:cNvSpPr>
            <a:spLocks noGrp="1"/>
          </p:cNvSpPr>
          <p:nvPr>
            <p:ph idx="1"/>
          </p:nvPr>
        </p:nvSpPr>
        <p:spPr>
          <a:xfrm>
            <a:off x="533400" y="1219200"/>
            <a:ext cx="8229600" cy="4724400"/>
          </a:xfrm>
        </p:spPr>
        <p:txBody>
          <a:bodyPr/>
          <a:lstStyle/>
          <a:p>
            <a:pPr algn="just">
              <a:buBlip>
                <a:blip r:embed="rId2"/>
              </a:buBlip>
            </a:pPr>
            <a:r>
              <a:rPr lang="en-IN" sz="1600" b="1" dirty="0" smtClean="0">
                <a:solidFill>
                  <a:srgbClr val="0091C4"/>
                </a:solidFill>
                <a:latin typeface="Times New Roman" pitchFamily="18" charset="0"/>
                <a:cs typeface="Times New Roman" pitchFamily="18" charset="0"/>
              </a:rPr>
              <a:t>The flowers of selected species of </a:t>
            </a:r>
            <a:r>
              <a:rPr lang="en-IN" sz="1600" b="1" i="1" dirty="0" smtClean="0">
                <a:solidFill>
                  <a:srgbClr val="0091C4"/>
                </a:solidFill>
                <a:latin typeface="Times New Roman" pitchFamily="18" charset="0"/>
                <a:cs typeface="Times New Roman" pitchFamily="18" charset="0"/>
              </a:rPr>
              <a:t>Impatiens </a:t>
            </a:r>
            <a:r>
              <a:rPr lang="en-IN" sz="1600" b="1" dirty="0" smtClean="0">
                <a:solidFill>
                  <a:srgbClr val="0091C4"/>
                </a:solidFill>
                <a:latin typeface="Times New Roman" pitchFamily="18" charset="0"/>
                <a:cs typeface="Times New Roman" pitchFamily="18" charset="0"/>
              </a:rPr>
              <a:t>are insect pollinated, the modification and adaptations of floral parts attract pollinators towards successful pollination. Out crossing is very significant in the pollination biology of Impatiens, which ensures better seed output.</a:t>
            </a:r>
          </a:p>
          <a:p>
            <a:pPr algn="just">
              <a:buBlip>
                <a:blip r:embed="rId2"/>
              </a:buBlip>
            </a:pPr>
            <a:endParaRPr lang="en-IN" sz="1600" b="1" dirty="0" smtClean="0">
              <a:solidFill>
                <a:srgbClr val="0091C4"/>
              </a:solidFill>
              <a:latin typeface="Times New Roman" pitchFamily="18" charset="0"/>
              <a:cs typeface="Times New Roman" pitchFamily="18" charset="0"/>
            </a:endParaRPr>
          </a:p>
          <a:p>
            <a:pPr algn="just">
              <a:buBlip>
                <a:blip r:embed="rId2"/>
              </a:buBlip>
            </a:pPr>
            <a:r>
              <a:rPr lang="en-IN" sz="1600" b="1" dirty="0" smtClean="0">
                <a:solidFill>
                  <a:srgbClr val="0091C4"/>
                </a:solidFill>
                <a:latin typeface="Times New Roman" pitchFamily="18" charset="0"/>
                <a:cs typeface="Times New Roman" pitchFamily="18" charset="0"/>
              </a:rPr>
              <a:t> In </a:t>
            </a:r>
            <a:r>
              <a:rPr lang="en-IN" sz="1600" b="1" i="1" dirty="0" smtClean="0">
                <a:solidFill>
                  <a:srgbClr val="0091C4"/>
                </a:solidFill>
                <a:latin typeface="Times New Roman" pitchFamily="18" charset="0"/>
                <a:cs typeface="Times New Roman" pitchFamily="18" charset="0"/>
              </a:rPr>
              <a:t>Impatiens,</a:t>
            </a:r>
            <a:r>
              <a:rPr lang="en-IN" sz="1600" b="1" dirty="0" smtClean="0">
                <a:solidFill>
                  <a:srgbClr val="0091C4"/>
                </a:solidFill>
                <a:latin typeface="Times New Roman" pitchFamily="18" charset="0"/>
                <a:cs typeface="Times New Roman" pitchFamily="18" charset="0"/>
              </a:rPr>
              <a:t> the morphology, size and shape of the flowers may vary between the species, but the breeding system of the species is almost same. Breeding experiments demonstrated that the percentage of fruit set in manual pollination was higher than that resulting from natural pollination, which strongly indicates that some external agents are required for successful pollination. </a:t>
            </a:r>
          </a:p>
          <a:p>
            <a:pPr algn="just">
              <a:buBlip>
                <a:blip r:embed="rId2"/>
              </a:buBlip>
            </a:pPr>
            <a:endParaRPr lang="en-IN" sz="1600" b="1" dirty="0" smtClean="0">
              <a:solidFill>
                <a:srgbClr val="0091C4"/>
              </a:solidFill>
              <a:latin typeface="Times New Roman" pitchFamily="18" charset="0"/>
              <a:cs typeface="Times New Roman" pitchFamily="18" charset="0"/>
            </a:endParaRPr>
          </a:p>
          <a:p>
            <a:pPr algn="just">
              <a:buBlip>
                <a:blip r:embed="rId2"/>
              </a:buBlip>
            </a:pPr>
            <a:r>
              <a:rPr lang="en-IN" sz="1600" b="1" dirty="0" smtClean="0">
                <a:solidFill>
                  <a:srgbClr val="0091C4"/>
                </a:solidFill>
                <a:latin typeface="Times New Roman" pitchFamily="18" charset="0"/>
                <a:cs typeface="Times New Roman" pitchFamily="18" charset="0"/>
              </a:rPr>
              <a:t>The visitation rate of the pollinators was affected by heavy rainfall, poor sunlight and humidity. In general, the number of visitors per population and visitation rate was low in the natural habitat, which leads to poor fruit set. The percentage of seed germination was also low. Their dependence on specialised habitat, a narrow environmental niche, scarcity of pollinators, poor fruit set, low percentage of seed germination could be the reasons for its limited distribution and endemism. </a:t>
            </a:r>
          </a:p>
          <a:p>
            <a:pPr algn="just">
              <a:buFont typeface="Arial" charset="0"/>
              <a:buNone/>
            </a:pPr>
            <a:endParaRPr lang="en-IN" sz="1600" dirty="0" smtClean="0">
              <a:solidFill>
                <a:srgbClr val="0091C4"/>
              </a:solidFill>
              <a:latin typeface="Times New Roman" pitchFamily="18" charset="0"/>
              <a:cs typeface="Times New Roman" pitchFamily="18" charset="0"/>
            </a:endParaRPr>
          </a:p>
        </p:txBody>
      </p:sp>
      <p:sp>
        <p:nvSpPr>
          <p:cNvPr id="40963" name="Title 4"/>
          <p:cNvSpPr>
            <a:spLocks noGrp="1"/>
          </p:cNvSpPr>
          <p:nvPr>
            <p:ph type="title"/>
          </p:nvPr>
        </p:nvSpPr>
        <p:spPr>
          <a:xfrm>
            <a:off x="152400" y="152400"/>
            <a:ext cx="8839200" cy="685800"/>
          </a:xfrm>
        </p:spPr>
        <p:txBody>
          <a:bodyPr/>
          <a:lstStyle/>
          <a:p>
            <a:r>
              <a:rPr lang="en-IN" sz="3600" b="1" i="1" smtClean="0">
                <a:solidFill>
                  <a:srgbClr val="5D2884"/>
                </a:solidFill>
                <a:latin typeface="Times New Roman" pitchFamily="18" charset="0"/>
                <a:cs typeface="Times New Roman" pitchFamily="18" charset="0"/>
              </a:rPr>
              <a:t>Conclusion</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i="1" dirty="0" smtClean="0">
                <a:solidFill>
                  <a:srgbClr val="5D2884"/>
                </a:solidFill>
                <a:latin typeface="Times New Roman" pitchFamily="18" charset="0"/>
                <a:cs typeface="Times New Roman" pitchFamily="18" charset="0"/>
              </a:rPr>
              <a:t>Acknowledgement </a:t>
            </a:r>
            <a:endParaRPr lang="en-IN" sz="3600" b="1" i="1" dirty="0">
              <a:solidFill>
                <a:srgbClr val="5D2884"/>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0" indent="0" algn="just">
              <a:lnSpc>
                <a:spcPct val="200000"/>
              </a:lnSpc>
              <a:buNone/>
            </a:pPr>
            <a:r>
              <a:rPr lang="en-US" sz="2000" dirty="0" smtClean="0">
                <a:solidFill>
                  <a:srgbClr val="760076"/>
                </a:solidFill>
                <a:latin typeface="Times New Roman" pitchFamily="18" charset="0"/>
                <a:cs typeface="Times New Roman" pitchFamily="18" charset="0"/>
              </a:rPr>
              <a:t>I thank the Director, Tropical Botanic Garden and Research Institute, Thiruvananthapuram, for providing facilities. Financial support received through a research project from DST, New Delhi is acknowledged.  I express my sincere thanks to my colleagues and research scholars, viz. Dr. R. Ramasubbu, Dr. S.K. Kulloli, Mrs. Jayalakshmi. M and Ms. Maria Theresa for help during field collection. </a:t>
            </a:r>
            <a:endParaRPr lang="en-IN" sz="2000" dirty="0">
              <a:solidFill>
                <a:srgbClr val="760076"/>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in-Building.jpg"/>
          <p:cNvPicPr>
            <a:picLocks noGrp="1" noChangeAspect="1"/>
          </p:cNvPicPr>
          <p:nvPr>
            <p:ph idx="1"/>
          </p:nvPr>
        </p:nvPicPr>
        <p:blipFill>
          <a:blip r:embed="rId2">
            <a:lum bright="10000" contrast="10000"/>
          </a:blip>
          <a:stretch>
            <a:fillRect/>
          </a:stretch>
        </p:blipFill>
        <p:spPr>
          <a:xfrm>
            <a:off x="152400" y="152400"/>
            <a:ext cx="8839200" cy="6553200"/>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I:\DSC07661.JPG"/>
          <p:cNvPicPr>
            <a:picLocks noGrp="1" noChangeAspect="1" noChangeArrowheads="1"/>
          </p:cNvPicPr>
          <p:nvPr>
            <p:ph idx="1"/>
          </p:nvPr>
        </p:nvPicPr>
        <p:blipFill>
          <a:blip r:embed="rId2" cstate="print">
            <a:lum bright="20000" contrast="30000"/>
          </a:blip>
          <a:srcRect/>
          <a:stretch>
            <a:fillRect/>
          </a:stretch>
        </p:blipFill>
        <p:spPr bwMode="auto">
          <a:xfrm>
            <a:off x="152401" y="152400"/>
            <a:ext cx="8839200" cy="65532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3557" name="Picture 5" descr="F:\Kurinji\Picture 114.jpg"/>
          <p:cNvPicPr>
            <a:picLocks noChangeAspect="1" noChangeArrowheads="1"/>
          </p:cNvPicPr>
          <p:nvPr/>
        </p:nvPicPr>
        <p:blipFill>
          <a:blip r:embed="rId3" cstate="print">
            <a:lum bright="-10000" contrast="10000"/>
          </a:blip>
          <a:srcRect/>
          <a:stretch>
            <a:fillRect/>
          </a:stretch>
        </p:blipFill>
        <p:spPr bwMode="auto">
          <a:xfrm>
            <a:off x="0" y="0"/>
            <a:ext cx="9144000" cy="6858000"/>
          </a:xfrm>
          <a:prstGeom prst="rect">
            <a:avLst/>
          </a:prstGeom>
          <a:ln>
            <a:noFill/>
          </a:ln>
          <a:effectLst>
            <a:glow rad="139700">
              <a:schemeClr val="accent3">
                <a:satMod val="175000"/>
                <a:alpha val="40000"/>
              </a:schemeClr>
            </a:glow>
            <a:softEdge rad="112500"/>
          </a:effectLst>
        </p:spPr>
      </p:pic>
      <p:sp>
        <p:nvSpPr>
          <p:cNvPr id="41987" name="WordArt 3"/>
          <p:cNvSpPr>
            <a:spLocks noChangeArrowheads="1" noChangeShapeType="1" noTextEdit="1"/>
          </p:cNvSpPr>
          <p:nvPr/>
        </p:nvSpPr>
        <p:spPr bwMode="auto">
          <a:xfrm>
            <a:off x="1905000" y="5029200"/>
            <a:ext cx="6019800" cy="685800"/>
          </a:xfrm>
          <a:prstGeom prst="rect">
            <a:avLst/>
          </a:prstGeom>
        </p:spPr>
        <p:txBody>
          <a:bodyPr wrap="none" fromWordArt="1">
            <a:prstTxWarp prst="textPlain">
              <a:avLst>
                <a:gd name="adj" fmla="val 50000"/>
              </a:avLst>
            </a:prstTxWarp>
          </a:bodyPr>
          <a:lstStyle/>
          <a:p>
            <a:pPr algn="ctr"/>
            <a:endParaRPr lang="en-IN" sz="24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sp>
        <p:nvSpPr>
          <p:cNvPr id="41988" name="Rectangle 4"/>
          <p:cNvSpPr>
            <a:spLocks noChangeArrowheads="1"/>
          </p:cNvSpPr>
          <p:nvPr/>
        </p:nvSpPr>
        <p:spPr bwMode="auto">
          <a:xfrm>
            <a:off x="228600" y="228600"/>
            <a:ext cx="8534400" cy="1891865"/>
          </a:xfrm>
          <a:prstGeom prst="rect">
            <a:avLst/>
          </a:prstGeom>
          <a:noFill/>
          <a:ln w="9525">
            <a:noFill/>
            <a:miter lim="800000"/>
            <a:headEnd/>
            <a:tailEnd/>
          </a:ln>
        </p:spPr>
        <p:txBody>
          <a:bodyPr>
            <a:spAutoFit/>
          </a:bodyPr>
          <a:lstStyle/>
          <a:p>
            <a:pPr algn="just">
              <a:lnSpc>
                <a:spcPct val="150000"/>
              </a:lnSpc>
            </a:pPr>
            <a:r>
              <a:rPr lang="en-IN" sz="2000" b="1" i="1" dirty="0" smtClean="0">
                <a:solidFill>
                  <a:srgbClr val="CCFF33"/>
                </a:solidFill>
                <a:latin typeface="Palatino Linotype" pitchFamily="18" charset="0"/>
              </a:rPr>
              <a:t>One need not be either play a role in recording or protecting biodiversity. With a spirit of care and love towards nature and a strong conservation ethic that focus protection on wilds can aim the conservation strategy to a long extant..!!!</a:t>
            </a:r>
            <a:endParaRPr lang="en-IN" sz="2000" b="1" i="1" dirty="0">
              <a:solidFill>
                <a:srgbClr val="CCFF33"/>
              </a:solidFill>
              <a:latin typeface="Palatino Linotype" pitchFamily="18" charset="0"/>
            </a:endParaRPr>
          </a:p>
        </p:txBody>
      </p:sp>
      <p:sp>
        <p:nvSpPr>
          <p:cNvPr id="41989" name="TextBox 5"/>
          <p:cNvSpPr txBox="1">
            <a:spLocks noChangeArrowheads="1"/>
          </p:cNvSpPr>
          <p:nvPr/>
        </p:nvSpPr>
        <p:spPr bwMode="auto">
          <a:xfrm>
            <a:off x="6172200" y="1524000"/>
            <a:ext cx="2667000" cy="1569660"/>
          </a:xfrm>
          <a:prstGeom prst="rect">
            <a:avLst/>
          </a:prstGeom>
          <a:noFill/>
          <a:ln w="9525">
            <a:noFill/>
            <a:miter lim="800000"/>
            <a:headEnd/>
            <a:tailEnd/>
          </a:ln>
        </p:spPr>
        <p:txBody>
          <a:bodyPr>
            <a:spAutoFit/>
          </a:bodyPr>
          <a:lstStyle/>
          <a:p>
            <a:pPr algn="ctr"/>
            <a:endParaRPr lang="en-US" sz="4800" b="1" i="1" dirty="0" smtClean="0">
              <a:solidFill>
                <a:srgbClr val="FFFF00"/>
              </a:solidFill>
              <a:latin typeface="Edwardian Script ITC" pitchFamily="66" charset="0"/>
            </a:endParaRPr>
          </a:p>
          <a:p>
            <a:pPr algn="ctr"/>
            <a:r>
              <a:rPr lang="en-US" sz="4800" b="1" i="1" dirty="0" smtClean="0">
                <a:solidFill>
                  <a:srgbClr val="CCFF33"/>
                </a:solidFill>
                <a:latin typeface="Edwardian Script ITC" pitchFamily="66" charset="0"/>
              </a:rPr>
              <a:t>Thank </a:t>
            </a:r>
            <a:r>
              <a:rPr lang="en-US" sz="4800" b="1" i="1" dirty="0">
                <a:solidFill>
                  <a:srgbClr val="CCFF33"/>
                </a:solidFill>
                <a:latin typeface="Edwardian Script ITC" pitchFamily="66" charset="0"/>
              </a:rPr>
              <a:t>you</a:t>
            </a:r>
            <a:endParaRPr lang="en-IN" sz="4800" b="1" i="1" dirty="0">
              <a:solidFill>
                <a:srgbClr val="CCFF33"/>
              </a:solidFill>
              <a:latin typeface="Edwardian Script ITC" pitchFamily="66" charset="0"/>
            </a:endParaRPr>
          </a:p>
        </p:txBody>
      </p:sp>
    </p:spTree>
  </p:cSld>
  <p:clrMapOvr>
    <a:masterClrMapping/>
  </p:clrMapOvr>
  <p:transition>
    <p:sndAc>
      <p:stSnd>
        <p:snd r:embed="rId2" name="camera.wav" builtIn="1"/>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457200" y="533400"/>
            <a:ext cx="8305800" cy="6096000"/>
          </a:xfrm>
        </p:spPr>
        <p:txBody>
          <a:bodyPr/>
          <a:lstStyle/>
          <a:p>
            <a:pPr algn="just">
              <a:lnSpc>
                <a:spcPct val="120000"/>
              </a:lnSpc>
              <a:buClr>
                <a:srgbClr val="0070C0"/>
              </a:buClr>
              <a:buFont typeface="Wingdings" pitchFamily="2" charset="2"/>
              <a:buChar char="v"/>
            </a:pPr>
            <a:r>
              <a:rPr lang="en-IN" sz="2000" b="1" dirty="0" smtClean="0">
                <a:solidFill>
                  <a:srgbClr val="0070C0"/>
                </a:solidFill>
                <a:latin typeface="Times New Roman" pitchFamily="18" charset="0"/>
                <a:cs typeface="Times New Roman" pitchFamily="18" charset="0"/>
              </a:rPr>
              <a:t>The survival of the selected  candidate species in the Western Ghats is questionable due to various biotic and abiotic factors including reproductive constraints.</a:t>
            </a:r>
          </a:p>
          <a:p>
            <a:pPr algn="just">
              <a:lnSpc>
                <a:spcPct val="120000"/>
              </a:lnSpc>
              <a:buClr>
                <a:srgbClr val="0070C0"/>
              </a:buClr>
              <a:buFont typeface="Wingdings" pitchFamily="2" charset="2"/>
              <a:buChar char="v"/>
            </a:pPr>
            <a:endParaRPr lang="en-IN" sz="2000" b="1" dirty="0" smtClean="0">
              <a:solidFill>
                <a:srgbClr val="0070C0"/>
              </a:solidFill>
              <a:latin typeface="Times New Roman" pitchFamily="18" charset="0"/>
              <a:cs typeface="Times New Roman" pitchFamily="18" charset="0"/>
            </a:endParaRPr>
          </a:p>
          <a:p>
            <a:pPr algn="just">
              <a:lnSpc>
                <a:spcPct val="120000"/>
              </a:lnSpc>
              <a:buClr>
                <a:srgbClr val="0070C0"/>
              </a:buClr>
              <a:buFont typeface="Wingdings" pitchFamily="2" charset="2"/>
              <a:buChar char="v"/>
            </a:pPr>
            <a:r>
              <a:rPr lang="en-US" sz="2000" b="1" dirty="0" smtClean="0">
                <a:solidFill>
                  <a:srgbClr val="0070C0"/>
                </a:solidFill>
                <a:latin typeface="Times New Roman" pitchFamily="18" charset="0"/>
                <a:cs typeface="Times New Roman" pitchFamily="18" charset="0"/>
              </a:rPr>
              <a:t>Majority of the </a:t>
            </a:r>
            <a:r>
              <a:rPr lang="en-US" sz="2000" b="1" i="1" dirty="0" smtClean="0">
                <a:solidFill>
                  <a:srgbClr val="0070C0"/>
                </a:solidFill>
                <a:latin typeface="Times New Roman" pitchFamily="18" charset="0"/>
                <a:cs typeface="Times New Roman" pitchFamily="18" charset="0"/>
              </a:rPr>
              <a:t>Impatiens </a:t>
            </a:r>
            <a:r>
              <a:rPr lang="en-US" sz="2000" b="1" dirty="0" smtClean="0">
                <a:solidFill>
                  <a:srgbClr val="0070C0"/>
                </a:solidFill>
                <a:latin typeface="Times New Roman" pitchFamily="18" charset="0"/>
                <a:cs typeface="Times New Roman" pitchFamily="18" charset="0"/>
              </a:rPr>
              <a:t>species are mainly reproduced  by means of cross pollination. So their survivability mainly depends on pollination by the visitors.</a:t>
            </a:r>
          </a:p>
          <a:p>
            <a:pPr algn="just">
              <a:lnSpc>
                <a:spcPct val="120000"/>
              </a:lnSpc>
              <a:buClr>
                <a:srgbClr val="0070C0"/>
              </a:buClr>
              <a:buFont typeface="Wingdings" pitchFamily="2" charset="2"/>
              <a:buChar char="v"/>
            </a:pPr>
            <a:endParaRPr lang="en-US" sz="2000" b="1" dirty="0" smtClean="0">
              <a:solidFill>
                <a:srgbClr val="0070C0"/>
              </a:solidFill>
              <a:latin typeface="Times New Roman" pitchFamily="18" charset="0"/>
              <a:cs typeface="Times New Roman" pitchFamily="18" charset="0"/>
            </a:endParaRPr>
          </a:p>
          <a:p>
            <a:pPr algn="just">
              <a:lnSpc>
                <a:spcPct val="120000"/>
              </a:lnSpc>
              <a:buClr>
                <a:srgbClr val="0070C0"/>
              </a:buClr>
              <a:buFont typeface="Wingdings" pitchFamily="2" charset="2"/>
              <a:buChar char="v"/>
            </a:pPr>
            <a:r>
              <a:rPr lang="en-US" sz="2000" b="1" dirty="0" smtClean="0">
                <a:solidFill>
                  <a:srgbClr val="0070C0"/>
                </a:solidFill>
                <a:latin typeface="Times New Roman" pitchFamily="18" charset="0"/>
                <a:cs typeface="Times New Roman" pitchFamily="18" charset="0"/>
              </a:rPr>
              <a:t>The visitation rate of the pollinators depends upon its colour, size, shape, fragrance and nectar availability.</a:t>
            </a:r>
          </a:p>
          <a:p>
            <a:pPr algn="just">
              <a:lnSpc>
                <a:spcPct val="120000"/>
              </a:lnSpc>
              <a:buClr>
                <a:srgbClr val="0070C0"/>
              </a:buClr>
              <a:buFont typeface="Wingdings" pitchFamily="2" charset="2"/>
              <a:buChar char="v"/>
            </a:pPr>
            <a:endParaRPr lang="en-US" sz="2000" b="1" dirty="0" smtClean="0">
              <a:solidFill>
                <a:srgbClr val="0070C0"/>
              </a:solidFill>
              <a:latin typeface="Times New Roman" pitchFamily="18" charset="0"/>
              <a:cs typeface="Times New Roman" pitchFamily="18" charset="0"/>
            </a:endParaRPr>
          </a:p>
          <a:p>
            <a:pPr algn="just">
              <a:lnSpc>
                <a:spcPct val="120000"/>
              </a:lnSpc>
              <a:buClr>
                <a:srgbClr val="0070C0"/>
              </a:buClr>
              <a:buFont typeface="Wingdings" pitchFamily="2" charset="2"/>
              <a:buChar char="v"/>
            </a:pPr>
            <a:r>
              <a:rPr lang="en-US" sz="2000" b="1" dirty="0" smtClean="0">
                <a:solidFill>
                  <a:srgbClr val="0070C0"/>
                </a:solidFill>
                <a:latin typeface="Times New Roman" pitchFamily="18" charset="0"/>
                <a:cs typeface="Times New Roman" pitchFamily="18" charset="0"/>
              </a:rPr>
              <a:t>In this background, a study had been framed to analyze the relation ship between floral structure, pollination and breeding system of selected </a:t>
            </a:r>
            <a:r>
              <a:rPr lang="en-US" sz="2000" b="1" i="1" dirty="0" smtClean="0">
                <a:solidFill>
                  <a:srgbClr val="0070C0"/>
                </a:solidFill>
                <a:latin typeface="Times New Roman" pitchFamily="18" charset="0"/>
                <a:cs typeface="Times New Roman" pitchFamily="18" charset="0"/>
              </a:rPr>
              <a:t>Impatiens</a:t>
            </a:r>
            <a:r>
              <a:rPr lang="en-US" sz="2000" b="1" dirty="0" smtClean="0">
                <a:solidFill>
                  <a:srgbClr val="0070C0"/>
                </a:solidFill>
                <a:latin typeface="Times New Roman" pitchFamily="18" charset="0"/>
                <a:cs typeface="Times New Roman" pitchFamily="18" charset="0"/>
              </a:rPr>
              <a:t> in the Western Ghats.</a:t>
            </a:r>
            <a:endParaRPr lang="en-IN" sz="2000" b="1" dirty="0" smtClean="0">
              <a:solidFill>
                <a:srgbClr val="0070C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8229600" cy="792162"/>
          </a:xfrm>
        </p:spPr>
        <p:txBody>
          <a:bodyPr/>
          <a:lstStyle/>
          <a:p>
            <a:r>
              <a:rPr lang="en-US" sz="3600" b="1" i="1" smtClean="0">
                <a:solidFill>
                  <a:srgbClr val="5D2884"/>
                </a:solidFill>
                <a:latin typeface="Times New Roman" pitchFamily="18" charset="0"/>
                <a:cs typeface="Times New Roman" pitchFamily="18" charset="0"/>
              </a:rPr>
              <a:t>Species selected for the study</a:t>
            </a:r>
            <a:endParaRPr lang="en-IN" sz="3600" b="1" i="1" smtClean="0">
              <a:solidFill>
                <a:srgbClr val="5D2884"/>
              </a:solidFill>
              <a:latin typeface="Times New Roman" pitchFamily="18" charset="0"/>
              <a:cs typeface="Times New Roman" pitchFamily="18" charset="0"/>
            </a:endParaRPr>
          </a:p>
        </p:txBody>
      </p:sp>
      <p:pic>
        <p:nvPicPr>
          <p:cNvPr id="10243" name="Picture 2" descr="C:\Users\Dr. Sreekala\Desktop\Paper for spain\Impatiens coelotropis.jpg"/>
          <p:cNvPicPr>
            <a:picLocks noGrp="1" noChangeAspect="1" noChangeArrowheads="1"/>
          </p:cNvPicPr>
          <p:nvPr>
            <p:ph idx="1"/>
          </p:nvPr>
        </p:nvPicPr>
        <p:blipFill>
          <a:blip r:embed="rId2"/>
          <a:srcRect/>
          <a:stretch>
            <a:fillRect/>
          </a:stretch>
        </p:blipFill>
        <p:spPr>
          <a:xfrm>
            <a:off x="304800" y="1143000"/>
            <a:ext cx="8534400" cy="5486400"/>
          </a:xfrm>
          <a:noFill/>
        </p:spPr>
      </p:pic>
      <p:sp>
        <p:nvSpPr>
          <p:cNvPr id="10244" name="TextBox 4"/>
          <p:cNvSpPr txBox="1">
            <a:spLocks noChangeArrowheads="1"/>
          </p:cNvSpPr>
          <p:nvPr/>
        </p:nvSpPr>
        <p:spPr bwMode="auto">
          <a:xfrm>
            <a:off x="4495800" y="6019800"/>
            <a:ext cx="4191000" cy="646331"/>
          </a:xfrm>
          <a:prstGeom prst="rect">
            <a:avLst/>
          </a:prstGeom>
          <a:noFill/>
          <a:ln w="9525">
            <a:noFill/>
            <a:miter lim="800000"/>
            <a:headEnd/>
            <a:tailEnd/>
          </a:ln>
        </p:spPr>
        <p:txBody>
          <a:bodyPr wrap="square">
            <a:spAutoFit/>
          </a:bodyPr>
          <a:lstStyle/>
          <a:p>
            <a:r>
              <a:rPr lang="en-US" b="1" i="1" dirty="0" smtClean="0">
                <a:solidFill>
                  <a:srgbClr val="FFFF00"/>
                </a:solidFill>
                <a:latin typeface="Times New Roman" pitchFamily="18" charset="0"/>
                <a:cs typeface="Times New Roman" pitchFamily="18" charset="0"/>
              </a:rPr>
              <a:t>            Impatiens </a:t>
            </a:r>
            <a:r>
              <a:rPr lang="en-US" b="1" i="1" dirty="0" err="1" smtClean="0">
                <a:solidFill>
                  <a:srgbClr val="FFFF00"/>
                </a:solidFill>
                <a:latin typeface="Times New Roman" pitchFamily="18" charset="0"/>
                <a:cs typeface="Times New Roman" pitchFamily="18" charset="0"/>
              </a:rPr>
              <a:t>coelotropis</a:t>
            </a:r>
            <a:r>
              <a:rPr lang="en-US" b="1" i="1" dirty="0" smtClean="0">
                <a:solidFill>
                  <a:srgbClr val="FFFF00"/>
                </a:solidFill>
                <a:latin typeface="Times New Roman" pitchFamily="18" charset="0"/>
                <a:cs typeface="Times New Roman" pitchFamily="18" charset="0"/>
              </a:rPr>
              <a:t> </a:t>
            </a:r>
            <a:r>
              <a:rPr lang="en-US" sz="1600" b="1" dirty="0" err="1" smtClean="0">
                <a:solidFill>
                  <a:srgbClr val="FFFF00"/>
                </a:solidFill>
                <a:latin typeface="Times New Roman" pitchFamily="18" charset="0"/>
                <a:cs typeface="Times New Roman" pitchFamily="18" charset="0"/>
              </a:rPr>
              <a:t>C.E.C.Fisch</a:t>
            </a:r>
            <a:r>
              <a:rPr lang="en-US" sz="1600" b="1" dirty="0" smtClean="0">
                <a:solidFill>
                  <a:srgbClr val="FFFF00"/>
                </a:solidFill>
                <a:latin typeface="Times New Roman" pitchFamily="18" charset="0"/>
                <a:cs typeface="Times New Roman" pitchFamily="18" charset="0"/>
              </a:rPr>
              <a:t>.</a:t>
            </a:r>
            <a:endParaRPr lang="en-US" sz="1600" b="1" dirty="0" smtClean="0">
              <a:solidFill>
                <a:srgbClr val="FFFF00"/>
              </a:solidFill>
              <a:latin typeface="Times New Roman" pitchFamily="18" charset="0"/>
              <a:cs typeface="Times New Roman" pitchFamily="18" charset="0"/>
            </a:endParaRPr>
          </a:p>
          <a:p>
            <a:endParaRPr lang="en-IN" b="1" i="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reekala\Photos\Balsaminaceae\Picture 045.jpg"/>
          <p:cNvPicPr>
            <a:picLocks noGrp="1" noChangeAspect="1" noChangeArrowheads="1"/>
          </p:cNvPicPr>
          <p:nvPr>
            <p:ph idx="1"/>
          </p:nvPr>
        </p:nvPicPr>
        <p:blipFill>
          <a:blip r:embed="rId2"/>
          <a:srcRect/>
          <a:stretch>
            <a:fillRect/>
          </a:stretch>
        </p:blipFill>
        <p:spPr>
          <a:xfrm>
            <a:off x="228600" y="228600"/>
            <a:ext cx="8686800" cy="6400800"/>
          </a:xfrm>
          <a:noFill/>
        </p:spPr>
      </p:pic>
      <p:sp>
        <p:nvSpPr>
          <p:cNvPr id="11267" name="TextBox 4"/>
          <p:cNvSpPr txBox="1">
            <a:spLocks noChangeArrowheads="1"/>
          </p:cNvSpPr>
          <p:nvPr/>
        </p:nvSpPr>
        <p:spPr bwMode="auto">
          <a:xfrm>
            <a:off x="5638800" y="6172200"/>
            <a:ext cx="3276600" cy="646331"/>
          </a:xfrm>
          <a:prstGeom prst="rect">
            <a:avLst/>
          </a:prstGeom>
          <a:noFill/>
          <a:ln w="9525">
            <a:noFill/>
            <a:miter lim="800000"/>
            <a:headEnd/>
            <a:tailEnd/>
          </a:ln>
        </p:spPr>
        <p:txBody>
          <a:bodyPr wrap="square">
            <a:spAutoFit/>
          </a:bodyPr>
          <a:lstStyle/>
          <a:p>
            <a:r>
              <a:rPr lang="en-US" b="1" i="1" dirty="0">
                <a:solidFill>
                  <a:srgbClr val="FFFF00"/>
                </a:solidFill>
                <a:latin typeface="Times New Roman" pitchFamily="18" charset="0"/>
                <a:cs typeface="Times New Roman" pitchFamily="18" charset="0"/>
              </a:rPr>
              <a:t>Impatiens </a:t>
            </a:r>
            <a:r>
              <a:rPr lang="en-US" b="1" i="1" dirty="0" err="1" smtClean="0">
                <a:solidFill>
                  <a:srgbClr val="FFFF00"/>
                </a:solidFill>
                <a:latin typeface="Times New Roman" pitchFamily="18" charset="0"/>
                <a:cs typeface="Times New Roman" pitchFamily="18" charset="0"/>
              </a:rPr>
              <a:t>grandis</a:t>
            </a:r>
            <a:r>
              <a:rPr lang="en-US" b="1" i="1" dirty="0" smtClean="0">
                <a:solidFill>
                  <a:srgbClr val="FFFF00"/>
                </a:solidFill>
                <a:latin typeface="Times New Roman" pitchFamily="18" charset="0"/>
                <a:cs typeface="Times New Roman" pitchFamily="18" charset="0"/>
              </a:rPr>
              <a:t> </a:t>
            </a:r>
            <a:r>
              <a:rPr lang="en-US" b="1" dirty="0" err="1" smtClean="0">
                <a:solidFill>
                  <a:srgbClr val="FFFF00"/>
                </a:solidFill>
                <a:latin typeface="Times New Roman" pitchFamily="18" charset="0"/>
                <a:cs typeface="Times New Roman" pitchFamily="18" charset="0"/>
              </a:rPr>
              <a:t>B.Heyne</a:t>
            </a:r>
            <a:r>
              <a:rPr lang="en-US" b="1" dirty="0" smtClean="0">
                <a:solidFill>
                  <a:srgbClr val="FFFF00"/>
                </a:solidFill>
                <a:latin typeface="Times New Roman" pitchFamily="18" charset="0"/>
                <a:cs typeface="Times New Roman" pitchFamily="18" charset="0"/>
              </a:rPr>
              <a:t> </a:t>
            </a:r>
          </a:p>
          <a:p>
            <a:endParaRPr lang="en-IN" b="1" i="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7" descr="C:\Users\Dr. Sreekala\Desktop\Paper for spain\Picture 571.jpg"/>
          <p:cNvPicPr>
            <a:picLocks noGrp="1" noChangeAspect="1" noChangeArrowheads="1"/>
          </p:cNvPicPr>
          <p:nvPr>
            <p:ph idx="1"/>
          </p:nvPr>
        </p:nvPicPr>
        <p:blipFill>
          <a:blip r:embed="rId2" cstate="print"/>
          <a:srcRect/>
          <a:stretch>
            <a:fillRect/>
          </a:stretch>
        </p:blipFill>
        <p:spPr>
          <a:xfrm>
            <a:off x="152400" y="152400"/>
            <a:ext cx="8839200" cy="6553200"/>
          </a:xfrm>
          <a:noFill/>
        </p:spPr>
      </p:pic>
      <p:sp>
        <p:nvSpPr>
          <p:cNvPr id="12291" name="TextBox 14"/>
          <p:cNvSpPr txBox="1">
            <a:spLocks noChangeArrowheads="1"/>
          </p:cNvSpPr>
          <p:nvPr/>
        </p:nvSpPr>
        <p:spPr bwMode="auto">
          <a:xfrm>
            <a:off x="5562600" y="5943600"/>
            <a:ext cx="3352800" cy="369332"/>
          </a:xfrm>
          <a:prstGeom prst="rect">
            <a:avLst/>
          </a:prstGeom>
          <a:noFill/>
          <a:ln w="9525">
            <a:noFill/>
            <a:miter lim="800000"/>
            <a:headEnd/>
            <a:tailEnd/>
          </a:ln>
        </p:spPr>
        <p:txBody>
          <a:bodyPr wrap="square">
            <a:spAutoFit/>
          </a:bodyPr>
          <a:lstStyle/>
          <a:p>
            <a:pPr algn="r"/>
            <a:r>
              <a:rPr lang="en-US" b="1" i="1" dirty="0">
                <a:solidFill>
                  <a:srgbClr val="FFFF00"/>
                </a:solidFill>
                <a:latin typeface="Times New Roman" pitchFamily="18" charset="0"/>
                <a:cs typeface="Times New Roman" pitchFamily="18" charset="0"/>
              </a:rPr>
              <a:t>Impatiens </a:t>
            </a:r>
            <a:r>
              <a:rPr lang="en-US" b="1" i="1" dirty="0" err="1" smtClean="0">
                <a:solidFill>
                  <a:srgbClr val="FFFF00"/>
                </a:solidFill>
                <a:latin typeface="Times New Roman" pitchFamily="18" charset="0"/>
                <a:cs typeface="Times New Roman" pitchFamily="18" charset="0"/>
              </a:rPr>
              <a:t>henslowiana</a:t>
            </a:r>
            <a:r>
              <a:rPr lang="en-US" b="1" i="1" dirty="0" smtClean="0">
                <a:solidFill>
                  <a:srgbClr val="FFFF00"/>
                </a:solidFill>
                <a:latin typeface="Times New Roman" pitchFamily="18" charset="0"/>
                <a:cs typeface="Times New Roman" pitchFamily="18" charset="0"/>
              </a:rPr>
              <a:t> </a:t>
            </a:r>
            <a:r>
              <a:rPr lang="en-US" b="1" dirty="0" err="1" smtClean="0">
                <a:solidFill>
                  <a:srgbClr val="FFFF00"/>
                </a:solidFill>
                <a:latin typeface="Times New Roman" pitchFamily="18" charset="0"/>
                <a:cs typeface="Times New Roman" pitchFamily="18" charset="0"/>
              </a:rPr>
              <a:t>Arn</a:t>
            </a:r>
            <a:r>
              <a:rPr lang="en-US" b="1" dirty="0" smtClean="0">
                <a:solidFill>
                  <a:srgbClr val="FFFF00"/>
                </a:solidFill>
                <a:latin typeface="Times New Roman" pitchFamily="18" charset="0"/>
                <a:cs typeface="Times New Roman" pitchFamily="18" charset="0"/>
              </a:rPr>
              <a:t>.</a:t>
            </a:r>
            <a:endParaRPr lang="en-IN" b="1" dirty="0">
              <a:solidFill>
                <a:srgbClr val="FFFF00"/>
              </a:solidFill>
              <a:latin typeface="Times New Roman" pitchFamily="18" charset="0"/>
              <a:cs typeface="Times New Roman" pitchFamily="18" charset="0"/>
            </a:endParaRPr>
          </a:p>
        </p:txBody>
      </p:sp>
      <p:pic>
        <p:nvPicPr>
          <p:cNvPr id="12292" name="Picture 4" descr="D:\Sreekala\Photos\Balsaminaceae\IMG_3745.JPG"/>
          <p:cNvPicPr>
            <a:picLocks noChangeAspect="1" noChangeArrowheads="1"/>
          </p:cNvPicPr>
          <p:nvPr/>
        </p:nvPicPr>
        <p:blipFill>
          <a:blip r:embed="rId3"/>
          <a:srcRect l="23437" t="12500" r="22656" b="25000"/>
          <a:stretch>
            <a:fillRect/>
          </a:stretch>
        </p:blipFill>
        <p:spPr bwMode="auto">
          <a:xfrm>
            <a:off x="7162800" y="4267200"/>
            <a:ext cx="1752600" cy="1524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Dr. Sreekala\Desktop\Paper for spain\IMG_7425.JPG"/>
          <p:cNvPicPr>
            <a:picLocks noGrp="1" noChangeAspect="1" noChangeArrowheads="1"/>
          </p:cNvPicPr>
          <p:nvPr>
            <p:ph idx="1"/>
          </p:nvPr>
        </p:nvPicPr>
        <p:blipFill>
          <a:blip r:embed="rId2"/>
          <a:srcRect/>
          <a:stretch>
            <a:fillRect/>
          </a:stretch>
        </p:blipFill>
        <p:spPr>
          <a:xfrm>
            <a:off x="152400" y="152400"/>
            <a:ext cx="8839200" cy="6553200"/>
          </a:xfrm>
          <a:noFill/>
        </p:spPr>
      </p:pic>
      <p:sp>
        <p:nvSpPr>
          <p:cNvPr id="13315" name="TextBox 4"/>
          <p:cNvSpPr txBox="1">
            <a:spLocks noChangeArrowheads="1"/>
          </p:cNvSpPr>
          <p:nvPr/>
        </p:nvSpPr>
        <p:spPr bwMode="auto">
          <a:xfrm>
            <a:off x="5638800" y="5943600"/>
            <a:ext cx="3200400" cy="369332"/>
          </a:xfrm>
          <a:prstGeom prst="rect">
            <a:avLst/>
          </a:prstGeom>
          <a:noFill/>
          <a:ln w="9525">
            <a:noFill/>
            <a:miter lim="800000"/>
            <a:headEnd/>
            <a:tailEnd/>
          </a:ln>
        </p:spPr>
        <p:txBody>
          <a:bodyPr wrap="square">
            <a:spAutoFit/>
          </a:bodyPr>
          <a:lstStyle/>
          <a:p>
            <a:r>
              <a:rPr lang="en-US" b="1" i="1" dirty="0">
                <a:solidFill>
                  <a:srgbClr val="FFFF00"/>
                </a:solidFill>
                <a:latin typeface="Times New Roman" pitchFamily="18" charset="0"/>
                <a:cs typeface="Times New Roman" pitchFamily="18" charset="0"/>
              </a:rPr>
              <a:t>Impatiens </a:t>
            </a:r>
            <a:r>
              <a:rPr lang="en-US" b="1" i="1" dirty="0" err="1" smtClean="0">
                <a:solidFill>
                  <a:srgbClr val="FFFF00"/>
                </a:solidFill>
                <a:latin typeface="Times New Roman" pitchFamily="18" charset="0"/>
                <a:cs typeface="Times New Roman" pitchFamily="18" charset="0"/>
              </a:rPr>
              <a:t>phoenicea</a:t>
            </a:r>
            <a:r>
              <a:rPr lang="en-US" b="1" i="1" dirty="0" smtClean="0">
                <a:solidFill>
                  <a:srgbClr val="FFFF00"/>
                </a:solidFill>
                <a:latin typeface="Times New Roman" pitchFamily="18" charset="0"/>
                <a:cs typeface="Times New Roman" pitchFamily="18" charset="0"/>
              </a:rPr>
              <a:t> </a:t>
            </a:r>
            <a:r>
              <a:rPr lang="en-US" b="1" dirty="0" err="1" smtClean="0">
                <a:solidFill>
                  <a:srgbClr val="FFFF00"/>
                </a:solidFill>
                <a:latin typeface="Times New Roman" pitchFamily="18" charset="0"/>
                <a:cs typeface="Times New Roman" pitchFamily="18" charset="0"/>
              </a:rPr>
              <a:t>Bedd</a:t>
            </a:r>
            <a:r>
              <a:rPr lang="en-US" b="1" dirty="0" smtClean="0">
                <a:solidFill>
                  <a:srgbClr val="FFFF00"/>
                </a:solidFill>
                <a:latin typeface="Times New Roman" pitchFamily="18" charset="0"/>
                <a:cs typeface="Times New Roman" pitchFamily="18" charset="0"/>
              </a:rPr>
              <a:t>.</a:t>
            </a:r>
            <a:endParaRPr lang="en-IN"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Dr. Sreekala\Desktop\Paper for spain\Picture 204.jpg"/>
          <p:cNvPicPr>
            <a:picLocks noGrp="1" noChangeAspect="1" noChangeArrowheads="1"/>
          </p:cNvPicPr>
          <p:nvPr>
            <p:ph idx="1"/>
          </p:nvPr>
        </p:nvPicPr>
        <p:blipFill>
          <a:blip r:embed="rId2"/>
          <a:srcRect/>
          <a:stretch>
            <a:fillRect/>
          </a:stretch>
        </p:blipFill>
        <p:spPr>
          <a:xfrm>
            <a:off x="152400" y="152400"/>
            <a:ext cx="8839200" cy="6553200"/>
          </a:xfrm>
          <a:noFill/>
        </p:spPr>
      </p:pic>
      <p:sp>
        <p:nvSpPr>
          <p:cNvPr id="14339" name="TextBox 4"/>
          <p:cNvSpPr txBox="1">
            <a:spLocks noChangeArrowheads="1"/>
          </p:cNvSpPr>
          <p:nvPr/>
        </p:nvSpPr>
        <p:spPr bwMode="auto">
          <a:xfrm>
            <a:off x="5029200" y="6248400"/>
            <a:ext cx="3733800" cy="646331"/>
          </a:xfrm>
          <a:prstGeom prst="rect">
            <a:avLst/>
          </a:prstGeom>
          <a:noFill/>
          <a:ln w="9525">
            <a:noFill/>
            <a:miter lim="800000"/>
            <a:headEnd/>
            <a:tailEnd/>
          </a:ln>
        </p:spPr>
        <p:txBody>
          <a:bodyPr wrap="square">
            <a:spAutoFit/>
          </a:bodyPr>
          <a:lstStyle/>
          <a:p>
            <a:r>
              <a:rPr lang="en-US" b="1" i="1" dirty="0">
                <a:solidFill>
                  <a:srgbClr val="FFFF00"/>
                </a:solidFill>
                <a:latin typeface="Times New Roman" pitchFamily="18" charset="0"/>
                <a:cs typeface="Times New Roman" pitchFamily="18" charset="0"/>
              </a:rPr>
              <a:t>Impatiens </a:t>
            </a:r>
            <a:r>
              <a:rPr lang="en-US" b="1" i="1" dirty="0" err="1" smtClean="0">
                <a:solidFill>
                  <a:srgbClr val="FFFF00"/>
                </a:solidFill>
                <a:latin typeface="Times New Roman" pitchFamily="18" charset="0"/>
                <a:cs typeface="Times New Roman" pitchFamily="18" charset="0"/>
              </a:rPr>
              <a:t>platyadena</a:t>
            </a:r>
            <a:r>
              <a:rPr lang="en-US" b="1" i="1" dirty="0" smtClean="0">
                <a:solidFill>
                  <a:srgbClr val="FFFF00"/>
                </a:solidFill>
                <a:latin typeface="Times New Roman" pitchFamily="18" charset="0"/>
                <a:cs typeface="Times New Roman" pitchFamily="18" charset="0"/>
              </a:rPr>
              <a:t> </a:t>
            </a:r>
            <a:r>
              <a:rPr lang="en-US" sz="1600" b="1" dirty="0" err="1" smtClean="0">
                <a:solidFill>
                  <a:srgbClr val="FFFF00"/>
                </a:solidFill>
                <a:latin typeface="Times New Roman" pitchFamily="18" charset="0"/>
                <a:cs typeface="Times New Roman" pitchFamily="18" charset="0"/>
              </a:rPr>
              <a:t>C.E.C.Fisch</a:t>
            </a:r>
            <a:r>
              <a:rPr lang="en-US" sz="1600" b="1" dirty="0" smtClean="0">
                <a:solidFill>
                  <a:srgbClr val="FFFF00"/>
                </a:solidFill>
                <a:latin typeface="Times New Roman" pitchFamily="18" charset="0"/>
                <a:cs typeface="Times New Roman" pitchFamily="18" charset="0"/>
              </a:rPr>
              <a:t>.</a:t>
            </a:r>
            <a:endParaRPr lang="en-US" sz="1600" b="1" dirty="0" smtClean="0">
              <a:solidFill>
                <a:srgbClr val="FFFF00"/>
              </a:solidFill>
              <a:latin typeface="Times New Roman" pitchFamily="18" charset="0"/>
              <a:cs typeface="Times New Roman" pitchFamily="18" charset="0"/>
            </a:endParaRPr>
          </a:p>
          <a:p>
            <a:endParaRPr lang="en-IN" b="1" i="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2451</TotalTime>
  <Words>1951</Words>
  <Application>Microsoft Office PowerPoint</Application>
  <PresentationFormat>On-screen Show (4:3)</PresentationFormat>
  <Paragraphs>417</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Slide 1</vt:lpstr>
      <vt:lpstr>Slide 2</vt:lpstr>
      <vt:lpstr>Slide 3</vt:lpstr>
      <vt:lpstr>Slide 4</vt:lpstr>
      <vt:lpstr>Species selected for the study</vt:lpstr>
      <vt:lpstr>Slide 6</vt:lpstr>
      <vt:lpstr>Slide 7</vt:lpstr>
      <vt:lpstr>Slide 8</vt:lpstr>
      <vt:lpstr>Slide 9</vt:lpstr>
      <vt:lpstr>Slide 10</vt:lpstr>
      <vt:lpstr>Slide 11</vt:lpstr>
      <vt:lpstr>Slide 12</vt:lpstr>
      <vt:lpstr>Study area</vt:lpstr>
      <vt:lpstr>Slide 14</vt:lpstr>
      <vt:lpstr>Slide 15</vt:lpstr>
      <vt:lpstr>Results </vt:lpstr>
      <vt:lpstr>Cont…</vt:lpstr>
      <vt:lpstr>Floral characters of selected species of Impatiens</vt:lpstr>
      <vt:lpstr>Cont…</vt:lpstr>
      <vt:lpstr>Slide 20</vt:lpstr>
      <vt:lpstr>Slide 21</vt:lpstr>
      <vt:lpstr>Resupination </vt:lpstr>
      <vt:lpstr>Flowering phenology</vt:lpstr>
      <vt:lpstr>Slide 24</vt:lpstr>
      <vt:lpstr>Pollination </vt:lpstr>
      <vt:lpstr>Pollinators and their foraging behaviour </vt:lpstr>
      <vt:lpstr>Cont…</vt:lpstr>
      <vt:lpstr>Pollinators of Impatiens grandis</vt:lpstr>
      <vt:lpstr>Pollinators of Impatiens verticillata</vt:lpstr>
      <vt:lpstr>Floral visitors of Impatiens pulcherrima</vt:lpstr>
      <vt:lpstr>Pollinators of I. trichocarpa, I. platyadena and I. coelotropis</vt:lpstr>
      <vt:lpstr>Breeding experiments</vt:lpstr>
      <vt:lpstr>Conclusion</vt:lpstr>
      <vt:lpstr>Acknowledgement </vt:lpstr>
      <vt:lpstr>Slide 35</vt:lpstr>
      <vt:lpstr>Slide 36</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TBGRI</dc:creator>
  <cp:lastModifiedBy>SREEKALA</cp:lastModifiedBy>
  <cp:revision>377</cp:revision>
  <dcterms:created xsi:type="dcterms:W3CDTF">2006-03-17T05:53:11Z</dcterms:created>
  <dcterms:modified xsi:type="dcterms:W3CDTF">2016-03-07T07:59:39Z</dcterms:modified>
</cp:coreProperties>
</file>