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60" r:id="rId3"/>
    <p:sldId id="277" r:id="rId4"/>
    <p:sldId id="259" r:id="rId5"/>
    <p:sldId id="257" r:id="rId6"/>
    <p:sldId id="278" r:id="rId7"/>
    <p:sldId id="266" r:id="rId8"/>
    <p:sldId id="279" r:id="rId9"/>
    <p:sldId id="268" r:id="rId10"/>
    <p:sldId id="281" r:id="rId11"/>
    <p:sldId id="282" r:id="rId12"/>
    <p:sldId id="280" r:id="rId13"/>
    <p:sldId id="267" r:id="rId14"/>
    <p:sldId id="258" r:id="rId15"/>
    <p:sldId id="269" r:id="rId16"/>
    <p:sldId id="270" r:id="rId17"/>
    <p:sldId id="272" r:id="rId18"/>
    <p:sldId id="273" r:id="rId19"/>
    <p:sldId id="274" r:id="rId20"/>
    <p:sldId id="275" r:id="rId21"/>
    <p:sldId id="276"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3AFEE2CD-536A-4F35-859D-767E3CF1E329}"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AFEE2CD-536A-4F35-859D-767E3CF1E329}"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3AFEE2CD-536A-4F35-859D-767E3CF1E329}"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3AFEE2CD-536A-4F35-859D-767E3CF1E32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EAF48BE-3AEA-482D-A92B-754AEBFC3EE3}" type="datetimeFigureOut">
              <a:rPr lang="en-US" smtClean="0"/>
              <a:pPr/>
              <a:t>9/15/2014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3AFEE2CD-536A-4F35-859D-767E3CF1E329}"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EAF48BE-3AEA-482D-A92B-754AEBFC3EE3}" type="datetimeFigureOut">
              <a:rPr lang="en-US" smtClean="0"/>
              <a:pPr/>
              <a:t>9/15/2014</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FEE2CD-536A-4F35-859D-767E3CF1E329}"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142" y="260648"/>
            <a:ext cx="8215370" cy="2592288"/>
          </a:xfrm>
        </p:spPr>
        <p:txBody>
          <a:bodyPr>
            <a:noAutofit/>
          </a:bodyPr>
          <a:lstStyle/>
          <a:p>
            <a:pPr algn="ctr"/>
            <a:r>
              <a:rPr lang="en-US" sz="2800" b="1" cap="all" dirty="0" smtClean="0">
                <a:solidFill>
                  <a:srgbClr val="7030A0"/>
                </a:solidFill>
              </a:rPr>
              <a:t>SUCCESSFUL </a:t>
            </a:r>
            <a:r>
              <a:rPr lang="en-US" sz="2800" b="1" cap="all" dirty="0" smtClean="0">
                <a:solidFill>
                  <a:srgbClr val="7030A0"/>
                </a:solidFill>
              </a:rPr>
              <a:t>INDUCED BREEDING AND HATCHERY DEVELOPMENT OF </a:t>
            </a:r>
            <a:r>
              <a:rPr lang="en-US" sz="2800" b="1" i="1" cap="all" dirty="0" err="1" smtClean="0">
                <a:solidFill>
                  <a:srgbClr val="7030A0"/>
                </a:solidFill>
              </a:rPr>
              <a:t>pangasi-anodon</a:t>
            </a:r>
            <a:r>
              <a:rPr lang="en-US" sz="2800" b="1" i="1" cap="all" dirty="0" smtClean="0">
                <a:solidFill>
                  <a:srgbClr val="7030A0"/>
                </a:solidFill>
              </a:rPr>
              <a:t> </a:t>
            </a:r>
            <a:r>
              <a:rPr lang="en-US" sz="2800" b="1" i="1" cap="all" dirty="0" err="1" smtClean="0">
                <a:solidFill>
                  <a:srgbClr val="7030A0"/>
                </a:solidFill>
              </a:rPr>
              <a:t>hypophthalmus</a:t>
            </a:r>
            <a:r>
              <a:rPr lang="en-US" sz="2800" b="1" i="1" cap="all" dirty="0" smtClean="0">
                <a:solidFill>
                  <a:srgbClr val="7030A0"/>
                </a:solidFill>
              </a:rPr>
              <a:t> </a:t>
            </a:r>
            <a:r>
              <a:rPr lang="en-US" sz="2800" b="1" cap="all" dirty="0" smtClean="0">
                <a:solidFill>
                  <a:srgbClr val="7030A0"/>
                </a:solidFill>
              </a:rPr>
              <a:t>(</a:t>
            </a:r>
            <a:r>
              <a:rPr lang="en-US" sz="2800" b="1" cap="all" dirty="0" err="1" smtClean="0">
                <a:solidFill>
                  <a:srgbClr val="7030A0"/>
                </a:solidFill>
              </a:rPr>
              <a:t>Sauvage</a:t>
            </a:r>
            <a:r>
              <a:rPr lang="en-US" sz="2800" b="1" cap="all" dirty="0" smtClean="0">
                <a:solidFill>
                  <a:srgbClr val="7030A0"/>
                </a:solidFill>
              </a:rPr>
              <a:t>, 1878) UNDER </a:t>
            </a:r>
            <a:r>
              <a:rPr lang="en-US" sz="2800" b="1" cap="all" dirty="0" err="1" smtClean="0">
                <a:solidFill>
                  <a:srgbClr val="7030A0"/>
                </a:solidFill>
              </a:rPr>
              <a:t>CONTROLed</a:t>
            </a:r>
            <a:r>
              <a:rPr lang="en-US" sz="2800" b="1" cap="all" dirty="0" smtClean="0">
                <a:solidFill>
                  <a:srgbClr val="7030A0"/>
                </a:solidFill>
              </a:rPr>
              <a:t> CONDITIONs OF RAIPUR (CHHATTISGARH), </a:t>
            </a:r>
            <a:r>
              <a:rPr lang="en-US" sz="2800" b="1" cap="all" dirty="0" err="1" smtClean="0">
                <a:solidFill>
                  <a:srgbClr val="7030A0"/>
                </a:solidFill>
              </a:rPr>
              <a:t>IndIA</a:t>
            </a:r>
            <a:endParaRPr lang="en-IN" sz="4400" dirty="0"/>
          </a:p>
        </p:txBody>
      </p:sp>
      <p:sp>
        <p:nvSpPr>
          <p:cNvPr id="3" name="Subtitle 2"/>
          <p:cNvSpPr>
            <a:spLocks noGrp="1"/>
          </p:cNvSpPr>
          <p:nvPr>
            <p:ph type="subTitle" idx="1"/>
          </p:nvPr>
        </p:nvSpPr>
        <p:spPr>
          <a:xfrm>
            <a:off x="899592" y="3379222"/>
            <a:ext cx="8352928" cy="2786082"/>
          </a:xfrm>
        </p:spPr>
        <p:txBody>
          <a:bodyPr lIns="0" rIns="0" anchor="ctr">
            <a:noAutofit/>
          </a:bodyPr>
          <a:lstStyle/>
          <a:p>
            <a:pPr algn="ctr"/>
            <a:r>
              <a:rPr lang="en-US" sz="2400" b="1" dirty="0" smtClean="0">
                <a:solidFill>
                  <a:schemeClr val="tx1"/>
                </a:solidFill>
              </a:rPr>
              <a:t>C.S. </a:t>
            </a:r>
            <a:r>
              <a:rPr lang="en-US" sz="2400" b="1" dirty="0" err="1" smtClean="0">
                <a:solidFill>
                  <a:schemeClr val="tx1"/>
                </a:solidFill>
              </a:rPr>
              <a:t>Chaturvedi</a:t>
            </a:r>
            <a:r>
              <a:rPr lang="en-US" sz="2400" b="1" dirty="0" smtClean="0">
                <a:solidFill>
                  <a:schemeClr val="tx1"/>
                </a:solidFill>
              </a:rPr>
              <a:t>, W.S</a:t>
            </a:r>
            <a:r>
              <a:rPr lang="en-US" sz="2400" b="1" dirty="0" smtClean="0">
                <a:solidFill>
                  <a:schemeClr val="tx1"/>
                </a:solidFill>
              </a:rPr>
              <a:t>. </a:t>
            </a:r>
            <a:r>
              <a:rPr lang="en-US" sz="2400" b="1" dirty="0" err="1" smtClean="0">
                <a:solidFill>
                  <a:schemeClr val="tx1"/>
                </a:solidFill>
              </a:rPr>
              <a:t>Lakra</a:t>
            </a:r>
            <a:r>
              <a:rPr lang="en-US" sz="2400" b="1" dirty="0" smtClean="0">
                <a:solidFill>
                  <a:schemeClr val="tx1"/>
                </a:solidFill>
              </a:rPr>
              <a:t>, </a:t>
            </a:r>
            <a:r>
              <a:rPr lang="en-US" sz="2400" b="1" dirty="0" smtClean="0">
                <a:solidFill>
                  <a:schemeClr val="tx1"/>
                </a:solidFill>
              </a:rPr>
              <a:t>R.K. </a:t>
            </a:r>
            <a:r>
              <a:rPr lang="en-US" sz="2400" b="1" dirty="0" smtClean="0">
                <a:solidFill>
                  <a:schemeClr val="tx1"/>
                </a:solidFill>
              </a:rPr>
              <a:t>Singh </a:t>
            </a:r>
            <a:r>
              <a:rPr lang="en-US" sz="2400" b="1" dirty="0" smtClean="0">
                <a:solidFill>
                  <a:schemeClr val="tx1"/>
                </a:solidFill>
              </a:rPr>
              <a:t>&amp;</a:t>
            </a:r>
            <a:r>
              <a:rPr lang="en-US" sz="2400" b="1" dirty="0" smtClean="0">
                <a:solidFill>
                  <a:srgbClr val="C00000"/>
                </a:solidFill>
              </a:rPr>
              <a:t> A.K. </a:t>
            </a:r>
            <a:r>
              <a:rPr lang="en-US" sz="2400" b="1" dirty="0" err="1" smtClean="0">
                <a:solidFill>
                  <a:srgbClr val="C00000"/>
                </a:solidFill>
              </a:rPr>
              <a:t>Pandey</a:t>
            </a:r>
            <a:endParaRPr lang="en-US" sz="2400" b="1" dirty="0" smtClean="0">
              <a:solidFill>
                <a:srgbClr val="C00000"/>
              </a:solidFill>
            </a:endParaRPr>
          </a:p>
          <a:p>
            <a:pPr algn="ctr"/>
            <a:endParaRPr lang="en-US" sz="100" b="1" dirty="0" smtClean="0">
              <a:solidFill>
                <a:srgbClr val="C00000"/>
              </a:solidFill>
            </a:endParaRPr>
          </a:p>
          <a:p>
            <a:pPr algn="ctr"/>
            <a:r>
              <a:rPr lang="en-US" sz="2400" b="1" dirty="0" smtClean="0">
                <a:solidFill>
                  <a:schemeClr val="tx1"/>
                </a:solidFill>
              </a:rPr>
              <a:t>Central Institute of Fisheries Education</a:t>
            </a:r>
          </a:p>
          <a:p>
            <a:pPr algn="ctr"/>
            <a:r>
              <a:rPr lang="en-US" sz="2400" b="1" dirty="0" smtClean="0">
                <a:solidFill>
                  <a:schemeClr val="tx1"/>
                </a:solidFill>
              </a:rPr>
              <a:t>(Deemed University), Mumbai - 400061</a:t>
            </a:r>
          </a:p>
          <a:p>
            <a:pPr algn="ctr"/>
            <a:r>
              <a:rPr lang="en-US" sz="2400" b="1" dirty="0" smtClean="0">
                <a:solidFill>
                  <a:srgbClr val="C00000"/>
                </a:solidFill>
              </a:rPr>
              <a:t>National </a:t>
            </a:r>
            <a:r>
              <a:rPr lang="en-US" sz="2400" b="1" dirty="0" smtClean="0">
                <a:solidFill>
                  <a:srgbClr val="C00000"/>
                </a:solidFill>
              </a:rPr>
              <a:t>Bureau of Fish Genetic Resources (ICAR) </a:t>
            </a:r>
          </a:p>
          <a:p>
            <a:pPr algn="ctr"/>
            <a:r>
              <a:rPr lang="en-US" sz="2400" b="1" dirty="0" smtClean="0">
                <a:solidFill>
                  <a:srgbClr val="C00000"/>
                </a:solidFill>
              </a:rPr>
              <a:t>Canal Ring Road,  </a:t>
            </a:r>
            <a:r>
              <a:rPr lang="en-US" sz="2400" b="1" dirty="0" err="1" smtClean="0">
                <a:solidFill>
                  <a:srgbClr val="C00000"/>
                </a:solidFill>
              </a:rPr>
              <a:t>Lucknow</a:t>
            </a:r>
            <a:r>
              <a:rPr lang="en-US" sz="2400" b="1" dirty="0" smtClean="0">
                <a:solidFill>
                  <a:srgbClr val="C00000"/>
                </a:solidFill>
              </a:rPr>
              <a:t> - 226002</a:t>
            </a:r>
            <a:endParaRPr 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t>Table 1: </a:t>
            </a:r>
            <a:r>
              <a:rPr lang="en-US" sz="1800" dirty="0" err="1" smtClean="0"/>
              <a:t>Physico</a:t>
            </a:r>
            <a:r>
              <a:rPr lang="en-US" sz="1800" dirty="0" smtClean="0"/>
              <a:t>-chemical parameters during the breeding </a:t>
            </a:r>
            <a:r>
              <a:rPr lang="en-US" sz="1800" dirty="0" smtClean="0"/>
              <a:t>experiments.</a:t>
            </a:r>
            <a:endParaRPr lang="en-IN" sz="1800" dirty="0"/>
          </a:p>
        </p:txBody>
      </p:sp>
      <p:graphicFrame>
        <p:nvGraphicFramePr>
          <p:cNvPr id="4" name="Table 3"/>
          <p:cNvGraphicFramePr>
            <a:graphicFrameLocks noGrp="1"/>
          </p:cNvGraphicFramePr>
          <p:nvPr/>
        </p:nvGraphicFramePr>
        <p:xfrm>
          <a:off x="1259632" y="1124744"/>
          <a:ext cx="7440487" cy="5211808"/>
        </p:xfrm>
        <a:graphic>
          <a:graphicData uri="http://schemas.openxmlformats.org/drawingml/2006/table">
            <a:tbl>
              <a:tblPr/>
              <a:tblGrid>
                <a:gridCol w="439035"/>
                <a:gridCol w="1201569"/>
                <a:gridCol w="782561"/>
                <a:gridCol w="848801"/>
                <a:gridCol w="845720"/>
                <a:gridCol w="1092195"/>
                <a:gridCol w="878070"/>
                <a:gridCol w="1352536"/>
              </a:tblGrid>
              <a:tr h="504056">
                <a:tc>
                  <a:txBody>
                    <a:bodyPr/>
                    <a:lstStyle/>
                    <a:p>
                      <a:pPr>
                        <a:lnSpc>
                          <a:spcPct val="115000"/>
                        </a:lnSpc>
                        <a:spcAft>
                          <a:spcPts val="0"/>
                        </a:spcAft>
                      </a:pPr>
                      <a:r>
                        <a:rPr lang="en-US" sz="1200" b="1" dirty="0">
                          <a:latin typeface="Times New Roman"/>
                          <a:ea typeface="Times New Roman"/>
                          <a:cs typeface="Times New Roman"/>
                        </a:rPr>
                        <a:t>Sl. No.</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Parameters</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Times New Roman"/>
                          <a:ea typeface="Times New Roman"/>
                          <a:cs typeface="Times New Roman"/>
                        </a:rPr>
                        <a:t>Date I</a:t>
                      </a:r>
                      <a:endParaRPr lang="en-IN" sz="1600" dirty="0">
                        <a:latin typeface="Calibri"/>
                        <a:ea typeface="Times New Roman"/>
                        <a:cs typeface="Times New Roman"/>
                      </a:endParaRPr>
                    </a:p>
                    <a:p>
                      <a:pPr algn="ctr">
                        <a:lnSpc>
                          <a:spcPct val="115000"/>
                        </a:lnSpc>
                        <a:spcAft>
                          <a:spcPts val="0"/>
                        </a:spcAft>
                      </a:pPr>
                      <a:r>
                        <a:rPr lang="en-US" sz="1200" dirty="0">
                          <a:latin typeface="Times New Roman"/>
                          <a:ea typeface="Times New Roman"/>
                          <a:cs typeface="Times New Roman"/>
                        </a:rPr>
                        <a:t>12.8.2010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Times New Roman"/>
                          <a:ea typeface="Times New Roman"/>
                          <a:cs typeface="Times New Roman"/>
                        </a:rPr>
                        <a:t>II</a:t>
                      </a:r>
                      <a:endParaRPr lang="en-IN" sz="1600">
                        <a:latin typeface="Calibri"/>
                        <a:ea typeface="Times New Roman"/>
                        <a:cs typeface="Times New Roman"/>
                      </a:endParaRPr>
                    </a:p>
                    <a:p>
                      <a:pPr algn="ctr">
                        <a:lnSpc>
                          <a:spcPct val="115000"/>
                        </a:lnSpc>
                        <a:spcAft>
                          <a:spcPts val="0"/>
                        </a:spcAft>
                      </a:pPr>
                      <a:r>
                        <a:rPr lang="en-US" sz="1200">
                          <a:latin typeface="Times New Roman"/>
                          <a:ea typeface="Times New Roman"/>
                          <a:cs typeface="Times New Roman"/>
                        </a:rPr>
                        <a:t>14.8.2010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Times New Roman"/>
                          <a:ea typeface="Times New Roman"/>
                          <a:cs typeface="Times New Roman"/>
                        </a:rPr>
                        <a:t>III</a:t>
                      </a:r>
                      <a:endParaRPr lang="en-IN" sz="1600">
                        <a:latin typeface="Calibri"/>
                        <a:ea typeface="Times New Roman"/>
                        <a:cs typeface="Times New Roman"/>
                      </a:endParaRPr>
                    </a:p>
                    <a:p>
                      <a:pPr algn="ctr">
                        <a:lnSpc>
                          <a:spcPct val="115000"/>
                        </a:lnSpc>
                        <a:spcAft>
                          <a:spcPts val="0"/>
                        </a:spcAft>
                      </a:pPr>
                      <a:r>
                        <a:rPr lang="en-US" sz="1200">
                          <a:latin typeface="Times New Roman"/>
                          <a:ea typeface="Times New Roman"/>
                          <a:cs typeface="Times New Roman"/>
                        </a:rPr>
                        <a:t>16.8.2010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Times New Roman"/>
                          <a:ea typeface="Times New Roman"/>
                          <a:cs typeface="Times New Roman"/>
                        </a:rPr>
                        <a:t>IV</a:t>
                      </a:r>
                      <a:endParaRPr lang="en-IN" sz="1600">
                        <a:latin typeface="Calibri"/>
                        <a:ea typeface="Times New Roman"/>
                        <a:cs typeface="Times New Roman"/>
                      </a:endParaRPr>
                    </a:p>
                    <a:p>
                      <a:pPr algn="ctr">
                        <a:lnSpc>
                          <a:spcPct val="115000"/>
                        </a:lnSpc>
                        <a:spcAft>
                          <a:spcPts val="0"/>
                        </a:spcAft>
                      </a:pPr>
                      <a:r>
                        <a:rPr lang="en-US" sz="1200">
                          <a:latin typeface="Times New Roman"/>
                          <a:ea typeface="Times New Roman"/>
                          <a:cs typeface="Times New Roman"/>
                        </a:rPr>
                        <a:t>17.8.2010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Times New Roman"/>
                          <a:ea typeface="Times New Roman"/>
                          <a:cs typeface="Times New Roman"/>
                        </a:rPr>
                        <a:t>V</a:t>
                      </a:r>
                      <a:endParaRPr lang="en-IN" sz="1600">
                        <a:latin typeface="Calibri"/>
                        <a:ea typeface="Times New Roman"/>
                        <a:cs typeface="Times New Roman"/>
                      </a:endParaRPr>
                    </a:p>
                    <a:p>
                      <a:pPr algn="ctr">
                        <a:lnSpc>
                          <a:spcPct val="115000"/>
                        </a:lnSpc>
                        <a:spcAft>
                          <a:spcPts val="0"/>
                        </a:spcAft>
                      </a:pPr>
                      <a:r>
                        <a:rPr lang="en-US" sz="1200">
                          <a:latin typeface="Times New Roman"/>
                          <a:ea typeface="Times New Roman"/>
                          <a:cs typeface="Times New Roman"/>
                        </a:rPr>
                        <a:t>18.8.2010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Times New Roman"/>
                          <a:ea typeface="Times New Roman"/>
                          <a:cs typeface="Times New Roman"/>
                        </a:rPr>
                        <a:t>Remarks</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09">
                <a:tc>
                  <a:txBody>
                    <a:bodyPr/>
                    <a:lstStyle/>
                    <a:p>
                      <a:pPr>
                        <a:lnSpc>
                          <a:spcPct val="115000"/>
                        </a:lnSpc>
                        <a:spcAft>
                          <a:spcPts val="0"/>
                        </a:spcAft>
                      </a:pPr>
                      <a:r>
                        <a:rPr lang="en-US" sz="1200">
                          <a:latin typeface="Times New Roman"/>
                          <a:ea typeface="Times New Roman"/>
                          <a:cs typeface="Times New Roman"/>
                        </a:rPr>
                        <a:t>1</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Dissolved oxygen (mg/l)</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4.2</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4.0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4.8</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4.8</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4.0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Hatchery water</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311">
                <a:tc>
                  <a:txBody>
                    <a:bodyPr/>
                    <a:lstStyle/>
                    <a:p>
                      <a:pPr>
                        <a:lnSpc>
                          <a:spcPct val="115000"/>
                        </a:lnSpc>
                        <a:spcAft>
                          <a:spcPts val="0"/>
                        </a:spcAft>
                      </a:pPr>
                      <a:r>
                        <a:rPr lang="en-US" sz="1200">
                          <a:latin typeface="Times New Roman"/>
                          <a:ea typeface="Times New Roman"/>
                          <a:cs typeface="Times New Roman"/>
                        </a:rPr>
                        <a:t>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Free carbon dioxide (mg/l)</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51">
                <a:tc>
                  <a:txBody>
                    <a:bodyPr/>
                    <a:lstStyle/>
                    <a:p>
                      <a:pPr>
                        <a:lnSpc>
                          <a:spcPct val="115000"/>
                        </a:lnSpc>
                        <a:spcAft>
                          <a:spcPts val="0"/>
                        </a:spcAft>
                      </a:pPr>
                      <a:r>
                        <a:rPr lang="en-US" sz="1200">
                          <a:latin typeface="Times New Roman"/>
                          <a:ea typeface="Times New Roman"/>
                          <a:cs typeface="Times New Roman"/>
                        </a:rPr>
                        <a:t>3</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Iron (mg/l)</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0.1</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0.2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0.2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0.2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0.2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Times New Roman"/>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752">
                <a:tc>
                  <a:txBody>
                    <a:bodyPr/>
                    <a:lstStyle/>
                    <a:p>
                      <a:pPr>
                        <a:lnSpc>
                          <a:spcPct val="115000"/>
                        </a:lnSpc>
                        <a:spcAft>
                          <a:spcPts val="0"/>
                        </a:spcAft>
                      </a:pPr>
                      <a:r>
                        <a:rPr lang="en-US" sz="1200">
                          <a:latin typeface="Times New Roman"/>
                          <a:ea typeface="Times New Roman"/>
                          <a:cs typeface="Times New Roman"/>
                        </a:rPr>
                        <a:t>4</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Water  temperature (Hatchery)</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27.5 </a:t>
                      </a:r>
                      <a:r>
                        <a:rPr lang="en-US" sz="1200" baseline="30000">
                          <a:latin typeface="Times New Roman"/>
                          <a:ea typeface="Times New Roman"/>
                          <a:cs typeface="Times New Roman"/>
                        </a:rPr>
                        <a:t>0</a:t>
                      </a:r>
                      <a:r>
                        <a:rPr lang="en-US" sz="1200">
                          <a:latin typeface="Times New Roman"/>
                          <a:ea typeface="Times New Roman"/>
                          <a:cs typeface="Times New Roman"/>
                        </a:rPr>
                        <a:t>C</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27.8 </a:t>
                      </a:r>
                      <a:r>
                        <a:rPr lang="en-US" sz="1200" baseline="30000">
                          <a:latin typeface="Times New Roman"/>
                          <a:ea typeface="Times New Roman"/>
                          <a:cs typeface="Times New Roman"/>
                        </a:rPr>
                        <a:t>0</a:t>
                      </a:r>
                      <a:r>
                        <a:rPr lang="en-US" sz="1200">
                          <a:latin typeface="Times New Roman"/>
                          <a:ea typeface="Times New Roman"/>
                          <a:cs typeface="Times New Roman"/>
                        </a:rPr>
                        <a:t>C</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28.2 </a:t>
                      </a:r>
                      <a:r>
                        <a:rPr lang="en-US" sz="1200" baseline="30000">
                          <a:latin typeface="Times New Roman"/>
                          <a:ea typeface="Times New Roman"/>
                          <a:cs typeface="Times New Roman"/>
                        </a:rPr>
                        <a:t>0</a:t>
                      </a:r>
                      <a:r>
                        <a:rPr lang="en-US" sz="1200">
                          <a:latin typeface="Times New Roman"/>
                          <a:ea typeface="Times New Roman"/>
                          <a:cs typeface="Times New Roman"/>
                        </a:rPr>
                        <a:t>C</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28.4 </a:t>
                      </a:r>
                      <a:r>
                        <a:rPr lang="en-US" sz="1200" baseline="30000">
                          <a:latin typeface="Times New Roman"/>
                          <a:ea typeface="Times New Roman"/>
                          <a:cs typeface="Times New Roman"/>
                        </a:rPr>
                        <a:t>0</a:t>
                      </a:r>
                      <a:r>
                        <a:rPr lang="en-US" sz="1200">
                          <a:latin typeface="Times New Roman"/>
                          <a:ea typeface="Times New Roman"/>
                          <a:cs typeface="Times New Roman"/>
                        </a:rPr>
                        <a:t>C</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28.6 </a:t>
                      </a:r>
                      <a:r>
                        <a:rPr lang="en-US" sz="1200" baseline="30000">
                          <a:latin typeface="Times New Roman"/>
                          <a:ea typeface="Times New Roman"/>
                          <a:cs typeface="Times New Roman"/>
                        </a:rPr>
                        <a:t>0</a:t>
                      </a:r>
                      <a:r>
                        <a:rPr lang="en-US" sz="1200">
                          <a:latin typeface="Times New Roman"/>
                          <a:ea typeface="Times New Roman"/>
                          <a:cs typeface="Times New Roman"/>
                        </a:rPr>
                        <a:t>C</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Hatchery water</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51">
                <a:tc>
                  <a:txBody>
                    <a:bodyPr/>
                    <a:lstStyle/>
                    <a:p>
                      <a:pPr>
                        <a:lnSpc>
                          <a:spcPct val="115000"/>
                        </a:lnSpc>
                        <a:spcAft>
                          <a:spcPts val="0"/>
                        </a:spcAft>
                      </a:pPr>
                      <a:r>
                        <a:rPr lang="en-US" sz="1200">
                          <a:latin typeface="Times New Roman"/>
                          <a:ea typeface="Times New Roman"/>
                          <a:cs typeface="Times New Roman"/>
                        </a:rPr>
                        <a:t>5</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pH</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7.4</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7.4</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7.8</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7.4</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7.4</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Times New Roman"/>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51">
                <a:tc>
                  <a:txBody>
                    <a:bodyPr/>
                    <a:lstStyle/>
                    <a:p>
                      <a:pPr>
                        <a:lnSpc>
                          <a:spcPct val="115000"/>
                        </a:lnSpc>
                        <a:spcAft>
                          <a:spcPts val="0"/>
                        </a:spcAft>
                      </a:pPr>
                      <a:r>
                        <a:rPr lang="en-US" sz="1200">
                          <a:latin typeface="Times New Roman"/>
                          <a:ea typeface="Times New Roman"/>
                          <a:cs typeface="Times New Roman"/>
                        </a:rPr>
                        <a:t>6</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Salinity (ppt)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311">
                <a:tc>
                  <a:txBody>
                    <a:bodyPr/>
                    <a:lstStyle/>
                    <a:p>
                      <a:pPr>
                        <a:lnSpc>
                          <a:spcPct val="115000"/>
                        </a:lnSpc>
                        <a:spcAft>
                          <a:spcPts val="0"/>
                        </a:spcAft>
                      </a:pPr>
                      <a:r>
                        <a:rPr lang="en-US" sz="1200">
                          <a:latin typeface="Times New Roman"/>
                          <a:ea typeface="Times New Roman"/>
                          <a:cs typeface="Times New Roman"/>
                        </a:rPr>
                        <a:t>7</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Total alkalinity (mg/l)</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110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110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120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120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110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Times New Roman"/>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26">
                <a:tc>
                  <a:txBody>
                    <a:bodyPr/>
                    <a:lstStyle/>
                    <a:p>
                      <a:pPr>
                        <a:lnSpc>
                          <a:spcPct val="115000"/>
                        </a:lnSpc>
                        <a:spcAft>
                          <a:spcPts val="0"/>
                        </a:spcAft>
                      </a:pPr>
                      <a:r>
                        <a:rPr lang="en-US" sz="1200">
                          <a:latin typeface="Times New Roman"/>
                          <a:ea typeface="Times New Roman"/>
                          <a:cs typeface="Times New Roman"/>
                        </a:rPr>
                        <a:t>8</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Weather temperature (</a:t>
                      </a:r>
                      <a:r>
                        <a:rPr lang="en-US" sz="1200" baseline="30000">
                          <a:latin typeface="Times New Roman"/>
                          <a:ea typeface="Times New Roman"/>
                          <a:cs typeface="Times New Roman"/>
                        </a:rPr>
                        <a:t>0</a:t>
                      </a:r>
                      <a:r>
                        <a:rPr lang="en-US" sz="1200">
                          <a:latin typeface="Times New Roman"/>
                          <a:ea typeface="Times New Roman"/>
                          <a:cs typeface="Times New Roman"/>
                        </a:rPr>
                        <a:t>C) </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34.6</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34.2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34.2</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34.0</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34.6</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Times New Roman"/>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51">
                <a:tc>
                  <a:txBody>
                    <a:bodyPr/>
                    <a:lstStyle/>
                    <a:p>
                      <a:pPr>
                        <a:lnSpc>
                          <a:spcPct val="115000"/>
                        </a:lnSpc>
                        <a:spcAft>
                          <a:spcPts val="0"/>
                        </a:spcAft>
                      </a:pPr>
                      <a:r>
                        <a:rPr lang="en-US" sz="1200">
                          <a:latin typeface="Times New Roman"/>
                          <a:ea typeface="Times New Roman"/>
                          <a:cs typeface="Times New Roman"/>
                        </a:rPr>
                        <a:t>9</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Weather</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Sunny</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Sunny</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Sunny</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Sunny</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Sunny</a:t>
                      </a:r>
                      <a:endParaRPr lang="en-IN" sz="160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Times New Roman"/>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1056">
                <a:tc>
                  <a:txBody>
                    <a:bodyPr/>
                    <a:lstStyle/>
                    <a:p>
                      <a:pPr>
                        <a:lnSpc>
                          <a:spcPct val="115000"/>
                        </a:lnSpc>
                        <a:spcAft>
                          <a:spcPts val="0"/>
                        </a:spcAft>
                      </a:pPr>
                      <a:r>
                        <a:rPr lang="en-US" sz="1200" dirty="0">
                          <a:latin typeface="Times New Roman"/>
                          <a:ea typeface="Times New Roman"/>
                          <a:cs typeface="Times New Roman"/>
                        </a:rPr>
                        <a:t>10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Times New Roman"/>
                          <a:ea typeface="Times New Roman"/>
                          <a:cs typeface="Times New Roman"/>
                        </a:rPr>
                        <a:t>Fertilization %</a:t>
                      </a:r>
                      <a:endParaRPr lang="en-IN" sz="1600" dirty="0">
                        <a:latin typeface="Calibri"/>
                        <a:ea typeface="Times New Roman"/>
                        <a:cs typeface="Times New Roman"/>
                      </a:endParaRPr>
                    </a:p>
                    <a:p>
                      <a:pPr>
                        <a:lnSpc>
                          <a:spcPct val="115000"/>
                        </a:lnSpc>
                        <a:spcAft>
                          <a:spcPts val="0"/>
                        </a:spcAft>
                      </a:pPr>
                      <a:r>
                        <a:rPr lang="en-US" sz="1200" dirty="0">
                          <a:latin typeface="Times New Roman"/>
                          <a:ea typeface="Times New Roman"/>
                          <a:cs typeface="Times New Roman"/>
                        </a:rPr>
                        <a:t>(after removal of stickiness)</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70%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60%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70%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80%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80%</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After stripping and washing of eggs</a:t>
                      </a:r>
                      <a:endParaRPr lang="en-IN" sz="1600" dirty="0">
                        <a:latin typeface="Calibri"/>
                        <a:ea typeface="Times New Roman"/>
                        <a:cs typeface="Times New Roman"/>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404813"/>
            <a:ext cx="7499350" cy="576262"/>
          </a:xfrm>
        </p:spPr>
        <p:txBody>
          <a:bodyPr>
            <a:noAutofit/>
          </a:bodyPr>
          <a:lstStyle/>
          <a:p>
            <a:r>
              <a:rPr lang="en-US" sz="1600" b="1" dirty="0" smtClean="0"/>
              <a:t>Table 2:</a:t>
            </a:r>
            <a:r>
              <a:rPr lang="en-US" sz="1600" dirty="0" smtClean="0"/>
              <a:t> </a:t>
            </a:r>
            <a:r>
              <a:rPr lang="en-US" sz="1600" dirty="0" smtClean="0"/>
              <a:t>Details of induced </a:t>
            </a:r>
            <a:r>
              <a:rPr lang="en-US" sz="1600" dirty="0" smtClean="0"/>
              <a:t>breeding </a:t>
            </a:r>
            <a:r>
              <a:rPr lang="en-US" sz="1600" dirty="0" smtClean="0"/>
              <a:t>experiments </a:t>
            </a:r>
            <a:r>
              <a:rPr lang="en-US" sz="1600" dirty="0" smtClean="0"/>
              <a:t>conducted on </a:t>
            </a:r>
            <a:r>
              <a:rPr lang="en-US" sz="1600" i="1" dirty="0" smtClean="0"/>
              <a:t>P. </a:t>
            </a:r>
            <a:r>
              <a:rPr lang="en-US" sz="1600" i="1" dirty="0" smtClean="0"/>
              <a:t>hypothalamus.</a:t>
            </a:r>
            <a:r>
              <a:rPr lang="en-IN" sz="1600" dirty="0" smtClean="0"/>
              <a:t/>
            </a:r>
            <a:br>
              <a:rPr lang="en-IN" sz="1600" dirty="0" smtClean="0"/>
            </a:br>
            <a:endParaRPr lang="en-IN" sz="1600" dirty="0"/>
          </a:p>
        </p:txBody>
      </p:sp>
      <p:graphicFrame>
        <p:nvGraphicFramePr>
          <p:cNvPr id="4" name="Table 3"/>
          <p:cNvGraphicFramePr>
            <a:graphicFrameLocks noGrp="1"/>
          </p:cNvGraphicFramePr>
          <p:nvPr/>
        </p:nvGraphicFramePr>
        <p:xfrm>
          <a:off x="611556" y="1412776"/>
          <a:ext cx="8136908" cy="3599588"/>
        </p:xfrm>
        <a:graphic>
          <a:graphicData uri="http://schemas.openxmlformats.org/drawingml/2006/table">
            <a:tbl>
              <a:tblPr/>
              <a:tblGrid>
                <a:gridCol w="432051"/>
                <a:gridCol w="745431"/>
                <a:gridCol w="641099"/>
                <a:gridCol w="640348"/>
                <a:gridCol w="748073"/>
                <a:gridCol w="858816"/>
                <a:gridCol w="858816"/>
                <a:gridCol w="747321"/>
                <a:gridCol w="858816"/>
                <a:gridCol w="747321"/>
                <a:gridCol w="858816"/>
              </a:tblGrid>
              <a:tr h="936104">
                <a:tc>
                  <a:txBody>
                    <a:bodyPr/>
                    <a:lstStyle/>
                    <a:p>
                      <a:pPr>
                        <a:lnSpc>
                          <a:spcPct val="115000"/>
                        </a:lnSpc>
                        <a:spcAft>
                          <a:spcPts val="0"/>
                        </a:spcAft>
                      </a:pPr>
                      <a:r>
                        <a:rPr lang="en-US" sz="1200" b="1" dirty="0">
                          <a:latin typeface="Times New Roman"/>
                          <a:ea typeface="Times New Roman"/>
                          <a:cs typeface="Times New Roman"/>
                        </a:rPr>
                        <a:t>Sl. No.</a:t>
                      </a:r>
                      <a:endParaRPr lang="en-IN" sz="1600" dirty="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Date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Weight  of female </a:t>
                      </a:r>
                      <a:endParaRPr lang="en-IN" sz="1600">
                        <a:latin typeface="Calibri"/>
                        <a:ea typeface="Times New Roman"/>
                        <a:cs typeface="Times New Roman"/>
                      </a:endParaRPr>
                    </a:p>
                    <a:p>
                      <a:pPr>
                        <a:lnSpc>
                          <a:spcPct val="115000"/>
                        </a:lnSpc>
                        <a:spcAft>
                          <a:spcPts val="0"/>
                        </a:spcAft>
                      </a:pPr>
                      <a:r>
                        <a:rPr lang="en-US" sz="1200" b="1">
                          <a:latin typeface="Times New Roman"/>
                          <a:ea typeface="Times New Roman"/>
                          <a:cs typeface="Times New Roman"/>
                        </a:rPr>
                        <a:t>(kg)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Wight  of male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err="1">
                          <a:latin typeface="Times New Roman"/>
                          <a:ea typeface="Times New Roman"/>
                          <a:cs typeface="Times New Roman"/>
                        </a:rPr>
                        <a:t>Ovaprim</a:t>
                      </a:r>
                      <a:r>
                        <a:rPr lang="en-US" sz="1200" b="1" dirty="0">
                          <a:latin typeface="Times New Roman"/>
                          <a:ea typeface="Times New Roman"/>
                          <a:cs typeface="Times New Roman"/>
                        </a:rPr>
                        <a:t> dose  (ml) </a:t>
                      </a:r>
                      <a:endParaRPr lang="en-IN" sz="1600" dirty="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Total number of eggs stripped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Average number of fertilized eggs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Fertilization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Number of hatchlings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Number of  spawn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Number of  fry (nursery)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14">
                <a:tc>
                  <a:txBody>
                    <a:bodyPr/>
                    <a:lstStyle/>
                    <a:p>
                      <a:pPr>
                        <a:lnSpc>
                          <a:spcPct val="115000"/>
                        </a:lnSpc>
                        <a:spcAft>
                          <a:spcPts val="0"/>
                        </a:spcAft>
                      </a:pPr>
                      <a:r>
                        <a:rPr lang="en-US" sz="1200">
                          <a:latin typeface="Times New Roman"/>
                          <a:ea typeface="Times New Roman"/>
                          <a:cs typeface="Times New Roman"/>
                        </a:rPr>
                        <a:t>1</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12.8.2010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3.200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2.800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3.500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1.5- 3.0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10,00,000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8,00,000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70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5,60,000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2,30,000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endParaRPr lang="en-US" sz="1200">
                        <a:latin typeface="Times New Roman"/>
                        <a:ea typeface="Times New Roman"/>
                        <a:cs typeface="Times New Roman"/>
                      </a:endParaRPr>
                    </a:p>
                    <a:p>
                      <a:pPr>
                        <a:lnSpc>
                          <a:spcPct val="115000"/>
                        </a:lnSpc>
                        <a:spcAft>
                          <a:spcPts val="0"/>
                        </a:spcAft>
                      </a:pPr>
                      <a:r>
                        <a:rPr lang="en-US" sz="1200" b="1">
                          <a:latin typeface="Times New Roman"/>
                          <a:ea typeface="Times New Roman"/>
                          <a:cs typeface="Times New Roman"/>
                        </a:rPr>
                        <a:t>10,50,000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fry </a:t>
                      </a:r>
                      <a:endParaRPr lang="en-IN" sz="1600">
                        <a:latin typeface="Calibri"/>
                        <a:ea typeface="Times New Roman"/>
                        <a:cs typeface="Times New Roman"/>
                      </a:endParaRPr>
                    </a:p>
                    <a:p>
                      <a:pPr>
                        <a:lnSpc>
                          <a:spcPct val="115000"/>
                        </a:lnSpc>
                        <a:spcAft>
                          <a:spcPts val="0"/>
                        </a:spcAft>
                      </a:pPr>
                      <a:r>
                        <a:rPr lang="en-US" sz="1200" b="1">
                          <a:latin typeface="Times New Roman"/>
                          <a:ea typeface="Times New Roman"/>
                          <a:cs typeface="Times New Roman"/>
                        </a:rPr>
                        <a:t>6,30,000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fingerlings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14">
                <a:tc>
                  <a:txBody>
                    <a:bodyPr/>
                    <a:lstStyle/>
                    <a:p>
                      <a:pPr>
                        <a:lnSpc>
                          <a:spcPct val="115000"/>
                        </a:lnSpc>
                        <a:spcAft>
                          <a:spcPts val="0"/>
                        </a:spcAft>
                      </a:pPr>
                      <a:r>
                        <a:rPr lang="en-US" sz="1200">
                          <a:latin typeface="Times New Roman"/>
                          <a:ea typeface="Times New Roman"/>
                          <a:cs typeface="Times New Roman"/>
                        </a:rPr>
                        <a:t>2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14.8.2010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3.500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3.700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4.00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2.0-3.5</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8,00,000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7,00,000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60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4,20,000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3,36,000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443914">
                <a:tc>
                  <a:txBody>
                    <a:bodyPr/>
                    <a:lstStyle/>
                    <a:p>
                      <a:pPr>
                        <a:lnSpc>
                          <a:spcPct val="115000"/>
                        </a:lnSpc>
                        <a:spcAft>
                          <a:spcPts val="0"/>
                        </a:spcAft>
                      </a:pPr>
                      <a:r>
                        <a:rPr lang="en-US" sz="1200">
                          <a:latin typeface="Times New Roman"/>
                          <a:ea typeface="Times New Roman"/>
                          <a:cs typeface="Times New Roman"/>
                        </a:rPr>
                        <a:t>3</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16.8.2010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4.100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3.400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3.200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1.6-3.8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12,00,000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10,00,000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70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7,00,000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3,40,000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443914">
                <a:tc>
                  <a:txBody>
                    <a:bodyPr/>
                    <a:lstStyle/>
                    <a:p>
                      <a:pPr>
                        <a:lnSpc>
                          <a:spcPct val="115000"/>
                        </a:lnSpc>
                        <a:spcAft>
                          <a:spcPts val="0"/>
                        </a:spcAft>
                      </a:pPr>
                      <a:r>
                        <a:rPr lang="en-US" sz="1200">
                          <a:latin typeface="Times New Roman"/>
                          <a:ea typeface="Times New Roman"/>
                          <a:cs typeface="Times New Roman"/>
                        </a:rPr>
                        <a:t>4</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17.8.2010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4.000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3.800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3.700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1.7-3.9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11,00,000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8,00,000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80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6,40,000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3,84,000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443914">
                <a:tc>
                  <a:txBody>
                    <a:bodyPr/>
                    <a:lstStyle/>
                    <a:p>
                      <a:pPr>
                        <a:lnSpc>
                          <a:spcPct val="115000"/>
                        </a:lnSpc>
                        <a:spcAft>
                          <a:spcPts val="0"/>
                        </a:spcAft>
                      </a:pPr>
                      <a:r>
                        <a:rPr lang="en-US" sz="1200">
                          <a:latin typeface="Times New Roman"/>
                          <a:ea typeface="Times New Roman"/>
                          <a:cs typeface="Times New Roman"/>
                        </a:rPr>
                        <a:t>5</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18.8.2010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3.900</a:t>
                      </a:r>
                      <a:endParaRPr lang="en-IN" sz="1600">
                        <a:latin typeface="Calibri"/>
                        <a:ea typeface="Times New Roman"/>
                        <a:cs typeface="Times New Roman"/>
                      </a:endParaRPr>
                    </a:p>
                    <a:p>
                      <a:pPr>
                        <a:lnSpc>
                          <a:spcPct val="115000"/>
                        </a:lnSpc>
                        <a:spcAft>
                          <a:spcPts val="0"/>
                        </a:spcAft>
                      </a:pPr>
                      <a:r>
                        <a:rPr lang="en-US" sz="1200">
                          <a:latin typeface="Times New Roman"/>
                          <a:ea typeface="Times New Roman"/>
                          <a:cs typeface="Times New Roman"/>
                        </a:rPr>
                        <a:t>4.100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4.200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1.1-2.0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10,00,000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7,00,000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80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5,60,000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2,24,000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443914">
                <a:tc gridSpan="6">
                  <a:txBody>
                    <a:bodyPr/>
                    <a:lstStyle/>
                    <a:p>
                      <a:pPr>
                        <a:lnSpc>
                          <a:spcPct val="115000"/>
                        </a:lnSpc>
                        <a:spcAft>
                          <a:spcPts val="0"/>
                        </a:spcAft>
                      </a:pPr>
                      <a:r>
                        <a:rPr lang="en-US" sz="1200" b="1">
                          <a:latin typeface="Times New Roman"/>
                          <a:ea typeface="Times New Roman"/>
                          <a:cs typeface="Times New Roman"/>
                        </a:rPr>
                        <a:t>Total </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nSpc>
                          <a:spcPct val="115000"/>
                        </a:lnSpc>
                        <a:spcAft>
                          <a:spcPts val="0"/>
                        </a:spcAft>
                      </a:pPr>
                      <a:r>
                        <a:rPr lang="en-US" sz="1200" b="1">
                          <a:latin typeface="Times New Roman"/>
                          <a:ea typeface="Times New Roman"/>
                          <a:cs typeface="Times New Roman"/>
                        </a:rPr>
                        <a:t>40,00,000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28,80,000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15,14,000</a:t>
                      </a:r>
                      <a:endParaRPr lang="en-IN" sz="160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Calibri"/>
                        <a:ea typeface="Times New Roman"/>
                        <a:cs typeface="Times New Roman"/>
                      </a:endParaRPr>
                    </a:p>
                  </a:txBody>
                  <a:tcPr marL="61130" marR="61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8064896" cy="5472608"/>
          </a:xfrm>
        </p:spPr>
        <p:txBody>
          <a:bodyPr>
            <a:noAutofit/>
          </a:bodyPr>
          <a:lstStyle/>
          <a:p>
            <a:pPr algn="just">
              <a:buNone/>
            </a:pPr>
            <a:r>
              <a:rPr lang="en-US" dirty="0" smtClean="0"/>
              <a:t>	Rearing </a:t>
            </a:r>
            <a:r>
              <a:rPr lang="en-US" dirty="0" smtClean="0"/>
              <a:t>of hatchling were carried out in circular incubation pool, </a:t>
            </a:r>
            <a:r>
              <a:rPr lang="en-US" dirty="0" err="1" smtClean="0"/>
              <a:t>hapa</a:t>
            </a:r>
            <a:r>
              <a:rPr lang="en-US" dirty="0" smtClean="0"/>
              <a:t> (20 x 5 x 1 m) and nursery ponds. Survival of the seed varied from 40-60% in all the three conditions. For fertilization of one million eggs of </a:t>
            </a:r>
            <a:r>
              <a:rPr lang="en-US" i="1" dirty="0" smtClean="0"/>
              <a:t>P. hypothalamus</a:t>
            </a:r>
            <a:r>
              <a:rPr lang="en-US" dirty="0" smtClean="0"/>
              <a:t>, one ml milt was used. After fertilization, three type of solutions such as cow milk (Fig. 5), </a:t>
            </a:r>
            <a:r>
              <a:rPr lang="en-US" dirty="0" err="1" smtClean="0"/>
              <a:t>multani</a:t>
            </a:r>
            <a:r>
              <a:rPr lang="en-US" dirty="0" smtClean="0"/>
              <a:t> soil (</a:t>
            </a:r>
            <a:r>
              <a:rPr lang="en-US" dirty="0" err="1" smtClean="0"/>
              <a:t>mitti</a:t>
            </a:r>
            <a:r>
              <a:rPr lang="en-US" dirty="0" smtClean="0"/>
              <a:t>) (Fig. 6) and black soil  (Fig. 7) were used for removal of stickiness of eggs.</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46328" y="188640"/>
            <a:ext cx="7498080" cy="6408712"/>
          </a:xfrm>
        </p:spPr>
        <p:txBody>
          <a:bodyPr>
            <a:noAutofit/>
          </a:bodyPr>
          <a:lstStyle/>
          <a:p>
            <a:pPr algn="just">
              <a:buNone/>
            </a:pPr>
            <a:r>
              <a:rPr lang="en-US" sz="2400" dirty="0" smtClean="0"/>
              <a:t>	Separated </a:t>
            </a:r>
            <a:r>
              <a:rPr lang="en-US" sz="2400" dirty="0" smtClean="0"/>
              <a:t>eggs were transferred to vertical jar cemented </a:t>
            </a:r>
            <a:r>
              <a:rPr lang="en-US" sz="2400" dirty="0" err="1" smtClean="0"/>
              <a:t>Pangas</a:t>
            </a:r>
            <a:r>
              <a:rPr lang="en-US" sz="2400" dirty="0" smtClean="0"/>
              <a:t> Hatchery for incubation (Fig. 8, 10) where they hatched out in 26 hours at 28±1</a:t>
            </a:r>
            <a:r>
              <a:rPr lang="en-US" sz="2400" baseline="30000" dirty="0" smtClean="0"/>
              <a:t>0</a:t>
            </a:r>
            <a:r>
              <a:rPr lang="en-US" sz="2400" dirty="0" smtClean="0"/>
              <a:t>C. Hatching in each set varied from 40-80% depending up on the maturity status of the brooders, stripping technique, hatchery management </a:t>
            </a:r>
            <a:r>
              <a:rPr lang="en-US" sz="2400" i="1" dirty="0" smtClean="0"/>
              <a:t>etc</a:t>
            </a:r>
            <a:r>
              <a:rPr lang="en-US" sz="2400" dirty="0" smtClean="0"/>
              <a:t>. After absorption of yolk, spawn started feeding on day 3 and live feed (zooplankton, </a:t>
            </a:r>
            <a:r>
              <a:rPr lang="en-US" sz="2400" i="1" dirty="0" err="1" smtClean="0"/>
              <a:t>Artemia</a:t>
            </a:r>
            <a:r>
              <a:rPr lang="en-US" sz="2400" dirty="0" smtClean="0"/>
              <a:t> </a:t>
            </a:r>
            <a:r>
              <a:rPr lang="en-US" sz="2400" dirty="0" err="1" smtClean="0"/>
              <a:t>naupli</a:t>
            </a:r>
            <a:r>
              <a:rPr lang="en-US" sz="2400" dirty="0" smtClean="0"/>
              <a:t>) and eggs along with custard powder were provided thrice daily as feed and shifted to prepared nursery ponds. Rearing of fry was done in the  cemented cistern (3 x 2 x 1 m), </a:t>
            </a:r>
            <a:r>
              <a:rPr lang="en-US" sz="2400" dirty="0" err="1" smtClean="0"/>
              <a:t>happa</a:t>
            </a:r>
            <a:r>
              <a:rPr lang="en-US" sz="2400" dirty="0" smtClean="0"/>
              <a:t> (20 x 5 x 1 m) (Fig. 9) and three nursery ponds of different sizes (30 x 60 m, 40 x 60 m and 50 x 50 m, water depth 2-3 feet) @ 200-300 fry/meter</a:t>
            </a:r>
            <a:r>
              <a:rPr lang="en-US" sz="2400" baseline="30000" dirty="0" smtClean="0"/>
              <a:t>2</a:t>
            </a:r>
            <a:r>
              <a:rPr lang="en-US" sz="2400" dirty="0" smtClean="0"/>
              <a:t>. The fry attained 4-5 cm size in 25-30 days and 7-9 cm in 40 days of rearing in nursery ponds. For culture of </a:t>
            </a:r>
            <a:r>
              <a:rPr lang="en-US" sz="2400" i="1" dirty="0" smtClean="0"/>
              <a:t>P. hypothalamus,</a:t>
            </a:r>
            <a:r>
              <a:rPr lang="en-US" sz="2400" dirty="0" smtClean="0"/>
              <a:t> fingerlings were stocked @ 25,000-30,000/ha.</a:t>
            </a:r>
            <a:endParaRPr lang="en-IN" sz="2400" dirty="0" smtClean="0"/>
          </a:p>
          <a:p>
            <a:pPr>
              <a:buNone/>
            </a:pPr>
            <a:endParaRPr lang="en-IN"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498080" cy="6858000"/>
          </a:xfrm>
        </p:spPr>
        <p:txBody>
          <a:bodyPr>
            <a:noAutofit/>
          </a:bodyPr>
          <a:lstStyle/>
          <a:p>
            <a:pPr algn="just"/>
            <a:r>
              <a:rPr lang="en-US" sz="2800" dirty="0" smtClean="0">
                <a:solidFill>
                  <a:schemeClr val="tx1"/>
                </a:solidFill>
                <a:effectLst/>
              </a:rPr>
              <a:t>Induced breeding of the Indian major carps has been achieved successfully by administration of pituitary gland extract (PGE) and different preparation of synthetic </a:t>
            </a:r>
            <a:r>
              <a:rPr lang="en-US" sz="2800" dirty="0" err="1" smtClean="0">
                <a:solidFill>
                  <a:schemeClr val="tx1"/>
                </a:solidFill>
                <a:effectLst/>
              </a:rPr>
              <a:t>GnRH</a:t>
            </a:r>
            <a:r>
              <a:rPr lang="en-US" sz="2800" dirty="0" smtClean="0">
                <a:solidFill>
                  <a:schemeClr val="tx1"/>
                </a:solidFill>
                <a:effectLst/>
              </a:rPr>
              <a:t>-based drugs and dopamine antagonists. Even catfishes have also been induced bred through the similar preparations/drugs. There exist report that the striped catfish has been bred successfully in Mekong Delta region of Vietnam by using high doses of human chorionic </a:t>
            </a:r>
            <a:r>
              <a:rPr lang="en-US" sz="2800" dirty="0" err="1" smtClean="0">
                <a:solidFill>
                  <a:schemeClr val="tx1"/>
                </a:solidFill>
                <a:effectLst/>
              </a:rPr>
              <a:t>gonadotropin</a:t>
            </a:r>
            <a:r>
              <a:rPr lang="en-US" sz="2800" dirty="0" smtClean="0">
                <a:solidFill>
                  <a:schemeClr val="tx1"/>
                </a:solidFill>
                <a:effectLst/>
              </a:rPr>
              <a:t> (HCG) (Bui </a:t>
            </a:r>
            <a:r>
              <a:rPr lang="en-US" sz="2800" i="1" dirty="0" smtClean="0">
                <a:solidFill>
                  <a:schemeClr val="tx1"/>
                </a:solidFill>
                <a:effectLst/>
              </a:rPr>
              <a:t>et al</a:t>
            </a:r>
            <a:r>
              <a:rPr lang="en-US" sz="2800" dirty="0" smtClean="0">
                <a:solidFill>
                  <a:schemeClr val="tx1"/>
                </a:solidFill>
                <a:effectLst/>
              </a:rPr>
              <a:t>, 2010). We successfully induced bred </a:t>
            </a:r>
            <a:r>
              <a:rPr lang="en-US" sz="2800" i="1" dirty="0" smtClean="0">
                <a:solidFill>
                  <a:schemeClr val="tx1"/>
                </a:solidFill>
                <a:effectLst/>
              </a:rPr>
              <a:t>P. hypothalamus</a:t>
            </a:r>
            <a:r>
              <a:rPr lang="en-US" sz="2800" dirty="0" smtClean="0">
                <a:solidFill>
                  <a:schemeClr val="tx1"/>
                </a:solidFill>
                <a:effectLst/>
              </a:rPr>
              <a:t> through </a:t>
            </a:r>
            <a:r>
              <a:rPr lang="en-US" sz="2800" dirty="0" err="1" smtClean="0">
                <a:solidFill>
                  <a:schemeClr val="tx1"/>
                </a:solidFill>
                <a:effectLst/>
              </a:rPr>
              <a:t>ovaprim</a:t>
            </a:r>
            <a:r>
              <a:rPr lang="en-US" sz="2800" dirty="0" smtClean="0">
                <a:solidFill>
                  <a:schemeClr val="tx1"/>
                </a:solidFill>
                <a:effectLst/>
              </a:rPr>
              <a:t> administration under agro-climatic conditions of Raipur (Chhattisgarh) with better survival of fry and fingerlings.  </a:t>
            </a:r>
            <a:endParaRPr lang="en-IN" sz="2800" dirty="0">
              <a:solidFill>
                <a:schemeClr val="tx1"/>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27584" y="548680"/>
            <a:ext cx="7498080" cy="6048672"/>
          </a:xfrm>
        </p:spPr>
        <p:txBody>
          <a:bodyPr>
            <a:noAutofit/>
          </a:bodyPr>
          <a:lstStyle/>
          <a:p>
            <a:pPr algn="just">
              <a:buNone/>
            </a:pPr>
            <a:r>
              <a:rPr lang="en-US" sz="2400" dirty="0" smtClean="0"/>
              <a:t>	There </a:t>
            </a:r>
            <a:r>
              <a:rPr lang="en-US" sz="2400" dirty="0" smtClean="0"/>
              <a:t>exists a lot of scope for freshwater catfish farming in India for diversification of aquaculture and sustainable production. Since the culture of </a:t>
            </a:r>
            <a:r>
              <a:rPr lang="en-US" sz="2400" i="1" dirty="0" smtClean="0"/>
              <a:t>P. hypothalamus</a:t>
            </a:r>
            <a:r>
              <a:rPr lang="en-US" sz="2400" dirty="0" smtClean="0"/>
              <a:t> is more profitable among the catfishes, there exist more demand of this species  for aquaculture in India and tropical regions of the America. Vietnam has shown the record production (1.0-1.5 million </a:t>
            </a:r>
            <a:r>
              <a:rPr lang="en-US" sz="2400" dirty="0" err="1" smtClean="0"/>
              <a:t>tonne</a:t>
            </a:r>
            <a:r>
              <a:rPr lang="en-US" sz="2400" dirty="0" smtClean="0"/>
              <a:t> per annum) of </a:t>
            </a:r>
            <a:r>
              <a:rPr lang="en-US" sz="2400" i="1" dirty="0" smtClean="0"/>
              <a:t>P. hypothalamus </a:t>
            </a:r>
            <a:r>
              <a:rPr lang="en-US" sz="2400" dirty="0" smtClean="0"/>
              <a:t>Though the striped catfish is widely cultured in China, Vietnam, Thailand, Taiwan, Philippines, Cambodia, Indonesia, Lao People's Democratic Republic, Bangladesh, Nepal and India, this species has been declared Endangered in </a:t>
            </a:r>
            <a:r>
              <a:rPr lang="en-US" sz="2400" dirty="0" err="1" smtClean="0"/>
              <a:t>Vietmam</a:t>
            </a:r>
            <a:r>
              <a:rPr lang="en-US" sz="2400" dirty="0" smtClean="0"/>
              <a:t> due to over-exploitation, habitat degradation, changes in flow and water quality as well as over-harvesting of eggs, fry and juveniles for aquarium trade. </a:t>
            </a:r>
            <a:endParaRPr lang="en-IN"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336" y="692696"/>
            <a:ext cx="7498080" cy="5544616"/>
          </a:xfrm>
        </p:spPr>
        <p:txBody>
          <a:bodyPr>
            <a:noAutofit/>
          </a:bodyPr>
          <a:lstStyle/>
          <a:p>
            <a:pPr algn="just">
              <a:buNone/>
            </a:pPr>
            <a:r>
              <a:rPr lang="en-US" dirty="0" smtClean="0"/>
              <a:t>   The success achieved in induced spawning and seed  (10,50,000  fry and 6,30,000 fingerlings) production of</a:t>
            </a:r>
            <a:r>
              <a:rPr lang="en-US" i="1" dirty="0" smtClean="0"/>
              <a:t> P. hypothalamus </a:t>
            </a:r>
            <a:r>
              <a:rPr lang="en-US" dirty="0" smtClean="0"/>
              <a:t>through </a:t>
            </a:r>
            <a:r>
              <a:rPr lang="en-US" dirty="0" err="1" smtClean="0"/>
              <a:t>ovaprim</a:t>
            </a:r>
            <a:r>
              <a:rPr lang="en-US" dirty="0" smtClean="0"/>
              <a:t> administration and hatchery development in Raipur (Chhattisgarh) will pave the way for mass seed production of this species for conservation aquaculture which will reduce the pressure on collection of fry and juveniles from the wild natural habitats.</a:t>
            </a:r>
            <a:endParaRPr lang="en-I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R.Chaturvedi\Desktop\pungasius mpaper\DSC0054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4282" y="1484784"/>
            <a:ext cx="4501734" cy="3230100"/>
          </a:xfrm>
          <a:prstGeom prst="rect">
            <a:avLst/>
          </a:prstGeom>
          <a:ln>
            <a:noFill/>
          </a:ln>
          <a:effectLst>
            <a:softEdge rad="112500"/>
          </a:effectLst>
        </p:spPr>
      </p:pic>
      <p:sp>
        <p:nvSpPr>
          <p:cNvPr id="6" name="TextBox 5"/>
          <p:cNvSpPr txBox="1"/>
          <p:nvPr/>
        </p:nvSpPr>
        <p:spPr>
          <a:xfrm>
            <a:off x="789776" y="5394702"/>
            <a:ext cx="4286280" cy="338554"/>
          </a:xfrm>
          <a:prstGeom prst="rect">
            <a:avLst/>
          </a:prstGeom>
          <a:noFill/>
        </p:spPr>
        <p:txBody>
          <a:bodyPr wrap="square" rtlCol="0">
            <a:spAutoFit/>
          </a:bodyPr>
          <a:lstStyle/>
          <a:p>
            <a:r>
              <a:rPr lang="en-US" sz="1600" b="1" dirty="0" smtClean="0"/>
              <a:t>Collection of brooders of</a:t>
            </a:r>
            <a:r>
              <a:rPr lang="en-US" sz="1600" b="1" i="1" dirty="0" smtClean="0"/>
              <a:t> P. hypothalamus</a:t>
            </a:r>
            <a:r>
              <a:rPr lang="en-US" sz="1600" b="1" dirty="0" smtClean="0"/>
              <a:t>. </a:t>
            </a:r>
            <a:endParaRPr lang="en-IN" sz="1600" b="1" dirty="0"/>
          </a:p>
        </p:txBody>
      </p:sp>
      <p:pic>
        <p:nvPicPr>
          <p:cNvPr id="7" name="Picture 6" descr="C:\Users\DR.Chaturvedi\Desktop\pungasius mpaper\DSC00552 - Copy - Copy (4).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86314" y="1500174"/>
            <a:ext cx="4143404" cy="321471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286380" y="5357826"/>
            <a:ext cx="3565591" cy="646331"/>
          </a:xfrm>
          <a:prstGeom prst="rect">
            <a:avLst/>
          </a:prstGeom>
          <a:noFill/>
        </p:spPr>
        <p:txBody>
          <a:bodyPr wrap="none" rtlCol="0">
            <a:spAutoFit/>
          </a:bodyPr>
          <a:lstStyle/>
          <a:p>
            <a:r>
              <a:rPr lang="en-US" b="1" dirty="0" smtClean="0"/>
              <a:t>Breeding set of</a:t>
            </a:r>
            <a:r>
              <a:rPr lang="en-US" b="1" i="1" dirty="0" smtClean="0"/>
              <a:t> P. </a:t>
            </a:r>
            <a:r>
              <a:rPr lang="en-US" b="1" i="1" dirty="0" smtClean="0"/>
              <a:t>hypothalamus.</a:t>
            </a:r>
            <a:endParaRPr lang="en-IN" b="1" dirty="0" smtClean="0"/>
          </a:p>
          <a:p>
            <a:endParaRPr lang="en-IN"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R.Chaturvedi\Desktop\pungasius mpaper\DSC0046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7645" y="1196752"/>
            <a:ext cx="4502659" cy="4018198"/>
          </a:xfrm>
          <a:prstGeom prst="rect">
            <a:avLst/>
          </a:prstGeom>
          <a:noFill/>
          <a:ln>
            <a:noFill/>
          </a:ln>
        </p:spPr>
      </p:pic>
      <p:pic>
        <p:nvPicPr>
          <p:cNvPr id="6" name="Picture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49678" y="1196752"/>
            <a:ext cx="4214810" cy="4018198"/>
          </a:xfrm>
          <a:prstGeom prst="rect">
            <a:avLst/>
          </a:prstGeom>
          <a:noFill/>
        </p:spPr>
      </p:pic>
      <p:sp>
        <p:nvSpPr>
          <p:cNvPr id="9217" name="Rectangle 1"/>
          <p:cNvSpPr>
            <a:spLocks noChangeArrowheads="1"/>
          </p:cNvSpPr>
          <p:nvPr/>
        </p:nvSpPr>
        <p:spPr bwMode="auto">
          <a:xfrm>
            <a:off x="4680214" y="5572140"/>
            <a:ext cx="11079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428596" y="5572140"/>
            <a:ext cx="3857652" cy="369332"/>
          </a:xfrm>
          <a:prstGeom prst="rect">
            <a:avLst/>
          </a:prstGeom>
          <a:noFill/>
        </p:spPr>
        <p:txBody>
          <a:bodyPr wrap="square" rtlCol="0">
            <a:spAutoFit/>
          </a:bodyPr>
          <a:lstStyle/>
          <a:p>
            <a:r>
              <a:rPr lang="en-US" b="1" dirty="0" err="1" smtClean="0">
                <a:latin typeface="Times New Roman" pitchFamily="18" charset="0"/>
                <a:ea typeface="Times New Roman" pitchFamily="18" charset="0"/>
                <a:cs typeface="Times New Roman" pitchFamily="18" charset="0"/>
              </a:rPr>
              <a:t>Intramascular</a:t>
            </a:r>
            <a:r>
              <a:rPr lang="en-US" b="1" dirty="0" smtClean="0">
                <a:latin typeface="Times New Roman" pitchFamily="18" charset="0"/>
                <a:ea typeface="Times New Roman" pitchFamily="18" charset="0"/>
                <a:cs typeface="Times New Roman" pitchFamily="18" charset="0"/>
              </a:rPr>
              <a:t> injection of </a:t>
            </a:r>
            <a:r>
              <a:rPr lang="en-US" b="1" dirty="0" err="1" smtClean="0">
                <a:latin typeface="Times New Roman" pitchFamily="18" charset="0"/>
                <a:ea typeface="Times New Roman" pitchFamily="18" charset="0"/>
                <a:cs typeface="Times New Roman" pitchFamily="18" charset="0"/>
              </a:rPr>
              <a:t>ovaprim</a:t>
            </a:r>
            <a:r>
              <a:rPr lang="en-US" b="1" dirty="0" smtClean="0">
                <a:latin typeface="Times New Roman" pitchFamily="18" charset="0"/>
                <a:ea typeface="Times New Roman" pitchFamily="18" charset="0"/>
                <a:cs typeface="Times New Roman" pitchFamily="18" charset="0"/>
              </a:rPr>
              <a:t>.</a:t>
            </a:r>
            <a:r>
              <a:rPr lang="en-US" b="1" dirty="0" smtClean="0">
                <a:latin typeface="Times New Roman" pitchFamily="18" charset="0"/>
                <a:ea typeface="Times New Roman" pitchFamily="18" charset="0"/>
                <a:cs typeface="Times New Roman" pitchFamily="18" charset="0"/>
              </a:rPr>
              <a:t>	</a:t>
            </a:r>
            <a:endParaRPr lang="en-IN" b="1" dirty="0"/>
          </a:p>
        </p:txBody>
      </p:sp>
      <p:sp>
        <p:nvSpPr>
          <p:cNvPr id="9" name="TextBox 8"/>
          <p:cNvSpPr txBox="1"/>
          <p:nvPr/>
        </p:nvSpPr>
        <p:spPr>
          <a:xfrm>
            <a:off x="5143504" y="5572140"/>
            <a:ext cx="3540456" cy="369332"/>
          </a:xfrm>
          <a:prstGeom prst="rect">
            <a:avLst/>
          </a:prstGeom>
          <a:noFill/>
        </p:spPr>
        <p:txBody>
          <a:bodyPr wrap="none" rtlCol="0">
            <a:spAutoFit/>
          </a:bodyPr>
          <a:lstStyle/>
          <a:p>
            <a:r>
              <a:rPr lang="en-US" b="1" dirty="0" smtClean="0">
                <a:latin typeface="Times New Roman" pitchFamily="18" charset="0"/>
                <a:ea typeface="Times New Roman" pitchFamily="18" charset="0"/>
                <a:cs typeface="Times New Roman" pitchFamily="18" charset="0"/>
              </a:rPr>
              <a:t>Stripping eggs of </a:t>
            </a:r>
            <a:r>
              <a:rPr lang="en-US" b="1" i="1" dirty="0" smtClean="0">
                <a:latin typeface="Times New Roman" pitchFamily="18" charset="0"/>
                <a:ea typeface="Times New Roman" pitchFamily="18" charset="0"/>
                <a:cs typeface="Times New Roman" pitchFamily="18" charset="0"/>
              </a:rPr>
              <a:t>P. </a:t>
            </a:r>
            <a:r>
              <a:rPr lang="en-US" b="1" i="1" dirty="0" smtClean="0">
                <a:latin typeface="Times New Roman" pitchFamily="18" charset="0"/>
                <a:ea typeface="Times New Roman" pitchFamily="18" charset="0"/>
                <a:cs typeface="Times New Roman" pitchFamily="18" charset="0"/>
              </a:rPr>
              <a:t>hypothalamus.</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R.Chaturvedi\Desktop\pungasius mpaper\DSC0051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94420" y="1268760"/>
            <a:ext cx="4000496" cy="3231810"/>
          </a:xfrm>
          <a:prstGeom prst="rect">
            <a:avLst/>
          </a:prstGeom>
          <a:noFill/>
          <a:ln>
            <a:noFill/>
          </a:ln>
        </p:spPr>
      </p:pic>
      <p:pic>
        <p:nvPicPr>
          <p:cNvPr id="5" name="Picture 4" descr="C:\Users\DR.Chaturvedi\Desktop\pungasius mpaper\DSC00496.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9512" y="1268760"/>
            <a:ext cx="4706466" cy="3231810"/>
          </a:xfrm>
          <a:prstGeom prst="rect">
            <a:avLst/>
          </a:prstGeom>
          <a:noFill/>
          <a:ln>
            <a:noFill/>
          </a:ln>
        </p:spPr>
      </p:pic>
      <p:sp>
        <p:nvSpPr>
          <p:cNvPr id="7" name="TextBox 6"/>
          <p:cNvSpPr txBox="1"/>
          <p:nvPr/>
        </p:nvSpPr>
        <p:spPr>
          <a:xfrm>
            <a:off x="785786" y="5000636"/>
            <a:ext cx="3839449" cy="646331"/>
          </a:xfrm>
          <a:prstGeom prst="rect">
            <a:avLst/>
          </a:prstGeom>
          <a:noFill/>
        </p:spPr>
        <p:txBody>
          <a:bodyPr wrap="none" rtlCol="0">
            <a:spAutoFit/>
          </a:bodyPr>
          <a:lstStyle/>
          <a:p>
            <a:r>
              <a:rPr lang="en-US" b="1" dirty="0" smtClean="0"/>
              <a:t>Washing of eggs with </a:t>
            </a:r>
            <a:r>
              <a:rPr lang="en-US" b="1" dirty="0" err="1" smtClean="0"/>
              <a:t>multani</a:t>
            </a:r>
            <a:r>
              <a:rPr lang="en-US" b="1" dirty="0" smtClean="0"/>
              <a:t> soil.</a:t>
            </a:r>
            <a:endParaRPr lang="en-IN" b="1" dirty="0" smtClean="0"/>
          </a:p>
          <a:p>
            <a:endParaRPr lang="en-IN" b="1" dirty="0"/>
          </a:p>
        </p:txBody>
      </p:sp>
      <p:sp>
        <p:nvSpPr>
          <p:cNvPr id="8" name="TextBox 7"/>
          <p:cNvSpPr txBox="1"/>
          <p:nvPr/>
        </p:nvSpPr>
        <p:spPr>
          <a:xfrm>
            <a:off x="5500694" y="5072074"/>
            <a:ext cx="3548215" cy="369332"/>
          </a:xfrm>
          <a:prstGeom prst="rect">
            <a:avLst/>
          </a:prstGeom>
          <a:noFill/>
        </p:spPr>
        <p:txBody>
          <a:bodyPr wrap="none" rtlCol="0">
            <a:spAutoFit/>
          </a:bodyPr>
          <a:lstStyle/>
          <a:p>
            <a:r>
              <a:rPr lang="en-US" b="1" dirty="0" smtClean="0"/>
              <a:t>Washing of eggs with cow milk.</a:t>
            </a:r>
            <a:endParaRPr lang="en-IN"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1"/>
            <a:ext cx="7772400" cy="1143008"/>
          </a:xfrm>
        </p:spPr>
        <p:txBody>
          <a:bodyPr/>
          <a:lstStyle/>
          <a:p>
            <a:pPr algn="ctr"/>
            <a:r>
              <a:rPr lang="en-IN" sz="6000" b="1" dirty="0" smtClean="0">
                <a:solidFill>
                  <a:schemeClr val="accent3"/>
                </a:solidFill>
              </a:rPr>
              <a:t>Introduction</a:t>
            </a:r>
            <a:r>
              <a:rPr lang="en-IN" sz="6000" dirty="0" smtClean="0">
                <a:solidFill>
                  <a:schemeClr val="accent3"/>
                </a:solidFill>
              </a:rPr>
              <a:t> </a:t>
            </a:r>
            <a:endParaRPr lang="en-IN" dirty="0">
              <a:solidFill>
                <a:schemeClr val="accent3"/>
              </a:solidFill>
            </a:endParaRPr>
          </a:p>
        </p:txBody>
      </p:sp>
      <p:sp>
        <p:nvSpPr>
          <p:cNvPr id="3" name="Subtitle 2"/>
          <p:cNvSpPr>
            <a:spLocks noGrp="1"/>
          </p:cNvSpPr>
          <p:nvPr>
            <p:ph type="subTitle" idx="1"/>
          </p:nvPr>
        </p:nvSpPr>
        <p:spPr>
          <a:xfrm>
            <a:off x="1043608" y="1500174"/>
            <a:ext cx="7858180" cy="4714908"/>
          </a:xfrm>
        </p:spPr>
        <p:txBody>
          <a:bodyPr>
            <a:normAutofit/>
          </a:bodyPr>
          <a:lstStyle/>
          <a:p>
            <a:pPr algn="just"/>
            <a:r>
              <a:rPr lang="en-US" sz="3200" i="1" dirty="0" err="1" smtClean="0">
                <a:solidFill>
                  <a:schemeClr val="tx1"/>
                </a:solidFill>
              </a:rPr>
              <a:t>Pangasianodon</a:t>
            </a:r>
            <a:r>
              <a:rPr lang="en-US" sz="3200" i="1" dirty="0" smtClean="0">
                <a:solidFill>
                  <a:schemeClr val="tx1"/>
                </a:solidFill>
              </a:rPr>
              <a:t> </a:t>
            </a:r>
            <a:r>
              <a:rPr lang="en-US" sz="3200" i="1" dirty="0" err="1" smtClean="0">
                <a:solidFill>
                  <a:schemeClr val="tx1"/>
                </a:solidFill>
              </a:rPr>
              <a:t>hypophthalmus</a:t>
            </a:r>
            <a:r>
              <a:rPr lang="en-US" sz="3200" i="1" dirty="0" smtClean="0">
                <a:solidFill>
                  <a:schemeClr val="tx1"/>
                </a:solidFill>
              </a:rPr>
              <a:t>, </a:t>
            </a:r>
            <a:r>
              <a:rPr lang="en-US" sz="3200" dirty="0" smtClean="0">
                <a:solidFill>
                  <a:schemeClr val="tx1"/>
                </a:solidFill>
              </a:rPr>
              <a:t>commonly known as striped (</a:t>
            </a:r>
            <a:r>
              <a:rPr lang="en-US" sz="3200" dirty="0" err="1" smtClean="0">
                <a:solidFill>
                  <a:schemeClr val="tx1"/>
                </a:solidFill>
              </a:rPr>
              <a:t>sutchi</a:t>
            </a:r>
            <a:r>
              <a:rPr lang="en-US" sz="3200" dirty="0" smtClean="0">
                <a:solidFill>
                  <a:schemeClr val="tx1"/>
                </a:solidFill>
              </a:rPr>
              <a:t>, iridescent shark) catfish, fetches high price in markets. Culture of this species is growing day-by-day in Bangladesh, Indonesia, India and Vietnam. Vietnam is the top producer and exporter of </a:t>
            </a:r>
            <a:r>
              <a:rPr lang="en-US" sz="3200" i="1" dirty="0" smtClean="0">
                <a:solidFill>
                  <a:schemeClr val="tx1"/>
                </a:solidFill>
              </a:rPr>
              <a:t>P. </a:t>
            </a:r>
            <a:r>
              <a:rPr lang="en-US" sz="3200" i="1" dirty="0" err="1" smtClean="0">
                <a:solidFill>
                  <a:schemeClr val="tx1"/>
                </a:solidFill>
              </a:rPr>
              <a:t>hypophthalmus</a:t>
            </a:r>
            <a:r>
              <a:rPr lang="en-US" sz="3200" dirty="0" smtClean="0">
                <a:solidFill>
                  <a:schemeClr val="tx1"/>
                </a:solidFill>
              </a:rPr>
              <a:t>. Contribution of the Indian major carps in </a:t>
            </a:r>
            <a:r>
              <a:rPr lang="en-US" sz="3200" dirty="0" smtClean="0">
                <a:solidFill>
                  <a:schemeClr val="tx1"/>
                </a:solidFill>
              </a:rPr>
              <a:t>the aquaculture of our country is </a:t>
            </a:r>
            <a:r>
              <a:rPr lang="en-US" sz="3200" dirty="0" smtClean="0">
                <a:solidFill>
                  <a:schemeClr val="tx1"/>
                </a:solidFill>
              </a:rPr>
              <a:t>more as compared to those of </a:t>
            </a:r>
            <a:r>
              <a:rPr lang="en-US" sz="3200" dirty="0" smtClean="0">
                <a:solidFill>
                  <a:schemeClr val="tx1"/>
                </a:solidFill>
              </a:rPr>
              <a:t>catfishes.</a:t>
            </a:r>
            <a:endParaRPr lang="en-IN" sz="3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Pangasius photo\DSC00525.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8216" y="1261189"/>
            <a:ext cx="4527018" cy="3239381"/>
          </a:xfrm>
          <a:prstGeom prst="rect">
            <a:avLst/>
          </a:prstGeom>
          <a:noFill/>
          <a:ln>
            <a:noFill/>
          </a:ln>
        </p:spPr>
      </p:pic>
      <p:pic>
        <p:nvPicPr>
          <p:cNvPr id="6" name="Picture 5" descr="E:\Pangasius photo\DSC00502.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16016" y="1268760"/>
            <a:ext cx="4320480" cy="3240360"/>
          </a:xfrm>
          <a:prstGeom prst="rect">
            <a:avLst/>
          </a:prstGeom>
          <a:noFill/>
          <a:ln>
            <a:noFill/>
          </a:ln>
        </p:spPr>
      </p:pic>
      <p:sp>
        <p:nvSpPr>
          <p:cNvPr id="7" name="TextBox 6"/>
          <p:cNvSpPr txBox="1"/>
          <p:nvPr/>
        </p:nvSpPr>
        <p:spPr>
          <a:xfrm>
            <a:off x="714348" y="4786322"/>
            <a:ext cx="3570145" cy="369332"/>
          </a:xfrm>
          <a:prstGeom prst="rect">
            <a:avLst/>
          </a:prstGeom>
          <a:noFill/>
        </p:spPr>
        <p:txBody>
          <a:bodyPr wrap="none" rtlCol="0">
            <a:spAutoFit/>
          </a:bodyPr>
          <a:lstStyle/>
          <a:p>
            <a:r>
              <a:rPr lang="en-US" b="1" dirty="0" smtClean="0"/>
              <a:t>Washing of eggs with black </a:t>
            </a:r>
            <a:r>
              <a:rPr lang="en-US" b="1" dirty="0" smtClean="0"/>
              <a:t>soil.</a:t>
            </a:r>
            <a:endParaRPr lang="en-IN" b="1" dirty="0"/>
          </a:p>
        </p:txBody>
      </p:sp>
      <p:sp>
        <p:nvSpPr>
          <p:cNvPr id="8" name="TextBox 7"/>
          <p:cNvSpPr txBox="1"/>
          <p:nvPr/>
        </p:nvSpPr>
        <p:spPr>
          <a:xfrm>
            <a:off x="4677932" y="4797152"/>
            <a:ext cx="4541756" cy="584775"/>
          </a:xfrm>
          <a:prstGeom prst="rect">
            <a:avLst/>
          </a:prstGeom>
          <a:noFill/>
        </p:spPr>
        <p:txBody>
          <a:bodyPr wrap="none" rtlCol="0">
            <a:spAutoFit/>
          </a:bodyPr>
          <a:lstStyle/>
          <a:p>
            <a:r>
              <a:rPr lang="en-US" sz="1600" b="1" dirty="0" smtClean="0"/>
              <a:t>Transfer of fertilized eggs of </a:t>
            </a:r>
            <a:r>
              <a:rPr lang="en-US" sz="1600" b="1" i="1" dirty="0" smtClean="0"/>
              <a:t>P.  </a:t>
            </a:r>
            <a:r>
              <a:rPr lang="en-US" sz="1600" b="1" i="1" dirty="0" smtClean="0"/>
              <a:t>Hypothalamus.</a:t>
            </a:r>
            <a:endParaRPr lang="en-IN" sz="1600" b="1" dirty="0" smtClean="0"/>
          </a:p>
          <a:p>
            <a:endParaRPr lang="en-IN"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Pangasius photo\DSC00589 - Copy - Copy (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10378" y="836712"/>
            <a:ext cx="4355976" cy="3449544"/>
          </a:xfrm>
          <a:prstGeom prst="rect">
            <a:avLst/>
          </a:prstGeom>
          <a:noFill/>
          <a:ln>
            <a:noFill/>
          </a:ln>
        </p:spPr>
      </p:pic>
      <p:pic>
        <p:nvPicPr>
          <p:cNvPr id="6" name="Picture 5" descr="E:\Pangasius photo\DSC00458.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9512" y="836712"/>
            <a:ext cx="4358858" cy="3520982"/>
          </a:xfrm>
          <a:prstGeom prst="rect">
            <a:avLst/>
          </a:prstGeom>
          <a:noFill/>
          <a:ln>
            <a:noFill/>
          </a:ln>
        </p:spPr>
      </p:pic>
      <p:sp>
        <p:nvSpPr>
          <p:cNvPr id="7" name="TextBox 6"/>
          <p:cNvSpPr txBox="1"/>
          <p:nvPr/>
        </p:nvSpPr>
        <p:spPr>
          <a:xfrm>
            <a:off x="5076056" y="4643844"/>
            <a:ext cx="372358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Rearing of spawn of </a:t>
            </a:r>
            <a:r>
              <a:rPr lang="en-US" b="1" i="1" dirty="0" smtClean="0">
                <a:effectLst>
                  <a:outerShdw blurRad="38100" dist="38100" dir="2700000" algn="tl">
                    <a:srgbClr val="000000">
                      <a:alpha val="43137"/>
                    </a:srgbClr>
                  </a:outerShdw>
                </a:effectLst>
              </a:rPr>
              <a:t>P. hypothalamus</a:t>
            </a:r>
            <a:endParaRPr lang="en-IN" b="1" dirty="0">
              <a:effectLst>
                <a:outerShdw blurRad="38100" dist="38100" dir="2700000" algn="tl">
                  <a:srgbClr val="000000">
                    <a:alpha val="43137"/>
                  </a:srgbClr>
                </a:outerShdw>
              </a:effectLst>
            </a:endParaRPr>
          </a:p>
        </p:txBody>
      </p:sp>
      <p:sp>
        <p:nvSpPr>
          <p:cNvPr id="8" name="TextBox 7"/>
          <p:cNvSpPr txBox="1"/>
          <p:nvPr/>
        </p:nvSpPr>
        <p:spPr>
          <a:xfrm>
            <a:off x="857224" y="4714884"/>
            <a:ext cx="2993512" cy="369332"/>
          </a:xfrm>
          <a:prstGeom prst="rect">
            <a:avLst/>
          </a:prstGeom>
          <a:noFill/>
        </p:spPr>
        <p:txBody>
          <a:bodyPr wrap="none" rtlCol="0">
            <a:spAutoFit/>
          </a:bodyPr>
          <a:lstStyle/>
          <a:p>
            <a:r>
              <a:rPr lang="en-US" b="1" i="1" dirty="0" err="1" smtClean="0">
                <a:effectLst>
                  <a:outerShdw blurRad="38100" dist="38100" dir="2700000" algn="tl">
                    <a:srgbClr val="000000">
                      <a:alpha val="43137"/>
                    </a:srgbClr>
                  </a:outerShdw>
                </a:effectLst>
              </a:rPr>
              <a:t>Pangasius</a:t>
            </a:r>
            <a:r>
              <a:rPr lang="en-US" b="1" dirty="0" smtClean="0">
                <a:effectLst>
                  <a:outerShdw blurRad="38100" dist="38100" dir="2700000" algn="tl">
                    <a:srgbClr val="000000">
                      <a:alpha val="43137"/>
                    </a:srgbClr>
                  </a:outerShdw>
                </a:effectLst>
              </a:rPr>
              <a:t> Hatchery at Raipur</a:t>
            </a:r>
            <a:endParaRPr lang="en-IN"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t/>
            </a:r>
            <a:br>
              <a:rPr lang="en-US" b="1" cap="all" dirty="0" smtClean="0"/>
            </a:br>
            <a:r>
              <a:rPr lang="en-US" b="1" cap="all" dirty="0" smtClean="0">
                <a:solidFill>
                  <a:srgbClr val="0070C0"/>
                </a:solidFill>
              </a:rPr>
              <a:t>Acknowledgements</a:t>
            </a:r>
            <a:r>
              <a:rPr lang="en-IN" dirty="0" smtClean="0"/>
              <a:t/>
            </a:r>
            <a:br>
              <a:rPr lang="en-IN" dirty="0" smtClean="0"/>
            </a:br>
            <a:endParaRPr lang="en-IN" dirty="0"/>
          </a:p>
        </p:txBody>
      </p:sp>
      <p:sp>
        <p:nvSpPr>
          <p:cNvPr id="3" name="Subtitle 2"/>
          <p:cNvSpPr>
            <a:spLocks noGrp="1"/>
          </p:cNvSpPr>
          <p:nvPr>
            <p:ph idx="1"/>
          </p:nvPr>
        </p:nvSpPr>
        <p:spPr>
          <a:xfrm>
            <a:off x="890344" y="1447800"/>
            <a:ext cx="7498080" cy="4800600"/>
          </a:xfrm>
        </p:spPr>
        <p:txBody>
          <a:bodyPr/>
          <a:lstStyle/>
          <a:p>
            <a:pPr algn="just">
              <a:buNone/>
            </a:pPr>
            <a:r>
              <a:rPr lang="en-US" dirty="0" smtClean="0">
                <a:solidFill>
                  <a:srgbClr val="7030A0"/>
                </a:solidFill>
              </a:rPr>
              <a:t>	The </a:t>
            </a:r>
            <a:r>
              <a:rPr lang="en-US" dirty="0" smtClean="0">
                <a:solidFill>
                  <a:srgbClr val="7030A0"/>
                </a:solidFill>
              </a:rPr>
              <a:t>authors are grateful to Dr. </a:t>
            </a:r>
            <a:r>
              <a:rPr lang="en-US" dirty="0" err="1" smtClean="0">
                <a:solidFill>
                  <a:srgbClr val="7030A0"/>
                </a:solidFill>
              </a:rPr>
              <a:t>Dilip</a:t>
            </a:r>
            <a:r>
              <a:rPr lang="en-US" dirty="0" smtClean="0">
                <a:solidFill>
                  <a:srgbClr val="7030A0"/>
                </a:solidFill>
              </a:rPr>
              <a:t> Kumar, former Director, Central Institute of Fisheries Education (ICAR), Mumbai and Dr. V. K. </a:t>
            </a:r>
            <a:r>
              <a:rPr lang="en-US" dirty="0" err="1" smtClean="0">
                <a:solidFill>
                  <a:srgbClr val="7030A0"/>
                </a:solidFill>
              </a:rPr>
              <a:t>Shukla</a:t>
            </a:r>
            <a:r>
              <a:rPr lang="en-US" dirty="0" smtClean="0">
                <a:solidFill>
                  <a:srgbClr val="7030A0"/>
                </a:solidFill>
              </a:rPr>
              <a:t>, Director, State Department of Fisheries, Raipur (Chhattisgarh) for constant support and encouragement. Thanks are also due to </a:t>
            </a:r>
            <a:r>
              <a:rPr lang="en-US" dirty="0" err="1" smtClean="0">
                <a:solidFill>
                  <a:srgbClr val="7030A0"/>
                </a:solidFill>
              </a:rPr>
              <a:t>Shri</a:t>
            </a:r>
            <a:r>
              <a:rPr lang="en-US" dirty="0" smtClean="0">
                <a:solidFill>
                  <a:srgbClr val="7030A0"/>
                </a:solidFill>
              </a:rPr>
              <a:t> </a:t>
            </a:r>
            <a:r>
              <a:rPr lang="en-US" dirty="0" err="1" smtClean="0">
                <a:solidFill>
                  <a:srgbClr val="7030A0"/>
                </a:solidFill>
              </a:rPr>
              <a:t>Hemant</a:t>
            </a:r>
            <a:r>
              <a:rPr lang="en-US" dirty="0" smtClean="0">
                <a:solidFill>
                  <a:srgbClr val="7030A0"/>
                </a:solidFill>
              </a:rPr>
              <a:t> </a:t>
            </a:r>
            <a:r>
              <a:rPr lang="en-US" dirty="0" err="1" smtClean="0">
                <a:solidFill>
                  <a:srgbClr val="7030A0"/>
                </a:solidFill>
              </a:rPr>
              <a:t>Chaudrakar</a:t>
            </a:r>
            <a:r>
              <a:rPr lang="en-US" dirty="0" smtClean="0">
                <a:solidFill>
                  <a:srgbClr val="7030A0"/>
                </a:solidFill>
              </a:rPr>
              <a:t> for providing the facility for carry out the work.</a:t>
            </a:r>
            <a:endParaRPr lang="en-IN" dirty="0" smtClean="0">
              <a:solidFill>
                <a:srgbClr val="7030A0"/>
              </a:solidFill>
            </a:endParaRP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16632"/>
            <a:ext cx="7920880" cy="6555641"/>
          </a:xfrm>
          <a:prstGeom prst="rect">
            <a:avLst/>
          </a:prstGeom>
        </p:spPr>
        <p:txBody>
          <a:bodyPr wrap="square">
            <a:spAutoFit/>
          </a:bodyPr>
          <a:lstStyle/>
          <a:p>
            <a:pPr algn="just"/>
            <a:r>
              <a:rPr lang="en-US" sz="2800" dirty="0" smtClean="0"/>
              <a:t>In </a:t>
            </a:r>
            <a:r>
              <a:rPr lang="en-US" sz="2800" dirty="0" smtClean="0"/>
              <a:t>Andhra Pradesh itself,  major carps contribute about 85% of the total f</a:t>
            </a:r>
            <a:r>
              <a:rPr lang="en-US" sz="2800" dirty="0" smtClean="0"/>
              <a:t>reshwater </a:t>
            </a:r>
            <a:r>
              <a:rPr lang="en-US" sz="2800" dirty="0" smtClean="0"/>
              <a:t>fish production while catfishes and </a:t>
            </a:r>
            <a:r>
              <a:rPr lang="en-US" sz="2800" dirty="0" err="1" smtClean="0"/>
              <a:t>murrels</a:t>
            </a:r>
            <a:r>
              <a:rPr lang="en-US" sz="2800" dirty="0" smtClean="0"/>
              <a:t> show the next to </a:t>
            </a:r>
            <a:r>
              <a:rPr lang="en-US" sz="2800" dirty="0" smtClean="0"/>
              <a:t>them.</a:t>
            </a:r>
            <a:r>
              <a:rPr lang="en-US" sz="2800" i="1" dirty="0" smtClean="0"/>
              <a:t> </a:t>
            </a:r>
            <a:r>
              <a:rPr lang="en-US" sz="2800" i="1" dirty="0" smtClean="0"/>
              <a:t>P. </a:t>
            </a:r>
            <a:r>
              <a:rPr lang="en-US" sz="2800" i="1" dirty="0" err="1" smtClean="0"/>
              <a:t>hypophthalmus</a:t>
            </a:r>
            <a:r>
              <a:rPr lang="en-US" sz="2800" i="1" dirty="0" smtClean="0"/>
              <a:t> </a:t>
            </a:r>
            <a:r>
              <a:rPr lang="en-US" sz="2800" dirty="0" smtClean="0"/>
              <a:t>is native of river Mekong Basin and Chao Phraya river in Thailand, Cambodia and Vietnam</a:t>
            </a:r>
            <a:r>
              <a:rPr lang="en-US" sz="2800" dirty="0" smtClean="0"/>
              <a:t>.</a:t>
            </a:r>
          </a:p>
          <a:p>
            <a:pPr algn="just"/>
            <a:endParaRPr lang="en-US" sz="2800" dirty="0" smtClean="0"/>
          </a:p>
          <a:p>
            <a:pPr algn="just"/>
            <a:r>
              <a:rPr lang="en-US" sz="2800" dirty="0" smtClean="0"/>
              <a:t>It </a:t>
            </a:r>
            <a:r>
              <a:rPr lang="en-US" sz="2800" dirty="0" smtClean="0"/>
              <a:t>has been introduced in Singapore, Philippines, Taiwan, Malaysia, China, Myanmar, Bangladesh, Nepal and India. In India, it was brought in West Bengal  through Bangladesh during 1997. Initially,  its culture was carried out in Andhra Pradesh and West Bengal in private sector but the Government of India permitted aquaculture of </a:t>
            </a:r>
            <a:r>
              <a:rPr lang="en-US" sz="2800" i="1" dirty="0" smtClean="0"/>
              <a:t>P. </a:t>
            </a:r>
            <a:r>
              <a:rPr lang="en-US" sz="2800" i="1" dirty="0" err="1" smtClean="0"/>
              <a:t>hypophthalmus</a:t>
            </a:r>
            <a:r>
              <a:rPr lang="en-US" sz="2800" i="1" dirty="0" smtClean="0"/>
              <a:t> </a:t>
            </a:r>
            <a:r>
              <a:rPr lang="en-US" sz="2800" dirty="0" smtClean="0"/>
              <a:t>in year 2010-11.</a:t>
            </a:r>
            <a:endParaRPr lang="en-IN"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34888" y="548680"/>
            <a:ext cx="8229600" cy="5976664"/>
          </a:xfrm>
        </p:spPr>
        <p:txBody>
          <a:bodyPr lIns="0" rIns="0">
            <a:noAutofit/>
          </a:bodyPr>
          <a:lstStyle/>
          <a:p>
            <a:pPr algn="just">
              <a:buNone/>
            </a:pPr>
            <a:r>
              <a:rPr lang="en-US" sz="2800" dirty="0" smtClean="0"/>
              <a:t>	Young </a:t>
            </a:r>
            <a:r>
              <a:rPr lang="en-US" sz="2800" dirty="0" smtClean="0"/>
              <a:t>ones of the species are bottom feeder and carnivores while the fingerlings feed on snail, worm, insects, gastropods </a:t>
            </a:r>
            <a:r>
              <a:rPr lang="en-US" sz="2800" i="1" dirty="0" smtClean="0"/>
              <a:t>etc</a:t>
            </a:r>
            <a:r>
              <a:rPr lang="en-US" sz="2800" dirty="0" smtClean="0"/>
              <a:t>. </a:t>
            </a:r>
            <a:r>
              <a:rPr lang="en-US" sz="2800" dirty="0" smtClean="0"/>
              <a:t>Females of this </a:t>
            </a:r>
            <a:r>
              <a:rPr lang="en-US" sz="2800" dirty="0" smtClean="0"/>
              <a:t>species attain maturity at the end of third year while </a:t>
            </a:r>
            <a:r>
              <a:rPr lang="en-US" sz="2800" dirty="0" smtClean="0"/>
              <a:t>males </a:t>
            </a:r>
            <a:r>
              <a:rPr lang="en-US" sz="2800" dirty="0" smtClean="0"/>
              <a:t>mature in  two years.</a:t>
            </a:r>
            <a:r>
              <a:rPr lang="en-US" sz="2800" i="1" dirty="0" smtClean="0"/>
              <a:t> </a:t>
            </a:r>
          </a:p>
          <a:p>
            <a:pPr algn="just">
              <a:buNone/>
            </a:pPr>
            <a:endParaRPr lang="en-US" sz="2800" i="1" dirty="0" smtClean="0"/>
          </a:p>
          <a:p>
            <a:pPr algn="just">
              <a:buNone/>
            </a:pPr>
            <a:r>
              <a:rPr lang="en-US" sz="2800" i="1" dirty="0" smtClean="0"/>
              <a:t>	P</a:t>
            </a:r>
            <a:r>
              <a:rPr lang="en-US" sz="2800" i="1" dirty="0" smtClean="0"/>
              <a:t>. </a:t>
            </a:r>
            <a:r>
              <a:rPr lang="en-US" sz="2800" i="1" dirty="0" err="1" smtClean="0"/>
              <a:t>hypophthalmus</a:t>
            </a:r>
            <a:r>
              <a:rPr lang="en-US" sz="2800" dirty="0" smtClean="0"/>
              <a:t> is</a:t>
            </a:r>
            <a:r>
              <a:rPr lang="en-US" sz="2800" i="1" dirty="0" smtClean="0"/>
              <a:t> </a:t>
            </a:r>
            <a:r>
              <a:rPr lang="en-US" sz="2800" dirty="0" smtClean="0"/>
              <a:t>a promising candidate species for freshwater catfish culture (young ones also possess ornamental values) and has captured </a:t>
            </a:r>
            <a:r>
              <a:rPr lang="en-US" sz="2800" dirty="0" smtClean="0"/>
              <a:t>all the </a:t>
            </a:r>
            <a:r>
              <a:rPr lang="en-US" sz="2800" dirty="0" smtClean="0"/>
              <a:t>markets of </a:t>
            </a:r>
            <a:r>
              <a:rPr lang="en-US" sz="2800" dirty="0" smtClean="0"/>
              <a:t>India </a:t>
            </a:r>
            <a:r>
              <a:rPr lang="en-US" sz="2800" dirty="0" smtClean="0"/>
              <a:t>in </a:t>
            </a:r>
            <a:r>
              <a:rPr lang="en-US" sz="2800" dirty="0" smtClean="0"/>
              <a:t>a short </a:t>
            </a:r>
            <a:r>
              <a:rPr lang="en-US" sz="2800" dirty="0" smtClean="0"/>
              <a:t>period. There </a:t>
            </a:r>
            <a:r>
              <a:rPr lang="en-US" sz="2800" dirty="0" smtClean="0"/>
              <a:t>exist reports that </a:t>
            </a:r>
            <a:r>
              <a:rPr lang="en-US" sz="2800" dirty="0" smtClean="0"/>
              <a:t>this species is being sold in more than 100 countries, mainly in European Union, Russia, South-east Asia and USA in the form of white </a:t>
            </a:r>
            <a:r>
              <a:rPr lang="en-US" sz="2800" dirty="0" smtClean="0"/>
              <a:t>fillets.</a:t>
            </a:r>
            <a:endParaRPr lang="en-IN"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559221"/>
            <a:ext cx="8229600" cy="4525963"/>
          </a:xfrm>
        </p:spPr>
        <p:txBody>
          <a:bodyPr>
            <a:noAutofit/>
          </a:bodyPr>
          <a:lstStyle/>
          <a:p>
            <a:pPr algn="just">
              <a:buNone/>
            </a:pPr>
            <a:r>
              <a:rPr lang="en-US" dirty="0" smtClean="0"/>
              <a:t>  </a:t>
            </a:r>
            <a:r>
              <a:rPr lang="en-US" dirty="0" smtClean="0"/>
              <a:t>For </a:t>
            </a:r>
            <a:r>
              <a:rPr lang="en-US" dirty="0" smtClean="0"/>
              <a:t>culture of this species in West Bengal, the seed were initially procured through Bangladesh. Though the species</a:t>
            </a:r>
            <a:r>
              <a:rPr lang="en-US" i="1" dirty="0" smtClean="0"/>
              <a:t> </a:t>
            </a:r>
            <a:r>
              <a:rPr lang="en-US" dirty="0" smtClean="0"/>
              <a:t>has been induced bred in West Bengal, Andhra Pradesh and Chhattisgarh and some hatcheries established in these states, the survival of offspring has been very poor. </a:t>
            </a:r>
            <a:r>
              <a:rPr lang="en-US" i="1" dirty="0" smtClean="0"/>
              <a:t>P. </a:t>
            </a:r>
            <a:r>
              <a:rPr lang="en-US" i="1" dirty="0" err="1" smtClean="0"/>
              <a:t>hypophthalmus</a:t>
            </a:r>
            <a:r>
              <a:rPr lang="en-US" i="1" dirty="0" smtClean="0"/>
              <a:t> </a:t>
            </a:r>
            <a:r>
              <a:rPr lang="en-US" dirty="0" smtClean="0"/>
              <a:t>is</a:t>
            </a:r>
            <a:r>
              <a:rPr lang="en-US" i="1" dirty="0" smtClean="0"/>
              <a:t> </a:t>
            </a:r>
            <a:r>
              <a:rPr lang="en-US" dirty="0" smtClean="0"/>
              <a:t>highly fecund fish, seasonal </a:t>
            </a:r>
            <a:r>
              <a:rPr lang="en-US" dirty="0" err="1" smtClean="0"/>
              <a:t>spawner</a:t>
            </a:r>
            <a:r>
              <a:rPr lang="en-US" dirty="0" smtClean="0"/>
              <a:t> and breeds once in a year in flooded river. </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48680"/>
            <a:ext cx="8136904" cy="5509200"/>
          </a:xfrm>
          <a:prstGeom prst="rect">
            <a:avLst/>
          </a:prstGeom>
        </p:spPr>
        <p:txBody>
          <a:bodyPr wrap="square">
            <a:spAutoFit/>
          </a:bodyPr>
          <a:lstStyle/>
          <a:p>
            <a:pPr algn="just"/>
            <a:r>
              <a:rPr lang="en-US" sz="3200" dirty="0" smtClean="0"/>
              <a:t>Recently, the striped catfish has been bred successfully in Mekong Delta region of Vietnam by using high doses of human chorionic </a:t>
            </a:r>
            <a:r>
              <a:rPr lang="en-US" sz="3200" dirty="0" err="1" smtClean="0"/>
              <a:t>gonadotropin</a:t>
            </a:r>
            <a:r>
              <a:rPr lang="en-US" sz="3200" dirty="0" smtClean="0"/>
              <a:t> (HCG). An attempt has, therefore, been made to induce breed </a:t>
            </a:r>
            <a:r>
              <a:rPr lang="en-US" sz="3200" i="1" dirty="0" smtClean="0"/>
              <a:t>P. </a:t>
            </a:r>
            <a:r>
              <a:rPr lang="en-US" sz="3200" i="1" dirty="0" err="1" smtClean="0"/>
              <a:t>hypophthalmus</a:t>
            </a:r>
            <a:r>
              <a:rPr lang="en-US" sz="3200" i="1" dirty="0" smtClean="0"/>
              <a:t> </a:t>
            </a:r>
            <a:r>
              <a:rPr lang="en-US" sz="3200" dirty="0" smtClean="0"/>
              <a:t>by</a:t>
            </a:r>
            <a:r>
              <a:rPr lang="en-US" sz="3200" i="1" dirty="0" smtClean="0"/>
              <a:t> </a:t>
            </a:r>
            <a:r>
              <a:rPr lang="en-US" sz="3200" dirty="0" smtClean="0"/>
              <a:t>employing </a:t>
            </a:r>
            <a:r>
              <a:rPr lang="en-US" sz="3200" dirty="0" err="1" smtClean="0"/>
              <a:t>GnRH</a:t>
            </a:r>
            <a:r>
              <a:rPr lang="en-US" sz="3200" dirty="0" smtClean="0"/>
              <a:t>-based drug and dopamine antagonist (</a:t>
            </a:r>
            <a:r>
              <a:rPr lang="en-US" sz="3200" dirty="0" err="1" smtClean="0"/>
              <a:t>ovaprim</a:t>
            </a:r>
            <a:r>
              <a:rPr lang="en-US" sz="3200" dirty="0" smtClean="0"/>
              <a:t>) in order to standardize the breeding protocol and development of hatchery for mass seed production of the species under agro-climatic conditions of Raipur (Chhattisgarh).</a:t>
            </a:r>
            <a:endParaRPr lang="en-IN"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408" y="82550"/>
            <a:ext cx="7498080" cy="1143000"/>
          </a:xfrm>
        </p:spPr>
        <p:txBody>
          <a:bodyPr>
            <a:normAutofit/>
          </a:bodyPr>
          <a:lstStyle/>
          <a:p>
            <a:pPr algn="ctr"/>
            <a:r>
              <a:rPr lang="en-US" sz="3200" b="1" cap="all" dirty="0" smtClean="0">
                <a:solidFill>
                  <a:srgbClr val="C00000"/>
                </a:solidFill>
              </a:rPr>
              <a:t>Materials  and  </a:t>
            </a:r>
            <a:r>
              <a:rPr lang="en-US" sz="3200" b="1" cap="all" dirty="0" smtClean="0">
                <a:solidFill>
                  <a:srgbClr val="C00000"/>
                </a:solidFill>
              </a:rPr>
              <a:t>Methods</a:t>
            </a:r>
            <a:endParaRPr lang="en-IN" sz="3200" dirty="0">
              <a:solidFill>
                <a:srgbClr val="C00000"/>
              </a:solidFill>
            </a:endParaRPr>
          </a:p>
        </p:txBody>
      </p:sp>
      <p:sp>
        <p:nvSpPr>
          <p:cNvPr id="3" name="Content Placeholder 2"/>
          <p:cNvSpPr>
            <a:spLocks noGrp="1"/>
          </p:cNvSpPr>
          <p:nvPr>
            <p:ph idx="1"/>
          </p:nvPr>
        </p:nvSpPr>
        <p:spPr>
          <a:xfrm>
            <a:off x="1146416" y="1148680"/>
            <a:ext cx="7498080" cy="4800600"/>
          </a:xfrm>
        </p:spPr>
        <p:txBody>
          <a:bodyPr lIns="0" tIns="36000" rIns="0" bIns="36000">
            <a:noAutofit/>
          </a:bodyPr>
          <a:lstStyle/>
          <a:p>
            <a:pPr algn="just">
              <a:buNone/>
            </a:pPr>
            <a:r>
              <a:rPr lang="en-US" sz="2800" dirty="0" smtClean="0"/>
              <a:t>     Breeding and hatching experiments were carried out at Lucky Fish Farm, </a:t>
            </a:r>
            <a:r>
              <a:rPr lang="en-US" sz="2800" dirty="0" err="1" smtClean="0"/>
              <a:t>Kurud</a:t>
            </a:r>
            <a:r>
              <a:rPr lang="en-US" sz="2800" dirty="0" smtClean="0"/>
              <a:t>, </a:t>
            </a:r>
            <a:r>
              <a:rPr lang="en-US" sz="2800" dirty="0" err="1" smtClean="0"/>
              <a:t>Dhamtari</a:t>
            </a:r>
            <a:r>
              <a:rPr lang="en-US" sz="2800" dirty="0" smtClean="0"/>
              <a:t> (Chhattisgarh State). Male and female brooders of </a:t>
            </a:r>
            <a:r>
              <a:rPr lang="en-US" sz="2800" i="1" dirty="0" err="1" smtClean="0"/>
              <a:t>Pangasianodon</a:t>
            </a:r>
            <a:r>
              <a:rPr lang="en-US" sz="2800" i="1" dirty="0" smtClean="0"/>
              <a:t> </a:t>
            </a:r>
            <a:r>
              <a:rPr lang="en-US" sz="2800" i="1" dirty="0" err="1" smtClean="0"/>
              <a:t>hypophthalmus</a:t>
            </a:r>
            <a:r>
              <a:rPr lang="en-US" sz="2800" dirty="0" smtClean="0"/>
              <a:t> (</a:t>
            </a:r>
            <a:r>
              <a:rPr lang="en-US" sz="2800" dirty="0" err="1" smtClean="0"/>
              <a:t>Sauvage</a:t>
            </a:r>
            <a:r>
              <a:rPr lang="en-US" sz="2800" dirty="0" smtClean="0"/>
              <a:t>, 1878) (Family </a:t>
            </a:r>
            <a:r>
              <a:rPr lang="en-US" sz="2800" dirty="0" err="1" smtClean="0"/>
              <a:t>Pangasiidae</a:t>
            </a:r>
            <a:r>
              <a:rPr lang="en-US" sz="2800" dirty="0" smtClean="0"/>
              <a:t>) were reared at M/S </a:t>
            </a:r>
            <a:r>
              <a:rPr lang="en-US" sz="2800" dirty="0" err="1" smtClean="0"/>
              <a:t>Hemant</a:t>
            </a:r>
            <a:r>
              <a:rPr lang="en-US" sz="2800" dirty="0" smtClean="0"/>
              <a:t> </a:t>
            </a:r>
            <a:r>
              <a:rPr lang="en-US" sz="2800" dirty="0" err="1" smtClean="0"/>
              <a:t>Chaudrakar</a:t>
            </a:r>
            <a:r>
              <a:rPr lang="en-US" sz="2800" dirty="0" smtClean="0"/>
              <a:t> Fish Farm at </a:t>
            </a:r>
            <a:r>
              <a:rPr lang="en-US" sz="2800" dirty="0" err="1" smtClean="0"/>
              <a:t>Dhamtari</a:t>
            </a:r>
            <a:r>
              <a:rPr lang="en-US" sz="2800" dirty="0" smtClean="0"/>
              <a:t>. At this farm, glass jar model of hatchery with 15 cemented vertical jars, was developed in the year 2010-11. </a:t>
            </a:r>
            <a:r>
              <a:rPr lang="en-US" sz="2800" dirty="0" err="1" smtClean="0"/>
              <a:t>Physico</a:t>
            </a:r>
            <a:r>
              <a:rPr lang="en-US" sz="2800" dirty="0" smtClean="0"/>
              <a:t>-chemical parameters of the water during the breeding experiments were analyzed </a:t>
            </a:r>
            <a:r>
              <a:rPr lang="en-US" sz="2800" i="1" dirty="0" smtClean="0"/>
              <a:t>as per</a:t>
            </a:r>
            <a:r>
              <a:rPr lang="en-US" sz="2800" dirty="0" smtClean="0"/>
              <a:t> APHA (1998). </a:t>
            </a:r>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572616"/>
            <a:ext cx="7746064" cy="5592688"/>
          </a:xfrm>
        </p:spPr>
        <p:txBody>
          <a:bodyPr lIns="0" rIns="0">
            <a:noAutofit/>
          </a:bodyPr>
          <a:lstStyle/>
          <a:p>
            <a:pPr algn="just">
              <a:buNone/>
            </a:pPr>
            <a:r>
              <a:rPr lang="en-US" dirty="0" smtClean="0"/>
              <a:t>	For </a:t>
            </a:r>
            <a:r>
              <a:rPr lang="en-US" dirty="0" smtClean="0"/>
              <a:t>induced breeding, mature and gravid brooders of both the sexes of age group 3 (+) years were collected (Fig. 1, 2) and </a:t>
            </a:r>
            <a:r>
              <a:rPr lang="en-US" dirty="0" err="1" smtClean="0"/>
              <a:t>ovaprim</a:t>
            </a:r>
            <a:r>
              <a:rPr lang="en-US" dirty="0" smtClean="0"/>
              <a:t>  was administered @ 0.5 ml/kg to </a:t>
            </a:r>
            <a:r>
              <a:rPr lang="en-US" dirty="0" smtClean="0"/>
              <a:t>females </a:t>
            </a:r>
            <a:r>
              <a:rPr lang="en-US" dirty="0" smtClean="0"/>
              <a:t>and 0.3 ml/kg </a:t>
            </a:r>
            <a:r>
              <a:rPr lang="en-US" dirty="0" smtClean="0"/>
              <a:t>males </a:t>
            </a:r>
            <a:r>
              <a:rPr lang="en-US" dirty="0" smtClean="0"/>
              <a:t>(Fig. 3). Injected brooders were kept in cemented breeding tanks of size (3 x 2 x 1 m) with flowing water. The stripping was done in the early morning (6 am) and after 10-12 hours of the drug injection as female were ready for spawning (Fig. 4).</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cap="all" dirty="0" smtClean="0">
                <a:solidFill>
                  <a:srgbClr val="C00000"/>
                </a:solidFill>
              </a:rPr>
              <a:t>RESULTs and Discussion </a:t>
            </a:r>
            <a:endParaRPr lang="en-IN" sz="3200" dirty="0">
              <a:solidFill>
                <a:srgbClr val="C00000"/>
              </a:solidFill>
            </a:endParaRPr>
          </a:p>
        </p:txBody>
      </p:sp>
      <p:sp>
        <p:nvSpPr>
          <p:cNvPr id="3" name="Content Placeholder 2"/>
          <p:cNvSpPr>
            <a:spLocks noGrp="1"/>
          </p:cNvSpPr>
          <p:nvPr>
            <p:ph idx="1"/>
          </p:nvPr>
        </p:nvSpPr>
        <p:spPr>
          <a:xfrm>
            <a:off x="1115616" y="1447800"/>
            <a:ext cx="7498080" cy="4800600"/>
          </a:xfrm>
        </p:spPr>
        <p:txBody>
          <a:bodyPr>
            <a:noAutofit/>
          </a:bodyPr>
          <a:lstStyle/>
          <a:p>
            <a:pPr algn="just">
              <a:buNone/>
            </a:pPr>
            <a:r>
              <a:rPr lang="en-US" sz="2800" dirty="0" smtClean="0"/>
              <a:t>      </a:t>
            </a:r>
            <a:r>
              <a:rPr lang="en-US" sz="2800" dirty="0" err="1" smtClean="0"/>
              <a:t>Physico</a:t>
            </a:r>
            <a:r>
              <a:rPr lang="en-US" sz="2800" dirty="0" smtClean="0"/>
              <a:t>-chemical parameters of the water during the breeding experiments  have been summarized in Table 1. Results of the breeding trails on </a:t>
            </a:r>
            <a:r>
              <a:rPr lang="en-US" sz="2800" i="1" dirty="0" smtClean="0"/>
              <a:t>P.</a:t>
            </a:r>
            <a:r>
              <a:rPr lang="en-US" sz="2800" dirty="0" smtClean="0"/>
              <a:t> </a:t>
            </a:r>
            <a:r>
              <a:rPr lang="en-US" sz="2800" i="1" dirty="0" smtClean="0"/>
              <a:t>hypothalamus</a:t>
            </a:r>
            <a:r>
              <a:rPr lang="en-US" sz="2800" dirty="0" smtClean="0"/>
              <a:t> conducted at </a:t>
            </a:r>
            <a:r>
              <a:rPr lang="en-US" sz="2800" dirty="0" err="1" smtClean="0"/>
              <a:t>Dhantari</a:t>
            </a:r>
            <a:r>
              <a:rPr lang="en-US" sz="2800" dirty="0" smtClean="0"/>
              <a:t>,  Raipur (Chhattisgarh) have been summarized  in Table 2. In present study, successful induced breeding was observed in the striped catfish after </a:t>
            </a:r>
            <a:r>
              <a:rPr lang="en-US" sz="2800" dirty="0" err="1" smtClean="0"/>
              <a:t>ovaprim</a:t>
            </a:r>
            <a:r>
              <a:rPr lang="en-US" sz="2800" dirty="0" smtClean="0"/>
              <a:t> administration. The eggs of </a:t>
            </a:r>
            <a:r>
              <a:rPr lang="en-US" sz="2800" i="1" dirty="0" smtClean="0"/>
              <a:t>P. </a:t>
            </a:r>
            <a:r>
              <a:rPr lang="en-US" sz="2800" i="1" dirty="0" err="1" smtClean="0"/>
              <a:t>hypophthalmus</a:t>
            </a:r>
            <a:r>
              <a:rPr lang="en-US" sz="2800" dirty="0" smtClean="0"/>
              <a:t> were very small (diameter 1.4-1.8 mm), adhesive in nature while fertilized eggs were light creamy or brown in </a:t>
            </a:r>
            <a:r>
              <a:rPr lang="en-US" sz="2800" dirty="0" err="1" smtClean="0"/>
              <a:t>colour</a:t>
            </a:r>
            <a:r>
              <a:rPr lang="en-US" sz="2800" dirty="0" smtClean="0"/>
              <a:t>. </a:t>
            </a:r>
            <a:endParaRPr lang="en-IN" sz="2800" dirty="0" smtClean="0"/>
          </a:p>
          <a:p>
            <a:endParaRPr lang="en-IN"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198</TotalTime>
  <Words>1085</Words>
  <Application>Microsoft Office PowerPoint</Application>
  <PresentationFormat>On-screen Show (4:3)</PresentationFormat>
  <Paragraphs>207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SUCCESSFUL INDUCED BREEDING AND HATCHERY DEVELOPMENT OF pangasi-anodon hypophthalmus (Sauvage, 1878) UNDER CONTROLed CONDITIONs OF RAIPUR (CHHATTISGARH), IndIA</vt:lpstr>
      <vt:lpstr>Introduction </vt:lpstr>
      <vt:lpstr>Slide 3</vt:lpstr>
      <vt:lpstr>Slide 4</vt:lpstr>
      <vt:lpstr>Slide 5</vt:lpstr>
      <vt:lpstr>Slide 6</vt:lpstr>
      <vt:lpstr>Materials  and  Methods</vt:lpstr>
      <vt:lpstr>Slide 8</vt:lpstr>
      <vt:lpstr>RESULTs and Discussion </vt:lpstr>
      <vt:lpstr>Table 1: Physico-chemical parameters during the breeding experiments.</vt:lpstr>
      <vt:lpstr>Table 2: Details of induced breeding experiments conducted on P. hypothalamus. </vt:lpstr>
      <vt:lpstr>Slide 12</vt:lpstr>
      <vt:lpstr>Slide 13</vt:lpstr>
      <vt:lpstr>Induced breeding of the Indian major carps has been achieved successfully by administration of pituitary gland extract (PGE) and different preparation of synthetic GnRH-based drugs and dopamine antagonists. Even catfishes have also been induced bred through the similar preparations/drugs. There exist report that the striped catfish has been bred successfully in Mekong Delta region of Vietnam by using high doses of human chorionic gonadotropin (HCG) (Bui et al, 2010). We successfully induced bred P. hypothalamus through ovaprim administration under agro-climatic conditions of Raipur (Chhattisgarh) with better survival of fry and fingerlings.  </vt:lpstr>
      <vt:lpstr>Slide 15</vt:lpstr>
      <vt:lpstr>Slide 16</vt:lpstr>
      <vt:lpstr>Slide 17</vt:lpstr>
      <vt:lpstr>Slide 18</vt:lpstr>
      <vt:lpstr>Slide 19</vt:lpstr>
      <vt:lpstr>Slide 20</vt:lpstr>
      <vt:lpstr>Slide 21</vt:lpstr>
      <vt:lpstr> Acknowledgements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NBFGR</dc:title>
  <dc:creator>DR.AKPanday</dc:creator>
  <cp:lastModifiedBy>Saurabh</cp:lastModifiedBy>
  <cp:revision>36</cp:revision>
  <dcterms:created xsi:type="dcterms:W3CDTF">2014-09-12T11:40:08Z</dcterms:created>
  <dcterms:modified xsi:type="dcterms:W3CDTF">2014-09-15T17:24:49Z</dcterms:modified>
</cp:coreProperties>
</file>