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303" r:id="rId3"/>
    <p:sldId id="304" r:id="rId4"/>
    <p:sldId id="267" r:id="rId5"/>
    <p:sldId id="278" r:id="rId6"/>
    <p:sldId id="274" r:id="rId7"/>
    <p:sldId id="275" r:id="rId8"/>
    <p:sldId id="279" r:id="rId9"/>
    <p:sldId id="281" r:id="rId10"/>
    <p:sldId id="297" r:id="rId11"/>
    <p:sldId id="298" r:id="rId12"/>
    <p:sldId id="294" r:id="rId13"/>
    <p:sldId id="302" r:id="rId14"/>
    <p:sldId id="271" r:id="rId15"/>
    <p:sldId id="301" r:id="rId16"/>
    <p:sldId id="300" r:id="rId17"/>
    <p:sldId id="286" r:id="rId18"/>
    <p:sldId id="287" r:id="rId19"/>
    <p:sldId id="290" r:id="rId20"/>
    <p:sldId id="288" r:id="rId21"/>
    <p:sldId id="289" r:id="rId22"/>
    <p:sldId id="295" r:id="rId23"/>
    <p:sldId id="296" r:id="rId24"/>
    <p:sldId id="30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22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C4B6141-28FE-4FB6-A49E-75DFE914B78D}" type="datetimeFigureOut">
              <a:rPr lang="en-US" smtClean="0"/>
              <a:pPr/>
              <a:t>11/6/2014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163E5FB-7491-4334-85A4-E01B0806AB56}" type="slidenum">
              <a:rPr lang="en-US" smtClean="0"/>
              <a:pPr/>
              <a:t>‹#›</a:t>
            </a:fld>
            <a:endParaRPr lang="en-US"/>
          </a:p>
        </p:txBody>
      </p:sp>
    </p:spTree>
    <p:extLst>
      <p:ext uri="{BB962C8B-B14F-4D97-AF65-F5344CB8AC3E}">
        <p14:creationId xmlns:p14="http://schemas.microsoft.com/office/powerpoint/2010/main" xmlns="" val="132649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D6451A-F2C0-4201-8BEC-46A946F14373}" type="datetimeFigureOut">
              <a:rPr lang="en-US" smtClean="0"/>
              <a:pPr/>
              <a:t>11/6/2014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0EDCD0-F410-459C-8B70-1EA135EFEA4C}" type="slidenum">
              <a:rPr lang="en-US" smtClean="0"/>
              <a:pPr/>
              <a:t>‹#›</a:t>
            </a:fld>
            <a:endParaRPr lang="en-US"/>
          </a:p>
        </p:txBody>
      </p:sp>
    </p:spTree>
    <p:extLst>
      <p:ext uri="{BB962C8B-B14F-4D97-AF65-F5344CB8AC3E}">
        <p14:creationId xmlns:p14="http://schemas.microsoft.com/office/powerpoint/2010/main" xmlns="" val="163044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7799F52-F097-4B89-805A-119CC75B3D90}" type="slidenum">
              <a:rPr lang="en-US" altLang="en-US">
                <a:solidFill>
                  <a:prstClr val="black"/>
                </a:solidFill>
              </a:rPr>
              <a:pPr eaLnBrk="1" hangingPunct="1"/>
              <a:t>3</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1A6860C9-64C1-43BC-987A-B14D3FD41EE7}" type="datetimeFigureOut">
              <a:rPr lang="en-US"/>
              <a:pPr>
                <a:defRPr/>
              </a:pPr>
              <a:t>11/6/2014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ED10655-B575-422C-8A95-525A99FC1F13}"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9821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2569D9-C3E2-4D68-8229-CE9846276C42}"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1A47A5-CB31-4A21-9067-46CB94358F7F}"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20837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2F27B1C-2C41-46B3-9F7A-892FCE9E7BC9}" type="slidenum">
              <a:rPr lang="en-US">
                <a:solidFill>
                  <a:srgbClr val="8CADAE">
                    <a:shade val="75000"/>
                  </a:srgbClr>
                </a:solidFill>
              </a:rPr>
              <a:pPr>
                <a:defRPr/>
              </a:pPr>
              <a:t>‹#›</a:t>
            </a:fld>
            <a:endParaRPr lang="en-US">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4A046E7E-5981-4B60-A2B6-DF71384539AD}" type="datetimeFigureOut">
              <a:rPr lang="en-US"/>
              <a:pPr>
                <a:defRPr/>
              </a:pPr>
              <a:t>11/6/2014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399919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1A6860C9-64C1-43BC-987A-B14D3FD41EE7}" type="datetimeFigureOut">
              <a:rPr lang="en-US"/>
              <a:pPr>
                <a:defRPr/>
              </a:pPr>
              <a:t>11/6/2014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ED10655-B575-422C-8A95-525A99FC1F13}"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154352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45E1CF-08E3-40B0-9404-99E8A5F56AA3}"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5580ACBE-6BDD-4531-85B7-9FED948E9C1A}"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1656252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9757183A-29FE-4C5C-8EC8-1F42AD1A39CF}" type="datetimeFigureOut">
              <a:rPr lang="en-US"/>
              <a:pPr>
                <a:defRPr/>
              </a:pPr>
              <a:t>11/6/2014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F6E1451-C6E0-43BC-9CDC-5B98493A085C}"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246645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A5977623-F482-48A7-A647-A97FD9B9EB2A}" type="datetimeFigureOut">
              <a:rPr lang="en-US"/>
              <a:pPr>
                <a:defRPr/>
              </a:pPr>
              <a:t>11/6/2014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6188C78-B5F2-4AD6-9E94-12DA86DD6BD2}"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582541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90A6E83D-3063-4954-B9F1-7ED07C434A17}" type="datetimeFigureOut">
              <a:rPr lang="en-US"/>
              <a:pPr>
                <a:defRPr/>
              </a:pPr>
              <a:t>11/6/2014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2043016-47B4-40EA-BEC0-8A10E20FACB6}"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1984423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21E716D-F970-480A-8BAD-07D7829BB1FB}" type="datetimeFigureOut">
              <a:rPr lang="en-US"/>
              <a:pPr>
                <a:defRPr/>
              </a:pPr>
              <a:t>11/6/2014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47627A7-10BD-49A1-923E-9D315F6569C4}"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231247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8BFE21AC-768B-4444-9F70-1E1985B79A39}" type="datetimeFigureOut">
              <a:rPr lang="en-US"/>
              <a:pPr>
                <a:defRPr/>
              </a:pPr>
              <a:t>11/6/2014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A8EE19E-E3A2-4785-9B65-5BDA9D4F7284}" type="slidenum">
              <a:rPr lang="en-US"/>
              <a:pPr>
                <a:defRPr/>
              </a:pPr>
              <a:t>‹#›</a:t>
            </a:fld>
            <a:endParaRPr lang="en-US"/>
          </a:p>
        </p:txBody>
      </p:sp>
    </p:spTree>
    <p:extLst>
      <p:ext uri="{BB962C8B-B14F-4D97-AF65-F5344CB8AC3E}">
        <p14:creationId xmlns:p14="http://schemas.microsoft.com/office/powerpoint/2010/main" xmlns="" val="873958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66AA52F-F9F2-4422-8291-0C07DBA118C8}"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8B502886-423D-4342-81C8-088E32324403}" type="datetimeFigureOut">
              <a:rPr lang="en-US"/>
              <a:pPr>
                <a:defRPr/>
              </a:pPr>
              <a:t>11/6/2014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xmlns="" val="186419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45E1CF-08E3-40B0-9404-99E8A5F56AA3}"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5580ACBE-6BDD-4531-85B7-9FED948E9C1A}"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391085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FA9D98C-6ECC-4D9E-85F7-58178C4854A6}"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D1C4AAC-54EF-44BA-9A17-C6AA1D6DB356}" type="datetimeFigureOut">
              <a:rPr lang="en-US"/>
              <a:pPr>
                <a:defRPr/>
              </a:pPr>
              <a:t>11/6/2014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xmlns="" val="358256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2569D9-C3E2-4D68-8229-CE9846276C42}" type="datetimeFigureOut">
              <a:rPr lang="en-US"/>
              <a:pPr>
                <a:defRPr/>
              </a:pPr>
              <a:t>11/6/2014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1A47A5-CB31-4A21-9067-46CB94358F7F}"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2561978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2F27B1C-2C41-46B3-9F7A-892FCE9E7BC9}" type="slidenum">
              <a:rPr lang="en-US">
                <a:solidFill>
                  <a:srgbClr val="8CADAE">
                    <a:shade val="75000"/>
                  </a:srgbClr>
                </a:solidFill>
              </a:rPr>
              <a:pPr>
                <a:defRPr/>
              </a:pPr>
              <a:t>‹#›</a:t>
            </a:fld>
            <a:endParaRPr lang="en-US">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4A046E7E-5981-4B60-A2B6-DF71384539AD}" type="datetimeFigureOut">
              <a:rPr lang="en-US"/>
              <a:pPr>
                <a:defRPr/>
              </a:pPr>
              <a:t>11/6/2014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38936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9757183A-29FE-4C5C-8EC8-1F42AD1A39CF}" type="datetimeFigureOut">
              <a:rPr lang="en-US"/>
              <a:pPr>
                <a:defRPr/>
              </a:pPr>
              <a:t>11/6/2014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F6E1451-C6E0-43BC-9CDC-5B98493A085C}"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154105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A5977623-F482-48A7-A647-A97FD9B9EB2A}" type="datetimeFigureOut">
              <a:rPr lang="en-US"/>
              <a:pPr>
                <a:defRPr/>
              </a:pPr>
              <a:t>11/6/2014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6188C78-B5F2-4AD6-9E94-12DA86DD6BD2}"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175466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90A6E83D-3063-4954-B9F1-7ED07C434A17}" type="datetimeFigureOut">
              <a:rPr lang="en-US"/>
              <a:pPr>
                <a:defRPr/>
              </a:pPr>
              <a:t>11/6/2014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2043016-47B4-40EA-BEC0-8A10E20FACB6}"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326372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21E716D-F970-480A-8BAD-07D7829BB1FB}" type="datetimeFigureOut">
              <a:rPr lang="en-US"/>
              <a:pPr>
                <a:defRPr/>
              </a:pPr>
              <a:t>11/6/2014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47627A7-10BD-49A1-923E-9D315F6569C4}"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xmlns="" val="387996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8BFE21AC-768B-4444-9F70-1E1985B79A39}" type="datetimeFigureOut">
              <a:rPr lang="en-US"/>
              <a:pPr>
                <a:defRPr/>
              </a:pPr>
              <a:t>11/6/2014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A8EE19E-E3A2-4785-9B65-5BDA9D4F7284}" type="slidenum">
              <a:rPr lang="en-US"/>
              <a:pPr>
                <a:defRPr/>
              </a:pPr>
              <a:t>‹#›</a:t>
            </a:fld>
            <a:endParaRPr lang="en-US"/>
          </a:p>
        </p:txBody>
      </p:sp>
    </p:spTree>
    <p:extLst>
      <p:ext uri="{BB962C8B-B14F-4D97-AF65-F5344CB8AC3E}">
        <p14:creationId xmlns:p14="http://schemas.microsoft.com/office/powerpoint/2010/main" xmlns="" val="19039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66AA52F-F9F2-4422-8291-0C07DBA118C8}"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8B502886-423D-4342-81C8-088E32324403}" type="datetimeFigureOut">
              <a:rPr lang="en-US"/>
              <a:pPr>
                <a:defRPr/>
              </a:pPr>
              <a:t>11/6/2014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xmlns="" val="360926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FA9D98C-6ECC-4D9E-85F7-58178C4854A6}"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D1C4AAC-54EF-44BA-9A17-C6AA1D6DB356}" type="datetimeFigureOut">
              <a:rPr lang="en-US"/>
              <a:pPr>
                <a:defRPr/>
              </a:pPr>
              <a:t>11/6/2014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xmlns="" val="425476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53647689-FCE2-4AA5-B056-AA39453CFC67}" type="datetimeFigureOut">
              <a:rPr lang="en-US"/>
              <a:pPr>
                <a:defRPr/>
              </a:pPr>
              <a:t>11/6/2014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DC67726D-47D4-40E5-AD32-0CF910E16DDA}" type="slidenum">
              <a:rPr lang="en-US">
                <a:solidFill>
                  <a:srgbClr val="8CADAE">
                    <a:shade val="75000"/>
                  </a:srgbClr>
                </a:solidFill>
              </a:rPr>
              <a:pPr>
                <a:defRPr/>
              </a:pPr>
              <a:t>‹#›</a:t>
            </a:fld>
            <a:endParaRPr lang="en-US">
              <a:solidFill>
                <a:srgbClr val="8CADAE">
                  <a:shade val="75000"/>
                </a:srgbClr>
              </a:solidFill>
            </a:endParaRPr>
          </a:p>
        </p:txBody>
      </p:sp>
      <p:sp>
        <p:nvSpPr>
          <p:cNvPr id="308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394057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53647689-FCE2-4AA5-B056-AA39453CFC67}" type="datetimeFigureOut">
              <a:rPr lang="en-US"/>
              <a:pPr>
                <a:defRPr/>
              </a:pPr>
              <a:t>11/6/2014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DC67726D-47D4-40E5-AD32-0CF910E16DDA}" type="slidenum">
              <a:rPr lang="en-US">
                <a:solidFill>
                  <a:srgbClr val="8CADAE">
                    <a:shade val="75000"/>
                  </a:srgbClr>
                </a:solidFill>
              </a:rPr>
              <a:pPr>
                <a:defRPr/>
              </a:pPr>
              <a:t>‹#›</a:t>
            </a:fld>
            <a:endParaRPr lang="en-US">
              <a:solidFill>
                <a:srgbClr val="8CADAE">
                  <a:shade val="75000"/>
                </a:srgbClr>
              </a:solidFill>
            </a:endParaRPr>
          </a:p>
        </p:txBody>
      </p:sp>
      <p:sp>
        <p:nvSpPr>
          <p:cNvPr id="308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2882433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8625"/>
            <a:ext cx="8153400" cy="638175"/>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762000"/>
            <a:ext cx="8534400" cy="225425"/>
          </a:xfrm>
        </p:spPr>
        <p:txBody>
          <a:bodyPr/>
          <a:lstStyle/>
          <a:p>
            <a:r>
              <a:rPr lang="en-US" b="1" dirty="0" smtClean="0">
                <a:solidFill>
                  <a:srgbClr val="C00000"/>
                </a:solidFill>
              </a:rPr>
              <a:t>Brittle </a:t>
            </a:r>
            <a:r>
              <a:rPr lang="en-US" b="1" dirty="0" err="1" smtClean="0">
                <a:solidFill>
                  <a:srgbClr val="C00000"/>
                </a:solidFill>
              </a:rPr>
              <a:t>Asphaltene</a:t>
            </a:r>
            <a:r>
              <a:rPr lang="en-US" b="1" dirty="0" smtClean="0">
                <a:solidFill>
                  <a:srgbClr val="C00000"/>
                </a:solidFill>
              </a:rPr>
              <a:t> sample</a:t>
            </a:r>
            <a:endParaRPr lang="en-US" b="1" dirty="0">
              <a:solidFill>
                <a:srgbClr val="C00000"/>
              </a:solidFill>
            </a:endParaRPr>
          </a:p>
        </p:txBody>
      </p:sp>
      <p:pic>
        <p:nvPicPr>
          <p:cNvPr id="15362" name="Picture 2" descr="C:\Users\apillay\AppData\Local\Microsoft\Windows\Temporary Internet Files\Content.Outlook\7DFZ4ZPE\Asphaltene_Sep2014_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71600"/>
            <a:ext cx="9144000" cy="5005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99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sphaltene prodding_01.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2667000" y="2057400"/>
            <a:ext cx="3962400" cy="3048000"/>
          </a:xfrm>
          <a:prstGeom prst="rect">
            <a:avLst/>
          </a:prstGeom>
        </p:spPr>
      </p:pic>
      <p:sp>
        <p:nvSpPr>
          <p:cNvPr id="4" name="Title 3"/>
          <p:cNvSpPr>
            <a:spLocks noGrp="1"/>
          </p:cNvSpPr>
          <p:nvPr>
            <p:ph type="title"/>
          </p:nvPr>
        </p:nvSpPr>
        <p:spPr/>
        <p:txBody>
          <a:bodyPr/>
          <a:lstStyle/>
          <a:p>
            <a:r>
              <a:rPr lang="en-US" b="1" dirty="0" smtClean="0"/>
              <a:t>Solidified </a:t>
            </a:r>
            <a:r>
              <a:rPr lang="en-US" b="1" dirty="0" err="1" smtClean="0"/>
              <a:t>Asphaltene</a:t>
            </a:r>
            <a:r>
              <a:rPr lang="en-US" b="1" dirty="0" smtClean="0"/>
              <a:t> Sample</a:t>
            </a:r>
            <a:endParaRPr lang="en-US" b="1" dirty="0"/>
          </a:p>
        </p:txBody>
      </p:sp>
    </p:spTree>
    <p:extLst>
      <p:ext uri="{BB962C8B-B14F-4D97-AF65-F5344CB8AC3E}">
        <p14:creationId xmlns:p14="http://schemas.microsoft.com/office/powerpoint/2010/main" xmlns="" val="3560010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What is ICP-MS</a:t>
            </a:r>
            <a:endParaRPr lang="en-US" b="1" dirty="0">
              <a:solidFill>
                <a:srgbClr val="002060"/>
              </a:solidFill>
            </a:endParaRPr>
          </a:p>
        </p:txBody>
      </p:sp>
      <p:sp>
        <p:nvSpPr>
          <p:cNvPr id="3" name="Content Placeholder 2"/>
          <p:cNvSpPr>
            <a:spLocks noGrp="1"/>
          </p:cNvSpPr>
          <p:nvPr>
            <p:ph sz="quarter" idx="1"/>
          </p:nvPr>
        </p:nvSpPr>
        <p:spPr/>
        <p:txBody>
          <a:bodyPr/>
          <a:lstStyle/>
          <a:p>
            <a:r>
              <a:rPr lang="en-US" dirty="0" smtClean="0">
                <a:solidFill>
                  <a:srgbClr val="C00000"/>
                </a:solidFill>
              </a:rPr>
              <a:t>It is a highly sensitive technique that can give concentration data at the ng/kg level.</a:t>
            </a:r>
          </a:p>
          <a:p>
            <a:endParaRPr lang="en-US" dirty="0"/>
          </a:p>
          <a:p>
            <a:r>
              <a:rPr lang="en-US" dirty="0" smtClean="0">
                <a:solidFill>
                  <a:srgbClr val="002060"/>
                </a:solidFill>
              </a:rPr>
              <a:t>It has the following advantages:</a:t>
            </a:r>
          </a:p>
          <a:p>
            <a:r>
              <a:rPr lang="en-US" dirty="0" smtClean="0">
                <a:solidFill>
                  <a:srgbClr val="002060"/>
                </a:solidFill>
              </a:rPr>
              <a:t>Quick analysis</a:t>
            </a:r>
          </a:p>
          <a:p>
            <a:r>
              <a:rPr lang="en-US" dirty="0" smtClean="0">
                <a:solidFill>
                  <a:srgbClr val="002060"/>
                </a:solidFill>
              </a:rPr>
              <a:t>Accurate data</a:t>
            </a:r>
          </a:p>
          <a:p>
            <a:r>
              <a:rPr lang="en-US" dirty="0" smtClean="0">
                <a:solidFill>
                  <a:srgbClr val="002060"/>
                </a:solidFill>
              </a:rPr>
              <a:t>Easy to handle</a:t>
            </a:r>
          </a:p>
          <a:p>
            <a:r>
              <a:rPr lang="en-US" dirty="0" smtClean="0">
                <a:solidFill>
                  <a:srgbClr val="002060"/>
                </a:solidFill>
              </a:rPr>
              <a:t>Sample automation</a:t>
            </a:r>
            <a:endParaRPr lang="en-US" dirty="0">
              <a:solidFill>
                <a:srgbClr val="002060"/>
              </a:solidFill>
            </a:endParaRPr>
          </a:p>
        </p:txBody>
      </p:sp>
    </p:spTree>
    <p:extLst>
      <p:ext uri="{BB962C8B-B14F-4D97-AF65-F5344CB8AC3E}">
        <p14:creationId xmlns:p14="http://schemas.microsoft.com/office/powerpoint/2010/main" xmlns="" val="413633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Laser Ablation ICP-MS </a:t>
            </a:r>
            <a:endParaRPr lang="en-US" b="1" dirty="0">
              <a:solidFill>
                <a:srgbClr val="FF0000"/>
              </a:solidFill>
            </a:endParaRPr>
          </a:p>
        </p:txBody>
      </p:sp>
      <p:pic>
        <p:nvPicPr>
          <p:cNvPr id="13314" name="Picture 2" descr="LA schematic drawing_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2667000"/>
            <a:ext cx="640080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897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Validation of ICP-MS</a:t>
            </a:r>
            <a:endParaRPr lang="en-US"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718928150"/>
              </p:ext>
            </p:extLst>
          </p:nvPr>
        </p:nvGraphicFramePr>
        <p:xfrm>
          <a:off x="1066800" y="2209800"/>
          <a:ext cx="7238998" cy="2895603"/>
        </p:xfrm>
        <a:graphic>
          <a:graphicData uri="http://schemas.openxmlformats.org/drawingml/2006/table">
            <a:tbl>
              <a:tblPr/>
              <a:tblGrid>
                <a:gridCol w="957872"/>
                <a:gridCol w="1256226"/>
                <a:gridCol w="1648795"/>
                <a:gridCol w="863655"/>
                <a:gridCol w="1648795"/>
                <a:gridCol w="863655"/>
              </a:tblGrid>
              <a:tr h="643465">
                <a:tc>
                  <a:txBody>
                    <a:bodyPr/>
                    <a:lstStyle/>
                    <a:p>
                      <a:pPr marL="0" marR="0">
                        <a:lnSpc>
                          <a:spcPct val="115000"/>
                        </a:lnSpc>
                        <a:spcBef>
                          <a:spcPts val="0"/>
                        </a:spcBef>
                        <a:spcAft>
                          <a:spcPts val="1000"/>
                        </a:spcAft>
                      </a:pPr>
                      <a:r>
                        <a:rPr lang="en-GB" sz="1000" dirty="0">
                          <a:latin typeface="Times New Roman"/>
                          <a:ea typeface="Times New Roman"/>
                          <a:cs typeface="Times New Roman"/>
                        </a:rPr>
                        <a:t>Element</a:t>
                      </a:r>
                      <a:endParaRPr lang="en-US" sz="1100" dirty="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GB" sz="1000">
                          <a:latin typeface="Times New Roman"/>
                          <a:ea typeface="Times New Roman"/>
                          <a:cs typeface="Times New Roman"/>
                        </a:rPr>
                        <a:t>Certified value (ppb)</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GB" sz="1000" dirty="0">
                          <a:latin typeface="Times New Roman"/>
                          <a:ea typeface="Times New Roman"/>
                          <a:cs typeface="Times New Roman"/>
                        </a:rPr>
                        <a:t>Measurement 1  </a:t>
                      </a:r>
                      <a:r>
                        <a:rPr lang="en-GB" sz="1000" dirty="0" err="1">
                          <a:latin typeface="Times New Roman"/>
                          <a:ea typeface="Times New Roman"/>
                          <a:cs typeface="Times New Roman"/>
                        </a:rPr>
                        <a:t>Fluka</a:t>
                      </a:r>
                      <a:r>
                        <a:rPr lang="en-GB" sz="1000" dirty="0">
                          <a:latin typeface="Times New Roman"/>
                          <a:ea typeface="Times New Roman"/>
                          <a:cs typeface="Times New Roman"/>
                        </a:rPr>
                        <a:t> </a:t>
                      </a:r>
                      <a:r>
                        <a:rPr lang="en-GB" sz="1000" dirty="0" smtClean="0">
                          <a:latin typeface="Times New Roman"/>
                          <a:ea typeface="Times New Roman"/>
                          <a:cs typeface="Times New Roman"/>
                        </a:rPr>
                        <a:t>70007 </a:t>
                      </a:r>
                      <a:r>
                        <a:rPr lang="en-GB" sz="1000" dirty="0">
                          <a:latin typeface="Times New Roman"/>
                          <a:ea typeface="Times New Roman"/>
                          <a:cs typeface="Times New Roman"/>
                        </a:rPr>
                        <a:t>(ppb)</a:t>
                      </a:r>
                      <a:endParaRPr lang="en-US" sz="1100" dirty="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GB" sz="1000">
                          <a:latin typeface="Times New Roman"/>
                          <a:ea typeface="Times New Roman"/>
                          <a:cs typeface="Times New Roman"/>
                        </a:rPr>
                        <a:t>Relative Error</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GB" sz="1000" dirty="0">
                          <a:latin typeface="Times New Roman"/>
                          <a:ea typeface="Times New Roman"/>
                          <a:cs typeface="Times New Roman"/>
                        </a:rPr>
                        <a:t>Measurement 2  </a:t>
                      </a:r>
                      <a:r>
                        <a:rPr lang="en-GB" sz="1000" dirty="0" err="1">
                          <a:latin typeface="Times New Roman"/>
                          <a:ea typeface="Times New Roman"/>
                          <a:cs typeface="Times New Roman"/>
                        </a:rPr>
                        <a:t>Fluka</a:t>
                      </a:r>
                      <a:r>
                        <a:rPr lang="en-GB" sz="1000" dirty="0">
                          <a:latin typeface="Times New Roman"/>
                          <a:ea typeface="Times New Roman"/>
                          <a:cs typeface="Times New Roman"/>
                        </a:rPr>
                        <a:t> </a:t>
                      </a:r>
                      <a:r>
                        <a:rPr lang="en-GB" sz="1000" dirty="0" smtClean="0">
                          <a:latin typeface="Times New Roman"/>
                          <a:ea typeface="Times New Roman"/>
                          <a:cs typeface="Times New Roman"/>
                        </a:rPr>
                        <a:t>70007 </a:t>
                      </a:r>
                      <a:r>
                        <a:rPr lang="en-GB" sz="1000" dirty="0">
                          <a:latin typeface="Times New Roman"/>
                          <a:ea typeface="Times New Roman"/>
                          <a:cs typeface="Times New Roman"/>
                        </a:rPr>
                        <a:t>(ppb)</a:t>
                      </a:r>
                      <a:endParaRPr lang="en-US" sz="1100" dirty="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GB" sz="1000">
                          <a:latin typeface="Times New Roman"/>
                          <a:ea typeface="Times New Roman"/>
                          <a:cs typeface="Times New Roman"/>
                        </a:rPr>
                        <a:t>Relative Error</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solidFill>
                      <a:srgbClr val="D9D9D9"/>
                    </a:solidFill>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Be</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10.20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+2.0%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10.75</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+7.5%</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Mg</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9.32</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-6.8%</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9.92</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-0.80%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Co</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9.74</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-2.6%</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9.98</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-0.2%</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Ni</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9.93</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-0.70%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In</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9.94</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-0.60%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9.94</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-0.60%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Pb</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Times New Roman"/>
                          <a:ea typeface="Times New Roman"/>
                          <a:cs typeface="Times New Roman"/>
                        </a:rPr>
                        <a:t>10.70</a:t>
                      </a:r>
                      <a:endParaRPr lang="en-US" sz="1100" dirty="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+7.0%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11.19</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+11.2%</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r h="321734">
                <a:tc>
                  <a:txBody>
                    <a:bodyPr/>
                    <a:lstStyle/>
                    <a:p>
                      <a:pPr marL="0" marR="0">
                        <a:lnSpc>
                          <a:spcPct val="115000"/>
                        </a:lnSpc>
                        <a:spcBef>
                          <a:spcPts val="0"/>
                        </a:spcBef>
                        <a:spcAft>
                          <a:spcPts val="1000"/>
                        </a:spcAft>
                      </a:pPr>
                      <a:r>
                        <a:rPr lang="en-GB" sz="1000">
                          <a:latin typeface="Times New Roman"/>
                          <a:ea typeface="Times New Roman"/>
                          <a:cs typeface="Times New Roman"/>
                        </a:rPr>
                        <a:t>Bi</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10.06</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+0.60%</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a:latin typeface="Times New Roman"/>
                          <a:ea typeface="Times New Roman"/>
                          <a:cs typeface="Times New Roman"/>
                        </a:rPr>
                        <a:t>10.36</a:t>
                      </a:r>
                      <a:endParaRPr lang="en-US" sz="110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GB" sz="1000" dirty="0">
                          <a:latin typeface="Times New Roman"/>
                          <a:ea typeface="Times New Roman"/>
                          <a:cs typeface="Times New Roman"/>
                        </a:rPr>
                        <a:t>+3.6%</a:t>
                      </a:r>
                      <a:endParaRPr lang="en-US" sz="1100" dirty="0">
                        <a:latin typeface="Calibri"/>
                        <a:ea typeface="Calibri"/>
                        <a:cs typeface="Times New Roman"/>
                      </a:endParaRPr>
                    </a:p>
                  </a:txBody>
                  <a:tcPr marL="68580" marR="68580" marT="0" marB="0">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1503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Laser Ablation</a:t>
            </a:r>
            <a:endParaRPr lang="en-US" b="1" dirty="0">
              <a:solidFill>
                <a:srgbClr val="FF0000"/>
              </a:solidFill>
            </a:endParaRPr>
          </a:p>
        </p:txBody>
      </p:sp>
      <p:sp>
        <p:nvSpPr>
          <p:cNvPr id="3" name="Content Placeholder 2"/>
          <p:cNvSpPr>
            <a:spLocks noGrp="1"/>
          </p:cNvSpPr>
          <p:nvPr>
            <p:ph sz="quarter" idx="1"/>
          </p:nvPr>
        </p:nvSpPr>
        <p:spPr/>
        <p:txBody>
          <a:bodyPr/>
          <a:lstStyle/>
          <a:p>
            <a:r>
              <a:rPr lang="en-US" b="1" dirty="0" smtClean="0">
                <a:solidFill>
                  <a:srgbClr val="0070C0"/>
                </a:solidFill>
              </a:rPr>
              <a:t>Laser ablation is a tool that can penetrate  a </a:t>
            </a:r>
            <a:r>
              <a:rPr lang="en-US" b="1" dirty="0" smtClean="0">
                <a:solidFill>
                  <a:srgbClr val="FF0000"/>
                </a:solidFill>
              </a:rPr>
              <a:t>solid sample </a:t>
            </a:r>
            <a:r>
              <a:rPr lang="en-US" b="1" dirty="0" smtClean="0">
                <a:solidFill>
                  <a:srgbClr val="0070C0"/>
                </a:solidFill>
              </a:rPr>
              <a:t>at different depths and provide elemental information.</a:t>
            </a:r>
          </a:p>
          <a:p>
            <a:endParaRPr lang="en-US" b="1" dirty="0">
              <a:solidFill>
                <a:srgbClr val="0070C0"/>
              </a:solidFill>
            </a:endParaRPr>
          </a:p>
          <a:p>
            <a:r>
              <a:rPr lang="en-US" b="1" dirty="0" smtClean="0">
                <a:solidFill>
                  <a:srgbClr val="0070C0"/>
                </a:solidFill>
              </a:rPr>
              <a:t>This type of analysis is called depth-profiling</a:t>
            </a:r>
            <a:endParaRPr lang="en-US" b="1" dirty="0">
              <a:solidFill>
                <a:srgbClr val="0070C0"/>
              </a:solidFill>
            </a:endParaRPr>
          </a:p>
        </p:txBody>
      </p:sp>
    </p:spTree>
    <p:extLst>
      <p:ext uri="{BB962C8B-B14F-4D97-AF65-F5344CB8AC3E}">
        <p14:creationId xmlns:p14="http://schemas.microsoft.com/office/powerpoint/2010/main" xmlns="" val="157969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l_scattered_01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3048000"/>
            <a:ext cx="27432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381000"/>
            <a:ext cx="8534400" cy="758825"/>
          </a:xfrm>
        </p:spPr>
        <p:txBody>
          <a:bodyPr/>
          <a:lstStyle/>
          <a:p>
            <a:r>
              <a:rPr lang="en-US" sz="3200" b="1" dirty="0" smtClean="0">
                <a:solidFill>
                  <a:srgbClr val="FF0000"/>
                </a:solidFill>
              </a:rPr>
              <a:t>Screen-shot of “splashing” effects in a gelatinous or soft sample</a:t>
            </a:r>
            <a:endParaRPr lang="en-US" sz="3200" b="1" dirty="0">
              <a:solidFill>
                <a:srgbClr val="FF0000"/>
              </a:solidFill>
            </a:endParaRPr>
          </a:p>
        </p:txBody>
      </p:sp>
    </p:spTree>
    <p:extLst>
      <p:ext uri="{BB962C8B-B14F-4D97-AF65-F5344CB8AC3E}">
        <p14:creationId xmlns:p14="http://schemas.microsoft.com/office/powerpoint/2010/main" xmlns="" val="353594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l_crater_frozen_0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5200" y="2286000"/>
            <a:ext cx="214312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3600" b="1" dirty="0" smtClean="0">
                <a:solidFill>
                  <a:srgbClr val="FF0000"/>
                </a:solidFill>
                <a:effectLst/>
                <a:latin typeface="Times New Roman"/>
                <a:ea typeface="Times New Roman"/>
              </a:rPr>
              <a:t>Screen shot of crater-formation </a:t>
            </a:r>
            <a:endParaRPr lang="en-US" b="1" dirty="0">
              <a:solidFill>
                <a:srgbClr val="FF0000"/>
              </a:solidFill>
            </a:endParaRPr>
          </a:p>
        </p:txBody>
      </p:sp>
    </p:spTree>
    <p:extLst>
      <p:ext uri="{BB962C8B-B14F-4D97-AF65-F5344CB8AC3E}">
        <p14:creationId xmlns:p14="http://schemas.microsoft.com/office/powerpoint/2010/main" xmlns="" val="110715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Ni/V Ratio vs Laser Depth</a:t>
            </a:r>
            <a:endParaRPr lang="en-US" dirty="0"/>
          </a:p>
        </p:txBody>
      </p:sp>
      <p:pic>
        <p:nvPicPr>
          <p:cNvPr id="14338" name="Picture 2" descr="C:\Users\apillay\AppData\Local\Microsoft\Windows\Temporary Internet Files\Content.Outlook\7DFZ4ZPE\Asph_A_5a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485900"/>
            <a:ext cx="54864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442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Ni/V Ratio vs Laser Depth</a:t>
            </a:r>
          </a:p>
        </p:txBody>
      </p:sp>
      <p:pic>
        <p:nvPicPr>
          <p:cNvPr id="12290" name="Picture 2" descr="C:\Users\apillay\AppData\Local\Microsoft\Windows\Temporary Internet Files\Content.Outlook\7DFZ4ZPE\Asph_SB342T_3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485900"/>
            <a:ext cx="54864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264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5750"/>
            <a:ext cx="8201025" cy="78105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a:t>
            </a:r>
            <a:r>
              <a:rPr lang="en-US" sz="2000" dirty="0" smtClean="0">
                <a:latin typeface="+mj-lt"/>
              </a:rPr>
              <a:t>OMICS </a:t>
            </a:r>
            <a:r>
              <a:rPr lang="en-US" sz="2000" dirty="0" smtClean="0">
                <a:latin typeface="+mj-lt"/>
              </a:rPr>
              <a:t>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Ni/V Ratio vs Laser Depth</a:t>
            </a:r>
          </a:p>
        </p:txBody>
      </p:sp>
      <p:pic>
        <p:nvPicPr>
          <p:cNvPr id="13314" name="Picture 2" descr="C:\Users\apillay\AppData\Local\Microsoft\Windows\Temporary Internet Files\Content.Outlook\7DFZ4ZPE\Asph_UK030414_1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485900"/>
            <a:ext cx="54864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431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Digested </a:t>
            </a:r>
            <a:r>
              <a:rPr lang="en-US" b="1" dirty="0" err="1" smtClean="0">
                <a:solidFill>
                  <a:srgbClr val="00B050"/>
                </a:solidFill>
              </a:rPr>
              <a:t>Asphaltenes</a:t>
            </a:r>
            <a:endParaRPr lang="en-US" b="1" dirty="0">
              <a:solidFill>
                <a:srgbClr val="00B050"/>
              </a:solidFill>
            </a:endParaRPr>
          </a:p>
        </p:txBody>
      </p:sp>
      <p:sp>
        <p:nvSpPr>
          <p:cNvPr id="3" name="Content Placeholder 2"/>
          <p:cNvSpPr>
            <a:spLocks noGrp="1"/>
          </p:cNvSpPr>
          <p:nvPr>
            <p:ph sz="quarter" idx="1"/>
          </p:nvPr>
        </p:nvSpPr>
        <p:spPr/>
        <p:txBody>
          <a:bodyPr/>
          <a:lstStyle/>
          <a:p>
            <a:r>
              <a:rPr lang="en-US" sz="2400" b="1" dirty="0" smtClean="0">
                <a:solidFill>
                  <a:srgbClr val="FF0000"/>
                </a:solidFill>
              </a:rPr>
              <a:t>For Abu Dhabi oilfields a Ni/V ratio of 0.5 is ideal</a:t>
            </a:r>
          </a:p>
          <a:p>
            <a:endParaRPr lang="en-US" sz="2400" b="1" dirty="0" smtClean="0">
              <a:solidFill>
                <a:srgbClr val="FF0000"/>
              </a:solidFill>
            </a:endParaRPr>
          </a:p>
          <a:p>
            <a:r>
              <a:rPr lang="en-US" sz="2400" b="1" dirty="0" smtClean="0">
                <a:solidFill>
                  <a:srgbClr val="0070C0"/>
                </a:solidFill>
              </a:rPr>
              <a:t>Digested samples produced values reflecting much higher nickel content </a:t>
            </a:r>
          </a:p>
          <a:p>
            <a:endParaRPr lang="en-US" sz="2400" b="1" dirty="0">
              <a:solidFill>
                <a:srgbClr val="FF0000"/>
              </a:solidFill>
            </a:endParaRPr>
          </a:p>
          <a:p>
            <a:r>
              <a:rPr lang="en-US" sz="2400" b="1" dirty="0" smtClean="0">
                <a:solidFill>
                  <a:srgbClr val="F222AD"/>
                </a:solidFill>
              </a:rPr>
              <a:t>This indicated there was some nickel contamination due to nickel casings of the pipelines.</a:t>
            </a:r>
          </a:p>
          <a:p>
            <a:endParaRPr lang="en-US" sz="2400" b="1" dirty="0" smtClean="0">
              <a:solidFill>
                <a:srgbClr val="FF0000"/>
              </a:solidFill>
            </a:endParaRPr>
          </a:p>
          <a:p>
            <a:r>
              <a:rPr lang="en-US" sz="2400" b="1" dirty="0" smtClean="0">
                <a:solidFill>
                  <a:srgbClr val="002060"/>
                </a:solidFill>
              </a:rPr>
              <a:t>In laser ablation studies we can remove the outliers, in heterogeneous samples.</a:t>
            </a:r>
            <a:endParaRPr lang="en-US" sz="2400" b="1" dirty="0">
              <a:solidFill>
                <a:srgbClr val="002060"/>
              </a:solidFill>
            </a:endParaRPr>
          </a:p>
        </p:txBody>
      </p:sp>
    </p:spTree>
    <p:extLst>
      <p:ext uri="{BB962C8B-B14F-4D97-AF65-F5344CB8AC3E}">
        <p14:creationId xmlns:p14="http://schemas.microsoft.com/office/powerpoint/2010/main" xmlns="" val="25352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6" name="Content Placeholder 5"/>
          <p:cNvSpPr>
            <a:spLocks noGrp="1"/>
          </p:cNvSpPr>
          <p:nvPr>
            <p:ph sz="quarter" idx="1"/>
          </p:nvPr>
        </p:nvSpPr>
        <p:spPr/>
        <p:txBody>
          <a:bodyPr/>
          <a:lstStyle/>
          <a:p>
            <a:r>
              <a:rPr lang="en-US" b="1" dirty="0" smtClean="0">
                <a:solidFill>
                  <a:srgbClr val="FF0000"/>
                </a:solidFill>
              </a:rPr>
              <a:t>The Petroleum Institute and technical staff of the Chemistry Department is gratefully acknowledged</a:t>
            </a:r>
          </a:p>
          <a:p>
            <a:endParaRPr lang="en-US" b="1" dirty="0">
              <a:solidFill>
                <a:srgbClr val="FF0000"/>
              </a:solidFill>
            </a:endParaRPr>
          </a:p>
          <a:p>
            <a:r>
              <a:rPr lang="en-US" b="1" dirty="0" smtClean="0">
                <a:solidFill>
                  <a:srgbClr val="002060"/>
                </a:solidFill>
              </a:rPr>
              <a:t>Collaborators: </a:t>
            </a:r>
            <a:r>
              <a:rPr lang="en-US" b="1" dirty="0" err="1" smtClean="0">
                <a:solidFill>
                  <a:srgbClr val="002060"/>
                </a:solidFill>
              </a:rPr>
              <a:t>Mr</a:t>
            </a:r>
            <a:r>
              <a:rPr lang="en-US" b="1" dirty="0" smtClean="0">
                <a:solidFill>
                  <a:srgbClr val="002060"/>
                </a:solidFill>
              </a:rPr>
              <a:t> Sasi Stephen; </a:t>
            </a:r>
            <a:r>
              <a:rPr lang="en-US" b="1" dirty="0" err="1" smtClean="0">
                <a:solidFill>
                  <a:srgbClr val="002060"/>
                </a:solidFill>
              </a:rPr>
              <a:t>Mr</a:t>
            </a:r>
            <a:r>
              <a:rPr lang="en-US" b="1" dirty="0" smtClean="0">
                <a:solidFill>
                  <a:srgbClr val="002060"/>
                </a:solidFill>
              </a:rPr>
              <a:t> Amr Abd Elhameed</a:t>
            </a:r>
            <a:endParaRPr lang="en-US" b="1" dirty="0">
              <a:solidFill>
                <a:srgbClr val="002060"/>
              </a:solidFill>
            </a:endParaRPr>
          </a:p>
        </p:txBody>
      </p:sp>
    </p:spTree>
    <p:extLst>
      <p:ext uri="{BB962C8B-B14F-4D97-AF65-F5344CB8AC3E}">
        <p14:creationId xmlns:p14="http://schemas.microsoft.com/office/powerpoint/2010/main" xmlns="" val="2599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428625"/>
            <a:ext cx="8153400" cy="714375"/>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3"/>
          <p:cNvSpPr txBox="1">
            <a:spLocks noChangeArrowheads="1"/>
          </p:cNvSpPr>
          <p:nvPr/>
        </p:nvSpPr>
        <p:spPr bwMode="auto">
          <a:xfrm>
            <a:off x="228600" y="6030913"/>
            <a:ext cx="8763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altLang="en-US">
                <a:solidFill>
                  <a:prstClr val="black"/>
                </a:solidFill>
                <a:latin typeface="Georgia" pitchFamily="18" charset="0"/>
              </a:rPr>
              <a:t>Presented by: Dr. Avin Pillay, A&amp;S Chemistry Dept</a:t>
            </a:r>
          </a:p>
        </p:txBody>
      </p:sp>
      <p:sp>
        <p:nvSpPr>
          <p:cNvPr id="2" name="Rectangle 1"/>
          <p:cNvSpPr/>
          <p:nvPr/>
        </p:nvSpPr>
        <p:spPr>
          <a:xfrm>
            <a:off x="838200" y="2133600"/>
            <a:ext cx="7924800" cy="2862322"/>
          </a:xfrm>
          <a:prstGeom prst="rect">
            <a:avLst/>
          </a:prstGeom>
        </p:spPr>
        <p:txBody>
          <a:bodyPr wrap="square">
            <a:spAutoFit/>
          </a:bodyPr>
          <a:lstStyle/>
          <a:p>
            <a:r>
              <a:rPr lang="en-US" sz="3600" b="1" dirty="0">
                <a:solidFill>
                  <a:srgbClr val="FF0000"/>
                </a:solidFill>
              </a:rPr>
              <a:t>Laser [213-nm] depth-profiling studies of </a:t>
            </a:r>
            <a:r>
              <a:rPr lang="en-US" sz="3600" b="1" dirty="0" smtClean="0">
                <a:solidFill>
                  <a:srgbClr val="FF0000"/>
                </a:solidFill>
              </a:rPr>
              <a:t>Ni/V </a:t>
            </a:r>
            <a:r>
              <a:rPr lang="en-US" sz="3600" b="1" dirty="0">
                <a:solidFill>
                  <a:srgbClr val="FF0000"/>
                </a:solidFill>
              </a:rPr>
              <a:t>ratios in </a:t>
            </a:r>
            <a:r>
              <a:rPr lang="en-US" sz="3600" b="1" dirty="0" err="1" smtClean="0">
                <a:solidFill>
                  <a:srgbClr val="FF0000"/>
                </a:solidFill>
              </a:rPr>
              <a:t>asphaltenes</a:t>
            </a:r>
            <a:r>
              <a:rPr lang="en-US" sz="3600" b="1" dirty="0" smtClean="0">
                <a:solidFill>
                  <a:srgbClr val="FF0000"/>
                </a:solidFill>
              </a:rPr>
              <a:t> (soft samples) </a:t>
            </a:r>
            <a:r>
              <a:rPr lang="en-US" sz="3600" b="1" dirty="0">
                <a:solidFill>
                  <a:srgbClr val="FF0000"/>
                </a:solidFill>
              </a:rPr>
              <a:t>following liquid nitrogen pre-treatment </a:t>
            </a:r>
            <a:endParaRPr lang="en-US" sz="3600" dirty="0">
              <a:solidFill>
                <a:srgbClr val="FF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95725" y="762000"/>
            <a:ext cx="1428750" cy="971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0724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What are </a:t>
            </a:r>
            <a:r>
              <a:rPr lang="en-US" b="1" dirty="0" err="1">
                <a:solidFill>
                  <a:srgbClr val="7030A0"/>
                </a:solidFill>
              </a:rPr>
              <a:t>A</a:t>
            </a:r>
            <a:r>
              <a:rPr lang="en-US" b="1" dirty="0" err="1" smtClean="0">
                <a:solidFill>
                  <a:srgbClr val="7030A0"/>
                </a:solidFill>
              </a:rPr>
              <a:t>sphaltenes</a:t>
            </a:r>
            <a:r>
              <a:rPr lang="en-US" b="1" dirty="0" smtClean="0">
                <a:solidFill>
                  <a:srgbClr val="7030A0"/>
                </a:solidFill>
              </a:rPr>
              <a:t>?</a:t>
            </a:r>
            <a:endParaRPr lang="en-US" b="1" dirty="0">
              <a:solidFill>
                <a:srgbClr val="7030A0"/>
              </a:solidFill>
            </a:endParaRPr>
          </a:p>
        </p:txBody>
      </p:sp>
      <p:sp>
        <p:nvSpPr>
          <p:cNvPr id="3" name="Content Placeholder 2"/>
          <p:cNvSpPr>
            <a:spLocks noGrp="1"/>
          </p:cNvSpPr>
          <p:nvPr>
            <p:ph sz="quarter" idx="1"/>
          </p:nvPr>
        </p:nvSpPr>
        <p:spPr/>
        <p:txBody>
          <a:bodyPr/>
          <a:lstStyle/>
          <a:p>
            <a:r>
              <a:rPr lang="en-US" b="1" dirty="0"/>
              <a:t>Crude oils </a:t>
            </a:r>
            <a:r>
              <a:rPr lang="en-US" dirty="0" smtClean="0">
                <a:solidFill>
                  <a:srgbClr val="FF0000"/>
                </a:solidFill>
              </a:rPr>
              <a:t>contain </a:t>
            </a:r>
            <a:r>
              <a:rPr lang="en-US" dirty="0" err="1" smtClean="0">
                <a:solidFill>
                  <a:srgbClr val="FF0000"/>
                </a:solidFill>
              </a:rPr>
              <a:t>asphaltenes</a:t>
            </a:r>
            <a:r>
              <a:rPr lang="en-US" dirty="0" smtClean="0">
                <a:solidFill>
                  <a:srgbClr val="FF0000"/>
                </a:solidFill>
              </a:rPr>
              <a:t>, which are a sticky, tar-like substance</a:t>
            </a:r>
          </a:p>
          <a:p>
            <a:pPr marL="0" indent="0">
              <a:buNone/>
            </a:pPr>
            <a:endParaRPr lang="en-US" dirty="0" smtClean="0">
              <a:solidFill>
                <a:srgbClr val="FF0000"/>
              </a:solidFill>
            </a:endParaRPr>
          </a:p>
          <a:p>
            <a:r>
              <a:rPr lang="en-US" b="1" dirty="0" err="1"/>
              <a:t>Asphaltenes</a:t>
            </a:r>
            <a:r>
              <a:rPr lang="en-US" dirty="0"/>
              <a:t> </a:t>
            </a:r>
            <a:r>
              <a:rPr lang="en-US" dirty="0" smtClean="0">
                <a:solidFill>
                  <a:srgbClr val="0070C0"/>
                </a:solidFill>
              </a:rPr>
              <a:t>contain nickel and vanadium, which reflect the source rock and environment from which the crude oil originates. This is important for Geochemical research. The Ni/V ratio can be obtained by a technique called </a:t>
            </a:r>
            <a:r>
              <a:rPr lang="en-US" b="1" dirty="0" smtClean="0">
                <a:solidFill>
                  <a:srgbClr val="FF0000"/>
                </a:solidFill>
              </a:rPr>
              <a:t>ICP-MS. </a:t>
            </a:r>
            <a:r>
              <a:rPr lang="en-US" b="1" dirty="0" smtClean="0">
                <a:solidFill>
                  <a:srgbClr val="00B050"/>
                </a:solidFill>
              </a:rPr>
              <a:t>Generally V levels are higher than those for Ni.</a:t>
            </a:r>
            <a:endParaRPr lang="en-US" b="1" dirty="0">
              <a:solidFill>
                <a:srgbClr val="00B050"/>
              </a:solidFill>
            </a:endParaRPr>
          </a:p>
        </p:txBody>
      </p:sp>
    </p:spTree>
    <p:extLst>
      <p:ext uri="{BB962C8B-B14F-4D97-AF65-F5344CB8AC3E}">
        <p14:creationId xmlns:p14="http://schemas.microsoft.com/office/powerpoint/2010/main" xmlns="" val="19919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Typical </a:t>
            </a:r>
            <a:r>
              <a:rPr lang="en-US" b="1" dirty="0" err="1" smtClean="0">
                <a:solidFill>
                  <a:srgbClr val="002060"/>
                </a:solidFill>
              </a:rPr>
              <a:t>Asphaltene</a:t>
            </a:r>
            <a:r>
              <a:rPr lang="en-US" b="1" dirty="0" smtClean="0">
                <a:solidFill>
                  <a:srgbClr val="002060"/>
                </a:solidFill>
              </a:rPr>
              <a:t> Sample</a:t>
            </a:r>
            <a:endParaRPr lang="en-US" b="1" dirty="0">
              <a:solidFill>
                <a:srgbClr val="002060"/>
              </a:solidFill>
            </a:endParaRPr>
          </a:p>
        </p:txBody>
      </p:sp>
      <p:pic>
        <p:nvPicPr>
          <p:cNvPr id="11266" name="Picture 2" descr="asphaltene_ 003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676400"/>
            <a:ext cx="5953125" cy="447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6074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175" y="1081088"/>
            <a:ext cx="7867650" cy="469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p:txBody>
          <a:bodyPr/>
          <a:lstStyle/>
          <a:p>
            <a:r>
              <a:rPr lang="en-US" b="1" dirty="0" smtClean="0">
                <a:solidFill>
                  <a:srgbClr val="0070C0"/>
                </a:solidFill>
              </a:rPr>
              <a:t>Asphalt + Gravel = Roads</a:t>
            </a:r>
            <a:endParaRPr lang="en-US" b="1" dirty="0">
              <a:solidFill>
                <a:srgbClr val="0070C0"/>
              </a:solidFill>
            </a:endParaRPr>
          </a:p>
        </p:txBody>
      </p:sp>
    </p:spTree>
    <p:extLst>
      <p:ext uri="{BB962C8B-B14F-4D97-AF65-F5344CB8AC3E}">
        <p14:creationId xmlns:p14="http://schemas.microsoft.com/office/powerpoint/2010/main" xmlns="" val="17593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Natural sample of </a:t>
            </a:r>
            <a:r>
              <a:rPr lang="en-US" b="1" dirty="0" err="1">
                <a:solidFill>
                  <a:srgbClr val="FF0000"/>
                </a:solidFill>
              </a:rPr>
              <a:t>A</a:t>
            </a:r>
            <a:r>
              <a:rPr lang="en-US" b="1" dirty="0" err="1" smtClean="0">
                <a:solidFill>
                  <a:srgbClr val="FF0000"/>
                </a:solidFill>
              </a:rPr>
              <a:t>sphaltene</a:t>
            </a:r>
            <a:r>
              <a:rPr lang="en-US" b="1" dirty="0" smtClean="0">
                <a:solidFill>
                  <a:srgbClr val="FF0000"/>
                </a:solidFill>
              </a:rPr>
              <a:t> - flaky</a:t>
            </a:r>
            <a:endParaRPr lang="en-US" b="1" dirty="0">
              <a:solidFill>
                <a:srgbClr val="FF0000"/>
              </a:solidFill>
            </a:endParaRPr>
          </a:p>
        </p:txBody>
      </p:sp>
      <p:sp>
        <p:nvSpPr>
          <p:cNvPr id="3" name="Content Placeholder 2"/>
          <p:cNvSpPr>
            <a:spLocks noGrp="1"/>
          </p:cNvSpPr>
          <p:nvPr>
            <p:ph sz="quarter" idx="1"/>
          </p:nvPr>
        </p:nvSpPr>
        <p:spPr/>
        <p:txBody>
          <a:bodyPr/>
          <a:lstStyle/>
          <a:p>
            <a:endParaRPr lang="en-US" dirty="0"/>
          </a:p>
        </p:txBody>
      </p:sp>
      <p:pic>
        <p:nvPicPr>
          <p:cNvPr id="6146" name="Picture 2" descr="C:\Users\apillay\AppData\Local\Microsoft\Windows\Temporary Internet Files\Content.Outlook\7DFZ4ZPE\Asphaltene_Sep2014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47800"/>
            <a:ext cx="9144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65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B050"/>
                </a:solidFill>
              </a:rPr>
              <a:t>Liquid Nitrogen Pre-treatment of sample</a:t>
            </a:r>
            <a:endParaRPr lang="en-US" sz="2800" b="1" dirty="0">
              <a:solidFill>
                <a:srgbClr val="00B050"/>
              </a:solidFill>
            </a:endParaRPr>
          </a:p>
        </p:txBody>
      </p:sp>
      <p:sp>
        <p:nvSpPr>
          <p:cNvPr id="3" name="Content Placeholder 2"/>
          <p:cNvSpPr>
            <a:spLocks noGrp="1"/>
          </p:cNvSpPr>
          <p:nvPr>
            <p:ph sz="quarter" idx="1"/>
          </p:nvPr>
        </p:nvSpPr>
        <p:spPr/>
        <p:txBody>
          <a:bodyPr/>
          <a:lstStyle/>
          <a:p>
            <a:endParaRPr lang="en-US" dirty="0"/>
          </a:p>
        </p:txBody>
      </p:sp>
      <p:pic>
        <p:nvPicPr>
          <p:cNvPr id="8194" name="Picture 2" descr="C:\Users\apillay\AppData\Local\Microsoft\Windows\Temporary Internet Files\Content.Outlook\7DFZ4ZPE\Asphaltene_Sep2014_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0600"/>
            <a:ext cx="9144000" cy="53263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76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Solidified </a:t>
            </a:r>
            <a:r>
              <a:rPr lang="en-US" b="1" dirty="0" err="1" smtClean="0">
                <a:solidFill>
                  <a:srgbClr val="7030A0"/>
                </a:solidFill>
              </a:rPr>
              <a:t>Asphaltene</a:t>
            </a:r>
            <a:r>
              <a:rPr lang="en-US" b="1" dirty="0" smtClean="0">
                <a:solidFill>
                  <a:srgbClr val="7030A0"/>
                </a:solidFill>
              </a:rPr>
              <a:t> Sample</a:t>
            </a:r>
            <a:endParaRPr lang="en-US" b="1" dirty="0">
              <a:solidFill>
                <a:srgbClr val="7030A0"/>
              </a:solidFill>
            </a:endParaRPr>
          </a:p>
        </p:txBody>
      </p:sp>
      <p:pic>
        <p:nvPicPr>
          <p:cNvPr id="9218" name="Picture 2" descr="C:\Users\apillay\AppData\Local\Microsoft\Windows\Temporary Internet Files\Content.Outlook\7DFZ4ZPE\Asphaltene_Sep2014_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14400"/>
            <a:ext cx="9144000" cy="5749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89282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11936</TotalTime>
  <Words>445</Words>
  <Application>Microsoft Office PowerPoint</Application>
  <PresentationFormat>On-screen Show (4:3)</PresentationFormat>
  <Paragraphs>108</Paragraphs>
  <Slides>23</Slides>
  <Notes>1</Notes>
  <HiddenSlides>0</HiddenSlides>
  <MMClips>1</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Civic</vt:lpstr>
      <vt:lpstr>1_Civic</vt:lpstr>
      <vt:lpstr>About OMICS Group</vt:lpstr>
      <vt:lpstr>About OMICS Group Conferences</vt:lpstr>
      <vt:lpstr>Slide 3</vt:lpstr>
      <vt:lpstr>What are Asphaltenes?</vt:lpstr>
      <vt:lpstr>Typical Asphaltene Sample</vt:lpstr>
      <vt:lpstr>Asphalt + Gravel = Roads</vt:lpstr>
      <vt:lpstr>Natural sample of Asphaltene - flaky</vt:lpstr>
      <vt:lpstr>Liquid Nitrogen Pre-treatment of sample</vt:lpstr>
      <vt:lpstr>Solidified Asphaltene Sample</vt:lpstr>
      <vt:lpstr>Brittle Asphaltene sample</vt:lpstr>
      <vt:lpstr>Solidified Asphaltene Sample</vt:lpstr>
      <vt:lpstr>What is ICP-MS</vt:lpstr>
      <vt:lpstr>Laser Ablation ICP-MS </vt:lpstr>
      <vt:lpstr>Validation of ICP-MS</vt:lpstr>
      <vt:lpstr>Laser Ablation</vt:lpstr>
      <vt:lpstr>Screen-shot of “splashing” effects in a gelatinous or soft sample</vt:lpstr>
      <vt:lpstr>Screen shot of crater-formation </vt:lpstr>
      <vt:lpstr>Ni/V Ratio vs Laser Depth</vt:lpstr>
      <vt:lpstr>Ni/V Ratio vs Laser Depth</vt:lpstr>
      <vt:lpstr>Ni/V Ratio vs Laser Depth</vt:lpstr>
      <vt:lpstr>Digested Asphaltenes</vt:lpstr>
      <vt:lpstr>THANK YOU</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Avin Pillay</dc:creator>
  <cp:lastModifiedBy>swetha-g</cp:lastModifiedBy>
  <cp:revision>23</cp:revision>
  <cp:lastPrinted>2014-09-24T10:52:15Z</cp:lastPrinted>
  <dcterms:created xsi:type="dcterms:W3CDTF">2013-10-02T04:04:48Z</dcterms:created>
  <dcterms:modified xsi:type="dcterms:W3CDTF">2014-11-06T16:12:02Z</dcterms:modified>
</cp:coreProperties>
</file>