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6" r:id="rId2"/>
    <p:sldId id="260" r:id="rId3"/>
    <p:sldId id="256" r:id="rId4"/>
    <p:sldId id="264" r:id="rId5"/>
    <p:sldId id="258" r:id="rId6"/>
    <p:sldId id="267" r:id="rId7"/>
    <p:sldId id="265" r:id="rId8"/>
    <p:sldId id="268" r:id="rId9"/>
    <p:sldId id="318" r:id="rId10"/>
    <p:sldId id="319" r:id="rId11"/>
    <p:sldId id="289" r:id="rId12"/>
    <p:sldId id="320" r:id="rId13"/>
    <p:sldId id="272" r:id="rId14"/>
    <p:sldId id="271" r:id="rId15"/>
    <p:sldId id="275" r:id="rId16"/>
    <p:sldId id="278" r:id="rId17"/>
    <p:sldId id="310" r:id="rId18"/>
    <p:sldId id="311" r:id="rId19"/>
    <p:sldId id="312" r:id="rId20"/>
    <p:sldId id="313" r:id="rId21"/>
    <p:sldId id="288" r:id="rId22"/>
    <p:sldId id="301" r:id="rId23"/>
    <p:sldId id="302" r:id="rId24"/>
    <p:sldId id="303" r:id="rId25"/>
    <p:sldId id="307" r:id="rId26"/>
    <p:sldId id="308" r:id="rId27"/>
    <p:sldId id="315" r:id="rId28"/>
    <p:sldId id="316" r:id="rId29"/>
    <p:sldId id="31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B32B6-5610-4F5F-B2D0-570AF48B8CA2}" type="datetimeFigureOut">
              <a:rPr lang="en-US" smtClean="0"/>
              <a:pPr/>
              <a:t>6/18/2015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E8B1E-7D9E-4FAE-A28F-8DAA21B3436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858601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63937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package" Target="../embeddings/Microsoft_Office_Word_Document1.docx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12" Type="http://schemas.openxmlformats.org/officeDocument/2006/relationships/image" Target="../media/image28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Relationship Id="rId1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ITD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 l="311" r="2855"/>
          <a:stretch>
            <a:fillRect/>
          </a:stretch>
        </p:blipFill>
        <p:spPr bwMode="auto">
          <a:xfrm>
            <a:off x="1712787" y="3635376"/>
            <a:ext cx="6232976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6068" y="533400"/>
            <a:ext cx="8229243" cy="1371600"/>
          </a:xfrm>
        </p:spPr>
        <p:txBody>
          <a:bodyPr/>
          <a:lstStyle/>
          <a:p>
            <a:r>
              <a:rPr lang="en-US" sz="3200" b="1" dirty="0" smtClean="0"/>
              <a:t>Identification of Internal Waves in the Western Bay of Bengal: Observations and </a:t>
            </a:r>
            <a:r>
              <a:rPr lang="en-US" sz="3200" b="1" dirty="0" err="1" smtClean="0"/>
              <a:t>Modelling</a:t>
            </a:r>
            <a:endParaRPr lang="en-US" sz="3200" dirty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04554" y="2209800"/>
            <a:ext cx="5487352" cy="990600"/>
          </a:xfrm>
        </p:spPr>
        <p:txBody>
          <a:bodyPr/>
          <a:lstStyle/>
          <a:p>
            <a:pPr eaLnBrk="1" hangingPunct="1"/>
            <a:r>
              <a:rPr lang="en-US" sz="2800" b="1" smtClean="0">
                <a:latin typeface="Comic Sans MS" pitchFamily="66" charset="0"/>
              </a:rPr>
              <a:t> A. D. Rao</a:t>
            </a:r>
          </a:p>
          <a:p>
            <a:pPr eaLnBrk="1" hangingPunct="1"/>
            <a:endParaRPr lang="en-US" sz="2800" smtClean="0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372136" y="2787650"/>
            <a:ext cx="678087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000">
                <a:latin typeface="Comic Sans MS" pitchFamily="66" charset="0"/>
              </a:rPr>
              <a:t>Centre for Atmospheric Sciences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sz="2000">
                <a:latin typeface="Comic Sans MS" pitchFamily="66" charset="0"/>
              </a:rPr>
              <a:t>Indian Institute of Technology Delhi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 RAO\Desktop\denAVG\pycnocline\Gop43\Gopal4seasonID.jpg"/>
          <p:cNvPicPr preferRelativeResize="0"/>
          <p:nvPr/>
        </p:nvPicPr>
        <p:blipFill>
          <a:blip r:embed="rId2"/>
          <a:srcRect l="6867" r="9878"/>
          <a:stretch>
            <a:fillRect/>
          </a:stretch>
        </p:blipFill>
        <p:spPr bwMode="auto">
          <a:xfrm>
            <a:off x="4648200" y="378000"/>
            <a:ext cx="4495800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C:\Users\AD RAO\Desktop\BoBEner\denAVG\pycnocline\Gop43\Gopalpur_density.jpg"/>
          <p:cNvPicPr preferRelativeResize="0">
            <a:picLocks noChangeArrowheads="1"/>
          </p:cNvPicPr>
          <p:nvPr/>
        </p:nvPicPr>
        <p:blipFill>
          <a:blip r:embed="rId3"/>
          <a:srcRect l="9689" r="8467"/>
          <a:stretch>
            <a:fillRect/>
          </a:stretch>
        </p:blipFill>
        <p:spPr bwMode="auto">
          <a:xfrm>
            <a:off x="76200" y="381000"/>
            <a:ext cx="4419600" cy="648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9525" y="0"/>
            <a:ext cx="894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Density oscillations and isopycnal displacement at shelf break off Gopalpur</a:t>
            </a:r>
            <a:endParaRPr lang="en-I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2511" y="381000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/>
              <a:t>Density</a:t>
            </a:r>
            <a:endParaRPr lang="en-IN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689891" y="381000"/>
            <a:ext cx="2615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 smtClean="0"/>
              <a:t>Isopycnal displacement</a:t>
            </a:r>
            <a:endParaRPr lang="en-IN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3200" y="6172200"/>
            <a:ext cx="3124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smtClean="0"/>
              <a:t>Figure: Snapshots of vertical velocity (shaded) and currents (vectors) at 2-hour interval off  Gopalpur.</a:t>
            </a:r>
            <a:endParaRPr lang="en-IN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6100" y="0"/>
            <a:ext cx="5596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Snapshots of vertical velocity off Gopalpur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t="148" r="50476" b="1989"/>
          <a:stretch>
            <a:fillRect/>
          </a:stretch>
        </p:blipFill>
        <p:spPr bwMode="auto">
          <a:xfrm>
            <a:off x="2362200" y="762000"/>
            <a:ext cx="377693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386275" y="438514"/>
            <a:ext cx="171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velocity</a:t>
            </a:r>
            <a:endParaRPr lang="en-IN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AD RAO\Desktop\BoBEner\4April\EnergyTOT_ZOOM_2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9575" y="228600"/>
            <a:ext cx="3960000" cy="3420000"/>
          </a:xfrm>
          <a:prstGeom prst="rect">
            <a:avLst/>
          </a:prstGeom>
          <a:noFill/>
        </p:spPr>
      </p:pic>
      <p:pic>
        <p:nvPicPr>
          <p:cNvPr id="37893" name="Picture 5" descr="C:\Users\AD RAO\Desktop\BoBEner\10October\EnergyTOT_ZOOM_2.jpg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1975" y="3420070"/>
            <a:ext cx="3960000" cy="3420000"/>
          </a:xfrm>
          <a:prstGeom prst="rect">
            <a:avLst/>
          </a:prstGeom>
          <a:noFill/>
        </p:spPr>
      </p:pic>
      <p:pic>
        <p:nvPicPr>
          <p:cNvPr id="7" name="Picture 2" descr="C:\Users\AD RAO\Desktop\BoBEner\1January\EnergyTOT_ZOOM_2.jpg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228600"/>
            <a:ext cx="3960000" cy="3420000"/>
          </a:xfrm>
          <a:prstGeom prst="rect">
            <a:avLst/>
          </a:prstGeom>
          <a:noFill/>
        </p:spPr>
      </p:pic>
      <p:pic>
        <p:nvPicPr>
          <p:cNvPr id="8" name="Picture 4" descr="C:\Users\AD RAO\Desktop\BoBEner\7July\EnergyTOT_ZOOM_2.jpg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3420035"/>
            <a:ext cx="3960000" cy="3420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-53790" y="-8965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Inter-seasonal variability of Internal tides in the domain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 RAO\Desktop\figures_3_15_revision\Figure 1a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7574604" cy="2759075"/>
          </a:xfrm>
          <a:prstGeom prst="rect">
            <a:avLst/>
          </a:prstGeom>
          <a:noFill/>
        </p:spPr>
      </p:pic>
      <p:pic>
        <p:nvPicPr>
          <p:cNvPr id="1028" name="Picture 4" descr="C:\Users\AD RAO\Desktop\figures_3_15_revision\Figure 2a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3352800"/>
            <a:ext cx="5286375" cy="3159584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297180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Figure: (a) Schematic representation of model domain along with bathymetry, (b) representative bottom topography showing continental shelf, shelf break and continental slope.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277263" y="6474023"/>
            <a:ext cx="64189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Figure: Vertical profile representative of May (a) Temperature and Salinity, (b) Density.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2207" y="-4465"/>
            <a:ext cx="6584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Experiments with shelf width &amp; shelf break depth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 l="2555" r="4792"/>
          <a:stretch>
            <a:fillRect/>
          </a:stretch>
        </p:blipFill>
        <p:spPr bwMode="auto">
          <a:xfrm>
            <a:off x="228600" y="1213800"/>
            <a:ext cx="4267200" cy="366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81000" y="5008212"/>
            <a:ext cx="4191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Figure: Spectral estimate of density across all cross-sections. (b) Bottom topography normal to the shelf for all angles (left) and vertical density profile (right).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rcRect l="2355" r="4992"/>
          <a:stretch>
            <a:fillRect/>
          </a:stretch>
        </p:blipFill>
        <p:spPr bwMode="auto">
          <a:xfrm>
            <a:off x="4724400" y="1219200"/>
            <a:ext cx="4267200" cy="366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953000" y="5005036"/>
            <a:ext cx="4191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Fig</a:t>
            </a:r>
            <a:r>
              <a:rPr lang="en-US" sz="1400" dirty="0" smtClean="0">
                <a:ea typeface="Times New Roman" pitchFamily="18" charset="0"/>
                <a:cs typeface="Times New Roman" pitchFamily="18" charset="0"/>
              </a:rPr>
              <a:t>ure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: (a) Spectral estimate of density across all cross-sections. (b) Bottom topography normal to the shelf (left) for all angles and vertical density profile (right).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0" y="4950"/>
            <a:ext cx="3213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Idealized experiments : 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533400"/>
            <a:ext cx="5154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 with continental shelf angle</a:t>
            </a:r>
            <a:endParaRPr lang="en-I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2975" y="533400"/>
            <a:ext cx="23051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and stratification</a:t>
            </a:r>
            <a:endParaRPr lang="en-I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 RAO\Desktop\pap\papIdeal\figures_3_15_revision\Figure 8a.pn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9" y="581025"/>
            <a:ext cx="3060000" cy="2088000"/>
          </a:xfrm>
          <a:prstGeom prst="rect">
            <a:avLst/>
          </a:prstGeom>
          <a:noFill/>
        </p:spPr>
      </p:pic>
      <p:pic>
        <p:nvPicPr>
          <p:cNvPr id="3" name="Picture 2" descr="C:\Users\AD RAO\Desktop\pap\papIdeal\figures_3_15_revision\Figure 8b.png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5600" y="581025"/>
            <a:ext cx="3060000" cy="2088000"/>
          </a:xfrm>
          <a:prstGeom prst="rect">
            <a:avLst/>
          </a:prstGeom>
          <a:noFill/>
        </p:spPr>
      </p:pic>
      <p:pic>
        <p:nvPicPr>
          <p:cNvPr id="5" name="Picture 2" descr="C:\Users\AD RAO\Desktop\pap\papIdeal\figures_3_15_revision\Figure 9a.png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" y="2672240"/>
            <a:ext cx="3060000" cy="2088000"/>
          </a:xfrm>
          <a:prstGeom prst="rect">
            <a:avLst/>
          </a:prstGeom>
          <a:noFill/>
        </p:spPr>
      </p:pic>
      <p:pic>
        <p:nvPicPr>
          <p:cNvPr id="6" name="Picture 5" descr="C:\Users\AD RAO\Desktop\pap\papIdeal\figures_3_15_revision\Figure 9b.png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8450" y="2672240"/>
            <a:ext cx="3060000" cy="2088000"/>
          </a:xfrm>
          <a:prstGeom prst="rect">
            <a:avLst/>
          </a:prstGeom>
          <a:noFill/>
        </p:spPr>
      </p:pic>
      <p:pic>
        <p:nvPicPr>
          <p:cNvPr id="7" name="Picture 2" descr="C:\Users\AD RAO\Desktop\pap\papIdeal\figures_3_15_revision\Figure 10a.png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5242" y="4770438"/>
            <a:ext cx="3060000" cy="2088000"/>
          </a:xfrm>
          <a:prstGeom prst="rect">
            <a:avLst/>
          </a:prstGeom>
          <a:noFill/>
        </p:spPr>
      </p:pic>
      <p:pic>
        <p:nvPicPr>
          <p:cNvPr id="8" name="Picture 7" descr="C:\Users\AD RAO\Desktop\pap\papIdeal\figures_3_15_revision\Figure 10b.png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18450" y="4772025"/>
            <a:ext cx="3060000" cy="2088000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>
          <a:xfrm rot="5400000" flipH="1" flipV="1">
            <a:off x="322659" y="3638947"/>
            <a:ext cx="6516688" cy="794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-15493" y="-85600"/>
            <a:ext cx="7082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Effect of Coastal geometry with and without rotation :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6200" y="560387"/>
            <a:ext cx="66294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625" y="2665412"/>
            <a:ext cx="66294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100" y="4770437"/>
            <a:ext cx="66294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88816" y="24765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i="1" dirty="0" smtClean="0"/>
              <a:t>f </a:t>
            </a:r>
            <a:r>
              <a:rPr lang="en-IN" dirty="0" smtClean="0"/>
              <a:t>= 0</a:t>
            </a:r>
            <a:endParaRPr lang="en-IN" dirty="0"/>
          </a:p>
        </p:txBody>
      </p:sp>
      <p:sp>
        <p:nvSpPr>
          <p:cNvPr id="29" name="TextBox 28"/>
          <p:cNvSpPr txBox="1"/>
          <p:nvPr/>
        </p:nvSpPr>
        <p:spPr>
          <a:xfrm>
            <a:off x="4740568" y="24026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i="1" dirty="0" smtClean="0"/>
              <a:t>f </a:t>
            </a:r>
            <a:r>
              <a:rPr lang="en-IN" dirty="0" smtClean="0"/>
              <a:t>≠ 0</a:t>
            </a:r>
            <a:endParaRPr lang="en-IN" dirty="0"/>
          </a:p>
        </p:txBody>
      </p:sp>
      <p:sp>
        <p:nvSpPr>
          <p:cNvPr id="30" name="TextBox 29"/>
          <p:cNvSpPr txBox="1"/>
          <p:nvPr/>
        </p:nvSpPr>
        <p:spPr>
          <a:xfrm>
            <a:off x="9525" y="679668"/>
            <a:ext cx="29848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 smtClean="0"/>
              <a:t>S</a:t>
            </a:r>
          </a:p>
          <a:p>
            <a:r>
              <a:rPr lang="en-IN" sz="1400" b="1" dirty="0" smtClean="0"/>
              <a:t>T</a:t>
            </a:r>
          </a:p>
          <a:p>
            <a:r>
              <a:rPr lang="en-IN" sz="1400" b="1" dirty="0" smtClean="0"/>
              <a:t>R</a:t>
            </a:r>
          </a:p>
          <a:p>
            <a:r>
              <a:rPr lang="en-IN" sz="1400" b="1" dirty="0" smtClean="0"/>
              <a:t>A</a:t>
            </a:r>
          </a:p>
          <a:p>
            <a:r>
              <a:rPr lang="en-IN" sz="1400" b="1" dirty="0" smtClean="0"/>
              <a:t>I</a:t>
            </a:r>
          </a:p>
          <a:p>
            <a:r>
              <a:rPr lang="en-IN" sz="1400" b="1" dirty="0" smtClean="0"/>
              <a:t>G</a:t>
            </a:r>
          </a:p>
          <a:p>
            <a:r>
              <a:rPr lang="en-IN" sz="1400" b="1" dirty="0" smtClean="0"/>
              <a:t>H</a:t>
            </a:r>
          </a:p>
          <a:p>
            <a:r>
              <a:rPr lang="en-IN" sz="1400" b="1" dirty="0" smtClean="0"/>
              <a:t>T</a:t>
            </a:r>
            <a:endParaRPr lang="en-IN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2971800"/>
            <a:ext cx="304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smtClean="0"/>
              <a:t>CONCAVE</a:t>
            </a:r>
            <a:endParaRPr lang="en-IN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5029200"/>
            <a:ext cx="22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smtClean="0"/>
              <a:t>CONVEX</a:t>
            </a:r>
            <a:endParaRPr lang="en-IN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758050" y="622343"/>
            <a:ext cx="236220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7800" indent="-177800">
              <a:buFont typeface="Wingdings" pitchFamily="2" charset="2"/>
              <a:buChar char="ü"/>
            </a:pPr>
            <a:r>
              <a:rPr lang="en-IN" sz="1400" dirty="0" smtClean="0"/>
              <a:t>The estimate remains the same for </a:t>
            </a:r>
            <a:r>
              <a:rPr lang="en-IN" sz="1400" i="1" dirty="0" smtClean="0"/>
              <a:t>f </a:t>
            </a:r>
            <a:r>
              <a:rPr lang="en-IN" sz="1400" dirty="0" smtClean="0"/>
              <a:t>= 0.</a:t>
            </a:r>
          </a:p>
          <a:p>
            <a:pPr marL="177800" indent="-177800">
              <a:buFont typeface="Wingdings" pitchFamily="2" charset="2"/>
              <a:buChar char="ü"/>
            </a:pPr>
            <a:r>
              <a:rPr lang="en-IN" sz="1400" dirty="0" smtClean="0"/>
              <a:t>The estimate increases towards the right for </a:t>
            </a:r>
            <a:r>
              <a:rPr lang="en-IN" sz="1400" i="1" dirty="0" smtClean="0"/>
              <a:t>f </a:t>
            </a:r>
            <a:r>
              <a:rPr lang="en-IN" sz="1400" dirty="0" smtClean="0"/>
              <a:t>≠ 0.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58050" y="2712525"/>
            <a:ext cx="2362200" cy="16004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7800" indent="-177800">
              <a:buFont typeface="Wingdings" pitchFamily="2" charset="2"/>
              <a:buChar char="ü"/>
            </a:pPr>
            <a:r>
              <a:rPr lang="en-IN" sz="1400" dirty="0" smtClean="0"/>
              <a:t>The estimate is symmetric with maximum in the concave region for </a:t>
            </a:r>
            <a:r>
              <a:rPr lang="en-IN" sz="1400" i="1" dirty="0" smtClean="0"/>
              <a:t>f </a:t>
            </a:r>
            <a:r>
              <a:rPr lang="en-IN" sz="1400" dirty="0" smtClean="0"/>
              <a:t>= 0.</a:t>
            </a:r>
          </a:p>
          <a:p>
            <a:pPr marL="177800" indent="-177800">
              <a:buFont typeface="Wingdings" pitchFamily="2" charset="2"/>
              <a:buChar char="ü"/>
            </a:pPr>
            <a:r>
              <a:rPr lang="en-IN" sz="1400" dirty="0" smtClean="0"/>
              <a:t>The estimate increases towards the right but have maxima in the concave part for </a:t>
            </a:r>
            <a:r>
              <a:rPr lang="en-IN" sz="1400" i="1" dirty="0" smtClean="0"/>
              <a:t>f </a:t>
            </a:r>
            <a:r>
              <a:rPr lang="en-IN" sz="1400" dirty="0" smtClean="0"/>
              <a:t>≠ 0.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58050" y="4821268"/>
            <a:ext cx="2362200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7800" indent="-177800">
              <a:buFont typeface="Wingdings" pitchFamily="2" charset="2"/>
              <a:buChar char="ü"/>
            </a:pPr>
            <a:r>
              <a:rPr lang="en-IN" sz="1400" dirty="0" smtClean="0"/>
              <a:t>The estimate is symmetric with a minima in the convex portion for </a:t>
            </a:r>
            <a:r>
              <a:rPr lang="en-IN" sz="1400" i="1" dirty="0" smtClean="0"/>
              <a:t>f </a:t>
            </a:r>
            <a:r>
              <a:rPr lang="en-IN" sz="1400" dirty="0" smtClean="0"/>
              <a:t>= 0.</a:t>
            </a:r>
          </a:p>
          <a:p>
            <a:pPr marL="177800" indent="-177800">
              <a:buFont typeface="Wingdings" pitchFamily="2" charset="2"/>
              <a:buChar char="ü"/>
            </a:pPr>
            <a:r>
              <a:rPr lang="en-IN" sz="1400" dirty="0" smtClean="0"/>
              <a:t>The estimate is minimum in the convex portion and the values are less for </a:t>
            </a:r>
            <a:r>
              <a:rPr lang="en-IN" sz="1400" i="1" dirty="0" smtClean="0"/>
              <a:t>f </a:t>
            </a:r>
            <a:r>
              <a:rPr lang="en-IN" sz="1400" dirty="0" smtClean="0"/>
              <a:t>≠ 0.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 RAO\Desktop\pap\papIdeal\figures_3_15_revision\Figure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0321" y="1219200"/>
            <a:ext cx="4457479" cy="3678238"/>
          </a:xfrm>
          <a:prstGeom prst="rect">
            <a:avLst/>
          </a:prstGeom>
          <a:noFill/>
        </p:spPr>
      </p:pic>
      <p:pic>
        <p:nvPicPr>
          <p:cNvPr id="4" name="Picture 3" descr="C:\Users\AD RAO\Desktop\pap\papIdeal\figures_3_15_revision\Figure 8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874" y="1257300"/>
            <a:ext cx="4340126" cy="3581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400" y="5029200"/>
            <a:ext cx="89916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Summary:</a:t>
            </a:r>
          </a:p>
          <a:p>
            <a:r>
              <a:rPr lang="en-US" dirty="0" smtClean="0"/>
              <a:t>The estimate increases from south to north in the northern hemisphere while it increases from north to south in the southern hemisphere.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4948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tides in both the hemisphere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762000"/>
            <a:ext cx="224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Northern hemisphere</a:t>
            </a:r>
            <a:endParaRPr lang="en-IN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00228" y="790575"/>
            <a:ext cx="224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 smtClean="0"/>
              <a:t>Southern hemisphere</a:t>
            </a:r>
            <a:endParaRPr lang="en-IN" b="1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552700" y="2895600"/>
            <a:ext cx="4114800" cy="15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00983" y="3016448"/>
            <a:ext cx="3850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sz="1400" b="1" dirty="0" smtClean="0"/>
              <a:t>(a)</a:t>
            </a:r>
            <a:endParaRPr lang="en-IN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t="7204" r="4681" b="5492"/>
          <a:stretch>
            <a:fillRect/>
          </a:stretch>
        </p:blipFill>
        <p:spPr bwMode="auto">
          <a:xfrm>
            <a:off x="5691250" y="817100"/>
            <a:ext cx="3290888" cy="29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-23750" y="706619"/>
            <a:ext cx="53217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u="sng" dirty="0">
                <a:latin typeface="+mn-lt"/>
              </a:rPr>
              <a:t>Initial state of the 2D-model: bathymetry and </a:t>
            </a:r>
            <a:r>
              <a:rPr lang="en-IN" u="sng" dirty="0" smtClean="0">
                <a:latin typeface="+mn-lt"/>
              </a:rPr>
              <a:t>density</a:t>
            </a:r>
            <a:endParaRPr lang="en-IN" u="sng" dirty="0">
              <a:latin typeface="+mn-lt"/>
            </a:endParaRP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/>
          <a:srcRect l="1134" t="15762" r="3928" b="7204"/>
          <a:stretch>
            <a:fillRect/>
          </a:stretch>
        </p:blipFill>
        <p:spPr bwMode="auto">
          <a:xfrm>
            <a:off x="949114" y="1082145"/>
            <a:ext cx="4132535" cy="273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/>
          <a:srcRect l="4890" t="8646" r="4349" b="1515"/>
          <a:stretch>
            <a:fillRect/>
          </a:stretch>
        </p:blipFill>
        <p:spPr bwMode="auto">
          <a:xfrm>
            <a:off x="418240" y="4270090"/>
            <a:ext cx="6911309" cy="260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-17400" y="3866776"/>
            <a:ext cx="6532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u="sng" dirty="0"/>
              <a:t>Time-series of temperature for two different model resolutions </a:t>
            </a:r>
          </a:p>
        </p:txBody>
      </p:sp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7353300" y="4285876"/>
            <a:ext cx="1766950" cy="16158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buFont typeface="Wingdings" pitchFamily="2" charset="2"/>
              <a:buChar char="Ø"/>
            </a:pPr>
            <a:r>
              <a:rPr lang="en-IN" sz="1100" dirty="0"/>
              <a:t>Computational time </a:t>
            </a:r>
            <a:r>
              <a:rPr lang="en-IN" sz="1100" dirty="0" smtClean="0"/>
              <a:t>(for </a:t>
            </a:r>
            <a:r>
              <a:rPr lang="en-IN" sz="1100" dirty="0"/>
              <a:t>30 days simulation </a:t>
            </a:r>
            <a:r>
              <a:rPr lang="en-IN" sz="1100" dirty="0" smtClean="0"/>
              <a:t>) and matrix size: </a:t>
            </a:r>
            <a:endParaRPr lang="en-IN" sz="1100" dirty="0"/>
          </a:p>
          <a:p>
            <a:pPr>
              <a:buFont typeface="Wingdings" pitchFamily="2" charset="2"/>
              <a:buChar char="Ø"/>
            </a:pPr>
            <a:endParaRPr lang="en-IN" sz="1100" dirty="0"/>
          </a:p>
          <a:p>
            <a:r>
              <a:rPr lang="el-GR" sz="1100" dirty="0"/>
              <a:t>Δ </a:t>
            </a:r>
            <a:r>
              <a:rPr lang="en-IN" sz="1100" dirty="0"/>
              <a:t>x = </a:t>
            </a:r>
            <a:r>
              <a:rPr lang="en-IN" sz="1100" dirty="0" smtClean="0"/>
              <a:t>384m </a:t>
            </a:r>
            <a:r>
              <a:rPr lang="en-IN" sz="1100" dirty="0"/>
              <a:t>is 12 hours</a:t>
            </a:r>
          </a:p>
          <a:p>
            <a:r>
              <a:rPr lang="en-US" sz="1100" dirty="0"/>
              <a:t>Matrix size: 192 x 128</a:t>
            </a:r>
          </a:p>
          <a:p>
            <a:endParaRPr lang="en-IN" sz="1100" dirty="0"/>
          </a:p>
          <a:p>
            <a:r>
              <a:rPr lang="el-GR" sz="1100" dirty="0"/>
              <a:t>Δ </a:t>
            </a:r>
            <a:r>
              <a:rPr lang="en-IN" sz="1100" dirty="0"/>
              <a:t>x = </a:t>
            </a:r>
            <a:r>
              <a:rPr lang="en-IN" sz="1100" dirty="0" smtClean="0"/>
              <a:t>48m </a:t>
            </a:r>
            <a:r>
              <a:rPr lang="en-IN" sz="1100" dirty="0"/>
              <a:t>is 1.5 days</a:t>
            </a:r>
          </a:p>
          <a:p>
            <a:r>
              <a:rPr lang="en-US" sz="1100" dirty="0"/>
              <a:t>Matrix size: 1536 x 128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7415" y="-66785"/>
            <a:ext cx="9139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Higher frequency and High resolution modelling : simulations for different model resolutions (semi-diurnal tidal forcing)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4763" y="-61912"/>
            <a:ext cx="80156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Spectral analysis for density with different model resolutions 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6200" y="685800"/>
            <a:ext cx="3295650" cy="2362200"/>
            <a:chOff x="5830888" y="685800"/>
            <a:chExt cx="3295650" cy="2362200"/>
          </a:xfrm>
        </p:grpSpPr>
        <p:pic>
          <p:nvPicPr>
            <p:cNvPr id="14347" name="Picture 4"/>
            <p:cNvPicPr>
              <a:picLocks noChangeAspect="1" noChangeArrowheads="1"/>
            </p:cNvPicPr>
            <p:nvPr/>
          </p:nvPicPr>
          <p:blipFill>
            <a:blip r:embed="rId2"/>
            <a:srcRect t="9653" r="3935" b="5893"/>
            <a:stretch>
              <a:fillRect/>
            </a:stretch>
          </p:blipFill>
          <p:spPr bwMode="auto">
            <a:xfrm>
              <a:off x="5830888" y="685800"/>
              <a:ext cx="329565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8" name="Rectangle 13"/>
            <p:cNvSpPr>
              <a:spLocks noChangeArrowheads="1"/>
            </p:cNvSpPr>
            <p:nvPr/>
          </p:nvSpPr>
          <p:spPr bwMode="auto">
            <a:xfrm>
              <a:off x="7305675" y="909638"/>
              <a:ext cx="25359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/>
                <a:t>Y</a:t>
              </a:r>
              <a:endParaRPr lang="en-IN" sz="800" b="1"/>
            </a:p>
          </p:txBody>
        </p:sp>
        <p:sp>
          <p:nvSpPr>
            <p:cNvPr id="14349" name="Rectangle 14"/>
            <p:cNvSpPr>
              <a:spLocks noChangeArrowheads="1"/>
            </p:cNvSpPr>
            <p:nvPr/>
          </p:nvSpPr>
          <p:spPr bwMode="auto">
            <a:xfrm>
              <a:off x="6918325" y="927100"/>
              <a:ext cx="25359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/>
                <a:t>X</a:t>
              </a:r>
              <a:endParaRPr lang="en-IN" sz="800" b="1"/>
            </a:p>
          </p:txBody>
        </p:sp>
      </p:grp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3"/>
          <a:srcRect t="7204" r="4681" b="5492"/>
          <a:stretch>
            <a:fillRect/>
          </a:stretch>
        </p:blipFill>
        <p:spPr bwMode="auto">
          <a:xfrm>
            <a:off x="134937" y="3244850"/>
            <a:ext cx="3124200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3836988" y="50165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sz="1200" b="1"/>
              <a:t>Stn. X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721100" y="2533650"/>
            <a:ext cx="619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sz="1200" b="1"/>
              <a:t>Stn. Y</a:t>
            </a:r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3150" y="695325"/>
            <a:ext cx="55022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8863" y="2759075"/>
            <a:ext cx="55006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355975" y="4524375"/>
            <a:ext cx="5791200" cy="22929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300" dirty="0"/>
              <a:t>Summary:</a:t>
            </a:r>
          </a:p>
          <a:p>
            <a:pPr marL="182563" indent="-182563">
              <a:buFont typeface="Wingdings" pitchFamily="2" charset="2"/>
              <a:buChar char="Ø"/>
              <a:defRPr/>
            </a:pPr>
            <a:r>
              <a:rPr lang="en-IN" sz="1300" dirty="0"/>
              <a:t>High-frequency (HF) IWs are captured well </a:t>
            </a:r>
            <a:r>
              <a:rPr lang="en-IN" sz="1300" b="1" dirty="0"/>
              <a:t>with high </a:t>
            </a:r>
            <a:r>
              <a:rPr lang="en-IN" sz="1300" b="1" dirty="0" smtClean="0"/>
              <a:t>-resolution</a:t>
            </a:r>
            <a:r>
              <a:rPr lang="en-IN" sz="1300" dirty="0" smtClean="0"/>
              <a:t> </a:t>
            </a:r>
            <a:r>
              <a:rPr lang="en-IN" sz="1300" dirty="0"/>
              <a:t>model, i.e. </a:t>
            </a:r>
            <a:r>
              <a:rPr lang="en-IN" sz="1300" b="1" dirty="0"/>
              <a:t>when  </a:t>
            </a:r>
            <a:r>
              <a:rPr lang="el-GR" sz="1300" b="1" dirty="0"/>
              <a:t>Δ </a:t>
            </a:r>
            <a:r>
              <a:rPr lang="en-IN" sz="1300" b="1" dirty="0"/>
              <a:t>x : 48 m</a:t>
            </a:r>
          </a:p>
          <a:p>
            <a:pPr marL="182563" indent="-182563">
              <a:buFont typeface="Wingdings" pitchFamily="2" charset="2"/>
              <a:buChar char="Ø"/>
              <a:defRPr/>
            </a:pPr>
            <a:endParaRPr lang="en-IN" sz="1300" dirty="0"/>
          </a:p>
          <a:p>
            <a:pPr marL="182563" indent="-182563">
              <a:buFont typeface="Wingdings" pitchFamily="2" charset="2"/>
              <a:buChar char="Ø"/>
              <a:defRPr/>
            </a:pPr>
            <a:r>
              <a:rPr lang="en-IN" sz="1300" dirty="0"/>
              <a:t>Semi-diurnal estimate remains almost same while the estimate of HF IWs are large with </a:t>
            </a:r>
            <a:r>
              <a:rPr lang="en-IN" sz="1300" dirty="0" smtClean="0"/>
              <a:t>high-resolution </a:t>
            </a:r>
            <a:r>
              <a:rPr lang="en-IN" sz="1300" dirty="0"/>
              <a:t>model.</a:t>
            </a:r>
          </a:p>
          <a:p>
            <a:pPr marL="182563" indent="-182563">
              <a:buFont typeface="Wingdings" pitchFamily="2" charset="2"/>
              <a:buChar char="Ø"/>
              <a:defRPr/>
            </a:pPr>
            <a:endParaRPr lang="en-IN" sz="1300" dirty="0"/>
          </a:p>
          <a:p>
            <a:pPr marL="182563" indent="-182563">
              <a:buFont typeface="Wingdings" pitchFamily="2" charset="2"/>
              <a:buChar char="Ø"/>
              <a:defRPr/>
            </a:pPr>
            <a:r>
              <a:rPr lang="en-IN" sz="1300" dirty="0"/>
              <a:t>The estimate </a:t>
            </a:r>
            <a:r>
              <a:rPr lang="en-IN" sz="1300" dirty="0" smtClean="0"/>
              <a:t>are </a:t>
            </a:r>
            <a:r>
              <a:rPr lang="en-IN" sz="1300" b="1" dirty="0"/>
              <a:t>higher near the shelf-slope </a:t>
            </a:r>
            <a:r>
              <a:rPr lang="en-IN" sz="1300" dirty="0"/>
              <a:t>topography. i.e. Stn. X as compared to Stn. Y</a:t>
            </a:r>
            <a:r>
              <a:rPr lang="en-IN" sz="1300" dirty="0" smtClean="0"/>
              <a:t>.</a:t>
            </a:r>
          </a:p>
          <a:p>
            <a:pPr marL="182563" indent="-182563">
              <a:buFont typeface="Wingdings" pitchFamily="2" charset="2"/>
              <a:buChar char="Ø"/>
              <a:defRPr/>
            </a:pPr>
            <a:endParaRPr lang="en-US" sz="1300" dirty="0" smtClean="0"/>
          </a:p>
          <a:p>
            <a:pPr marL="182563" indent="-182563">
              <a:buFont typeface="Wingdings" pitchFamily="2" charset="2"/>
              <a:buChar char="Ø"/>
              <a:defRPr/>
            </a:pPr>
            <a:r>
              <a:rPr lang="en-IN" sz="1300" b="1" dirty="0" smtClean="0"/>
              <a:t>12, 6, 4.12, 3.12, 2.5 hrs : : 0.08, 0.16, 0.24, 0.32, 0.4 </a:t>
            </a:r>
            <a:r>
              <a:rPr lang="en-IN" sz="1300" b="1" dirty="0" err="1" smtClean="0"/>
              <a:t>cph</a:t>
            </a:r>
            <a:endParaRPr lang="en-IN" sz="13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867150" y="2570162"/>
            <a:ext cx="5105400" cy="15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/>
          <a:srcRect l="1534" t="8571" r="2103" b="1430"/>
          <a:stretch>
            <a:fillRect/>
          </a:stretch>
        </p:blipFill>
        <p:spPr bwMode="auto">
          <a:xfrm>
            <a:off x="76200" y="381000"/>
            <a:ext cx="7926388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763" y="0"/>
            <a:ext cx="654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Vertical velocity for different model resolutions  (s</a:t>
            </a: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nap-shot )</a:t>
            </a:r>
            <a:endParaRPr lang="en-I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/>
          <a:srcRect l="1532" t="8571" r="2103" b="1430"/>
          <a:stretch>
            <a:fillRect/>
          </a:stretch>
        </p:blipFill>
        <p:spPr bwMode="auto">
          <a:xfrm>
            <a:off x="55563" y="3892550"/>
            <a:ext cx="7954962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4763" y="3373438"/>
            <a:ext cx="6713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Horizontal velocity for different model resolutions  (s</a:t>
            </a: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nap-shot )</a:t>
            </a:r>
            <a:endParaRPr lang="en-I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0" y="4038600"/>
            <a:ext cx="4749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57200" y="581025"/>
          <a:ext cx="3798888" cy="2314575"/>
        </p:xfrm>
        <a:graphic>
          <a:graphicData uri="http://schemas.openxmlformats.org/presentationml/2006/ole">
            <p:oleObj spid="_x0000_s19461" name="Photo Editor Photo" r:id="rId4" imgW="2381582" imgH="1457143" progId="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1000" y="3124200"/>
            <a:ext cx="3352800" cy="3030538"/>
            <a:chOff x="76200" y="3124200"/>
            <a:chExt cx="2971800" cy="3031130"/>
          </a:xfrm>
        </p:grpSpPr>
        <p:grpSp>
          <p:nvGrpSpPr>
            <p:cNvPr id="3" name="Group 21"/>
            <p:cNvGrpSpPr>
              <a:grpSpLocks/>
            </p:cNvGrpSpPr>
            <p:nvPr/>
          </p:nvGrpSpPr>
          <p:grpSpPr bwMode="auto">
            <a:xfrm>
              <a:off x="76200" y="3124200"/>
              <a:ext cx="2971800" cy="3031130"/>
              <a:chOff x="5562600" y="533400"/>
              <a:chExt cx="2971800" cy="2876116"/>
            </a:xfrm>
          </p:grpSpPr>
          <p:pic>
            <p:nvPicPr>
              <p:cNvPr id="1051" name="Picture 1" descr="C:\Documents and Settings\hp\Desktop\slide0008_image010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12029"/>
              <a:stretch>
                <a:fillRect/>
              </a:stretch>
            </p:blipFill>
            <p:spPr bwMode="auto">
              <a:xfrm>
                <a:off x="5562600" y="533400"/>
                <a:ext cx="2971800" cy="28761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052" name="TextBox 13"/>
              <p:cNvSpPr txBox="1">
                <a:spLocks noChangeArrowheads="1"/>
              </p:cNvSpPr>
              <p:nvPr/>
            </p:nvSpPr>
            <p:spPr bwMode="auto">
              <a:xfrm>
                <a:off x="5562600" y="2101257"/>
                <a:ext cx="155523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solidFill>
                      <a:srgbClr val="FF0000"/>
                    </a:solidFill>
                    <a:latin typeface="Calibri" pitchFamily="34" charset="0"/>
                  </a:rPr>
                  <a:t>( Rapid Change of</a:t>
                </a:r>
              </a:p>
              <a:p>
                <a:r>
                  <a:rPr lang="en-US" sz="1000" b="1">
                    <a:solidFill>
                      <a:srgbClr val="FF0000"/>
                    </a:solidFill>
                    <a:latin typeface="Calibri" pitchFamily="34" charset="0"/>
                  </a:rPr>
                  <a:t> density/temperature  )</a:t>
                </a:r>
              </a:p>
            </p:txBody>
          </p:sp>
          <p:sp>
            <p:nvSpPr>
              <p:cNvPr id="1053" name="TextBox 14"/>
              <p:cNvSpPr txBox="1">
                <a:spLocks noChangeArrowheads="1"/>
              </p:cNvSpPr>
              <p:nvPr/>
            </p:nvSpPr>
            <p:spPr bwMode="auto">
              <a:xfrm>
                <a:off x="5607566" y="1413968"/>
                <a:ext cx="1555234" cy="379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solidFill>
                      <a:srgbClr val="FF0000"/>
                    </a:solidFill>
                    <a:latin typeface="Calibri" pitchFamily="34" charset="0"/>
                  </a:rPr>
                  <a:t>( Slight/No Change of</a:t>
                </a:r>
              </a:p>
              <a:p>
                <a:r>
                  <a:rPr lang="en-US" sz="1000" b="1">
                    <a:solidFill>
                      <a:srgbClr val="FF0000"/>
                    </a:solidFill>
                    <a:latin typeface="Calibri" pitchFamily="34" charset="0"/>
                  </a:rPr>
                  <a:t> density/temperature  )</a:t>
                </a:r>
              </a:p>
            </p:txBody>
          </p:sp>
          <p:sp>
            <p:nvSpPr>
              <p:cNvPr id="1054" name="TextBox 15"/>
              <p:cNvSpPr txBox="1">
                <a:spLocks noChangeArrowheads="1"/>
              </p:cNvSpPr>
              <p:nvPr/>
            </p:nvSpPr>
            <p:spPr bwMode="auto">
              <a:xfrm>
                <a:off x="5562600" y="3014168"/>
                <a:ext cx="1555234" cy="379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solidFill>
                      <a:srgbClr val="FF0000"/>
                    </a:solidFill>
                    <a:latin typeface="Calibri" pitchFamily="34" charset="0"/>
                  </a:rPr>
                  <a:t>( Slight/No Change of</a:t>
                </a:r>
              </a:p>
              <a:p>
                <a:r>
                  <a:rPr lang="en-US" sz="1000" b="1">
                    <a:solidFill>
                      <a:srgbClr val="FF0000"/>
                    </a:solidFill>
                    <a:latin typeface="Calibri" pitchFamily="34" charset="0"/>
                  </a:rPr>
                  <a:t> density/temperature  )</a:t>
                </a:r>
              </a:p>
            </p:txBody>
          </p:sp>
        </p:grpSp>
        <p:sp>
          <p:nvSpPr>
            <p:cNvPr id="1045" name="TextBox 5"/>
            <p:cNvSpPr txBox="1">
              <a:spLocks noChangeArrowheads="1"/>
            </p:cNvSpPr>
            <p:nvPr/>
          </p:nvSpPr>
          <p:spPr bwMode="auto">
            <a:xfrm>
              <a:off x="1294256" y="3733800"/>
              <a:ext cx="83388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Calibri" pitchFamily="34" charset="0"/>
                </a:rPr>
                <a:t>(25-150m)</a:t>
              </a:r>
            </a:p>
          </p:txBody>
        </p:sp>
        <p:sp>
          <p:nvSpPr>
            <p:cNvPr id="1046" name="TextBox 6"/>
            <p:cNvSpPr txBox="1">
              <a:spLocks noChangeArrowheads="1"/>
            </p:cNvSpPr>
            <p:nvPr/>
          </p:nvSpPr>
          <p:spPr bwMode="auto">
            <a:xfrm>
              <a:off x="1226016" y="4536744"/>
              <a:ext cx="91242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>
                  <a:solidFill>
                    <a:schemeClr val="bg1"/>
                  </a:solidFill>
                  <a:latin typeface="Calibri" pitchFamily="34" charset="0"/>
                </a:rPr>
                <a:t>(50-1000m)</a:t>
              </a:r>
            </a:p>
          </p:txBody>
        </p:sp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362200" y="4689144"/>
              <a:ext cx="645989" cy="416256"/>
              <a:chOff x="4808561" y="5802573"/>
              <a:chExt cx="645989" cy="416256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4809103" y="5803210"/>
                <a:ext cx="627568" cy="179423"/>
              </a:xfrm>
              <a:custGeom>
                <a:avLst/>
                <a:gdLst>
                  <a:gd name="connsiteX0" fmla="*/ 0 w 627797"/>
                  <a:gd name="connsiteY0" fmla="*/ 179696 h 179696"/>
                  <a:gd name="connsiteX1" fmla="*/ 54591 w 627797"/>
                  <a:gd name="connsiteY1" fmla="*/ 2275 h 179696"/>
                  <a:gd name="connsiteX2" fmla="*/ 191069 w 627797"/>
                  <a:gd name="connsiteY2" fmla="*/ 179696 h 179696"/>
                  <a:gd name="connsiteX3" fmla="*/ 313899 w 627797"/>
                  <a:gd name="connsiteY3" fmla="*/ 2275 h 179696"/>
                  <a:gd name="connsiteX4" fmla="*/ 409433 w 627797"/>
                  <a:gd name="connsiteY4" fmla="*/ 166048 h 179696"/>
                  <a:gd name="connsiteX5" fmla="*/ 518615 w 627797"/>
                  <a:gd name="connsiteY5" fmla="*/ 2275 h 179696"/>
                  <a:gd name="connsiteX6" fmla="*/ 627797 w 627797"/>
                  <a:gd name="connsiteY6" fmla="*/ 179696 h 179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7797" h="179696">
                    <a:moveTo>
                      <a:pt x="0" y="179696"/>
                    </a:moveTo>
                    <a:cubicBezTo>
                      <a:pt x="11373" y="90985"/>
                      <a:pt x="22746" y="2275"/>
                      <a:pt x="54591" y="2275"/>
                    </a:cubicBezTo>
                    <a:cubicBezTo>
                      <a:pt x="86436" y="2275"/>
                      <a:pt x="147851" y="179696"/>
                      <a:pt x="191069" y="179696"/>
                    </a:cubicBezTo>
                    <a:cubicBezTo>
                      <a:pt x="234287" y="179696"/>
                      <a:pt x="277505" y="4550"/>
                      <a:pt x="313899" y="2275"/>
                    </a:cubicBezTo>
                    <a:cubicBezTo>
                      <a:pt x="350293" y="0"/>
                      <a:pt x="375314" y="166048"/>
                      <a:pt x="409433" y="166048"/>
                    </a:cubicBezTo>
                    <a:cubicBezTo>
                      <a:pt x="443552" y="166048"/>
                      <a:pt x="482221" y="0"/>
                      <a:pt x="518615" y="2275"/>
                    </a:cubicBezTo>
                    <a:cubicBezTo>
                      <a:pt x="555009" y="4550"/>
                      <a:pt x="591403" y="92123"/>
                      <a:pt x="627797" y="179696"/>
                    </a:cubicBezTo>
                  </a:path>
                </a:pathLst>
              </a:cu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4824580" y="5914357"/>
                <a:ext cx="627568" cy="179423"/>
              </a:xfrm>
              <a:custGeom>
                <a:avLst/>
                <a:gdLst>
                  <a:gd name="connsiteX0" fmla="*/ 0 w 627797"/>
                  <a:gd name="connsiteY0" fmla="*/ 179696 h 179696"/>
                  <a:gd name="connsiteX1" fmla="*/ 54591 w 627797"/>
                  <a:gd name="connsiteY1" fmla="*/ 2275 h 179696"/>
                  <a:gd name="connsiteX2" fmla="*/ 191069 w 627797"/>
                  <a:gd name="connsiteY2" fmla="*/ 179696 h 179696"/>
                  <a:gd name="connsiteX3" fmla="*/ 313899 w 627797"/>
                  <a:gd name="connsiteY3" fmla="*/ 2275 h 179696"/>
                  <a:gd name="connsiteX4" fmla="*/ 409433 w 627797"/>
                  <a:gd name="connsiteY4" fmla="*/ 166048 h 179696"/>
                  <a:gd name="connsiteX5" fmla="*/ 518615 w 627797"/>
                  <a:gd name="connsiteY5" fmla="*/ 2275 h 179696"/>
                  <a:gd name="connsiteX6" fmla="*/ 627797 w 627797"/>
                  <a:gd name="connsiteY6" fmla="*/ 179696 h 179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7797" h="179696">
                    <a:moveTo>
                      <a:pt x="0" y="179696"/>
                    </a:moveTo>
                    <a:cubicBezTo>
                      <a:pt x="11373" y="90985"/>
                      <a:pt x="22746" y="2275"/>
                      <a:pt x="54591" y="2275"/>
                    </a:cubicBezTo>
                    <a:cubicBezTo>
                      <a:pt x="86436" y="2275"/>
                      <a:pt x="147851" y="179696"/>
                      <a:pt x="191069" y="179696"/>
                    </a:cubicBezTo>
                    <a:cubicBezTo>
                      <a:pt x="234287" y="179696"/>
                      <a:pt x="277505" y="4550"/>
                      <a:pt x="313899" y="2275"/>
                    </a:cubicBezTo>
                    <a:cubicBezTo>
                      <a:pt x="350293" y="0"/>
                      <a:pt x="375314" y="166048"/>
                      <a:pt x="409433" y="166048"/>
                    </a:cubicBezTo>
                    <a:cubicBezTo>
                      <a:pt x="443552" y="166048"/>
                      <a:pt x="482221" y="0"/>
                      <a:pt x="518615" y="2275"/>
                    </a:cubicBezTo>
                    <a:cubicBezTo>
                      <a:pt x="555009" y="4550"/>
                      <a:pt x="591403" y="92123"/>
                      <a:pt x="627797" y="179696"/>
                    </a:cubicBezTo>
                  </a:path>
                </a:pathLst>
              </a:cu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4827394" y="6039794"/>
                <a:ext cx="627568" cy="179422"/>
              </a:xfrm>
              <a:custGeom>
                <a:avLst/>
                <a:gdLst>
                  <a:gd name="connsiteX0" fmla="*/ 0 w 627797"/>
                  <a:gd name="connsiteY0" fmla="*/ 179696 h 179696"/>
                  <a:gd name="connsiteX1" fmla="*/ 54591 w 627797"/>
                  <a:gd name="connsiteY1" fmla="*/ 2275 h 179696"/>
                  <a:gd name="connsiteX2" fmla="*/ 191069 w 627797"/>
                  <a:gd name="connsiteY2" fmla="*/ 179696 h 179696"/>
                  <a:gd name="connsiteX3" fmla="*/ 313899 w 627797"/>
                  <a:gd name="connsiteY3" fmla="*/ 2275 h 179696"/>
                  <a:gd name="connsiteX4" fmla="*/ 409433 w 627797"/>
                  <a:gd name="connsiteY4" fmla="*/ 166048 h 179696"/>
                  <a:gd name="connsiteX5" fmla="*/ 518615 w 627797"/>
                  <a:gd name="connsiteY5" fmla="*/ 2275 h 179696"/>
                  <a:gd name="connsiteX6" fmla="*/ 627797 w 627797"/>
                  <a:gd name="connsiteY6" fmla="*/ 179696 h 179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7797" h="179696">
                    <a:moveTo>
                      <a:pt x="0" y="179696"/>
                    </a:moveTo>
                    <a:cubicBezTo>
                      <a:pt x="11373" y="90985"/>
                      <a:pt x="22746" y="2275"/>
                      <a:pt x="54591" y="2275"/>
                    </a:cubicBezTo>
                    <a:cubicBezTo>
                      <a:pt x="86436" y="2275"/>
                      <a:pt x="147851" y="179696"/>
                      <a:pt x="191069" y="179696"/>
                    </a:cubicBezTo>
                    <a:cubicBezTo>
                      <a:pt x="234287" y="179696"/>
                      <a:pt x="277505" y="4550"/>
                      <a:pt x="313899" y="2275"/>
                    </a:cubicBezTo>
                    <a:cubicBezTo>
                      <a:pt x="350293" y="0"/>
                      <a:pt x="375314" y="166048"/>
                      <a:pt x="409433" y="166048"/>
                    </a:cubicBezTo>
                    <a:cubicBezTo>
                      <a:pt x="443552" y="166048"/>
                      <a:pt x="482221" y="0"/>
                      <a:pt x="518615" y="2275"/>
                    </a:cubicBezTo>
                    <a:cubicBezTo>
                      <a:pt x="555009" y="4550"/>
                      <a:pt x="591403" y="92123"/>
                      <a:pt x="627797" y="179696"/>
                    </a:cubicBezTo>
                  </a:path>
                </a:pathLst>
              </a:cu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952875" y="3944778"/>
            <a:ext cx="5038815" cy="2490945"/>
            <a:chOff x="3952168" y="3944742"/>
            <a:chExt cx="5039432" cy="2491314"/>
          </a:xfrm>
        </p:grpSpPr>
        <p:pic>
          <p:nvPicPr>
            <p:cNvPr id="1040" name="Picture 2" descr="H:\12m_adv33_topo1_center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52168" y="4024952"/>
              <a:ext cx="5039432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1" name="TextBox 17"/>
            <p:cNvSpPr txBox="1">
              <a:spLocks noChangeArrowheads="1"/>
            </p:cNvSpPr>
            <p:nvPr/>
          </p:nvSpPr>
          <p:spPr bwMode="auto">
            <a:xfrm rot="-5400000">
              <a:off x="3104240" y="5057369"/>
              <a:ext cx="1978427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                   Depth             </a:t>
              </a:r>
            </a:p>
          </p:txBody>
        </p:sp>
        <p:sp>
          <p:nvSpPr>
            <p:cNvPr id="1042" name="TextBox 18"/>
            <p:cNvSpPr txBox="1">
              <a:spLocks noChangeArrowheads="1"/>
            </p:cNvSpPr>
            <p:nvPr/>
          </p:nvSpPr>
          <p:spPr bwMode="auto">
            <a:xfrm>
              <a:off x="4191000" y="6159057"/>
              <a:ext cx="4322017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                                     Horizontal extent                                </a:t>
              </a:r>
            </a:p>
          </p:txBody>
        </p:sp>
        <p:sp>
          <p:nvSpPr>
            <p:cNvPr id="1043" name="TextBox 19"/>
            <p:cNvSpPr txBox="1">
              <a:spLocks noChangeArrowheads="1"/>
            </p:cNvSpPr>
            <p:nvPr/>
          </p:nvSpPr>
          <p:spPr bwMode="auto">
            <a:xfrm>
              <a:off x="8662534" y="3944742"/>
              <a:ext cx="328976" cy="246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 smtClean="0">
                  <a:latin typeface="Times New Roman" pitchFamily="18" charset="0"/>
                  <a:cs typeface="Times New Roman" pitchFamily="18" charset="0"/>
                </a:rPr>
                <a:t>°</a:t>
              </a:r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4495800" y="381000"/>
            <a:ext cx="4244975" cy="3352800"/>
            <a:chOff x="-67332" y="1295400"/>
            <a:chExt cx="5236233" cy="4191000"/>
          </a:xfrm>
        </p:grpSpPr>
        <p:pic>
          <p:nvPicPr>
            <p:cNvPr id="1035" name="Picture 7" descr="figure_length_timescales"/>
            <p:cNvPicPr>
              <a:picLocks noChangeAspect="1" noChangeArrowheads="1"/>
            </p:cNvPicPr>
            <p:nvPr/>
          </p:nvPicPr>
          <p:blipFill>
            <a:blip r:embed="rId7" cstate="print"/>
            <a:srcRect l="12263" t="12408" b="44525"/>
            <a:stretch>
              <a:fillRect/>
            </a:stretch>
          </p:blipFill>
          <p:spPr bwMode="auto">
            <a:xfrm>
              <a:off x="1" y="1295400"/>
              <a:ext cx="51689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Oval 23"/>
            <p:cNvSpPr/>
            <p:nvPr/>
          </p:nvSpPr>
          <p:spPr>
            <a:xfrm>
              <a:off x="2057318" y="3561556"/>
              <a:ext cx="838111" cy="4583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-753" y="3428604"/>
              <a:ext cx="990850" cy="53379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8" name="TextBox 25"/>
            <p:cNvSpPr txBox="1">
              <a:spLocks noChangeArrowheads="1"/>
            </p:cNvSpPr>
            <p:nvPr/>
          </p:nvSpPr>
          <p:spPr bwMode="auto">
            <a:xfrm>
              <a:off x="-67332" y="3581400"/>
              <a:ext cx="1236044" cy="250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latin typeface="Calibri" pitchFamily="34" charset="0"/>
                </a:rPr>
                <a:t>few min – few days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2106273" y="4799806"/>
              <a:ext cx="761741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3733800" y="4419600"/>
            <a:ext cx="533400" cy="762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756025" y="4876800"/>
            <a:ext cx="511175" cy="3048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Rectangle 2"/>
          <p:cNvSpPr txBox="1">
            <a:spLocks noChangeArrowheads="1"/>
          </p:cNvSpPr>
          <p:nvPr/>
        </p:nvSpPr>
        <p:spPr bwMode="auto">
          <a:xfrm>
            <a:off x="-8960" y="-4480"/>
            <a:ext cx="571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Internal Waves : Spatial and temporal scale</a:t>
            </a:r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3037680" y="1819276"/>
            <a:ext cx="2609852" cy="15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4763" y="-29275"/>
            <a:ext cx="59673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High-frequency zone in the shelf-slope region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 l="4230" t="7204" r="4681" b="5492"/>
          <a:stretch>
            <a:fillRect/>
          </a:stretch>
        </p:blipFill>
        <p:spPr bwMode="auto">
          <a:xfrm>
            <a:off x="3995738" y="3800475"/>
            <a:ext cx="2667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3810000"/>
            <a:ext cx="4017963" cy="2895600"/>
            <a:chOff x="1524000" y="3810000"/>
            <a:chExt cx="4017963" cy="2895600"/>
          </a:xfrm>
        </p:grpSpPr>
        <p:pic>
          <p:nvPicPr>
            <p:cNvPr id="15367" name="Picture 3"/>
            <p:cNvPicPr>
              <a:picLocks noChangeAspect="1" noChangeArrowheads="1"/>
            </p:cNvPicPr>
            <p:nvPr/>
          </p:nvPicPr>
          <p:blipFill>
            <a:blip r:embed="rId3"/>
            <a:srcRect l="1134" t="8916" r="3928" b="7204"/>
            <a:stretch>
              <a:fillRect/>
            </a:stretch>
          </p:blipFill>
          <p:spPr bwMode="auto">
            <a:xfrm>
              <a:off x="1524000" y="3810000"/>
              <a:ext cx="4017963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TextBox 7"/>
            <p:cNvSpPr txBox="1">
              <a:spLocks noChangeArrowheads="1"/>
            </p:cNvSpPr>
            <p:nvPr/>
          </p:nvSpPr>
          <p:spPr bwMode="auto">
            <a:xfrm>
              <a:off x="4114800" y="4495800"/>
              <a:ext cx="758825" cy="40005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1000"/>
                <a:t>Δ </a:t>
              </a:r>
              <a:r>
                <a:rPr lang="en-IN" sz="1000"/>
                <a:t>x : 48 m</a:t>
              </a:r>
            </a:p>
            <a:p>
              <a:r>
                <a:rPr lang="el-GR" sz="1000"/>
                <a:t>Δ </a:t>
              </a:r>
              <a:r>
                <a:rPr lang="en-IN" sz="1000"/>
                <a:t>z : 6 m</a:t>
              </a:r>
            </a:p>
          </p:txBody>
        </p:sp>
      </p:grpSp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57200"/>
            <a:ext cx="83820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681088" y="4038600"/>
            <a:ext cx="2438400" cy="2678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200" dirty="0">
                <a:latin typeface="+mn-lt"/>
                <a:cs typeface="+mn-cs"/>
              </a:rPr>
              <a:t>Summary:</a:t>
            </a:r>
          </a:p>
          <a:p>
            <a:pPr marL="182563" indent="-182563" algn="just">
              <a:buFont typeface="Wingdings" pitchFamily="2" charset="2"/>
              <a:buChar char="Ø"/>
              <a:defRPr/>
            </a:pPr>
            <a:r>
              <a:rPr lang="en-IN" sz="1300" dirty="0"/>
              <a:t>Low-frequency (LF) IWs of 12 hr period and High-frequency (HF) IWs of </a:t>
            </a:r>
            <a:r>
              <a:rPr lang="en-IN" sz="1300" b="1" dirty="0"/>
              <a:t>6 hrs, 4.12 hrs, 3.12 hrs, 2.5 hrs </a:t>
            </a:r>
            <a:r>
              <a:rPr lang="en-IN" sz="1300" dirty="0"/>
              <a:t>are detected in the density spectra. 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en-IN" sz="1300" dirty="0"/>
          </a:p>
          <a:p>
            <a:pPr marL="182563" indent="-182563" algn="just">
              <a:buFont typeface="Wingdings" pitchFamily="2" charset="2"/>
              <a:buChar char="Ø"/>
              <a:defRPr/>
            </a:pPr>
            <a:r>
              <a:rPr lang="en-IN" sz="1300" dirty="0"/>
              <a:t>HF IWs are more evident from </a:t>
            </a:r>
            <a:r>
              <a:rPr lang="en-IN" sz="1300" b="1" dirty="0"/>
              <a:t>75m to 220m </a:t>
            </a:r>
            <a:r>
              <a:rPr lang="en-IN" sz="1300" dirty="0"/>
              <a:t>depth. i.e. in the </a:t>
            </a:r>
            <a:r>
              <a:rPr lang="en-IN" sz="1300" b="1" dirty="0"/>
              <a:t>pycnocline</a:t>
            </a:r>
            <a:r>
              <a:rPr lang="en-IN" sz="1300" dirty="0"/>
              <a:t> and very near to the </a:t>
            </a:r>
            <a:r>
              <a:rPr lang="en-IN" sz="1300" b="1" dirty="0"/>
              <a:t>shelf-slope topography</a:t>
            </a:r>
            <a:r>
              <a:rPr lang="en-IN" sz="13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2590800"/>
            <a:ext cx="33538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Monotype Corsiva" pitchFamily="66" charset="0"/>
              </a:rPr>
              <a:t>Thank  You</a:t>
            </a:r>
            <a:endParaRPr lang="en-IN" sz="60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 RAO\Desktop\pap\papIdeal\figures_3_15_revision\Figure 5ab.png"/>
          <p:cNvPicPr>
            <a:picLocks noChangeAspect="1" noChangeArrowheads="1"/>
          </p:cNvPicPr>
          <p:nvPr/>
        </p:nvPicPr>
        <p:blipFill>
          <a:blip r:embed="rId2"/>
          <a:srcRect r="2887"/>
          <a:stretch>
            <a:fillRect/>
          </a:stretch>
        </p:blipFill>
        <p:spPr bwMode="auto">
          <a:xfrm>
            <a:off x="0" y="416407"/>
            <a:ext cx="3505200" cy="2479194"/>
          </a:xfrm>
          <a:prstGeom prst="rect">
            <a:avLst/>
          </a:prstGeom>
          <a:noFill/>
        </p:spPr>
      </p:pic>
      <p:pic>
        <p:nvPicPr>
          <p:cNvPr id="4" name="Picture 2" descr="C:\Users\AD RAO\Desktop\pap\papIdeal\figures_3_15_revision\Figure 7ab.png"/>
          <p:cNvPicPr>
            <a:picLocks noChangeAspect="1" noChangeArrowheads="1"/>
          </p:cNvPicPr>
          <p:nvPr/>
        </p:nvPicPr>
        <p:blipFill>
          <a:blip r:embed="rId3"/>
          <a:srcRect r="2887"/>
          <a:stretch>
            <a:fillRect/>
          </a:stretch>
        </p:blipFill>
        <p:spPr bwMode="auto">
          <a:xfrm>
            <a:off x="5638800" y="457200"/>
            <a:ext cx="3505200" cy="2479194"/>
          </a:xfrm>
          <a:prstGeom prst="rect">
            <a:avLst/>
          </a:prstGeom>
          <a:noFill/>
        </p:spPr>
      </p:pic>
      <p:pic>
        <p:nvPicPr>
          <p:cNvPr id="6" name="Picture 5" descr="C:\Users\AD RAO\Desktop\pap\papIdeal\figures_3_15_revision\Figure 6ab.png"/>
          <p:cNvPicPr>
            <a:picLocks noChangeAspect="1" noChangeArrowheads="1"/>
          </p:cNvPicPr>
          <p:nvPr/>
        </p:nvPicPr>
        <p:blipFill>
          <a:blip r:embed="rId4"/>
          <a:srcRect r="2887"/>
          <a:stretch>
            <a:fillRect/>
          </a:stretch>
        </p:blipFill>
        <p:spPr bwMode="auto">
          <a:xfrm>
            <a:off x="2989033" y="4378807"/>
            <a:ext cx="3505198" cy="247919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338385" y="4573979"/>
            <a:ext cx="2734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Inferences:</a:t>
            </a:r>
          </a:p>
          <a:p>
            <a:pPr marL="182563" indent="-182563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dirty="0" smtClean="0"/>
              <a:t>Both the shelf break depths falls in the pycnocline.</a:t>
            </a:r>
          </a:p>
          <a:p>
            <a:pPr marL="182563" indent="-182563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dirty="0" smtClean="0"/>
              <a:t>The smaller width induces larger estimates.</a:t>
            </a:r>
          </a:p>
          <a:p>
            <a:pPr marL="182563" indent="-182563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dirty="0" smtClean="0"/>
              <a:t>Propagation over smaller width is 7km and larger width is 15km. </a:t>
            </a:r>
          </a:p>
          <a:p>
            <a:endParaRPr lang="en-IN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-4465"/>
            <a:ext cx="72078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Experiments with shelf width &amp; shelf break depth (</a:t>
            </a:r>
            <a:r>
              <a:rPr lang="en-IN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conti</a:t>
            </a:r>
            <a:r>
              <a:rPr lang="en-IN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….)</a:t>
            </a:r>
            <a:endParaRPr lang="en-I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-123825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-123825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2" name="Picture 4" descr="Fig1n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199" y="1828800"/>
            <a:ext cx="2590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4826913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Figure: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Model analysis area shown in the inset map; Bathymetry (m) of the area of interest along the coast with the cross-shelf sections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Paradeep:P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Gopalpur:G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Visakhapatnam:V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Machilipatnam:M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; Red dots depict the locations of 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in-situ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observations during 19-21 February 2012 at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Stn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A, B and C. 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 l="4991" t="5536" r="49596" b="6420"/>
          <a:stretch>
            <a:fillRect/>
          </a:stretch>
        </p:blipFill>
        <p:spPr bwMode="auto">
          <a:xfrm>
            <a:off x="6467476" y="938679"/>
            <a:ext cx="22288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/>
          <p:nvPr/>
        </p:nvPicPr>
        <p:blipFill>
          <a:blip r:embed="rId3" cstate="print"/>
          <a:srcRect l="49611" t="8978" r="5235"/>
          <a:stretch>
            <a:fillRect/>
          </a:stretch>
        </p:blipFill>
        <p:spPr bwMode="auto">
          <a:xfrm>
            <a:off x="6446095" y="2796054"/>
            <a:ext cx="2221655" cy="185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4" cstate="print"/>
          <a:srcRect l="49904" t="9104" r="6453" b="1647"/>
          <a:stretch>
            <a:fillRect/>
          </a:stretch>
        </p:blipFill>
        <p:spPr bwMode="auto">
          <a:xfrm>
            <a:off x="4558153" y="2796053"/>
            <a:ext cx="2126442" cy="184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-4950" y="0"/>
            <a:ext cx="9177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Vertical temperature with and </a:t>
            </a:r>
            <a:r>
              <a:rPr lang="en-IN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without tide </a:t>
            </a:r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 different cross-sections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71825" y="609600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Paradeep</a:t>
            </a:r>
            <a:endParaRPr lang="en-IN" u="sng" dirty="0"/>
          </a:p>
        </p:txBody>
      </p:sp>
      <p:sp>
        <p:nvSpPr>
          <p:cNvPr id="23" name="Rectangle 22"/>
          <p:cNvSpPr/>
          <p:nvPr/>
        </p:nvSpPr>
        <p:spPr>
          <a:xfrm>
            <a:off x="5153600" y="609600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Gopalpur</a:t>
            </a:r>
            <a:endParaRPr lang="en-IN" u="sng" dirty="0"/>
          </a:p>
        </p:txBody>
      </p:sp>
      <p:sp>
        <p:nvSpPr>
          <p:cNvPr id="24" name="Rectangle 23"/>
          <p:cNvSpPr/>
          <p:nvPr/>
        </p:nvSpPr>
        <p:spPr>
          <a:xfrm>
            <a:off x="6828091" y="609600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Machilipatnam</a:t>
            </a:r>
            <a:endParaRPr lang="en-IN" u="sng" dirty="0"/>
          </a:p>
        </p:txBody>
      </p:sp>
      <p:pic>
        <p:nvPicPr>
          <p:cNvPr id="18" name="Picture 17"/>
          <p:cNvPicPr/>
          <p:nvPr/>
        </p:nvPicPr>
        <p:blipFill>
          <a:blip r:embed="rId5" cstate="print"/>
          <a:srcRect l="3662" t="9627"/>
          <a:stretch>
            <a:fillRect/>
          </a:stretch>
        </p:blipFill>
        <p:spPr bwMode="auto">
          <a:xfrm>
            <a:off x="2491228" y="2805579"/>
            <a:ext cx="2292001" cy="182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/>
          <p:nvPr/>
        </p:nvPicPr>
        <p:blipFill>
          <a:blip r:embed="rId4" cstate="print"/>
          <a:srcRect l="6057" t="7699" r="51301" b="5987"/>
          <a:stretch>
            <a:fillRect/>
          </a:stretch>
        </p:blipFill>
        <p:spPr bwMode="auto">
          <a:xfrm>
            <a:off x="4596253" y="986304"/>
            <a:ext cx="2101092" cy="179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/>
          <p:nvPr/>
        </p:nvPicPr>
        <p:blipFill>
          <a:blip r:embed="rId6" cstate="print"/>
          <a:srcRect l="376" t="7199" r="49525" b="5660"/>
          <a:stretch>
            <a:fillRect/>
          </a:stretch>
        </p:blipFill>
        <p:spPr bwMode="auto">
          <a:xfrm>
            <a:off x="2494430" y="986304"/>
            <a:ext cx="2296768" cy="179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8543925" y="762000"/>
            <a:ext cx="64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u="sng" dirty="0" smtClean="0"/>
              <a:t>Forcing</a:t>
            </a:r>
            <a:endParaRPr lang="en-IN" sz="1200" b="1" u="sng" dirty="0"/>
          </a:p>
        </p:txBody>
      </p:sp>
      <p:sp>
        <p:nvSpPr>
          <p:cNvPr id="29" name="TextBox 28"/>
          <p:cNvSpPr txBox="1"/>
          <p:nvPr/>
        </p:nvSpPr>
        <p:spPr>
          <a:xfrm>
            <a:off x="8534400" y="1524000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i="1" dirty="0" smtClean="0"/>
              <a:t>Wind</a:t>
            </a:r>
            <a:endParaRPr lang="en-IN" sz="1600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8533794" y="3135868"/>
            <a:ext cx="625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i="1" dirty="0" smtClean="0"/>
              <a:t>Wind</a:t>
            </a:r>
          </a:p>
          <a:p>
            <a:r>
              <a:rPr lang="en-IN" sz="1600" i="1" dirty="0" smtClean="0"/>
              <a:t>   +</a:t>
            </a:r>
          </a:p>
          <a:p>
            <a:r>
              <a:rPr lang="en-IN" sz="1600" i="1" dirty="0" smtClean="0"/>
              <a:t>Tides</a:t>
            </a:r>
            <a:endParaRPr lang="en-IN" sz="1600" i="1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2647950" y="2798762"/>
            <a:ext cx="6477000" cy="15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Influence of local coastal geometry and continental shelf on IWs</a:t>
            </a:r>
            <a:endParaRPr lang="en-I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202375"/>
            <a:ext cx="3301599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" y="4974775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Figure: Upper panel - Local coastline off Paradeep(P</a:t>
            </a:r>
            <a:r>
              <a:rPr lang="en-IN" sz="1400" baseline="-25000" dirty="0" smtClean="0"/>
              <a:t>1</a:t>
            </a:r>
            <a:r>
              <a:rPr lang="en-IN" sz="1400" dirty="0" smtClean="0"/>
              <a:t>,P,P</a:t>
            </a:r>
            <a:r>
              <a:rPr lang="en-IN" sz="1400" baseline="-25000" dirty="0" smtClean="0"/>
              <a:t>2 </a:t>
            </a:r>
            <a:r>
              <a:rPr lang="en-IN" sz="1400" dirty="0" smtClean="0"/>
              <a:t>), Gopalpur(G</a:t>
            </a:r>
            <a:r>
              <a:rPr lang="en-IN" sz="1400" baseline="-25000" dirty="0" smtClean="0"/>
              <a:t>1</a:t>
            </a:r>
            <a:r>
              <a:rPr lang="en-IN" sz="1400" dirty="0" smtClean="0"/>
              <a:t>,G,G</a:t>
            </a:r>
            <a:r>
              <a:rPr lang="en-IN" sz="1400" baseline="-25000" dirty="0" smtClean="0"/>
              <a:t>2</a:t>
            </a:r>
            <a:r>
              <a:rPr lang="en-IN" sz="1400" dirty="0" smtClean="0"/>
              <a:t>) and Machilipatnam(M</a:t>
            </a:r>
            <a:r>
              <a:rPr lang="en-IN" sz="1400" baseline="-25000" dirty="0" smtClean="0"/>
              <a:t>1</a:t>
            </a:r>
            <a:r>
              <a:rPr lang="en-IN" sz="1400" dirty="0" smtClean="0"/>
              <a:t>,M,M</a:t>
            </a:r>
            <a:r>
              <a:rPr lang="en-IN" sz="1400" baseline="-25000" dirty="0" smtClean="0"/>
              <a:t>2</a:t>
            </a:r>
            <a:r>
              <a:rPr lang="en-IN" sz="1400" dirty="0" smtClean="0"/>
              <a:t>).</a:t>
            </a:r>
          </a:p>
          <a:p>
            <a:r>
              <a:rPr lang="en-IN" sz="1400" dirty="0" smtClean="0"/>
              <a:t>             Middle panel - Spectral estimate of temperature (</a:t>
            </a:r>
            <a:r>
              <a:rPr lang="en-IN" sz="1400" baseline="30000" dirty="0" smtClean="0"/>
              <a:t>o </a:t>
            </a:r>
            <a:r>
              <a:rPr lang="en-IN" sz="1400" dirty="0" smtClean="0"/>
              <a:t>C)</a:t>
            </a:r>
            <a:r>
              <a:rPr lang="en-IN" sz="1400" baseline="30000" dirty="0" smtClean="0"/>
              <a:t>2</a:t>
            </a:r>
            <a:r>
              <a:rPr lang="en-IN" sz="1400" dirty="0" smtClean="0"/>
              <a:t> at these cross-sections. </a:t>
            </a:r>
            <a:endParaRPr lang="en-IN" sz="1400" baseline="30000" dirty="0" smtClean="0"/>
          </a:p>
          <a:p>
            <a:r>
              <a:rPr lang="en-IN" sz="1400" dirty="0" smtClean="0"/>
              <a:t>             Lower panel - Bathymetry of these cross-sections. </a:t>
            </a:r>
            <a:endParaRPr lang="en-IN" sz="1400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1143000" y="733300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Paradeep</a:t>
            </a:r>
            <a:endParaRPr lang="en-IN" u="sng" dirty="0"/>
          </a:p>
        </p:txBody>
      </p:sp>
      <p:sp>
        <p:nvSpPr>
          <p:cNvPr id="15" name="Rectangle 14"/>
          <p:cNvSpPr/>
          <p:nvPr/>
        </p:nvSpPr>
        <p:spPr>
          <a:xfrm>
            <a:off x="4181100" y="733300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Gopalpur</a:t>
            </a:r>
            <a:endParaRPr lang="en-IN" u="sng" dirty="0"/>
          </a:p>
        </p:txBody>
      </p:sp>
      <p:sp>
        <p:nvSpPr>
          <p:cNvPr id="16" name="Rectangle 15"/>
          <p:cNvSpPr/>
          <p:nvPr/>
        </p:nvSpPr>
        <p:spPr>
          <a:xfrm>
            <a:off x="6946075" y="738250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Machilipatnam</a:t>
            </a:r>
            <a:endParaRPr lang="en-IN" u="sng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8051" y="1204725"/>
            <a:ext cx="3301599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8" name="Straight Connector 17"/>
          <p:cNvCxnSpPr/>
          <p:nvPr/>
        </p:nvCxnSpPr>
        <p:spPr>
          <a:xfrm rot="5400000">
            <a:off x="4315097" y="2744597"/>
            <a:ext cx="3846806" cy="15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0" name="Picture 4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8725" y="1219200"/>
            <a:ext cx="3427200" cy="33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2" name="Straight Connector 21"/>
          <p:cNvCxnSpPr/>
          <p:nvPr/>
        </p:nvCxnSpPr>
        <p:spPr>
          <a:xfrm rot="5400000">
            <a:off x="1354377" y="2718872"/>
            <a:ext cx="3846806" cy="15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 RAO\Desktop\BoBEner\10October\EnergyTO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466798"/>
            <a:ext cx="4618355" cy="3486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1" y="1371600"/>
            <a:ext cx="4419600" cy="372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10930" t="7087" r="13274" b="11322"/>
          <a:stretch>
            <a:fillRect/>
          </a:stretch>
        </p:blipFill>
        <p:spPr bwMode="auto">
          <a:xfrm>
            <a:off x="11875" y="533400"/>
            <a:ext cx="487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/>
          <a:srcRect l="10659" t="8297" r="14730" b="10112"/>
          <a:stretch>
            <a:fillRect/>
          </a:stretch>
        </p:blipFill>
        <p:spPr bwMode="auto">
          <a:xfrm>
            <a:off x="4914252" y="287975"/>
            <a:ext cx="4001148" cy="339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 l="10659" t="8297" r="14730" b="10112"/>
          <a:stretch>
            <a:fillRect/>
          </a:stretch>
        </p:blipFill>
        <p:spPr bwMode="auto">
          <a:xfrm>
            <a:off x="4941125" y="3510254"/>
            <a:ext cx="4001148" cy="339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01284" y="45720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of</a:t>
            </a:r>
            <a:endParaRPr lang="en-IN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IN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Visakhapatnam </a:t>
            </a:r>
            <a:endParaRPr lang="en-IN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48909" y="371469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of</a:t>
            </a:r>
            <a:endParaRPr lang="en-IN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IN" sz="1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Visakhapatnam </a:t>
            </a:r>
            <a:endParaRPr lang="en-IN" sz="1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00" y="5062850"/>
            <a:ext cx="489560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2563" indent="-182563" algn="just">
              <a:buFont typeface="Wingdings" pitchFamily="2" charset="2"/>
              <a:buChar char="ü"/>
            </a:pPr>
            <a:r>
              <a:rPr lang="en-IN" sz="1200" dirty="0" smtClean="0"/>
              <a:t>The estimates south of Machilipatnam, Kakinada and Visakhapatnam has larger estimates due to their concave coastline and steep slopes. </a:t>
            </a:r>
          </a:p>
          <a:p>
            <a:pPr marL="182563" indent="-182563" algn="just"/>
            <a:endParaRPr lang="en-IN" sz="1200" dirty="0" smtClean="0"/>
          </a:p>
          <a:p>
            <a:pPr marL="182563" indent="-182563" algn="just">
              <a:buFont typeface="Wingdings" pitchFamily="2" charset="2"/>
              <a:buChar char="ü"/>
            </a:pPr>
            <a:r>
              <a:rPr lang="en-IN" sz="1200" dirty="0" smtClean="0"/>
              <a:t>In the northern Bay off Paradeep the higher estimates are seen over a broader region due to a combined effect of higher tidal amplitudes and a steeper slope. </a:t>
            </a:r>
          </a:p>
          <a:p>
            <a:pPr marL="182563" indent="-182563" algn="just">
              <a:buFont typeface="Wingdings" pitchFamily="2" charset="2"/>
              <a:buChar char="ü"/>
            </a:pPr>
            <a:endParaRPr lang="en-IN" sz="1200" dirty="0" smtClean="0"/>
          </a:p>
          <a:p>
            <a:pPr marL="182563" indent="-182563" algn="just">
              <a:buFont typeface="Wingdings" pitchFamily="2" charset="2"/>
              <a:buChar char="ü"/>
            </a:pPr>
            <a:r>
              <a:rPr lang="en-IN" sz="1200" dirty="0" smtClean="0"/>
              <a:t>The maximum estimate of ~90 </a:t>
            </a:r>
            <a:r>
              <a:rPr lang="en-IN" sz="1200" baseline="30000" dirty="0" smtClean="0"/>
              <a:t>o</a:t>
            </a:r>
            <a:r>
              <a:rPr lang="en-IN" sz="1200" dirty="0" smtClean="0"/>
              <a:t>C</a:t>
            </a:r>
            <a:r>
              <a:rPr lang="en-IN" sz="1200" baseline="30000" dirty="0" smtClean="0"/>
              <a:t>2</a:t>
            </a:r>
            <a:r>
              <a:rPr lang="en-IN" sz="1200" dirty="0" smtClean="0"/>
              <a:t> is found in the Machilipatnam region.</a:t>
            </a:r>
            <a:endParaRPr lang="en-IN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-59375" y="-128650"/>
            <a:ext cx="8133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Spatial distribution of spectral estimates during February 2012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5638800"/>
            <a:ext cx="3962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smtClean="0"/>
              <a:t>Figure: Snapshots of vertical velocity (shaded) and currents (vectors) at 2-hour interval off  Gopalpur.</a:t>
            </a:r>
            <a:endParaRPr lang="en-IN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6100" y="0"/>
            <a:ext cx="7832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Snapshots of vertical velocity and temperature off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Gopalpur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563886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1100" dirty="0" smtClean="0"/>
              <a:t>Figure: Snapshots of temperature at 2-hour interval off  Gopalpur.</a:t>
            </a:r>
            <a:endParaRPr lang="en-IN" sz="1100" dirty="0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 t="148" r="84" b="1989"/>
          <a:stretch>
            <a:fillRect/>
          </a:stretch>
        </p:blipFill>
        <p:spPr bwMode="auto">
          <a:xfrm>
            <a:off x="566470" y="738990"/>
            <a:ext cx="7620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rot="5400000">
            <a:off x="1495320" y="3306074"/>
            <a:ext cx="5714206" cy="1804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634" y="2362200"/>
            <a:ext cx="8534400" cy="794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0644" y="3952980"/>
            <a:ext cx="8534400" cy="794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" y="746182"/>
            <a:ext cx="8534400" cy="794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9736" y="438514"/>
            <a:ext cx="171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velocity</a:t>
            </a:r>
            <a:endParaRPr lang="en-IN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7215" y="432756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</a:t>
            </a:r>
            <a:endParaRPr lang="en-IN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3654" y="4069438"/>
            <a:ext cx="4780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900" b="1" dirty="0" smtClean="0"/>
              <a:t>kg/m</a:t>
            </a:r>
            <a:r>
              <a:rPr lang="en-IN" sz="900" b="1" baseline="30000" dirty="0" smtClean="0"/>
              <a:t>3</a:t>
            </a:r>
            <a:endParaRPr lang="en-IN" sz="900" b="1" baseline="30000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5334000" y="3886200"/>
            <a:ext cx="3810000" cy="281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500" y="2703"/>
            <a:ext cx="480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Inter-seasonal variability of Internal tides off Paradeep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0963" name="Picture 3" descr="C:\Users\AD RAO\Desktop\denAVG\JanPar.jp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9570" y="201705"/>
            <a:ext cx="4320000" cy="1800000"/>
          </a:xfrm>
          <a:prstGeom prst="rect">
            <a:avLst/>
          </a:prstGeom>
          <a:noFill/>
        </p:spPr>
      </p:pic>
      <p:pic>
        <p:nvPicPr>
          <p:cNvPr id="40967" name="Picture 7" descr="C:\Users\AD RAO\Desktop\denAVG\AprPar.jpg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9570" y="1811655"/>
            <a:ext cx="4320000" cy="1800000"/>
          </a:xfrm>
          <a:prstGeom prst="rect">
            <a:avLst/>
          </a:prstGeom>
          <a:noFill/>
        </p:spPr>
      </p:pic>
      <p:pic>
        <p:nvPicPr>
          <p:cNvPr id="9" name="Picture 5" descr="C:\Users\AD RAO\Desktop\denAVG\JulPar.jpg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9570" y="3420820"/>
            <a:ext cx="4320000" cy="1800000"/>
          </a:xfrm>
          <a:prstGeom prst="rect">
            <a:avLst/>
          </a:prstGeom>
          <a:noFill/>
        </p:spPr>
      </p:pic>
      <p:pic>
        <p:nvPicPr>
          <p:cNvPr id="10" name="Picture 6" descr="C:\Users\AD RAO\Desktop\denAVG\OctPar.jpg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9570" y="5068420"/>
            <a:ext cx="4320000" cy="1800000"/>
          </a:xfrm>
          <a:prstGeom prst="rect">
            <a:avLst/>
          </a:prstGeom>
          <a:noFill/>
        </p:spPr>
      </p:pic>
      <p:pic>
        <p:nvPicPr>
          <p:cNvPr id="40968" name="Picture 8" descr="C:\Users\AD RAO\Desktop\D\Estimates\220ParAl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762000"/>
            <a:ext cx="4993861" cy="3886200"/>
          </a:xfrm>
          <a:prstGeom prst="rect">
            <a:avLst/>
          </a:prstGeom>
          <a:noFill/>
        </p:spPr>
      </p:pic>
      <p:pic>
        <p:nvPicPr>
          <p:cNvPr id="11" name="Picture 10" descr="C:\Users\AD RAO\Desktop\BoBEner\denAVG\pycnocline\Para58\Paradeep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800600"/>
            <a:ext cx="1600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 RAO\Desktop\denAVG\pycnocline\Para58\Paradeep4seasonID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3245" y="772563"/>
            <a:ext cx="4770755" cy="532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ChangeArrowheads="1"/>
          </p:cNvSpPr>
          <p:nvPr/>
        </p:nvSpPr>
        <p:spPr bwMode="auto">
          <a:xfrm>
            <a:off x="6925" y="0"/>
            <a:ext cx="77684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 Model Domain for the Western shelf of the Bay of Bengal : 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81025" y="838200"/>
            <a:ext cx="4002340" cy="5550932"/>
            <a:chOff x="5257800" y="766227"/>
            <a:chExt cx="4001699" cy="5551446"/>
          </a:xfrm>
        </p:grpSpPr>
        <p:sp>
          <p:nvSpPr>
            <p:cNvPr id="4111" name="Rectangle 4"/>
            <p:cNvSpPr>
              <a:spLocks noChangeArrowheads="1"/>
            </p:cNvSpPr>
            <p:nvPr/>
          </p:nvSpPr>
          <p:spPr bwMode="auto">
            <a:xfrm>
              <a:off x="5257800" y="766227"/>
              <a:ext cx="3657600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endParaRPr lang="en-US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Char char="•"/>
              </a:pPr>
              <a:r>
                <a:rPr lang="en-US" sz="2200" b="1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 </a:t>
              </a:r>
              <a:r>
                <a:rPr lang="en-US" sz="22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Hor. resolution: </a:t>
              </a:r>
              <a:r>
                <a:rPr lang="en-US" sz="20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2-3 km</a:t>
              </a:r>
            </a:p>
            <a:p>
              <a:pPr eaLnBrk="0" hangingPunct="0">
                <a:buFontTx/>
                <a:buChar char="•"/>
              </a:pPr>
              <a:r>
                <a:rPr lang="en-US" sz="20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 Model matrix: </a:t>
              </a:r>
              <a:r>
                <a:rPr lang="en-US" sz="2000" dirty="0" smtClean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220x 280x </a:t>
              </a:r>
              <a:r>
                <a:rPr lang="en-US" sz="20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23.</a:t>
              </a:r>
            </a:p>
            <a:p>
              <a:pPr eaLnBrk="0" hangingPunct="0">
                <a:buFontTx/>
                <a:buChar char="•"/>
              </a:pPr>
              <a:endParaRPr lang="en-US" sz="2000" dirty="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112" name="TextBox 20"/>
            <p:cNvSpPr txBox="1">
              <a:spLocks noChangeArrowheads="1"/>
            </p:cNvSpPr>
            <p:nvPr/>
          </p:nvSpPr>
          <p:spPr bwMode="auto">
            <a:xfrm>
              <a:off x="5410151" y="5948307"/>
              <a:ext cx="3849348" cy="369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pitchFamily="34" charset="0"/>
                </a:rPr>
                <a:t>Model </a:t>
              </a:r>
              <a:r>
                <a:rPr lang="en-US" dirty="0" smtClean="0">
                  <a:latin typeface="Calibri" pitchFamily="34" charset="0"/>
                </a:rPr>
                <a:t>domain and bottom topography</a:t>
              </a: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572000" y="762000"/>
            <a:ext cx="4572000" cy="5624513"/>
            <a:chOff x="0" y="623150"/>
            <a:chExt cx="4572000" cy="5625250"/>
          </a:xfrm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0" y="623150"/>
              <a:ext cx="4572000" cy="2904533"/>
              <a:chOff x="0" y="-134083"/>
              <a:chExt cx="9144000" cy="2029626"/>
            </a:xfrm>
          </p:grpSpPr>
          <p:sp>
            <p:nvSpPr>
              <p:cNvPr id="4109" name="Rectangle 7"/>
              <p:cNvSpPr>
                <a:spLocks noChangeArrowheads="1"/>
              </p:cNvSpPr>
              <p:nvPr/>
            </p:nvSpPr>
            <p:spPr bwMode="auto">
              <a:xfrm>
                <a:off x="0" y="-134083"/>
                <a:ext cx="9067800" cy="774244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200" b="1" dirty="0" err="1">
                    <a:latin typeface="Times New Roman" pitchFamily="18" charset="0"/>
                    <a:cs typeface="Times New Roman" pitchFamily="18" charset="0"/>
                  </a:rPr>
                  <a:t>MITgcm</a:t>
                </a:r>
                <a:r>
                  <a:rPr lang="en-US" sz="2200" b="1" dirty="0"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sz="2200" dirty="0">
                    <a:latin typeface="Times New Roman" pitchFamily="18" charset="0"/>
                    <a:cs typeface="Times New Roman" pitchFamily="18" charset="0"/>
                  </a:rPr>
                  <a:t>Massachusetts Institute of Technology General Circulation Model ;Marshall et al, 1997</a:t>
                </a:r>
                <a:r>
                  <a:rPr lang="en-US" sz="2200" b="1" dirty="0">
                    <a:latin typeface="Times New Roman" pitchFamily="18" charset="0"/>
                    <a:cs typeface="Times New Roman" pitchFamily="18" charset="0"/>
                  </a:rPr>
                  <a:t>) </a:t>
                </a:r>
              </a:p>
            </p:txBody>
          </p:sp>
          <p:sp>
            <p:nvSpPr>
              <p:cNvPr id="4110" name="Rectangle 8"/>
              <p:cNvSpPr>
                <a:spLocks noChangeArrowheads="1"/>
              </p:cNvSpPr>
              <p:nvPr/>
            </p:nvSpPr>
            <p:spPr bwMode="auto">
              <a:xfrm>
                <a:off x="0" y="785794"/>
                <a:ext cx="9144000" cy="1109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just">
                  <a:lnSpc>
                    <a:spcPct val="90000"/>
                  </a:lnSpc>
                  <a:buFont typeface="Wingdings" pitchFamily="2" charset="2"/>
                  <a:buChar char="ü"/>
                </a:pPr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 Designed </a:t>
                </a:r>
                <a:r>
                  <a:rPr lang="en-US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 for</a:t>
                </a:r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 oceanic and atmospheric phenomena.</a:t>
                </a:r>
              </a:p>
              <a:p>
                <a:pPr algn="just">
                  <a:lnSpc>
                    <a:spcPct val="90000"/>
                  </a:lnSpc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  <a:p>
                <a:pPr algn="just">
                  <a:lnSpc>
                    <a:spcPct val="90000"/>
                  </a:lnSpc>
                  <a:buFont typeface="Wingdings" pitchFamily="2" charset="2"/>
                  <a:buChar char="ü"/>
                </a:pPr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 It resolves </a:t>
                </a:r>
                <a:r>
                  <a:rPr lang="en-US"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  large scale circulation, process studies (e.g. convection, eddies, internal waves) and laboratory studies.</a:t>
                </a:r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76200" y="3886200"/>
              <a:ext cx="4495800" cy="2362200"/>
              <a:chOff x="-65188" y="3571875"/>
              <a:chExt cx="8663566" cy="2995613"/>
            </a:xfrm>
          </p:grpSpPr>
          <p:pic>
            <p:nvPicPr>
              <p:cNvPr id="4104" name="Picture 13" descr="C:\Documenti\Immagini\mitgcm_scales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65188" y="3571875"/>
                <a:ext cx="8663566" cy="2995613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cxnSp>
            <p:nvCxnSpPr>
              <p:cNvPr id="36" name="Straight Arrow Connector 35"/>
              <p:cNvCxnSpPr/>
              <p:nvPr/>
            </p:nvCxnSpPr>
            <p:spPr>
              <a:xfrm>
                <a:off x="815853" y="3937930"/>
                <a:ext cx="2349442" cy="2013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10800000">
                <a:off x="4486855" y="6277552"/>
                <a:ext cx="3704654" cy="2617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07" name="TextBox 10"/>
              <p:cNvSpPr txBox="1">
                <a:spLocks noChangeArrowheads="1"/>
              </p:cNvSpPr>
              <p:nvPr/>
            </p:nvSpPr>
            <p:spPr bwMode="auto">
              <a:xfrm>
                <a:off x="4927375" y="5908243"/>
                <a:ext cx="2919763" cy="351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C00000"/>
                    </a:solidFill>
                    <a:latin typeface="Algerian" pitchFamily="82" charset="0"/>
                  </a:rPr>
                  <a:t>Non-hydrostatic</a:t>
                </a:r>
              </a:p>
            </p:txBody>
          </p:sp>
          <p:sp>
            <p:nvSpPr>
              <p:cNvPr id="4108" name="TextBox 11"/>
              <p:cNvSpPr txBox="1">
                <a:spLocks noChangeArrowheads="1"/>
              </p:cNvSpPr>
              <p:nvPr/>
            </p:nvSpPr>
            <p:spPr bwMode="auto">
              <a:xfrm>
                <a:off x="815853" y="3975589"/>
                <a:ext cx="2283421" cy="351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rgbClr val="C00000"/>
                    </a:solidFill>
                    <a:latin typeface="Algerian" pitchFamily="82" charset="0"/>
                  </a:rPr>
                  <a:t>hydrostatic</a:t>
                </a:r>
              </a:p>
            </p:txBody>
          </p:sp>
        </p:grpSp>
      </p:grp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 l="12262" t="7231" r="6686" b="5907"/>
          <a:stretch>
            <a:fillRect/>
          </a:stretch>
        </p:blipFill>
        <p:spPr bwMode="auto">
          <a:xfrm>
            <a:off x="0" y="1905000"/>
            <a:ext cx="456549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990600"/>
            <a:ext cx="316042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5499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In-situ data collection location and period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971800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collection periods: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17-21 Feb 2012 (3d)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 24 Aug – 5 Sept 2013 (11d)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20 Nov 2013 – 6 Jan 2014 (46d)</a:t>
            </a:r>
          </a:p>
          <a:p>
            <a:pPr marL="514350" indent="-5143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26 Feb – 23 Apr 2014 (56d)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81000" y="927850"/>
            <a:ext cx="3886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Calibri" pitchFamily="34" charset="0"/>
              </a:rPr>
              <a:t>Station locations:</a:t>
            </a:r>
          </a:p>
          <a:p>
            <a:pPr marL="358775" indent="-358775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err="1" smtClean="0">
                <a:latin typeface="Calibri" pitchFamily="34" charset="0"/>
              </a:rPr>
              <a:t>Stn.</a:t>
            </a:r>
            <a:r>
              <a:rPr lang="en-US" dirty="0" smtClean="0">
                <a:latin typeface="Calibri" pitchFamily="34" charset="0"/>
              </a:rPr>
              <a:t> A</a:t>
            </a:r>
            <a:r>
              <a:rPr lang="en-US" dirty="0">
                <a:latin typeface="Calibri" pitchFamily="34" charset="0"/>
              </a:rPr>
              <a:t>:  84.80</a:t>
            </a:r>
            <a:r>
              <a:rPr lang="en-US" baseline="30000" dirty="0">
                <a:latin typeface="Calibri" pitchFamily="34" charset="0"/>
              </a:rPr>
              <a:t>0</a:t>
            </a:r>
            <a:r>
              <a:rPr lang="en-US" dirty="0">
                <a:latin typeface="Calibri" pitchFamily="34" charset="0"/>
              </a:rPr>
              <a:t>E  18.61</a:t>
            </a:r>
            <a:r>
              <a:rPr lang="en-US" baseline="30000" dirty="0">
                <a:latin typeface="Calibri" pitchFamily="34" charset="0"/>
              </a:rPr>
              <a:t>0</a:t>
            </a:r>
            <a:r>
              <a:rPr lang="en-US" dirty="0">
                <a:latin typeface="Calibri" pitchFamily="34" charset="0"/>
              </a:rPr>
              <a:t>N ( 100 m)</a:t>
            </a:r>
          </a:p>
          <a:p>
            <a:pPr marL="358775" indent="-358775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err="1" smtClean="0">
                <a:latin typeface="Calibri" pitchFamily="34" charset="0"/>
              </a:rPr>
              <a:t>Stn.</a:t>
            </a:r>
            <a:r>
              <a:rPr lang="en-US" dirty="0" smtClean="0">
                <a:latin typeface="Calibri" pitchFamily="34" charset="0"/>
              </a:rPr>
              <a:t> B</a:t>
            </a:r>
            <a:r>
              <a:rPr lang="en-US" dirty="0">
                <a:latin typeface="Calibri" pitchFamily="34" charset="0"/>
              </a:rPr>
              <a:t>:  84.44</a:t>
            </a:r>
            <a:r>
              <a:rPr lang="en-US" baseline="30000" dirty="0">
                <a:latin typeface="Calibri" pitchFamily="34" charset="0"/>
              </a:rPr>
              <a:t>0</a:t>
            </a:r>
            <a:r>
              <a:rPr lang="en-US" dirty="0">
                <a:latin typeface="Calibri" pitchFamily="34" charset="0"/>
              </a:rPr>
              <a:t>E  18.33</a:t>
            </a:r>
            <a:r>
              <a:rPr lang="en-US" baseline="30000" dirty="0">
                <a:latin typeface="Calibri" pitchFamily="34" charset="0"/>
              </a:rPr>
              <a:t>0</a:t>
            </a:r>
            <a:r>
              <a:rPr lang="en-US" dirty="0">
                <a:latin typeface="Calibri" pitchFamily="34" charset="0"/>
              </a:rPr>
              <a:t>N  (100 m)</a:t>
            </a:r>
          </a:p>
          <a:p>
            <a:pPr marL="358775" indent="-358775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err="1" smtClean="0">
                <a:latin typeface="Calibri" pitchFamily="34" charset="0"/>
              </a:rPr>
              <a:t>Stn.</a:t>
            </a:r>
            <a:r>
              <a:rPr lang="en-US" dirty="0" smtClean="0">
                <a:latin typeface="Calibri" pitchFamily="34" charset="0"/>
              </a:rPr>
              <a:t> C</a:t>
            </a:r>
            <a:r>
              <a:rPr lang="en-US" dirty="0">
                <a:latin typeface="Calibri" pitchFamily="34" charset="0"/>
              </a:rPr>
              <a:t>:  84.67</a:t>
            </a:r>
            <a:r>
              <a:rPr lang="en-US" baseline="30000" dirty="0">
                <a:latin typeface="Calibri" pitchFamily="34" charset="0"/>
              </a:rPr>
              <a:t>0</a:t>
            </a:r>
            <a:r>
              <a:rPr lang="en-US" dirty="0">
                <a:latin typeface="Calibri" pitchFamily="34" charset="0"/>
              </a:rPr>
              <a:t>E  18.38</a:t>
            </a:r>
            <a:r>
              <a:rPr lang="en-US" baseline="30000" dirty="0">
                <a:latin typeface="Calibri" pitchFamily="34" charset="0"/>
              </a:rPr>
              <a:t>0</a:t>
            </a:r>
            <a:r>
              <a:rPr lang="en-US" dirty="0">
                <a:latin typeface="Calibri" pitchFamily="34" charset="0"/>
              </a:rPr>
              <a:t>N  </a:t>
            </a:r>
            <a:r>
              <a:rPr lang="en-US" dirty="0" smtClean="0">
                <a:latin typeface="Calibri" pitchFamily="34" charset="0"/>
              </a:rPr>
              <a:t>(500 </a:t>
            </a:r>
            <a:r>
              <a:rPr lang="en-US" dirty="0">
                <a:latin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0" y="0"/>
            <a:ext cx="4118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Model Validation: for Feb 2012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38100" y="3429000"/>
          <a:ext cx="4448175" cy="3152775"/>
        </p:xfrm>
        <a:graphic>
          <a:graphicData uri="http://schemas.openxmlformats.org/presentationml/2006/ole">
            <p:oleObj spid="_x0000_s1028" name="Document" r:id="rId3" imgW="5933294" imgH="4205967" progId="Word.Document.12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3352800"/>
            <a:ext cx="37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TPXO data and MODEL simulation</a:t>
            </a:r>
            <a:endParaRPr lang="en-IN" dirty="0"/>
          </a:p>
        </p:txBody>
      </p:sp>
      <p:pic>
        <p:nvPicPr>
          <p:cNvPr id="1028" name="Chart 1"/>
          <p:cNvPicPr>
            <a:picLocks noChangeArrowheads="1"/>
          </p:cNvPicPr>
          <p:nvPr/>
        </p:nvPicPr>
        <p:blipFill>
          <a:blip r:embed="rId4"/>
          <a:srcRect l="-3476" t="-7573" r="-1140" b="-3130"/>
          <a:stretch>
            <a:fillRect/>
          </a:stretch>
        </p:blipFill>
        <p:spPr bwMode="auto">
          <a:xfrm>
            <a:off x="76200" y="762000"/>
            <a:ext cx="411479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2921913"/>
            <a:ext cx="419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dirty="0" smtClean="0"/>
              <a:t>Figure: Comparison of model surface elevation (m) with tide gauge data February 2012.</a:t>
            </a:r>
            <a:endParaRPr lang="en-IN" sz="1100" dirty="0"/>
          </a:p>
        </p:txBody>
      </p:sp>
      <p:sp>
        <p:nvSpPr>
          <p:cNvPr id="9" name="Rectangle 8"/>
          <p:cNvSpPr/>
          <p:nvPr/>
        </p:nvSpPr>
        <p:spPr>
          <a:xfrm>
            <a:off x="228600" y="428293"/>
            <a:ext cx="3398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Tide gauge and MODEL simulation</a:t>
            </a:r>
            <a:endParaRPr lang="en-IN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7930" y="3352800"/>
            <a:ext cx="447787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1428424" y="3695700"/>
            <a:ext cx="6172200" cy="15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5029200" y="3048000"/>
            <a:ext cx="3836894" cy="3284448"/>
            <a:chOff x="2589" y="6171"/>
            <a:chExt cx="7612" cy="7138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5"/>
            <a:srcRect l="34174" t="3580" r="3740" b="49658"/>
            <a:stretch>
              <a:fillRect/>
            </a:stretch>
          </p:blipFill>
          <p:spPr bwMode="auto">
            <a:xfrm>
              <a:off x="2685" y="6171"/>
              <a:ext cx="7418" cy="3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oup 10"/>
            <p:cNvGrpSpPr>
              <a:grpSpLocks/>
            </p:cNvGrpSpPr>
            <p:nvPr/>
          </p:nvGrpSpPr>
          <p:grpSpPr bwMode="auto">
            <a:xfrm>
              <a:off x="2589" y="9344"/>
              <a:ext cx="7612" cy="3965"/>
              <a:chOff x="2589" y="9344"/>
              <a:chExt cx="7612" cy="3965"/>
            </a:xfrm>
          </p:grpSpPr>
          <p:pic>
            <p:nvPicPr>
              <p:cNvPr id="17" name="Picture 8"/>
              <p:cNvPicPr>
                <a:picLocks noChangeAspect="1" noChangeArrowheads="1"/>
              </p:cNvPicPr>
              <p:nvPr/>
            </p:nvPicPr>
            <p:blipFill>
              <a:blip r:embed="rId6"/>
              <a:srcRect r="10388"/>
              <a:stretch>
                <a:fillRect/>
              </a:stretch>
            </p:blipFill>
            <p:spPr bwMode="auto">
              <a:xfrm>
                <a:off x="6206" y="9344"/>
                <a:ext cx="3995" cy="39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2"/>
              <p:cNvPicPr>
                <a:picLocks noChangeAspect="1" noChangeArrowheads="1"/>
              </p:cNvPicPr>
              <p:nvPr/>
            </p:nvPicPr>
            <p:blipFill>
              <a:blip r:embed="rId7"/>
              <a:srcRect l="4396" t="4536" r="1503" b="1724"/>
              <a:stretch>
                <a:fillRect/>
              </a:stretch>
            </p:blipFill>
            <p:spPr bwMode="auto">
              <a:xfrm>
                <a:off x="2589" y="9681"/>
                <a:ext cx="3866" cy="3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9" name="Rectangle 18"/>
          <p:cNvSpPr/>
          <p:nvPr/>
        </p:nvSpPr>
        <p:spPr>
          <a:xfrm>
            <a:off x="4724400" y="6295936"/>
            <a:ext cx="4495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ea typeface="Times New Roman" pitchFamily="18" charset="0"/>
                <a:cs typeface="Arial" pitchFamily="34" charset="0"/>
              </a:rPr>
              <a:t>Figure : Estimates of spectral energies during 19-21 Feb 2012 at </a:t>
            </a:r>
            <a:r>
              <a:rPr lang="en-US" sz="1100" dirty="0" err="1" smtClean="0">
                <a:ea typeface="Times New Roman" pitchFamily="18" charset="0"/>
                <a:cs typeface="Arial" pitchFamily="34" charset="0"/>
              </a:rPr>
              <a:t>Stn</a:t>
            </a:r>
            <a:r>
              <a:rPr lang="en-US" sz="1100" dirty="0" smtClean="0">
                <a:ea typeface="Times New Roman" pitchFamily="18" charset="0"/>
                <a:cs typeface="Arial" pitchFamily="34" charset="0"/>
              </a:rPr>
              <a:t> A; (a, b) comparison at depths 60m 85m; (c) IW spectral energy at different depths; (d) vertical temperature &amp; associated energy due to semidiurnal tide</a:t>
            </a:r>
            <a:endParaRPr lang="en-US" sz="1100" dirty="0" smtClean="0"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36140" y="2714536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In-situ temperature data and MODEL simulation</a:t>
            </a:r>
            <a:endParaRPr lang="en-IN" dirty="0"/>
          </a:p>
        </p:txBody>
      </p:sp>
      <p:pic>
        <p:nvPicPr>
          <p:cNvPr id="20" name="Picture 4" descr="Fig1ne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33900" y="504825"/>
            <a:ext cx="295032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7467600" y="623003"/>
            <a:ext cx="1657349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Figure: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Model analysis area shown in the inset map; Red dots depict the locations of </a:t>
            </a:r>
            <a:r>
              <a:rPr kumimoji="0" lang="en-US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in-situ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observations during 19-21 February 2012 at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Stn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 A, B and C.  Tide gauge location is marked by star. The locations of TPXO are marked in circles in the inset.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589930" y="2743200"/>
            <a:ext cx="4477870" cy="158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6248400"/>
            <a:ext cx="4419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Figure: Comparison of model surface elevation (m) during observational period with TPXO data at local depths of (a) 50m ,(b) 300m, (c) 2000m and (d) 3000m.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6" name="Picture 5" descr="C:\Users\Administrator\Desktop\ECSS\19_02_2012_2b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994550"/>
            <a:ext cx="38957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740164" y="5533540"/>
            <a:ext cx="76418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Figure : Surface signatures of internal waves on 19 Feb 2012 (b) Closer look of three groups of rank ordered internal wave packets.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1070750"/>
            <a:ext cx="4381500" cy="4258818"/>
            <a:chOff x="152400" y="762000"/>
            <a:chExt cx="4381500" cy="4258818"/>
          </a:xfrm>
        </p:grpSpPr>
        <p:pic>
          <p:nvPicPr>
            <p:cNvPr id="2" name="Picture 2" descr="C:\Users\AD RAO\Desktop\19-12-2012.t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762000"/>
              <a:ext cx="4381500" cy="4258818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844956" y="2514600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400" b="1" dirty="0" smtClean="0">
                  <a:solidFill>
                    <a:srgbClr val="FFFF00"/>
                  </a:solidFill>
                </a:rPr>
                <a:t>C</a:t>
              </a:r>
              <a:endParaRPr lang="en-I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33675" y="2209800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400" b="1" dirty="0" smtClean="0">
                  <a:solidFill>
                    <a:srgbClr val="FFFF00"/>
                  </a:solidFill>
                </a:rPr>
                <a:t>A</a:t>
              </a:r>
              <a:endParaRPr lang="en-I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43269" y="2590800"/>
              <a:ext cx="2856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400" b="1" dirty="0" smtClean="0">
                  <a:solidFill>
                    <a:srgbClr val="FFFF00"/>
                  </a:solidFill>
                </a:rPr>
                <a:t>B</a:t>
              </a:r>
              <a:endParaRPr lang="en-IN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200" y="990600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2400" b="1" dirty="0" smtClean="0">
                  <a:solidFill>
                    <a:schemeClr val="bg1"/>
                  </a:solidFill>
                </a:rPr>
                <a:t>a</a:t>
              </a:r>
              <a:endParaRPr lang="en-IN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79" y="0"/>
            <a:ext cx="8680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Satellite imageries showing IWs over the shelf-slope region in western Bay of Bengal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5"/>
          <p:cNvSpPr txBox="1">
            <a:spLocks noChangeArrowheads="1"/>
          </p:cNvSpPr>
          <p:nvPr/>
        </p:nvSpPr>
        <p:spPr bwMode="auto">
          <a:xfrm>
            <a:off x="76200" y="648406"/>
            <a:ext cx="49037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sz="1600" u="sng" dirty="0"/>
              <a:t>Station A (18˚36.54' N, 84˚47.24' E, Station depth </a:t>
            </a:r>
            <a:r>
              <a:rPr lang="en-IN" sz="1600" u="sng" dirty="0" smtClean="0"/>
              <a:t>113m </a:t>
            </a:r>
            <a:r>
              <a:rPr lang="en-IN" sz="1600" u="sng" dirty="0"/>
              <a:t>)</a:t>
            </a:r>
          </a:p>
        </p:txBody>
      </p:sp>
      <p:sp>
        <p:nvSpPr>
          <p:cNvPr id="6147" name="TextBox 8"/>
          <p:cNvSpPr txBox="1">
            <a:spLocks noChangeArrowheads="1"/>
          </p:cNvSpPr>
          <p:nvPr/>
        </p:nvSpPr>
        <p:spPr bwMode="auto">
          <a:xfrm>
            <a:off x="-3175" y="5074453"/>
            <a:ext cx="53863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sz="1600" u="sng" dirty="0"/>
              <a:t>Station C (18˚15.58' N, 84˚30.51' E, Station depth 265m )</a:t>
            </a:r>
          </a:p>
        </p:txBody>
      </p:sp>
      <p:pic>
        <p:nvPicPr>
          <p:cNvPr id="6149" name="Picture 8"/>
          <p:cNvPicPr preferRelativeResize="0">
            <a:picLocks noChangeArrowheads="1"/>
          </p:cNvPicPr>
          <p:nvPr/>
        </p:nvPicPr>
        <p:blipFill>
          <a:blip r:embed="rId2"/>
          <a:srcRect r="72739"/>
          <a:stretch>
            <a:fillRect/>
          </a:stretch>
        </p:blipFill>
        <p:spPr bwMode="auto">
          <a:xfrm>
            <a:off x="-7938" y="935744"/>
            <a:ext cx="143986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9"/>
          <p:cNvPicPr preferRelativeResize="0">
            <a:picLocks noChangeArrowheads="1"/>
          </p:cNvPicPr>
          <p:nvPr/>
        </p:nvPicPr>
        <p:blipFill>
          <a:blip r:embed="rId3"/>
          <a:srcRect l="36331" r="36874"/>
          <a:stretch>
            <a:fillRect/>
          </a:stretch>
        </p:blipFill>
        <p:spPr bwMode="auto">
          <a:xfrm>
            <a:off x="1506538" y="953206"/>
            <a:ext cx="14398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0"/>
          <p:cNvPicPr preferRelativeResize="0">
            <a:picLocks noChangeArrowheads="1"/>
          </p:cNvPicPr>
          <p:nvPr/>
        </p:nvPicPr>
        <p:blipFill>
          <a:blip r:embed="rId4"/>
          <a:srcRect l="72488"/>
          <a:stretch>
            <a:fillRect/>
          </a:stretch>
        </p:blipFill>
        <p:spPr bwMode="auto">
          <a:xfrm>
            <a:off x="3200400" y="953206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1"/>
          <p:cNvPicPr preferRelativeResize="0">
            <a:picLocks noChangeArrowheads="1"/>
          </p:cNvPicPr>
          <p:nvPr/>
        </p:nvPicPr>
        <p:blipFill>
          <a:blip r:embed="rId5"/>
          <a:srcRect r="72739"/>
          <a:stretch>
            <a:fillRect/>
          </a:stretch>
        </p:blipFill>
        <p:spPr bwMode="auto">
          <a:xfrm>
            <a:off x="73025" y="5366285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2"/>
          <p:cNvPicPr preferRelativeResize="0">
            <a:picLocks noChangeArrowheads="1"/>
          </p:cNvPicPr>
          <p:nvPr/>
        </p:nvPicPr>
        <p:blipFill>
          <a:blip r:embed="rId6"/>
          <a:srcRect l="38895" r="36874"/>
          <a:stretch>
            <a:fillRect/>
          </a:stretch>
        </p:blipFill>
        <p:spPr bwMode="auto">
          <a:xfrm>
            <a:off x="1752600" y="5366285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3"/>
          <p:cNvPicPr preferRelativeResize="0">
            <a:picLocks noChangeArrowheads="1"/>
          </p:cNvPicPr>
          <p:nvPr/>
        </p:nvPicPr>
        <p:blipFill>
          <a:blip r:embed="rId7"/>
          <a:srcRect l="75243"/>
          <a:stretch>
            <a:fillRect/>
          </a:stretch>
        </p:blipFill>
        <p:spPr bwMode="auto">
          <a:xfrm>
            <a:off x="3276600" y="5366285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3"/>
          <p:cNvPicPr preferRelativeResize="0">
            <a:picLocks noChangeArrowheads="1"/>
          </p:cNvPicPr>
          <p:nvPr/>
        </p:nvPicPr>
        <p:blipFill>
          <a:blip r:embed="rId8"/>
          <a:srcRect l="56364" t="1852" b="5556"/>
          <a:stretch>
            <a:fillRect/>
          </a:stretch>
        </p:blipFill>
        <p:spPr bwMode="auto">
          <a:xfrm>
            <a:off x="3251200" y="3718631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 preferRelativeResize="0">
            <a:picLocks noChangeArrowheads="1"/>
          </p:cNvPicPr>
          <p:nvPr/>
        </p:nvPicPr>
        <p:blipFill>
          <a:blip r:embed="rId9"/>
          <a:srcRect t="3703" r="58475" b="3703"/>
          <a:stretch>
            <a:fillRect/>
          </a:stretch>
        </p:blipFill>
        <p:spPr bwMode="auto">
          <a:xfrm>
            <a:off x="1482725" y="3702756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rot="5400000">
            <a:off x="1877688" y="3852336"/>
            <a:ext cx="5877460" cy="158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9" name="Picture 19"/>
          <p:cNvPicPr preferRelativeResize="0">
            <a:picLocks noChangeArrowheads="1"/>
          </p:cNvPicPr>
          <p:nvPr/>
        </p:nvPicPr>
        <p:blipFill>
          <a:blip r:embed="rId10"/>
          <a:srcRect t="-484" r="56950" b="3703"/>
          <a:stretch>
            <a:fillRect/>
          </a:stretch>
        </p:blipFill>
        <p:spPr bwMode="auto">
          <a:xfrm>
            <a:off x="1524000" y="2289881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20"/>
          <p:cNvPicPr preferRelativeResize="0">
            <a:picLocks noChangeArrowheads="1"/>
          </p:cNvPicPr>
          <p:nvPr/>
        </p:nvPicPr>
        <p:blipFill>
          <a:blip r:embed="rId11"/>
          <a:srcRect l="56364" t="1852" r="793" b="5556"/>
          <a:stretch>
            <a:fillRect/>
          </a:stretch>
        </p:blipFill>
        <p:spPr bwMode="auto">
          <a:xfrm>
            <a:off x="3217863" y="2291469"/>
            <a:ext cx="14398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6" name="Rectangle 29"/>
          <p:cNvSpPr>
            <a:spLocks noChangeArrowheads="1"/>
          </p:cNvSpPr>
          <p:nvPr/>
        </p:nvSpPr>
        <p:spPr bwMode="auto">
          <a:xfrm>
            <a:off x="5562600" y="3700790"/>
            <a:ext cx="23519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sz="1100" dirty="0">
                <a:latin typeface="Calibri" pitchFamily="34" charset="0"/>
              </a:rPr>
              <a:t> </a:t>
            </a:r>
            <a:r>
              <a:rPr lang="en-IN" sz="1100" dirty="0" smtClean="0">
                <a:latin typeface="Calibri" pitchFamily="34" charset="0"/>
              </a:rPr>
              <a:t>Fig: Bathymetry </a:t>
            </a:r>
            <a:r>
              <a:rPr lang="en-IN" sz="1100" dirty="0">
                <a:latin typeface="Calibri" pitchFamily="34" charset="0"/>
              </a:rPr>
              <a:t>of the model domain</a:t>
            </a:r>
          </a:p>
        </p:txBody>
      </p:sp>
      <p:pic>
        <p:nvPicPr>
          <p:cNvPr id="6167" name="Picture 25"/>
          <p:cNvPicPr>
            <a:picLocks noChangeAspect="1" noChangeArrowheads="1"/>
          </p:cNvPicPr>
          <p:nvPr/>
        </p:nvPicPr>
        <p:blipFill>
          <a:blip r:embed="rId12"/>
          <a:srcRect l="3142" t="2995" r="8215"/>
          <a:stretch>
            <a:fillRect/>
          </a:stretch>
        </p:blipFill>
        <p:spPr bwMode="auto">
          <a:xfrm>
            <a:off x="5334000" y="838200"/>
            <a:ext cx="3505200" cy="282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-11875" y="-47500"/>
            <a:ext cx="2465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Model Validation: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55623" y="4684006"/>
            <a:ext cx="205898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76010" y="4684006"/>
            <a:ext cx="205898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Rectangle 27"/>
          <p:cNvSpPr/>
          <p:nvPr/>
        </p:nvSpPr>
        <p:spPr>
          <a:xfrm>
            <a:off x="76200" y="316468"/>
            <a:ext cx="2015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For 20-23 Dec 2013</a:t>
            </a:r>
            <a:endParaRPr lang="en-IN" u="sng" dirty="0"/>
          </a:p>
        </p:txBody>
      </p:sp>
      <p:sp>
        <p:nvSpPr>
          <p:cNvPr id="29" name="Rectangle 28"/>
          <p:cNvSpPr/>
          <p:nvPr/>
        </p:nvSpPr>
        <p:spPr>
          <a:xfrm>
            <a:off x="5105400" y="4126468"/>
            <a:ext cx="2322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For 27-30 August 2013</a:t>
            </a:r>
            <a:endParaRPr lang="en-IN" u="sng" dirty="0"/>
          </a:p>
        </p:txBody>
      </p:sp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5105400" y="4419600"/>
            <a:ext cx="9384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sz="1600" u="sng" dirty="0"/>
              <a:t>Station </a:t>
            </a:r>
            <a:r>
              <a:rPr lang="en-IN" sz="1600" u="sng" dirty="0" smtClean="0"/>
              <a:t>A</a:t>
            </a:r>
            <a:endParaRPr lang="en-IN" sz="16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669" t="5556" r="2769" b="49359"/>
          <a:stretch>
            <a:fillRect/>
          </a:stretch>
        </p:blipFill>
        <p:spPr bwMode="auto">
          <a:xfrm>
            <a:off x="260350" y="990600"/>
            <a:ext cx="8712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895350" y="485775"/>
            <a:ext cx="6746875" cy="547687"/>
            <a:chOff x="685800" y="2423693"/>
            <a:chExt cx="6747139" cy="548107"/>
          </a:xfrm>
        </p:grpSpPr>
        <p:sp>
          <p:nvSpPr>
            <p:cNvPr id="4" name="TextBox 10"/>
            <p:cNvSpPr txBox="1">
              <a:spLocks noChangeArrowheads="1"/>
            </p:cNvSpPr>
            <p:nvPr/>
          </p:nvSpPr>
          <p:spPr bwMode="auto">
            <a:xfrm>
              <a:off x="4724400" y="2423906"/>
              <a:ext cx="70083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solidFill>
                    <a:srgbClr val="C00000"/>
                  </a:solidFill>
                  <a:latin typeface="Calibri" pitchFamily="34" charset="0"/>
                </a:rPr>
                <a:t>Spring-tide</a:t>
              </a:r>
            </a:p>
          </p:txBody>
        </p:sp>
        <p:sp>
          <p:nvSpPr>
            <p:cNvPr id="5" name="TextBox 11"/>
            <p:cNvSpPr txBox="1">
              <a:spLocks noChangeArrowheads="1"/>
            </p:cNvSpPr>
            <p:nvPr/>
          </p:nvSpPr>
          <p:spPr bwMode="auto">
            <a:xfrm>
              <a:off x="2916385" y="2437974"/>
              <a:ext cx="65113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solidFill>
                    <a:srgbClr val="C00000"/>
                  </a:solidFill>
                  <a:latin typeface="Calibri" pitchFamily="34" charset="0"/>
                </a:rPr>
                <a:t>Neap-tide</a:t>
              </a:r>
            </a:p>
          </p:txBody>
        </p:sp>
        <p:sp>
          <p:nvSpPr>
            <p:cNvPr id="6" name="TextBox 12"/>
            <p:cNvSpPr txBox="1">
              <a:spLocks noChangeArrowheads="1"/>
            </p:cNvSpPr>
            <p:nvPr/>
          </p:nvSpPr>
          <p:spPr bwMode="auto">
            <a:xfrm rot="10800000" flipV="1">
              <a:off x="685800" y="2435742"/>
              <a:ext cx="81304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>
                  <a:solidFill>
                    <a:srgbClr val="C00000"/>
                  </a:solidFill>
                  <a:latin typeface="Calibri" pitchFamily="34" charset="0"/>
                </a:rPr>
                <a:t>Spring-tide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953167" y="2666766"/>
              <a:ext cx="304812" cy="30503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Chord 7"/>
            <p:cNvSpPr/>
            <p:nvPr/>
          </p:nvSpPr>
          <p:spPr>
            <a:xfrm>
              <a:off x="3124295" y="2666766"/>
              <a:ext cx="304812" cy="305034"/>
            </a:xfrm>
            <a:prstGeom prst="chord">
              <a:avLst>
                <a:gd name="adj1" fmla="val 2700000"/>
                <a:gd name="adj2" fmla="val 142552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55686" y="2666766"/>
              <a:ext cx="304812" cy="30503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Chord 9"/>
            <p:cNvSpPr/>
            <p:nvPr/>
          </p:nvSpPr>
          <p:spPr>
            <a:xfrm>
              <a:off x="6934444" y="2666766"/>
              <a:ext cx="304812" cy="305034"/>
            </a:xfrm>
            <a:prstGeom prst="chord">
              <a:avLst>
                <a:gd name="adj1" fmla="val 2700000"/>
                <a:gd name="adj2" fmla="val 142552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TextBox 22"/>
            <p:cNvSpPr txBox="1">
              <a:spLocks noChangeArrowheads="1"/>
            </p:cNvSpPr>
            <p:nvPr/>
          </p:nvSpPr>
          <p:spPr bwMode="auto">
            <a:xfrm>
              <a:off x="6781800" y="2423693"/>
              <a:ext cx="651139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solidFill>
                    <a:srgbClr val="C00000"/>
                  </a:solidFill>
                  <a:latin typeface="Calibri" pitchFamily="34" charset="0"/>
                </a:rPr>
                <a:t>Neap-tide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150" y="3657600"/>
            <a:ext cx="8305800" cy="3200400"/>
            <a:chOff x="57150" y="3657600"/>
            <a:chExt cx="8305800" cy="3200400"/>
          </a:xfrm>
        </p:grpSpPr>
        <p:pic>
          <p:nvPicPr>
            <p:cNvPr id="41986" name="Picture 2" descr="G:\NRB\NH_revision 17_15\NH_figures\Figure5ab.jpg"/>
            <p:cNvPicPr>
              <a:picLocks noChangeAspect="1" noChangeArrowheads="1"/>
            </p:cNvPicPr>
            <p:nvPr/>
          </p:nvPicPr>
          <p:blipFill>
            <a:blip r:embed="rId3"/>
            <a:srcRect l="2055" r="53138"/>
            <a:stretch>
              <a:fillRect/>
            </a:stretch>
          </p:blipFill>
          <p:spPr bwMode="auto">
            <a:xfrm>
              <a:off x="57150" y="3657600"/>
              <a:ext cx="8305800" cy="32004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7515225" y="3914775"/>
              <a:ext cx="7398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sunny</a:t>
              </a:r>
              <a:endParaRPr lang="en-IN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-9525" y="0"/>
            <a:ext cx="537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Intra-tidal variability of IWs off Gopalpur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 RAO\Desktop\BoBEner\denAVG\Estimates\160GopAll.jpg"/>
          <p:cNvPicPr/>
          <p:nvPr/>
        </p:nvPicPr>
        <p:blipFill>
          <a:blip r:embed="rId2"/>
          <a:srcRect l="3988" t="3416" r="4277" b="2642"/>
          <a:stretch>
            <a:fillRect/>
          </a:stretch>
        </p:blipFill>
        <p:spPr bwMode="auto">
          <a:xfrm>
            <a:off x="0" y="762000"/>
            <a:ext cx="4724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D RAO\Desktop\BoBEner\denAVG\pycnocline\Gop43\Gop.jpg"/>
          <p:cNvPicPr/>
          <p:nvPr/>
        </p:nvPicPr>
        <p:blipFill>
          <a:blip r:embed="rId3" cstate="print"/>
          <a:srcRect l="5959" t="2619" b="5125"/>
          <a:stretch>
            <a:fillRect/>
          </a:stretch>
        </p:blipFill>
        <p:spPr bwMode="auto">
          <a:xfrm>
            <a:off x="1371600" y="4428565"/>
            <a:ext cx="2057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4500" y="2703"/>
            <a:ext cx="488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Inter-seasonal variability of Internal tides off Gopalpur</a:t>
            </a:r>
            <a:endParaRPr lang="en-I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9938" name="Picture 2" descr="C:\Users\AD RAO\Desktop\BoBEner\denAVG\1JanrGop.jpg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4000" y="68487"/>
            <a:ext cx="4320000" cy="1800000"/>
          </a:xfrm>
          <a:prstGeom prst="rect">
            <a:avLst/>
          </a:prstGeom>
          <a:noFill/>
        </p:spPr>
      </p:pic>
      <p:pic>
        <p:nvPicPr>
          <p:cNvPr id="39939" name="Picture 3" descr="C:\Users\AD RAO\Desktop\BoBEner\denAVG\4AprGop.jpg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4000" y="1682415"/>
            <a:ext cx="4320000" cy="1800000"/>
          </a:xfrm>
          <a:prstGeom prst="rect">
            <a:avLst/>
          </a:prstGeom>
          <a:noFill/>
        </p:spPr>
      </p:pic>
      <p:pic>
        <p:nvPicPr>
          <p:cNvPr id="39940" name="Picture 4" descr="C:\Users\AD RAO\Desktop\BoBEner\denAVG\7JulGop.jpg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0973" y="3290932"/>
            <a:ext cx="4320000" cy="1800000"/>
          </a:xfrm>
          <a:prstGeom prst="rect">
            <a:avLst/>
          </a:prstGeom>
          <a:noFill/>
        </p:spPr>
      </p:pic>
      <p:pic>
        <p:nvPicPr>
          <p:cNvPr id="39941" name="Picture 5" descr="C:\Users\AD RAO\Desktop\BoBEner\denAVG\10OctGop.jpg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24000" y="4919065"/>
            <a:ext cx="4320000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6079</TotalTime>
  <Words>1433</Words>
  <Application>Microsoft Office PowerPoint</Application>
  <PresentationFormat>On-screen Show (4:3)</PresentationFormat>
  <Paragraphs>178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Photo Editor Photo</vt:lpstr>
      <vt:lpstr>Document</vt:lpstr>
      <vt:lpstr>Identification of Internal Waves in the Western Bay of Bengal: Observations and Modelling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Prof A D Rao</dc:creator>
  <cp:lastModifiedBy>Prof. A.D Rao</cp:lastModifiedBy>
  <cp:revision>275</cp:revision>
  <dcterms:created xsi:type="dcterms:W3CDTF">2006-08-16T00:00:00Z</dcterms:created>
  <dcterms:modified xsi:type="dcterms:W3CDTF">2015-06-18T04:33:12Z</dcterms:modified>
</cp:coreProperties>
</file>