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42"/>
  </p:notesMasterIdLst>
  <p:sldIdLst>
    <p:sldId id="438" r:id="rId2"/>
    <p:sldId id="434" r:id="rId3"/>
    <p:sldId id="504" r:id="rId4"/>
    <p:sldId id="436" r:id="rId5"/>
    <p:sldId id="505" r:id="rId6"/>
    <p:sldId id="506" r:id="rId7"/>
    <p:sldId id="486" r:id="rId8"/>
    <p:sldId id="507" r:id="rId9"/>
    <p:sldId id="508" r:id="rId10"/>
    <p:sldId id="487" r:id="rId11"/>
    <p:sldId id="483" r:id="rId12"/>
    <p:sldId id="500" r:id="rId13"/>
    <p:sldId id="502" r:id="rId14"/>
    <p:sldId id="503" r:id="rId15"/>
    <p:sldId id="477" r:id="rId16"/>
    <p:sldId id="478" r:id="rId17"/>
    <p:sldId id="509" r:id="rId18"/>
    <p:sldId id="510" r:id="rId19"/>
    <p:sldId id="493" r:id="rId20"/>
    <p:sldId id="443" r:id="rId21"/>
    <p:sldId id="511" r:id="rId22"/>
    <p:sldId id="512" r:id="rId23"/>
    <p:sldId id="441" r:id="rId24"/>
    <p:sldId id="513" r:id="rId25"/>
    <p:sldId id="474" r:id="rId26"/>
    <p:sldId id="468" r:id="rId27"/>
    <p:sldId id="470" r:id="rId28"/>
    <p:sldId id="472" r:id="rId29"/>
    <p:sldId id="462" r:id="rId30"/>
    <p:sldId id="499" r:id="rId31"/>
    <p:sldId id="498" r:id="rId32"/>
    <p:sldId id="491" r:id="rId33"/>
    <p:sldId id="488" r:id="rId34"/>
    <p:sldId id="490" r:id="rId35"/>
    <p:sldId id="492" r:id="rId36"/>
    <p:sldId id="514" r:id="rId37"/>
    <p:sldId id="515" r:id="rId38"/>
    <p:sldId id="516" r:id="rId39"/>
    <p:sldId id="517" r:id="rId40"/>
    <p:sldId id="518" r:id="rId41"/>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Tahoma" pitchFamily="34" charset="0"/>
        <a:ea typeface="+mn-ea"/>
        <a:cs typeface="+mn-cs"/>
      </a:defRPr>
    </a:lvl1pPr>
    <a:lvl2pPr marL="457200" algn="l" rtl="0" fontAlgn="base">
      <a:spcBef>
        <a:spcPct val="0"/>
      </a:spcBef>
      <a:spcAft>
        <a:spcPct val="0"/>
      </a:spcAft>
      <a:defRPr sz="1400" kern="1200">
        <a:solidFill>
          <a:schemeClr val="tx1"/>
        </a:solidFill>
        <a:latin typeface="Tahoma" pitchFamily="34" charset="0"/>
        <a:ea typeface="+mn-ea"/>
        <a:cs typeface="+mn-cs"/>
      </a:defRPr>
    </a:lvl2pPr>
    <a:lvl3pPr marL="914400" algn="l" rtl="0" fontAlgn="base">
      <a:spcBef>
        <a:spcPct val="0"/>
      </a:spcBef>
      <a:spcAft>
        <a:spcPct val="0"/>
      </a:spcAft>
      <a:defRPr sz="1400" kern="1200">
        <a:solidFill>
          <a:schemeClr val="tx1"/>
        </a:solidFill>
        <a:latin typeface="Tahoma" pitchFamily="34" charset="0"/>
        <a:ea typeface="+mn-ea"/>
        <a:cs typeface="+mn-cs"/>
      </a:defRPr>
    </a:lvl3pPr>
    <a:lvl4pPr marL="1371600" algn="l" rtl="0" fontAlgn="base">
      <a:spcBef>
        <a:spcPct val="0"/>
      </a:spcBef>
      <a:spcAft>
        <a:spcPct val="0"/>
      </a:spcAft>
      <a:defRPr sz="1400" kern="1200">
        <a:solidFill>
          <a:schemeClr val="tx1"/>
        </a:solidFill>
        <a:latin typeface="Tahoma" pitchFamily="34" charset="0"/>
        <a:ea typeface="+mn-ea"/>
        <a:cs typeface="+mn-cs"/>
      </a:defRPr>
    </a:lvl4pPr>
    <a:lvl5pPr marL="1828800" algn="l" rtl="0" fontAlgn="base">
      <a:spcBef>
        <a:spcPct val="0"/>
      </a:spcBef>
      <a:spcAft>
        <a:spcPct val="0"/>
      </a:spcAft>
      <a:defRPr sz="1400" kern="1200">
        <a:solidFill>
          <a:schemeClr val="tx1"/>
        </a:solidFill>
        <a:latin typeface="Tahoma" pitchFamily="34" charset="0"/>
        <a:ea typeface="+mn-ea"/>
        <a:cs typeface="+mn-cs"/>
      </a:defRPr>
    </a:lvl5pPr>
    <a:lvl6pPr marL="2286000" algn="l" defTabSz="914400" rtl="0" eaLnBrk="1" latinLnBrk="0" hangingPunct="1">
      <a:defRPr sz="1400" kern="1200">
        <a:solidFill>
          <a:schemeClr val="tx1"/>
        </a:solidFill>
        <a:latin typeface="Tahoma" pitchFamily="34" charset="0"/>
        <a:ea typeface="+mn-ea"/>
        <a:cs typeface="+mn-cs"/>
      </a:defRPr>
    </a:lvl6pPr>
    <a:lvl7pPr marL="2743200" algn="l" defTabSz="914400" rtl="0" eaLnBrk="1" latinLnBrk="0" hangingPunct="1">
      <a:defRPr sz="1400" kern="1200">
        <a:solidFill>
          <a:schemeClr val="tx1"/>
        </a:solidFill>
        <a:latin typeface="Tahoma" pitchFamily="34" charset="0"/>
        <a:ea typeface="+mn-ea"/>
        <a:cs typeface="+mn-cs"/>
      </a:defRPr>
    </a:lvl7pPr>
    <a:lvl8pPr marL="3200400" algn="l" defTabSz="914400" rtl="0" eaLnBrk="1" latinLnBrk="0" hangingPunct="1">
      <a:defRPr sz="1400" kern="1200">
        <a:solidFill>
          <a:schemeClr val="tx1"/>
        </a:solidFill>
        <a:latin typeface="Tahoma" pitchFamily="34" charset="0"/>
        <a:ea typeface="+mn-ea"/>
        <a:cs typeface="+mn-cs"/>
      </a:defRPr>
    </a:lvl8pPr>
    <a:lvl9pPr marL="3657600" algn="l" defTabSz="914400" rtl="0" eaLnBrk="1" latinLnBrk="0" hangingPunct="1">
      <a:defRPr sz="1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066FF"/>
    <a:srgbClr val="0099FF"/>
    <a:srgbClr val="CC0000"/>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815" autoAdjust="0"/>
    <p:restoredTop sz="97691" autoAdjust="0"/>
  </p:normalViewPr>
  <p:slideViewPr>
    <p:cSldViewPr>
      <p:cViewPr varScale="1">
        <p:scale>
          <a:sx n="48" d="100"/>
          <a:sy n="48" d="100"/>
        </p:scale>
        <p:origin x="-128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H:\CT-FACS_&#913;&#928;&#913;&#925;&#932;&#919;&#931;&#917;&#921;&#93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CHAIL\Desktop\LOCUS_MEDICUS_2_f\01_RESEARCH\&#917;&#929;&#917;&#933;&#925;&#919;&#932;&#921;&#922;&#927;_&#924;&#927;&#923;&#933;&#931;&#924;&#913;&#932;&#921;&#922;&#927;&#921;%20&#928;&#913;&#929;&#913;&#915;&#927;&#925;&#932;&#917;&#931;_FACS_&#931;&#928;&#917;&#929;&#924;&#927;&#916;&#921;&#913;&#915;&#929;&#913;&#924;&#924;&#913;&#932;&#913;\&#915;&#961;&#945;&#966;&#953;&#954;&#941;&#962;_&#928;&#945;&#961;&#945;&#963;&#964;&#940;&#963;&#949;&#953;&#962;_&#904;&#961;&#949;&#965;&#957;&#945;&#962;_&#924;&#959;&#955;&#965;&#963;&#956;&#945;&#964;&#953;&#954;&#974;&#957;_&#928;&#945;&#961;&#945;&#947;&#972;&#957;&#964;&#969;&#95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ICHAIL\Desktop\LOCUS_MEDICUS_2_f\01_RESEARCH\&#917;&#929;&#917;&#933;&#925;&#919;&#932;&#921;&#922;&#927;_&#924;&#927;&#923;&#933;&#931;&#924;&#913;&#932;&#921;&#922;&#927;&#921;%20&#928;&#913;&#929;&#913;&#915;&#927;&#925;&#932;&#917;&#931;_FACS_&#931;&#928;&#917;&#929;&#924;&#927;&#916;&#921;&#913;&#915;&#929;&#913;&#924;&#924;&#913;&#932;&#913;\&#915;&#961;&#945;&#966;&#953;&#954;&#941;&#962;_&#928;&#945;&#961;&#945;&#963;&#964;&#940;&#963;&#949;&#953;&#962;_&#904;&#961;&#949;&#965;&#957;&#945;&#962;_&#924;&#959;&#955;&#965;&#963;&#956;&#945;&#964;&#953;&#954;&#974;&#957;_&#928;&#945;&#961;&#945;&#947;&#972;&#957;&#964;&#969;&#957;.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MICHAIL\Desktop\LOCUS_MEDICUS_2_f\01_RESEARCH\&#917;&#929;&#917;&#933;&#925;&#919;&#932;&#921;&#922;&#927;_&#924;&#927;&#923;&#933;&#931;&#924;&#913;&#932;&#921;&#922;&#927;&#921;%20&#928;&#913;&#929;&#913;&#915;&#927;&#925;&#932;&#917;&#931;_FACS_&#931;&#928;&#917;&#929;&#924;&#927;&#916;&#921;&#913;&#915;&#929;&#913;&#924;&#924;&#913;&#932;&#913;\&#915;&#961;&#945;&#966;&#953;&#954;&#941;&#962;_&#928;&#945;&#961;&#945;&#963;&#964;&#940;&#963;&#949;&#953;&#962;_&#904;&#961;&#949;&#965;&#957;&#945;&#962;_&#924;&#959;&#955;&#965;&#963;&#956;&#945;&#964;&#953;&#954;&#974;&#957;_&#928;&#945;&#961;&#945;&#947;&#972;&#957;&#964;&#969;&#95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l-GR" sz="2000"/>
            </a:pPr>
            <a:r>
              <a:rPr lang="en-US" sz="2800" b="0" dirty="0">
                <a:solidFill>
                  <a:schemeClr val="accent2">
                    <a:lumMod val="60000"/>
                    <a:lumOff val="40000"/>
                  </a:schemeClr>
                </a:solidFill>
              </a:rPr>
              <a:t>Seasonal </a:t>
            </a:r>
            <a:r>
              <a:rPr lang="en-US" sz="2800" b="0" dirty="0" smtClean="0">
                <a:solidFill>
                  <a:schemeClr val="accent2">
                    <a:lumMod val="60000"/>
                    <a:lumOff val="40000"/>
                  </a:schemeClr>
                </a:solidFill>
              </a:rPr>
              <a:t>fluctuation</a:t>
            </a:r>
            <a:endParaRPr lang="en-US" sz="2800" b="0" dirty="0">
              <a:solidFill>
                <a:schemeClr val="accent2">
                  <a:lumMod val="60000"/>
                  <a:lumOff val="40000"/>
                </a:schemeClr>
              </a:solidFill>
            </a:endParaRPr>
          </a:p>
        </c:rich>
      </c:tx>
      <c:layout>
        <c:manualLayout>
          <c:xMode val="edge"/>
          <c:yMode val="edge"/>
          <c:x val="0.32610431699421838"/>
          <c:y val="2.4004099259626432E-2"/>
        </c:manualLayout>
      </c:layout>
    </c:title>
    <c:plotArea>
      <c:layout>
        <c:manualLayout>
          <c:layoutTarget val="inner"/>
          <c:xMode val="edge"/>
          <c:yMode val="edge"/>
          <c:x val="0.12755479685543034"/>
          <c:y val="0.10362114323479729"/>
          <c:w val="0.7937889379812495"/>
          <c:h val="0.7411151628718633"/>
        </c:manualLayout>
      </c:layout>
      <c:scatterChart>
        <c:scatterStyle val="lineMarker"/>
        <c:ser>
          <c:idx val="0"/>
          <c:order val="0"/>
          <c:tx>
            <c:strRef>
              <c:f>'SEASONAL DISTRI'!$B$5</c:f>
              <c:strCache>
                <c:ptCount val="1"/>
                <c:pt idx="0">
                  <c:v>cCT</c:v>
                </c:pt>
              </c:strCache>
            </c:strRef>
          </c:tx>
          <c:spPr>
            <a:ln>
              <a:solidFill>
                <a:srgbClr val="FFC000"/>
              </a:solidFill>
            </a:ln>
          </c:spPr>
          <c:marker>
            <c:symbol val="none"/>
          </c:marker>
          <c:xVal>
            <c:numRef>
              <c:f>'SEASONAL DISTRI'!$O$3:$AM$3</c:f>
              <c:numCache>
                <c:formatCode>[$-409]mmm\-yy;@</c:formatCode>
                <c:ptCount val="25"/>
                <c:pt idx="0">
                  <c:v>40969</c:v>
                </c:pt>
                <c:pt idx="1">
                  <c:v>41000</c:v>
                </c:pt>
                <c:pt idx="2">
                  <c:v>41030</c:v>
                </c:pt>
                <c:pt idx="3">
                  <c:v>41061</c:v>
                </c:pt>
                <c:pt idx="4">
                  <c:v>41091</c:v>
                </c:pt>
                <c:pt idx="5">
                  <c:v>41122</c:v>
                </c:pt>
                <c:pt idx="6">
                  <c:v>41153</c:v>
                </c:pt>
                <c:pt idx="7">
                  <c:v>41183</c:v>
                </c:pt>
                <c:pt idx="8">
                  <c:v>41214</c:v>
                </c:pt>
                <c:pt idx="9">
                  <c:v>41244</c:v>
                </c:pt>
                <c:pt idx="10">
                  <c:v>41275</c:v>
                </c:pt>
                <c:pt idx="11">
                  <c:v>41306</c:v>
                </c:pt>
                <c:pt idx="12">
                  <c:v>41334</c:v>
                </c:pt>
                <c:pt idx="13">
                  <c:v>41365</c:v>
                </c:pt>
                <c:pt idx="14">
                  <c:v>41395</c:v>
                </c:pt>
                <c:pt idx="15">
                  <c:v>41426</c:v>
                </c:pt>
                <c:pt idx="16">
                  <c:v>41456</c:v>
                </c:pt>
                <c:pt idx="17">
                  <c:v>41487</c:v>
                </c:pt>
                <c:pt idx="18">
                  <c:v>41518</c:v>
                </c:pt>
                <c:pt idx="19">
                  <c:v>41548</c:v>
                </c:pt>
                <c:pt idx="20">
                  <c:v>41579</c:v>
                </c:pt>
                <c:pt idx="21">
                  <c:v>41609</c:v>
                </c:pt>
                <c:pt idx="22">
                  <c:v>41640</c:v>
                </c:pt>
                <c:pt idx="23">
                  <c:v>41671</c:v>
                </c:pt>
                <c:pt idx="24">
                  <c:v>41699</c:v>
                </c:pt>
              </c:numCache>
            </c:numRef>
          </c:xVal>
          <c:yVal>
            <c:numRef>
              <c:f>'SEASONAL DISTRI'!$O$5:$AM$5</c:f>
              <c:numCache>
                <c:formatCode>0.00%</c:formatCode>
                <c:ptCount val="25"/>
                <c:pt idx="0">
                  <c:v>0.47060000000000002</c:v>
                </c:pt>
                <c:pt idx="1">
                  <c:v>0.43330000000000057</c:v>
                </c:pt>
                <c:pt idx="2">
                  <c:v>0.45650000000000002</c:v>
                </c:pt>
                <c:pt idx="3">
                  <c:v>0.61539999999999995</c:v>
                </c:pt>
                <c:pt idx="4">
                  <c:v>0.57894736842105254</c:v>
                </c:pt>
                <c:pt idx="5">
                  <c:v>0.66666666666666663</c:v>
                </c:pt>
                <c:pt idx="6">
                  <c:v>0.4</c:v>
                </c:pt>
                <c:pt idx="7">
                  <c:v>0.59459459459459574</c:v>
                </c:pt>
                <c:pt idx="8">
                  <c:v>0.44117647058823567</c:v>
                </c:pt>
                <c:pt idx="9">
                  <c:v>0.44444444444444497</c:v>
                </c:pt>
                <c:pt idx="10">
                  <c:v>0.4</c:v>
                </c:pt>
                <c:pt idx="11">
                  <c:v>0.4102564102564103</c:v>
                </c:pt>
                <c:pt idx="12">
                  <c:v>0.55555555555555569</c:v>
                </c:pt>
                <c:pt idx="13">
                  <c:v>0.45555555555555555</c:v>
                </c:pt>
                <c:pt idx="14">
                  <c:v>0.48837209302325679</c:v>
                </c:pt>
                <c:pt idx="15">
                  <c:v>0.37500000000000044</c:v>
                </c:pt>
                <c:pt idx="16">
                  <c:v>0.44680851063829835</c:v>
                </c:pt>
                <c:pt idx="17">
                  <c:v>0.52777777777777779</c:v>
                </c:pt>
                <c:pt idx="18">
                  <c:v>0.42222222222222267</c:v>
                </c:pt>
                <c:pt idx="19">
                  <c:v>0.39534883720930336</c:v>
                </c:pt>
                <c:pt idx="20">
                  <c:v>0.36956521739130432</c:v>
                </c:pt>
                <c:pt idx="21">
                  <c:v>0.27777777777777835</c:v>
                </c:pt>
                <c:pt idx="22">
                  <c:v>0.5</c:v>
                </c:pt>
                <c:pt idx="23">
                  <c:v>0.74468085106383131</c:v>
                </c:pt>
                <c:pt idx="24">
                  <c:v>0.59322033898305071</c:v>
                </c:pt>
              </c:numCache>
            </c:numRef>
          </c:yVal>
        </c:ser>
        <c:ser>
          <c:idx val="1"/>
          <c:order val="1"/>
          <c:tx>
            <c:strRef>
              <c:f>'SEASONAL DISTRI'!$B$6</c:f>
              <c:strCache>
                <c:ptCount val="1"/>
                <c:pt idx="0">
                  <c:v>CMV</c:v>
                </c:pt>
              </c:strCache>
            </c:strRef>
          </c:tx>
          <c:spPr>
            <a:ln>
              <a:solidFill>
                <a:srgbClr val="C00000"/>
              </a:solidFill>
            </a:ln>
          </c:spPr>
          <c:marker>
            <c:symbol val="none"/>
          </c:marker>
          <c:xVal>
            <c:numRef>
              <c:f>'SEASONAL DISTRI'!$O$3:$AM$3</c:f>
              <c:numCache>
                <c:formatCode>[$-409]mmm\-yy;@</c:formatCode>
                <c:ptCount val="25"/>
                <c:pt idx="0">
                  <c:v>40969</c:v>
                </c:pt>
                <c:pt idx="1">
                  <c:v>41000</c:v>
                </c:pt>
                <c:pt idx="2">
                  <c:v>41030</c:v>
                </c:pt>
                <c:pt idx="3">
                  <c:v>41061</c:v>
                </c:pt>
                <c:pt idx="4">
                  <c:v>41091</c:v>
                </c:pt>
                <c:pt idx="5">
                  <c:v>41122</c:v>
                </c:pt>
                <c:pt idx="6">
                  <c:v>41153</c:v>
                </c:pt>
                <c:pt idx="7">
                  <c:v>41183</c:v>
                </c:pt>
                <c:pt idx="8">
                  <c:v>41214</c:v>
                </c:pt>
                <c:pt idx="9">
                  <c:v>41244</c:v>
                </c:pt>
                <c:pt idx="10">
                  <c:v>41275</c:v>
                </c:pt>
                <c:pt idx="11">
                  <c:v>41306</c:v>
                </c:pt>
                <c:pt idx="12">
                  <c:v>41334</c:v>
                </c:pt>
                <c:pt idx="13">
                  <c:v>41365</c:v>
                </c:pt>
                <c:pt idx="14">
                  <c:v>41395</c:v>
                </c:pt>
                <c:pt idx="15">
                  <c:v>41426</c:v>
                </c:pt>
                <c:pt idx="16">
                  <c:v>41456</c:v>
                </c:pt>
                <c:pt idx="17">
                  <c:v>41487</c:v>
                </c:pt>
                <c:pt idx="18">
                  <c:v>41518</c:v>
                </c:pt>
                <c:pt idx="19">
                  <c:v>41548</c:v>
                </c:pt>
                <c:pt idx="20">
                  <c:v>41579</c:v>
                </c:pt>
                <c:pt idx="21">
                  <c:v>41609</c:v>
                </c:pt>
                <c:pt idx="22">
                  <c:v>41640</c:v>
                </c:pt>
                <c:pt idx="23">
                  <c:v>41671</c:v>
                </c:pt>
                <c:pt idx="24">
                  <c:v>41699</c:v>
                </c:pt>
              </c:numCache>
            </c:numRef>
          </c:xVal>
          <c:yVal>
            <c:numRef>
              <c:f>'SEASONAL DISTRI'!$O$6:$AM$6</c:f>
              <c:numCache>
                <c:formatCode>0.00%</c:formatCode>
                <c:ptCount val="25"/>
                <c:pt idx="0">
                  <c:v>0.22500000000000026</c:v>
                </c:pt>
                <c:pt idx="1">
                  <c:v>0.26670000000000005</c:v>
                </c:pt>
                <c:pt idx="2">
                  <c:v>0.28210000000000002</c:v>
                </c:pt>
                <c:pt idx="3">
                  <c:v>0.21880000000000022</c:v>
                </c:pt>
                <c:pt idx="4">
                  <c:v>0.31250000000000044</c:v>
                </c:pt>
                <c:pt idx="5">
                  <c:v>0</c:v>
                </c:pt>
                <c:pt idx="6">
                  <c:v>0.29032258064516192</c:v>
                </c:pt>
                <c:pt idx="7">
                  <c:v>0.28571428571428636</c:v>
                </c:pt>
                <c:pt idx="8">
                  <c:v>0.26666666666666711</c:v>
                </c:pt>
                <c:pt idx="9">
                  <c:v>0.20833333333333359</c:v>
                </c:pt>
                <c:pt idx="10">
                  <c:v>0.3846153846153848</c:v>
                </c:pt>
                <c:pt idx="11">
                  <c:v>0.27272727272727282</c:v>
                </c:pt>
                <c:pt idx="12">
                  <c:v>0.40740740740740738</c:v>
                </c:pt>
                <c:pt idx="13">
                  <c:v>0.28000000000000008</c:v>
                </c:pt>
                <c:pt idx="14">
                  <c:v>0.26666666666666711</c:v>
                </c:pt>
                <c:pt idx="15">
                  <c:v>0.3023255813953501</c:v>
                </c:pt>
                <c:pt idx="16">
                  <c:v>0.22500000000000026</c:v>
                </c:pt>
                <c:pt idx="17">
                  <c:v>0.42307692307692363</c:v>
                </c:pt>
                <c:pt idx="18">
                  <c:v>0.33333333333333331</c:v>
                </c:pt>
                <c:pt idx="19">
                  <c:v>0.37500000000000044</c:v>
                </c:pt>
                <c:pt idx="20">
                  <c:v>0.27272727272727282</c:v>
                </c:pt>
                <c:pt idx="21">
                  <c:v>0.2</c:v>
                </c:pt>
                <c:pt idx="22">
                  <c:v>0.1</c:v>
                </c:pt>
                <c:pt idx="23">
                  <c:v>0.13513513513513539</c:v>
                </c:pt>
                <c:pt idx="24">
                  <c:v>0.20408163265306123</c:v>
                </c:pt>
              </c:numCache>
            </c:numRef>
          </c:yVal>
        </c:ser>
        <c:ser>
          <c:idx val="2"/>
          <c:order val="2"/>
          <c:tx>
            <c:strRef>
              <c:f>'SEASONAL DISTRI'!$B$7</c:f>
              <c:strCache>
                <c:ptCount val="1"/>
                <c:pt idx="0">
                  <c:v>HSV</c:v>
                </c:pt>
              </c:strCache>
            </c:strRef>
          </c:tx>
          <c:spPr>
            <a:ln>
              <a:solidFill>
                <a:srgbClr val="00B050"/>
              </a:solidFill>
            </a:ln>
          </c:spPr>
          <c:marker>
            <c:symbol val="none"/>
          </c:marker>
          <c:xVal>
            <c:numRef>
              <c:f>'SEASONAL DISTRI'!$O$3:$AM$3</c:f>
              <c:numCache>
                <c:formatCode>[$-409]mmm\-yy;@</c:formatCode>
                <c:ptCount val="25"/>
                <c:pt idx="0">
                  <c:v>40969</c:v>
                </c:pt>
                <c:pt idx="1">
                  <c:v>41000</c:v>
                </c:pt>
                <c:pt idx="2">
                  <c:v>41030</c:v>
                </c:pt>
                <c:pt idx="3">
                  <c:v>41061</c:v>
                </c:pt>
                <c:pt idx="4">
                  <c:v>41091</c:v>
                </c:pt>
                <c:pt idx="5">
                  <c:v>41122</c:v>
                </c:pt>
                <c:pt idx="6">
                  <c:v>41153</c:v>
                </c:pt>
                <c:pt idx="7">
                  <c:v>41183</c:v>
                </c:pt>
                <c:pt idx="8">
                  <c:v>41214</c:v>
                </c:pt>
                <c:pt idx="9">
                  <c:v>41244</c:v>
                </c:pt>
                <c:pt idx="10">
                  <c:v>41275</c:v>
                </c:pt>
                <c:pt idx="11">
                  <c:v>41306</c:v>
                </c:pt>
                <c:pt idx="12">
                  <c:v>41334</c:v>
                </c:pt>
                <c:pt idx="13">
                  <c:v>41365</c:v>
                </c:pt>
                <c:pt idx="14">
                  <c:v>41395</c:v>
                </c:pt>
                <c:pt idx="15">
                  <c:v>41426</c:v>
                </c:pt>
                <c:pt idx="16">
                  <c:v>41456</c:v>
                </c:pt>
                <c:pt idx="17">
                  <c:v>41487</c:v>
                </c:pt>
                <c:pt idx="18">
                  <c:v>41518</c:v>
                </c:pt>
                <c:pt idx="19">
                  <c:v>41548</c:v>
                </c:pt>
                <c:pt idx="20">
                  <c:v>41579</c:v>
                </c:pt>
                <c:pt idx="21">
                  <c:v>41609</c:v>
                </c:pt>
                <c:pt idx="22">
                  <c:v>41640</c:v>
                </c:pt>
                <c:pt idx="23">
                  <c:v>41671</c:v>
                </c:pt>
                <c:pt idx="24">
                  <c:v>41699</c:v>
                </c:pt>
              </c:numCache>
            </c:numRef>
          </c:xVal>
          <c:yVal>
            <c:numRef>
              <c:f>'SEASONAL DISTRI'!$O$7:$AM$7</c:f>
              <c:numCache>
                <c:formatCode>0.00%</c:formatCode>
                <c:ptCount val="25"/>
                <c:pt idx="0">
                  <c:v>0.37500000000000044</c:v>
                </c:pt>
                <c:pt idx="1">
                  <c:v>0.36370000000000002</c:v>
                </c:pt>
                <c:pt idx="2">
                  <c:v>0.38460000000000044</c:v>
                </c:pt>
                <c:pt idx="3">
                  <c:v>0.5</c:v>
                </c:pt>
                <c:pt idx="4">
                  <c:v>0.41666666666666724</c:v>
                </c:pt>
                <c:pt idx="5">
                  <c:v>0.5</c:v>
                </c:pt>
                <c:pt idx="6">
                  <c:v>0.61538461538461564</c:v>
                </c:pt>
                <c:pt idx="7">
                  <c:v>0.41666666666666724</c:v>
                </c:pt>
                <c:pt idx="8">
                  <c:v>0.28571428571428636</c:v>
                </c:pt>
                <c:pt idx="9">
                  <c:v>0.34782608695652262</c:v>
                </c:pt>
                <c:pt idx="10">
                  <c:v>0.2592592592592593</c:v>
                </c:pt>
                <c:pt idx="11">
                  <c:v>0.18518518518518545</c:v>
                </c:pt>
                <c:pt idx="12">
                  <c:v>0.34615384615384676</c:v>
                </c:pt>
                <c:pt idx="13">
                  <c:v>0.25</c:v>
                </c:pt>
                <c:pt idx="14">
                  <c:v>0.45833333333333326</c:v>
                </c:pt>
                <c:pt idx="15">
                  <c:v>0.25</c:v>
                </c:pt>
                <c:pt idx="16">
                  <c:v>0.29411764705882382</c:v>
                </c:pt>
                <c:pt idx="17">
                  <c:v>0.41176470588235353</c:v>
                </c:pt>
                <c:pt idx="18">
                  <c:v>0.35714285714285793</c:v>
                </c:pt>
                <c:pt idx="19">
                  <c:v>0.17857142857142896</c:v>
                </c:pt>
                <c:pt idx="20">
                  <c:v>0.2</c:v>
                </c:pt>
                <c:pt idx="21">
                  <c:v>0.2352941176470589</c:v>
                </c:pt>
                <c:pt idx="22">
                  <c:v>0.29411764705882382</c:v>
                </c:pt>
                <c:pt idx="23">
                  <c:v>0.28571428571428636</c:v>
                </c:pt>
                <c:pt idx="24">
                  <c:v>0.13793103448275892</c:v>
                </c:pt>
              </c:numCache>
            </c:numRef>
          </c:yVal>
        </c:ser>
        <c:dLbls/>
        <c:axId val="60433536"/>
        <c:axId val="60435456"/>
      </c:scatterChart>
      <c:valAx>
        <c:axId val="60433536"/>
        <c:scaling>
          <c:orientation val="minMax"/>
          <c:max val="41700"/>
          <c:min val="41000"/>
        </c:scaling>
        <c:axPos val="b"/>
        <c:title>
          <c:tx>
            <c:rich>
              <a:bodyPr/>
              <a:lstStyle/>
              <a:p>
                <a:pPr>
                  <a:defRPr lang="el-GR" sz="1200">
                    <a:latin typeface="Times New Roman" pitchFamily="18" charset="0"/>
                    <a:cs typeface="Times New Roman" pitchFamily="18" charset="0"/>
                  </a:defRPr>
                </a:pPr>
                <a:r>
                  <a:rPr lang="en-US" sz="1200" dirty="0" smtClean="0">
                    <a:latin typeface="+mn-lt"/>
                    <a:cs typeface="Times New Roman" pitchFamily="18" charset="0"/>
                  </a:rPr>
                  <a:t>Month</a:t>
                </a:r>
                <a:endParaRPr lang="en-US" sz="1200" dirty="0">
                  <a:latin typeface="+mn-lt"/>
                  <a:cs typeface="Times New Roman" pitchFamily="18" charset="0"/>
                </a:endParaRPr>
              </a:p>
            </c:rich>
          </c:tx>
          <c:layout>
            <c:manualLayout>
              <c:xMode val="edge"/>
              <c:yMode val="edge"/>
              <c:x val="0.48632518215499887"/>
              <c:y val="0.91793639726247467"/>
            </c:manualLayout>
          </c:layout>
        </c:title>
        <c:numFmt formatCode="[$-409]mmm\-yy;@" sourceLinked="1"/>
        <c:majorTickMark val="none"/>
        <c:tickLblPos val="nextTo"/>
        <c:txPr>
          <a:bodyPr/>
          <a:lstStyle/>
          <a:p>
            <a:pPr>
              <a:defRPr lang="el-GR"/>
            </a:pPr>
            <a:endParaRPr lang="en-US"/>
          </a:p>
        </c:txPr>
        <c:crossAx val="60435456"/>
        <c:crosses val="autoZero"/>
        <c:crossBetween val="midCat"/>
      </c:valAx>
      <c:valAx>
        <c:axId val="60435456"/>
        <c:scaling>
          <c:orientation val="minMax"/>
        </c:scaling>
        <c:axPos val="l"/>
        <c:title>
          <c:tx>
            <c:rich>
              <a:bodyPr/>
              <a:lstStyle/>
              <a:p>
                <a:pPr>
                  <a:defRPr lang="el-GR" sz="1400">
                    <a:latin typeface="Times New Roman" pitchFamily="18" charset="0"/>
                    <a:cs typeface="Times New Roman" pitchFamily="18" charset="0"/>
                  </a:defRPr>
                </a:pPr>
                <a:r>
                  <a:rPr lang="en-US" sz="1400" dirty="0">
                    <a:latin typeface="+mn-lt"/>
                    <a:cs typeface="Times New Roman" pitchFamily="18" charset="0"/>
                  </a:rPr>
                  <a:t>Percentage of positive infective agents</a:t>
                </a:r>
              </a:p>
              <a:p>
                <a:pPr>
                  <a:defRPr lang="el-GR" sz="1400">
                    <a:latin typeface="Times New Roman" pitchFamily="18" charset="0"/>
                    <a:cs typeface="Times New Roman" pitchFamily="18" charset="0"/>
                  </a:defRPr>
                </a:pPr>
                <a:endParaRPr lang="en-US" sz="1400" dirty="0">
                  <a:latin typeface="Times New Roman" pitchFamily="18" charset="0"/>
                  <a:cs typeface="Times New Roman" pitchFamily="18" charset="0"/>
                </a:endParaRPr>
              </a:p>
            </c:rich>
          </c:tx>
          <c:layout>
            <c:manualLayout>
              <c:xMode val="edge"/>
              <c:yMode val="edge"/>
              <c:x val="1.2249588602216133E-2"/>
              <c:y val="0.20750027774691701"/>
            </c:manualLayout>
          </c:layout>
        </c:title>
        <c:numFmt formatCode="0.00%" sourceLinked="1"/>
        <c:majorTickMark val="none"/>
        <c:tickLblPos val="nextTo"/>
        <c:txPr>
          <a:bodyPr/>
          <a:lstStyle/>
          <a:p>
            <a:pPr>
              <a:defRPr lang="el-GR"/>
            </a:pPr>
            <a:endParaRPr lang="en-US"/>
          </a:p>
        </c:txPr>
        <c:crossAx val="60433536"/>
        <c:crosses val="autoZero"/>
        <c:crossBetween val="midCat"/>
      </c:valAx>
    </c:plotArea>
    <c:legend>
      <c:legendPos val="r"/>
      <c:layout>
        <c:manualLayout>
          <c:xMode val="edge"/>
          <c:yMode val="edge"/>
          <c:x val="0.88760733612694565"/>
          <c:y val="4.0451246157834332E-2"/>
          <c:w val="0.10118818706753382"/>
          <c:h val="0.11951542421212469"/>
        </c:manualLayout>
      </c:layout>
      <c:txPr>
        <a:bodyPr/>
        <a:lstStyle/>
        <a:p>
          <a:pPr>
            <a:defRPr lang="el-GR"/>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
  <c:chart>
    <c:title>
      <c:tx>
        <c:rich>
          <a:bodyPr/>
          <a:lstStyle/>
          <a:p>
            <a:pPr>
              <a:defRPr lang="el-GR"/>
            </a:pPr>
            <a:r>
              <a:rPr lang="en-US" sz="1600" dirty="0"/>
              <a:t>Mean and S.E.M.</a:t>
            </a:r>
            <a:r>
              <a:rPr lang="el-GR" sz="1600" dirty="0"/>
              <a:t> </a:t>
            </a:r>
            <a:r>
              <a:rPr lang="en-US" sz="1600" dirty="0"/>
              <a:t>of the % of </a:t>
            </a:r>
            <a:r>
              <a:rPr lang="en-US" sz="1600" dirty="0" err="1"/>
              <a:t>spermcount</a:t>
            </a:r>
            <a:r>
              <a:rPr lang="en-US" sz="1600" dirty="0"/>
              <a:t> morphological abnormalities before and after treatment of Chlamydia trachomatis</a:t>
            </a:r>
          </a:p>
        </c:rich>
      </c:tx>
    </c:title>
    <c:plotArea>
      <c:layout>
        <c:manualLayout>
          <c:layoutTarget val="inner"/>
          <c:xMode val="edge"/>
          <c:yMode val="edge"/>
          <c:x val="0.11095084745935462"/>
          <c:y val="0.14193444595622151"/>
          <c:w val="0.78910732038051501"/>
          <c:h val="0.71376891972489265"/>
        </c:manualLayout>
      </c:layout>
      <c:barChart>
        <c:barDir val="col"/>
        <c:grouping val="clustered"/>
        <c:ser>
          <c:idx val="0"/>
          <c:order val="0"/>
          <c:tx>
            <c:strRef>
              <c:f>ENGLISH!$A$10</c:f>
              <c:strCache>
                <c:ptCount val="1"/>
                <c:pt idx="0">
                  <c:v>BEFORE</c:v>
                </c:pt>
              </c:strCache>
            </c:strRef>
          </c:tx>
          <c:dLbls>
            <c:dLbl>
              <c:idx val="1"/>
              <c:layout>
                <c:manualLayout>
                  <c:x val="2.1130480718436731E-3"/>
                  <c:y val="-6.7001657367768905E-3"/>
                </c:manualLayout>
              </c:layout>
              <c:dLblPos val="outEnd"/>
              <c:showVal val="1"/>
            </c:dLbl>
            <c:dLbl>
              <c:idx val="2"/>
              <c:layout>
                <c:manualLayout>
                  <c:x val="0"/>
                  <c:y val="-1.0050248605165301E-2"/>
                </c:manualLayout>
              </c:layout>
              <c:dLblPos val="outEnd"/>
              <c:showVal val="1"/>
            </c:dLbl>
            <c:dLbl>
              <c:idx val="3"/>
              <c:layout>
                <c:manualLayout>
                  <c:x val="-4.2260961436872734E-3"/>
                  <c:y val="-1.3400331473553741E-2"/>
                </c:manualLayout>
              </c:layout>
              <c:dLblPos val="outEnd"/>
              <c:showVal val="1"/>
            </c:dLbl>
            <c:txPr>
              <a:bodyPr/>
              <a:lstStyle/>
              <a:p>
                <a:pPr>
                  <a:defRPr lang="el-GR"/>
                </a:pPr>
                <a:endParaRPr lang="en-US"/>
              </a:p>
            </c:txPr>
            <c:dLblPos val="outEnd"/>
            <c:showVal val="1"/>
          </c:dLbls>
          <c:errBars>
            <c:errBarType val="both"/>
            <c:errValType val="cust"/>
            <c:plus>
              <c:numRef>
                <c:f>ENGLISH!$B$13:$F$13</c:f>
                <c:numCache>
                  <c:formatCode>General</c:formatCode>
                  <c:ptCount val="5"/>
                  <c:pt idx="0">
                    <c:v>0.54300000000000004</c:v>
                  </c:pt>
                  <c:pt idx="1">
                    <c:v>1.3900000000000001</c:v>
                  </c:pt>
                  <c:pt idx="2">
                    <c:v>3.7800000000000002</c:v>
                  </c:pt>
                  <c:pt idx="3">
                    <c:v>3.07</c:v>
                  </c:pt>
                  <c:pt idx="4">
                    <c:v>0.60000000000000064</c:v>
                  </c:pt>
                </c:numCache>
              </c:numRef>
            </c:plus>
            <c:minus>
              <c:numRef>
                <c:f>ENGLISH!$B$13:$F$13</c:f>
                <c:numCache>
                  <c:formatCode>General</c:formatCode>
                  <c:ptCount val="5"/>
                  <c:pt idx="0">
                    <c:v>0.54300000000000004</c:v>
                  </c:pt>
                  <c:pt idx="1">
                    <c:v>1.3900000000000001</c:v>
                  </c:pt>
                  <c:pt idx="2">
                    <c:v>3.7800000000000002</c:v>
                  </c:pt>
                  <c:pt idx="3">
                    <c:v>3.07</c:v>
                  </c:pt>
                  <c:pt idx="4">
                    <c:v>0.60000000000000064</c:v>
                  </c:pt>
                </c:numCache>
              </c:numRef>
            </c:minus>
          </c:errBars>
          <c:cat>
            <c:strRef>
              <c:f>ENGLISH!$C$9:$E$9</c:f>
              <c:strCache>
                <c:ptCount val="3"/>
                <c:pt idx="0">
                  <c:v>Head Abnormalities</c:v>
                </c:pt>
                <c:pt idx="1">
                  <c:v>Mid Piece Abnorm.</c:v>
                </c:pt>
                <c:pt idx="2">
                  <c:v>Tail Abnorn.</c:v>
                </c:pt>
              </c:strCache>
            </c:strRef>
          </c:cat>
          <c:val>
            <c:numRef>
              <c:f>ENGLISH!$C$10:$E$10</c:f>
              <c:numCache>
                <c:formatCode>General</c:formatCode>
                <c:ptCount val="3"/>
                <c:pt idx="0">
                  <c:v>87.25</c:v>
                </c:pt>
                <c:pt idx="1">
                  <c:v>39.75</c:v>
                </c:pt>
                <c:pt idx="2">
                  <c:v>12.92</c:v>
                </c:pt>
              </c:numCache>
            </c:numRef>
          </c:val>
        </c:ser>
        <c:ser>
          <c:idx val="1"/>
          <c:order val="1"/>
          <c:tx>
            <c:strRef>
              <c:f>ENGLISH!$A$11</c:f>
              <c:strCache>
                <c:ptCount val="1"/>
                <c:pt idx="0">
                  <c:v>AFTER</c:v>
                </c:pt>
              </c:strCache>
            </c:strRef>
          </c:tx>
          <c:dLbls>
            <c:dLbl>
              <c:idx val="1"/>
              <c:layout>
                <c:manualLayout>
                  <c:x val="8.4521922873746561E-3"/>
                  <c:y val="-3.3500828683884452E-3"/>
                </c:manualLayout>
              </c:layout>
              <c:dLblPos val="outEnd"/>
              <c:showVal val="1"/>
            </c:dLbl>
            <c:dLbl>
              <c:idx val="2"/>
              <c:layout>
                <c:manualLayout>
                  <c:x val="1.0565240359218181E-2"/>
                  <c:y val="-2.0100497210330588E-2"/>
                </c:manualLayout>
              </c:layout>
              <c:dLblPos val="outEnd"/>
              <c:showVal val="1"/>
            </c:dLbl>
            <c:dLbl>
              <c:idx val="3"/>
              <c:layout>
                <c:manualLayout>
                  <c:x val="6.3391442155309114E-3"/>
                  <c:y val="-1.0050248605165301E-2"/>
                </c:manualLayout>
              </c:layout>
              <c:dLblPos val="outEnd"/>
              <c:showVal val="1"/>
            </c:dLbl>
            <c:txPr>
              <a:bodyPr/>
              <a:lstStyle/>
              <a:p>
                <a:pPr>
                  <a:defRPr lang="el-GR"/>
                </a:pPr>
                <a:endParaRPr lang="en-US"/>
              </a:p>
            </c:txPr>
            <c:dLblPos val="outEnd"/>
            <c:showVal val="1"/>
          </c:dLbls>
          <c:errBars>
            <c:errBarType val="both"/>
            <c:errValType val="cust"/>
            <c:plus>
              <c:numRef>
                <c:f>ENGLISH!$B$14:$F$14</c:f>
                <c:numCache>
                  <c:formatCode>General</c:formatCode>
                  <c:ptCount val="5"/>
                  <c:pt idx="0">
                    <c:v>0.61600000000000155</c:v>
                  </c:pt>
                  <c:pt idx="1">
                    <c:v>2.74</c:v>
                  </c:pt>
                  <c:pt idx="2">
                    <c:v>3.12</c:v>
                  </c:pt>
                  <c:pt idx="3">
                    <c:v>2.27</c:v>
                  </c:pt>
                  <c:pt idx="4">
                    <c:v>0.9</c:v>
                  </c:pt>
                </c:numCache>
              </c:numRef>
            </c:plus>
            <c:minus>
              <c:numRef>
                <c:f>ENGLISH!$B$14:$F$14</c:f>
                <c:numCache>
                  <c:formatCode>General</c:formatCode>
                  <c:ptCount val="5"/>
                  <c:pt idx="0">
                    <c:v>0.61600000000000155</c:v>
                  </c:pt>
                  <c:pt idx="1">
                    <c:v>2.74</c:v>
                  </c:pt>
                  <c:pt idx="2">
                    <c:v>3.12</c:v>
                  </c:pt>
                  <c:pt idx="3">
                    <c:v>2.27</c:v>
                  </c:pt>
                  <c:pt idx="4">
                    <c:v>0.9</c:v>
                  </c:pt>
                </c:numCache>
              </c:numRef>
            </c:minus>
          </c:errBars>
          <c:cat>
            <c:strRef>
              <c:f>ENGLISH!$C$9:$E$9</c:f>
              <c:strCache>
                <c:ptCount val="3"/>
                <c:pt idx="0">
                  <c:v>Head Abnormalities</c:v>
                </c:pt>
                <c:pt idx="1">
                  <c:v>Mid Piece Abnorm.</c:v>
                </c:pt>
                <c:pt idx="2">
                  <c:v>Tail Abnorn.</c:v>
                </c:pt>
              </c:strCache>
            </c:strRef>
          </c:cat>
          <c:val>
            <c:numRef>
              <c:f>ENGLISH!$C$11:$E$11</c:f>
              <c:numCache>
                <c:formatCode>General</c:formatCode>
                <c:ptCount val="3"/>
                <c:pt idx="0">
                  <c:v>83.669999999999987</c:v>
                </c:pt>
                <c:pt idx="1">
                  <c:v>28</c:v>
                </c:pt>
                <c:pt idx="2">
                  <c:v>8.83</c:v>
                </c:pt>
              </c:numCache>
            </c:numRef>
          </c:val>
        </c:ser>
        <c:dLbls>
          <c:showVal val="1"/>
        </c:dLbls>
        <c:axId val="61674240"/>
        <c:axId val="61676160"/>
      </c:barChart>
      <c:catAx>
        <c:axId val="61674240"/>
        <c:scaling>
          <c:orientation val="minMax"/>
        </c:scaling>
        <c:axPos val="b"/>
        <c:title>
          <c:tx>
            <c:rich>
              <a:bodyPr/>
              <a:lstStyle/>
              <a:p>
                <a:pPr>
                  <a:defRPr lang="el-GR"/>
                </a:pPr>
                <a:r>
                  <a:rPr lang="en-GB" dirty="0" err="1" smtClean="0"/>
                  <a:t>Spermcount</a:t>
                </a:r>
                <a:r>
                  <a:rPr lang="en-GB" dirty="0" smtClean="0"/>
                  <a:t> morphological </a:t>
                </a:r>
                <a:r>
                  <a:rPr lang="en-GB" dirty="0"/>
                  <a:t>parameters</a:t>
                </a:r>
              </a:p>
            </c:rich>
          </c:tx>
          <c:layout>
            <c:manualLayout>
              <c:xMode val="edge"/>
              <c:yMode val="edge"/>
              <c:x val="0.25620891766358272"/>
              <c:y val="0.94257690703918939"/>
            </c:manualLayout>
          </c:layout>
        </c:title>
        <c:majorTickMark val="none"/>
        <c:tickLblPos val="nextTo"/>
        <c:txPr>
          <a:bodyPr/>
          <a:lstStyle/>
          <a:p>
            <a:pPr>
              <a:defRPr lang="el-GR"/>
            </a:pPr>
            <a:endParaRPr lang="en-US"/>
          </a:p>
        </c:txPr>
        <c:crossAx val="61676160"/>
        <c:crosses val="autoZero"/>
        <c:auto val="1"/>
        <c:lblAlgn val="ctr"/>
        <c:lblOffset val="100"/>
      </c:catAx>
      <c:valAx>
        <c:axId val="61676160"/>
        <c:scaling>
          <c:orientation val="minMax"/>
        </c:scaling>
        <c:axPos val="l"/>
        <c:title>
          <c:tx>
            <c:rich>
              <a:bodyPr/>
              <a:lstStyle/>
              <a:p>
                <a:pPr>
                  <a:defRPr lang="el-GR"/>
                </a:pPr>
                <a:r>
                  <a:rPr lang="en-US"/>
                  <a:t>Percentage (%)</a:t>
                </a:r>
              </a:p>
            </c:rich>
          </c:tx>
        </c:title>
        <c:numFmt formatCode="General" sourceLinked="1"/>
        <c:tickLblPos val="nextTo"/>
        <c:txPr>
          <a:bodyPr/>
          <a:lstStyle/>
          <a:p>
            <a:pPr>
              <a:defRPr lang="el-GR"/>
            </a:pPr>
            <a:endParaRPr lang="en-US"/>
          </a:p>
        </c:txPr>
        <c:crossAx val="61674240"/>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0.83398613208214267"/>
          <c:y val="0.13237646782985868"/>
          <c:w val="0.11262013801365187"/>
          <c:h val="0.1471636009011987"/>
        </c:manualLayout>
      </c:layout>
      <c:txPr>
        <a:bodyPr/>
        <a:lstStyle/>
        <a:p>
          <a:pPr>
            <a:defRPr lang="el-GR"/>
          </a:pPr>
          <a:endParaRPr lang="en-US"/>
        </a:p>
      </c:txPr>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l-GR" sz="1400">
                <a:latin typeface="Times New Roman" pitchFamily="18" charset="0"/>
                <a:cs typeface="Times New Roman" pitchFamily="18" charset="0"/>
              </a:defRPr>
            </a:pPr>
            <a:r>
              <a:rPr lang="en-US" sz="1400" dirty="0">
                <a:latin typeface="+mn-lt"/>
                <a:cs typeface="Times New Roman" pitchFamily="18" charset="0"/>
              </a:rPr>
              <a:t>Mean </a:t>
            </a:r>
            <a:r>
              <a:rPr lang="el-GR" sz="1400" dirty="0">
                <a:latin typeface="+mn-lt"/>
                <a:cs typeface="Times New Roman" pitchFamily="18" charset="0"/>
              </a:rPr>
              <a:t>(</a:t>
            </a:r>
            <a:r>
              <a:rPr lang="en-US" sz="1400" dirty="0">
                <a:latin typeface="+mn-lt"/>
                <a:cs typeface="Times New Roman" pitchFamily="18" charset="0"/>
              </a:rPr>
              <a:t>S.E.M.) of the % of positive </a:t>
            </a:r>
            <a:r>
              <a:rPr lang="en-US" sz="1400" i="1" dirty="0">
                <a:latin typeface="+mn-lt"/>
                <a:cs typeface="Times New Roman" pitchFamily="18" charset="0"/>
              </a:rPr>
              <a:t>Chlamydia trachomatis in sperm</a:t>
            </a:r>
            <a:r>
              <a:rPr lang="en-US" sz="1400" i="1" baseline="0" dirty="0">
                <a:latin typeface="+mn-lt"/>
                <a:cs typeface="Times New Roman" pitchFamily="18" charset="0"/>
              </a:rPr>
              <a:t> cells,</a:t>
            </a:r>
            <a:r>
              <a:rPr lang="en-US" sz="1400" i="1" dirty="0">
                <a:latin typeface="+mn-lt"/>
                <a:cs typeface="Times New Roman" pitchFamily="18" charset="0"/>
              </a:rPr>
              <a:t> </a:t>
            </a:r>
            <a:r>
              <a:rPr lang="en-US" sz="1400" dirty="0">
                <a:latin typeface="+mn-lt"/>
                <a:cs typeface="Times New Roman" pitchFamily="18" charset="0"/>
              </a:rPr>
              <a:t>before and after treatment</a:t>
            </a:r>
          </a:p>
        </c:rich>
      </c:tx>
      <c:layout>
        <c:manualLayout>
          <c:xMode val="edge"/>
          <c:yMode val="edge"/>
          <c:x val="0.14477033093867961"/>
          <c:y val="6.9988473663014404E-3"/>
        </c:manualLayout>
      </c:layout>
    </c:title>
    <c:plotArea>
      <c:layout>
        <c:manualLayout>
          <c:layoutTarget val="inner"/>
          <c:xMode val="edge"/>
          <c:yMode val="edge"/>
          <c:x val="0.13076830184959332"/>
          <c:y val="0.16211410415803293"/>
          <c:w val="0.73930542719718984"/>
          <c:h val="0.67844729935074122"/>
        </c:manualLayout>
      </c:layout>
      <c:barChart>
        <c:barDir val="col"/>
        <c:grouping val="clustered"/>
        <c:ser>
          <c:idx val="0"/>
          <c:order val="0"/>
          <c:tx>
            <c:strRef>
              <c:f>ENGLISH!$A$3</c:f>
              <c:strCache>
                <c:ptCount val="1"/>
                <c:pt idx="0">
                  <c:v>BEFORE</c:v>
                </c:pt>
              </c:strCache>
            </c:strRef>
          </c:tx>
          <c:spPr>
            <a:solidFill>
              <a:srgbClr val="0070C0"/>
            </a:solidFill>
            <a:ln>
              <a:solidFill>
                <a:schemeClr val="tx1"/>
              </a:solidFill>
            </a:ln>
          </c:spPr>
          <c:errBars>
            <c:errBarType val="both"/>
            <c:errValType val="cust"/>
            <c:plus>
              <c:numRef>
                <c:f>ENGLISH!$E$6:$F$6</c:f>
                <c:numCache>
                  <c:formatCode>General</c:formatCode>
                  <c:ptCount val="2"/>
                  <c:pt idx="0">
                    <c:v>0.37752000000000102</c:v>
                  </c:pt>
                  <c:pt idx="1">
                    <c:v>1.9200000000000021</c:v>
                  </c:pt>
                </c:numCache>
              </c:numRef>
            </c:plus>
            <c:minus>
              <c:numRef>
                <c:f>ENGLISH!$E$6:$F$6</c:f>
                <c:numCache>
                  <c:formatCode>General</c:formatCode>
                  <c:ptCount val="2"/>
                  <c:pt idx="0">
                    <c:v>0.37752000000000102</c:v>
                  </c:pt>
                  <c:pt idx="1">
                    <c:v>1.9200000000000021</c:v>
                  </c:pt>
                </c:numCache>
              </c:numRef>
            </c:minus>
          </c:errBars>
          <c:cat>
            <c:strRef>
              <c:f>ENGLISH!$F$2</c:f>
              <c:strCache>
                <c:ptCount val="1"/>
                <c:pt idx="0">
                  <c:v>cCT</c:v>
                </c:pt>
              </c:strCache>
            </c:strRef>
          </c:cat>
          <c:val>
            <c:numRef>
              <c:f>ENGLISH!$F$3</c:f>
              <c:numCache>
                <c:formatCode>General</c:formatCode>
                <c:ptCount val="1"/>
                <c:pt idx="0">
                  <c:v>6.4700000000000024</c:v>
                </c:pt>
              </c:numCache>
            </c:numRef>
          </c:val>
        </c:ser>
        <c:ser>
          <c:idx val="1"/>
          <c:order val="1"/>
          <c:tx>
            <c:strRef>
              <c:f>ENGLISH!$A$4</c:f>
              <c:strCache>
                <c:ptCount val="1"/>
                <c:pt idx="0">
                  <c:v>AFTER</c:v>
                </c:pt>
              </c:strCache>
            </c:strRef>
          </c:tx>
          <c:spPr>
            <a:solidFill>
              <a:srgbClr val="C00000"/>
            </a:solidFill>
            <a:ln>
              <a:solidFill>
                <a:schemeClr val="tx1"/>
              </a:solidFill>
            </a:ln>
          </c:spPr>
          <c:errBars>
            <c:errBarType val="both"/>
            <c:errValType val="cust"/>
            <c:plus>
              <c:numRef>
                <c:f>ENGLISH!$E$7:$F$7</c:f>
                <c:numCache>
                  <c:formatCode>General</c:formatCode>
                  <c:ptCount val="2"/>
                  <c:pt idx="0">
                    <c:v>0.19628000000000001</c:v>
                  </c:pt>
                  <c:pt idx="1">
                    <c:v>0.56000000000000005</c:v>
                  </c:pt>
                </c:numCache>
              </c:numRef>
            </c:plus>
            <c:minus>
              <c:numRef>
                <c:f>ENGLISH!$E$7:$F$7</c:f>
                <c:numCache>
                  <c:formatCode>General</c:formatCode>
                  <c:ptCount val="2"/>
                  <c:pt idx="0">
                    <c:v>0.19628000000000001</c:v>
                  </c:pt>
                  <c:pt idx="1">
                    <c:v>0.56000000000000005</c:v>
                  </c:pt>
                </c:numCache>
              </c:numRef>
            </c:minus>
          </c:errBars>
          <c:cat>
            <c:strRef>
              <c:f>ENGLISH!$F$2</c:f>
              <c:strCache>
                <c:ptCount val="1"/>
                <c:pt idx="0">
                  <c:v>cCT</c:v>
                </c:pt>
              </c:strCache>
            </c:strRef>
          </c:cat>
          <c:val>
            <c:numRef>
              <c:f>ENGLISH!$F$4</c:f>
              <c:numCache>
                <c:formatCode>General</c:formatCode>
                <c:ptCount val="1"/>
                <c:pt idx="0">
                  <c:v>1.75</c:v>
                </c:pt>
              </c:numCache>
            </c:numRef>
          </c:val>
        </c:ser>
        <c:dLbls/>
        <c:axId val="61721600"/>
        <c:axId val="62223488"/>
      </c:barChart>
      <c:catAx>
        <c:axId val="61721600"/>
        <c:scaling>
          <c:orientation val="minMax"/>
        </c:scaling>
        <c:axPos val="b"/>
        <c:title>
          <c:tx>
            <c:rich>
              <a:bodyPr/>
              <a:lstStyle/>
              <a:p>
                <a:pPr>
                  <a:defRPr lang="el-GR" sz="1000">
                    <a:latin typeface="+mn-lt"/>
                    <a:cs typeface="Times New Roman" pitchFamily="18" charset="0"/>
                  </a:defRPr>
                </a:pPr>
                <a:r>
                  <a:rPr lang="en-US" sz="1000" baseline="0">
                    <a:latin typeface="+mn-lt"/>
                    <a:cs typeface="Times New Roman" pitchFamily="18" charset="0"/>
                  </a:rPr>
                  <a:t>Intracellular pathogen </a:t>
                </a:r>
                <a:endParaRPr lang="en-US" sz="1000">
                  <a:latin typeface="+mn-lt"/>
                  <a:cs typeface="Times New Roman" pitchFamily="18" charset="0"/>
                </a:endParaRPr>
              </a:p>
            </c:rich>
          </c:tx>
          <c:layout>
            <c:manualLayout>
              <c:xMode val="edge"/>
              <c:yMode val="edge"/>
              <c:x val="0.38525139756591481"/>
              <c:y val="0.90736935660820173"/>
            </c:manualLayout>
          </c:layout>
        </c:title>
        <c:majorTickMark val="none"/>
        <c:tickLblPos val="nextTo"/>
        <c:txPr>
          <a:bodyPr/>
          <a:lstStyle/>
          <a:p>
            <a:pPr>
              <a:defRPr lang="el-GR" b="1">
                <a:latin typeface="Times New Roman" pitchFamily="18" charset="0"/>
                <a:cs typeface="Times New Roman" pitchFamily="18" charset="0"/>
              </a:defRPr>
            </a:pPr>
            <a:endParaRPr lang="en-US"/>
          </a:p>
        </c:txPr>
        <c:crossAx val="62223488"/>
        <c:crosses val="autoZero"/>
        <c:auto val="1"/>
        <c:lblAlgn val="ctr"/>
        <c:lblOffset val="100"/>
      </c:catAx>
      <c:valAx>
        <c:axId val="62223488"/>
        <c:scaling>
          <c:orientation val="minMax"/>
        </c:scaling>
        <c:axPos val="l"/>
        <c:title>
          <c:tx>
            <c:rich>
              <a:bodyPr/>
              <a:lstStyle/>
              <a:p>
                <a:pPr>
                  <a:defRPr lang="el-GR" sz="1400">
                    <a:latin typeface="+mn-lt"/>
                    <a:cs typeface="Times New Roman" pitchFamily="18" charset="0"/>
                  </a:defRPr>
                </a:pPr>
                <a:r>
                  <a:rPr lang="en-US" sz="1400">
                    <a:latin typeface="+mn-lt"/>
                    <a:cs typeface="Times New Roman" pitchFamily="18" charset="0"/>
                  </a:rPr>
                  <a:t>Percentage</a:t>
                </a:r>
                <a:r>
                  <a:rPr lang="en-US" sz="1400" baseline="0">
                    <a:latin typeface="+mn-lt"/>
                    <a:cs typeface="Times New Roman" pitchFamily="18" charset="0"/>
                  </a:rPr>
                  <a:t> (%) of positive </a:t>
                </a:r>
                <a:r>
                  <a:rPr lang="en-US" sz="1400" i="1" baseline="0">
                    <a:latin typeface="+mn-lt"/>
                    <a:cs typeface="Times New Roman" pitchFamily="18" charset="0"/>
                  </a:rPr>
                  <a:t>Chlamydia </a:t>
                </a:r>
                <a:r>
                  <a:rPr lang="en-US" sz="1400" baseline="0">
                    <a:latin typeface="+mn-lt"/>
                    <a:cs typeface="Times New Roman" pitchFamily="18" charset="0"/>
                  </a:rPr>
                  <a:t>in sperm cells</a:t>
                </a:r>
                <a:endParaRPr lang="en-US" sz="1400">
                  <a:latin typeface="+mn-lt"/>
                  <a:cs typeface="Times New Roman" pitchFamily="18" charset="0"/>
                </a:endParaRPr>
              </a:p>
            </c:rich>
          </c:tx>
          <c:layout>
            <c:manualLayout>
              <c:xMode val="edge"/>
              <c:yMode val="edge"/>
              <c:x val="9.8589084815102358E-3"/>
              <c:y val="0.18323376244636164"/>
            </c:manualLayout>
          </c:layout>
        </c:title>
        <c:numFmt formatCode="General" sourceLinked="1"/>
        <c:tickLblPos val="nextTo"/>
        <c:txPr>
          <a:bodyPr/>
          <a:lstStyle/>
          <a:p>
            <a:pPr>
              <a:defRPr lang="el-GR"/>
            </a:pPr>
            <a:endParaRPr lang="en-US"/>
          </a:p>
        </c:txPr>
        <c:crossAx val="61721600"/>
        <c:crosses val="autoZero"/>
        <c:crossBetween val="between"/>
      </c:valAx>
    </c:plotArea>
    <c:legend>
      <c:legendPos val="r"/>
      <c:layout>
        <c:manualLayout>
          <c:xMode val="edge"/>
          <c:yMode val="edge"/>
          <c:x val="0.86662444189781462"/>
          <c:y val="0.16872219919878434"/>
          <c:w val="0.11296735795349525"/>
          <c:h val="0.14726548070380169"/>
        </c:manualLayout>
      </c:layout>
      <c:txPr>
        <a:bodyPr/>
        <a:lstStyle/>
        <a:p>
          <a:pPr>
            <a:defRPr lang="el-GR" sz="1400">
              <a:latin typeface="+mn-lt"/>
              <a:cs typeface="Times New Roman" pitchFamily="18" charset="0"/>
            </a:defRPr>
          </a:pPr>
          <a:endParaRPr lang="en-US"/>
        </a:p>
      </c:txPr>
    </c:legend>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l-GR" sz="1400">
                <a:latin typeface="+mn-lt"/>
              </a:defRPr>
            </a:pPr>
            <a:r>
              <a:rPr lang="en-US" sz="1400">
                <a:latin typeface="+mn-lt"/>
              </a:rPr>
              <a:t>Mean</a:t>
            </a:r>
            <a:r>
              <a:rPr lang="en-US" sz="1400" baseline="0">
                <a:latin typeface="+mn-lt"/>
              </a:rPr>
              <a:t> and S.E.M of the </a:t>
            </a:r>
            <a:r>
              <a:rPr lang="el-GR" sz="1400" baseline="0">
                <a:latin typeface="+mn-lt"/>
              </a:rPr>
              <a:t>ΤΖΙ</a:t>
            </a:r>
            <a:r>
              <a:rPr lang="en-US" sz="1400" baseline="0">
                <a:latin typeface="+mn-lt"/>
              </a:rPr>
              <a:t> parameter,</a:t>
            </a:r>
          </a:p>
          <a:p>
            <a:pPr>
              <a:defRPr lang="el-GR" sz="1400">
                <a:latin typeface="+mn-lt"/>
              </a:defRPr>
            </a:pPr>
            <a:r>
              <a:rPr lang="en-US" sz="1400" baseline="0">
                <a:latin typeface="+mn-lt"/>
              </a:rPr>
              <a:t> before and after treatment of </a:t>
            </a:r>
            <a:r>
              <a:rPr lang="en-US" sz="1400" i="1" baseline="0">
                <a:latin typeface="+mn-lt"/>
              </a:rPr>
              <a:t>Chlamydia trachomatis</a:t>
            </a:r>
            <a:endParaRPr lang="en-US" sz="1400">
              <a:latin typeface="+mn-lt"/>
            </a:endParaRPr>
          </a:p>
        </c:rich>
      </c:tx>
    </c:title>
    <c:plotArea>
      <c:layout>
        <c:manualLayout>
          <c:layoutTarget val="inner"/>
          <c:xMode val="edge"/>
          <c:yMode val="edge"/>
          <c:x val="0.10355516178544252"/>
          <c:y val="0.11323280095152963"/>
          <c:w val="0.76903336369800313"/>
          <c:h val="0.77641546936375594"/>
        </c:manualLayout>
      </c:layout>
      <c:barChart>
        <c:barDir val="col"/>
        <c:grouping val="clustered"/>
        <c:ser>
          <c:idx val="0"/>
          <c:order val="0"/>
          <c:tx>
            <c:strRef>
              <c:f>ENGLISH!$A$17</c:f>
              <c:strCache>
                <c:ptCount val="1"/>
                <c:pt idx="0">
                  <c:v>BEFORE</c:v>
                </c:pt>
              </c:strCache>
            </c:strRef>
          </c:tx>
          <c:spPr>
            <a:solidFill>
              <a:srgbClr val="0070C0"/>
            </a:solidFill>
            <a:ln>
              <a:solidFill>
                <a:schemeClr val="tx1"/>
              </a:solidFill>
            </a:ln>
          </c:spPr>
          <c:errBars>
            <c:errBarType val="both"/>
            <c:errValType val="cust"/>
            <c:plus>
              <c:numRef>
                <c:f>ENGLISH!$B$20</c:f>
                <c:numCache>
                  <c:formatCode>General</c:formatCode>
                  <c:ptCount val="1"/>
                  <c:pt idx="0">
                    <c:v>5.9000000000000136E-2</c:v>
                  </c:pt>
                </c:numCache>
              </c:numRef>
            </c:plus>
            <c:minus>
              <c:numRef>
                <c:f>ENGLISH!$B$20</c:f>
                <c:numCache>
                  <c:formatCode>General</c:formatCode>
                  <c:ptCount val="1"/>
                  <c:pt idx="0">
                    <c:v>5.9000000000000136E-2</c:v>
                  </c:pt>
                </c:numCache>
              </c:numRef>
            </c:minus>
          </c:errBars>
          <c:cat>
            <c:numRef>
              <c:f>ENGLISH!$B$16</c:f>
              <c:numCache>
                <c:formatCode>General</c:formatCode>
                <c:ptCount val="1"/>
              </c:numCache>
            </c:numRef>
          </c:cat>
          <c:val>
            <c:numRef>
              <c:f>ENGLISH!$B$17</c:f>
              <c:numCache>
                <c:formatCode>General</c:formatCode>
                <c:ptCount val="1"/>
                <c:pt idx="0">
                  <c:v>1.47</c:v>
                </c:pt>
              </c:numCache>
            </c:numRef>
          </c:val>
        </c:ser>
        <c:ser>
          <c:idx val="1"/>
          <c:order val="1"/>
          <c:tx>
            <c:strRef>
              <c:f>ENGLISH!$A$18</c:f>
              <c:strCache>
                <c:ptCount val="1"/>
                <c:pt idx="0">
                  <c:v>AFTER</c:v>
                </c:pt>
              </c:strCache>
            </c:strRef>
          </c:tx>
          <c:spPr>
            <a:solidFill>
              <a:srgbClr val="FFFF00"/>
            </a:solidFill>
            <a:ln>
              <a:solidFill>
                <a:schemeClr val="tx1"/>
              </a:solidFill>
            </a:ln>
          </c:spPr>
          <c:errBars>
            <c:errBarType val="both"/>
            <c:errValType val="cust"/>
            <c:plus>
              <c:numRef>
                <c:f>ENGLISH!$B$21</c:f>
                <c:numCache>
                  <c:formatCode>General</c:formatCode>
                  <c:ptCount val="1"/>
                  <c:pt idx="0">
                    <c:v>4.2000000000000023E-2</c:v>
                  </c:pt>
                </c:numCache>
              </c:numRef>
            </c:plus>
            <c:minus>
              <c:numRef>
                <c:f>ENGLISH!$B$21</c:f>
                <c:numCache>
                  <c:formatCode>General</c:formatCode>
                  <c:ptCount val="1"/>
                  <c:pt idx="0">
                    <c:v>4.2000000000000023E-2</c:v>
                  </c:pt>
                </c:numCache>
              </c:numRef>
            </c:minus>
          </c:errBars>
          <c:cat>
            <c:numRef>
              <c:f>ENGLISH!$B$16</c:f>
              <c:numCache>
                <c:formatCode>General</c:formatCode>
                <c:ptCount val="1"/>
              </c:numCache>
            </c:numRef>
          </c:cat>
          <c:val>
            <c:numRef>
              <c:f>ENGLISH!$B$18</c:f>
              <c:numCache>
                <c:formatCode>General</c:formatCode>
                <c:ptCount val="1"/>
                <c:pt idx="0">
                  <c:v>1.2967</c:v>
                </c:pt>
              </c:numCache>
            </c:numRef>
          </c:val>
        </c:ser>
        <c:dLbls/>
        <c:gapWidth val="345"/>
        <c:overlap val="-41"/>
        <c:axId val="66138880"/>
        <c:axId val="66140800"/>
      </c:barChart>
      <c:catAx>
        <c:axId val="66138880"/>
        <c:scaling>
          <c:orientation val="minMax"/>
        </c:scaling>
        <c:axPos val="b"/>
        <c:title>
          <c:tx>
            <c:rich>
              <a:bodyPr/>
              <a:lstStyle/>
              <a:p>
                <a:pPr algn="ctr" rtl="0">
                  <a:defRPr lang="en-US" sz="1400" b="1" i="0" u="none" strike="noStrike" kern="1200" baseline="0">
                    <a:solidFill>
                      <a:prstClr val="white"/>
                    </a:solidFill>
                    <a:latin typeface="+mn-lt"/>
                    <a:ea typeface="+mn-ea"/>
                    <a:cs typeface="Times New Roman" pitchFamily="18" charset="0"/>
                  </a:defRPr>
                </a:pPr>
                <a:r>
                  <a:rPr lang="en-US" sz="1400" b="1" i="0" u="none" strike="noStrike" kern="1200" baseline="0">
                    <a:solidFill>
                      <a:prstClr val="white"/>
                    </a:solidFill>
                    <a:latin typeface="+mn-lt"/>
                    <a:ea typeface="+mn-ea"/>
                    <a:cs typeface="Times New Roman" pitchFamily="18" charset="0"/>
                  </a:rPr>
                  <a:t>TZI</a:t>
                </a:r>
              </a:p>
            </c:rich>
          </c:tx>
        </c:title>
        <c:numFmt formatCode="General" sourceLinked="1"/>
        <c:majorTickMark val="none"/>
        <c:tickLblPos val="nextTo"/>
        <c:txPr>
          <a:bodyPr/>
          <a:lstStyle/>
          <a:p>
            <a:pPr>
              <a:defRPr lang="el-GR"/>
            </a:pPr>
            <a:endParaRPr lang="en-US"/>
          </a:p>
        </c:txPr>
        <c:crossAx val="66140800"/>
        <c:crosses val="autoZero"/>
        <c:auto val="1"/>
        <c:lblAlgn val="ctr"/>
        <c:lblOffset val="100"/>
      </c:catAx>
      <c:valAx>
        <c:axId val="66140800"/>
        <c:scaling>
          <c:orientation val="minMax"/>
          <c:max val="2"/>
          <c:min val="0"/>
        </c:scaling>
        <c:axPos val="l"/>
        <c:title>
          <c:tx>
            <c:rich>
              <a:bodyPr/>
              <a:lstStyle/>
              <a:p>
                <a:pPr algn="ctr" rtl="0">
                  <a:defRPr lang="en-US" sz="1400" b="1" i="0" u="none" strike="noStrike" kern="1200" baseline="0">
                    <a:solidFill>
                      <a:prstClr val="white"/>
                    </a:solidFill>
                    <a:latin typeface="+mn-lt"/>
                    <a:ea typeface="+mn-ea"/>
                    <a:cs typeface="Times New Roman" pitchFamily="18" charset="0"/>
                  </a:defRPr>
                </a:pPr>
                <a:r>
                  <a:rPr lang="en-US" sz="1400" b="1" i="0" u="none" strike="noStrike" kern="1200" baseline="0">
                    <a:solidFill>
                      <a:prstClr val="white"/>
                    </a:solidFill>
                    <a:latin typeface="+mn-lt"/>
                    <a:ea typeface="+mn-ea"/>
                    <a:cs typeface="Times New Roman" pitchFamily="18" charset="0"/>
                  </a:rPr>
                  <a:t>Value</a:t>
                </a:r>
              </a:p>
            </c:rich>
          </c:tx>
          <c:layout>
            <c:manualLayout>
              <c:xMode val="edge"/>
              <c:yMode val="edge"/>
              <c:x val="1.4791336502905438E-2"/>
              <c:y val="0.41916236849276206"/>
            </c:manualLayout>
          </c:layout>
        </c:title>
        <c:numFmt formatCode="General" sourceLinked="1"/>
        <c:tickLblPos val="nextTo"/>
        <c:txPr>
          <a:bodyPr/>
          <a:lstStyle/>
          <a:p>
            <a:pPr>
              <a:defRPr lang="el-GR">
                <a:latin typeface="Algerian" pitchFamily="82" charset="0"/>
              </a:defRPr>
            </a:pPr>
            <a:endParaRPr lang="en-US"/>
          </a:p>
        </c:txPr>
        <c:crossAx val="66138880"/>
        <c:crosses val="autoZero"/>
        <c:crossBetween val="between"/>
        <c:majorUnit val="0.1"/>
      </c:valAx>
    </c:plotArea>
    <c:legend>
      <c:legendPos val="r"/>
      <c:layout>
        <c:manualLayout>
          <c:xMode val="edge"/>
          <c:yMode val="edge"/>
          <c:x val="0.8170817475073936"/>
          <c:y val="0.15917720909608171"/>
          <c:w val="0.13586366680393158"/>
          <c:h val="0.10696260648053792"/>
        </c:manualLayout>
      </c:layout>
      <c:txPr>
        <a:bodyPr/>
        <a:lstStyle/>
        <a:p>
          <a:pPr algn="ctr" rtl="0">
            <a:defRPr lang="el-GR" sz="1400" b="1" i="0" u="none" strike="noStrike" kern="1200" baseline="0">
              <a:solidFill>
                <a:prstClr val="white"/>
              </a:solidFill>
              <a:latin typeface="+mn-lt"/>
              <a:ea typeface="+mn-ea"/>
              <a:cs typeface="Times New Roman" pitchFamily="18" charset="0"/>
            </a:defRPr>
          </a:pPr>
          <a:endParaRPr lang="en-US"/>
        </a:p>
      </c:txPr>
    </c:legend>
    <c:plotVisOnly val="1"/>
    <c:dispBlanksAs val="gap"/>
  </c:chart>
  <c:txPr>
    <a:bodyPr/>
    <a:lstStyle/>
    <a:p>
      <a:pPr>
        <a:defRPr>
          <a:latin typeface="Times New Roman" pitchFamily="18" charset="0"/>
          <a:cs typeface="Times New Roman" pitchFamily="18" charset="0"/>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0.48178</cdr:x>
      <cdr:y>0.38694</cdr:y>
    </cdr:from>
    <cdr:to>
      <cdr:x>0.53408</cdr:x>
      <cdr:y>0.46986</cdr:y>
    </cdr:to>
    <cdr:sp macro="" textlink="">
      <cdr:nvSpPr>
        <cdr:cNvPr id="2" name="TextBox 1"/>
        <cdr:cNvSpPr txBox="1"/>
      </cdr:nvSpPr>
      <cdr:spPr>
        <a:xfrm xmlns:a="http://schemas.openxmlformats.org/drawingml/2006/main">
          <a:off x="2895617" y="1466861"/>
          <a:ext cx="314338" cy="3143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1800">
              <a:latin typeface="Times New Roman" pitchFamily="18" charset="0"/>
              <a:cs typeface="Times New Roman" pitchFamily="18"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0.48643</cdr:x>
      <cdr:y>0.13676</cdr:y>
    </cdr:from>
    <cdr:to>
      <cdr:x>0.54255</cdr:x>
      <cdr:y>0.2236</cdr:y>
    </cdr:to>
    <cdr:sp macro="" textlink="">
      <cdr:nvSpPr>
        <cdr:cNvPr id="3" name="TextBox 2"/>
        <cdr:cNvSpPr txBox="1"/>
      </cdr:nvSpPr>
      <cdr:spPr>
        <a:xfrm xmlns:a="http://schemas.openxmlformats.org/drawingml/2006/main">
          <a:off x="2960652" y="492389"/>
          <a:ext cx="341573" cy="312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800">
              <a:latin typeface="Times New Roman" pitchFamily="18" charset="0"/>
              <a:cs typeface="Times New Roman" pitchFamily="18"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0.46909</cdr:x>
      <cdr:y>0.14321</cdr:y>
    </cdr:from>
    <cdr:to>
      <cdr:x>0.52139</cdr:x>
      <cdr:y>0.22613</cdr:y>
    </cdr:to>
    <cdr:sp macro="" textlink="">
      <cdr:nvSpPr>
        <cdr:cNvPr id="2" name="TextBox 1"/>
        <cdr:cNvSpPr txBox="1"/>
      </cdr:nvSpPr>
      <cdr:spPr>
        <a:xfrm xmlns:a="http://schemas.openxmlformats.org/drawingml/2006/main">
          <a:off x="2819389" y="542914"/>
          <a:ext cx="314337" cy="3143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l-GR" sz="1800">
              <a:latin typeface="Times New Roman" pitchFamily="18" charset="0"/>
              <a:cs typeface="Times New Roman" pitchFamily="18" charset="0"/>
            </a:rPr>
            <a:t>*</a:t>
          </a:r>
        </a:p>
      </cdr:txBody>
    </cdr:sp>
  </cdr:relSizeAnchor>
  <cdr:relSizeAnchor xmlns:cdr="http://schemas.openxmlformats.org/drawingml/2006/chartDrawing">
    <cdr:from>
      <cdr:x>0.10301</cdr:x>
      <cdr:y>0.38191</cdr:y>
    </cdr:from>
    <cdr:to>
      <cdr:x>0.89223</cdr:x>
      <cdr:y>0.38442</cdr:y>
    </cdr:to>
    <cdr:sp macro="" textlink="">
      <cdr:nvSpPr>
        <cdr:cNvPr id="4" name="Straight Connector 3"/>
        <cdr:cNvSpPr/>
      </cdr:nvSpPr>
      <cdr:spPr>
        <a:xfrm xmlns:a="http://schemas.openxmlformats.org/drawingml/2006/main" flipV="1">
          <a:off x="619125" y="1447800"/>
          <a:ext cx="4743450" cy="9525"/>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78D1765-D538-4460-80FF-2676BE187C62}" type="datetimeFigureOut">
              <a:rPr lang="el-GR"/>
              <a:pPr>
                <a:defRPr/>
              </a:pPr>
              <a:t>5/10/2014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61866A3-5A74-42D2-A26D-513868907C53}" type="slidenum">
              <a:rPr lang="el-GR"/>
              <a:pPr>
                <a:defRPr/>
              </a:pPr>
              <a:t>‹#›</a:t>
            </a:fld>
            <a:endParaRPr lang="el-GR"/>
          </a:p>
        </p:txBody>
      </p:sp>
    </p:spTree>
    <p:extLst>
      <p:ext uri="{BB962C8B-B14F-4D97-AF65-F5344CB8AC3E}">
        <p14:creationId xmlns:p14="http://schemas.microsoft.com/office/powerpoint/2010/main" xmlns="" val="2885828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15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7EA1B7-BDC7-4557-9BDC-162DDC0755F3}" type="slidenum">
              <a:rPr lang="el-GR" smtClean="0"/>
              <a:pPr/>
              <a:t>1</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10</a:t>
            </a:fld>
            <a:endParaRPr lang="el-GR"/>
          </a:p>
        </p:txBody>
      </p:sp>
    </p:spTree>
    <p:extLst>
      <p:ext uri="{BB962C8B-B14F-4D97-AF65-F5344CB8AC3E}">
        <p14:creationId xmlns:p14="http://schemas.microsoft.com/office/powerpoint/2010/main" xmlns="" val="1822140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11</a:t>
            </a:fld>
            <a:endParaRPr lang="el-GR"/>
          </a:p>
        </p:txBody>
      </p:sp>
    </p:spTree>
    <p:extLst>
      <p:ext uri="{BB962C8B-B14F-4D97-AF65-F5344CB8AC3E}">
        <p14:creationId xmlns:p14="http://schemas.microsoft.com/office/powerpoint/2010/main" xmlns="" val="402291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D61866A3-5A74-42D2-A26D-513868907C53}" type="slidenum">
              <a:rPr lang="el-GR" smtClean="0"/>
              <a:pPr>
                <a:defRPr/>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D61866A3-5A74-42D2-A26D-513868907C53}" type="slidenum">
              <a:rPr lang="el-GR" smtClean="0"/>
              <a:pPr>
                <a:defRPr/>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D61866A3-5A74-42D2-A26D-513868907C53}" type="slidenum">
              <a:rPr lang="el-GR" smtClean="0"/>
              <a:pPr>
                <a:defRPr/>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FFEE64-6BDE-473F-BC40-797156B2E1FE}" type="slidenum">
              <a:rPr lang="el-GR" smtClean="0">
                <a:solidFill>
                  <a:srgbClr val="000000"/>
                </a:solidFill>
              </a:rPr>
              <a:pPr/>
              <a:t>15</a:t>
            </a:fld>
            <a:endParaRPr lang="el-GR"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584602-78EE-4002-BA93-2CB5C603840F}" type="slidenum">
              <a:rPr lang="el-GR" smtClean="0"/>
              <a:pPr/>
              <a:t>16</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19</a:t>
            </a:fld>
            <a:endParaRPr lang="el-GR"/>
          </a:p>
        </p:txBody>
      </p:sp>
    </p:spTree>
    <p:extLst>
      <p:ext uri="{BB962C8B-B14F-4D97-AF65-F5344CB8AC3E}">
        <p14:creationId xmlns:p14="http://schemas.microsoft.com/office/powerpoint/2010/main" xmlns="" val="89203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253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253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3E27B5-4E11-4C89-9910-A97A8052CF5A}" type="slidenum">
              <a:rPr lang="el-GR" smtClean="0"/>
              <a:pPr/>
              <a:t>2</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76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765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B96BD3-030E-4D20-ABCB-AA9418902796}" type="slidenum">
              <a:rPr lang="el-GR" smtClean="0"/>
              <a:pPr/>
              <a:t>20</a:t>
            </a:fld>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96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970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1F4E1D-BA25-48AD-B462-6371D7F25093}" type="slidenum">
              <a:rPr lang="el-GR" smtClean="0"/>
              <a:pPr/>
              <a:t>23</a:t>
            </a:fld>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25</a:t>
            </a:fld>
            <a:endParaRPr lang="el-GR"/>
          </a:p>
        </p:txBody>
      </p:sp>
    </p:spTree>
    <p:extLst>
      <p:ext uri="{BB962C8B-B14F-4D97-AF65-F5344CB8AC3E}">
        <p14:creationId xmlns:p14="http://schemas.microsoft.com/office/powerpoint/2010/main" xmlns="" val="3326349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482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2F98E8-12D0-4063-A54A-CAD041043A6A}" type="slidenum">
              <a:rPr lang="el-GR" smtClean="0"/>
              <a:pPr/>
              <a:t>26</a:t>
            </a:fld>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482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2F98E8-12D0-4063-A54A-CAD041043A6A}" type="slidenum">
              <a:rPr lang="el-GR" smtClean="0"/>
              <a:pPr/>
              <a:t>27</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482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2F98E8-12D0-4063-A54A-CAD041043A6A}" type="slidenum">
              <a:rPr lang="el-GR" smtClean="0"/>
              <a:pPr/>
              <a:t>28</a:t>
            </a:fld>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D61866A3-5A74-42D2-A26D-513868907C53}" type="slidenum">
              <a:rPr lang="el-GR" smtClean="0"/>
              <a:pPr>
                <a:defRPr/>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C4C64768-8BD9-4CBF-9C70-9973D94EF48B}"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15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7EA1B7-BDC7-4557-9BDC-162DDC0755F3}" type="slidenum">
              <a:rPr lang="el-GR" smtClean="0"/>
              <a:pPr/>
              <a:t>31</a:t>
            </a:fld>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AB2CEEA-0C9C-44A2-BAF1-2DA3580F966E}"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33</a:t>
            </a:fld>
            <a:endParaRPr lang="el-GR"/>
          </a:p>
        </p:txBody>
      </p:sp>
    </p:spTree>
    <p:extLst>
      <p:ext uri="{BB962C8B-B14F-4D97-AF65-F5344CB8AC3E}">
        <p14:creationId xmlns:p14="http://schemas.microsoft.com/office/powerpoint/2010/main" xmlns="" val="666967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AB2CEEA-0C9C-44A2-BAF1-2DA3580F966E}"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AB2CEEA-0C9C-44A2-BAF1-2DA3580F966E}"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35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355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8FD47E-ADFF-49BD-B107-6D3F563B0918}" type="slidenum">
              <a:rPr lang="el-GR" smtClean="0"/>
              <a:pPr/>
              <a:t>4</a:t>
            </a:fld>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40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35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355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8FD47E-ADFF-49BD-B107-6D3F563B0918}" type="slidenum">
              <a:rPr lang="el-GR" smtClean="0"/>
              <a:pPr/>
              <a:t>5</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7</a:t>
            </a:fld>
            <a:endParaRPr lang="el-GR"/>
          </a:p>
        </p:txBody>
      </p:sp>
    </p:spTree>
    <p:extLst>
      <p:ext uri="{BB962C8B-B14F-4D97-AF65-F5344CB8AC3E}">
        <p14:creationId xmlns:p14="http://schemas.microsoft.com/office/powerpoint/2010/main" xmlns="" val="337844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61866A3-5A74-42D2-A26D-513868907C53}" type="slidenum">
              <a:rPr lang="el-GR" smtClean="0"/>
              <a:pPr>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35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355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8FD47E-ADFF-49BD-B107-6D3F563B0918}" type="slidenum">
              <a:rPr lang="el-GR" smtClean="0"/>
              <a:pPr/>
              <a:t>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F7CE43C0-2560-49B4-B3FF-E4B31E7DA66F}" type="datetimeFigureOut">
              <a:rPr lang="el-GR" smtClean="0"/>
              <a:pPr/>
              <a:t>5/10/2014</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pPr>
              <a:defRPr/>
            </a:pPr>
            <a:r>
              <a:rPr lang="en-US" smtClean="0"/>
              <a:t>Copyright 2012                                                                                                                                                 Malamis &amp; Malamis</a:t>
            </a:r>
            <a:endParaRPr lang="en-US"/>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C6173B6-7DE3-4767-B638-484E2622A8C1}" type="slidenum">
              <a:rPr lang="el-GR" smtClean="0"/>
              <a:pPr/>
              <a:t>‹#›</a:t>
            </a:fld>
            <a:endParaRPr lang="el-G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CE43C0-2560-49B4-B3FF-E4B31E7DA66F}" type="datetimeFigureOut">
              <a:rPr lang="el-GR" smtClean="0"/>
              <a:pPr/>
              <a:t>5/10/2014</a:t>
            </a:fld>
            <a:endParaRPr lang="el-GR"/>
          </a:p>
        </p:txBody>
      </p:sp>
      <p:sp>
        <p:nvSpPr>
          <p:cNvPr id="5" name="4 - Θέση υποσέλιδου"/>
          <p:cNvSpPr>
            <a:spLocks noGrp="1"/>
          </p:cNvSpPr>
          <p:nvPr>
            <p:ph type="ftr" sz="quarter" idx="11"/>
          </p:nvPr>
        </p:nvSpPr>
        <p:spPr/>
        <p:txBody>
          <a:bodyPr/>
          <a:lstStyle/>
          <a:p>
            <a:pPr>
              <a:defRPr/>
            </a:pPr>
            <a:r>
              <a:rPr lang="en-US" smtClean="0"/>
              <a:t>Copyright 2012                                                                                                                                                 Malamis &amp; Malamis</a:t>
            </a:r>
            <a:endParaRPr lang="en-US"/>
          </a:p>
        </p:txBody>
      </p:sp>
      <p:sp>
        <p:nvSpPr>
          <p:cNvPr id="6" name="5 - Θέση αριθμού διαφάνειας"/>
          <p:cNvSpPr>
            <a:spLocks noGrp="1"/>
          </p:cNvSpPr>
          <p:nvPr>
            <p:ph type="sldNum" sz="quarter" idx="12"/>
          </p:nvPr>
        </p:nvSpPr>
        <p:spPr/>
        <p:txBody>
          <a:bodyPr/>
          <a:lstStyle/>
          <a:p>
            <a:fld id="{5C6173B6-7DE3-4767-B638-484E2622A8C1}" type="slidenum">
              <a:rPr lang="el-GR" smtClean="0"/>
              <a:pPr/>
              <a:t>‹#›</a:t>
            </a:fld>
            <a:endParaRPr lang="el-G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CE43C0-2560-49B4-B3FF-E4B31E7DA66F}" type="datetimeFigureOut">
              <a:rPr lang="el-GR" smtClean="0"/>
              <a:pPr/>
              <a:t>5/10/2014</a:t>
            </a:fld>
            <a:endParaRPr lang="el-GR"/>
          </a:p>
        </p:txBody>
      </p:sp>
      <p:sp>
        <p:nvSpPr>
          <p:cNvPr id="5" name="4 - Θέση υποσέλιδου"/>
          <p:cNvSpPr>
            <a:spLocks noGrp="1"/>
          </p:cNvSpPr>
          <p:nvPr>
            <p:ph type="ftr" sz="quarter" idx="11"/>
          </p:nvPr>
        </p:nvSpPr>
        <p:spPr/>
        <p:txBody>
          <a:bodyPr/>
          <a:lstStyle/>
          <a:p>
            <a:pPr>
              <a:defRPr/>
            </a:pPr>
            <a:r>
              <a:rPr lang="en-US" smtClean="0"/>
              <a:t>Copyright 2012                                                                                                                                                 Malamis &amp; Malamis</a:t>
            </a:r>
            <a:endParaRPr lang="en-US"/>
          </a:p>
        </p:txBody>
      </p:sp>
      <p:sp>
        <p:nvSpPr>
          <p:cNvPr id="6" name="5 - Θέση αριθμού διαφάνειας"/>
          <p:cNvSpPr>
            <a:spLocks noGrp="1"/>
          </p:cNvSpPr>
          <p:nvPr>
            <p:ph type="sldNum" sz="quarter" idx="12"/>
          </p:nvPr>
        </p:nvSpPr>
        <p:spPr/>
        <p:txBody>
          <a:bodyPr/>
          <a:lstStyle/>
          <a:p>
            <a:fld id="{5C6173B6-7DE3-4767-B638-484E2622A8C1}" type="slidenum">
              <a:rPr lang="el-GR" smtClean="0"/>
              <a:pPr/>
              <a:t>‹#›</a:t>
            </a:fld>
            <a:endParaRPr lang="el-G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F7CE43C0-2560-49B4-B3FF-E4B31E7DA66F}" type="datetimeFigureOut">
              <a:rPr lang="el-GR" smtClean="0"/>
              <a:pPr/>
              <a:t>5/10/2014</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pPr>
              <a:defRPr/>
            </a:pPr>
            <a:r>
              <a:rPr lang="en-US" smtClean="0"/>
              <a:t>Copyright 2012                                                                                                                                                 Malamis &amp; Malamis</a:t>
            </a:r>
            <a:endParaRPr lang="en-US"/>
          </a:p>
        </p:txBody>
      </p:sp>
      <p:sp>
        <p:nvSpPr>
          <p:cNvPr id="6" name="5 - Θέση αριθμού διαφάνειας"/>
          <p:cNvSpPr>
            <a:spLocks noGrp="1"/>
          </p:cNvSpPr>
          <p:nvPr>
            <p:ph type="sldNum" sz="quarter" idx="12"/>
          </p:nvPr>
        </p:nvSpPr>
        <p:spPr/>
        <p:txBody>
          <a:bodyPr/>
          <a:lstStyle/>
          <a:p>
            <a:fld id="{5C6173B6-7DE3-4767-B638-484E2622A8C1}" type="slidenum">
              <a:rPr lang="el-GR" smtClean="0"/>
              <a:pPr/>
              <a:t>‹#›</a:t>
            </a:fld>
            <a:endParaRPr lang="el-GR"/>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F7CE43C0-2560-49B4-B3FF-E4B31E7DA66F}" type="datetimeFigureOut">
              <a:rPr lang="el-GR" smtClean="0"/>
              <a:pPr/>
              <a:t>5/10/2014</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pPr>
              <a:defRPr/>
            </a:pPr>
            <a:r>
              <a:rPr lang="en-US" smtClean="0"/>
              <a:t>Copyright 2012                                                                                                                                                 Malamis &amp; Malamis</a:t>
            </a:r>
            <a:endParaRPr lang="en-US"/>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5C6173B6-7DE3-4767-B638-484E2622A8C1}"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F7CE43C0-2560-49B4-B3FF-E4B31E7DA66F}" type="datetimeFigureOut">
              <a:rPr lang="el-GR" smtClean="0"/>
              <a:pPr/>
              <a:t>5/10/2014</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pPr>
              <a:defRPr/>
            </a:pPr>
            <a:r>
              <a:rPr lang="en-US" smtClean="0"/>
              <a:t>Copyright 2012                                                                                                                                                 Malamis &amp; Malamis</a:t>
            </a:r>
            <a:endParaRPr lang="en-US"/>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5C6173B6-7DE3-4767-B638-484E2622A8C1}" type="slidenum">
              <a:rPr lang="el-GR" smtClean="0"/>
              <a:pPr/>
              <a:t>‹#›</a:t>
            </a:fld>
            <a:endParaRPr lang="el-G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F7CE43C0-2560-49B4-B3FF-E4B31E7DA66F}" type="datetimeFigureOut">
              <a:rPr lang="el-GR" smtClean="0"/>
              <a:pPr/>
              <a:t>5/10/2014</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pPr>
              <a:defRPr/>
            </a:pPr>
            <a:r>
              <a:rPr lang="en-US" smtClean="0"/>
              <a:t>Copyright 2012                                                                                                                                                 Malamis &amp; Malamis</a:t>
            </a:r>
            <a:endParaRPr lang="en-US"/>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5C6173B6-7DE3-4767-B638-484E2622A8C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7CE43C0-2560-49B4-B3FF-E4B31E7DA66F}" type="datetimeFigureOut">
              <a:rPr lang="el-GR" smtClean="0"/>
              <a:pPr/>
              <a:t>5/10/2014</a:t>
            </a:fld>
            <a:endParaRPr lang="el-GR"/>
          </a:p>
        </p:txBody>
      </p:sp>
      <p:sp>
        <p:nvSpPr>
          <p:cNvPr id="4" name="3 - Θέση υποσέλιδου"/>
          <p:cNvSpPr>
            <a:spLocks noGrp="1"/>
          </p:cNvSpPr>
          <p:nvPr>
            <p:ph type="ftr" sz="quarter" idx="11"/>
          </p:nvPr>
        </p:nvSpPr>
        <p:spPr/>
        <p:txBody>
          <a:bodyPr/>
          <a:lstStyle/>
          <a:p>
            <a:pPr>
              <a:defRPr/>
            </a:pPr>
            <a:r>
              <a:rPr lang="en-US" smtClean="0"/>
              <a:t>Copyright 2012                                                                                                                                                 Malamis &amp; Malamis</a:t>
            </a:r>
            <a:endParaRPr lang="en-US"/>
          </a:p>
        </p:txBody>
      </p:sp>
      <p:sp>
        <p:nvSpPr>
          <p:cNvPr id="5" name="4 - Θέση αριθμού διαφάνειας"/>
          <p:cNvSpPr>
            <a:spLocks noGrp="1"/>
          </p:cNvSpPr>
          <p:nvPr>
            <p:ph type="sldNum" sz="quarter" idx="12"/>
          </p:nvPr>
        </p:nvSpPr>
        <p:spPr/>
        <p:txBody>
          <a:bodyPr/>
          <a:lstStyle/>
          <a:p>
            <a:fld id="{5C6173B6-7DE3-4767-B638-484E2622A8C1}" type="slidenum">
              <a:rPr lang="el-GR" smtClean="0"/>
              <a:pPr/>
              <a:t>‹#›</a:t>
            </a:fld>
            <a:endParaRPr lang="el-G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F7CE43C0-2560-49B4-B3FF-E4B31E7DA66F}" type="datetimeFigureOut">
              <a:rPr lang="el-GR" smtClean="0"/>
              <a:pPr/>
              <a:t>5/10/2014</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pPr>
              <a:defRPr/>
            </a:pPr>
            <a:r>
              <a:rPr lang="en-US" smtClean="0"/>
              <a:t>Copyright 2012                                                                                                                                                 Malamis &amp; Malamis</a:t>
            </a:r>
            <a:endParaRPr lang="en-US"/>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5C6173B6-7DE3-4767-B638-484E2622A8C1}" type="slidenum">
              <a:rPr lang="el-GR" smtClean="0"/>
              <a:pPr/>
              <a:t>‹#›</a:t>
            </a:fld>
            <a:endParaRPr lang="el-G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F7CE43C0-2560-49B4-B3FF-E4B31E7DA66F}" type="datetimeFigureOut">
              <a:rPr lang="el-GR" smtClean="0"/>
              <a:pPr/>
              <a:t>5/10/2014</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pPr>
              <a:defRPr/>
            </a:pPr>
            <a:r>
              <a:rPr lang="en-US" smtClean="0"/>
              <a:t>Copyright 2012                                                                                                                                                 Malamis &amp; Malamis</a:t>
            </a:r>
            <a:endParaRPr lang="en-US"/>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5C6173B6-7DE3-4767-B638-484E2622A8C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F7CE43C0-2560-49B4-B3FF-E4B31E7DA66F}" type="datetimeFigureOut">
              <a:rPr lang="el-GR" smtClean="0"/>
              <a:pPr/>
              <a:t>5/10/2014</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pPr>
              <a:defRPr/>
            </a:pPr>
            <a:r>
              <a:rPr lang="en-US" smtClean="0"/>
              <a:t>Copyright 2012                                                                                                                                                 Malamis &amp; Malamis</a:t>
            </a:r>
            <a:endParaRPr lang="en-US"/>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5C6173B6-7DE3-4767-B638-484E2622A8C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7CE43C0-2560-49B4-B3FF-E4B31E7DA66F}" type="datetimeFigureOut">
              <a:rPr lang="el-GR" smtClean="0"/>
              <a:pPr/>
              <a:t>5/10/2014</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r>
              <a:rPr lang="en-US" smtClean="0"/>
              <a:t>Copyright 2012                                                                                                                                                 Malamis &amp; Malamis</a:t>
            </a:r>
            <a:endParaRPr lang="en-US"/>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C6173B6-7DE3-4767-B638-484E2622A8C1}"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1 - Τίτλος"/>
          <p:cNvSpPr>
            <a:spLocks noGrp="1"/>
          </p:cNvSpPr>
          <p:nvPr>
            <p:ph type="ctrTitle"/>
          </p:nvPr>
        </p:nvSpPr>
        <p:spPr>
          <a:xfrm>
            <a:off x="395536" y="1556792"/>
            <a:ext cx="7920880" cy="4824536"/>
          </a:xfrm>
        </p:spPr>
        <p:txBody>
          <a:bodyPr anchor="t">
            <a:normAutofit fontScale="90000"/>
          </a:bodyPr>
          <a:lstStyle/>
          <a:p>
            <a:pPr algn="ctr"/>
            <a:r>
              <a:rPr lang="en-US" sz="4500" dirty="0" smtClean="0">
                <a:latin typeface="+mn-lt"/>
                <a:cs typeface="Segoe UI" pitchFamily="34" charset="0"/>
              </a:rPr>
              <a:t>INTRACELLULAR </a:t>
            </a:r>
            <a:r>
              <a:rPr lang="en-US" sz="4500" dirty="0">
                <a:latin typeface="+mn-lt"/>
                <a:cs typeface="Segoe UI" pitchFamily="34" charset="0"/>
              </a:rPr>
              <a:t>DETECTION </a:t>
            </a:r>
            <a:r>
              <a:rPr lang="en-US" sz="4500" dirty="0" smtClean="0">
                <a:latin typeface="+mn-lt"/>
                <a:cs typeface="Segoe UI" pitchFamily="34" charset="0"/>
              </a:rPr>
              <a:t/>
            </a:r>
            <a:br>
              <a:rPr lang="en-US" sz="4500" dirty="0" smtClean="0">
                <a:latin typeface="+mn-lt"/>
                <a:cs typeface="Segoe UI" pitchFamily="34" charset="0"/>
              </a:rPr>
            </a:br>
            <a:r>
              <a:rPr lang="en-US" sz="4500" dirty="0" smtClean="0">
                <a:latin typeface="+mn-lt"/>
                <a:cs typeface="Segoe UI" pitchFamily="34" charset="0"/>
              </a:rPr>
              <a:t>OF </a:t>
            </a:r>
            <a:r>
              <a:rPr lang="en-US" sz="4500" dirty="0">
                <a:latin typeface="+mn-lt"/>
                <a:cs typeface="Segoe UI" pitchFamily="34" charset="0"/>
              </a:rPr>
              <a:t>INFECTIOUS PATHOGENS </a:t>
            </a:r>
            <a:r>
              <a:rPr lang="en-US" sz="4500" dirty="0" smtClean="0">
                <a:latin typeface="+mn-lt"/>
                <a:cs typeface="Segoe UI" pitchFamily="34" charset="0"/>
              </a:rPr>
              <a:t/>
            </a:r>
            <a:br>
              <a:rPr lang="en-US" sz="4500" dirty="0" smtClean="0">
                <a:latin typeface="+mn-lt"/>
                <a:cs typeface="Segoe UI" pitchFamily="34" charset="0"/>
              </a:rPr>
            </a:br>
            <a:r>
              <a:rPr lang="en-US" sz="4500" dirty="0" smtClean="0">
                <a:latin typeface="+mn-lt"/>
                <a:cs typeface="Segoe UI" pitchFamily="34" charset="0"/>
              </a:rPr>
              <a:t>IN </a:t>
            </a:r>
            <a:r>
              <a:rPr lang="en-US" sz="4500" dirty="0">
                <a:latin typeface="+mn-lt"/>
                <a:cs typeface="Segoe UI" pitchFamily="34" charset="0"/>
              </a:rPr>
              <a:t>SPERM </a:t>
            </a:r>
            <a:r>
              <a:rPr lang="en-US" sz="4500" dirty="0" smtClean="0">
                <a:latin typeface="+mn-lt"/>
                <a:cs typeface="Segoe UI" pitchFamily="34" charset="0"/>
              </a:rPr>
              <a:t>CELLS</a:t>
            </a:r>
            <a:r>
              <a:rPr lang="el-GR" sz="4500" b="0" dirty="0" smtClean="0">
                <a:latin typeface="+mn-lt"/>
                <a:cs typeface="Segoe UI" pitchFamily="34" charset="0"/>
              </a:rPr>
              <a:t/>
            </a:r>
            <a:br>
              <a:rPr lang="el-GR" sz="4500" b="0" dirty="0" smtClean="0">
                <a:latin typeface="+mn-lt"/>
                <a:cs typeface="Segoe UI" pitchFamily="34" charset="0"/>
              </a:rPr>
            </a:br>
            <a:r>
              <a:rPr lang="en-US" sz="4500" b="0" dirty="0" smtClean="0">
                <a:latin typeface="+mn-lt"/>
              </a:rPr>
              <a:t/>
            </a:r>
            <a:br>
              <a:rPr lang="en-US" sz="4500" b="0" dirty="0" smtClean="0">
                <a:latin typeface="+mn-lt"/>
              </a:rPr>
            </a:br>
            <a:endParaRPr lang="el-GR" sz="4500" dirty="0" smtClean="0">
              <a:latin typeface="+mn-lt"/>
            </a:endParaRPr>
          </a:p>
        </p:txBody>
      </p:sp>
      <p:pic>
        <p:nvPicPr>
          <p:cNvPr id="4"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 Ορθογώνιο"/>
          <p:cNvSpPr/>
          <p:nvPr/>
        </p:nvSpPr>
        <p:spPr>
          <a:xfrm>
            <a:off x="1331640" y="4509120"/>
            <a:ext cx="6552728" cy="646331"/>
          </a:xfrm>
          <a:prstGeom prst="rect">
            <a:avLst/>
          </a:prstGeom>
        </p:spPr>
        <p:txBody>
          <a:bodyPr wrap="square">
            <a:spAutoFit/>
          </a:bodyPr>
          <a:lstStyle/>
          <a:p>
            <a:pPr marL="0" indent="0" algn="ctr">
              <a:buNone/>
              <a:defRPr/>
            </a:pPr>
            <a:r>
              <a:rPr lang="en-US" altLang="el-GR" sz="1800" i="1" dirty="0" smtClean="0">
                <a:solidFill>
                  <a:srgbClr val="FFFFFF"/>
                </a:solidFill>
              </a:rPr>
              <a:t>This study was funded by and conducted in the diagnostic and research laboratories of Locus Medicus SA, Athens, Greece</a:t>
            </a:r>
            <a:endParaRPr lang="en-US" sz="1800" i="1" dirty="0" smtClean="0">
              <a:solidFill>
                <a:srgbClr val="FFFFFF"/>
              </a:solidFill>
            </a:endParaRPr>
          </a:p>
        </p:txBody>
      </p:sp>
      <p:sp>
        <p:nvSpPr>
          <p:cNvPr id="6" name="5 - Ορθογώνιο"/>
          <p:cNvSpPr/>
          <p:nvPr/>
        </p:nvSpPr>
        <p:spPr>
          <a:xfrm>
            <a:off x="2195736" y="3717032"/>
            <a:ext cx="4572000" cy="307777"/>
          </a:xfrm>
          <a:prstGeom prst="rect">
            <a:avLst/>
          </a:prstGeom>
        </p:spPr>
        <p:txBody>
          <a:bodyPr>
            <a:spAutoFit/>
          </a:bodyPr>
          <a:lstStyle/>
          <a:p>
            <a:pPr marL="0" indent="0">
              <a:buNone/>
              <a:defRPr/>
            </a:pPr>
            <a:r>
              <a:rPr lang="en-US" altLang="el-GR" i="1" dirty="0" smtClean="0">
                <a:solidFill>
                  <a:srgbClr val="FFFFFF"/>
                </a:solidFill>
              </a:rPr>
              <a:t>Speaker: Dr. </a:t>
            </a:r>
            <a:r>
              <a:rPr lang="en-US" altLang="el-GR" i="1" dirty="0" err="1" smtClean="0">
                <a:solidFill>
                  <a:srgbClr val="FFFFFF"/>
                </a:solidFill>
              </a:rPr>
              <a:t>Angelos</a:t>
            </a:r>
            <a:r>
              <a:rPr lang="en-US" altLang="el-GR" i="1" dirty="0" smtClean="0">
                <a:solidFill>
                  <a:srgbClr val="FFFFFF"/>
                </a:solidFill>
              </a:rPr>
              <a:t> Gritzapis, Biologist - Immunologist</a:t>
            </a:r>
            <a:endParaRPr lang="en-US" i="1"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6370" name="Object 2"/>
          <p:cNvGraphicFramePr>
            <a:graphicFrameLocks noChangeAspect="1"/>
          </p:cNvGraphicFramePr>
          <p:nvPr/>
        </p:nvGraphicFramePr>
        <p:xfrm>
          <a:off x="1441450" y="1041400"/>
          <a:ext cx="6261100" cy="4775200"/>
        </p:xfrm>
        <a:graphic>
          <a:graphicData uri="http://schemas.openxmlformats.org/presentationml/2006/ole">
            <p:oleObj spid="_x0000_s186424" name="Prism 6" r:id="rId4" imgW="6261320" imgH="4775282" progId="">
              <p:embed/>
            </p:oleObj>
          </a:graphicData>
        </a:graphic>
      </p:graphicFrame>
      <p:pic>
        <p:nvPicPr>
          <p:cNvPr id="5" name="Picture 2" descr="C:\Users\panos\Desktop\Εταιρική Ταυτότητα ICONS\LogoLM.tif"/>
          <p:cNvPicPr>
            <a:picLocks noChangeAspect="1" noChangeArrowheads="1"/>
          </p:cNvPicPr>
          <p:nvPr/>
        </p:nvPicPr>
        <p:blipFill>
          <a:blip r:embed="rId5"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CONCLUSION</a:t>
            </a:r>
            <a:endParaRPr lang="el-GR" sz="4400" dirty="0"/>
          </a:p>
        </p:txBody>
      </p:sp>
      <p:sp>
        <p:nvSpPr>
          <p:cNvPr id="3" name="Content Placeholder 2"/>
          <p:cNvSpPr>
            <a:spLocks noGrp="1"/>
          </p:cNvSpPr>
          <p:nvPr>
            <p:ph idx="1"/>
          </p:nvPr>
        </p:nvSpPr>
        <p:spPr>
          <a:xfrm>
            <a:off x="457200" y="1882808"/>
            <a:ext cx="8435280" cy="4572000"/>
          </a:xfrm>
        </p:spPr>
        <p:txBody>
          <a:bodyPr>
            <a:normAutofit/>
          </a:bodyPr>
          <a:lstStyle/>
          <a:p>
            <a:r>
              <a:rPr lang="en-US" sz="2800" dirty="0"/>
              <a:t>Assuming that all women under study remained asymptomatic, these </a:t>
            </a:r>
            <a:r>
              <a:rPr lang="en-US" sz="2800" dirty="0" smtClean="0"/>
              <a:t>data suggest </a:t>
            </a:r>
            <a:r>
              <a:rPr lang="en-US" sz="2800" dirty="0"/>
              <a:t>that subclinical </a:t>
            </a:r>
            <a:r>
              <a:rPr lang="en-US" sz="2800" dirty="0" err="1"/>
              <a:t>herpesvirus</a:t>
            </a:r>
            <a:r>
              <a:rPr lang="en-US" sz="2800" dirty="0"/>
              <a:t> </a:t>
            </a:r>
            <a:r>
              <a:rPr lang="en-US" sz="2800" dirty="0" err="1"/>
              <a:t>viremia</a:t>
            </a:r>
            <a:r>
              <a:rPr lang="en-US" sz="2800" dirty="0"/>
              <a:t> may be an important cause </a:t>
            </a:r>
            <a:r>
              <a:rPr lang="en-US" sz="2800" dirty="0" smtClean="0"/>
              <a:t>of </a:t>
            </a:r>
            <a:r>
              <a:rPr lang="en-US" sz="2800" dirty="0" err="1" smtClean="0"/>
              <a:t>immunostimulation</a:t>
            </a:r>
            <a:r>
              <a:rPr lang="en-US" sz="2800" dirty="0" smtClean="0"/>
              <a:t> </a:t>
            </a:r>
            <a:r>
              <a:rPr lang="en-US" sz="2800" dirty="0"/>
              <a:t>in women with a history of </a:t>
            </a:r>
            <a:r>
              <a:rPr lang="en-US" sz="2800" dirty="0" err="1" smtClean="0"/>
              <a:t>subfertility</a:t>
            </a:r>
            <a:r>
              <a:rPr lang="en-US" sz="2800" dirty="0" smtClean="0"/>
              <a:t> by increasing the concentration of NK cells in the peripheral blood.</a:t>
            </a:r>
            <a:endParaRPr lang="el-GR" sz="2800" dirty="0"/>
          </a:p>
        </p:txBody>
      </p:sp>
      <p:pic>
        <p:nvPicPr>
          <p:cNvPr id="4"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244479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User\Επιφάνεια εργασίας\ΟΜΙΛΙΑ ΤΣΙΛΙΒΑΚΟΣ 09\vasilis omilia 21-09-2009\tsilivako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8380" r="8363" b="32318"/>
          <a:stretch>
            <a:fillRect/>
          </a:stretch>
        </p:blipFill>
        <p:spPr bwMode="auto">
          <a:xfrm>
            <a:off x="0" y="908720"/>
            <a:ext cx="8175253" cy="4536504"/>
          </a:xfrm>
          <a:prstGeom prst="rect">
            <a:avLst/>
          </a:prstGeom>
          <a:noFill/>
          <a:ln w="1270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914400" y="116632"/>
            <a:ext cx="8229600" cy="1052736"/>
          </a:xfrm>
          <a:prstGeom prst="rect">
            <a:avLst/>
          </a:prstGeom>
        </p:spPr>
        <p:txBody>
          <a:bodyPr/>
          <a:lstStyle/>
          <a:p>
            <a:pPr marL="484632" fontAlgn="auto">
              <a:spcAft>
                <a:spcPts val="0"/>
              </a:spcAft>
            </a:pPr>
            <a:r>
              <a:rPr lang="en-US" sz="2800" dirty="0" smtClean="0">
                <a:latin typeface="+mn-lt"/>
              </a:rPr>
              <a:t>But why are NK cells destructive at the level of the </a:t>
            </a:r>
            <a:r>
              <a:rPr lang="en-US" sz="2800" dirty="0" err="1" smtClean="0">
                <a:latin typeface="+mn-lt"/>
              </a:rPr>
              <a:t>decidua</a:t>
            </a:r>
            <a:r>
              <a:rPr lang="en-US" sz="2800" dirty="0" smtClean="0">
                <a:latin typeface="+mn-lt"/>
              </a:rPr>
              <a:t>?</a:t>
            </a:r>
          </a:p>
          <a:p>
            <a:pPr marL="484632" fontAlgn="auto">
              <a:spcAft>
                <a:spcPts val="0"/>
              </a:spcAft>
            </a:pPr>
            <a:endParaRPr kumimoji="0" lang="el-GR" sz="44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endParaRPr>
          </a:p>
        </p:txBody>
      </p:sp>
      <p:pic>
        <p:nvPicPr>
          <p:cNvPr id="7" name="Picture 2" descr="C:\Users\panos\Desktop\Εταιρική Ταυτότητα ICONS\LogoLM.tif"/>
          <p:cNvPicPr>
            <a:picLocks noChangeAspect="1" noChangeArrowheads="1"/>
          </p:cNvPicPr>
          <p:nvPr/>
        </p:nvPicPr>
        <p:blipFill>
          <a:blip r:embed="rId4" cstate="print"/>
          <a:srcRect/>
          <a:stretch>
            <a:fillRect/>
          </a:stretch>
        </p:blipFill>
        <p:spPr bwMode="auto">
          <a:xfrm>
            <a:off x="8017052" y="6433876"/>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2"/>
          <p:cNvSpPr txBox="1">
            <a:spLocks/>
          </p:cNvSpPr>
          <p:nvPr/>
        </p:nvSpPr>
        <p:spPr>
          <a:xfrm>
            <a:off x="0" y="5949280"/>
            <a:ext cx="8568952" cy="908720"/>
          </a:xfrm>
          <a:prstGeom prst="rect">
            <a:avLst/>
          </a:prstGeom>
        </p:spPr>
        <p:txBody>
          <a:bodyPr>
            <a:normAutofit fontScale="92500" lnSpcReduction="20000"/>
          </a:bodyPr>
          <a:lstStyle/>
          <a:p>
            <a:pPr marL="448056" lvl="0" indent="-384048" algn="just" fontAlgn="auto">
              <a:spcBef>
                <a:spcPct val="20000"/>
              </a:spcBef>
              <a:spcAft>
                <a:spcPts val="0"/>
              </a:spcAft>
              <a:buClr>
                <a:schemeClr val="accent1"/>
              </a:buClr>
              <a:buSzPct val="80000"/>
              <a:buFont typeface="Wingdings 2"/>
              <a:buChar char=""/>
            </a:pPr>
            <a:r>
              <a:rPr lang="en-US" sz="1600" dirty="0" smtClean="0">
                <a:latin typeface="+mn-lt"/>
              </a:rPr>
              <a:t>Cells of the internal trophoblast diffuse in the endometrial stroma at the implantation site. Furthermore, they emigrate into the lumen of endometrial vessels in order to regulate  blood pressure and subsequently the diffusion of oxygen towards the embryo (endothelium is red)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7504" y="404664"/>
            <a:ext cx="8640191" cy="158417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2800" b="1" i="0" u="none" strike="noStrike" kern="0" cap="none" spc="0" normalizeH="0" baseline="0" noProof="0" dirty="0" smtClean="0">
              <a:ln>
                <a:noFill/>
              </a:ln>
              <a:solidFill>
                <a:schemeClr val="tx2"/>
              </a:solidFill>
              <a:effectLst/>
              <a:uLnTx/>
              <a:uFillTx/>
              <a:latin typeface="Century Gothic" pitchFamily="34" charset="0"/>
              <a:ea typeface="+mj-ea"/>
              <a:cs typeface="+mj-cs"/>
            </a:endParaRPr>
          </a:p>
        </p:txBody>
      </p:sp>
      <p:pic>
        <p:nvPicPr>
          <p:cNvPr id="6" name="Picture 4" descr="C:\Documents and Settings\User\Επιφάνεια εργασίας\ΟΜΙΛΙΑ ΤΣΙΛΙΒΑΚΟΣ 09\διηθηση αγγειου απο τροφοβλαστη.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124744"/>
            <a:ext cx="8686584" cy="4392488"/>
          </a:xfrm>
          <a:prstGeom prst="rect">
            <a:avLst/>
          </a:prstGeom>
          <a:noFill/>
          <a:ln w="28575">
            <a:solidFill>
              <a:srgbClr val="FFFFFF"/>
            </a:solidFill>
          </a:ln>
          <a:extLst>
            <a:ext uri="{909E8E84-426E-40DD-AFC4-6F175D3DCCD1}">
              <a14:hiddenFill xmlns:a14="http://schemas.microsoft.com/office/drawing/2010/main" xmlns="">
                <a:solidFill>
                  <a:srgbClr val="FFFFFF"/>
                </a:solidFill>
              </a14:hiddenFill>
            </a:ext>
          </a:extLst>
        </p:spPr>
      </p:pic>
      <p:sp>
        <p:nvSpPr>
          <p:cNvPr id="9" name="Text Box 3"/>
          <p:cNvSpPr txBox="1">
            <a:spLocks noChangeArrowheads="1"/>
          </p:cNvSpPr>
          <p:nvPr/>
        </p:nvSpPr>
        <p:spPr bwMode="auto">
          <a:xfrm>
            <a:off x="0" y="188640"/>
            <a:ext cx="850663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1"/>
                </a:solidFill>
                <a:latin typeface="+mj-lt"/>
                <a:cs typeface="Times New Roman" pitchFamily="18" charset="0"/>
              </a:rPr>
              <a:t>Intermediate trophoblast invasion of decidual vessels and stroma. </a:t>
            </a:r>
            <a:r>
              <a:rPr lang="en-US" sz="1600" dirty="0" smtClean="0">
                <a:latin typeface="+mj-lt"/>
                <a:cs typeface="Times New Roman" pitchFamily="18" charset="0"/>
              </a:rPr>
              <a:t>Anti–cytokeratin 8–18  immunoperoxidase staining for intermediate trophoblastic cells (brown), anti–CD34 for vessels and surface epithelium. Immunoalkaline phosphatase (red), x40. </a:t>
            </a:r>
            <a:endParaRPr lang="en-US" sz="1600" dirty="0">
              <a:latin typeface="+mj-lt"/>
              <a:cs typeface="Times New Roman" pitchFamily="18" charset="0"/>
            </a:endParaRPr>
          </a:p>
        </p:txBody>
      </p:sp>
      <p:sp>
        <p:nvSpPr>
          <p:cNvPr id="10" name="Content Placeholder 2"/>
          <p:cNvSpPr txBox="1">
            <a:spLocks/>
          </p:cNvSpPr>
          <p:nvPr/>
        </p:nvSpPr>
        <p:spPr>
          <a:xfrm>
            <a:off x="179512" y="5606480"/>
            <a:ext cx="8568952" cy="1251520"/>
          </a:xfrm>
          <a:prstGeom prst="rect">
            <a:avLst/>
          </a:prstGeom>
        </p:spPr>
        <p:txBody>
          <a:bodyPr>
            <a:normAutofit/>
          </a:bodyPr>
          <a:lstStyle/>
          <a:p>
            <a:pPr marL="448056" lvl="0" indent="-384048" algn="just" fontAlgn="auto">
              <a:spcBef>
                <a:spcPct val="20000"/>
              </a:spcBef>
              <a:spcAft>
                <a:spcPts val="0"/>
              </a:spcAft>
              <a:buClr>
                <a:schemeClr val="accent1"/>
              </a:buClr>
              <a:buSzPct val="80000"/>
              <a:buFont typeface="Wingdings 2"/>
              <a:buChar char=""/>
            </a:pPr>
            <a:r>
              <a:rPr lang="en-US" sz="1600" dirty="0" smtClean="0">
                <a:latin typeface="+mn-lt"/>
              </a:rPr>
              <a:t>Cells of the internal trophoblast diffuse in the endometrial stroma at the implantation site. Furthermore, they emigrate into the lumen of endometrial vessels in order to regulate  blood pressure and subsequently the diffusion of oxygen towards the embryo (endothelium is red)</a:t>
            </a:r>
          </a:p>
        </p:txBody>
      </p:sp>
    </p:spTree>
    <p:extLst>
      <p:ext uri="{BB962C8B-B14F-4D97-AF65-F5344CB8AC3E}">
        <p14:creationId xmlns:p14="http://schemas.microsoft.com/office/powerpoint/2010/main" xmlns="" val="637621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WINDOWS\Desktop\OmiliaVassiliHilton\TSILI PHOTOS\Image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052736"/>
            <a:ext cx="8344973" cy="4824536"/>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6" name="Text Box 3"/>
          <p:cNvSpPr txBox="1">
            <a:spLocks noChangeArrowheads="1"/>
          </p:cNvSpPr>
          <p:nvPr/>
        </p:nvSpPr>
        <p:spPr bwMode="auto">
          <a:xfrm>
            <a:off x="0" y="332656"/>
            <a:ext cx="740054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smtClean="0">
                <a:solidFill>
                  <a:schemeClr val="accent1"/>
                </a:solidFill>
                <a:latin typeface="+mj-lt"/>
                <a:cs typeface="Times New Roman" pitchFamily="18" charset="0"/>
              </a:rPr>
              <a:t>Necrosis of decidua. </a:t>
            </a:r>
            <a:r>
              <a:rPr lang="en-US" sz="1600" dirty="0" smtClean="0">
                <a:latin typeface="+mj-lt"/>
                <a:cs typeface="Times New Roman" pitchFamily="18" charset="0"/>
              </a:rPr>
              <a:t>Immunostaining anti–cytokeratin 8–18.</a:t>
            </a:r>
            <a:r>
              <a:rPr lang="el-GR" sz="1600" dirty="0" smtClean="0">
                <a:latin typeface="+mj-lt"/>
                <a:cs typeface="Times New Roman" pitchFamily="18" charset="0"/>
              </a:rPr>
              <a:t> </a:t>
            </a:r>
            <a:r>
              <a:rPr lang="en-US" sz="1600" dirty="0" smtClean="0">
                <a:latin typeface="+mj-lt"/>
                <a:cs typeface="Times New Roman" pitchFamily="18" charset="0"/>
              </a:rPr>
              <a:t>Immunoalkaline phosphatase </a:t>
            </a:r>
            <a:r>
              <a:rPr lang="en-US" sz="1600" b="1" dirty="0" smtClean="0">
                <a:latin typeface="+mj-lt"/>
                <a:cs typeface="Times New Roman" pitchFamily="18" charset="0"/>
              </a:rPr>
              <a:t>x40</a:t>
            </a:r>
            <a:r>
              <a:rPr lang="en-US" sz="1600" dirty="0" smtClean="0">
                <a:latin typeface="+mj-lt"/>
                <a:cs typeface="Times New Roman" pitchFamily="18" charset="0"/>
              </a:rPr>
              <a:t>. </a:t>
            </a:r>
          </a:p>
        </p:txBody>
      </p:sp>
      <p:sp>
        <p:nvSpPr>
          <p:cNvPr id="8" name="Content Placeholder 2"/>
          <p:cNvSpPr txBox="1">
            <a:spLocks/>
          </p:cNvSpPr>
          <p:nvPr/>
        </p:nvSpPr>
        <p:spPr>
          <a:xfrm>
            <a:off x="323528" y="5949280"/>
            <a:ext cx="8136904" cy="702840"/>
          </a:xfrm>
          <a:prstGeom prst="rect">
            <a:avLst/>
          </a:prstGeom>
        </p:spPr>
        <p:txBody>
          <a:bodyPr>
            <a:normAutofit/>
          </a:bodyPr>
          <a:lstStyle/>
          <a:p>
            <a:pPr marL="448056" lvl="0" indent="-384048" algn="just" fontAlgn="auto">
              <a:spcBef>
                <a:spcPct val="20000"/>
              </a:spcBef>
              <a:spcAft>
                <a:spcPts val="0"/>
              </a:spcAft>
              <a:buClr>
                <a:schemeClr val="accent1"/>
              </a:buClr>
              <a:buSzPct val="80000"/>
              <a:buFont typeface="Wingdings 2"/>
              <a:buChar char=""/>
            </a:pPr>
            <a:r>
              <a:rPr lang="en-US" sz="1600" dirty="0" smtClean="0">
                <a:latin typeface="+mn-lt"/>
              </a:rPr>
              <a:t>In the case of first trimester miscarriages due to immunologic factors necrosis  presents</a:t>
            </a:r>
          </a:p>
        </p:txBody>
      </p:sp>
    </p:spTree>
    <p:extLst>
      <p:ext uri="{BB962C8B-B14F-4D97-AF65-F5344CB8AC3E}">
        <p14:creationId xmlns:p14="http://schemas.microsoft.com/office/powerpoint/2010/main" xmlns="" val="637621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C:\WINDOWS\Desktop\OmiliaVassiliHilton\TSILI PHOTOS\Image10.jpg"/>
          <p:cNvPicPr>
            <a:picLocks noChangeAspect="1" noChangeArrowheads="1"/>
          </p:cNvPicPr>
          <p:nvPr/>
        </p:nvPicPr>
        <p:blipFill>
          <a:blip r:embed="rId3" cstate="print"/>
          <a:srcRect/>
          <a:stretch>
            <a:fillRect/>
          </a:stretch>
        </p:blipFill>
        <p:spPr bwMode="auto">
          <a:xfrm>
            <a:off x="323528" y="980728"/>
            <a:ext cx="8388424" cy="4824213"/>
          </a:xfrm>
          <a:prstGeom prst="rect">
            <a:avLst/>
          </a:prstGeom>
          <a:noFill/>
          <a:ln w="28575">
            <a:solidFill>
              <a:srgbClr val="FFFFFF"/>
            </a:solidFill>
            <a:miter lim="800000"/>
            <a:headEnd/>
            <a:tailEnd/>
          </a:ln>
        </p:spPr>
      </p:pic>
      <p:sp>
        <p:nvSpPr>
          <p:cNvPr id="14340" name="Text Box 3"/>
          <p:cNvSpPr txBox="1">
            <a:spLocks noChangeArrowheads="1"/>
          </p:cNvSpPr>
          <p:nvPr/>
        </p:nvSpPr>
        <p:spPr bwMode="auto">
          <a:xfrm>
            <a:off x="0" y="277888"/>
            <a:ext cx="8424863" cy="584775"/>
          </a:xfrm>
          <a:prstGeom prst="rect">
            <a:avLst/>
          </a:prstGeom>
          <a:noFill/>
          <a:ln w="9525">
            <a:noFill/>
            <a:miter lim="800000"/>
            <a:headEnd/>
            <a:tailEnd/>
          </a:ln>
        </p:spPr>
        <p:txBody>
          <a:bodyPr>
            <a:spAutoFit/>
          </a:bodyPr>
          <a:lstStyle/>
          <a:p>
            <a:r>
              <a:rPr lang="en-US" sz="1600" b="1" dirty="0">
                <a:solidFill>
                  <a:schemeClr val="accent1"/>
                </a:solidFill>
                <a:latin typeface="+mj-lt"/>
                <a:cs typeface="Times New Roman" pitchFamily="18" charset="0"/>
              </a:rPr>
              <a:t>Necrosis of decidua. NK cells with </a:t>
            </a:r>
            <a:r>
              <a:rPr lang="en-US" sz="1600" b="1" dirty="0" err="1">
                <a:solidFill>
                  <a:schemeClr val="accent1"/>
                </a:solidFill>
                <a:latin typeface="+mj-lt"/>
                <a:cs typeface="Times New Roman" pitchFamily="18" charset="0"/>
              </a:rPr>
              <a:t>cytotoxic</a:t>
            </a:r>
            <a:r>
              <a:rPr lang="en-US" sz="1600" b="1" dirty="0">
                <a:solidFill>
                  <a:schemeClr val="accent1"/>
                </a:solidFill>
                <a:latin typeface="+mj-lt"/>
                <a:cs typeface="Times New Roman" pitchFamily="18" charset="0"/>
              </a:rPr>
              <a:t> activity</a:t>
            </a:r>
            <a:r>
              <a:rPr lang="en-US" sz="1600" b="1" dirty="0" smtClean="0">
                <a:solidFill>
                  <a:schemeClr val="accent1"/>
                </a:solidFill>
                <a:latin typeface="+mj-lt"/>
                <a:cs typeface="Times New Roman" pitchFamily="18" charset="0"/>
              </a:rPr>
              <a:t>. </a:t>
            </a:r>
            <a:r>
              <a:rPr lang="en-US" sz="1600" dirty="0" err="1" smtClean="0">
                <a:latin typeface="+mj-lt"/>
                <a:cs typeface="Times New Roman" pitchFamily="18" charset="0"/>
              </a:rPr>
              <a:t>Immunostaining</a:t>
            </a:r>
            <a:r>
              <a:rPr lang="en-US" sz="1600" dirty="0" smtClean="0">
                <a:latin typeface="+mj-lt"/>
                <a:cs typeface="Times New Roman" pitchFamily="18" charset="0"/>
              </a:rPr>
              <a:t> </a:t>
            </a:r>
            <a:r>
              <a:rPr lang="en-US" sz="1600" dirty="0">
                <a:latin typeface="+mj-lt"/>
                <a:cs typeface="Times New Roman" pitchFamily="18" charset="0"/>
              </a:rPr>
              <a:t>with anti–CD16. </a:t>
            </a:r>
            <a:r>
              <a:rPr lang="en-US" sz="1600" dirty="0" err="1">
                <a:latin typeface="+mj-lt"/>
                <a:cs typeface="Times New Roman" pitchFamily="18" charset="0"/>
              </a:rPr>
              <a:t>Immunoalkaline</a:t>
            </a:r>
            <a:r>
              <a:rPr lang="en-US" sz="1600" dirty="0">
                <a:latin typeface="+mj-lt"/>
                <a:cs typeface="Times New Roman" pitchFamily="18" charset="0"/>
              </a:rPr>
              <a:t> phosphatase x40.</a:t>
            </a:r>
            <a:endParaRPr lang="en-GB" sz="1600" dirty="0">
              <a:latin typeface="+mj-lt"/>
              <a:cs typeface="Times New Roman" pitchFamily="18" charset="0"/>
            </a:endParaRPr>
          </a:p>
        </p:txBody>
      </p:sp>
      <p:sp>
        <p:nvSpPr>
          <p:cNvPr id="7" name="Content Placeholder 2"/>
          <p:cNvSpPr txBox="1">
            <a:spLocks/>
          </p:cNvSpPr>
          <p:nvPr/>
        </p:nvSpPr>
        <p:spPr>
          <a:xfrm>
            <a:off x="251520" y="5949280"/>
            <a:ext cx="8136904" cy="702840"/>
          </a:xfrm>
          <a:prstGeom prst="rect">
            <a:avLst/>
          </a:prstGeom>
        </p:spPr>
        <p:txBody>
          <a:bodyPr>
            <a:normAutofit fontScale="92500" lnSpcReduction="20000"/>
          </a:bodyPr>
          <a:lstStyle/>
          <a:p>
            <a:pPr marL="448056" lvl="0" indent="-384048" algn="just" fontAlgn="auto">
              <a:spcBef>
                <a:spcPct val="20000"/>
              </a:spcBef>
              <a:spcAft>
                <a:spcPts val="0"/>
              </a:spcAft>
              <a:buClr>
                <a:schemeClr val="accent1"/>
              </a:buClr>
              <a:buSzPct val="80000"/>
              <a:buFont typeface="Wingdings 2"/>
              <a:buChar char=""/>
            </a:pPr>
            <a:r>
              <a:rPr lang="en-US" sz="1600" dirty="0" smtClean="0">
                <a:latin typeface="+mn-lt"/>
              </a:rPr>
              <a:t>At the border of necrosis in a mixture with the cells of intermediate trophoblast, NK cells are diffuse (anti CD16+) and have a tropism against cells of the intermediate trophoblast.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C:\WINDOWS\Desktop\OmiliaVassiliHilton\TSILI PHOTOS\Image13.jpg"/>
          <p:cNvPicPr>
            <a:picLocks noChangeAspect="1" noChangeArrowheads="1"/>
          </p:cNvPicPr>
          <p:nvPr/>
        </p:nvPicPr>
        <p:blipFill>
          <a:blip r:embed="rId3" cstate="print"/>
          <a:srcRect/>
          <a:stretch>
            <a:fillRect/>
          </a:stretch>
        </p:blipFill>
        <p:spPr bwMode="auto">
          <a:xfrm>
            <a:off x="539552" y="692696"/>
            <a:ext cx="8101013" cy="5859462"/>
          </a:xfrm>
          <a:prstGeom prst="rect">
            <a:avLst/>
          </a:prstGeom>
          <a:noFill/>
          <a:ln w="28575">
            <a:solidFill>
              <a:srgbClr val="FFFFFF"/>
            </a:solidFill>
            <a:miter lim="800000"/>
            <a:headEnd/>
            <a:tailEnd/>
          </a:ln>
        </p:spPr>
      </p:pic>
      <p:sp>
        <p:nvSpPr>
          <p:cNvPr id="15364" name="Text Box 3"/>
          <p:cNvSpPr txBox="1">
            <a:spLocks noChangeArrowheads="1"/>
          </p:cNvSpPr>
          <p:nvPr/>
        </p:nvSpPr>
        <p:spPr bwMode="auto">
          <a:xfrm>
            <a:off x="72008" y="116632"/>
            <a:ext cx="9036496" cy="584775"/>
          </a:xfrm>
          <a:prstGeom prst="rect">
            <a:avLst/>
          </a:prstGeom>
          <a:noFill/>
          <a:ln w="9525">
            <a:noFill/>
            <a:miter lim="800000"/>
            <a:headEnd/>
            <a:tailEnd/>
          </a:ln>
        </p:spPr>
        <p:txBody>
          <a:bodyPr wrap="square">
            <a:spAutoFit/>
          </a:bodyPr>
          <a:lstStyle/>
          <a:p>
            <a:r>
              <a:rPr lang="en-US" sz="1600" b="1" dirty="0">
                <a:solidFill>
                  <a:schemeClr val="accent1"/>
                </a:solidFill>
                <a:latin typeface="+mj-lt"/>
                <a:cs typeface="Times New Roman" pitchFamily="18" charset="0"/>
              </a:rPr>
              <a:t>The border of decidual necrosis</a:t>
            </a:r>
            <a:r>
              <a:rPr lang="en-US" sz="1600" dirty="0">
                <a:solidFill>
                  <a:schemeClr val="accent1"/>
                </a:solidFill>
                <a:latin typeface="+mj-lt"/>
                <a:cs typeface="Times New Roman" pitchFamily="18" charset="0"/>
              </a:rPr>
              <a:t>. </a:t>
            </a:r>
            <a:r>
              <a:rPr lang="en-US" sz="1600" dirty="0" smtClean="0">
                <a:latin typeface="+mj-lt"/>
                <a:cs typeface="Times New Roman" pitchFamily="18" charset="0"/>
              </a:rPr>
              <a:t>NK </a:t>
            </a:r>
            <a:r>
              <a:rPr lang="en-US" sz="1600" dirty="0">
                <a:latin typeface="+mj-lt"/>
                <a:cs typeface="Times New Roman" pitchFamily="18" charset="0"/>
              </a:rPr>
              <a:t>cells with Anti–CD16</a:t>
            </a:r>
            <a:r>
              <a:rPr lang="en-US" sz="1600" baseline="30000" dirty="0">
                <a:latin typeface="+mj-lt"/>
                <a:cs typeface="Times New Roman" pitchFamily="18" charset="0"/>
              </a:rPr>
              <a:t>+</a:t>
            </a:r>
            <a:r>
              <a:rPr lang="en-US" sz="1600" dirty="0">
                <a:latin typeface="+mj-lt"/>
                <a:cs typeface="Times New Roman" pitchFamily="18" charset="0"/>
              </a:rPr>
              <a:t> , </a:t>
            </a:r>
            <a:r>
              <a:rPr lang="en-US" sz="1600" dirty="0" err="1">
                <a:latin typeface="+mj-lt"/>
                <a:cs typeface="Times New Roman" pitchFamily="18" charset="0"/>
              </a:rPr>
              <a:t>Immunoalkaline</a:t>
            </a:r>
            <a:r>
              <a:rPr lang="en-US" sz="1600" dirty="0">
                <a:latin typeface="+mj-lt"/>
                <a:cs typeface="Times New Roman" pitchFamily="18" charset="0"/>
              </a:rPr>
              <a:t> phosphatase, x40.</a:t>
            </a:r>
            <a:endParaRPr lang="en-GB" sz="16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7494"/>
            <a:ext cx="9144000" cy="1399032"/>
          </a:xfrm>
        </p:spPr>
        <p:txBody>
          <a:bodyPr>
            <a:noAutofit/>
          </a:bodyPr>
          <a:lstStyle/>
          <a:p>
            <a:r>
              <a:rPr lang="en-US" sz="2800" dirty="0" smtClean="0"/>
              <a:t>HISTOLOGICAL EVALUATION OF MISCARRIAGES OF THE FIRST TRIMESTER  OF GESTATION</a:t>
            </a:r>
            <a:endParaRPr lang="el-GR" sz="2800" dirty="0"/>
          </a:p>
        </p:txBody>
      </p:sp>
      <p:sp>
        <p:nvSpPr>
          <p:cNvPr id="3" name="2 - Θέση περιεχομένου"/>
          <p:cNvSpPr>
            <a:spLocks noGrp="1"/>
          </p:cNvSpPr>
          <p:nvPr>
            <p:ph idx="1"/>
          </p:nvPr>
        </p:nvSpPr>
        <p:spPr/>
        <p:txBody>
          <a:bodyPr>
            <a:normAutofit/>
          </a:bodyPr>
          <a:lstStyle/>
          <a:p>
            <a:pPr>
              <a:spcAft>
                <a:spcPts val="1200"/>
              </a:spcAft>
            </a:pPr>
            <a:r>
              <a:rPr lang="en-US" sz="2000" dirty="0" smtClean="0"/>
              <a:t>NK tropism against embryonic cells of the  intermediate trophoblast and correlation with necrosis at the implantation sites characterizes the </a:t>
            </a:r>
            <a:r>
              <a:rPr lang="en-US" sz="2000" dirty="0" err="1" smtClean="0"/>
              <a:t>histologic</a:t>
            </a:r>
            <a:r>
              <a:rPr lang="en-US" sz="2000" dirty="0" smtClean="0"/>
              <a:t> appearance of  miscarriage for immunological reasons. Surprisingly, the same phenomenon appears even in cases with normal NK cell concentration in peripheral blood!</a:t>
            </a:r>
          </a:p>
          <a:p>
            <a:pPr>
              <a:spcAft>
                <a:spcPts val="1200"/>
              </a:spcAft>
            </a:pPr>
            <a:r>
              <a:rPr lang="en-US" sz="2000" dirty="0" smtClean="0">
                <a:solidFill>
                  <a:schemeClr val="accent2">
                    <a:lumMod val="60000"/>
                    <a:lumOff val="40000"/>
                  </a:schemeClr>
                </a:solidFill>
              </a:rPr>
              <a:t>Consequently, embryonic cells could be immunogenic</a:t>
            </a:r>
            <a:r>
              <a:rPr lang="el-GR" sz="2000" dirty="0" smtClean="0">
                <a:solidFill>
                  <a:schemeClr val="accent2">
                    <a:lumMod val="60000"/>
                    <a:lumOff val="40000"/>
                  </a:schemeClr>
                </a:solidFill>
              </a:rPr>
              <a:t>!</a:t>
            </a:r>
            <a:endParaRPr lang="en-US" sz="2000" dirty="0" smtClean="0">
              <a:solidFill>
                <a:schemeClr val="accent2">
                  <a:lumMod val="60000"/>
                  <a:lumOff val="40000"/>
                </a:schemeClr>
              </a:solidFill>
            </a:endParaRPr>
          </a:p>
          <a:p>
            <a:pPr>
              <a:spcAft>
                <a:spcPts val="1200"/>
              </a:spcAft>
            </a:pPr>
            <a:r>
              <a:rPr lang="en-US" sz="2000" dirty="0" smtClean="0">
                <a:solidFill>
                  <a:srgbClr val="FFFFFF"/>
                </a:solidFill>
              </a:rPr>
              <a:t>DO THEY CONTAIN VIRUSES?</a:t>
            </a:r>
            <a:endParaRPr lang="el-GR" sz="2000" dirty="0" smtClean="0">
              <a:solidFill>
                <a:srgbClr val="FFFFFF"/>
              </a:solidFill>
            </a:endParaRPr>
          </a:p>
          <a:p>
            <a:endParaRPr lang="el-GR" sz="2000" dirty="0" smtClean="0">
              <a:solidFill>
                <a:srgbClr val="FF0000"/>
              </a:solidFill>
            </a:endParaRPr>
          </a:p>
          <a:p>
            <a:endParaRPr lang="en-US" sz="2000" dirty="0" smtClean="0"/>
          </a:p>
          <a:p>
            <a:endParaRPr lang="el-GR" sz="2000" dirty="0"/>
          </a:p>
        </p:txBody>
      </p:sp>
      <p:pic>
        <p:nvPicPr>
          <p:cNvPr id="5"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1524000" y="1397000"/>
          <a:ext cx="6096000" cy="4023416"/>
        </p:xfrm>
        <a:graphic>
          <a:graphicData uri="http://schemas.openxmlformats.org/drawingml/2006/table">
            <a:tbl>
              <a:tblPr firstRow="1" bandRow="1">
                <a:tableStyleId>{073A0DAA-6AF3-43AB-8588-CEC1D06C72B9}</a:tableStyleId>
              </a:tblPr>
              <a:tblGrid>
                <a:gridCol w="1524000"/>
                <a:gridCol w="508000"/>
                <a:gridCol w="508000"/>
                <a:gridCol w="508000"/>
                <a:gridCol w="508000"/>
                <a:gridCol w="508000"/>
                <a:gridCol w="508000"/>
                <a:gridCol w="508000"/>
                <a:gridCol w="508000"/>
                <a:gridCol w="508000"/>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mj-lt"/>
                        </a:rPr>
                        <a:t>Couple</a:t>
                      </a:r>
                      <a:endParaRPr kumimoji="0" lang="en-GB" sz="2000" b="0" i="0" u="none" strike="noStrike" cap="none" normalizeH="0" baseline="0" dirty="0" smtClean="0">
                        <a:ln>
                          <a:noFill/>
                        </a:ln>
                        <a:solidFill>
                          <a:schemeClr val="accent1"/>
                        </a:solidFill>
                        <a:effectLst/>
                        <a:latin typeface="+mj-lt"/>
                      </a:endParaRPr>
                    </a:p>
                  </a:txBody>
                  <a:tcPr horzOverflow="overflow"/>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chemeClr val="accent1"/>
                          </a:solidFill>
                          <a:effectLst/>
                          <a:latin typeface="+mj-lt"/>
                          <a:ea typeface="+mn-ea"/>
                          <a:cs typeface="+mn-cs"/>
                        </a:rPr>
                        <a:t>HSV 1-2</a:t>
                      </a:r>
                      <a:endParaRPr kumimoji="0" lang="en-GB" sz="2000" b="0" i="0" u="none" strike="noStrike" kern="1200" cap="none" normalizeH="0" baseline="0" dirty="0" smtClean="0">
                        <a:ln>
                          <a:noFill/>
                        </a:ln>
                        <a:solidFill>
                          <a:schemeClr val="accent1"/>
                        </a:solidFill>
                        <a:effectLst/>
                        <a:latin typeface="+mj-lt"/>
                        <a:ea typeface="+mn-ea"/>
                        <a:cs typeface="+mn-cs"/>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accent1"/>
                        </a:solidFill>
                        <a:effectLst/>
                        <a:latin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accent1"/>
                        </a:solidFill>
                        <a:effectLst/>
                        <a:latin typeface="Times New Roman" pitchFamily="18" charset="0"/>
                      </a:endParaRPr>
                    </a:p>
                  </a:txBody>
                  <a:tcPr horzOverflow="overflow"/>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chemeClr val="accent1"/>
                          </a:solidFill>
                          <a:effectLst/>
                          <a:latin typeface="+mj-lt"/>
                          <a:ea typeface="+mn-ea"/>
                          <a:cs typeface="+mn-cs"/>
                        </a:rPr>
                        <a:t>EBV</a:t>
                      </a:r>
                      <a:endParaRPr kumimoji="0" lang="en-GB" sz="2000" b="0" i="0" u="none" strike="noStrike" kern="1200" cap="none" normalizeH="0" baseline="0" dirty="0" smtClean="0">
                        <a:ln>
                          <a:noFill/>
                        </a:ln>
                        <a:solidFill>
                          <a:schemeClr val="accent1"/>
                        </a:solidFill>
                        <a:effectLst/>
                        <a:latin typeface="+mj-lt"/>
                        <a:ea typeface="+mn-ea"/>
                        <a:cs typeface="+mn-cs"/>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accent1"/>
                        </a:solidFill>
                        <a:effectLst/>
                        <a:latin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accent1"/>
                        </a:solidFill>
                        <a:effectLst/>
                        <a:latin typeface="Times New Roman" pitchFamily="18" charset="0"/>
                      </a:endParaRPr>
                    </a:p>
                  </a:txBody>
                  <a:tcPr horzOverflow="overflow"/>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chemeClr val="accent1"/>
                          </a:solidFill>
                          <a:effectLst/>
                          <a:latin typeface="+mj-lt"/>
                          <a:ea typeface="+mn-ea"/>
                          <a:cs typeface="+mn-cs"/>
                        </a:rPr>
                        <a:t>CMV</a:t>
                      </a:r>
                      <a:endParaRPr kumimoji="0" lang="en-GB" sz="2000" b="0" i="0" u="none" strike="noStrike" kern="1200" cap="none" normalizeH="0" baseline="0" dirty="0" smtClean="0">
                        <a:ln>
                          <a:noFill/>
                        </a:ln>
                        <a:solidFill>
                          <a:schemeClr val="accent1"/>
                        </a:solidFill>
                        <a:effectLst/>
                        <a:latin typeface="+mj-lt"/>
                        <a:ea typeface="+mn-ea"/>
                        <a:cs typeface="+mn-cs"/>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accent1"/>
                        </a:solidFill>
                        <a:effectLst/>
                        <a:latin typeface="Times New Roman" pitchFamily="18" charset="0"/>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accent1"/>
                        </a:solidFill>
                        <a:effectLst/>
                        <a:latin typeface="Times New Roman" pitchFamily="18" charset="0"/>
                      </a:endParaRPr>
                    </a:p>
                  </a:txBody>
                  <a:tcPr horzOverflow="overflow"/>
                </a:tc>
              </a:tr>
              <a:tr h="370840">
                <a:tc>
                  <a:txBody>
                    <a:bodyPr/>
                    <a:lstStyle/>
                    <a:p>
                      <a:pPr algn="ctr"/>
                      <a:r>
                        <a:rPr lang="en-US" b="1" dirty="0" smtClean="0">
                          <a:solidFill>
                            <a:schemeClr val="accent1"/>
                          </a:solidFill>
                        </a:rPr>
                        <a:t>1</a:t>
                      </a:r>
                      <a:endParaRPr lang="el-GR" b="1" dirty="0">
                        <a:solidFill>
                          <a:schemeClr val="accent1"/>
                        </a:solidFill>
                      </a:endParaRPr>
                    </a:p>
                  </a:txBody>
                  <a:tcPr>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r>
              <a:tr h="370840">
                <a:tc>
                  <a:txBody>
                    <a:bodyPr/>
                    <a:lstStyle/>
                    <a:p>
                      <a:pPr algn="ctr"/>
                      <a:r>
                        <a:rPr lang="en-US" b="1" dirty="0" smtClean="0">
                          <a:solidFill>
                            <a:schemeClr val="accent1"/>
                          </a:solidFill>
                        </a:rPr>
                        <a:t>2</a:t>
                      </a:r>
                      <a:endParaRPr lang="el-GR" b="1" dirty="0">
                        <a:solidFill>
                          <a:schemeClr val="accent1"/>
                        </a:solidFill>
                      </a:endParaRPr>
                    </a:p>
                  </a:txBody>
                  <a:tcP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tx2">
                        <a:lumMod val="50000"/>
                      </a:schemeClr>
                    </a:solidFill>
                  </a:tcPr>
                </a:tc>
              </a:tr>
              <a:tr h="370840">
                <a:tc>
                  <a:txBody>
                    <a:bodyPr/>
                    <a:lstStyle/>
                    <a:p>
                      <a:pPr algn="ctr"/>
                      <a:r>
                        <a:rPr lang="en-US" b="1" dirty="0" smtClean="0">
                          <a:solidFill>
                            <a:schemeClr val="accent1"/>
                          </a:solidFill>
                        </a:rPr>
                        <a:t>3</a:t>
                      </a:r>
                      <a:endParaRPr lang="el-GR" b="1" dirty="0">
                        <a:solidFill>
                          <a:schemeClr val="accent1"/>
                        </a:solidFill>
                      </a:endParaRPr>
                    </a:p>
                  </a:txBody>
                  <a:tcPr>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r>
              <a:tr h="370840">
                <a:tc>
                  <a:txBody>
                    <a:bodyPr/>
                    <a:lstStyle/>
                    <a:p>
                      <a:pPr algn="ctr"/>
                      <a:r>
                        <a:rPr lang="en-US" b="1" dirty="0" smtClean="0">
                          <a:solidFill>
                            <a:schemeClr val="accent1"/>
                          </a:solidFill>
                        </a:rPr>
                        <a:t>4</a:t>
                      </a:r>
                      <a:endParaRPr lang="el-GR" b="1" dirty="0">
                        <a:solidFill>
                          <a:schemeClr val="accent1"/>
                        </a:solidFill>
                      </a:endParaRPr>
                    </a:p>
                  </a:txBody>
                  <a:tcP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tx2">
                        <a:lumMod val="50000"/>
                      </a:schemeClr>
                    </a:solidFill>
                  </a:tcPr>
                </a:tc>
              </a:tr>
              <a:tr h="370840">
                <a:tc>
                  <a:txBody>
                    <a:bodyPr/>
                    <a:lstStyle/>
                    <a:p>
                      <a:pPr algn="ctr"/>
                      <a:r>
                        <a:rPr lang="en-US" b="1" dirty="0" smtClean="0">
                          <a:solidFill>
                            <a:schemeClr val="accent1"/>
                          </a:solidFill>
                        </a:rPr>
                        <a:t>5</a:t>
                      </a:r>
                      <a:endParaRPr lang="el-GR" b="1" dirty="0">
                        <a:solidFill>
                          <a:schemeClr val="accent1"/>
                        </a:solidFill>
                      </a:endParaRPr>
                    </a:p>
                  </a:txBody>
                  <a:tcPr>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r>
              <a:tr h="370840">
                <a:tc>
                  <a:txBody>
                    <a:bodyPr/>
                    <a:lstStyle/>
                    <a:p>
                      <a:pPr algn="ctr"/>
                      <a:r>
                        <a:rPr lang="en-US" b="1" dirty="0" smtClean="0">
                          <a:solidFill>
                            <a:schemeClr val="accent1"/>
                          </a:solidFill>
                        </a:rPr>
                        <a:t>6</a:t>
                      </a:r>
                      <a:endParaRPr lang="el-GR" b="1" dirty="0">
                        <a:solidFill>
                          <a:schemeClr val="accent1"/>
                        </a:solidFill>
                      </a:endParaRPr>
                    </a:p>
                  </a:txBody>
                  <a:tcP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tx2">
                        <a:lumMod val="50000"/>
                      </a:schemeClr>
                    </a:solidFill>
                  </a:tcPr>
                </a:tc>
              </a:tr>
              <a:tr h="370840">
                <a:tc>
                  <a:txBody>
                    <a:bodyPr/>
                    <a:lstStyle/>
                    <a:p>
                      <a:pPr algn="ctr"/>
                      <a:r>
                        <a:rPr lang="en-US" b="1" dirty="0" smtClean="0">
                          <a:solidFill>
                            <a:schemeClr val="accent1"/>
                          </a:solidFill>
                        </a:rPr>
                        <a:t>7</a:t>
                      </a:r>
                      <a:endParaRPr lang="el-GR" b="1" dirty="0">
                        <a:solidFill>
                          <a:schemeClr val="accent1"/>
                        </a:solidFill>
                      </a:endParaRPr>
                    </a:p>
                  </a:txBody>
                  <a:tcPr>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a:t>
                      </a:r>
                      <a:endParaRPr kumimoji="0" lang="en-GB" sz="2800" b="1" i="0" u="none" strike="noStrike" cap="none" normalizeH="0" baseline="0" dirty="0" smtClean="0">
                        <a:ln>
                          <a:noFill/>
                        </a:ln>
                        <a:solidFill>
                          <a:srgbClr val="FFFF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endParaRPr kumimoji="0" lang="en-GB" sz="2800" b="1" i="0" u="none" strike="noStrike" cap="none" normalizeH="0" baseline="0" dirty="0" smtClean="0">
                        <a:ln>
                          <a:noFill/>
                        </a:ln>
                        <a:solidFill>
                          <a:srgbClr val="FF0000"/>
                        </a:solidFill>
                        <a:effectLst/>
                        <a:latin typeface="Times New Roman" pitchFamily="18" charset="0"/>
                      </a:endParaRPr>
                    </a:p>
                  </a:txBody>
                  <a:tcPr marT="45724" marB="45724" horzOverflow="overflow">
                    <a:solidFill>
                      <a:schemeClr val="bg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FF33"/>
                          </a:solidFill>
                          <a:effectLst/>
                          <a:latin typeface="Times New Roman" pitchFamily="18" charset="0"/>
                        </a:rPr>
                        <a:t>+</a:t>
                      </a:r>
                      <a:endParaRPr kumimoji="0" lang="en-GB" sz="2800" b="1" i="0" u="none" strike="noStrike" cap="none" normalizeH="0" baseline="0" dirty="0" smtClean="0">
                        <a:ln>
                          <a:noFill/>
                        </a:ln>
                        <a:solidFill>
                          <a:srgbClr val="66FF33"/>
                        </a:solidFill>
                        <a:effectLst/>
                        <a:latin typeface="Times New Roman" pitchFamily="18" charset="0"/>
                      </a:endParaRPr>
                    </a:p>
                  </a:txBody>
                  <a:tcPr marT="45724" marB="45724" horzOverflow="overflow">
                    <a:solidFill>
                      <a:schemeClr val="bg2">
                        <a:lumMod val="50000"/>
                      </a:schemeClr>
                    </a:solidFill>
                  </a:tcPr>
                </a:tc>
              </a:tr>
            </a:tbl>
          </a:graphicData>
        </a:graphic>
      </p:graphicFrame>
      <p:sp>
        <p:nvSpPr>
          <p:cNvPr id="4" name="Rectangle 2"/>
          <p:cNvSpPr txBox="1">
            <a:spLocks noChangeArrowheads="1"/>
          </p:cNvSpPr>
          <p:nvPr/>
        </p:nvSpPr>
        <p:spPr>
          <a:xfrm>
            <a:off x="1475656" y="5445224"/>
            <a:ext cx="6408712" cy="1143000"/>
          </a:xfrm>
          <a:prstGeom prst="rect">
            <a:avLst/>
          </a:prstGeom>
        </p:spPr>
        <p:txBody>
          <a:bodyPr/>
          <a:lstStyle/>
          <a:p>
            <a:pPr eaLnBrk="0" hangingPunct="0">
              <a:defRPr/>
            </a:pPr>
            <a:r>
              <a:rPr lang="en-US" sz="2400" i="1" dirty="0" smtClean="0">
                <a:solidFill>
                  <a:srgbClr val="FFC000"/>
                </a:solidFill>
                <a:latin typeface="+mj-lt"/>
                <a:ea typeface="+mj-ea"/>
                <a:cs typeface="+mj-cs"/>
              </a:rPr>
              <a:t>Yellow</a:t>
            </a:r>
            <a:r>
              <a:rPr lang="el-GR" sz="2400" i="1" dirty="0" smtClean="0">
                <a:solidFill>
                  <a:srgbClr val="FFC000"/>
                </a:solidFill>
                <a:latin typeface="+mj-lt"/>
                <a:ea typeface="+mj-ea"/>
                <a:cs typeface="+mj-cs"/>
              </a:rPr>
              <a:t>: </a:t>
            </a:r>
            <a:r>
              <a:rPr lang="en-US" sz="2400" dirty="0" smtClean="0">
                <a:latin typeface="+mj-lt"/>
                <a:ea typeface="+mj-ea"/>
                <a:cs typeface="+mj-cs"/>
              </a:rPr>
              <a:t>Chorionic </a:t>
            </a:r>
            <a:r>
              <a:rPr lang="en-US" sz="2400" dirty="0" err="1" smtClean="0">
                <a:latin typeface="+mj-lt"/>
                <a:ea typeface="+mj-ea"/>
                <a:cs typeface="+mj-cs"/>
              </a:rPr>
              <a:t>villus</a:t>
            </a:r>
            <a:r>
              <a:rPr lang="el-GR" sz="2400" i="1" dirty="0">
                <a:latin typeface="+mj-lt"/>
                <a:ea typeface="+mj-ea"/>
                <a:cs typeface="+mj-cs"/>
              </a:rPr>
              <a:t/>
            </a:r>
            <a:br>
              <a:rPr lang="el-GR" sz="2400" i="1" dirty="0">
                <a:latin typeface="+mj-lt"/>
                <a:ea typeface="+mj-ea"/>
                <a:cs typeface="+mj-cs"/>
              </a:rPr>
            </a:br>
            <a:r>
              <a:rPr lang="en-US" sz="2400" i="1" dirty="0" smtClean="0">
                <a:solidFill>
                  <a:srgbClr val="FF0000"/>
                </a:solidFill>
                <a:latin typeface="+mj-lt"/>
                <a:ea typeface="+mj-ea"/>
                <a:cs typeface="+mj-cs"/>
              </a:rPr>
              <a:t>Red</a:t>
            </a:r>
            <a:r>
              <a:rPr lang="el-GR" sz="2400" i="1" dirty="0" smtClean="0">
                <a:solidFill>
                  <a:srgbClr val="FF0000"/>
                </a:solidFill>
                <a:latin typeface="+mj-lt"/>
                <a:ea typeface="+mj-ea"/>
                <a:cs typeface="+mj-cs"/>
              </a:rPr>
              <a:t>:</a:t>
            </a:r>
            <a:r>
              <a:rPr lang="el-GR" sz="2400" i="1" dirty="0" smtClean="0">
                <a:latin typeface="+mj-lt"/>
                <a:ea typeface="+mj-ea"/>
                <a:cs typeface="+mj-cs"/>
              </a:rPr>
              <a:t> </a:t>
            </a:r>
            <a:r>
              <a:rPr lang="en-US" sz="2400" dirty="0" smtClean="0">
                <a:latin typeface="+mj-lt"/>
                <a:ea typeface="+mj-ea"/>
                <a:cs typeface="+mj-cs"/>
              </a:rPr>
              <a:t>Decidua</a:t>
            </a:r>
            <a:r>
              <a:rPr lang="el-GR" sz="2400" dirty="0" smtClean="0">
                <a:latin typeface="+mj-lt"/>
                <a:ea typeface="+mj-ea"/>
                <a:cs typeface="+mj-cs"/>
              </a:rPr>
              <a:t> </a:t>
            </a:r>
            <a:r>
              <a:rPr lang="en-US" sz="2400" dirty="0" smtClean="0">
                <a:latin typeface="+mj-lt"/>
                <a:ea typeface="+mj-ea"/>
                <a:cs typeface="+mj-cs"/>
              </a:rPr>
              <a:t>without embryonic cells</a:t>
            </a:r>
          </a:p>
          <a:p>
            <a:pPr eaLnBrk="0" hangingPunct="0">
              <a:defRPr/>
            </a:pPr>
            <a:r>
              <a:rPr lang="en-US" sz="2400" i="1" dirty="0" smtClean="0">
                <a:solidFill>
                  <a:srgbClr val="66FF33"/>
                </a:solidFill>
                <a:latin typeface="+mj-lt"/>
                <a:ea typeface="+mj-ea"/>
                <a:cs typeface="+mj-cs"/>
              </a:rPr>
              <a:t>Green</a:t>
            </a:r>
            <a:r>
              <a:rPr lang="el-GR" sz="2400" i="1" dirty="0" smtClean="0">
                <a:solidFill>
                  <a:srgbClr val="66FF33"/>
                </a:solidFill>
                <a:latin typeface="+mj-lt"/>
                <a:ea typeface="+mj-ea"/>
                <a:cs typeface="+mj-cs"/>
              </a:rPr>
              <a:t>:</a:t>
            </a:r>
            <a:r>
              <a:rPr lang="el-GR" sz="2400" i="1" dirty="0" smtClean="0">
                <a:latin typeface="+mj-lt"/>
                <a:ea typeface="+mj-ea"/>
                <a:cs typeface="+mj-cs"/>
              </a:rPr>
              <a:t> </a:t>
            </a:r>
            <a:r>
              <a:rPr lang="en-US" sz="2400" dirty="0" smtClean="0">
                <a:latin typeface="+mj-lt"/>
                <a:ea typeface="+mj-ea"/>
                <a:cs typeface="+mj-cs"/>
              </a:rPr>
              <a:t>Washed spermatozoa</a:t>
            </a:r>
            <a:endParaRPr lang="en-US" sz="2400" dirty="0">
              <a:latin typeface="+mj-lt"/>
              <a:ea typeface="+mj-ea"/>
              <a:cs typeface="+mj-cs"/>
            </a:endParaRPr>
          </a:p>
        </p:txBody>
      </p:sp>
      <p:sp>
        <p:nvSpPr>
          <p:cNvPr id="5" name="1 - Τίτλος"/>
          <p:cNvSpPr txBox="1">
            <a:spLocks/>
          </p:cNvSpPr>
          <p:nvPr/>
        </p:nvSpPr>
        <p:spPr>
          <a:xfrm>
            <a:off x="179512" y="267494"/>
            <a:ext cx="8784976" cy="857250"/>
          </a:xfrm>
          <a:prstGeom prst="rect">
            <a:avLst/>
          </a:prstGeom>
        </p:spPr>
        <p:txBody>
          <a:bodyPr>
            <a:noAutofit/>
          </a:bodyPr>
          <a:lstStyle/>
          <a:p>
            <a:pPr marL="484632" lvl="0" fontAlgn="auto">
              <a:spcAft>
                <a:spcPts val="0"/>
              </a:spcAft>
            </a:pPr>
            <a:r>
              <a:rPr lang="en-US" sz="24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PCR </a:t>
            </a:r>
            <a:r>
              <a:rPr lang="en-US" sz="2400" dirty="0" err="1"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Herpesviruses</a:t>
            </a:r>
            <a:r>
              <a:rPr lang="en-US" sz="24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 evaluation in chorionic villi, decidua distant from the implantation site, and sperm</a:t>
            </a:r>
          </a:p>
        </p:txBody>
      </p:sp>
      <p:pic>
        <p:nvPicPr>
          <p:cNvPr id="6"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858" name="Object 2"/>
          <p:cNvGraphicFramePr>
            <a:graphicFrameLocks noChangeAspect="1"/>
          </p:cNvGraphicFramePr>
          <p:nvPr/>
        </p:nvGraphicFramePr>
        <p:xfrm>
          <a:off x="1539875" y="1095375"/>
          <a:ext cx="6064250" cy="4668838"/>
        </p:xfrm>
        <a:graphic>
          <a:graphicData uri="http://schemas.openxmlformats.org/presentationml/2006/ole">
            <p:oleObj spid="_x0000_s249912" name="Prism 6" r:id="rId4" imgW="6064685" imgH="4668317" progId="">
              <p:embed/>
            </p:oleObj>
          </a:graphicData>
        </a:graphic>
      </p:graphicFrame>
      <p:sp>
        <p:nvSpPr>
          <p:cNvPr id="4" name="1 - Τίτλος"/>
          <p:cNvSpPr txBox="1">
            <a:spLocks/>
          </p:cNvSpPr>
          <p:nvPr/>
        </p:nvSpPr>
        <p:spPr>
          <a:xfrm>
            <a:off x="251520" y="332656"/>
            <a:ext cx="8784976" cy="857250"/>
          </a:xfrm>
          <a:prstGeom prst="rect">
            <a:avLst/>
          </a:prstGeom>
        </p:spPr>
        <p:txBody>
          <a:bodyPr>
            <a:noAutofit/>
          </a:bodyPr>
          <a:lstStyle/>
          <a:p>
            <a:pPr marL="484632" lvl="0" fontAlgn="auto">
              <a:spcAft>
                <a:spcPts val="0"/>
              </a:spcAft>
            </a:pPr>
            <a:r>
              <a:rPr lang="en-US" sz="24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WASHING PROCEDURE FOR REMOVAL OF INFECTED SPERM CELLS</a:t>
            </a:r>
          </a:p>
        </p:txBody>
      </p:sp>
      <p:pic>
        <p:nvPicPr>
          <p:cNvPr id="5" name="Picture 2" descr="C:\Users\panos\Desktop\Εταιρική Ταυτότητα ICONS\LogoLM.tif"/>
          <p:cNvPicPr>
            <a:picLocks noChangeAspect="1" noChangeArrowheads="1"/>
          </p:cNvPicPr>
          <p:nvPr/>
        </p:nvPicPr>
        <p:blipFill>
          <a:blip r:embed="rId5"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5 - Θέση περιεχομένου" descr="Rectangle: Click to edit Master text styles&#10;Second level&#10;Third level&#10;Fourth level&#10;Fifth level"/>
          <p:cNvSpPr>
            <a:spLocks noGrp="1"/>
          </p:cNvSpPr>
          <p:nvPr>
            <p:ph idx="1"/>
          </p:nvPr>
        </p:nvSpPr>
        <p:spPr>
          <a:xfrm>
            <a:off x="251520" y="764704"/>
            <a:ext cx="8784976" cy="4608513"/>
          </a:xfrm>
        </p:spPr>
        <p:txBody>
          <a:bodyPr>
            <a:normAutofit/>
          </a:bodyPr>
          <a:lstStyle/>
          <a:p>
            <a:pPr marL="0" indent="0">
              <a:spcBef>
                <a:spcPts val="0"/>
              </a:spcBef>
              <a:buNone/>
              <a:defRPr/>
            </a:pPr>
            <a:r>
              <a:rPr lang="en-US" sz="2000" b="0" dirty="0" smtClean="0"/>
              <a:t/>
            </a:r>
            <a:br>
              <a:rPr lang="en-US" sz="2000" b="0" dirty="0" smtClean="0"/>
            </a:br>
            <a:r>
              <a:rPr lang="en-US" sz="2200" u="sng" dirty="0" smtClean="0">
                <a:latin typeface="+mj-lt"/>
              </a:rPr>
              <a:t>A.D. Gritzapis</a:t>
            </a:r>
            <a:r>
              <a:rPr lang="en-US" sz="2200" baseline="30000" dirty="0" smtClean="0">
                <a:latin typeface="+mj-lt"/>
              </a:rPr>
              <a:t>1</a:t>
            </a:r>
            <a:r>
              <a:rPr lang="el-GR" sz="2200" dirty="0" smtClean="0">
                <a:latin typeface="+mj-lt"/>
              </a:rPr>
              <a:t> </a:t>
            </a:r>
            <a:r>
              <a:rPr lang="en-US" sz="2200" dirty="0" smtClean="0">
                <a:latin typeface="+mj-lt"/>
              </a:rPr>
              <a:t>PhD, K. Makarounis</a:t>
            </a:r>
            <a:r>
              <a:rPr lang="en-US" sz="2200" baseline="30000" dirty="0" smtClean="0">
                <a:latin typeface="+mj-lt"/>
              </a:rPr>
              <a:t>2</a:t>
            </a:r>
            <a:r>
              <a:rPr lang="en-US" sz="2200" dirty="0" smtClean="0">
                <a:latin typeface="+mj-lt"/>
              </a:rPr>
              <a:t> MD, M. Leventopoulos</a:t>
            </a:r>
            <a:r>
              <a:rPr lang="en-US" sz="2200" baseline="30000" dirty="0" smtClean="0">
                <a:latin typeface="+mj-lt"/>
              </a:rPr>
              <a:t>1</a:t>
            </a:r>
            <a:r>
              <a:rPr lang="en-US" sz="2200" dirty="0" smtClean="0">
                <a:latin typeface="+mj-lt"/>
              </a:rPr>
              <a:t> PhD, E. Nossi</a:t>
            </a:r>
            <a:r>
              <a:rPr lang="en-US" sz="2200" baseline="30000" dirty="0" smtClean="0">
                <a:latin typeface="+mj-lt"/>
              </a:rPr>
              <a:t>1</a:t>
            </a:r>
            <a:r>
              <a:rPr lang="en-US" sz="2200" dirty="0" smtClean="0">
                <a:latin typeface="+mj-lt"/>
              </a:rPr>
              <a:t>, D. Nikolopoulos</a:t>
            </a:r>
            <a:r>
              <a:rPr lang="en-US" sz="2200" baseline="30000" dirty="0" smtClean="0">
                <a:latin typeface="+mj-lt"/>
              </a:rPr>
              <a:t>1</a:t>
            </a:r>
            <a:r>
              <a:rPr lang="en-US" sz="2200" dirty="0" smtClean="0">
                <a:latin typeface="+mj-lt"/>
              </a:rPr>
              <a:t>, G. Georgoulias</a:t>
            </a:r>
            <a:r>
              <a:rPr lang="en-US" sz="2200" baseline="30000" dirty="0" smtClean="0">
                <a:latin typeface="+mj-lt"/>
              </a:rPr>
              <a:t>3</a:t>
            </a:r>
            <a:r>
              <a:rPr lang="en-US" sz="2200" dirty="0" smtClean="0">
                <a:latin typeface="+mj-lt"/>
              </a:rPr>
              <a:t> MD, V. Kapetanios</a:t>
            </a:r>
            <a:r>
              <a:rPr lang="en-US" sz="2200" baseline="30000" dirty="0" smtClean="0">
                <a:latin typeface="+mj-lt"/>
              </a:rPr>
              <a:t>4</a:t>
            </a:r>
            <a:r>
              <a:rPr lang="en-US" sz="2200" dirty="0" smtClean="0">
                <a:latin typeface="+mj-lt"/>
              </a:rPr>
              <a:t> MD, V Tsilivakos</a:t>
            </a:r>
            <a:r>
              <a:rPr lang="en-US" sz="2200" baseline="30000" dirty="0" smtClean="0">
                <a:latin typeface="+mj-lt"/>
              </a:rPr>
              <a:t>1</a:t>
            </a:r>
            <a:r>
              <a:rPr lang="en-US" sz="2200" dirty="0" smtClean="0">
                <a:latin typeface="+mj-lt"/>
              </a:rPr>
              <a:t> MD, PhD</a:t>
            </a:r>
            <a:r>
              <a:rPr lang="en-US" sz="2200" b="0" dirty="0" smtClean="0"/>
              <a:t/>
            </a:r>
            <a:br>
              <a:rPr lang="en-US" sz="2200" b="0" dirty="0" smtClean="0"/>
            </a:br>
            <a:r>
              <a:rPr lang="en-US" sz="2200" b="0" dirty="0" smtClean="0"/>
              <a:t/>
            </a:r>
            <a:br>
              <a:rPr lang="en-US" sz="2200" b="0" dirty="0" smtClean="0"/>
            </a:br>
            <a:r>
              <a:rPr lang="en-US" sz="1600" b="0" i="1" dirty="0" smtClean="0"/>
              <a:t>1: </a:t>
            </a:r>
            <a:r>
              <a:rPr lang="en-US" altLang="el-GR" sz="1600" i="1" dirty="0" smtClean="0"/>
              <a:t>Dept. of Cellular Biology and Immunology, </a:t>
            </a:r>
            <a:r>
              <a:rPr lang="en-US" altLang="el-GR" sz="1600" b="1" i="1" dirty="0" smtClean="0">
                <a:solidFill>
                  <a:schemeClr val="accent1"/>
                </a:solidFill>
              </a:rPr>
              <a:t>Locus Medicus SA</a:t>
            </a:r>
            <a:r>
              <a:rPr lang="en-US" altLang="el-GR" sz="1600" i="1" dirty="0" smtClean="0"/>
              <a:t>, Athens, Greece</a:t>
            </a:r>
          </a:p>
          <a:p>
            <a:pPr marL="0" indent="0">
              <a:spcBef>
                <a:spcPts val="0"/>
              </a:spcBef>
              <a:buNone/>
              <a:defRPr/>
            </a:pPr>
            <a:r>
              <a:rPr lang="en-US" altLang="el-GR" sz="1600" b="0" i="1" dirty="0" smtClean="0"/>
              <a:t>2</a:t>
            </a:r>
            <a:r>
              <a:rPr lang="en-US" altLang="el-GR" sz="1600" i="1" dirty="0" smtClean="0"/>
              <a:t>: Urology clinic, </a:t>
            </a:r>
            <a:r>
              <a:rPr lang="en-US" altLang="el-GR" sz="1600" b="1" i="1" dirty="0" smtClean="0">
                <a:solidFill>
                  <a:schemeClr val="accent1"/>
                </a:solidFill>
              </a:rPr>
              <a:t>Locus Medicus SA</a:t>
            </a:r>
            <a:r>
              <a:rPr lang="en-US" altLang="el-GR" sz="1600" i="1" dirty="0" smtClean="0"/>
              <a:t>, Athens, Greece </a:t>
            </a:r>
            <a:r>
              <a:rPr lang="el-GR" altLang="el-GR" sz="1600" i="1" dirty="0" smtClean="0"/>
              <a:t/>
            </a:r>
            <a:br>
              <a:rPr lang="el-GR" altLang="el-GR" sz="1600" i="1" dirty="0" smtClean="0"/>
            </a:br>
            <a:r>
              <a:rPr lang="en-US" altLang="el-GR" sz="1600" b="0" i="1" dirty="0" smtClean="0"/>
              <a:t>3</a:t>
            </a:r>
            <a:r>
              <a:rPr lang="en-US" altLang="el-GR" sz="1600" i="1" dirty="0" smtClean="0"/>
              <a:t>: Dept. of Microbiology, </a:t>
            </a:r>
            <a:r>
              <a:rPr lang="en-US" altLang="el-GR" sz="1600" b="1" i="1" dirty="0" smtClean="0">
                <a:solidFill>
                  <a:schemeClr val="accent1"/>
                </a:solidFill>
              </a:rPr>
              <a:t>Locus Medicus SA</a:t>
            </a:r>
            <a:r>
              <a:rPr lang="en-US" altLang="el-GR" sz="1600" i="1" dirty="0" smtClean="0"/>
              <a:t>, Athens, Greece </a:t>
            </a:r>
            <a:br>
              <a:rPr lang="en-US" altLang="el-GR" sz="1600" i="1" dirty="0" smtClean="0"/>
            </a:br>
            <a:r>
              <a:rPr lang="en-US" altLang="el-GR" sz="1600" b="0" i="1" dirty="0" smtClean="0"/>
              <a:t>4</a:t>
            </a:r>
            <a:r>
              <a:rPr lang="en-US" altLang="el-GR" sz="1600" i="1" dirty="0" smtClean="0"/>
              <a:t>: Gynecology &amp; Obstetrics clinic, </a:t>
            </a:r>
            <a:r>
              <a:rPr lang="en-US" altLang="el-GR" sz="1600" b="1" i="1" dirty="0" smtClean="0">
                <a:solidFill>
                  <a:schemeClr val="accent1"/>
                </a:solidFill>
              </a:rPr>
              <a:t>Locus Medicus SA</a:t>
            </a:r>
            <a:r>
              <a:rPr lang="en-US" altLang="el-GR" sz="1600" i="1" dirty="0" smtClean="0"/>
              <a:t>, Athens, Greece </a:t>
            </a:r>
            <a:r>
              <a:rPr lang="en-US" altLang="el-GR" sz="1700" dirty="0" smtClean="0"/>
              <a:t/>
            </a:r>
            <a:br>
              <a:rPr lang="en-US" altLang="el-GR" sz="1700" dirty="0" smtClean="0"/>
            </a:br>
            <a:endParaRPr lang="en-US" altLang="el-GR" sz="1700" dirty="0" smtClean="0"/>
          </a:p>
          <a:p>
            <a:pPr marL="0" indent="0">
              <a:buFont typeface="Wingdings" pitchFamily="2" charset="2"/>
              <a:buNone/>
              <a:defRPr/>
            </a:pPr>
            <a:endParaRPr lang="el-GR" sz="2000" i="1" dirty="0" smtClean="0">
              <a:latin typeface="Arial" charset="0"/>
            </a:endParaRPr>
          </a:p>
        </p:txBody>
      </p:sp>
      <p:pic>
        <p:nvPicPr>
          <p:cNvPr id="4"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323528" y="332656"/>
            <a:ext cx="7772400" cy="969963"/>
          </a:xfrm>
        </p:spPr>
        <p:txBody>
          <a:bodyPr/>
          <a:lstStyle/>
          <a:p>
            <a:r>
              <a:rPr lang="en-US" sz="2800" b="0" dirty="0" smtClean="0"/>
              <a:t>DIRECT  DETECTION OF VIRUSES IN SPERM</a:t>
            </a:r>
            <a:endParaRPr lang="el-GR" sz="2800" b="0" dirty="0" smtClean="0"/>
          </a:p>
        </p:txBody>
      </p:sp>
      <p:sp>
        <p:nvSpPr>
          <p:cNvPr id="9219" name="2 - Θέση περιεχομένου" descr="Rectangle: Click to edit Master text styles&#10;Second level&#10;Third level&#10;Fourth level&#10;Fifth level"/>
          <p:cNvSpPr>
            <a:spLocks noGrp="1"/>
          </p:cNvSpPr>
          <p:nvPr>
            <p:ph idx="1"/>
          </p:nvPr>
        </p:nvSpPr>
        <p:spPr>
          <a:xfrm>
            <a:off x="395536" y="1700808"/>
            <a:ext cx="8352928" cy="3312368"/>
          </a:xfrm>
        </p:spPr>
        <p:txBody>
          <a:bodyPr>
            <a:normAutofit/>
          </a:bodyPr>
          <a:lstStyle/>
          <a:p>
            <a:r>
              <a:rPr lang="en-US" sz="2400" b="0" dirty="0" smtClean="0"/>
              <a:t>Viruses are present in sperm</a:t>
            </a:r>
            <a:endParaRPr lang="en-US" sz="2400" dirty="0" smtClean="0"/>
          </a:p>
          <a:p>
            <a:r>
              <a:rPr lang="en-US" sz="2400" b="0" dirty="0" smtClean="0"/>
              <a:t>Viruses are still present even after sperm enrichment</a:t>
            </a:r>
          </a:p>
          <a:p>
            <a:pPr>
              <a:buFont typeface="Wingdings" pitchFamily="2" charset="2"/>
              <a:buNone/>
            </a:pPr>
            <a:endParaRPr lang="el-GR" sz="1800" dirty="0" smtClean="0"/>
          </a:p>
          <a:p>
            <a:pPr marL="0" indent="0">
              <a:spcAft>
                <a:spcPts val="600"/>
              </a:spcAft>
              <a:buNone/>
            </a:pPr>
            <a:r>
              <a:rPr lang="en-US" sz="1600" i="1" dirty="0" err="1" smtClean="0"/>
              <a:t>Liarmakopoulou</a:t>
            </a:r>
            <a:r>
              <a:rPr lang="en-US" sz="1600" i="1" dirty="0" smtClean="0"/>
              <a:t> M</a:t>
            </a:r>
            <a:r>
              <a:rPr lang="el-GR" sz="1600" i="1" dirty="0" smtClean="0"/>
              <a:t>:</a:t>
            </a:r>
            <a:r>
              <a:rPr lang="en-US" sz="1600" i="1" dirty="0" smtClean="0"/>
              <a:t> “The presence of herpes viruses in the semen of infertile couple, following two density gradient method’’ Masters,</a:t>
            </a:r>
            <a:r>
              <a:rPr lang="el-GR" sz="1600" i="1" dirty="0" smtClean="0"/>
              <a:t> </a:t>
            </a:r>
            <a:r>
              <a:rPr lang="en-US" sz="1600" i="1" dirty="0" smtClean="0"/>
              <a:t>University of Leeds, 2004</a:t>
            </a:r>
            <a:r>
              <a:rPr lang="el-GR" sz="1600" i="1" dirty="0" smtClean="0"/>
              <a:t> </a:t>
            </a:r>
            <a:r>
              <a:rPr lang="en-US" sz="1600" i="1" dirty="0" smtClean="0"/>
              <a:t>(DISTINCTION, Financial award)</a:t>
            </a:r>
            <a:endParaRPr lang="en-US" sz="1600" b="0" i="1" dirty="0" smtClean="0"/>
          </a:p>
          <a:p>
            <a:pPr marL="0" indent="0">
              <a:buNone/>
            </a:pPr>
            <a:r>
              <a:rPr lang="en-US" sz="1600" b="0" i="1" dirty="0" err="1" smtClean="0"/>
              <a:t>Michou</a:t>
            </a:r>
            <a:r>
              <a:rPr lang="en-US" sz="1600" b="0" i="1" dirty="0" smtClean="0"/>
              <a:t> et al., ANDROLOGIA 2012</a:t>
            </a:r>
          </a:p>
        </p:txBody>
      </p:sp>
      <p:pic>
        <p:nvPicPr>
          <p:cNvPr id="4"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980728"/>
            <a:ext cx="8229600" cy="4572000"/>
          </a:xfrm>
        </p:spPr>
        <p:txBody>
          <a:bodyPr>
            <a:normAutofit/>
          </a:bodyPr>
          <a:lstStyle/>
          <a:p>
            <a:pPr>
              <a:spcAft>
                <a:spcPts val="1200"/>
              </a:spcAft>
            </a:pPr>
            <a:r>
              <a:rPr lang="en-US" sz="2400" dirty="0" smtClean="0">
                <a:latin typeface="+mj-lt"/>
              </a:rPr>
              <a:t>Regarding the localization of pathogens, the PCR  assay can not distinguish between seminal plasma and sperm cells or identify the infected cells.</a:t>
            </a:r>
          </a:p>
          <a:p>
            <a:pPr marL="449263" indent="-384175">
              <a:spcAft>
                <a:spcPts val="1200"/>
              </a:spcAft>
            </a:pPr>
            <a:r>
              <a:rPr lang="en-US" sz="2400" dirty="0" smtClean="0">
                <a:solidFill>
                  <a:schemeClr val="accent2">
                    <a:lumMod val="60000"/>
                    <a:lumOff val="40000"/>
                  </a:schemeClr>
                </a:solidFill>
                <a:latin typeface="+mj-lt"/>
              </a:rPr>
              <a:t>This is very important as the interior of the spermatozoa  but not the membrane, flows into the ovule. </a:t>
            </a:r>
          </a:p>
          <a:p>
            <a:pPr>
              <a:spcAft>
                <a:spcPts val="1200"/>
              </a:spcAft>
            </a:pPr>
            <a:r>
              <a:rPr lang="en-US" sz="2400" dirty="0" smtClean="0">
                <a:latin typeface="+mj-lt"/>
              </a:rPr>
              <a:t>So, a direct and high throughput assay is needed, as for example HBV is already detected in sperm cells by FISH (Huang </a:t>
            </a:r>
            <a:r>
              <a:rPr lang="en-US" sz="2400" i="1" dirty="0" smtClean="0">
                <a:latin typeface="+mj-lt"/>
              </a:rPr>
              <a:t>et al</a:t>
            </a:r>
            <a:r>
              <a:rPr lang="en-US" sz="2400" dirty="0" smtClean="0">
                <a:latin typeface="+mj-lt"/>
              </a:rPr>
              <a:t>, 2003).</a:t>
            </a:r>
          </a:p>
          <a:p>
            <a:endParaRPr lang="el-GR" sz="2000" dirty="0">
              <a:latin typeface="+mj-lt"/>
            </a:endParaRPr>
          </a:p>
        </p:txBody>
      </p:sp>
      <p:pic>
        <p:nvPicPr>
          <p:cNvPr id="5"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620688"/>
            <a:ext cx="8229600" cy="1080120"/>
          </a:xfrm>
        </p:spPr>
        <p:txBody>
          <a:bodyPr>
            <a:normAutofit/>
          </a:bodyPr>
          <a:lstStyle/>
          <a:p>
            <a:r>
              <a:rPr lang="en-US" sz="3200" dirty="0" smtClean="0"/>
              <a:t>FLOW CYTOMETRY PROTOCOL</a:t>
            </a:r>
            <a:endParaRPr lang="el-GR" sz="3200" dirty="0"/>
          </a:p>
        </p:txBody>
      </p:sp>
      <p:sp>
        <p:nvSpPr>
          <p:cNvPr id="6" name="5 - Θέση περιεχομένου"/>
          <p:cNvSpPr>
            <a:spLocks noGrp="1"/>
          </p:cNvSpPr>
          <p:nvPr>
            <p:ph idx="1"/>
          </p:nvPr>
        </p:nvSpPr>
        <p:spPr>
          <a:xfrm>
            <a:off x="467544" y="1700808"/>
            <a:ext cx="8229600" cy="4572000"/>
          </a:xfrm>
        </p:spPr>
        <p:txBody>
          <a:bodyPr>
            <a:normAutofit fontScale="70000" lnSpcReduction="20000"/>
          </a:bodyPr>
          <a:lstStyle/>
          <a:p>
            <a:pPr>
              <a:spcAft>
                <a:spcPts val="1200"/>
              </a:spcAft>
            </a:pPr>
            <a:r>
              <a:rPr lang="en-US" dirty="0" smtClean="0"/>
              <a:t>Sperm liquefaction</a:t>
            </a:r>
          </a:p>
          <a:p>
            <a:pPr>
              <a:spcAft>
                <a:spcPts val="1200"/>
              </a:spcAft>
            </a:pPr>
            <a:r>
              <a:rPr lang="en-US" dirty="0" smtClean="0"/>
              <a:t>centrifugation</a:t>
            </a:r>
          </a:p>
          <a:p>
            <a:pPr>
              <a:spcAft>
                <a:spcPts val="1200"/>
              </a:spcAft>
            </a:pPr>
            <a:r>
              <a:rPr lang="en-US" dirty="0" smtClean="0"/>
              <a:t>Fixation  with 4% PFA.</a:t>
            </a:r>
          </a:p>
          <a:p>
            <a:pPr>
              <a:spcAft>
                <a:spcPts val="1200"/>
              </a:spcAft>
            </a:pPr>
            <a:r>
              <a:rPr lang="en-US" dirty="0" smtClean="0"/>
              <a:t>Membrane </a:t>
            </a:r>
            <a:r>
              <a:rPr lang="en-US" dirty="0" err="1" smtClean="0"/>
              <a:t>permeabilization</a:t>
            </a:r>
            <a:r>
              <a:rPr lang="en-US" dirty="0" smtClean="0"/>
              <a:t> with </a:t>
            </a:r>
            <a:r>
              <a:rPr lang="en-US" dirty="0" err="1" smtClean="0"/>
              <a:t>saponin</a:t>
            </a:r>
            <a:r>
              <a:rPr lang="en-US" dirty="0" smtClean="0"/>
              <a:t> and DMSO.</a:t>
            </a:r>
          </a:p>
          <a:p>
            <a:pPr>
              <a:spcAft>
                <a:spcPts val="1200"/>
              </a:spcAft>
            </a:pPr>
            <a:r>
              <a:rPr lang="en-US" dirty="0" err="1" smtClean="0">
                <a:solidFill>
                  <a:schemeClr val="accent2">
                    <a:lumMod val="60000"/>
                    <a:lumOff val="40000"/>
                  </a:schemeClr>
                </a:solidFill>
              </a:rPr>
              <a:t>DNase</a:t>
            </a:r>
            <a:r>
              <a:rPr lang="en-US" dirty="0" smtClean="0">
                <a:solidFill>
                  <a:schemeClr val="accent2">
                    <a:lumMod val="60000"/>
                    <a:lumOff val="40000"/>
                  </a:schemeClr>
                </a:solidFill>
              </a:rPr>
              <a:t> I treatment for 30 min at 37oC as the DNA in sperm cells is very dense.</a:t>
            </a:r>
          </a:p>
          <a:p>
            <a:pPr>
              <a:spcAft>
                <a:spcPts val="1200"/>
              </a:spcAft>
            </a:pPr>
            <a:r>
              <a:rPr lang="en-US" dirty="0" smtClean="0"/>
              <a:t>Incubation with monoclonal antibodies against intracellular pathogens (i.e. Chlamydia trachomatis, clone: Herpes Simplex Virus-HSV, Cytomegalovirus-CMV, Human </a:t>
            </a:r>
            <a:r>
              <a:rPr lang="en-US" dirty="0" err="1" smtClean="0"/>
              <a:t>Papiloma</a:t>
            </a:r>
            <a:r>
              <a:rPr lang="en-US" dirty="0" smtClean="0"/>
              <a:t> Virus-HPV).</a:t>
            </a:r>
          </a:p>
          <a:p>
            <a:pPr>
              <a:spcAft>
                <a:spcPts val="1200"/>
              </a:spcAft>
            </a:pPr>
            <a:r>
              <a:rPr lang="en-US" dirty="0" smtClean="0"/>
              <a:t>Acquisition in a flow </a:t>
            </a:r>
            <a:r>
              <a:rPr lang="en-US" dirty="0" err="1" smtClean="0"/>
              <a:t>cytometer</a:t>
            </a:r>
            <a:r>
              <a:rPr lang="en-US" dirty="0" smtClean="0"/>
              <a:t>.</a:t>
            </a:r>
          </a:p>
          <a:p>
            <a:endParaRPr lang="el-GR" dirty="0"/>
          </a:p>
        </p:txBody>
      </p:sp>
      <p:pic>
        <p:nvPicPr>
          <p:cNvPr id="7"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524750" y="6237288"/>
            <a:ext cx="1544638" cy="54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8353" name="Picture 1" descr="E:\VIROLOGY2014\Picture1 - NEW.jpg"/>
          <p:cNvPicPr>
            <a:picLocks noChangeAspect="1" noChangeArrowheads="1"/>
          </p:cNvPicPr>
          <p:nvPr/>
        </p:nvPicPr>
        <p:blipFill>
          <a:blip r:embed="rId3" cstate="print"/>
          <a:srcRect/>
          <a:stretch>
            <a:fillRect/>
          </a:stretch>
        </p:blipFill>
        <p:spPr bwMode="auto">
          <a:xfrm>
            <a:off x="1691680" y="188640"/>
            <a:ext cx="5709421" cy="6413792"/>
          </a:xfrm>
          <a:prstGeom prst="rect">
            <a:avLst/>
          </a:prstGeom>
          <a:noFill/>
        </p:spPr>
      </p:pic>
      <p:pic>
        <p:nvPicPr>
          <p:cNvPr id="3" name="Picture 2" descr="C:\Users\panos\Desktop\Εταιρική Ταυτότητα ICONS\LogoLM.tif"/>
          <p:cNvPicPr>
            <a:picLocks noChangeAspect="1" noChangeArrowheads="1"/>
          </p:cNvPicPr>
          <p:nvPr/>
        </p:nvPicPr>
        <p:blipFill>
          <a:blip r:embed="rId4"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808" y="589808"/>
            <a:ext cx="7941568" cy="1399032"/>
          </a:xfrm>
        </p:spPr>
        <p:txBody>
          <a:bodyPr>
            <a:noAutofit/>
          </a:bodyPr>
          <a:lstStyle/>
          <a:p>
            <a:r>
              <a:rPr lang="en-US" sz="3200" dirty="0" smtClean="0"/>
              <a:t>ADNANTAGES OF FLOW CYTOMETRIC METHOD OVER PCR</a:t>
            </a:r>
            <a:endParaRPr lang="el-GR" sz="3200" dirty="0"/>
          </a:p>
        </p:txBody>
      </p:sp>
      <p:sp>
        <p:nvSpPr>
          <p:cNvPr id="5" name="4 - Θέση περιεχομένου"/>
          <p:cNvSpPr>
            <a:spLocks noGrp="1"/>
          </p:cNvSpPr>
          <p:nvPr>
            <p:ph idx="1"/>
          </p:nvPr>
        </p:nvSpPr>
        <p:spPr/>
        <p:txBody>
          <a:bodyPr>
            <a:normAutofit/>
          </a:bodyPr>
          <a:lstStyle/>
          <a:p>
            <a:pPr>
              <a:spcAft>
                <a:spcPts val="1200"/>
              </a:spcAft>
            </a:pPr>
            <a:r>
              <a:rPr lang="en-US" sz="2400" dirty="0" smtClean="0"/>
              <a:t>Evaluation of the intracellular presence of pathogens.</a:t>
            </a:r>
          </a:p>
          <a:p>
            <a:pPr>
              <a:spcAft>
                <a:spcPts val="1200"/>
              </a:spcAft>
            </a:pPr>
            <a:r>
              <a:rPr lang="en-US" sz="2400" dirty="0" smtClean="0"/>
              <a:t>Greater sensitivity as </a:t>
            </a:r>
            <a:r>
              <a:rPr lang="en-US" sz="2400" dirty="0" err="1" smtClean="0"/>
              <a:t>Taq</a:t>
            </a:r>
            <a:r>
              <a:rPr lang="en-US" sz="2400" dirty="0" smtClean="0"/>
              <a:t> inhibitors should be suppressed by dilutions (</a:t>
            </a:r>
            <a:r>
              <a:rPr lang="en-US" sz="2400" dirty="0" err="1" smtClean="0"/>
              <a:t>Garolla</a:t>
            </a:r>
            <a:r>
              <a:rPr lang="en-US" sz="2400" dirty="0" smtClean="0"/>
              <a:t> </a:t>
            </a:r>
            <a:r>
              <a:rPr lang="en-US" sz="2400" i="1" dirty="0" smtClean="0"/>
              <a:t>et al</a:t>
            </a:r>
            <a:r>
              <a:rPr lang="en-US" sz="2400" dirty="0" smtClean="0"/>
              <a:t>. 2013). This can explain the discrepancy between PCR and flow </a:t>
            </a:r>
            <a:r>
              <a:rPr lang="en-US" sz="2400" dirty="0" err="1" smtClean="0"/>
              <a:t>cytometry</a:t>
            </a:r>
            <a:r>
              <a:rPr lang="en-US" sz="2400" dirty="0" smtClean="0"/>
              <a:t>.</a:t>
            </a:r>
          </a:p>
          <a:p>
            <a:pPr>
              <a:spcAft>
                <a:spcPts val="1200"/>
              </a:spcAft>
            </a:pPr>
            <a:r>
              <a:rPr lang="en-US" sz="2400" dirty="0" smtClean="0"/>
              <a:t>Information on the identity of infected cells.</a:t>
            </a:r>
          </a:p>
          <a:p>
            <a:pPr>
              <a:spcAft>
                <a:spcPts val="1200"/>
              </a:spcAft>
            </a:pPr>
            <a:r>
              <a:rPr lang="en-US" sz="2400" dirty="0" smtClean="0"/>
              <a:t>Lower cost.</a:t>
            </a:r>
          </a:p>
          <a:p>
            <a:endParaRPr lang="el-GR" sz="2400" dirty="0"/>
          </a:p>
        </p:txBody>
      </p:sp>
      <p:pic>
        <p:nvPicPr>
          <p:cNvPr id="6"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pPr>
              <a:defRPr/>
            </a:pPr>
            <a:r>
              <a:rPr lang="en-US" dirty="0" smtClean="0"/>
              <a:t>Copyright 2012                                                                                                                                                 </a:t>
            </a:r>
            <a:r>
              <a:rPr lang="en-US" dirty="0" err="1" smtClean="0"/>
              <a:t>Malamis</a:t>
            </a:r>
            <a:r>
              <a:rPr lang="en-US" dirty="0" smtClean="0"/>
              <a:t> &amp; </a:t>
            </a:r>
            <a:r>
              <a:rPr lang="en-US" dirty="0" err="1" smtClean="0"/>
              <a:t>Malamis</a:t>
            </a:r>
            <a:endParaRPr lang="en-US" dirty="0"/>
          </a:p>
        </p:txBody>
      </p:sp>
      <p:pic>
        <p:nvPicPr>
          <p:cNvPr id="5" name="4 - Εικόνα" descr="CT (+) with %.jpg"/>
          <p:cNvPicPr>
            <a:picLocks noChangeAspect="1"/>
          </p:cNvPicPr>
          <p:nvPr/>
        </p:nvPicPr>
        <p:blipFill>
          <a:blip r:embed="rId3" cstate="print"/>
          <a:stretch>
            <a:fillRect/>
          </a:stretch>
        </p:blipFill>
        <p:spPr>
          <a:xfrm>
            <a:off x="1524" y="1524"/>
            <a:ext cx="9140952" cy="685495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7"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08850" y="6237288"/>
            <a:ext cx="1544638" cy="549275"/>
          </a:xfrm>
          <a:prstGeom prst="rect">
            <a:avLst/>
          </a:prstGeom>
          <a:noFill/>
          <a:ln w="9525">
            <a:noFill/>
            <a:miter lim="800000"/>
            <a:headEnd/>
            <a:tailEnd/>
          </a:ln>
        </p:spPr>
      </p:pic>
      <p:sp>
        <p:nvSpPr>
          <p:cNvPr id="16388" name="5 - Θέση περιεχομένου" descr="Rectangle: Click to edit Master text styles&#10;Second level&#10;Third level&#10;Fourth level&#10;Fifth level"/>
          <p:cNvSpPr>
            <a:spLocks noGrp="1"/>
          </p:cNvSpPr>
          <p:nvPr>
            <p:ph idx="1"/>
          </p:nvPr>
        </p:nvSpPr>
        <p:spPr>
          <a:xfrm>
            <a:off x="611188" y="1484313"/>
            <a:ext cx="7772400" cy="4476750"/>
          </a:xfrm>
        </p:spPr>
        <p:txBody>
          <a:bodyPr/>
          <a:lstStyle/>
          <a:p>
            <a:endParaRPr lang="el-GR" u="sng" dirty="0" smtClean="0"/>
          </a:p>
          <a:p>
            <a:endParaRPr lang="el-GR" dirty="0" smtClean="0"/>
          </a:p>
        </p:txBody>
      </p:sp>
      <p:pic>
        <p:nvPicPr>
          <p:cNvPr id="4" name="3 - Εικόνα" descr="CMV with %.JPG"/>
          <p:cNvPicPr>
            <a:picLocks noChangeAspect="1"/>
          </p:cNvPicPr>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7"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08850" y="6237288"/>
            <a:ext cx="1544638" cy="549275"/>
          </a:xfrm>
          <a:prstGeom prst="rect">
            <a:avLst/>
          </a:prstGeom>
          <a:noFill/>
          <a:ln w="9525">
            <a:noFill/>
            <a:miter lim="800000"/>
            <a:headEnd/>
            <a:tailEnd/>
          </a:ln>
        </p:spPr>
      </p:pic>
      <p:sp>
        <p:nvSpPr>
          <p:cNvPr id="16388" name="5 - Θέση περιεχομένου" descr="Rectangle: Click to edit Master text styles&#10;Second level&#10;Third level&#10;Fourth level&#10;Fifth level"/>
          <p:cNvSpPr>
            <a:spLocks noGrp="1"/>
          </p:cNvSpPr>
          <p:nvPr>
            <p:ph idx="1"/>
          </p:nvPr>
        </p:nvSpPr>
        <p:spPr>
          <a:xfrm>
            <a:off x="611188" y="1484313"/>
            <a:ext cx="7772400" cy="4476750"/>
          </a:xfrm>
        </p:spPr>
        <p:txBody>
          <a:bodyPr/>
          <a:lstStyle/>
          <a:p>
            <a:endParaRPr lang="el-GR" u="sng" dirty="0" smtClean="0"/>
          </a:p>
          <a:p>
            <a:endParaRPr lang="el-GR" dirty="0" smtClean="0"/>
          </a:p>
        </p:txBody>
      </p:sp>
      <p:pic>
        <p:nvPicPr>
          <p:cNvPr id="4" name="3 - Εικόνα" descr="HSV with %.JPG"/>
          <p:cNvPicPr>
            <a:picLocks noChangeAspect="1"/>
          </p:cNvPicPr>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7"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08850" y="6237288"/>
            <a:ext cx="1544638" cy="549275"/>
          </a:xfrm>
          <a:prstGeom prst="rect">
            <a:avLst/>
          </a:prstGeom>
          <a:noFill/>
          <a:ln w="9525">
            <a:noFill/>
            <a:miter lim="800000"/>
            <a:headEnd/>
            <a:tailEnd/>
          </a:ln>
        </p:spPr>
      </p:pic>
      <p:sp>
        <p:nvSpPr>
          <p:cNvPr id="16388" name="5 - Θέση περιεχομένου" descr="Rectangle: Click to edit Master text styles&#10;Second level&#10;Third level&#10;Fourth level&#10;Fifth level"/>
          <p:cNvSpPr>
            <a:spLocks noGrp="1"/>
          </p:cNvSpPr>
          <p:nvPr>
            <p:ph idx="1"/>
          </p:nvPr>
        </p:nvSpPr>
        <p:spPr>
          <a:xfrm>
            <a:off x="611188" y="1484313"/>
            <a:ext cx="7772400" cy="4476750"/>
          </a:xfrm>
        </p:spPr>
        <p:txBody>
          <a:bodyPr/>
          <a:lstStyle/>
          <a:p>
            <a:endParaRPr lang="el-GR" u="sng" dirty="0" smtClean="0"/>
          </a:p>
          <a:p>
            <a:endParaRPr lang="el-GR" dirty="0" smtClean="0"/>
          </a:p>
        </p:txBody>
      </p:sp>
      <p:pic>
        <p:nvPicPr>
          <p:cNvPr id="4" name="3 - Εικόνα" descr="HPV with %.JPG"/>
          <p:cNvPicPr>
            <a:picLocks noChangeAspect="1"/>
          </p:cNvPicPr>
          <p:nvPr/>
        </p:nvPicPr>
        <p:blipFill>
          <a:blip r:embed="rId4"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1187624" y="1916832"/>
          <a:ext cx="5112568" cy="4789532"/>
        </p:xfrm>
        <a:graphic>
          <a:graphicData uri="http://schemas.openxmlformats.org/presentationml/2006/ole">
            <p:oleObj spid="_x0000_s51274" name="Prism 6" r:id="rId4" imgW="6231068" imgH="5837737" progId="">
              <p:embed/>
            </p:oleObj>
          </a:graphicData>
        </a:graphic>
      </p:graphicFrame>
      <p:pic>
        <p:nvPicPr>
          <p:cNvPr id="5" name="Picture 2" descr="C:\Users\panos\Desktop\Εταιρική Ταυτότητα ICONS\LogoLM.tif"/>
          <p:cNvPicPr>
            <a:picLocks noChangeAspect="1" noChangeArrowheads="1"/>
          </p:cNvPicPr>
          <p:nvPr/>
        </p:nvPicPr>
        <p:blipFill>
          <a:blip r:embed="rId5"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txBox="1">
            <a:spLocks/>
          </p:cNvSpPr>
          <p:nvPr/>
        </p:nvSpPr>
        <p:spPr>
          <a:xfrm>
            <a:off x="611560" y="404664"/>
            <a:ext cx="8136135" cy="93595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PREVALENCE OF PATHOGENS IN SUBFERTILE POPULATION</a:t>
            </a:r>
            <a:endParaRPr lang="el-GR" sz="3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8229600" cy="1399032"/>
          </a:xfrm>
        </p:spPr>
        <p:txBody>
          <a:bodyPr>
            <a:normAutofit/>
          </a:bodyPr>
          <a:lstStyle/>
          <a:p>
            <a:r>
              <a:rPr lang="en-US" sz="3200" dirty="0" smtClean="0">
                <a:ln w="6350">
                  <a:solidFill>
                    <a:srgbClr val="FF388C">
                      <a:shade val="43000"/>
                    </a:srgbClr>
                  </a:solidFill>
                </a:ln>
                <a:solidFill>
                  <a:srgbClr val="FF388C">
                    <a:tint val="83000"/>
                    <a:satMod val="150000"/>
                  </a:srgbClr>
                </a:solidFill>
              </a:rPr>
              <a:t>THE THREE MAIN GOALS OF THIS STUDY:</a:t>
            </a:r>
            <a:endParaRPr lang="el-GR" sz="3200" dirty="0"/>
          </a:p>
        </p:txBody>
      </p:sp>
      <p:sp>
        <p:nvSpPr>
          <p:cNvPr id="3" name="2 - Θέση περιεχομένου"/>
          <p:cNvSpPr>
            <a:spLocks noGrp="1"/>
          </p:cNvSpPr>
          <p:nvPr>
            <p:ph idx="1"/>
          </p:nvPr>
        </p:nvSpPr>
        <p:spPr>
          <a:xfrm>
            <a:off x="539552" y="1628800"/>
            <a:ext cx="8229600" cy="4572000"/>
          </a:xfrm>
        </p:spPr>
        <p:txBody>
          <a:bodyPr>
            <a:normAutofit/>
          </a:bodyPr>
          <a:lstStyle/>
          <a:p>
            <a:pPr marL="578358" lvl="0" indent="-514350">
              <a:spcAft>
                <a:spcPts val="1200"/>
              </a:spcAft>
              <a:buFont typeface="+mj-lt"/>
              <a:buAutoNum type="arabicPeriod"/>
            </a:pPr>
            <a:r>
              <a:rPr lang="en-US" sz="2800" dirty="0" smtClean="0">
                <a:solidFill>
                  <a:prstClr val="white"/>
                </a:solidFill>
              </a:rPr>
              <a:t>Treatment of male factor </a:t>
            </a:r>
            <a:r>
              <a:rPr lang="en-US" sz="2800" dirty="0" err="1" smtClean="0">
                <a:solidFill>
                  <a:prstClr val="white"/>
                </a:solidFill>
              </a:rPr>
              <a:t>subfertility</a:t>
            </a:r>
            <a:r>
              <a:rPr lang="en-US" sz="2800" dirty="0" smtClean="0">
                <a:solidFill>
                  <a:prstClr val="white"/>
                </a:solidFill>
              </a:rPr>
              <a:t>.</a:t>
            </a:r>
          </a:p>
          <a:p>
            <a:pPr marL="578358" lvl="0" indent="-514350">
              <a:spcAft>
                <a:spcPts val="1200"/>
              </a:spcAft>
              <a:buFont typeface="+mj-lt"/>
              <a:buAutoNum type="arabicPeriod"/>
            </a:pPr>
            <a:r>
              <a:rPr lang="en-US" sz="2800" dirty="0" smtClean="0">
                <a:solidFill>
                  <a:prstClr val="white"/>
                </a:solidFill>
              </a:rPr>
              <a:t>Prevention of miscarriages due to immunogenic embryos from infected spermatozoa.</a:t>
            </a:r>
          </a:p>
          <a:p>
            <a:pPr marL="578358" lvl="0" indent="-514350">
              <a:spcAft>
                <a:spcPts val="1200"/>
              </a:spcAft>
              <a:buFont typeface="+mj-lt"/>
              <a:buAutoNum type="arabicPeriod"/>
            </a:pPr>
            <a:r>
              <a:rPr lang="en-US" sz="2800" dirty="0" smtClean="0">
                <a:solidFill>
                  <a:prstClr val="white"/>
                </a:solidFill>
              </a:rPr>
              <a:t>Prevention of vertically-inherited  congenital infections from  spermatozoa.</a:t>
            </a:r>
          </a:p>
          <a:p>
            <a:endParaRPr lang="el-GR" sz="2800" dirty="0"/>
          </a:p>
        </p:txBody>
      </p:sp>
      <p:pic>
        <p:nvPicPr>
          <p:cNvPr id="4"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
          <p:cNvGraphicFramePr/>
          <p:nvPr/>
        </p:nvGraphicFramePr>
        <p:xfrm>
          <a:off x="323528" y="332656"/>
          <a:ext cx="8424936" cy="561662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C:\Users\panos\Desktop\Εταιρική Ταυτότητα ICONS\LogoLM.tif"/>
          <p:cNvPicPr>
            <a:picLocks noChangeAspect="1" noChangeArrowheads="1"/>
          </p:cNvPicPr>
          <p:nvPr/>
        </p:nvPicPr>
        <p:blipFill>
          <a:blip r:embed="rId4"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1 - Τίτλος"/>
          <p:cNvSpPr>
            <a:spLocks noGrp="1"/>
          </p:cNvSpPr>
          <p:nvPr>
            <p:ph type="ctrTitle"/>
          </p:nvPr>
        </p:nvSpPr>
        <p:spPr>
          <a:xfrm>
            <a:off x="395536" y="1556792"/>
            <a:ext cx="7920880" cy="4824536"/>
          </a:xfrm>
        </p:spPr>
        <p:txBody>
          <a:bodyPr anchor="t">
            <a:normAutofit/>
          </a:bodyPr>
          <a:lstStyle/>
          <a:p>
            <a:pPr algn="ctr"/>
            <a:r>
              <a:rPr lang="en-US" sz="2400" dirty="0" smtClean="0">
                <a:solidFill>
                  <a:schemeClr val="tx1"/>
                </a:solidFill>
                <a:latin typeface="+mn-lt"/>
                <a:ea typeface="+mn-ea"/>
                <a:cs typeface="+mn-cs"/>
              </a:rPr>
              <a:t>There is no correlation between virus presence and sperm morphology. </a:t>
            </a:r>
            <a:br>
              <a:rPr lang="en-US" sz="2400" dirty="0" smtClean="0">
                <a:solidFill>
                  <a:schemeClr val="tx1"/>
                </a:solidFill>
                <a:latin typeface="+mn-lt"/>
                <a:ea typeface="+mn-ea"/>
                <a:cs typeface="+mn-cs"/>
              </a:rPr>
            </a:br>
            <a:r>
              <a:rPr lang="en-US" sz="2400" dirty="0" smtClean="0">
                <a:solidFill>
                  <a:schemeClr val="tx1"/>
                </a:solidFill>
                <a:latin typeface="+mn-lt"/>
                <a:ea typeface="+mn-ea"/>
                <a:cs typeface="+mn-cs"/>
              </a:rPr>
              <a:t>But there is correlation between sperm abnormalities and Chlamydia trachomatis presence in the interior of sperm cells. The abnormalities in the </a:t>
            </a:r>
            <a:r>
              <a:rPr lang="en-US" sz="2400" dirty="0" err="1" smtClean="0">
                <a:solidFill>
                  <a:schemeClr val="tx1"/>
                </a:solidFill>
                <a:latin typeface="+mn-lt"/>
                <a:ea typeface="+mn-ea"/>
                <a:cs typeface="+mn-cs"/>
              </a:rPr>
              <a:t>midpiece</a:t>
            </a:r>
            <a:r>
              <a:rPr lang="en-US" sz="2400" dirty="0" smtClean="0">
                <a:solidFill>
                  <a:schemeClr val="tx1"/>
                </a:solidFill>
                <a:latin typeface="+mn-lt"/>
                <a:ea typeface="+mn-ea"/>
                <a:cs typeface="+mn-cs"/>
              </a:rPr>
              <a:t> of sperm cells, are statistically reduced after treatment with antibiotics. </a:t>
            </a:r>
            <a:endParaRPr lang="el-GR" sz="2400" dirty="0" smtClean="0">
              <a:solidFill>
                <a:schemeClr val="tx1"/>
              </a:solidFill>
              <a:latin typeface="+mn-lt"/>
              <a:ea typeface="+mn-ea"/>
              <a:cs typeface="+mn-cs"/>
            </a:endParaRPr>
          </a:p>
        </p:txBody>
      </p:sp>
      <p:pic>
        <p:nvPicPr>
          <p:cNvPr id="4"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51520" y="692696"/>
          <a:ext cx="8712968" cy="547260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C:\Users\panos\Desktop\Εταιρική Ταυτότητα ICONS\LogoLM.tif"/>
          <p:cNvPicPr>
            <a:picLocks noChangeAspect="1" noChangeArrowheads="1"/>
          </p:cNvPicPr>
          <p:nvPr/>
        </p:nvPicPr>
        <p:blipFill>
          <a:blip r:embed="rId4"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7394" name="Object 2"/>
          <p:cNvGraphicFramePr>
            <a:graphicFrameLocks noChangeAspect="1"/>
          </p:cNvGraphicFramePr>
          <p:nvPr/>
        </p:nvGraphicFramePr>
        <p:xfrm>
          <a:off x="1577975" y="1150938"/>
          <a:ext cx="5986463" cy="4556125"/>
        </p:xfrm>
        <a:graphic>
          <a:graphicData uri="http://schemas.openxmlformats.org/presentationml/2006/ole">
            <p:oleObj spid="_x0000_s187448" name="Prism 6" r:id="rId4" imgW="5986896" imgH="4555588" progId="">
              <p:embed/>
            </p:oleObj>
          </a:graphicData>
        </a:graphic>
      </p:graphicFrame>
      <p:pic>
        <p:nvPicPr>
          <p:cNvPr id="3" name="Picture 2" descr="C:\Users\panos\Desktop\Εταιρική Ταυτότητα ICONS\LogoLM.tif"/>
          <p:cNvPicPr>
            <a:picLocks noChangeAspect="1" noChangeArrowheads="1"/>
          </p:cNvPicPr>
          <p:nvPr/>
        </p:nvPicPr>
        <p:blipFill>
          <a:blip r:embed="rId5"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755576" y="764704"/>
          <a:ext cx="7776864" cy="504056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C:\Users\panos\Desktop\Εταιρική Ταυτότητα ICONS\LogoLM.tif"/>
          <p:cNvPicPr>
            <a:picLocks noChangeAspect="1" noChangeArrowheads="1"/>
          </p:cNvPicPr>
          <p:nvPr/>
        </p:nvPicPr>
        <p:blipFill>
          <a:blip r:embed="rId4"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683568" y="476672"/>
          <a:ext cx="7920880" cy="576064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C:\Users\panos\Desktop\Εταιρική Ταυτότητα ICONS\LogoLM.tif"/>
          <p:cNvPicPr>
            <a:picLocks noChangeAspect="1" noChangeArrowheads="1"/>
          </p:cNvPicPr>
          <p:nvPr/>
        </p:nvPicPr>
        <p:blipFill>
          <a:blip r:embed="rId4"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79512" y="267494"/>
            <a:ext cx="8712968" cy="1399032"/>
          </a:xfrm>
        </p:spPr>
        <p:txBody>
          <a:bodyPr>
            <a:normAutofit fontScale="90000"/>
          </a:bodyPr>
          <a:lstStyle/>
          <a:p>
            <a:pPr lvl="0"/>
            <a:r>
              <a:rPr lang="en-US" sz="3100" dirty="0" smtClean="0">
                <a:solidFill>
                  <a:schemeClr val="accent3">
                    <a:lumMod val="20000"/>
                    <a:lumOff val="80000"/>
                  </a:schemeClr>
                </a:solidFill>
              </a:rPr>
              <a:t>POTENTIAL</a:t>
            </a:r>
            <a:r>
              <a:rPr lang="en-US" sz="3100" dirty="0" smtClean="0"/>
              <a:t> CONSEQUENCES OF THE EXISTENCE OF VIRUS IN THE INTERIOR OF SPERMATOZOA</a:t>
            </a:r>
            <a:endParaRPr lang="el-GR" dirty="0"/>
          </a:p>
        </p:txBody>
      </p:sp>
      <p:sp>
        <p:nvSpPr>
          <p:cNvPr id="4" name="3 - Θέση περιεχομένου"/>
          <p:cNvSpPr>
            <a:spLocks noGrp="1"/>
          </p:cNvSpPr>
          <p:nvPr>
            <p:ph idx="1"/>
          </p:nvPr>
        </p:nvSpPr>
        <p:spPr/>
        <p:txBody>
          <a:bodyPr>
            <a:normAutofit lnSpcReduction="10000"/>
          </a:bodyPr>
          <a:lstStyle/>
          <a:p>
            <a:r>
              <a:rPr lang="en-US" sz="2400" dirty="0" smtClean="0"/>
              <a:t>Incapability of conception due to </a:t>
            </a:r>
          </a:p>
          <a:p>
            <a:pPr marL="1051560" lvl="1" indent="-514350">
              <a:buFont typeface="+mj-lt"/>
              <a:buAutoNum type="alphaLcParenR"/>
            </a:pPr>
            <a:r>
              <a:rPr lang="en-US" sz="2000" dirty="0" smtClean="0"/>
              <a:t>abnormalities of spermatozoa.</a:t>
            </a:r>
          </a:p>
          <a:p>
            <a:pPr marL="1051560" lvl="1" indent="-514350">
              <a:buFont typeface="+mj-lt"/>
              <a:buAutoNum type="alphaLcParenR"/>
            </a:pPr>
            <a:r>
              <a:rPr lang="en-US" sz="2000" dirty="0" smtClean="0"/>
              <a:t>very early rejection of the fetus  before the next menstruation, is misinterpreted as infertility.</a:t>
            </a:r>
          </a:p>
          <a:p>
            <a:endParaRPr lang="en-US" sz="2400" dirty="0" smtClean="0"/>
          </a:p>
          <a:p>
            <a:r>
              <a:rPr lang="en-US" sz="2400" dirty="0" smtClean="0"/>
              <a:t>Early miscarriage of the fetus with the histologic image described previously, with or without NK increase in the periphery.</a:t>
            </a:r>
          </a:p>
          <a:p>
            <a:endParaRPr lang="en-US" sz="2400" dirty="0" smtClean="0"/>
          </a:p>
          <a:p>
            <a:r>
              <a:rPr lang="en-US" sz="2400" dirty="0"/>
              <a:t>Because of the neurotropic properties of </a:t>
            </a:r>
            <a:r>
              <a:rPr lang="en-US" sz="2400" dirty="0" err="1"/>
              <a:t>Herpesviruses</a:t>
            </a:r>
            <a:r>
              <a:rPr lang="en-US" sz="2400" dirty="0"/>
              <a:t>, it is possible that congenital anomalies </a:t>
            </a:r>
            <a:r>
              <a:rPr lang="en-US" sz="2400" dirty="0" smtClean="0"/>
              <a:t>occur due to  them. </a:t>
            </a:r>
            <a:endParaRPr lang="en-US" sz="2400" dirty="0"/>
          </a:p>
          <a:p>
            <a:endParaRPr lang="el-GR" sz="2400" dirty="0"/>
          </a:p>
        </p:txBody>
      </p:sp>
      <p:pic>
        <p:nvPicPr>
          <p:cNvPr id="5"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700808"/>
            <a:ext cx="8229600" cy="4572000"/>
          </a:xfrm>
        </p:spPr>
        <p:txBody>
          <a:bodyPr>
            <a:normAutofit/>
          </a:bodyPr>
          <a:lstStyle/>
          <a:p>
            <a:pPr>
              <a:spcAft>
                <a:spcPts val="1200"/>
              </a:spcAft>
            </a:pPr>
            <a:r>
              <a:rPr lang="en-US" sz="2400" dirty="0" smtClean="0"/>
              <a:t>In case of fetal survival, there is a strong possibility that T and B cell clones, which normally recognize virus antigens, will be deleted according to the self-tolerance theory during </a:t>
            </a:r>
            <a:r>
              <a:rPr lang="en-US" sz="2400" dirty="0" err="1" smtClean="0"/>
              <a:t>thymic</a:t>
            </a:r>
            <a:r>
              <a:rPr lang="en-US" sz="2400" dirty="0" smtClean="0"/>
              <a:t> education.</a:t>
            </a:r>
          </a:p>
          <a:p>
            <a:r>
              <a:rPr lang="en-US" sz="2400" dirty="0" smtClean="0"/>
              <a:t>As a result, the newborn organism would be </a:t>
            </a:r>
            <a:r>
              <a:rPr lang="en-US" sz="2400" dirty="0" err="1" smtClean="0"/>
              <a:t>tolerized</a:t>
            </a:r>
            <a:r>
              <a:rPr lang="en-US" sz="2400" dirty="0" smtClean="0"/>
              <a:t> against intracellular pathogens and therefore more susceptible to them in the future.</a:t>
            </a:r>
          </a:p>
        </p:txBody>
      </p:sp>
      <p:pic>
        <p:nvPicPr>
          <p:cNvPr id="5"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n-US" sz="3600" dirty="0" smtClean="0"/>
              <a:t>SPERM BANKS</a:t>
            </a:r>
            <a:endParaRPr lang="el-GR" sz="3600" dirty="0"/>
          </a:p>
        </p:txBody>
      </p:sp>
      <p:sp>
        <p:nvSpPr>
          <p:cNvPr id="3" name="2 - Θέση περιεχομένου"/>
          <p:cNvSpPr>
            <a:spLocks noGrp="1"/>
          </p:cNvSpPr>
          <p:nvPr>
            <p:ph idx="1"/>
          </p:nvPr>
        </p:nvSpPr>
        <p:spPr/>
        <p:txBody>
          <a:bodyPr>
            <a:normAutofit/>
          </a:bodyPr>
          <a:lstStyle/>
          <a:p>
            <a:pPr>
              <a:spcAft>
                <a:spcPts val="1200"/>
              </a:spcAft>
            </a:pPr>
            <a:r>
              <a:rPr lang="en-US" sz="2400" dirty="0" smtClean="0"/>
              <a:t>The fact that miscarriage is possible due to the intracellular presence of virus, makes their detection by sperm banks necessary.</a:t>
            </a:r>
          </a:p>
          <a:p>
            <a:r>
              <a:rPr lang="en-US" sz="2400" dirty="0" smtClean="0"/>
              <a:t>In addition, the seasonal fluctuation of their presence, makes testing of every sample given by the same donor equally necessary.</a:t>
            </a:r>
          </a:p>
          <a:p>
            <a:endParaRPr lang="el-GR" sz="2400" dirty="0"/>
          </a:p>
        </p:txBody>
      </p:sp>
      <p:pic>
        <p:nvPicPr>
          <p:cNvPr id="5"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229600" cy="1399032"/>
          </a:xfrm>
        </p:spPr>
        <p:txBody>
          <a:bodyPr>
            <a:noAutofit/>
          </a:bodyPr>
          <a:lstStyle/>
          <a:p>
            <a:pPr lvl="0"/>
            <a:r>
              <a:rPr lang="en-US" sz="3600" dirty="0" smtClean="0"/>
              <a:t>Artificial Insemination Techniques (ART) – In vitro Fertilization (IVF)</a:t>
            </a:r>
            <a:br>
              <a:rPr lang="en-US" sz="3600" dirty="0" smtClean="0"/>
            </a:br>
            <a:endParaRPr lang="el-GR" sz="3600" dirty="0"/>
          </a:p>
        </p:txBody>
      </p:sp>
      <p:sp>
        <p:nvSpPr>
          <p:cNvPr id="3" name="2 - Θέση περιεχομένου"/>
          <p:cNvSpPr>
            <a:spLocks noGrp="1"/>
          </p:cNvSpPr>
          <p:nvPr>
            <p:ph idx="1"/>
          </p:nvPr>
        </p:nvSpPr>
        <p:spPr/>
        <p:txBody>
          <a:bodyPr/>
          <a:lstStyle/>
          <a:p>
            <a:r>
              <a:rPr lang="en-US" dirty="0" smtClean="0"/>
              <a:t>The high economic and psychological cost </a:t>
            </a:r>
            <a:r>
              <a:rPr lang="en-US" smtClean="0"/>
              <a:t>of a </a:t>
            </a:r>
            <a:r>
              <a:rPr lang="en-US" dirty="0" smtClean="0"/>
              <a:t>miscarriage after either ART or IVF, makes intra Sperm Pathogen </a:t>
            </a:r>
            <a:r>
              <a:rPr lang="en-US" dirty="0" err="1" smtClean="0"/>
              <a:t>Immunophenotyping</a:t>
            </a:r>
            <a:r>
              <a:rPr lang="en-US" dirty="0" smtClean="0"/>
              <a:t> (SPI test) of great  importance.</a:t>
            </a:r>
          </a:p>
          <a:p>
            <a:endParaRPr lang="el-GR" dirty="0"/>
          </a:p>
        </p:txBody>
      </p:sp>
      <p:pic>
        <p:nvPicPr>
          <p:cNvPr id="5"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2" y="188913"/>
            <a:ext cx="8712968" cy="954087"/>
          </a:xfrm>
        </p:spPr>
        <p:txBody>
          <a:bodyPr>
            <a:normAutofit fontScale="90000"/>
          </a:bodyPr>
          <a:lstStyle/>
          <a:p>
            <a:r>
              <a:rPr lang="en-US" sz="3600" dirty="0" smtClean="0">
                <a:ln w="6350">
                  <a:solidFill>
                    <a:srgbClr val="FF388C">
                      <a:shade val="43000"/>
                    </a:srgbClr>
                  </a:solidFill>
                </a:ln>
                <a:solidFill>
                  <a:srgbClr val="FF388C">
                    <a:tint val="83000"/>
                    <a:satMod val="150000"/>
                  </a:srgbClr>
                </a:solidFill>
              </a:rPr>
              <a:t>OBSERVATIONS LEADING TO THE PRIMARY CONCEPTUAL IDEA</a:t>
            </a:r>
            <a:endParaRPr lang="el-GR" sz="3600" dirty="0" smtClean="0">
              <a:ln w="6350">
                <a:solidFill>
                  <a:srgbClr val="FF388C">
                    <a:shade val="43000"/>
                  </a:srgbClr>
                </a:solidFill>
              </a:ln>
              <a:solidFill>
                <a:srgbClr val="FF388C">
                  <a:tint val="83000"/>
                  <a:satMod val="150000"/>
                </a:srgbClr>
              </a:solidFill>
            </a:endParaRPr>
          </a:p>
        </p:txBody>
      </p:sp>
      <p:sp>
        <p:nvSpPr>
          <p:cNvPr id="5124" name="5 - Θέση περιεχομένου" descr="Rectangle: Click to edit Master text styles&#10;Second level&#10;Third level&#10;Fourth level&#10;Fifth level"/>
          <p:cNvSpPr>
            <a:spLocks noGrp="1"/>
          </p:cNvSpPr>
          <p:nvPr>
            <p:ph idx="1"/>
          </p:nvPr>
        </p:nvSpPr>
        <p:spPr>
          <a:xfrm>
            <a:off x="251520" y="1196751"/>
            <a:ext cx="8640960" cy="5589811"/>
          </a:xfrm>
        </p:spPr>
        <p:txBody>
          <a:bodyPr>
            <a:normAutofit/>
          </a:bodyPr>
          <a:lstStyle/>
          <a:p>
            <a:pPr>
              <a:spcAft>
                <a:spcPts val="1200"/>
              </a:spcAft>
              <a:buNone/>
            </a:pPr>
            <a:r>
              <a:rPr lang="en-US" sz="2800" dirty="0" smtClean="0"/>
              <a:t>Every Day Observations in a </a:t>
            </a:r>
            <a:r>
              <a:rPr lang="en-US" sz="2800" dirty="0" err="1" smtClean="0"/>
              <a:t>subfertility</a:t>
            </a:r>
            <a:r>
              <a:rPr lang="en-US" sz="2800" dirty="0" smtClean="0"/>
              <a:t> clinic</a:t>
            </a:r>
          </a:p>
          <a:p>
            <a:pPr>
              <a:spcAft>
                <a:spcPts val="1200"/>
              </a:spcAft>
              <a:buFont typeface="Arial" charset="0"/>
              <a:buChar char="•"/>
            </a:pPr>
            <a:r>
              <a:rPr lang="en-US" sz="2000" dirty="0" smtClean="0"/>
              <a:t>Miscarriages occur slightly more often during winter</a:t>
            </a:r>
            <a:r>
              <a:rPr lang="el-GR" sz="2000" dirty="0" smtClean="0"/>
              <a:t>.</a:t>
            </a:r>
          </a:p>
          <a:p>
            <a:pPr>
              <a:spcAft>
                <a:spcPts val="1200"/>
              </a:spcAft>
              <a:buFont typeface="Arial" charset="0"/>
              <a:buChar char="•"/>
            </a:pPr>
            <a:r>
              <a:rPr lang="en-US" sz="2000" b="0" dirty="0" smtClean="0"/>
              <a:t>Women that interact professionally with many people such as teachers, are dominant in the subfertility group</a:t>
            </a:r>
            <a:r>
              <a:rPr lang="el-GR" sz="2000" b="0" dirty="0" smtClean="0"/>
              <a:t>.</a:t>
            </a:r>
            <a:r>
              <a:rPr lang="en-US" sz="2000" b="0" dirty="0" smtClean="0"/>
              <a:t>(</a:t>
            </a:r>
            <a:r>
              <a:rPr lang="en-US" sz="2000" b="0" dirty="0" err="1" smtClean="0"/>
              <a:t>Perros</a:t>
            </a:r>
            <a:r>
              <a:rPr lang="en-US" sz="2000" b="0" dirty="0" smtClean="0"/>
              <a:t> et al. 2011)</a:t>
            </a:r>
          </a:p>
          <a:p>
            <a:pPr>
              <a:spcAft>
                <a:spcPts val="1200"/>
              </a:spcAft>
              <a:buFont typeface="Wingdings" pitchFamily="2" charset="2"/>
              <a:buNone/>
            </a:pPr>
            <a:r>
              <a:rPr lang="en-US" sz="2800" dirty="0" smtClean="0"/>
              <a:t>Data from bibliography</a:t>
            </a:r>
          </a:p>
          <a:p>
            <a:pPr>
              <a:spcAft>
                <a:spcPts val="1200"/>
              </a:spcAft>
              <a:buFont typeface="Arial" charset="0"/>
              <a:buChar char="•"/>
            </a:pPr>
            <a:r>
              <a:rPr lang="en-US" sz="2000" dirty="0" smtClean="0"/>
              <a:t>Increment of NK percentage in the peripheral blood of women with a history of miscarriages (</a:t>
            </a:r>
            <a:r>
              <a:rPr lang="en-US" sz="2000" dirty="0" err="1" smtClean="0"/>
              <a:t>Coulam</a:t>
            </a:r>
            <a:r>
              <a:rPr lang="en-US" sz="2000" dirty="0" smtClean="0"/>
              <a:t> </a:t>
            </a:r>
            <a:r>
              <a:rPr lang="en-US" sz="2000" i="1" dirty="0" smtClean="0"/>
              <a:t>et al. </a:t>
            </a:r>
            <a:r>
              <a:rPr lang="en-US" sz="2000" dirty="0" smtClean="0"/>
              <a:t>1995)</a:t>
            </a:r>
            <a:r>
              <a:rPr lang="el-GR" sz="2000" dirty="0" smtClean="0"/>
              <a:t>.</a:t>
            </a:r>
          </a:p>
          <a:p>
            <a:pPr>
              <a:spcAft>
                <a:spcPts val="1200"/>
              </a:spcAft>
              <a:buFont typeface="Arial" charset="0"/>
              <a:buChar char="•"/>
            </a:pPr>
            <a:r>
              <a:rPr lang="en-US" sz="2000" b="0" dirty="0" smtClean="0"/>
              <a:t>The main  cell  population that makes implantation (trophoblasts) is potential targets of NK cells as they conventionally lack MHC-I expression</a:t>
            </a:r>
            <a:r>
              <a:rPr lang="el-GR" sz="2000" b="0" dirty="0" smtClean="0"/>
              <a:t>.</a:t>
            </a:r>
          </a:p>
          <a:p>
            <a:pPr>
              <a:spcAft>
                <a:spcPts val="1200"/>
              </a:spcAft>
              <a:buFont typeface="Arial" charset="0"/>
              <a:buChar char="•"/>
            </a:pPr>
            <a:r>
              <a:rPr lang="en-US" sz="2000" b="0" dirty="0" smtClean="0"/>
              <a:t>NK cells are the first line of defense against virally infected cells.         </a:t>
            </a:r>
            <a:endParaRPr lang="el-GR" sz="2000" b="0" dirty="0" smtClean="0"/>
          </a:p>
          <a:p>
            <a:pPr>
              <a:buFont typeface="Wingdings" pitchFamily="2" charset="2"/>
              <a:buNone/>
            </a:pPr>
            <a:endParaRPr lang="el-GR" sz="2000" dirty="0" smtClean="0"/>
          </a:p>
          <a:p>
            <a:pPr marL="0" indent="0">
              <a:buNone/>
            </a:pPr>
            <a:endParaRPr lang="en-US" sz="2000" dirty="0" smtClean="0"/>
          </a:p>
          <a:p>
            <a:endParaRPr lang="el-GR" sz="2000" dirty="0" smtClean="0"/>
          </a:p>
        </p:txBody>
      </p:sp>
      <p:pic>
        <p:nvPicPr>
          <p:cNvPr id="5"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596336" y="6237312"/>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I:\DSCN2814.JPG"/>
          <p:cNvPicPr>
            <a:picLocks noChangeAspect="1" noChangeArrowheads="1"/>
          </p:cNvPicPr>
          <p:nvPr/>
        </p:nvPicPr>
        <p:blipFill>
          <a:blip r:embed="rId3" cstate="print"/>
          <a:srcRect b="13415"/>
          <a:stretch>
            <a:fillRect/>
          </a:stretch>
        </p:blipFill>
        <p:spPr bwMode="auto">
          <a:xfrm>
            <a:off x="611560" y="908720"/>
            <a:ext cx="7871984" cy="5112568"/>
          </a:xfrm>
          <a:prstGeom prst="rect">
            <a:avLst/>
          </a:prstGeom>
          <a:noFill/>
          <a:ln>
            <a:solidFill>
              <a:schemeClr val="tx2"/>
            </a:solidFill>
          </a:ln>
        </p:spPr>
      </p:pic>
      <p:sp>
        <p:nvSpPr>
          <p:cNvPr id="3" name="2 - Θέση περιεχομένου"/>
          <p:cNvSpPr>
            <a:spLocks noGrp="1"/>
          </p:cNvSpPr>
          <p:nvPr>
            <p:ph idx="1"/>
          </p:nvPr>
        </p:nvSpPr>
        <p:spPr>
          <a:xfrm>
            <a:off x="539552" y="332656"/>
            <a:ext cx="8229600" cy="4572000"/>
          </a:xfrm>
        </p:spPr>
        <p:txBody>
          <a:bodyPr/>
          <a:lstStyle/>
          <a:p>
            <a:pPr>
              <a:buNone/>
            </a:pPr>
            <a:r>
              <a:rPr lang="en-US" dirty="0" smtClean="0"/>
              <a:t>Thank you for your attention.</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107504" y="1412776"/>
            <a:ext cx="8712968" cy="954087"/>
          </a:xfrm>
        </p:spPr>
        <p:txBody>
          <a:bodyPr>
            <a:normAutofit/>
          </a:bodyPr>
          <a:lstStyle/>
          <a:p>
            <a:r>
              <a:rPr lang="en-US" sz="3600" dirty="0" smtClean="0">
                <a:ln w="6350">
                  <a:solidFill>
                    <a:srgbClr val="FF388C">
                      <a:shade val="43000"/>
                    </a:srgbClr>
                  </a:solidFill>
                </a:ln>
                <a:solidFill>
                  <a:srgbClr val="FF388C">
                    <a:tint val="83000"/>
                    <a:satMod val="150000"/>
                  </a:srgbClr>
                </a:solidFill>
              </a:rPr>
              <a:t>QUESTION I</a:t>
            </a:r>
            <a:endParaRPr lang="el-GR" sz="3600" dirty="0" smtClean="0">
              <a:ln w="6350">
                <a:solidFill>
                  <a:srgbClr val="FF388C">
                    <a:shade val="43000"/>
                  </a:srgbClr>
                </a:solidFill>
              </a:ln>
              <a:solidFill>
                <a:srgbClr val="FF388C">
                  <a:tint val="83000"/>
                  <a:satMod val="150000"/>
                </a:srgbClr>
              </a:solidFill>
            </a:endParaRPr>
          </a:p>
        </p:txBody>
      </p:sp>
      <p:sp>
        <p:nvSpPr>
          <p:cNvPr id="5124" name="5 - Θέση περιεχομένου" descr="Rectangle: Click to edit Master text styles&#10;Second level&#10;Third level&#10;Fourth level&#10;Fifth level"/>
          <p:cNvSpPr>
            <a:spLocks noGrp="1"/>
          </p:cNvSpPr>
          <p:nvPr>
            <p:ph idx="1"/>
          </p:nvPr>
        </p:nvSpPr>
        <p:spPr>
          <a:xfrm>
            <a:off x="251520" y="2204863"/>
            <a:ext cx="8640960" cy="2160241"/>
          </a:xfrm>
        </p:spPr>
        <p:txBody>
          <a:bodyPr>
            <a:normAutofit lnSpcReduction="10000"/>
          </a:bodyPr>
          <a:lstStyle/>
          <a:p>
            <a:pPr>
              <a:spcAft>
                <a:spcPts val="1200"/>
              </a:spcAft>
              <a:buFont typeface="Wingdings" pitchFamily="2" charset="2"/>
              <a:buNone/>
              <a:defRPr/>
            </a:pPr>
            <a:r>
              <a:rPr lang="en-US" sz="2800" dirty="0" smtClean="0"/>
              <a:t>What is the consequence of NK cell increment?</a:t>
            </a:r>
            <a:endParaRPr lang="el-GR" sz="2800" dirty="0" smtClean="0"/>
          </a:p>
          <a:p>
            <a:pPr>
              <a:spcAft>
                <a:spcPts val="1200"/>
              </a:spcAft>
              <a:buFont typeface="Arial" charset="0"/>
              <a:buChar char="•"/>
            </a:pPr>
            <a:r>
              <a:rPr lang="en-US" sz="2000" dirty="0" smtClean="0"/>
              <a:t>Difficulty in conception?</a:t>
            </a:r>
            <a:r>
              <a:rPr lang="el-GR" sz="2000" dirty="0" smtClean="0"/>
              <a:t> </a:t>
            </a:r>
            <a:endParaRPr lang="en-US" sz="2000" dirty="0" smtClean="0"/>
          </a:p>
          <a:p>
            <a:pPr>
              <a:spcAft>
                <a:spcPts val="1200"/>
              </a:spcAft>
              <a:buFont typeface="Arial" charset="0"/>
              <a:buChar char="•"/>
            </a:pPr>
            <a:r>
              <a:rPr lang="en-US" sz="2000" dirty="0" smtClean="0"/>
              <a:t>Miscarriages of the first trimester?</a:t>
            </a:r>
          </a:p>
          <a:p>
            <a:pPr>
              <a:spcAft>
                <a:spcPts val="1200"/>
              </a:spcAft>
              <a:buFont typeface="Arial" charset="0"/>
              <a:buChar char="•"/>
            </a:pPr>
            <a:r>
              <a:rPr lang="en-US" sz="2000" dirty="0" smtClean="0"/>
              <a:t>Both?</a:t>
            </a:r>
          </a:p>
          <a:p>
            <a:pPr>
              <a:buNone/>
            </a:pPr>
            <a:endParaRPr lang="el-GR" sz="2000" dirty="0" smtClean="0"/>
          </a:p>
        </p:txBody>
      </p:sp>
      <p:sp>
        <p:nvSpPr>
          <p:cNvPr id="5" name="5 - Θέση περιεχομένου" descr="Rectangle: Click to edit Master text styles&#10;Second level&#10;Third level&#10;Fourth level&#10;Fifth level"/>
          <p:cNvSpPr txBox="1">
            <a:spLocks/>
          </p:cNvSpPr>
          <p:nvPr/>
        </p:nvSpPr>
        <p:spPr>
          <a:xfrm>
            <a:off x="467544" y="4509119"/>
            <a:ext cx="4464496" cy="432049"/>
          </a:xfrm>
          <a:prstGeom prst="rect">
            <a:avLst/>
          </a:prstGeom>
        </p:spPr>
        <p:txBody>
          <a:bodyPr vert="horz" anchor="t">
            <a:normAutofit/>
          </a:bodyPr>
          <a:lstStyle/>
          <a:p>
            <a:pPr marL="448056" lvl="0" indent="-384048" fontAlgn="auto">
              <a:spcBef>
                <a:spcPct val="20000"/>
              </a:spcBef>
              <a:spcAft>
                <a:spcPts val="0"/>
              </a:spcAft>
              <a:buClr>
                <a:srgbClr val="FF388C"/>
              </a:buClr>
              <a:buSzPct val="80000"/>
              <a:defRPr/>
            </a:pPr>
            <a:r>
              <a:rPr lang="en-US" sz="1800" i="1" dirty="0" err="1" smtClean="0">
                <a:solidFill>
                  <a:prstClr val="white"/>
                </a:solidFill>
                <a:latin typeface="Century Gothic"/>
              </a:rPr>
              <a:t>Michou</a:t>
            </a:r>
            <a:r>
              <a:rPr lang="en-US" sz="1800" i="1" dirty="0" smtClean="0">
                <a:solidFill>
                  <a:prstClr val="white"/>
                </a:solidFill>
                <a:latin typeface="Century Gothic"/>
              </a:rPr>
              <a:t> et al., Fertility &amp; Sterility 2003</a:t>
            </a:r>
            <a:endParaRPr lang="el-GR" sz="1800" i="1" dirty="0" smtClean="0">
              <a:solidFill>
                <a:prstClr val="white"/>
              </a:solidFill>
              <a:latin typeface="Century Gothic"/>
            </a:endParaRPr>
          </a:p>
        </p:txBody>
      </p:sp>
      <p:pic>
        <p:nvPicPr>
          <p:cNvPr id="6"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052736"/>
            <a:ext cx="8229600" cy="4572000"/>
          </a:xfrm>
        </p:spPr>
        <p:txBody>
          <a:bodyPr>
            <a:noAutofit/>
          </a:bodyPr>
          <a:lstStyle/>
          <a:p>
            <a:r>
              <a:rPr lang="en-US" sz="2000" dirty="0" smtClean="0"/>
              <a:t>Group I. Consecutive spontaneous </a:t>
            </a:r>
            <a:r>
              <a:rPr lang="en-US" sz="2000" dirty="0" err="1" smtClean="0"/>
              <a:t>aborters</a:t>
            </a:r>
            <a:r>
              <a:rPr lang="en-US" sz="2000" dirty="0" smtClean="0"/>
              <a:t>  [n=25; mean age, 30.4 ±4.1 years; median (range) of abortions, 3 (2–5); mean infertility duration, 2.4±1.35 years]</a:t>
            </a:r>
          </a:p>
          <a:p>
            <a:pPr>
              <a:buNone/>
            </a:pPr>
            <a:endParaRPr lang="en-US" sz="2000" dirty="0" smtClean="0"/>
          </a:p>
          <a:p>
            <a:r>
              <a:rPr lang="en-US" sz="2000" dirty="0" smtClean="0"/>
              <a:t>Group II. Sporadic spontaneous </a:t>
            </a:r>
            <a:r>
              <a:rPr lang="en-US" sz="2000" dirty="0" err="1" smtClean="0"/>
              <a:t>aborters</a:t>
            </a:r>
            <a:r>
              <a:rPr lang="en-US" sz="2000" dirty="0" smtClean="0"/>
              <a:t> [n=30; mean age,34.7±5.3 years; median (range) of abortions, 2 (1–3); mean infertility duration, 5.03±2.81 years]</a:t>
            </a:r>
          </a:p>
          <a:p>
            <a:pPr>
              <a:buNone/>
            </a:pPr>
            <a:endParaRPr lang="en-US" sz="2000" dirty="0" smtClean="0"/>
          </a:p>
          <a:p>
            <a:r>
              <a:rPr lang="en-US" sz="2000" dirty="0" smtClean="0"/>
              <a:t>Group III. Infertile (n=33; mean age, 35.4±5.4 years; mean infertility duration, 9.32 ±4.65 years)</a:t>
            </a:r>
          </a:p>
          <a:p>
            <a:pPr>
              <a:buNone/>
            </a:pPr>
            <a:endParaRPr lang="en-US" sz="2000" dirty="0" smtClean="0"/>
          </a:p>
          <a:p>
            <a:r>
              <a:rPr lang="en-US" sz="2000" dirty="0" smtClean="0"/>
              <a:t>Group IV. Fertile controls (n=11; mean age, 32.5±3.9 years)</a:t>
            </a:r>
            <a:endParaRPr lang="el-GR" sz="2000" dirty="0" smtClean="0"/>
          </a:p>
          <a:p>
            <a:endParaRPr lang="el-GR" sz="2000" dirty="0" smtClean="0"/>
          </a:p>
          <a:p>
            <a:endParaRPr lang="el-GR" sz="2000" dirty="0" smtClean="0"/>
          </a:p>
          <a:p>
            <a:endParaRPr lang="el-GR" sz="2000" dirty="0" smtClean="0"/>
          </a:p>
          <a:p>
            <a:endParaRPr lang="el-GR" sz="2000" dirty="0"/>
          </a:p>
        </p:txBody>
      </p:sp>
      <p:pic>
        <p:nvPicPr>
          <p:cNvPr id="4"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5346" name="Object 2"/>
          <p:cNvGraphicFramePr>
            <a:graphicFrameLocks noChangeAspect="1"/>
          </p:cNvGraphicFramePr>
          <p:nvPr>
            <p:extLst>
              <p:ext uri="{D42A27DB-BD31-4B8C-83A1-F6EECF244321}">
                <p14:modId xmlns:p14="http://schemas.microsoft.com/office/powerpoint/2010/main" xmlns="" val="3243903592"/>
              </p:ext>
            </p:extLst>
          </p:nvPr>
        </p:nvGraphicFramePr>
        <p:xfrm>
          <a:off x="1576388" y="644525"/>
          <a:ext cx="5991225" cy="5570538"/>
        </p:xfrm>
        <a:graphic>
          <a:graphicData uri="http://schemas.openxmlformats.org/presentationml/2006/ole">
            <p:oleObj spid="_x0000_s185400" name="Prism 6" r:id="rId4" imgW="5991578" imgH="5571223" progId="">
              <p:embed/>
            </p:oleObj>
          </a:graphicData>
        </a:graphic>
      </p:graphicFrame>
      <p:pic>
        <p:nvPicPr>
          <p:cNvPr id="3" name="Picture 2" descr="C:\Users\panos\Desktop\Εταιρική Ταυτότητα ICONS\LogoLM.tif"/>
          <p:cNvPicPr>
            <a:picLocks noChangeAspect="1" noChangeArrowheads="1"/>
          </p:cNvPicPr>
          <p:nvPr/>
        </p:nvPicPr>
        <p:blipFill>
          <a:blip r:embed="rId5" cstate="print"/>
          <a:srcRect/>
          <a:stretch>
            <a:fillRect/>
          </a:stretch>
        </p:blipFill>
        <p:spPr bwMode="auto">
          <a:xfrm>
            <a:off x="7524328" y="6165304"/>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4400" dirty="0" smtClean="0"/>
              <a:t>CONCLUSION</a:t>
            </a:r>
            <a:endParaRPr lang="el-GR" dirty="0"/>
          </a:p>
        </p:txBody>
      </p:sp>
      <p:sp>
        <p:nvSpPr>
          <p:cNvPr id="3" name="2 - Θέση περιεχομένου"/>
          <p:cNvSpPr>
            <a:spLocks noGrp="1"/>
          </p:cNvSpPr>
          <p:nvPr>
            <p:ph idx="1"/>
          </p:nvPr>
        </p:nvSpPr>
        <p:spPr/>
        <p:txBody>
          <a:bodyPr>
            <a:normAutofit/>
          </a:bodyPr>
          <a:lstStyle/>
          <a:p>
            <a:r>
              <a:rPr lang="en-US" sz="2800" dirty="0" smtClean="0"/>
              <a:t>An absolute number of peripheral blood NK cells could be used rather as an indicator of difficulty of conception than as a risk factor for miscarriage.</a:t>
            </a:r>
            <a:endParaRPr lang="el-GR" sz="2800" dirty="0" smtClean="0"/>
          </a:p>
          <a:p>
            <a:endParaRPr lang="el-GR" sz="2800" dirty="0"/>
          </a:p>
        </p:txBody>
      </p:sp>
      <p:pic>
        <p:nvPicPr>
          <p:cNvPr id="4"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80312" y="6021288"/>
            <a:ext cx="1342141" cy="477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7504" y="1412776"/>
            <a:ext cx="8712968" cy="954087"/>
          </a:xfrm>
        </p:spPr>
        <p:txBody>
          <a:bodyPr>
            <a:normAutofit/>
          </a:bodyPr>
          <a:lstStyle/>
          <a:p>
            <a:r>
              <a:rPr lang="en-US" sz="3600" dirty="0" smtClean="0">
                <a:latin typeface="Century Gothic" pitchFamily="34" charset="0"/>
              </a:rPr>
              <a:t>QUESTION II</a:t>
            </a:r>
            <a:endParaRPr lang="el-GR" sz="3600" dirty="0" smtClean="0">
              <a:ln w="6350">
                <a:solidFill>
                  <a:srgbClr val="FF388C">
                    <a:shade val="43000"/>
                  </a:srgbClr>
                </a:solidFill>
              </a:ln>
              <a:solidFill>
                <a:srgbClr val="FF388C">
                  <a:tint val="83000"/>
                  <a:satMod val="150000"/>
                </a:srgbClr>
              </a:solidFill>
            </a:endParaRPr>
          </a:p>
        </p:txBody>
      </p:sp>
      <p:sp>
        <p:nvSpPr>
          <p:cNvPr id="5124" name="5 - Θέση περιεχομένου" descr="Rectangle: Click to edit Master text styles&#10;Second level&#10;Third level&#10;Fourth level&#10;Fifth level"/>
          <p:cNvSpPr>
            <a:spLocks noGrp="1"/>
          </p:cNvSpPr>
          <p:nvPr>
            <p:ph idx="1"/>
          </p:nvPr>
        </p:nvSpPr>
        <p:spPr>
          <a:xfrm>
            <a:off x="251520" y="2204863"/>
            <a:ext cx="8640960" cy="1800201"/>
          </a:xfrm>
        </p:spPr>
        <p:txBody>
          <a:bodyPr>
            <a:normAutofit/>
          </a:bodyPr>
          <a:lstStyle/>
          <a:p>
            <a:pPr>
              <a:buFont typeface="Arial" charset="0"/>
              <a:buChar char="•"/>
            </a:pPr>
            <a:r>
              <a:rPr lang="en-US" sz="2000" dirty="0" smtClean="0"/>
              <a:t>Which is the causative force of NK increment in the peripheral blood of women with a history of </a:t>
            </a:r>
            <a:r>
              <a:rPr lang="en-US" sz="2000" dirty="0" err="1" smtClean="0"/>
              <a:t>subfertility</a:t>
            </a:r>
            <a:r>
              <a:rPr lang="en-US" sz="2000" dirty="0" smtClean="0"/>
              <a:t>?</a:t>
            </a:r>
          </a:p>
          <a:p>
            <a:pPr>
              <a:buFont typeface="Arial" charset="0"/>
              <a:buChar char="•"/>
            </a:pPr>
            <a:r>
              <a:rPr lang="en-US" sz="2000" dirty="0" smtClean="0"/>
              <a:t>Are there genital microbial infections?</a:t>
            </a:r>
            <a:endParaRPr lang="el-GR" sz="2000" dirty="0" smtClean="0"/>
          </a:p>
          <a:p>
            <a:pPr>
              <a:buFont typeface="Arial" charset="0"/>
              <a:buChar char="•"/>
            </a:pPr>
            <a:r>
              <a:rPr lang="en-US" sz="2000" dirty="0" smtClean="0"/>
              <a:t>Are there subclinical viral infections?</a:t>
            </a:r>
            <a:r>
              <a:rPr lang="el-GR" sz="2000" dirty="0" smtClean="0"/>
              <a:t>  </a:t>
            </a:r>
          </a:p>
          <a:p>
            <a:pPr>
              <a:buNone/>
            </a:pPr>
            <a:endParaRPr lang="el-GR" sz="2000" dirty="0" smtClean="0"/>
          </a:p>
        </p:txBody>
      </p:sp>
      <p:pic>
        <p:nvPicPr>
          <p:cNvPr id="5123" name="Picture 2" descr="C:\Users\panos\Desktop\Εταιρική Ταυτότητα ICONS\LogoLM.tif"/>
          <p:cNvPicPr>
            <a:picLocks noChangeAspect="1" noChangeArrowheads="1"/>
          </p:cNvPicPr>
          <p:nvPr/>
        </p:nvPicPr>
        <p:blipFill>
          <a:blip r:embed="rId3" cstate="print"/>
          <a:srcRect/>
          <a:stretch>
            <a:fillRect/>
          </a:stretch>
        </p:blipFill>
        <p:spPr bwMode="auto">
          <a:xfrm>
            <a:off x="7308850" y="6237288"/>
            <a:ext cx="1544638" cy="549275"/>
          </a:xfrm>
          <a:prstGeom prst="rect">
            <a:avLst/>
          </a:prstGeom>
          <a:noFill/>
          <a:ln w="9525">
            <a:noFill/>
            <a:miter lim="800000"/>
            <a:headEnd/>
            <a:tailEnd/>
          </a:ln>
        </p:spPr>
      </p:pic>
      <p:sp>
        <p:nvSpPr>
          <p:cNvPr id="5" name="5 - Θέση περιεχομένου" descr="Rectangle: Click to edit Master text styles&#10;Second level&#10;Third level&#10;Fourth level&#10;Fifth level"/>
          <p:cNvSpPr txBox="1">
            <a:spLocks/>
          </p:cNvSpPr>
          <p:nvPr/>
        </p:nvSpPr>
        <p:spPr>
          <a:xfrm>
            <a:off x="467544" y="4509119"/>
            <a:ext cx="8352928" cy="1152129"/>
          </a:xfrm>
          <a:prstGeom prst="rect">
            <a:avLst/>
          </a:prstGeom>
        </p:spPr>
        <p:txBody>
          <a:bodyPr vert="horz" anchor="t">
            <a:normAutofit fontScale="92500" lnSpcReduction="10000"/>
          </a:bodyPr>
          <a:lstStyle/>
          <a:p>
            <a:pPr lvl="0" fontAlgn="auto">
              <a:spcBef>
                <a:spcPct val="20000"/>
              </a:spcBef>
              <a:spcAft>
                <a:spcPts val="0"/>
              </a:spcAft>
              <a:buClr>
                <a:srgbClr val="FF388C"/>
              </a:buClr>
              <a:buSzPct val="80000"/>
            </a:pPr>
            <a:r>
              <a:rPr lang="en-US" sz="1800" i="1" dirty="0" smtClean="0">
                <a:solidFill>
                  <a:prstClr val="white"/>
                </a:solidFill>
                <a:latin typeface="Century Gothic"/>
              </a:rPr>
              <a:t>Thomas D. et al., </a:t>
            </a:r>
            <a:r>
              <a:rPr lang="el-GR" sz="1800" i="1" dirty="0" smtClean="0">
                <a:solidFill>
                  <a:prstClr val="white"/>
                </a:solidFill>
                <a:latin typeface="Century Gothic"/>
              </a:rPr>
              <a:t>Α</a:t>
            </a:r>
            <a:r>
              <a:rPr lang="en-US" sz="1800" i="1" dirty="0" smtClean="0">
                <a:solidFill>
                  <a:prstClr val="white"/>
                </a:solidFill>
                <a:latin typeface="Century Gothic"/>
              </a:rPr>
              <a:t>m  J </a:t>
            </a:r>
            <a:r>
              <a:rPr lang="en-US" sz="1800" i="1" dirty="0" err="1" smtClean="0">
                <a:solidFill>
                  <a:prstClr val="white"/>
                </a:solidFill>
                <a:latin typeface="Century Gothic"/>
              </a:rPr>
              <a:t>Reprod</a:t>
            </a:r>
            <a:r>
              <a:rPr lang="en-US" sz="1800" i="1" dirty="0" smtClean="0">
                <a:solidFill>
                  <a:prstClr val="white"/>
                </a:solidFill>
                <a:latin typeface="Century Gothic"/>
              </a:rPr>
              <a:t> </a:t>
            </a:r>
            <a:r>
              <a:rPr lang="en-US" sz="1800" i="1" dirty="0" err="1" smtClean="0">
                <a:solidFill>
                  <a:prstClr val="white"/>
                </a:solidFill>
                <a:latin typeface="Century Gothic"/>
              </a:rPr>
              <a:t>Immunol</a:t>
            </a:r>
            <a:r>
              <a:rPr lang="en-US" sz="1800" i="1" dirty="0" smtClean="0">
                <a:solidFill>
                  <a:prstClr val="white"/>
                </a:solidFill>
                <a:latin typeface="Century Gothic"/>
              </a:rPr>
              <a:t> 2005</a:t>
            </a:r>
          </a:p>
          <a:p>
            <a:pPr marL="448056" lvl="0" indent="-384048" fontAlgn="auto">
              <a:spcBef>
                <a:spcPct val="20000"/>
              </a:spcBef>
              <a:spcAft>
                <a:spcPts val="0"/>
              </a:spcAft>
              <a:buClr>
                <a:srgbClr val="FF388C"/>
              </a:buClr>
              <a:buSzPct val="80000"/>
            </a:pPr>
            <a:endParaRPr lang="en-US" sz="1800" dirty="0" smtClean="0">
              <a:solidFill>
                <a:prstClr val="white"/>
              </a:solidFill>
              <a:latin typeface="Century Gothic"/>
            </a:endParaRPr>
          </a:p>
          <a:p>
            <a:pPr lvl="0" fontAlgn="auto">
              <a:spcBef>
                <a:spcPct val="20000"/>
              </a:spcBef>
              <a:spcAft>
                <a:spcPts val="0"/>
              </a:spcAft>
              <a:buClr>
                <a:srgbClr val="FF388C"/>
              </a:buClr>
              <a:buSzPct val="80000"/>
            </a:pPr>
            <a:r>
              <a:rPr lang="en-US" sz="1800" dirty="0" err="1" smtClean="0">
                <a:solidFill>
                  <a:prstClr val="white"/>
                </a:solidFill>
                <a:latin typeface="Century Gothic"/>
              </a:rPr>
              <a:t>Herpesviruses</a:t>
            </a:r>
            <a:r>
              <a:rPr lang="en-US" sz="1800" dirty="0" smtClean="0">
                <a:solidFill>
                  <a:prstClr val="white"/>
                </a:solidFill>
                <a:latin typeface="Century Gothic"/>
              </a:rPr>
              <a:t>  related to the increase of NK cell concentration in the peripheral blood in women with a history of subfertility.</a:t>
            </a:r>
            <a:endParaRPr lang="el-GR" sz="1800" i="1" dirty="0" smtClean="0">
              <a:solidFill>
                <a:prstClr val="white"/>
              </a:solidFill>
              <a:latin typeface="Century Gothic"/>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9629</TotalTime>
  <Words>1477</Words>
  <Application>Microsoft Office PowerPoint</Application>
  <PresentationFormat>On-screen Show (4:3)</PresentationFormat>
  <Paragraphs>233</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Ζωντάνια</vt:lpstr>
      <vt:lpstr>Prism 6</vt:lpstr>
      <vt:lpstr>INTRACELLULAR DETECTION  OF INFECTIOUS PATHOGENS  IN SPERM CELLS  </vt:lpstr>
      <vt:lpstr>Slide 2</vt:lpstr>
      <vt:lpstr>THE THREE MAIN GOALS OF THIS STUDY:</vt:lpstr>
      <vt:lpstr>OBSERVATIONS LEADING TO THE PRIMARY CONCEPTUAL IDEA</vt:lpstr>
      <vt:lpstr>QUESTION I</vt:lpstr>
      <vt:lpstr>Slide 6</vt:lpstr>
      <vt:lpstr>Slide 7</vt:lpstr>
      <vt:lpstr>CONCLUSION</vt:lpstr>
      <vt:lpstr>QUESTION II</vt:lpstr>
      <vt:lpstr>Slide 10</vt:lpstr>
      <vt:lpstr>CONCLUSION</vt:lpstr>
      <vt:lpstr>Slide 12</vt:lpstr>
      <vt:lpstr>Slide 13</vt:lpstr>
      <vt:lpstr>Slide 14</vt:lpstr>
      <vt:lpstr>Slide 15</vt:lpstr>
      <vt:lpstr>Slide 16</vt:lpstr>
      <vt:lpstr>HISTOLOGICAL EVALUATION OF MISCARRIAGES OF THE FIRST TRIMESTER  OF GESTATION</vt:lpstr>
      <vt:lpstr>Slide 18</vt:lpstr>
      <vt:lpstr>Slide 19</vt:lpstr>
      <vt:lpstr>DIRECT  DETECTION OF VIRUSES IN SPERM</vt:lpstr>
      <vt:lpstr>Slide 21</vt:lpstr>
      <vt:lpstr>FLOW CYTOMETRY PROTOCOL</vt:lpstr>
      <vt:lpstr>Slide 23</vt:lpstr>
      <vt:lpstr>ADNANTAGES OF FLOW CYTOMETRIC METHOD OVER PCR</vt:lpstr>
      <vt:lpstr>Slide 25</vt:lpstr>
      <vt:lpstr>Slide 26</vt:lpstr>
      <vt:lpstr>Slide 27</vt:lpstr>
      <vt:lpstr>Slide 28</vt:lpstr>
      <vt:lpstr>Slide 29</vt:lpstr>
      <vt:lpstr>Slide 30</vt:lpstr>
      <vt:lpstr>There is no correlation between virus presence and sperm morphology.  But there is correlation between sperm abnormalities and Chlamydia trachomatis presence in the interior of sperm cells. The abnormalities in the midpiece of sperm cells, are statistically reduced after treatment with antibiotics. </vt:lpstr>
      <vt:lpstr>Slide 32</vt:lpstr>
      <vt:lpstr>Slide 33</vt:lpstr>
      <vt:lpstr>Slide 34</vt:lpstr>
      <vt:lpstr>Slide 35</vt:lpstr>
      <vt:lpstr>POTENTIAL CONSEQUENCES OF THE EXISTENCE OF VIRUS IN THE INTERIOR OF SPERMATOZOA</vt:lpstr>
      <vt:lpstr>Slide 37</vt:lpstr>
      <vt:lpstr>SPERM BANKS</vt:lpstr>
      <vt:lpstr>Artificial Insemination Techniques (ART) – In vitro Fertilization (IVF) </vt:lpstr>
      <vt:lpstr>Slide 40</vt:lpstr>
    </vt:vector>
  </TitlesOfParts>
  <Company>mmm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c:creator>
  <cp:lastModifiedBy>divya-k</cp:lastModifiedBy>
  <cp:revision>1000</cp:revision>
  <cp:lastPrinted>2014-10-01T01:44:22Z</cp:lastPrinted>
  <dcterms:created xsi:type="dcterms:W3CDTF">2003-01-25T21:22:30Z</dcterms:created>
  <dcterms:modified xsi:type="dcterms:W3CDTF">2014-10-05T13:14:17Z</dcterms:modified>
</cp:coreProperties>
</file>