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52"/>
  </p:notesMasterIdLst>
  <p:handoutMasterIdLst>
    <p:handoutMasterId r:id="rId53"/>
  </p:handoutMasterIdLst>
  <p:sldIdLst>
    <p:sldId id="435" r:id="rId2"/>
    <p:sldId id="436" r:id="rId3"/>
    <p:sldId id="256" r:id="rId4"/>
    <p:sldId id="309" r:id="rId5"/>
    <p:sldId id="320" r:id="rId6"/>
    <p:sldId id="410" r:id="rId7"/>
    <p:sldId id="411" r:id="rId8"/>
    <p:sldId id="412" r:id="rId9"/>
    <p:sldId id="413" r:id="rId10"/>
    <p:sldId id="414" r:id="rId11"/>
    <p:sldId id="321" r:id="rId12"/>
    <p:sldId id="325"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284" r:id="rId30"/>
    <p:sldId id="286" r:id="rId31"/>
    <p:sldId id="329" r:id="rId32"/>
    <p:sldId id="330" r:id="rId33"/>
    <p:sldId id="331" r:id="rId34"/>
    <p:sldId id="332" r:id="rId35"/>
    <p:sldId id="396" r:id="rId36"/>
    <p:sldId id="397" r:id="rId37"/>
    <p:sldId id="272" r:id="rId38"/>
    <p:sldId id="431" r:id="rId39"/>
    <p:sldId id="335" r:id="rId40"/>
    <p:sldId id="432" r:id="rId41"/>
    <p:sldId id="433" r:id="rId42"/>
    <p:sldId id="338" r:id="rId43"/>
    <p:sldId id="376" r:id="rId44"/>
    <p:sldId id="340" r:id="rId45"/>
    <p:sldId id="382" r:id="rId46"/>
    <p:sldId id="384" r:id="rId47"/>
    <p:sldId id="385" r:id="rId48"/>
    <p:sldId id="395" r:id="rId49"/>
    <p:sldId id="407" r:id="rId50"/>
    <p:sldId id="43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5E71B6-5024-43E7-A6DB-3859085E6353}" type="datetimeFigureOut">
              <a:rPr lang="en-US" smtClean="0"/>
              <a:pPr/>
              <a:t>9/27/2014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EF2684-EB4D-4FD0-824F-26092DEA5817}" type="slidenum">
              <a:rPr lang="en-US" smtClean="0"/>
              <a:pPr/>
              <a:t>‹#›</a:t>
            </a:fld>
            <a:endParaRPr lang="en-US"/>
          </a:p>
        </p:txBody>
      </p:sp>
    </p:spTree>
    <p:extLst>
      <p:ext uri="{BB962C8B-B14F-4D97-AF65-F5344CB8AC3E}">
        <p14:creationId xmlns="" xmlns:p14="http://schemas.microsoft.com/office/powerpoint/2010/main" val="372840220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B05A9-1BD7-4441-9EB7-619D41EC8B5B}" type="datetimeFigureOut">
              <a:rPr lang="en-US" smtClean="0"/>
              <a:pPr/>
              <a:t>9/27/2014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8CC49-DA83-4428-816C-CF1FBC8E71CE}" type="slidenum">
              <a:rPr lang="en-US" smtClean="0"/>
              <a:pPr/>
              <a:t>‹#›</a:t>
            </a:fld>
            <a:endParaRPr lang="en-US"/>
          </a:p>
        </p:txBody>
      </p:sp>
    </p:spTree>
    <p:extLst>
      <p:ext uri="{BB962C8B-B14F-4D97-AF65-F5344CB8AC3E}">
        <p14:creationId xmlns="" xmlns:p14="http://schemas.microsoft.com/office/powerpoint/2010/main" val="37129282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48CC49-DA83-4428-816C-CF1FBC8E71CE}" type="slidenum">
              <a:rPr lang="en-US" smtClean="0"/>
              <a:pPr/>
              <a:t>3</a:t>
            </a:fld>
            <a:endParaRPr lang="en-US"/>
          </a:p>
        </p:txBody>
      </p:sp>
    </p:spTree>
    <p:extLst>
      <p:ext uri="{BB962C8B-B14F-4D97-AF65-F5344CB8AC3E}">
        <p14:creationId xmlns="" xmlns:p14="http://schemas.microsoft.com/office/powerpoint/2010/main" val="163979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048CC49-DA83-4428-816C-CF1FBC8E71CE}" type="slidenum">
              <a:rPr lang="en-US" smtClean="0"/>
              <a:pPr/>
              <a:t>12</a:t>
            </a:fld>
            <a:endParaRPr lang="en-US"/>
          </a:p>
        </p:txBody>
      </p:sp>
    </p:spTree>
    <p:extLst>
      <p:ext uri="{BB962C8B-B14F-4D97-AF65-F5344CB8AC3E}">
        <p14:creationId xmlns="" xmlns:p14="http://schemas.microsoft.com/office/powerpoint/2010/main" val="391898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A7F100-0BC8-4128-8156-AA00BC026B70}" type="datetime1">
              <a:rPr lang="en-US" smtClean="0"/>
              <a:pPr/>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9A6D3-40F5-437E-B8CA-42FEB4406961}" type="datetime1">
              <a:rPr lang="en-US" smtClean="0"/>
              <a:pPr/>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2D839-7220-401E-AA46-94B30030F9FC}" type="datetime1">
              <a:rPr lang="en-US" smtClean="0"/>
              <a:pPr/>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72A00E-3132-4FE1-BB8D-959F1E1A7A60}" type="datetime1">
              <a:rPr lang="en-US" smtClean="0"/>
              <a:pPr/>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EAC95-F214-4613-B74C-9AA18D790E40}" type="datetime1">
              <a:rPr lang="en-US" smtClean="0"/>
              <a:pPr/>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8ADC91-F4E7-4D2A-84D3-10C90DA101A1}" type="datetime1">
              <a:rPr lang="en-US" smtClean="0"/>
              <a:pPr/>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BD9C05-6294-4C71-8DA9-27DE33D0BF2C}" type="datetime1">
              <a:rPr lang="en-US" smtClean="0"/>
              <a:pPr/>
              <a:t>9/27/2014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3B6FC9-6E01-4D6F-91E1-7F79003E3DB9}" type="datetime1">
              <a:rPr lang="en-US" smtClean="0"/>
              <a:pPr/>
              <a:t>9/27/2014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09C8C-3283-4C12-8CA4-E46F782C3555}" type="datetime1">
              <a:rPr lang="en-US" smtClean="0"/>
              <a:pPr/>
              <a:t>9/27/2014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7DD341-9373-48C6-B5A1-20D44F8C4710}" type="datetime1">
              <a:rPr lang="en-US" smtClean="0"/>
              <a:pPr/>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3F69E6-DAB1-4D6C-A97E-60613F7B1A66}" type="datetime1">
              <a:rPr lang="en-US" smtClean="0"/>
              <a:pPr/>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7D16C-1E1E-4800-9CDD-977AA41F8A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98554-29A7-4483-8D30-C140FFBC5BF6}" type="datetime1">
              <a:rPr lang="en-US" smtClean="0"/>
              <a:pPr/>
              <a:t>9/27/2014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7D16C-1E1E-4800-9CDD-977AA41F8A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medicinalchemistry.pharmaceuticalconference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10</a:t>
            </a:fld>
            <a:endParaRPr lang="en-US">
              <a:solidFill>
                <a:schemeClr val="tx1"/>
              </a:solidFill>
            </a:endParaRPr>
          </a:p>
        </p:txBody>
      </p:sp>
      <p:sp>
        <p:nvSpPr>
          <p:cNvPr id="5" name="Title 1"/>
          <p:cNvSpPr>
            <a:spLocks noGrp="1"/>
          </p:cNvSpPr>
          <p:nvPr>
            <p:ph type="title"/>
          </p:nvPr>
        </p:nvSpPr>
        <p:spPr>
          <a:xfrm>
            <a:off x="0" y="12700"/>
            <a:ext cx="9144000" cy="715962"/>
          </a:xfrm>
          <a:solidFill>
            <a:schemeClr val="tx2">
              <a:lumMod val="40000"/>
              <a:lumOff val="60000"/>
            </a:schemeClr>
          </a:solidFill>
        </p:spPr>
        <p:txBody>
          <a:bodyPr>
            <a:normAutofit/>
          </a:bodyPr>
          <a:lstStyle/>
          <a:p>
            <a:r>
              <a:rPr lang="en-US" sz="3600" dirty="0" smtClean="0"/>
              <a:t>Ligand </a:t>
            </a:r>
            <a:r>
              <a:rPr lang="en-US" sz="3600" smtClean="0"/>
              <a:t>receptor interaction</a:t>
            </a:r>
            <a:endParaRPr lang="en-US" sz="3600" dirty="0"/>
          </a:p>
        </p:txBody>
      </p:sp>
      <p:pic>
        <p:nvPicPr>
          <p:cNvPr id="7" name="Picture 6"/>
          <p:cNvPicPr/>
          <p:nvPr/>
        </p:nvPicPr>
        <p:blipFill>
          <a:blip r:embed="rId3" cstate="print"/>
          <a:srcRect/>
          <a:stretch>
            <a:fillRect/>
          </a:stretch>
        </p:blipFill>
        <p:spPr bwMode="auto">
          <a:xfrm>
            <a:off x="1472290" y="3610955"/>
            <a:ext cx="5733031" cy="656568"/>
          </a:xfrm>
          <a:prstGeom prst="rect">
            <a:avLst/>
          </a:prstGeom>
          <a:noFill/>
          <a:ln w="9525">
            <a:noFill/>
            <a:miter lim="800000"/>
            <a:headEnd/>
            <a:tailEnd/>
          </a:ln>
        </p:spPr>
      </p:pic>
      <p:pic>
        <p:nvPicPr>
          <p:cNvPr id="9" name="Picture 8"/>
          <p:cNvPicPr>
            <a:picLocks noChangeAspect="1"/>
          </p:cNvPicPr>
          <p:nvPr/>
        </p:nvPicPr>
        <p:blipFill>
          <a:blip r:embed="rId4" cstate="print"/>
          <a:stretch>
            <a:fillRect/>
          </a:stretch>
        </p:blipFill>
        <p:spPr>
          <a:xfrm>
            <a:off x="1472290" y="766762"/>
            <a:ext cx="5854931" cy="2596946"/>
          </a:xfrm>
          <a:prstGeom prst="rect">
            <a:avLst/>
          </a:prstGeom>
        </p:spPr>
      </p:pic>
      <p:graphicFrame>
        <p:nvGraphicFramePr>
          <p:cNvPr id="16" name="Object 15"/>
          <p:cNvGraphicFramePr>
            <a:graphicFrameLocks noChangeAspect="1"/>
          </p:cNvGraphicFramePr>
          <p:nvPr>
            <p:extLst>
              <p:ext uri="{D42A27DB-BD31-4B8C-83A1-F6EECF244321}">
                <p14:modId xmlns="" xmlns:p14="http://schemas.microsoft.com/office/powerpoint/2010/main" val="3084653837"/>
              </p:ext>
            </p:extLst>
          </p:nvPr>
        </p:nvGraphicFramePr>
        <p:xfrm>
          <a:off x="1549400" y="4540170"/>
          <a:ext cx="6096000" cy="1130300"/>
        </p:xfrm>
        <a:graphic>
          <a:graphicData uri="http://schemas.openxmlformats.org/presentationml/2006/ole">
            <p:oleObj spid="_x0000_s135188" name="CS ChemDraw Drawing" r:id="rId5" imgW="9441360" imgH="1750680" progId="">
              <p:embed/>
            </p:oleObj>
          </a:graphicData>
        </a:graphic>
      </p:graphicFrame>
    </p:spTree>
    <p:extLst>
      <p:ext uri="{BB962C8B-B14F-4D97-AF65-F5344CB8AC3E}">
        <p14:creationId xmlns="" xmlns:p14="http://schemas.microsoft.com/office/powerpoint/2010/main" val="2637647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1346200"/>
            <a:ext cx="8229600" cy="5010150"/>
          </a:xfrm>
        </p:spPr>
        <p:txBody>
          <a:bodyPr>
            <a:normAutofit/>
          </a:bodyPr>
          <a:lstStyle/>
          <a:p>
            <a:pPr algn="just"/>
            <a:r>
              <a:rPr lang="en-US" dirty="0" smtClean="0"/>
              <a:t>In the present study </a:t>
            </a:r>
            <a:r>
              <a:rPr lang="en-US" dirty="0"/>
              <a:t>some novel 5-(4-(3-phenoxypropoxy)</a:t>
            </a:r>
            <a:r>
              <a:rPr lang="en-US" dirty="0" err="1"/>
              <a:t>benzylidene</a:t>
            </a:r>
            <a:r>
              <a:rPr lang="en-US" dirty="0"/>
              <a:t>)thiazolidine-2,4-dione derivatives were </a:t>
            </a:r>
            <a:r>
              <a:rPr lang="en-US" dirty="0" smtClean="0"/>
              <a:t>designed, synthesized and evaluated using </a:t>
            </a:r>
            <a:r>
              <a:rPr lang="en-US" i="1" dirty="0"/>
              <a:t>in silico</a:t>
            </a:r>
            <a:r>
              <a:rPr lang="en-US" dirty="0"/>
              <a:t>, </a:t>
            </a:r>
            <a:r>
              <a:rPr lang="en-US" i="1" dirty="0"/>
              <a:t>in vitro </a:t>
            </a:r>
            <a:r>
              <a:rPr lang="en-US" dirty="0"/>
              <a:t>and </a:t>
            </a:r>
            <a:r>
              <a:rPr lang="en-US" i="1" dirty="0"/>
              <a:t>in vivo</a:t>
            </a:r>
            <a:r>
              <a:rPr lang="en-US" dirty="0"/>
              <a:t> techniques for their potential PPAR-</a:t>
            </a:r>
            <a:r>
              <a:rPr lang="el-GR" dirty="0"/>
              <a:t>α/γ </a:t>
            </a:r>
            <a:r>
              <a:rPr lang="en-US" dirty="0"/>
              <a:t>dual </a:t>
            </a:r>
            <a:r>
              <a:rPr lang="en-US" dirty="0" smtClean="0"/>
              <a:t>agonistic activities</a:t>
            </a:r>
            <a:r>
              <a:rPr lang="en-US" dirty="0"/>
              <a:t>.</a:t>
            </a:r>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11</a:t>
            </a:fld>
            <a:endParaRPr lang="en-US">
              <a:solidFill>
                <a:schemeClr val="tx1"/>
              </a:solidFill>
            </a:endParaRPr>
          </a:p>
        </p:txBody>
      </p:sp>
      <p:sp>
        <p:nvSpPr>
          <p:cNvPr id="5" name="Title 1"/>
          <p:cNvSpPr>
            <a:spLocks noGrp="1"/>
          </p:cNvSpPr>
          <p:nvPr>
            <p:ph type="title"/>
          </p:nvPr>
        </p:nvSpPr>
        <p:spPr>
          <a:xfrm>
            <a:off x="0" y="29414"/>
            <a:ext cx="9144000" cy="715962"/>
          </a:xfrm>
          <a:solidFill>
            <a:schemeClr val="tx2">
              <a:lumMod val="40000"/>
              <a:lumOff val="60000"/>
            </a:schemeClr>
          </a:solidFill>
        </p:spPr>
        <p:txBody>
          <a:bodyPr>
            <a:normAutofit fontScale="90000"/>
          </a:bodyPr>
          <a:lstStyle/>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35"/>
            <a:ext cx="9144000" cy="646331"/>
          </a:xfrm>
          <a:prstGeom prst="rect">
            <a:avLst/>
          </a:prstGeom>
          <a:solidFill>
            <a:schemeClr val="tx2">
              <a:lumMod val="40000"/>
              <a:lumOff val="60000"/>
            </a:schemeClr>
          </a:solidFill>
          <a:ln>
            <a:solidFill>
              <a:schemeClr val="tx1"/>
            </a:solidFill>
          </a:ln>
        </p:spPr>
        <p:txBody>
          <a:bodyPr wrap="square" rtlCol="0">
            <a:spAutoFit/>
          </a:bodyPr>
          <a:lstStyle/>
          <a:p>
            <a:pPr algn="ctr"/>
            <a:r>
              <a:rPr lang="en-US" b="1" dirty="0" smtClean="0"/>
              <a:t>Docking Studies</a:t>
            </a:r>
          </a:p>
          <a:p>
            <a:pPr algn="ctr"/>
            <a:r>
              <a:rPr lang="en-US" dirty="0" smtClean="0"/>
              <a:t>(Glide, version 5.7, Schrödinger, LLC, New York, 2011.) </a:t>
            </a:r>
            <a:endParaRPr lang="en-US" dirty="0"/>
          </a:p>
        </p:txBody>
      </p:sp>
      <p:sp>
        <p:nvSpPr>
          <p:cNvPr id="5" name="TextBox 4"/>
          <p:cNvSpPr txBox="1"/>
          <p:nvPr/>
        </p:nvSpPr>
        <p:spPr>
          <a:xfrm>
            <a:off x="203202" y="1250746"/>
            <a:ext cx="3759198" cy="2031325"/>
          </a:xfrm>
          <a:prstGeom prst="rect">
            <a:avLst/>
          </a:prstGeom>
          <a:solidFill>
            <a:schemeClr val="bg2"/>
          </a:solidFill>
          <a:ln>
            <a:solidFill>
              <a:schemeClr val="tx1"/>
            </a:solidFill>
          </a:ln>
        </p:spPr>
        <p:txBody>
          <a:bodyPr wrap="square" rtlCol="0">
            <a:spAutoFit/>
          </a:bodyPr>
          <a:lstStyle/>
          <a:p>
            <a:pPr algn="ctr"/>
            <a:r>
              <a:rPr lang="en-US" b="1" u="sng" dirty="0" smtClean="0"/>
              <a:t>Ligand preparation  (257 molecules)</a:t>
            </a:r>
          </a:p>
          <a:p>
            <a:pPr algn="ctr"/>
            <a:endParaRPr lang="en-US" b="1" u="sng" dirty="0" smtClean="0"/>
          </a:p>
          <a:p>
            <a:pPr marL="115888" indent="-115888">
              <a:buFont typeface="Arial" pitchFamily="34" charset="0"/>
              <a:buChar char="•"/>
            </a:pPr>
            <a:r>
              <a:rPr lang="en-US" dirty="0" smtClean="0"/>
              <a:t>2D to 3D structures</a:t>
            </a:r>
          </a:p>
          <a:p>
            <a:pPr marL="115888" indent="-115888">
              <a:buFont typeface="Arial" pitchFamily="34" charset="0"/>
              <a:buChar char="•"/>
            </a:pPr>
            <a:r>
              <a:rPr lang="en-US" dirty="0" err="1" smtClean="0"/>
              <a:t>Chiralitiy</a:t>
            </a:r>
            <a:r>
              <a:rPr lang="en-US" dirty="0" smtClean="0"/>
              <a:t> corrections</a:t>
            </a:r>
          </a:p>
          <a:p>
            <a:pPr marL="115888" indent="-115888">
              <a:buFont typeface="Arial" pitchFamily="34" charset="0"/>
              <a:buChar char="•"/>
            </a:pPr>
            <a:r>
              <a:rPr lang="en-US" dirty="0" smtClean="0"/>
              <a:t>Charges neutralized</a:t>
            </a:r>
          </a:p>
          <a:p>
            <a:pPr marL="115888" indent="-115888">
              <a:buFont typeface="Arial" pitchFamily="34" charset="0"/>
              <a:buChar char="•"/>
            </a:pPr>
            <a:r>
              <a:rPr lang="en-US" dirty="0" smtClean="0"/>
              <a:t>Ionization and  </a:t>
            </a:r>
            <a:r>
              <a:rPr lang="en-US" dirty="0" err="1" smtClean="0"/>
              <a:t>tautomeric</a:t>
            </a:r>
            <a:r>
              <a:rPr lang="en-US" dirty="0" smtClean="0"/>
              <a:t> states </a:t>
            </a:r>
          </a:p>
          <a:p>
            <a:pPr marL="115888" indent="-115888">
              <a:buFont typeface="Arial" pitchFamily="34" charset="0"/>
              <a:buChar char="•"/>
            </a:pPr>
            <a:r>
              <a:rPr lang="en-US" dirty="0" smtClean="0"/>
              <a:t>The energy minimization</a:t>
            </a:r>
          </a:p>
        </p:txBody>
      </p:sp>
      <p:cxnSp>
        <p:nvCxnSpPr>
          <p:cNvPr id="13" name="Elbow Connector 12"/>
          <p:cNvCxnSpPr>
            <a:stCxn id="4" idx="2"/>
            <a:endCxn id="5" idx="0"/>
          </p:cNvCxnSpPr>
          <p:nvPr/>
        </p:nvCxnSpPr>
        <p:spPr>
          <a:xfrm rot="5400000">
            <a:off x="3028161" y="-293093"/>
            <a:ext cx="598480" cy="2489199"/>
          </a:xfrm>
          <a:prstGeom prst="bentConnector3">
            <a:avLst>
              <a:gd name="adj1" fmla="val 50000"/>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029200" y="1264378"/>
            <a:ext cx="3911604" cy="2308324"/>
          </a:xfrm>
          <a:prstGeom prst="rect">
            <a:avLst/>
          </a:prstGeom>
          <a:solidFill>
            <a:schemeClr val="bg1">
              <a:lumMod val="85000"/>
            </a:schemeClr>
          </a:solidFill>
          <a:ln>
            <a:solidFill>
              <a:schemeClr val="tx1"/>
            </a:solidFill>
          </a:ln>
        </p:spPr>
        <p:txBody>
          <a:bodyPr wrap="square" rtlCol="0">
            <a:spAutoFit/>
          </a:bodyPr>
          <a:lstStyle/>
          <a:p>
            <a:r>
              <a:rPr lang="en-US" b="1" u="sng" dirty="0"/>
              <a:t>Protein </a:t>
            </a:r>
            <a:r>
              <a:rPr lang="en-US" b="1" u="sng" dirty="0" smtClean="0"/>
              <a:t>preparation</a:t>
            </a:r>
          </a:p>
          <a:p>
            <a:pPr indent="115888">
              <a:buFont typeface="Arial" pitchFamily="34" charset="0"/>
              <a:buChar char="•"/>
            </a:pPr>
            <a:r>
              <a:rPr lang="en-US" dirty="0" smtClean="0"/>
              <a:t>2PRG  (PPAR-</a:t>
            </a:r>
            <a:r>
              <a:rPr lang="el-GR" dirty="0" smtClean="0"/>
              <a:t>γ</a:t>
            </a:r>
            <a:r>
              <a:rPr lang="en-US" dirty="0" smtClean="0"/>
              <a:t>) and 3G8I (PPAR-</a:t>
            </a:r>
            <a:r>
              <a:rPr lang="el-GR" dirty="0" smtClean="0"/>
              <a:t>α</a:t>
            </a:r>
            <a:r>
              <a:rPr lang="en-US" dirty="0" smtClean="0"/>
              <a:t>)</a:t>
            </a:r>
          </a:p>
          <a:p>
            <a:pPr marL="115888" indent="-115888">
              <a:buFont typeface="Arial" pitchFamily="34" charset="0"/>
              <a:buChar char="•"/>
            </a:pPr>
            <a:r>
              <a:rPr lang="en-US" dirty="0" smtClean="0"/>
              <a:t>Corrected for bond orders, formal charges, missing hydrogen atoms, etc.</a:t>
            </a:r>
          </a:p>
          <a:p>
            <a:pPr marL="115888" indent="-115888">
              <a:buFont typeface="Arial" pitchFamily="34" charset="0"/>
              <a:buChar char="•"/>
            </a:pPr>
            <a:r>
              <a:rPr lang="en-US" dirty="0" smtClean="0"/>
              <a:t>Water molecules beyond 5 Å were removed</a:t>
            </a:r>
          </a:p>
          <a:p>
            <a:pPr marL="115888" indent="-115888">
              <a:buFont typeface="Arial" pitchFamily="34" charset="0"/>
              <a:buChar char="•"/>
            </a:pPr>
            <a:r>
              <a:rPr lang="en-US" dirty="0" smtClean="0"/>
              <a:t>Generation of ionization states</a:t>
            </a:r>
          </a:p>
          <a:p>
            <a:pPr marL="115888" indent="-115888">
              <a:buFont typeface="Arial" pitchFamily="34" charset="0"/>
              <a:buChar char="•"/>
            </a:pPr>
            <a:r>
              <a:rPr lang="en-US" dirty="0" smtClean="0"/>
              <a:t>The energy minimization                  </a:t>
            </a:r>
          </a:p>
        </p:txBody>
      </p:sp>
      <p:cxnSp>
        <p:nvCxnSpPr>
          <p:cNvPr id="32" name="Elbow Connector 31"/>
          <p:cNvCxnSpPr>
            <a:stCxn id="4" idx="2"/>
            <a:endCxn id="30" idx="0"/>
          </p:cNvCxnSpPr>
          <p:nvPr/>
        </p:nvCxnSpPr>
        <p:spPr>
          <a:xfrm rot="16200000" flipH="1">
            <a:off x="5472445" y="-248179"/>
            <a:ext cx="612112" cy="241300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971800" y="4049880"/>
            <a:ext cx="2590800" cy="338554"/>
          </a:xfrm>
          <a:prstGeom prst="rect">
            <a:avLst/>
          </a:prstGeom>
          <a:solidFill>
            <a:srgbClr val="00B050"/>
          </a:solidFill>
          <a:ln>
            <a:solidFill>
              <a:schemeClr val="tx1"/>
            </a:solidFill>
          </a:ln>
        </p:spPr>
        <p:txBody>
          <a:bodyPr wrap="square" rtlCol="0">
            <a:spAutoFit/>
          </a:bodyPr>
          <a:lstStyle/>
          <a:p>
            <a:pPr marL="115888" indent="-115888" algn="ctr"/>
            <a:r>
              <a:rPr lang="en-US" sz="1600" dirty="0" smtClean="0"/>
              <a:t>Receptor grid generation</a:t>
            </a:r>
          </a:p>
        </p:txBody>
      </p:sp>
      <p:sp>
        <p:nvSpPr>
          <p:cNvPr id="61" name="TextBox 60"/>
          <p:cNvSpPr txBox="1"/>
          <p:nvPr/>
        </p:nvSpPr>
        <p:spPr>
          <a:xfrm>
            <a:off x="4365818" y="4953314"/>
            <a:ext cx="2971800" cy="584775"/>
          </a:xfrm>
          <a:prstGeom prst="rect">
            <a:avLst/>
          </a:prstGeom>
          <a:solidFill>
            <a:schemeClr val="accent3">
              <a:lumMod val="60000"/>
              <a:lumOff val="40000"/>
            </a:schemeClr>
          </a:solidFill>
          <a:ln>
            <a:solidFill>
              <a:schemeClr val="tx1"/>
            </a:solidFill>
          </a:ln>
        </p:spPr>
        <p:txBody>
          <a:bodyPr wrap="square" rtlCol="0">
            <a:spAutoFit/>
          </a:bodyPr>
          <a:lstStyle/>
          <a:p>
            <a:pPr marL="115888" indent="-115888" algn="ctr"/>
            <a:r>
              <a:rPr lang="en-US" sz="1600" dirty="0" smtClean="0"/>
              <a:t>Validation of docking programme </a:t>
            </a:r>
          </a:p>
          <a:p>
            <a:pPr marL="115888" indent="-115888" algn="ctr"/>
            <a:r>
              <a:rPr lang="en-US" sz="1600" dirty="0" smtClean="0"/>
              <a:t>(RMSD and H-bonding)</a:t>
            </a:r>
          </a:p>
        </p:txBody>
      </p:sp>
      <p:sp>
        <p:nvSpPr>
          <p:cNvPr id="62" name="TextBox 61"/>
          <p:cNvSpPr txBox="1"/>
          <p:nvPr/>
        </p:nvSpPr>
        <p:spPr>
          <a:xfrm>
            <a:off x="2349184" y="4956938"/>
            <a:ext cx="1985253" cy="584775"/>
          </a:xfrm>
          <a:prstGeom prst="rect">
            <a:avLst/>
          </a:prstGeom>
          <a:noFill/>
          <a:ln>
            <a:solidFill>
              <a:schemeClr val="tx1"/>
            </a:solidFill>
          </a:ln>
        </p:spPr>
        <p:txBody>
          <a:bodyPr wrap="square" rtlCol="0">
            <a:spAutoFit/>
          </a:bodyPr>
          <a:lstStyle/>
          <a:p>
            <a:pPr marL="115888" indent="-115888" algn="ctr"/>
            <a:r>
              <a:rPr lang="en-US" sz="1600" dirty="0" smtClean="0"/>
              <a:t>Docking </a:t>
            </a:r>
          </a:p>
          <a:p>
            <a:pPr marL="115888" indent="-115888" algn="ctr"/>
            <a:r>
              <a:rPr lang="en-US" sz="1600" dirty="0" smtClean="0"/>
              <a:t>(XP, OPLS-2005)</a:t>
            </a:r>
          </a:p>
        </p:txBody>
      </p:sp>
      <p:sp>
        <p:nvSpPr>
          <p:cNvPr id="75" name="TextBox 74"/>
          <p:cNvSpPr txBox="1"/>
          <p:nvPr/>
        </p:nvSpPr>
        <p:spPr>
          <a:xfrm>
            <a:off x="1857199" y="6021334"/>
            <a:ext cx="2971800" cy="338554"/>
          </a:xfrm>
          <a:prstGeom prst="rect">
            <a:avLst/>
          </a:prstGeom>
          <a:solidFill>
            <a:schemeClr val="accent6">
              <a:lumMod val="40000"/>
              <a:lumOff val="60000"/>
            </a:schemeClr>
          </a:solidFill>
          <a:ln>
            <a:solidFill>
              <a:schemeClr val="tx1"/>
            </a:solidFill>
          </a:ln>
        </p:spPr>
        <p:txBody>
          <a:bodyPr wrap="square" rtlCol="0">
            <a:spAutoFit/>
          </a:bodyPr>
          <a:lstStyle/>
          <a:p>
            <a:pPr marL="115888" indent="-115888" algn="ctr"/>
            <a:r>
              <a:rPr lang="en-US" sz="1600" dirty="0" smtClean="0"/>
              <a:t>Post docking analysis</a:t>
            </a:r>
          </a:p>
        </p:txBody>
      </p:sp>
      <p:cxnSp>
        <p:nvCxnSpPr>
          <p:cNvPr id="31" name="Elbow Connector 30"/>
          <p:cNvCxnSpPr>
            <a:stCxn id="30" idx="2"/>
            <a:endCxn id="58" idx="0"/>
          </p:cNvCxnSpPr>
          <p:nvPr/>
        </p:nvCxnSpPr>
        <p:spPr>
          <a:xfrm rot="5400000">
            <a:off x="5387512" y="2452390"/>
            <a:ext cx="477178" cy="271780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8" idx="2"/>
            <a:endCxn id="61" idx="0"/>
          </p:cNvCxnSpPr>
          <p:nvPr/>
        </p:nvCxnSpPr>
        <p:spPr>
          <a:xfrm rot="16200000" flipH="1">
            <a:off x="4777019" y="3878615"/>
            <a:ext cx="564880" cy="158451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2" idx="2"/>
            <a:endCxn id="75" idx="0"/>
          </p:cNvCxnSpPr>
          <p:nvPr/>
        </p:nvCxnSpPr>
        <p:spPr>
          <a:xfrm>
            <a:off x="3341811" y="5541713"/>
            <a:ext cx="1288" cy="4796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hape 40"/>
          <p:cNvCxnSpPr>
            <a:stCxn id="5" idx="2"/>
            <a:endCxn id="62" idx="1"/>
          </p:cNvCxnSpPr>
          <p:nvPr/>
        </p:nvCxnSpPr>
        <p:spPr>
          <a:xfrm rot="16200000" flipH="1">
            <a:off x="1232365" y="4132506"/>
            <a:ext cx="1967255" cy="26638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8" idx="2"/>
            <a:endCxn id="62" idx="0"/>
          </p:cNvCxnSpPr>
          <p:nvPr/>
        </p:nvCxnSpPr>
        <p:spPr>
          <a:xfrm rot="5400000">
            <a:off x="3520254" y="4209992"/>
            <a:ext cx="568504" cy="92538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2"/>
            <a:ext cx="9144000" cy="670034"/>
          </a:xfrm>
          <a:solidFill>
            <a:schemeClr val="tx2">
              <a:lumMod val="40000"/>
              <a:lumOff val="60000"/>
            </a:schemeClr>
          </a:solidFill>
        </p:spPr>
        <p:txBody>
          <a:bodyPr>
            <a:normAutofit/>
          </a:bodyPr>
          <a:lstStyle/>
          <a:p>
            <a:r>
              <a:rPr lang="en-US" sz="3600" dirty="0" smtClean="0"/>
              <a:t>Validation of docking programme</a:t>
            </a:r>
            <a:endParaRPr lang="en-US" sz="36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13</a:t>
            </a:fld>
            <a:endParaRPr lang="en-US" dirty="0">
              <a:solidFill>
                <a:schemeClr val="tx1"/>
              </a:solidFill>
            </a:endParaRPr>
          </a:p>
        </p:txBody>
      </p:sp>
      <p:grpSp>
        <p:nvGrpSpPr>
          <p:cNvPr id="5" name="Group 4"/>
          <p:cNvGrpSpPr/>
          <p:nvPr/>
        </p:nvGrpSpPr>
        <p:grpSpPr>
          <a:xfrm>
            <a:off x="0" y="1029994"/>
            <a:ext cx="9108135" cy="4344832"/>
            <a:chOff x="35865" y="381000"/>
            <a:chExt cx="9108135" cy="4344832"/>
          </a:xfrm>
        </p:grpSpPr>
        <p:pic>
          <p:nvPicPr>
            <p:cNvPr id="6" name="Picture 5" descr="C:\Users\Nandini\AppData\Local\Microsoft\Windows\Temporary Internet Files\Content.Word\Validation 2prg poses.tif"/>
            <p:cNvPicPr/>
            <p:nvPr/>
          </p:nvPicPr>
          <p:blipFill>
            <a:blip r:embed="rId2" cstate="print"/>
            <a:srcRect/>
            <a:stretch>
              <a:fillRect/>
            </a:stretch>
          </p:blipFill>
          <p:spPr bwMode="auto">
            <a:xfrm>
              <a:off x="44825" y="381000"/>
              <a:ext cx="4146175" cy="1930072"/>
            </a:xfrm>
            <a:prstGeom prst="rect">
              <a:avLst/>
            </a:prstGeom>
            <a:noFill/>
            <a:ln w="9525">
              <a:solidFill>
                <a:schemeClr val="tx1"/>
              </a:solidFill>
              <a:miter lim="800000"/>
              <a:headEnd/>
              <a:tailEnd/>
            </a:ln>
          </p:spPr>
        </p:pic>
        <p:pic>
          <p:nvPicPr>
            <p:cNvPr id="7" name="Picture 6" descr="C:\Users\Nandini\AppData\Local\Microsoft\Windows\Temporary Internet Files\Content.Word\Validation 2prg interaction.tif"/>
            <p:cNvPicPr/>
            <p:nvPr/>
          </p:nvPicPr>
          <p:blipFill>
            <a:blip r:embed="rId3" cstate="print"/>
            <a:srcRect l="12579"/>
            <a:stretch>
              <a:fillRect/>
            </a:stretch>
          </p:blipFill>
          <p:spPr bwMode="auto">
            <a:xfrm>
              <a:off x="35865" y="2362200"/>
              <a:ext cx="4155135" cy="2362200"/>
            </a:xfrm>
            <a:prstGeom prst="rect">
              <a:avLst/>
            </a:prstGeom>
            <a:noFill/>
            <a:ln w="9525">
              <a:solidFill>
                <a:schemeClr val="tx1"/>
              </a:solidFill>
              <a:miter lim="800000"/>
              <a:headEnd/>
              <a:tailEnd/>
            </a:ln>
          </p:spPr>
        </p:pic>
        <p:sp>
          <p:nvSpPr>
            <p:cNvPr id="8" name="TextBox 3"/>
            <p:cNvSpPr txBox="1"/>
            <p:nvPr/>
          </p:nvSpPr>
          <p:spPr>
            <a:xfrm>
              <a:off x="76200" y="1931895"/>
              <a:ext cx="29527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a:t>
              </a:r>
              <a:endParaRPr lang="en-US" dirty="0"/>
            </a:p>
          </p:txBody>
        </p:sp>
        <p:sp>
          <p:nvSpPr>
            <p:cNvPr id="9" name="TextBox 4"/>
            <p:cNvSpPr txBox="1"/>
            <p:nvPr/>
          </p:nvSpPr>
          <p:spPr>
            <a:xfrm>
              <a:off x="44820" y="4338920"/>
              <a:ext cx="29527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a:t>
              </a:r>
              <a:endParaRPr lang="en-US" dirty="0"/>
            </a:p>
          </p:txBody>
        </p:sp>
        <p:pic>
          <p:nvPicPr>
            <p:cNvPr id="10" name="Picture 9" descr="C:\Users\Nandini\AppData\Local\Microsoft\Windows\Temporary Internet Files\Content.Word\3G8I val.tif"/>
            <p:cNvPicPr/>
            <p:nvPr/>
          </p:nvPicPr>
          <p:blipFill>
            <a:blip r:embed="rId4" cstate="print"/>
            <a:srcRect/>
            <a:stretch>
              <a:fillRect/>
            </a:stretch>
          </p:blipFill>
          <p:spPr bwMode="auto">
            <a:xfrm>
              <a:off x="4194235" y="381000"/>
              <a:ext cx="4949765" cy="1929384"/>
            </a:xfrm>
            <a:prstGeom prst="rect">
              <a:avLst/>
            </a:prstGeom>
            <a:noFill/>
            <a:ln w="9525">
              <a:solidFill>
                <a:schemeClr val="tx1"/>
              </a:solidFill>
              <a:miter lim="800000"/>
              <a:headEnd/>
              <a:tailEnd/>
            </a:ln>
          </p:spPr>
        </p:pic>
        <p:sp>
          <p:nvSpPr>
            <p:cNvPr id="11" name="TextBox 6"/>
            <p:cNvSpPr txBox="1"/>
            <p:nvPr/>
          </p:nvSpPr>
          <p:spPr>
            <a:xfrm>
              <a:off x="4191000" y="1931895"/>
              <a:ext cx="30649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a:t>
              </a:r>
              <a:endParaRPr lang="en-US" dirty="0"/>
            </a:p>
          </p:txBody>
        </p:sp>
        <p:pic>
          <p:nvPicPr>
            <p:cNvPr id="12" name="Picture 11" descr="C:\Users\Nandini\AppData\Local\Microsoft\Windows\Temporary Internet Files\Content.Word\3G8I val2.tif"/>
            <p:cNvPicPr/>
            <p:nvPr/>
          </p:nvPicPr>
          <p:blipFill>
            <a:blip r:embed="rId5" cstate="print"/>
            <a:srcRect/>
            <a:stretch>
              <a:fillRect/>
            </a:stretch>
          </p:blipFill>
          <p:spPr bwMode="auto">
            <a:xfrm>
              <a:off x="4222375" y="2366680"/>
              <a:ext cx="4921625" cy="2359152"/>
            </a:xfrm>
            <a:prstGeom prst="rect">
              <a:avLst/>
            </a:prstGeom>
            <a:noFill/>
            <a:ln w="9525">
              <a:solidFill>
                <a:schemeClr val="tx1"/>
              </a:solidFill>
              <a:miter lim="800000"/>
              <a:headEnd/>
              <a:tailEnd/>
            </a:ln>
          </p:spPr>
        </p:pic>
        <p:sp>
          <p:nvSpPr>
            <p:cNvPr id="13" name="TextBox 10"/>
            <p:cNvSpPr txBox="1"/>
            <p:nvPr/>
          </p:nvSpPr>
          <p:spPr>
            <a:xfrm>
              <a:off x="4231340" y="4343400"/>
              <a:ext cx="30649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a:t>
              </a:r>
              <a:endParaRPr lang="en-US" dirty="0"/>
            </a:p>
          </p:txBody>
        </p:sp>
      </p:grpSp>
      <p:sp>
        <p:nvSpPr>
          <p:cNvPr id="14" name="Rectangle 13"/>
          <p:cNvSpPr/>
          <p:nvPr/>
        </p:nvSpPr>
        <p:spPr>
          <a:xfrm>
            <a:off x="0" y="5407570"/>
            <a:ext cx="9144000" cy="646331"/>
          </a:xfrm>
          <a:prstGeom prst="rect">
            <a:avLst/>
          </a:prstGeom>
          <a:solidFill>
            <a:schemeClr val="accent3">
              <a:lumMod val="50000"/>
            </a:schemeClr>
          </a:solidFill>
        </p:spPr>
        <p:txBody>
          <a:bodyPr wrap="square">
            <a:spAutoFit/>
          </a:bodyPr>
          <a:lstStyle/>
          <a:p>
            <a:r>
              <a:rPr lang="en-US" dirty="0" smtClean="0"/>
              <a:t>Conformational and H-Bonding interaction comparison of rosiglitazone  (a) (RMSD=0.4930 Å) and Aleglitazar  (RMSD=0.1735Å)</a:t>
            </a:r>
          </a:p>
        </p:txBody>
      </p:sp>
    </p:spTree>
    <p:extLst>
      <p:ext uri="{BB962C8B-B14F-4D97-AF65-F5344CB8AC3E}">
        <p14:creationId xmlns="" xmlns:p14="http://schemas.microsoft.com/office/powerpoint/2010/main" val="1489808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012" y="6490873"/>
            <a:ext cx="9122988" cy="307777"/>
          </a:xfrm>
          <a:prstGeom prst="rect">
            <a:avLst/>
          </a:prstGeom>
          <a:solidFill>
            <a:schemeClr val="accent3"/>
          </a:solidFill>
        </p:spPr>
        <p:txBody>
          <a:bodyPr wrap="square">
            <a:spAutoFit/>
          </a:bodyPr>
          <a:lstStyle/>
          <a:p>
            <a:r>
              <a:rPr lang="en-US" sz="1400" dirty="0" err="1" smtClean="0"/>
              <a:t>GScore</a:t>
            </a:r>
            <a:r>
              <a:rPr lang="en-US" sz="1400" dirty="0" smtClean="0"/>
              <a:t> = 0.065*</a:t>
            </a:r>
            <a:r>
              <a:rPr lang="en-US" sz="1400" dirty="0" err="1" smtClean="0"/>
              <a:t>vdW</a:t>
            </a:r>
            <a:r>
              <a:rPr lang="en-US" sz="1400" dirty="0" smtClean="0"/>
              <a:t> + 0.130*</a:t>
            </a:r>
            <a:r>
              <a:rPr lang="en-US" sz="1400" dirty="0" err="1" smtClean="0"/>
              <a:t>Coul</a:t>
            </a:r>
            <a:r>
              <a:rPr lang="en-US" sz="1400" dirty="0" smtClean="0"/>
              <a:t> + </a:t>
            </a:r>
            <a:r>
              <a:rPr lang="en-US" sz="1400" dirty="0" err="1" smtClean="0"/>
              <a:t>Lipo</a:t>
            </a:r>
            <a:r>
              <a:rPr lang="en-US" sz="1400" dirty="0" smtClean="0"/>
              <a:t> + </a:t>
            </a:r>
            <a:r>
              <a:rPr lang="en-US" sz="1400" dirty="0" err="1" smtClean="0"/>
              <a:t>Hbond</a:t>
            </a:r>
            <a:r>
              <a:rPr lang="en-US" sz="1400" dirty="0" smtClean="0"/>
              <a:t> + Metal + </a:t>
            </a:r>
            <a:r>
              <a:rPr lang="en-US" sz="1400" dirty="0" err="1" smtClean="0"/>
              <a:t>BuryP</a:t>
            </a:r>
            <a:r>
              <a:rPr lang="en-US" sz="1400" dirty="0" smtClean="0"/>
              <a:t> + </a:t>
            </a:r>
            <a:r>
              <a:rPr lang="en-US" sz="1400" dirty="0" err="1" smtClean="0"/>
              <a:t>RotB</a:t>
            </a:r>
            <a:r>
              <a:rPr lang="en-US" sz="1400" dirty="0" smtClean="0"/>
              <a:t> + Site</a:t>
            </a:r>
            <a:endParaRPr lang="en-US" sz="1400" dirty="0"/>
          </a:p>
        </p:txBody>
      </p:sp>
      <p:sp>
        <p:nvSpPr>
          <p:cNvPr id="2" name="Title 1"/>
          <p:cNvSpPr>
            <a:spLocks noGrp="1"/>
          </p:cNvSpPr>
          <p:nvPr>
            <p:ph type="title"/>
          </p:nvPr>
        </p:nvSpPr>
        <p:spPr>
          <a:xfrm>
            <a:off x="0" y="-5394"/>
            <a:ext cx="9144000" cy="876252"/>
          </a:xfrm>
          <a:solidFill>
            <a:schemeClr val="tx2">
              <a:lumMod val="40000"/>
              <a:lumOff val="60000"/>
            </a:schemeClr>
          </a:solidFill>
        </p:spPr>
        <p:txBody>
          <a:bodyPr>
            <a:noAutofit/>
          </a:bodyPr>
          <a:lstStyle/>
          <a:p>
            <a:r>
              <a:rPr lang="en-US" sz="2800" dirty="0" smtClean="0"/>
              <a:t>The docking scores for the synthesized molecules (10a-k) along with their XP descriptor terms (PPAR-γ)</a:t>
            </a:r>
            <a:endParaRPr lang="en-US" sz="28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14</a:t>
            </a:fld>
            <a:endParaRPr lang="en-US">
              <a:solidFill>
                <a:schemeClr val="tx1"/>
              </a:solidFill>
            </a:endParaRPr>
          </a:p>
        </p:txBody>
      </p:sp>
      <p:graphicFrame>
        <p:nvGraphicFramePr>
          <p:cNvPr id="8" name="Table 7"/>
          <p:cNvGraphicFramePr>
            <a:graphicFrameLocks noGrp="1"/>
          </p:cNvGraphicFramePr>
          <p:nvPr/>
        </p:nvGraphicFramePr>
        <p:xfrm>
          <a:off x="31533" y="1219199"/>
          <a:ext cx="9112467" cy="5241488"/>
        </p:xfrm>
        <a:graphic>
          <a:graphicData uri="http://schemas.openxmlformats.org/drawingml/2006/table">
            <a:tbl>
              <a:tblPr/>
              <a:tblGrid>
                <a:gridCol w="697478"/>
                <a:gridCol w="847008"/>
                <a:gridCol w="663063"/>
                <a:gridCol w="649750"/>
                <a:gridCol w="630093"/>
                <a:gridCol w="697478"/>
                <a:gridCol w="697478"/>
                <a:gridCol w="697478"/>
                <a:gridCol w="829790"/>
                <a:gridCol w="926692"/>
                <a:gridCol w="926692"/>
                <a:gridCol w="849467"/>
              </a:tblGrid>
              <a:tr h="327593">
                <a:tc grid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Ligand code</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rowSpan="2">
                  <a:txBody>
                    <a:bodyPr/>
                    <a:lstStyle/>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GScore</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smtClean="0">
                          <a:solidFill>
                            <a:schemeClr val="tx1"/>
                          </a:solidFill>
                          <a:latin typeface="Calibri"/>
                          <a:ea typeface="Times New Roman"/>
                          <a:cs typeface="Times New Roman"/>
                        </a:rPr>
                        <a:t>Lip</a:t>
                      </a:r>
                      <a:endParaRPr lang="en-US" sz="1600" dirty="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EvdW</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PhobEn</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Phob</a:t>
                      </a:r>
                      <a:endParaRPr lang="en-US" sz="1600" dirty="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EnHB</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PhobEn</a:t>
                      </a:r>
                      <a:endParaRPr lang="en-US" sz="1600" dirty="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PairHB</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HBond</a:t>
                      </a:r>
                      <a:endParaRPr lang="en-US" sz="160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Electro</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Sitemap</a:t>
                      </a:r>
                      <a:endParaRPr lang="en-US" sz="160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LowMW</a:t>
                      </a:r>
                      <a:endParaRPr lang="en-US" sz="160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RotPenal</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327593">
                <a:tc>
                  <a:txBody>
                    <a:bodyPr/>
                    <a:lstStyle/>
                    <a:p>
                      <a:pPr marL="0" marR="0" algn="l">
                        <a:lnSpc>
                          <a:spcPct val="150000"/>
                        </a:lnSpc>
                        <a:spcBef>
                          <a:spcPts val="0"/>
                        </a:spcBef>
                        <a:spcAft>
                          <a:spcPts val="0"/>
                        </a:spcAft>
                      </a:pPr>
                      <a:r>
                        <a:rPr lang="en-US" sz="1400" b="1">
                          <a:solidFill>
                            <a:schemeClr val="tx1"/>
                          </a:solidFill>
                          <a:latin typeface="Calibri"/>
                          <a:ea typeface="Times New Roman"/>
                          <a:cs typeface="Times New Roman"/>
                        </a:rPr>
                        <a:t>Docking</a:t>
                      </a:r>
                      <a:endParaRPr lang="en-US" sz="160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a:lnSpc>
                          <a:spcPct val="150000"/>
                        </a:lnSpc>
                        <a:spcBef>
                          <a:spcPts val="0"/>
                        </a:spcBef>
                        <a:spcAft>
                          <a:spcPts val="0"/>
                        </a:spcAft>
                      </a:pPr>
                      <a:r>
                        <a:rPr lang="en-US" sz="1400" b="1" dirty="0">
                          <a:solidFill>
                            <a:schemeClr val="tx1"/>
                          </a:solidFill>
                          <a:latin typeface="Calibri"/>
                          <a:ea typeface="Times New Roman"/>
                          <a:cs typeface="Times New Roman"/>
                        </a:rPr>
                        <a:t>Synthesis</a:t>
                      </a:r>
                      <a:endParaRPr lang="en-US" sz="1600" dirty="0">
                        <a:solidFill>
                          <a:schemeClr val="tx1"/>
                        </a:solidFill>
                        <a:latin typeface="Calibri"/>
                        <a:ea typeface="Times New Roman"/>
                        <a:cs typeface="Times New Roman"/>
                      </a:endParaRPr>
                    </a:p>
                  </a:txBody>
                  <a:tcPr marL="25940" marR="259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C114</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50000"/>
                        </a:lnSpc>
                        <a:spcBef>
                          <a:spcPts val="0"/>
                        </a:spcBef>
                        <a:spcAft>
                          <a:spcPts val="0"/>
                        </a:spcAft>
                      </a:pPr>
                      <a:r>
                        <a:rPr lang="en-US" sz="1400" dirty="0" smtClean="0">
                          <a:solidFill>
                            <a:schemeClr val="tx1"/>
                          </a:solidFill>
                          <a:latin typeface="Calibri"/>
                          <a:ea typeface="Times New Roman"/>
                          <a:cs typeface="Times New Roman"/>
                        </a:rPr>
                        <a:t>10a</a:t>
                      </a:r>
                      <a:endParaRPr lang="en-US" sz="1600" dirty="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-11.5</a:t>
                      </a:r>
                      <a:endParaRPr lang="en-US" sz="1600" dirty="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-6.8</a:t>
                      </a:r>
                      <a:endParaRPr lang="en-US" sz="1600" dirty="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-2.2</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endParaRPr lang="en-US" sz="1600">
                        <a:solidFill>
                          <a:schemeClr val="tx1"/>
                        </a:solidFill>
                        <a:latin typeface="Calibri"/>
                        <a:ea typeface="Times New Roman"/>
                        <a:cs typeface="Times New Roman"/>
                      </a:endParaRPr>
                    </a:p>
                  </a:txBody>
                  <a:tcPr marL="25940" marR="25940" marT="0" marB="0" anchor="b">
                    <a:lnL>
                      <a:noFill/>
                    </a:lnL>
                    <a:lnR>
                      <a:noFill/>
                    </a:lnR>
                    <a:lnT w="12700" cap="flat" cmpd="sng" algn="ctr">
                      <a:solidFill>
                        <a:srgbClr val="000000"/>
                      </a:solidFill>
                      <a:prstDash val="solid"/>
                      <a:round/>
                      <a:headEnd type="none" w="med" len="med"/>
                      <a:tailEnd type="none" w="med" len="med"/>
                    </a:lnT>
                    <a:lnB>
                      <a:noFill/>
                    </a:lnB>
                  </a:tcPr>
                </a:tc>
              </a:tr>
              <a:tr h="327593">
                <a:tc>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C130</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l">
                        <a:lnSpc>
                          <a:spcPct val="150000"/>
                        </a:lnSpc>
                        <a:spcBef>
                          <a:spcPts val="0"/>
                        </a:spcBef>
                        <a:spcAft>
                          <a:spcPts val="0"/>
                        </a:spcAft>
                      </a:pPr>
                      <a:r>
                        <a:rPr lang="en-US" sz="1400" dirty="0" smtClean="0">
                          <a:solidFill>
                            <a:schemeClr val="tx1"/>
                          </a:solidFill>
                          <a:latin typeface="Calibri"/>
                          <a:ea typeface="Times New Roman"/>
                          <a:cs typeface="Times New Roman"/>
                        </a:rPr>
                        <a:t>10b</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-14.2</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-7.9</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-2</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-1.9</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-0.5</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C116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10c</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C162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10d</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-12.2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-1.8</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-0.8</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C164</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10e</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-12.5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-0.8</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C224</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10f</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C160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10g</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C190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10h</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-0.9</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C220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10i</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C216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10j</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-11.9</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-0.9</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C222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10k</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tcPr>
                </a:tc>
              </a:tr>
              <a:tr h="327593">
                <a:tc gridSpan="2">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Rosiglitazone</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-6.7</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r>
              <a:tr h="327593">
                <a:tc gridSpan="2">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Aleglitazar</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-8.1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-0.8</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a:noFill/>
                    </a:lnB>
                    <a:solidFill>
                      <a:schemeClr val="accent4">
                        <a:lumMod val="40000"/>
                        <a:lumOff val="60000"/>
                      </a:schemeClr>
                    </a:solidFill>
                  </a:tcPr>
                </a:tc>
              </a:tr>
              <a:tr h="327593">
                <a:tc gridSpan="2">
                  <a:txBody>
                    <a:bodyPr/>
                    <a:lstStyle/>
                    <a:p>
                      <a:pPr marL="0" marR="0" algn="l">
                        <a:lnSpc>
                          <a:spcPct val="150000"/>
                        </a:lnSpc>
                        <a:spcBef>
                          <a:spcPts val="0"/>
                        </a:spcBef>
                        <a:spcAft>
                          <a:spcPts val="0"/>
                        </a:spcAft>
                      </a:pPr>
                      <a:r>
                        <a:rPr lang="en-US" sz="1400" dirty="0" err="1">
                          <a:solidFill>
                            <a:schemeClr val="tx1"/>
                          </a:solidFill>
                          <a:latin typeface="Calibri"/>
                          <a:ea typeface="Times New Roman"/>
                          <a:cs typeface="Times New Roman"/>
                        </a:rPr>
                        <a:t>Bezafibrate</a:t>
                      </a:r>
                      <a:r>
                        <a:rPr lang="en-US" sz="1400" dirty="0">
                          <a:solidFill>
                            <a:schemeClr val="tx1"/>
                          </a:solidFill>
                          <a:latin typeface="Calibri"/>
                          <a:ea typeface="Times New Roman"/>
                          <a:cs typeface="Times New Roman"/>
                        </a:rPr>
                        <a:t> </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-9.6</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-6.2</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endParaRPr lang="en-US" sz="160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-1.1</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-0.5</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endParaRPr lang="en-US" sz="1600" dirty="0">
                        <a:solidFill>
                          <a:schemeClr val="tx1"/>
                        </a:solidFill>
                        <a:latin typeface="Calibri"/>
                        <a:ea typeface="Times New Roman"/>
                        <a:cs typeface="Times New Roman"/>
                      </a:endParaRPr>
                    </a:p>
                  </a:txBody>
                  <a:tcPr marL="25940" marR="25940"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Tree>
    <p:extLst>
      <p:ext uri="{BB962C8B-B14F-4D97-AF65-F5344CB8AC3E}">
        <p14:creationId xmlns="" xmlns:p14="http://schemas.microsoft.com/office/powerpoint/2010/main" val="6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952452"/>
          </a:xfrm>
          <a:solidFill>
            <a:schemeClr val="tx2">
              <a:lumMod val="40000"/>
              <a:lumOff val="60000"/>
            </a:schemeClr>
          </a:solidFill>
        </p:spPr>
        <p:txBody>
          <a:bodyPr>
            <a:normAutofit fontScale="90000"/>
          </a:bodyPr>
          <a:lstStyle/>
          <a:p>
            <a:r>
              <a:rPr lang="en-US" sz="3100" dirty="0" smtClean="0"/>
              <a:t>The docking scores for the synthesized molecules (10a-k) along with their XP descriptor terms (PPAR-α)</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15</a:t>
            </a:fld>
            <a:endParaRPr lang="en-US">
              <a:solidFill>
                <a:schemeClr val="tx1"/>
              </a:solidFill>
            </a:endParaRPr>
          </a:p>
        </p:txBody>
      </p:sp>
      <p:graphicFrame>
        <p:nvGraphicFramePr>
          <p:cNvPr id="5" name="Table 4"/>
          <p:cNvGraphicFramePr>
            <a:graphicFrameLocks noGrp="1"/>
          </p:cNvGraphicFramePr>
          <p:nvPr/>
        </p:nvGraphicFramePr>
        <p:xfrm>
          <a:off x="42038" y="1219200"/>
          <a:ext cx="9070429" cy="5120640"/>
        </p:xfrm>
        <a:graphic>
          <a:graphicData uri="http://schemas.openxmlformats.org/drawingml/2006/table">
            <a:tbl>
              <a:tblPr/>
              <a:tblGrid>
                <a:gridCol w="690926"/>
                <a:gridCol w="777973"/>
                <a:gridCol w="690926"/>
                <a:gridCol w="690926"/>
                <a:gridCol w="690926"/>
                <a:gridCol w="690926"/>
                <a:gridCol w="690926"/>
                <a:gridCol w="690926"/>
                <a:gridCol w="848840"/>
                <a:gridCol w="918313"/>
                <a:gridCol w="997895"/>
                <a:gridCol w="690926"/>
              </a:tblGrid>
              <a:tr h="314091">
                <a:tc grid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Ligand code</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GScore</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smtClean="0">
                          <a:solidFill>
                            <a:schemeClr val="tx1"/>
                          </a:solidFill>
                          <a:latin typeface="Calibri"/>
                          <a:ea typeface="Times New Roman"/>
                          <a:cs typeface="Times New Roman"/>
                        </a:rPr>
                        <a:t>Lip</a:t>
                      </a:r>
                      <a:endParaRPr lang="en-US" sz="1400" dirty="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dirty="0" err="1">
                          <a:solidFill>
                            <a:schemeClr val="tx1"/>
                          </a:solidFill>
                          <a:latin typeface="Calibri"/>
                          <a:ea typeface="Times New Roman"/>
                          <a:cs typeface="Times New Roman"/>
                        </a:rPr>
                        <a:t>EvdW</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PhobEn</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Phob</a:t>
                      </a:r>
                      <a:endParaRPr lang="en-US" sz="140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a:solidFill>
                            <a:schemeClr val="tx1"/>
                          </a:solidFill>
                          <a:latin typeface="Calibri"/>
                          <a:ea typeface="Times New Roman"/>
                          <a:cs typeface="Times New Roman"/>
                        </a:rPr>
                        <a:t>EnHB</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PhobEn</a:t>
                      </a:r>
                      <a:endParaRPr lang="en-US" sz="1400" dirty="0">
                        <a:solidFill>
                          <a:schemeClr val="tx1"/>
                        </a:solidFill>
                        <a:latin typeface="Calibri"/>
                        <a:ea typeface="Times New Roman"/>
                        <a:cs typeface="Times New Roman"/>
                      </a:endParaRPr>
                    </a:p>
                    <a:p>
                      <a:pPr marL="0" marR="0" algn="ctr">
                        <a:lnSpc>
                          <a:spcPct val="150000"/>
                        </a:lnSpc>
                        <a:spcBef>
                          <a:spcPts val="0"/>
                        </a:spcBef>
                        <a:spcAft>
                          <a:spcPts val="0"/>
                        </a:spcAft>
                      </a:pPr>
                      <a:r>
                        <a:rPr lang="en-US" sz="1400" b="1" dirty="0">
                          <a:solidFill>
                            <a:schemeClr val="tx1"/>
                          </a:solidFill>
                          <a:latin typeface="Calibri"/>
                          <a:ea typeface="Times New Roman"/>
                          <a:cs typeface="Times New Roman"/>
                        </a:rPr>
                        <a:t>PairHB</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HBond</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Electro</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Sitemap</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a:solidFill>
                            <a:schemeClr val="tx1"/>
                          </a:solidFill>
                          <a:latin typeface="Calibri"/>
                          <a:ea typeface="Times New Roman"/>
                          <a:cs typeface="Times New Roman"/>
                        </a:rPr>
                        <a:t>LowMW</a:t>
                      </a:r>
                      <a:endParaRPr lang="en-US" sz="140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lgn="ctr">
                        <a:lnSpc>
                          <a:spcPct val="150000"/>
                        </a:lnSpc>
                        <a:spcBef>
                          <a:spcPts val="0"/>
                        </a:spcBef>
                        <a:spcAft>
                          <a:spcPts val="0"/>
                        </a:spcAft>
                      </a:pPr>
                      <a:r>
                        <a:rPr lang="en-US" sz="1400" b="1" dirty="0" err="1" smtClean="0">
                          <a:solidFill>
                            <a:schemeClr val="tx1"/>
                          </a:solidFill>
                          <a:latin typeface="Calibri"/>
                          <a:ea typeface="Times New Roman"/>
                          <a:cs typeface="Times New Roman"/>
                        </a:rPr>
                        <a:t>RotPen</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314507">
                <a:tc>
                  <a:txBody>
                    <a:bodyPr/>
                    <a:lstStyle/>
                    <a:p>
                      <a:pPr marL="0" marR="0" algn="l">
                        <a:lnSpc>
                          <a:spcPct val="150000"/>
                        </a:lnSpc>
                        <a:spcBef>
                          <a:spcPts val="0"/>
                        </a:spcBef>
                        <a:spcAft>
                          <a:spcPts val="0"/>
                        </a:spcAft>
                      </a:pPr>
                      <a:r>
                        <a:rPr lang="en-US" sz="1400" b="1" dirty="0">
                          <a:solidFill>
                            <a:schemeClr val="tx1"/>
                          </a:solidFill>
                          <a:latin typeface="Calibri"/>
                          <a:ea typeface="Times New Roman"/>
                          <a:cs typeface="Times New Roman"/>
                        </a:rPr>
                        <a:t>Docking </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a:lnSpc>
                          <a:spcPct val="150000"/>
                        </a:lnSpc>
                        <a:spcBef>
                          <a:spcPts val="0"/>
                        </a:spcBef>
                        <a:spcAft>
                          <a:spcPts val="0"/>
                        </a:spcAft>
                      </a:pPr>
                      <a:r>
                        <a:rPr lang="en-US" sz="1400" b="1" dirty="0">
                          <a:solidFill>
                            <a:schemeClr val="tx1"/>
                          </a:solidFill>
                          <a:latin typeface="Calibri"/>
                          <a:ea typeface="Times New Roman"/>
                          <a:cs typeface="Times New Roman"/>
                        </a:rPr>
                        <a:t>Synthesis</a:t>
                      </a:r>
                      <a:endParaRPr lang="en-US" sz="1400" dirty="0">
                        <a:solidFill>
                          <a:schemeClr val="tx1"/>
                        </a:solidFill>
                        <a:latin typeface="Calibri"/>
                        <a:ea typeface="Times New Roman"/>
                        <a:cs typeface="Times New Roman"/>
                      </a:endParaRPr>
                    </a:p>
                  </a:txBody>
                  <a:tcPr marL="29737" marR="297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14091">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C114</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10a</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-8.3</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-6.5</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-0.5</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0.4</a:t>
                      </a:r>
                    </a:p>
                  </a:txBody>
                  <a:tcPr marL="29737" marR="29737" marT="0" marB="0" anchor="b">
                    <a:lnL>
                      <a:noFill/>
                    </a:lnL>
                    <a:lnR>
                      <a:noFill/>
                    </a:lnR>
                    <a:lnT w="12700" cap="flat" cmpd="sng" algn="ctr">
                      <a:solidFill>
                        <a:srgbClr val="000000"/>
                      </a:solidFill>
                      <a:prstDash val="solid"/>
                      <a:round/>
                      <a:headEnd type="none" w="med" len="med"/>
                      <a:tailEnd type="none" w="med" len="med"/>
                    </a:lnT>
                    <a:lnB>
                      <a:noFill/>
                    </a:lnB>
                  </a:tcPr>
                </a:tc>
              </a:tr>
              <a:tr h="314507">
                <a:tc>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C130</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10b</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-11.9</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-7.5</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-0.8</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-1.1</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-0.4</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a:noFill/>
                    </a:lnT>
                    <a:lnB>
                      <a:noFill/>
                    </a:lnB>
                    <a:solidFill>
                      <a:schemeClr val="accent4">
                        <a:lumMod val="40000"/>
                        <a:lumOff val="60000"/>
                      </a:schemeClr>
                    </a:solidFill>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C116</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10c</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-0.8</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C162</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10d</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C164</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10e</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-11.5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-0.7</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r>
              <a:tr h="314091">
                <a:tc>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C224</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10f</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-9.2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-6.8</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-0.7</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p>
                  </a:txBody>
                  <a:tcPr marL="29737" marR="29737" marT="0" marB="0" anchor="b">
                    <a:lnL>
                      <a:noFill/>
                    </a:lnL>
                    <a:lnR>
                      <a:noFill/>
                    </a:lnR>
                    <a:lnT>
                      <a:noFill/>
                    </a:lnT>
                    <a:lnB>
                      <a:noFill/>
                    </a:lnB>
                  </a:tcPr>
                </a:tc>
              </a:tr>
              <a:tr h="314091">
                <a:tc>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C160</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10g</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-9.3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-7.8</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C190</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10h</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-10.9</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C220</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10i</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-10.6</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r>
              <a:tr h="314507">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C216</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10j</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-10.6</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0.2</a:t>
                      </a:r>
                    </a:p>
                  </a:txBody>
                  <a:tcPr marL="29737" marR="29737" marT="0" marB="0" anchor="b">
                    <a:lnL>
                      <a:noFill/>
                    </a:lnL>
                    <a:lnR>
                      <a:noFill/>
                    </a:lnR>
                    <a:lnT>
                      <a:noFill/>
                    </a:lnT>
                    <a:lnB>
                      <a:noFill/>
                    </a:lnB>
                  </a:tcPr>
                </a:tc>
              </a:tr>
              <a:tr h="314091">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C222</a:t>
                      </a:r>
                    </a:p>
                  </a:txBody>
                  <a:tcPr marL="29737" marR="29737" marT="0" marB="0" anchor="b">
                    <a:lnL>
                      <a:noFill/>
                    </a:lnL>
                    <a:lnR>
                      <a:noFill/>
                    </a:lnR>
                    <a:lnT>
                      <a:noFill/>
                    </a:lnT>
                    <a:lnB>
                      <a:noFill/>
                    </a:lnB>
                  </a:tcPr>
                </a:tc>
                <a:tc>
                  <a:txBody>
                    <a:bodyPr/>
                    <a:lstStyle/>
                    <a:p>
                      <a:pPr marL="0" marR="0" algn="l">
                        <a:lnSpc>
                          <a:spcPct val="150000"/>
                        </a:lnSpc>
                        <a:spcBef>
                          <a:spcPts val="0"/>
                        </a:spcBef>
                        <a:spcAft>
                          <a:spcPts val="0"/>
                        </a:spcAft>
                      </a:pPr>
                      <a:r>
                        <a:rPr lang="en-US" sz="1400">
                          <a:solidFill>
                            <a:schemeClr val="tx1"/>
                          </a:solidFill>
                          <a:latin typeface="Calibri"/>
                          <a:ea typeface="Times New Roman"/>
                          <a:cs typeface="Times New Roman"/>
                        </a:rPr>
                        <a:t>10k</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-9.3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-6.7</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tcPr>
                </a:tc>
              </a:tr>
              <a:tr h="314091">
                <a:tc gridSpan="2">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Rosiglitazone</a:t>
                      </a:r>
                    </a:p>
                  </a:txBody>
                  <a:tcPr marL="29737" marR="29737" marT="0" marB="0" anchor="b">
                    <a:lnL>
                      <a:noFill/>
                    </a:lnL>
                    <a:lnR>
                      <a:noFill/>
                    </a:lnR>
                    <a:lnT>
                      <a:noFill/>
                    </a:lnT>
                    <a:lnB>
                      <a:noFill/>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-8</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-5.8</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-1.1</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-0.6</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0.3</a:t>
                      </a:r>
                    </a:p>
                  </a:txBody>
                  <a:tcPr marL="29737" marR="29737" marT="0" marB="0" anchor="b">
                    <a:lnL>
                      <a:noFill/>
                    </a:lnL>
                    <a:lnR>
                      <a:noFill/>
                    </a:lnR>
                    <a:lnT>
                      <a:noFill/>
                    </a:lnT>
                    <a:lnB>
                      <a:noFill/>
                    </a:lnB>
                    <a:solidFill>
                      <a:schemeClr val="accent4">
                        <a:lumMod val="40000"/>
                        <a:lumOff val="60000"/>
                      </a:schemeClr>
                    </a:solidFill>
                  </a:tcPr>
                </a:tc>
              </a:tr>
              <a:tr h="314507">
                <a:tc gridSpan="2">
                  <a:txBody>
                    <a:bodyPr/>
                    <a:lstStyle/>
                    <a:p>
                      <a:pPr marL="0" marR="0" algn="l">
                        <a:lnSpc>
                          <a:spcPct val="150000"/>
                        </a:lnSpc>
                        <a:spcBef>
                          <a:spcPts val="0"/>
                        </a:spcBef>
                        <a:spcAft>
                          <a:spcPts val="0"/>
                        </a:spcAft>
                      </a:pPr>
                      <a:r>
                        <a:rPr lang="en-US" sz="1400" dirty="0">
                          <a:solidFill>
                            <a:schemeClr val="tx1"/>
                          </a:solidFill>
                          <a:latin typeface="Calibri"/>
                          <a:ea typeface="Times New Roman"/>
                          <a:cs typeface="Times New Roman"/>
                        </a:rPr>
                        <a:t>Aleglitazar</a:t>
                      </a:r>
                    </a:p>
                  </a:txBody>
                  <a:tcPr marL="29737" marR="29737" marT="0" marB="0" anchor="b">
                    <a:lnL>
                      <a:noFill/>
                    </a:lnL>
                    <a:lnR>
                      <a:noFill/>
                    </a:lnR>
                    <a:lnT>
                      <a:noFill/>
                    </a:lnT>
                    <a:lnB>
                      <a:noFill/>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-13.2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-8.7</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-0.5</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-2</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-1.5</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-0.6</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-0.1</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a:t>
                      </a:r>
                    </a:p>
                  </a:txBody>
                  <a:tcPr marL="29737" marR="29737" marT="0" marB="0" anchor="b">
                    <a:lnL>
                      <a:noFill/>
                    </a:lnL>
                    <a:lnR>
                      <a:noFill/>
                    </a:lnR>
                    <a:lnT>
                      <a:noFill/>
                    </a:lnT>
                    <a:lnB>
                      <a:noFill/>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a:noFill/>
                    </a:lnT>
                    <a:lnB>
                      <a:noFill/>
                    </a:lnB>
                    <a:solidFill>
                      <a:schemeClr val="accent4">
                        <a:lumMod val="40000"/>
                        <a:lumOff val="60000"/>
                      </a:schemeClr>
                    </a:solidFill>
                  </a:tcPr>
                </a:tc>
              </a:tr>
              <a:tr h="314091">
                <a:tc gridSpan="2">
                  <a:txBody>
                    <a:bodyPr/>
                    <a:lstStyle/>
                    <a:p>
                      <a:pPr marL="0" marR="0" algn="l">
                        <a:lnSpc>
                          <a:spcPct val="150000"/>
                        </a:lnSpc>
                        <a:spcBef>
                          <a:spcPts val="0"/>
                        </a:spcBef>
                        <a:spcAft>
                          <a:spcPts val="0"/>
                        </a:spcAft>
                      </a:pPr>
                      <a:r>
                        <a:rPr lang="en-US" sz="1400" dirty="0" err="1">
                          <a:solidFill>
                            <a:schemeClr val="tx1"/>
                          </a:solidFill>
                          <a:latin typeface="Calibri"/>
                          <a:ea typeface="Times New Roman"/>
                          <a:cs typeface="Times New Roman"/>
                        </a:rPr>
                        <a:t>Bezafibrate</a:t>
                      </a:r>
                      <a:r>
                        <a:rPr lang="en-US" sz="1400" dirty="0">
                          <a:solidFill>
                            <a:schemeClr val="tx1"/>
                          </a:solidFill>
                          <a:latin typeface="Calibri"/>
                          <a:ea typeface="Times New Roman"/>
                          <a:cs typeface="Times New Roman"/>
                        </a:rPr>
                        <a:t> </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-9.7</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-6.5</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-0.2</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-2</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-1.7</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a:solidFill>
                            <a:schemeClr val="tx1"/>
                          </a:solidFill>
                          <a:latin typeface="Calibri"/>
                          <a:ea typeface="Times New Roman"/>
                          <a:cs typeface="Times New Roman"/>
                        </a:rPr>
                        <a:t>-0.4</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-0.5</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400" dirty="0">
                          <a:solidFill>
                            <a:schemeClr val="tx1"/>
                          </a:solidFill>
                          <a:latin typeface="Calibri"/>
                          <a:ea typeface="Times New Roman"/>
                          <a:cs typeface="Times New Roman"/>
                        </a:rPr>
                        <a:t>0.3</a:t>
                      </a:r>
                    </a:p>
                  </a:txBody>
                  <a:tcPr marL="29737" marR="29737" marT="0"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
        <p:nvSpPr>
          <p:cNvPr id="6" name="Rectangle 5"/>
          <p:cNvSpPr/>
          <p:nvPr/>
        </p:nvSpPr>
        <p:spPr>
          <a:xfrm>
            <a:off x="21012" y="6439861"/>
            <a:ext cx="9122988" cy="307777"/>
          </a:xfrm>
          <a:prstGeom prst="rect">
            <a:avLst/>
          </a:prstGeom>
          <a:solidFill>
            <a:schemeClr val="accent3"/>
          </a:solidFill>
        </p:spPr>
        <p:txBody>
          <a:bodyPr wrap="square">
            <a:spAutoFit/>
          </a:bodyPr>
          <a:lstStyle/>
          <a:p>
            <a:r>
              <a:rPr lang="en-US" sz="1400" dirty="0" err="1" smtClean="0"/>
              <a:t>GScore</a:t>
            </a:r>
            <a:r>
              <a:rPr lang="en-US" sz="1400" dirty="0" smtClean="0"/>
              <a:t> = 0.065*</a:t>
            </a:r>
            <a:r>
              <a:rPr lang="en-US" sz="1400" dirty="0" err="1" smtClean="0"/>
              <a:t>vdW</a:t>
            </a:r>
            <a:r>
              <a:rPr lang="en-US" sz="1400" dirty="0" smtClean="0"/>
              <a:t> + 0.130*</a:t>
            </a:r>
            <a:r>
              <a:rPr lang="en-US" sz="1400" dirty="0" err="1" smtClean="0"/>
              <a:t>Coul</a:t>
            </a:r>
            <a:r>
              <a:rPr lang="en-US" sz="1400" dirty="0" smtClean="0"/>
              <a:t> + </a:t>
            </a:r>
            <a:r>
              <a:rPr lang="en-US" sz="1400" dirty="0" err="1" smtClean="0"/>
              <a:t>Lipo</a:t>
            </a:r>
            <a:r>
              <a:rPr lang="en-US" sz="1400" dirty="0" smtClean="0"/>
              <a:t> + </a:t>
            </a:r>
            <a:r>
              <a:rPr lang="en-US" sz="1400" dirty="0" err="1" smtClean="0"/>
              <a:t>Hbond</a:t>
            </a:r>
            <a:r>
              <a:rPr lang="en-US" sz="1400" dirty="0" smtClean="0"/>
              <a:t> + Metal + </a:t>
            </a:r>
            <a:r>
              <a:rPr lang="en-US" sz="1400" dirty="0" err="1" smtClean="0"/>
              <a:t>BuryP</a:t>
            </a:r>
            <a:r>
              <a:rPr lang="en-US" sz="1400" dirty="0" smtClean="0"/>
              <a:t> + </a:t>
            </a:r>
            <a:r>
              <a:rPr lang="en-US" sz="1400" dirty="0" err="1" smtClean="0"/>
              <a:t>RotB</a:t>
            </a:r>
            <a:r>
              <a:rPr lang="en-US" sz="1400" dirty="0" smtClean="0"/>
              <a:t> + Site</a:t>
            </a:r>
            <a:endParaRPr lang="en-US" sz="1400" dirty="0"/>
          </a:p>
        </p:txBody>
      </p:sp>
    </p:spTree>
    <p:extLst>
      <p:ext uri="{BB962C8B-B14F-4D97-AF65-F5344CB8AC3E}">
        <p14:creationId xmlns="" xmlns:p14="http://schemas.microsoft.com/office/powerpoint/2010/main" val="1005312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495252"/>
          </a:xfrm>
          <a:solidFill>
            <a:schemeClr val="tx2">
              <a:lumMod val="40000"/>
              <a:lumOff val="60000"/>
            </a:schemeClr>
          </a:solidFill>
        </p:spPr>
        <p:txBody>
          <a:bodyPr>
            <a:normAutofit/>
          </a:bodyPr>
          <a:lstStyle/>
          <a:p>
            <a:r>
              <a:rPr lang="en-US" sz="2400" dirty="0" smtClean="0"/>
              <a:t>Per-residue interaction plot of 10a-k with PPAR-γ LBD residues</a:t>
            </a:r>
            <a:endParaRPr lang="en-US" sz="36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16</a:t>
            </a:fld>
            <a:endParaRPr lang="en-US">
              <a:solidFill>
                <a:schemeClr val="tx1"/>
              </a:solidFill>
            </a:endParaRPr>
          </a:p>
        </p:txBody>
      </p:sp>
      <p:grpSp>
        <p:nvGrpSpPr>
          <p:cNvPr id="13" name="Group 12"/>
          <p:cNvGrpSpPr/>
          <p:nvPr/>
        </p:nvGrpSpPr>
        <p:grpSpPr>
          <a:xfrm>
            <a:off x="1768638" y="609601"/>
            <a:ext cx="6156162" cy="6104022"/>
            <a:chOff x="0" y="-369711"/>
            <a:chExt cx="5715000" cy="12277873"/>
          </a:xfrm>
        </p:grpSpPr>
        <p:pic>
          <p:nvPicPr>
            <p:cNvPr id="8" name="Picture 7" descr="D:\PhD\Thesis\Thesis book\Interaction pictures\Residue interaction 2PRG 10a-c.tif"/>
            <p:cNvPicPr/>
            <p:nvPr/>
          </p:nvPicPr>
          <p:blipFill>
            <a:blip r:embed="rId2" cstate="print">
              <a:lum bright="-33000"/>
            </a:blip>
            <a:srcRect/>
            <a:stretch>
              <a:fillRect/>
            </a:stretch>
          </p:blipFill>
          <p:spPr bwMode="auto">
            <a:xfrm>
              <a:off x="0" y="-369711"/>
              <a:ext cx="5715000" cy="4238644"/>
            </a:xfrm>
            <a:prstGeom prst="rect">
              <a:avLst/>
            </a:prstGeom>
            <a:solidFill>
              <a:schemeClr val="bg1"/>
            </a:solidFill>
            <a:ln w="9525">
              <a:solidFill>
                <a:schemeClr val="bg1"/>
              </a:solidFill>
              <a:miter lim="800000"/>
              <a:headEnd/>
              <a:tailEnd/>
            </a:ln>
          </p:spPr>
        </p:pic>
        <p:pic>
          <p:nvPicPr>
            <p:cNvPr id="9" name="Picture 8" descr="D:\PhD\Thesis\Thesis book\Interaction pictures\Residue interaction 2PRG 10d-g.tif"/>
            <p:cNvPicPr/>
            <p:nvPr/>
          </p:nvPicPr>
          <p:blipFill>
            <a:blip r:embed="rId3" cstate="print">
              <a:lum bright="-33000"/>
            </a:blip>
            <a:srcRect/>
            <a:stretch>
              <a:fillRect/>
            </a:stretch>
          </p:blipFill>
          <p:spPr bwMode="auto">
            <a:xfrm>
              <a:off x="2630" y="3886200"/>
              <a:ext cx="5712370" cy="3775746"/>
            </a:xfrm>
            <a:prstGeom prst="rect">
              <a:avLst/>
            </a:prstGeom>
            <a:solidFill>
              <a:schemeClr val="bg1"/>
            </a:solidFill>
            <a:ln w="9525">
              <a:solidFill>
                <a:schemeClr val="bg1"/>
              </a:solidFill>
              <a:miter lim="800000"/>
              <a:headEnd/>
              <a:tailEnd/>
            </a:ln>
          </p:spPr>
        </p:pic>
        <p:pic>
          <p:nvPicPr>
            <p:cNvPr id="12" name="Picture 11" descr="D:\PhD\Thesis\Thesis book\Interaction pictures\Residue interaction 2PRG 10h-k.tif"/>
            <p:cNvPicPr/>
            <p:nvPr/>
          </p:nvPicPr>
          <p:blipFill>
            <a:blip r:embed="rId4" cstate="print">
              <a:lum bright="-33000"/>
            </a:blip>
            <a:srcRect/>
            <a:stretch>
              <a:fillRect/>
            </a:stretch>
          </p:blipFill>
          <p:spPr bwMode="auto">
            <a:xfrm>
              <a:off x="0" y="7676148"/>
              <a:ext cx="5715000" cy="4232014"/>
            </a:xfrm>
            <a:prstGeom prst="rect">
              <a:avLst/>
            </a:prstGeom>
            <a:solidFill>
              <a:schemeClr val="bg1"/>
            </a:solidFill>
            <a:ln w="9525">
              <a:solidFill>
                <a:schemeClr val="bg1"/>
              </a:solidFill>
              <a:miter lim="800000"/>
              <a:headEnd/>
              <a:tailEnd/>
            </a:ln>
          </p:spPr>
        </p:pic>
      </p:grpSp>
    </p:spTree>
    <p:extLst>
      <p:ext uri="{BB962C8B-B14F-4D97-AF65-F5344CB8AC3E}">
        <p14:creationId xmlns="" xmlns:p14="http://schemas.microsoft.com/office/powerpoint/2010/main" val="475243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 y="-5394"/>
            <a:ext cx="9144000" cy="571452"/>
          </a:xfrm>
          <a:solidFill>
            <a:schemeClr val="tx2">
              <a:lumMod val="40000"/>
              <a:lumOff val="60000"/>
            </a:schemeClr>
          </a:solidFill>
        </p:spPr>
        <p:txBody>
          <a:bodyPr>
            <a:noAutofit/>
          </a:bodyPr>
          <a:lstStyle/>
          <a:p>
            <a:r>
              <a:rPr lang="en-US" sz="2400" dirty="0" smtClean="0"/>
              <a:t>Per-residue interaction plot of 10a-k with PPAR-</a:t>
            </a:r>
            <a:r>
              <a:rPr lang="el-GR" sz="2400" dirty="0" smtClean="0"/>
              <a:t>α</a:t>
            </a:r>
            <a:r>
              <a:rPr lang="en-US" sz="2400" dirty="0" smtClean="0"/>
              <a:t> LBD residues</a:t>
            </a:r>
            <a:endParaRPr lang="en-US" sz="2400" dirty="0"/>
          </a:p>
        </p:txBody>
      </p:sp>
      <p:sp>
        <p:nvSpPr>
          <p:cNvPr id="4" name="Slide Number Placeholder 3"/>
          <p:cNvSpPr>
            <a:spLocks noGrp="1"/>
          </p:cNvSpPr>
          <p:nvPr>
            <p:ph type="sldNum" sz="quarter" idx="12"/>
          </p:nvPr>
        </p:nvSpPr>
        <p:spPr/>
        <p:txBody>
          <a:bodyPr/>
          <a:lstStyle/>
          <a:p>
            <a:fld id="{6F97D16C-1E1E-4800-9CDD-977AA41F8AB7}" type="slidenum">
              <a:rPr lang="en-US" smtClean="0"/>
              <a:pPr/>
              <a:t>17</a:t>
            </a:fld>
            <a:endParaRPr lang="en-US"/>
          </a:p>
        </p:txBody>
      </p:sp>
      <p:grpSp>
        <p:nvGrpSpPr>
          <p:cNvPr id="11" name="Group 10"/>
          <p:cNvGrpSpPr/>
          <p:nvPr/>
        </p:nvGrpSpPr>
        <p:grpSpPr>
          <a:xfrm>
            <a:off x="1680309" y="638504"/>
            <a:ext cx="6244491" cy="6172199"/>
            <a:chOff x="1680309" y="622738"/>
            <a:chExt cx="6244491" cy="6172199"/>
          </a:xfrm>
        </p:grpSpPr>
        <p:pic>
          <p:nvPicPr>
            <p:cNvPr id="5" name="Picture 4" descr="D:\PhD\Thesis\Thesis book\Interaction pictures\Residue interaction 3g8i 10a-c.tif"/>
            <p:cNvPicPr/>
            <p:nvPr/>
          </p:nvPicPr>
          <p:blipFill>
            <a:blip r:embed="rId2" cstate="print">
              <a:lum bright="-44000"/>
            </a:blip>
            <a:srcRect/>
            <a:stretch>
              <a:fillRect/>
            </a:stretch>
          </p:blipFill>
          <p:spPr bwMode="auto">
            <a:xfrm>
              <a:off x="1686910" y="622738"/>
              <a:ext cx="6237890" cy="2015020"/>
            </a:xfrm>
            <a:prstGeom prst="rect">
              <a:avLst/>
            </a:prstGeom>
            <a:solidFill>
              <a:schemeClr val="bg1"/>
            </a:solidFill>
            <a:ln w="9525">
              <a:solidFill>
                <a:schemeClr val="bg1"/>
              </a:solidFill>
              <a:miter lim="800000"/>
              <a:headEnd/>
              <a:tailEnd/>
            </a:ln>
          </p:spPr>
        </p:pic>
        <p:pic>
          <p:nvPicPr>
            <p:cNvPr id="6" name="Picture 5" descr="D:\PhD\Thesis\Thesis book\Interaction pictures\Residue interaction 3g8i 10d-g.tif"/>
            <p:cNvPicPr/>
            <p:nvPr/>
          </p:nvPicPr>
          <p:blipFill>
            <a:blip r:embed="rId3" cstate="print">
              <a:lum bright="-44000"/>
            </a:blip>
            <a:srcRect/>
            <a:stretch>
              <a:fillRect/>
            </a:stretch>
          </p:blipFill>
          <p:spPr bwMode="auto">
            <a:xfrm>
              <a:off x="1680309" y="2640135"/>
              <a:ext cx="6244491" cy="2014533"/>
            </a:xfrm>
            <a:prstGeom prst="rect">
              <a:avLst/>
            </a:prstGeom>
            <a:solidFill>
              <a:schemeClr val="bg1"/>
            </a:solidFill>
            <a:ln w="9525">
              <a:solidFill>
                <a:schemeClr val="bg1"/>
              </a:solidFill>
              <a:miter lim="800000"/>
              <a:headEnd/>
              <a:tailEnd/>
            </a:ln>
          </p:spPr>
        </p:pic>
        <p:pic>
          <p:nvPicPr>
            <p:cNvPr id="7" name="Picture 6" descr="D:\PhD\Thesis\Thesis book\Interaction pictures\Residue interaction 3g8i 10h-k.tif"/>
            <p:cNvPicPr/>
            <p:nvPr/>
          </p:nvPicPr>
          <p:blipFill>
            <a:blip r:embed="rId4" cstate="print">
              <a:lum bright="-44000"/>
            </a:blip>
            <a:srcRect/>
            <a:stretch>
              <a:fillRect/>
            </a:stretch>
          </p:blipFill>
          <p:spPr bwMode="auto">
            <a:xfrm>
              <a:off x="1686220" y="4660795"/>
              <a:ext cx="6238580" cy="2134142"/>
            </a:xfrm>
            <a:prstGeom prst="rect">
              <a:avLst/>
            </a:prstGeom>
            <a:solidFill>
              <a:schemeClr val="bg1"/>
            </a:solidFill>
            <a:ln w="9525">
              <a:solidFill>
                <a:schemeClr val="bg1"/>
              </a:solidFill>
              <a:miter lim="800000"/>
              <a:headEnd/>
              <a:tailEnd/>
            </a:ln>
          </p:spPr>
        </p:pic>
      </p:grpSp>
    </p:spTree>
    <p:extLst>
      <p:ext uri="{BB962C8B-B14F-4D97-AF65-F5344CB8AC3E}">
        <p14:creationId xmlns="" xmlns:p14="http://schemas.microsoft.com/office/powerpoint/2010/main" val="4137614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571452"/>
          </a:xfrm>
          <a:solidFill>
            <a:schemeClr val="tx2">
              <a:lumMod val="40000"/>
              <a:lumOff val="60000"/>
            </a:schemeClr>
          </a:solidFill>
        </p:spPr>
        <p:txBody>
          <a:bodyPr>
            <a:normAutofit fontScale="90000"/>
          </a:bodyPr>
          <a:lstStyle/>
          <a:p>
            <a:r>
              <a:rPr lang="en-US" dirty="0" smtClean="0"/>
              <a:t>Hydrogen bonding interactions</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18</a:t>
            </a:fld>
            <a:endParaRPr lang="en-US">
              <a:solidFill>
                <a:schemeClr val="tx1"/>
              </a:solidFill>
            </a:endParaRPr>
          </a:p>
        </p:txBody>
      </p:sp>
      <p:pic>
        <p:nvPicPr>
          <p:cNvPr id="5" name="Picture 4"/>
          <p:cNvPicPr/>
          <p:nvPr/>
        </p:nvPicPr>
        <p:blipFill>
          <a:blip r:embed="rId3" cstate="print"/>
          <a:srcRect l="712" t="3514" r="32414" b="1865"/>
          <a:stretch>
            <a:fillRect/>
          </a:stretch>
        </p:blipFill>
        <p:spPr bwMode="auto">
          <a:xfrm>
            <a:off x="15766" y="911770"/>
            <a:ext cx="9049404" cy="4004438"/>
          </a:xfrm>
          <a:prstGeom prst="rect">
            <a:avLst/>
          </a:prstGeom>
          <a:noFill/>
          <a:ln>
            <a:solidFill>
              <a:schemeClr val="accent1"/>
            </a:solidFill>
          </a:ln>
        </p:spPr>
      </p:pic>
      <p:pic>
        <p:nvPicPr>
          <p:cNvPr id="6" name="Picture 5"/>
          <p:cNvPicPr/>
          <p:nvPr/>
        </p:nvPicPr>
        <p:blipFill>
          <a:blip r:embed="rId4" cstate="print"/>
          <a:srcRect/>
          <a:stretch>
            <a:fillRect/>
          </a:stretch>
        </p:blipFill>
        <p:spPr bwMode="auto">
          <a:xfrm>
            <a:off x="2259714" y="4950370"/>
            <a:ext cx="4755690" cy="906011"/>
          </a:xfrm>
          <a:prstGeom prst="rect">
            <a:avLst/>
          </a:prstGeom>
          <a:noFill/>
          <a:ln w="9525">
            <a:noFill/>
            <a:miter lim="800000"/>
            <a:headEnd/>
            <a:tailEnd/>
          </a:ln>
        </p:spPr>
      </p:pic>
      <p:graphicFrame>
        <p:nvGraphicFramePr>
          <p:cNvPr id="134146" name="Object 2"/>
          <p:cNvGraphicFramePr>
            <a:graphicFrameLocks noChangeAspect="1"/>
          </p:cNvGraphicFramePr>
          <p:nvPr/>
        </p:nvGraphicFramePr>
        <p:xfrm>
          <a:off x="3224028" y="5852473"/>
          <a:ext cx="2667000" cy="989761"/>
        </p:xfrm>
        <a:graphic>
          <a:graphicData uri="http://schemas.openxmlformats.org/presentationml/2006/ole">
            <p:oleObj spid="_x0000_s136206" name="CS ChemDraw Drawing" r:id="rId5" imgW="4904232" imgH="1819656" progId="">
              <p:embed/>
            </p:oleObj>
          </a:graphicData>
        </a:graphic>
      </p:graphicFrame>
    </p:spTree>
    <p:extLst>
      <p:ext uri="{BB962C8B-B14F-4D97-AF65-F5344CB8AC3E}">
        <p14:creationId xmlns="" xmlns:p14="http://schemas.microsoft.com/office/powerpoint/2010/main" val="1567855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Autofit/>
          </a:bodyPr>
          <a:lstStyle/>
          <a:p>
            <a:r>
              <a:rPr lang="en-US" sz="2800" dirty="0" smtClean="0"/>
              <a:t>Hydrogen bonding interactions 10a-k with LBD of PPAR-</a:t>
            </a:r>
            <a:r>
              <a:rPr lang="el-GR" sz="2800" dirty="0" smtClean="0"/>
              <a:t>γ</a:t>
            </a:r>
            <a:endParaRPr lang="en-US" sz="28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19</a:t>
            </a:fld>
            <a:endParaRPr lang="en-US">
              <a:solidFill>
                <a:schemeClr val="tx1"/>
              </a:solidFill>
            </a:endParaRPr>
          </a:p>
        </p:txBody>
      </p:sp>
      <p:graphicFrame>
        <p:nvGraphicFramePr>
          <p:cNvPr id="5" name="Table 4"/>
          <p:cNvGraphicFramePr>
            <a:graphicFrameLocks noGrp="1"/>
          </p:cNvGraphicFramePr>
          <p:nvPr/>
        </p:nvGraphicFramePr>
        <p:xfrm>
          <a:off x="43543" y="1035010"/>
          <a:ext cx="9031508" cy="5764933"/>
        </p:xfrm>
        <a:graphic>
          <a:graphicData uri="http://schemas.openxmlformats.org/drawingml/2006/table">
            <a:tbl>
              <a:tblPr firstRow="1" bandRow="1">
                <a:tableStyleId>{5C22544A-7EE6-4342-B048-85BDC9FD1C3A}</a:tableStyleId>
              </a:tblPr>
              <a:tblGrid>
                <a:gridCol w="1647818"/>
                <a:gridCol w="1230615"/>
                <a:gridCol w="1230615"/>
                <a:gridCol w="1230615"/>
                <a:gridCol w="1230615"/>
                <a:gridCol w="1230615"/>
                <a:gridCol w="1230615"/>
              </a:tblGrid>
              <a:tr h="3797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chemeClr val="accent3"/>
                    </a:solid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Arm-I </a:t>
                      </a:r>
                    </a:p>
                  </a:txBody>
                  <a:tcPr>
                    <a:solidFill>
                      <a:schemeClr val="accent3"/>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Arm-II</a:t>
                      </a:r>
                    </a:p>
                  </a:txBody>
                  <a:tcPr>
                    <a:solidFill>
                      <a:schemeClr val="accent3"/>
                    </a:solidFill>
                  </a:tcPr>
                </a:tc>
              </a:tr>
              <a:tr h="447901">
                <a:tc>
                  <a:txBody>
                    <a:bodyPr/>
                    <a:lstStyle/>
                    <a:p>
                      <a:endParaRPr lang="en-US" dirty="0"/>
                    </a:p>
                  </a:txBody>
                  <a:tcP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Ser 289</a:t>
                      </a:r>
                    </a:p>
                  </a:txBody>
                  <a:tcP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His 323</a:t>
                      </a:r>
                    </a:p>
                  </a:txBody>
                  <a:tcP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His 449</a:t>
                      </a:r>
                    </a:p>
                  </a:txBody>
                  <a:tcP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Tyr</a:t>
                      </a:r>
                      <a:r>
                        <a:rPr lang="en-US" b="1" baseline="0" dirty="0" smtClean="0">
                          <a:solidFill>
                            <a:srgbClr val="FF0000"/>
                          </a:solidFill>
                        </a:rPr>
                        <a:t> 473</a:t>
                      </a:r>
                      <a:endParaRPr lang="en-US" b="1" dirty="0" smtClean="0">
                        <a:solidFill>
                          <a:srgbClr val="FF0000"/>
                        </a:solidFill>
                      </a:endParaRPr>
                    </a:p>
                  </a:txBody>
                  <a:tcP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Gln 286</a:t>
                      </a:r>
                    </a:p>
                  </a:txBody>
                  <a:tcPr>
                    <a:solidFill>
                      <a:schemeClr val="accent3"/>
                    </a:solidFill>
                  </a:tcPr>
                </a:tc>
                <a:tc>
                  <a:txBody>
                    <a:bodyPr/>
                    <a:lstStyle/>
                    <a:p>
                      <a:endParaRPr lang="en-US" b="1" dirty="0"/>
                    </a:p>
                  </a:txBody>
                  <a:tcPr>
                    <a:solidFill>
                      <a:schemeClr val="accent3"/>
                    </a:solidFill>
                  </a:tcPr>
                </a:tc>
              </a:tr>
              <a:tr h="379788">
                <a:tc>
                  <a:txBody>
                    <a:bodyPr/>
                    <a:lstStyle/>
                    <a:p>
                      <a:r>
                        <a:rPr lang="en-US" dirty="0" smtClean="0"/>
                        <a:t>10</a:t>
                      </a:r>
                      <a:r>
                        <a:rPr lang="en-US" baseline="0" dirty="0" smtClean="0"/>
                        <a:t> a</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 b</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Tail</a:t>
                      </a:r>
                    </a:p>
                  </a:txBody>
                  <a:tcPr>
                    <a:solidFill>
                      <a:schemeClr val="bg1"/>
                    </a:solidFill>
                  </a:tcPr>
                </a:tc>
              </a:tr>
              <a:tr h="379788">
                <a:tc>
                  <a:txBody>
                    <a:bodyPr/>
                    <a:lstStyle/>
                    <a:p>
                      <a:r>
                        <a:rPr lang="en-US" dirty="0" smtClean="0"/>
                        <a:t>10c</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10d</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10e</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10f</a:t>
                      </a:r>
                      <a:endParaRPr lang="en-US" dirty="0"/>
                    </a:p>
                  </a:txBody>
                  <a:tcPr>
                    <a:solidFill>
                      <a:schemeClr val="accent4">
                        <a:lumMod val="40000"/>
                        <a:lumOff val="60000"/>
                      </a:schemeClr>
                    </a:solidFill>
                  </a:tcPr>
                </a:tc>
                <a:tc>
                  <a:txBody>
                    <a:bodyPr/>
                    <a:lstStyle/>
                    <a:p>
                      <a:pPr algn="ctr"/>
                      <a:r>
                        <a:rPr lang="en-US" dirty="0" smtClean="0"/>
                        <a:t>√</a:t>
                      </a:r>
                      <a:endParaRPr lang="en-US"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solidFill>
                            <a:srgbClr val="FF0000"/>
                          </a:solidFill>
                        </a:rPr>
                        <a:t>X</a:t>
                      </a:r>
                      <a:endParaRPr lang="en-US" dirty="0">
                        <a:solidFill>
                          <a:srgbClr val="FF0000"/>
                        </a:solidFill>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t>Tail</a:t>
                      </a:r>
                      <a:endParaRPr lang="en-US" dirty="0"/>
                    </a:p>
                  </a:txBody>
                  <a:tcPr>
                    <a:solidFill>
                      <a:schemeClr val="accent4">
                        <a:lumMod val="40000"/>
                        <a:lumOff val="60000"/>
                      </a:schemeClr>
                    </a:solidFill>
                  </a:tcPr>
                </a:tc>
              </a:tr>
              <a:tr h="379788">
                <a:tc>
                  <a:txBody>
                    <a:bodyPr/>
                    <a:lstStyle/>
                    <a:p>
                      <a:r>
                        <a:rPr lang="en-US" dirty="0" smtClean="0"/>
                        <a:t>10g</a:t>
                      </a:r>
                      <a:endParaRPr lang="en-US" dirty="0"/>
                    </a:p>
                  </a:txBody>
                  <a:tcPr>
                    <a:solidFill>
                      <a:schemeClr val="accent4">
                        <a:lumMod val="40000"/>
                        <a:lumOff val="60000"/>
                      </a:schemeClr>
                    </a:solidFill>
                  </a:tcPr>
                </a:tc>
                <a:tc>
                  <a:txBody>
                    <a:bodyPr/>
                    <a:lstStyle/>
                    <a:p>
                      <a:pPr algn="ctr"/>
                      <a:r>
                        <a:rPr lang="en-US" dirty="0" smtClean="0"/>
                        <a:t>√</a:t>
                      </a:r>
                      <a:endParaRPr lang="en-US"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solidFill>
                            <a:srgbClr val="FF0000"/>
                          </a:solidFill>
                        </a:rPr>
                        <a:t>X</a:t>
                      </a:r>
                      <a:endParaRPr lang="en-US" dirty="0">
                        <a:solidFill>
                          <a:srgbClr val="FF0000"/>
                        </a:solidFill>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t>Tail</a:t>
                      </a:r>
                      <a:endParaRPr lang="en-US" dirty="0"/>
                    </a:p>
                  </a:txBody>
                  <a:tcPr>
                    <a:solidFill>
                      <a:schemeClr val="accent4">
                        <a:lumMod val="40000"/>
                        <a:lumOff val="60000"/>
                      </a:schemeClr>
                    </a:solidFill>
                  </a:tcPr>
                </a:tc>
              </a:tr>
              <a:tr h="379788">
                <a:tc>
                  <a:txBody>
                    <a:bodyPr/>
                    <a:lstStyle/>
                    <a:p>
                      <a:r>
                        <a:rPr lang="en-US" dirty="0" smtClean="0"/>
                        <a:t>10h </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10i</a:t>
                      </a:r>
                      <a:endParaRPr lang="en-US" dirty="0"/>
                    </a:p>
                  </a:txBody>
                  <a:tcPr>
                    <a:solidFill>
                      <a:schemeClr val="accent4">
                        <a:lumMod val="40000"/>
                        <a:lumOff val="60000"/>
                      </a:schemeClr>
                    </a:solidFill>
                  </a:tcPr>
                </a:tc>
                <a:tc>
                  <a:txBody>
                    <a:bodyPr/>
                    <a:lstStyle/>
                    <a:p>
                      <a:pPr algn="ctr"/>
                      <a:r>
                        <a:rPr lang="en-US" dirty="0" smtClean="0"/>
                        <a:t>√</a:t>
                      </a:r>
                      <a:endParaRPr lang="en-US"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solidFill>
                            <a:srgbClr val="FF0000"/>
                          </a:solidFill>
                        </a:rPr>
                        <a:t>X</a:t>
                      </a:r>
                      <a:endParaRPr lang="en-US" dirty="0">
                        <a:solidFill>
                          <a:srgbClr val="FF0000"/>
                        </a:solidFill>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t>Tail</a:t>
                      </a:r>
                      <a:endParaRPr lang="en-US" dirty="0"/>
                    </a:p>
                  </a:txBody>
                  <a:tcPr>
                    <a:solidFill>
                      <a:schemeClr val="accent4">
                        <a:lumMod val="40000"/>
                        <a:lumOff val="60000"/>
                      </a:schemeClr>
                    </a:solidFill>
                  </a:tcPr>
                </a:tc>
              </a:tr>
              <a:tr h="379788">
                <a:tc>
                  <a:txBody>
                    <a:bodyPr/>
                    <a:lstStyle/>
                    <a:p>
                      <a:r>
                        <a:rPr lang="en-US" dirty="0" smtClean="0"/>
                        <a:t>10j</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10k</a:t>
                      </a:r>
                      <a:endParaRPr lang="en-US" dirty="0"/>
                    </a:p>
                  </a:txBody>
                  <a:tcPr>
                    <a:solidFill>
                      <a:schemeClr val="accent4">
                        <a:lumMod val="40000"/>
                        <a:lumOff val="60000"/>
                      </a:schemeClr>
                    </a:solidFill>
                  </a:tcPr>
                </a:tc>
                <a:tc>
                  <a:txBody>
                    <a:bodyPr/>
                    <a:lstStyle/>
                    <a:p>
                      <a:pPr algn="ctr"/>
                      <a:r>
                        <a:rPr lang="en-US" dirty="0" smtClean="0"/>
                        <a:t>√</a:t>
                      </a:r>
                      <a:endParaRPr lang="en-US" dirty="0"/>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solidFill>
                            <a:srgbClr val="FF0000"/>
                          </a:solidFill>
                        </a:rPr>
                        <a:t>X</a:t>
                      </a:r>
                      <a:endParaRPr lang="en-US" dirty="0">
                        <a:solidFill>
                          <a:srgbClr val="FF0000"/>
                        </a:solidFill>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c>
                  <a:txBody>
                    <a:bodyPr/>
                    <a:lstStyle/>
                    <a:p>
                      <a:pPr algn="ctr"/>
                      <a:r>
                        <a:rPr lang="en-US" dirty="0" smtClean="0"/>
                        <a:t>Tail</a:t>
                      </a:r>
                      <a:endParaRPr lang="en-US" dirty="0"/>
                    </a:p>
                  </a:txBody>
                  <a:tcPr>
                    <a:solidFill>
                      <a:schemeClr val="accent4">
                        <a:lumMod val="40000"/>
                        <a:lumOff val="60000"/>
                      </a:schemeClr>
                    </a:solidFill>
                  </a:tcPr>
                </a:tc>
              </a:tr>
              <a:tr h="379788">
                <a:tc>
                  <a:txBody>
                    <a:bodyPr/>
                    <a:lstStyle/>
                    <a:p>
                      <a:r>
                        <a:rPr lang="en-US" dirty="0" smtClean="0"/>
                        <a:t>Rosiglitazone</a:t>
                      </a:r>
                      <a:endParaRPr lang="en-US" dirty="0"/>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Tail</a:t>
                      </a:r>
                      <a:endParaRPr lang="en-US" dirty="0"/>
                    </a:p>
                  </a:txBody>
                  <a:tcPr>
                    <a:solidFill>
                      <a:schemeClr val="bg1"/>
                    </a:solidFill>
                  </a:tcPr>
                </a:tc>
              </a:tr>
              <a:tr h="379788">
                <a:tc>
                  <a:txBody>
                    <a:bodyPr/>
                    <a:lstStyle/>
                    <a:p>
                      <a:r>
                        <a:rPr lang="en-US" dirty="0" smtClean="0"/>
                        <a:t>Aleglitazar</a:t>
                      </a:r>
                      <a:endParaRPr lang="en-US"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algn="ctr"/>
                      <a:r>
                        <a:rPr lang="en-US" dirty="0" smtClean="0"/>
                        <a:t>√</a:t>
                      </a:r>
                      <a:endParaRPr lang="en-US" dirty="0"/>
                    </a:p>
                  </a:txBody>
                  <a:tcPr>
                    <a:solidFill>
                      <a:schemeClr val="bg1"/>
                    </a:solidFill>
                  </a:tcPr>
                </a:tc>
                <a:tc>
                  <a:txBody>
                    <a:bodyPr/>
                    <a:lstStyle/>
                    <a:p>
                      <a:pPr algn="ctr"/>
                      <a:r>
                        <a:rPr lang="en-US" dirty="0" smtClean="0"/>
                        <a:t>X</a:t>
                      </a:r>
                      <a:endParaRPr lang="en-US" dirty="0"/>
                    </a:p>
                  </a:txBody>
                  <a:tcPr>
                    <a:solidFill>
                      <a:schemeClr val="bg1"/>
                    </a:solidFill>
                  </a:tcPr>
                </a:tc>
                <a:tc>
                  <a:txBody>
                    <a:bodyPr/>
                    <a:lstStyle/>
                    <a:p>
                      <a:pPr algn="ctr"/>
                      <a:r>
                        <a:rPr lang="en-US" dirty="0" smtClean="0">
                          <a:solidFill>
                            <a:srgbClr val="FF0000"/>
                          </a:solidFill>
                        </a:rPr>
                        <a:t>√</a:t>
                      </a:r>
                      <a:endParaRPr lang="en-US" dirty="0">
                        <a:solidFill>
                          <a:srgbClr val="FF0000"/>
                        </a:solidFill>
                      </a:endParaRPr>
                    </a:p>
                  </a:txBody>
                  <a:tcPr>
                    <a:solidFill>
                      <a:schemeClr val="bg1"/>
                    </a:solidFill>
                  </a:tcPr>
                </a:tc>
                <a:tc>
                  <a:txBody>
                    <a:bodyPr/>
                    <a:lstStyle/>
                    <a:p>
                      <a:pPr algn="ctr"/>
                      <a:r>
                        <a:rPr lang="en-US" dirty="0" smtClean="0">
                          <a:solidFill>
                            <a:schemeClr val="tx1"/>
                          </a:solidFill>
                        </a:rPr>
                        <a:t>X</a:t>
                      </a:r>
                      <a:endParaRPr lang="en-US" dirty="0">
                        <a:solidFill>
                          <a:schemeClr val="tx1"/>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Tail</a:t>
                      </a:r>
                    </a:p>
                  </a:txBody>
                  <a:tcPr>
                    <a:solidFill>
                      <a:schemeClr val="bg1"/>
                    </a:solidFill>
                  </a:tcPr>
                </a:tc>
              </a:tr>
            </a:tbl>
          </a:graphicData>
        </a:graphic>
      </p:graphicFrame>
    </p:spTree>
    <p:extLst>
      <p:ext uri="{BB962C8B-B14F-4D97-AF65-F5344CB8AC3E}">
        <p14:creationId xmlns="" xmlns:p14="http://schemas.microsoft.com/office/powerpoint/2010/main" val="3689927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Autofit/>
          </a:bodyPr>
          <a:lstStyle/>
          <a:p>
            <a:r>
              <a:rPr lang="en-US" sz="2800" dirty="0" smtClean="0"/>
              <a:t>Hydrogen bonding interactions 10a-k with LBD of PPAR-</a:t>
            </a:r>
            <a:r>
              <a:rPr lang="el-GR" sz="2800" dirty="0" smtClean="0"/>
              <a:t>α</a:t>
            </a:r>
            <a:endParaRPr lang="en-US" sz="28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20</a:t>
            </a:fld>
            <a:endParaRPr lang="en-US">
              <a:solidFill>
                <a:schemeClr val="tx1"/>
              </a:solidFill>
            </a:endParaRPr>
          </a:p>
        </p:txBody>
      </p:sp>
      <p:graphicFrame>
        <p:nvGraphicFramePr>
          <p:cNvPr id="5" name="Table 4"/>
          <p:cNvGraphicFramePr>
            <a:graphicFrameLocks noGrp="1"/>
          </p:cNvGraphicFramePr>
          <p:nvPr/>
        </p:nvGraphicFramePr>
        <p:xfrm>
          <a:off x="34036" y="884504"/>
          <a:ext cx="9051910" cy="5784807"/>
        </p:xfrm>
        <a:graphic>
          <a:graphicData uri="http://schemas.openxmlformats.org/drawingml/2006/table">
            <a:tbl>
              <a:tblPr firstRow="1" bandRow="1">
                <a:tableStyleId>{5C22544A-7EE6-4342-B048-85BDC9FD1C3A}</a:tableStyleId>
              </a:tblPr>
              <a:tblGrid>
                <a:gridCol w="1433221"/>
                <a:gridCol w="1228782"/>
                <a:gridCol w="1249476"/>
                <a:gridCol w="1249476"/>
                <a:gridCol w="1249476"/>
                <a:gridCol w="1249476"/>
                <a:gridCol w="1392003"/>
              </a:tblGrid>
              <a:tr h="381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chemeClr val="accent3">
                        <a:lumMod val="7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Arm-I </a:t>
                      </a:r>
                    </a:p>
                  </a:txBody>
                  <a:tcPr>
                    <a:solidFill>
                      <a:schemeClr val="accent3">
                        <a:lumMod val="7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Arm-II</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Entrance</a:t>
                      </a:r>
                    </a:p>
                  </a:txBody>
                  <a:tcPr>
                    <a:solidFill>
                      <a:schemeClr val="accent3">
                        <a:lumMod val="75000"/>
                      </a:schemeClr>
                    </a:solidFill>
                  </a:tcPr>
                </a:tc>
              </a:tr>
              <a:tr h="440013">
                <a:tc>
                  <a:txBody>
                    <a:bodyPr/>
                    <a:lstStyle/>
                    <a:p>
                      <a:endParaRPr lang="en-US" dirty="0"/>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Tyr 314</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His 440</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Tyr 464</a:t>
                      </a:r>
                    </a:p>
                  </a:txBody>
                  <a:tcPr>
                    <a:solidFill>
                      <a:schemeClr val="accent3">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Ser 280</a:t>
                      </a:r>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r>
                        <a:rPr lang="en-US" dirty="0" smtClean="0"/>
                        <a:t>Ala 333</a:t>
                      </a:r>
                      <a:endParaRPr lang="en-US" dirty="0"/>
                    </a:p>
                  </a:txBody>
                  <a:tcPr>
                    <a:solidFill>
                      <a:schemeClr val="accent3">
                        <a:lumMod val="75000"/>
                      </a:schemeClr>
                    </a:solidFill>
                  </a:tcPr>
                </a:tc>
              </a:tr>
              <a:tr h="381771">
                <a:tc>
                  <a:txBody>
                    <a:bodyPr/>
                    <a:lstStyle/>
                    <a:p>
                      <a:r>
                        <a:rPr lang="en-US" dirty="0" smtClean="0"/>
                        <a:t>10</a:t>
                      </a:r>
                      <a:r>
                        <a:rPr lang="en-US" baseline="0" dirty="0" smtClean="0"/>
                        <a:t> a</a:t>
                      </a:r>
                      <a:endParaRPr lang="en-US" dirty="0"/>
                    </a:p>
                  </a:txBody>
                  <a:tcPr>
                    <a:solidFill>
                      <a:schemeClr val="accent4">
                        <a:lumMod val="40000"/>
                        <a:lumOff val="60000"/>
                      </a:schemeClr>
                    </a:solidFill>
                  </a:tcPr>
                </a:tc>
                <a:tc>
                  <a:txBody>
                    <a:bodyPr/>
                    <a:lstStyle/>
                    <a:p>
                      <a:r>
                        <a:rPr lang="en-US" dirty="0" smtClean="0"/>
                        <a:t>X</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X</a:t>
                      </a: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X</a:t>
                      </a: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accent4">
                        <a:lumMod val="40000"/>
                        <a:lumOff val="60000"/>
                      </a:schemeClr>
                    </a:solidFill>
                  </a:tcPr>
                </a:tc>
                <a:tc>
                  <a:txBody>
                    <a:bodyPr/>
                    <a:lstStyle/>
                    <a:p>
                      <a:r>
                        <a:rPr lang="en-US" dirty="0" smtClean="0"/>
                        <a:t>Head</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r>
              <a:tr h="381771">
                <a:tc>
                  <a:txBody>
                    <a:bodyPr/>
                    <a:lstStyle/>
                    <a:p>
                      <a:r>
                        <a:rPr lang="en-US" dirty="0" smtClean="0"/>
                        <a:t>10 b</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Tail</a:t>
                      </a:r>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10c</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10d</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10e</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10f</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10g</a:t>
                      </a:r>
                      <a:endParaRPr lang="en-US" dirty="0"/>
                    </a:p>
                  </a:txBody>
                  <a:tcPr>
                    <a:solidFill>
                      <a:schemeClr val="accent4">
                        <a:lumMod val="40000"/>
                        <a:lumOff val="60000"/>
                      </a:schemeClr>
                    </a:solidFill>
                  </a:tcPr>
                </a:tc>
                <a:tc>
                  <a:txBody>
                    <a:bodyPr/>
                    <a:lstStyle/>
                    <a:p>
                      <a:r>
                        <a:rPr lang="en-US" dirty="0" smtClean="0"/>
                        <a:t>X</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X</a:t>
                      </a: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X</a:t>
                      </a:r>
                    </a:p>
                  </a:txBody>
                  <a:tcPr>
                    <a:solidFill>
                      <a:schemeClr val="accent4">
                        <a:lumMod val="40000"/>
                        <a:lumOff val="60000"/>
                      </a:schemeClr>
                    </a:solidFill>
                  </a:tcPr>
                </a:tc>
                <a:tc>
                  <a:txBody>
                    <a:bodyPr/>
                    <a:lstStyle/>
                    <a:p>
                      <a:r>
                        <a:rPr lang="en-US" dirty="0" smtClean="0">
                          <a:solidFill>
                            <a:schemeClr val="tx1"/>
                          </a:solidFill>
                        </a:rPr>
                        <a:t>X</a:t>
                      </a:r>
                      <a:endParaRPr lang="en-US" dirty="0">
                        <a:solidFill>
                          <a:schemeClr val="tx1"/>
                        </a:solidFill>
                      </a:endParaRPr>
                    </a:p>
                  </a:txBody>
                  <a:tcPr>
                    <a:solidFill>
                      <a:schemeClr val="accent4">
                        <a:lumMod val="40000"/>
                        <a:lumOff val="60000"/>
                      </a:schemeClr>
                    </a:solidFill>
                  </a:tcPr>
                </a:tc>
                <a:tc>
                  <a:txBody>
                    <a:bodyPr/>
                    <a:lstStyle/>
                    <a:p>
                      <a:r>
                        <a:rPr lang="en-US" dirty="0" smtClean="0"/>
                        <a:t>Head</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r>
              <a:tr h="381771">
                <a:tc>
                  <a:txBody>
                    <a:bodyPr/>
                    <a:lstStyle/>
                    <a:p>
                      <a:r>
                        <a:rPr lang="en-US" dirty="0" smtClean="0"/>
                        <a:t>10h </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bg1"/>
                    </a:solidFill>
                  </a:tcPr>
                </a:tc>
                <a:tc>
                  <a:txBody>
                    <a:bodyPr/>
                    <a:lstStyle/>
                    <a:p>
                      <a:r>
                        <a:rPr lang="en-US"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10i</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10j</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10k</a:t>
                      </a:r>
                      <a:endParaRPr lang="en-US" dirty="0"/>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r>
                        <a:rPr lang="en-US" dirty="0" smtClean="0"/>
                        <a:t>Tail</a:t>
                      </a:r>
                      <a:endParaRPr lang="en-US" dirty="0"/>
                    </a:p>
                  </a:txBody>
                  <a:tcPr>
                    <a:solidFill>
                      <a:schemeClr val="bg1"/>
                    </a:solidFill>
                  </a:tcPr>
                </a:tc>
                <a:tc>
                  <a:txBody>
                    <a:bodyPr/>
                    <a:lstStyle/>
                    <a:p>
                      <a:endParaRPr lang="en-US" dirty="0"/>
                    </a:p>
                  </a:txBody>
                  <a:tcPr>
                    <a:solidFill>
                      <a:schemeClr val="bg1"/>
                    </a:solidFill>
                  </a:tcPr>
                </a:tc>
              </a:tr>
              <a:tr h="381771">
                <a:tc>
                  <a:txBody>
                    <a:bodyPr/>
                    <a:lstStyle/>
                    <a:p>
                      <a:r>
                        <a:rPr lang="en-US" dirty="0" smtClean="0"/>
                        <a:t>Rosiglitazone</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X</a:t>
                      </a:r>
                      <a:endParaRPr lang="en-US" dirty="0" smtClean="0">
                        <a:solidFill>
                          <a:schemeClr val="tx1"/>
                        </a:solidFill>
                      </a:endParaRPr>
                    </a:p>
                  </a:txBody>
                  <a:tcPr>
                    <a:solidFill>
                      <a:schemeClr val="accent4">
                        <a:lumMod val="40000"/>
                        <a:lumOff val="60000"/>
                      </a:schemeClr>
                    </a:solidFill>
                  </a:tcPr>
                </a:tc>
                <a:tc>
                  <a:txBody>
                    <a:bodyPr/>
                    <a:lstStyle/>
                    <a:p>
                      <a:r>
                        <a:rPr lang="en-US" dirty="0" smtClean="0"/>
                        <a:t>Head</a:t>
                      </a:r>
                      <a:endParaRPr lang="en-US" dirty="0"/>
                    </a:p>
                  </a:txBody>
                  <a:tcPr>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accent4">
                        <a:lumMod val="40000"/>
                        <a:lumOff val="60000"/>
                      </a:schemeClr>
                    </a:solidFill>
                  </a:tcPr>
                </a:tc>
              </a:tr>
              <a:tr h="381771">
                <a:tc>
                  <a:txBody>
                    <a:bodyPr/>
                    <a:lstStyle/>
                    <a:p>
                      <a:r>
                        <a:rPr lang="en-US" dirty="0" smtClean="0"/>
                        <a:t>Aleglitazar</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r>
                        <a:rPr lang="en-US" dirty="0" smtClean="0"/>
                        <a:t>√</a:t>
                      </a:r>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X</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Tail</a:t>
                      </a:r>
                    </a:p>
                  </a:txBody>
                  <a:tcPr>
                    <a:solidFill>
                      <a:schemeClr val="bg1"/>
                    </a:solidFill>
                  </a:tcPr>
                </a:tc>
                <a:tc>
                  <a:txBody>
                    <a:bodyPr/>
                    <a:lstStyle/>
                    <a:p>
                      <a:endParaRPr lang="en-US" dirty="0"/>
                    </a:p>
                  </a:txBody>
                  <a:tcPr>
                    <a:solidFill>
                      <a:schemeClr val="bg1"/>
                    </a:solidFill>
                  </a:tcPr>
                </a:tc>
              </a:tr>
            </a:tbl>
          </a:graphicData>
        </a:graphic>
      </p:graphicFrame>
    </p:spTree>
    <p:extLst>
      <p:ext uri="{BB962C8B-B14F-4D97-AF65-F5344CB8AC3E}">
        <p14:creationId xmlns="" xmlns:p14="http://schemas.microsoft.com/office/powerpoint/2010/main" val="2267128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571452"/>
          </a:xfrm>
          <a:solidFill>
            <a:schemeClr val="tx2">
              <a:lumMod val="40000"/>
              <a:lumOff val="60000"/>
            </a:schemeClr>
          </a:solidFill>
        </p:spPr>
        <p:txBody>
          <a:bodyPr>
            <a:noAutofit/>
          </a:bodyPr>
          <a:lstStyle/>
          <a:p>
            <a:r>
              <a:rPr lang="en-US" sz="2800" dirty="0" smtClean="0"/>
              <a:t>Hydrogen bonding interactions  of 10b with LBD of PPAR-</a:t>
            </a:r>
            <a:r>
              <a:rPr lang="el-GR" sz="2800" dirty="0" smtClean="0"/>
              <a:t>γ</a:t>
            </a:r>
            <a:endParaRPr lang="en-US" sz="28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21</a:t>
            </a:fld>
            <a:endParaRPr lang="en-US">
              <a:solidFill>
                <a:schemeClr val="tx1"/>
              </a:solidFill>
            </a:endParaRPr>
          </a:p>
        </p:txBody>
      </p:sp>
      <p:pic>
        <p:nvPicPr>
          <p:cNvPr id="132097" name="Picture 1"/>
          <p:cNvPicPr>
            <a:picLocks noChangeAspect="1" noChangeArrowheads="1"/>
          </p:cNvPicPr>
          <p:nvPr/>
        </p:nvPicPr>
        <p:blipFill>
          <a:blip r:embed="rId2" cstate="print"/>
          <a:srcRect/>
          <a:stretch>
            <a:fillRect/>
          </a:stretch>
        </p:blipFill>
        <p:spPr bwMode="auto">
          <a:xfrm>
            <a:off x="150786" y="777766"/>
            <a:ext cx="8880236" cy="6061866"/>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3159004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571452"/>
          </a:xfrm>
          <a:solidFill>
            <a:schemeClr val="tx2">
              <a:lumMod val="40000"/>
              <a:lumOff val="60000"/>
            </a:schemeClr>
          </a:solidFill>
        </p:spPr>
        <p:txBody>
          <a:bodyPr>
            <a:noAutofit/>
          </a:bodyPr>
          <a:lstStyle/>
          <a:p>
            <a:r>
              <a:rPr lang="en-US" sz="2800" dirty="0" smtClean="0"/>
              <a:t>Hydrogen bonding interactions of 10b with LBD of PPAR-</a:t>
            </a:r>
            <a:r>
              <a:rPr lang="el-GR" sz="2800" dirty="0" smtClean="0"/>
              <a:t>α</a:t>
            </a:r>
            <a:endParaRPr lang="en-US" sz="28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22</a:t>
            </a:fld>
            <a:endParaRPr lang="en-US">
              <a:solidFill>
                <a:schemeClr val="tx1"/>
              </a:solidFill>
            </a:endParaRPr>
          </a:p>
        </p:txBody>
      </p:sp>
      <p:pic>
        <p:nvPicPr>
          <p:cNvPr id="131074" name="Picture 2"/>
          <p:cNvPicPr>
            <a:picLocks noChangeAspect="1" noChangeArrowheads="1"/>
          </p:cNvPicPr>
          <p:nvPr/>
        </p:nvPicPr>
        <p:blipFill>
          <a:blip r:embed="rId2" cstate="print"/>
          <a:srcRect l="9113" r="8152"/>
          <a:stretch>
            <a:fillRect/>
          </a:stretch>
        </p:blipFill>
        <p:spPr bwMode="auto">
          <a:xfrm>
            <a:off x="0" y="814558"/>
            <a:ext cx="9144000" cy="5224612"/>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730339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571452"/>
          </a:xfrm>
          <a:solidFill>
            <a:schemeClr val="tx2">
              <a:lumMod val="40000"/>
              <a:lumOff val="60000"/>
            </a:schemeClr>
          </a:solidFill>
        </p:spPr>
        <p:txBody>
          <a:bodyPr>
            <a:noAutofit/>
          </a:bodyPr>
          <a:lstStyle/>
          <a:p>
            <a:r>
              <a:rPr lang="en-US" sz="2400" dirty="0" smtClean="0"/>
              <a:t>Hydrogen bonding interactions  of Rosiglitazone with LBD of PPAR-</a:t>
            </a:r>
            <a:r>
              <a:rPr lang="el-GR" sz="2400" dirty="0" smtClean="0"/>
              <a:t>γ</a:t>
            </a:r>
            <a:endParaRPr lang="en-US" sz="24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23</a:t>
            </a:fld>
            <a:endParaRPr lang="en-US">
              <a:solidFill>
                <a:schemeClr val="tx1"/>
              </a:solidFill>
            </a:endParaRPr>
          </a:p>
        </p:txBody>
      </p:sp>
      <p:pic>
        <p:nvPicPr>
          <p:cNvPr id="183298" name="Picture 2"/>
          <p:cNvPicPr>
            <a:picLocks noChangeAspect="1" noChangeArrowheads="1"/>
          </p:cNvPicPr>
          <p:nvPr/>
        </p:nvPicPr>
        <p:blipFill>
          <a:blip r:embed="rId2" cstate="print"/>
          <a:srcRect/>
          <a:stretch>
            <a:fillRect/>
          </a:stretch>
        </p:blipFill>
        <p:spPr bwMode="auto">
          <a:xfrm>
            <a:off x="32663" y="965372"/>
            <a:ext cx="9038767" cy="5155008"/>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1336453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571452"/>
          </a:xfrm>
          <a:solidFill>
            <a:schemeClr val="tx2">
              <a:lumMod val="40000"/>
              <a:lumOff val="60000"/>
            </a:schemeClr>
          </a:solidFill>
        </p:spPr>
        <p:txBody>
          <a:bodyPr>
            <a:noAutofit/>
          </a:bodyPr>
          <a:lstStyle/>
          <a:p>
            <a:r>
              <a:rPr lang="en-US" sz="2400" dirty="0" smtClean="0"/>
              <a:t>Hydrogen bonding interactions </a:t>
            </a:r>
            <a:r>
              <a:rPr lang="en-US" sz="2400" dirty="0" err="1" smtClean="0"/>
              <a:t>Aleglitazar</a:t>
            </a:r>
            <a:r>
              <a:rPr lang="en-US" sz="2400" dirty="0" smtClean="0"/>
              <a:t> with LBD of PPAR-</a:t>
            </a:r>
            <a:r>
              <a:rPr lang="el-GR" sz="2400" dirty="0" smtClean="0"/>
              <a:t>α</a:t>
            </a:r>
            <a:endParaRPr lang="en-US" sz="2400" dirty="0"/>
          </a:p>
        </p:txBody>
      </p:sp>
      <p:sp>
        <p:nvSpPr>
          <p:cNvPr id="4" name="Slide Number Placeholder 3"/>
          <p:cNvSpPr>
            <a:spLocks noGrp="1"/>
          </p:cNvSpPr>
          <p:nvPr>
            <p:ph type="sldNum" sz="quarter" idx="12"/>
          </p:nvPr>
        </p:nvSpPr>
        <p:spPr>
          <a:solidFill>
            <a:schemeClr val="bg1"/>
          </a:solidFill>
        </p:spPr>
        <p:txBody>
          <a:bodyPr/>
          <a:lstStyle/>
          <a:p>
            <a:fld id="{6F97D16C-1E1E-4800-9CDD-977AA41F8AB7}" type="slidenum">
              <a:rPr lang="en-US" smtClean="0">
                <a:solidFill>
                  <a:schemeClr val="tx1"/>
                </a:solidFill>
              </a:rPr>
              <a:pPr/>
              <a:t>24</a:t>
            </a:fld>
            <a:endParaRPr lang="en-US">
              <a:solidFill>
                <a:schemeClr val="tx1"/>
              </a:solidFill>
            </a:endParaRPr>
          </a:p>
        </p:txBody>
      </p:sp>
      <p:pic>
        <p:nvPicPr>
          <p:cNvPr id="130050" name="Picture 2"/>
          <p:cNvPicPr>
            <a:picLocks noChangeAspect="1" noChangeArrowheads="1"/>
          </p:cNvPicPr>
          <p:nvPr/>
        </p:nvPicPr>
        <p:blipFill>
          <a:blip r:embed="rId2" cstate="print"/>
          <a:srcRect/>
          <a:stretch>
            <a:fillRect/>
          </a:stretch>
        </p:blipFill>
        <p:spPr bwMode="auto">
          <a:xfrm>
            <a:off x="0" y="909140"/>
            <a:ext cx="9144000" cy="3870069"/>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3660466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08"/>
            <a:ext cx="9144000" cy="691194"/>
          </a:xfrm>
          <a:solidFill>
            <a:schemeClr val="tx2">
              <a:lumMod val="40000"/>
              <a:lumOff val="60000"/>
            </a:schemeClr>
          </a:solidFill>
        </p:spPr>
        <p:txBody>
          <a:bodyPr>
            <a:normAutofit fontScale="90000"/>
          </a:bodyPr>
          <a:lstStyle/>
          <a:p>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pPr algn="just"/>
            <a:r>
              <a:rPr lang="en-US" dirty="0" smtClean="0"/>
              <a:t>The H-bond interaction analysis of compounds 10a-k with both PPAR-α and γ LBD domain show different patterns of H-bond interactions.</a:t>
            </a:r>
          </a:p>
          <a:p>
            <a:pPr algn="just"/>
            <a:endParaRPr lang="en-US" dirty="0" smtClean="0"/>
          </a:p>
          <a:p>
            <a:pPr algn="just"/>
            <a:r>
              <a:rPr lang="en-US" dirty="0" smtClean="0"/>
              <a:t>Among these the compounds</a:t>
            </a:r>
            <a:r>
              <a:rPr lang="en-US" b="1" dirty="0" smtClean="0"/>
              <a:t> 10b, 10c, 10d, 10e, 10h </a:t>
            </a:r>
            <a:r>
              <a:rPr lang="en-US" dirty="0" smtClean="0"/>
              <a:t>and</a:t>
            </a:r>
            <a:r>
              <a:rPr lang="en-US" b="1" dirty="0" smtClean="0"/>
              <a:t> 10i </a:t>
            </a:r>
            <a:r>
              <a:rPr lang="en-US" dirty="0" smtClean="0"/>
              <a:t>show exactly similar H-bond interactions as that of the full agonists, </a:t>
            </a:r>
            <a:r>
              <a:rPr lang="en-US" dirty="0" err="1" smtClean="0"/>
              <a:t>aleglitazar</a:t>
            </a:r>
            <a:r>
              <a:rPr lang="en-US" dirty="0" smtClean="0"/>
              <a:t> and rosiglitazone for PPAR-α and γ, respectively. </a:t>
            </a:r>
          </a:p>
          <a:p>
            <a:pPr algn="just"/>
            <a:endParaRPr lang="en-US" dirty="0" smtClean="0"/>
          </a:p>
          <a:p>
            <a:pPr algn="just"/>
            <a:r>
              <a:rPr lang="en-US" dirty="0" smtClean="0"/>
              <a:t>These molecules, therefore, may have a dual agonistic potentials.</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25</a:t>
            </a:fld>
            <a:endParaRPr lang="en-US">
              <a:solidFill>
                <a:schemeClr val="tx1"/>
              </a:solidFill>
            </a:endParaRPr>
          </a:p>
        </p:txBody>
      </p:sp>
    </p:spTree>
    <p:extLst>
      <p:ext uri="{BB962C8B-B14F-4D97-AF65-F5344CB8AC3E}">
        <p14:creationId xmlns="" xmlns:p14="http://schemas.microsoft.com/office/powerpoint/2010/main" val="1732795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26</a:t>
            </a:fld>
            <a:endParaRPr lang="en-US" dirty="0">
              <a:solidFill>
                <a:schemeClr val="tx1"/>
              </a:solidFill>
            </a:endParaRPr>
          </a:p>
        </p:txBody>
      </p:sp>
      <p:sp>
        <p:nvSpPr>
          <p:cNvPr id="5" name="Title 1"/>
          <p:cNvSpPr>
            <a:spLocks noGrp="1"/>
          </p:cNvSpPr>
          <p:nvPr>
            <p:ph type="title"/>
          </p:nvPr>
        </p:nvSpPr>
        <p:spPr>
          <a:xfrm>
            <a:off x="0" y="0"/>
            <a:ext cx="9144000" cy="685800"/>
          </a:xfrm>
          <a:solidFill>
            <a:schemeClr val="tx2">
              <a:lumMod val="40000"/>
              <a:lumOff val="60000"/>
            </a:schemeClr>
          </a:solidFill>
        </p:spPr>
        <p:txBody>
          <a:bodyPr>
            <a:normAutofit fontScale="90000"/>
          </a:bodyPr>
          <a:lstStyle/>
          <a:p>
            <a:r>
              <a:rPr lang="en-US" dirty="0" smtClean="0"/>
              <a:t>ADMET-Analysis</a:t>
            </a:r>
            <a:endParaRPr lang="en-US" dirty="0"/>
          </a:p>
        </p:txBody>
      </p:sp>
      <p:graphicFrame>
        <p:nvGraphicFramePr>
          <p:cNvPr id="7" name="Table 6"/>
          <p:cNvGraphicFramePr>
            <a:graphicFrameLocks noGrp="1"/>
          </p:cNvGraphicFramePr>
          <p:nvPr/>
        </p:nvGraphicFramePr>
        <p:xfrm>
          <a:off x="1" y="1070424"/>
          <a:ext cx="9143998" cy="4873180"/>
        </p:xfrm>
        <a:graphic>
          <a:graphicData uri="http://schemas.openxmlformats.org/drawingml/2006/table">
            <a:tbl>
              <a:tblPr/>
              <a:tblGrid>
                <a:gridCol w="1257959"/>
                <a:gridCol w="1205601"/>
                <a:gridCol w="1053997"/>
                <a:gridCol w="975060"/>
                <a:gridCol w="1152005"/>
                <a:gridCol w="1252282"/>
                <a:gridCol w="1189693"/>
                <a:gridCol w="1057401"/>
              </a:tblGrid>
              <a:tr h="37486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Compound</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mol MW</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5080" algn="ctr">
                        <a:lnSpc>
                          <a:spcPct val="150000"/>
                        </a:lnSpc>
                        <a:spcBef>
                          <a:spcPts val="0"/>
                        </a:spcBef>
                        <a:spcAft>
                          <a:spcPts val="0"/>
                        </a:spcAft>
                      </a:pPr>
                      <a:r>
                        <a:rPr lang="en-US" sz="1600" b="1" dirty="0" err="1">
                          <a:solidFill>
                            <a:schemeClr val="tx1"/>
                          </a:solidFill>
                          <a:latin typeface="Calibri"/>
                          <a:ea typeface="Times New Roman"/>
                          <a:cs typeface="Times New Roman"/>
                        </a:rPr>
                        <a:t>donorHB</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accptHB</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QPpolrz</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QPlogPC16</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QPlogPoct</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QPlogPw</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10a</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355.408</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36.591</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12.444</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16.119</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8.779</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10b</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405.467</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42.797</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14.324</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18.351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9.414</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10c</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434.304</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38.255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13.189</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16.896</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8.548</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10d</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397.488</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41.802</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13.811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17.727</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8.158</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10e</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397.488</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41.81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13.803</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17.679</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8.103</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10f</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434.85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5.5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39.676</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14.041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18.407</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9.704</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10g</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439.568</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45.26</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14.245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19.102</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7.75</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10h</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391.389</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37.159</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11.629</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16.551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8.34</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10i</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452.294</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38.625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12.788</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17.16</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8.36</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10j</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452.294</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38.651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12.834</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17.191</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8.348</a:t>
                      </a:r>
                    </a:p>
                  </a:txBody>
                  <a:tcPr marL="39584" marR="39584" marT="0" marB="0" anchor="b">
                    <a:lnL>
                      <a:noFill/>
                    </a:lnL>
                    <a:lnR>
                      <a:noFill/>
                    </a:lnR>
                    <a:lnT>
                      <a:noFill/>
                    </a:lnT>
                    <a:lnB>
                      <a:noFill/>
                    </a:lnB>
                  </a:tcPr>
                </a:tc>
              </a:tr>
              <a:tr h="37486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10k</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452.294</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38.535</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12.782</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17.132</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8.329</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r>
              <a:tr h="37486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Allowed</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&lt;500</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SimSun"/>
                          <a:cs typeface="SimSun"/>
                        </a:rPr>
                        <a:t>0 – 6</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SimSun"/>
                          <a:cs typeface="SimSun"/>
                        </a:rPr>
                        <a:t>2 –20</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13–70.0 Å</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4–18</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8–35</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4 – 45</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sp>
        <p:nvSpPr>
          <p:cNvPr id="184321" name="Rectangle 1"/>
          <p:cNvSpPr>
            <a:spLocks noChangeArrowheads="1"/>
          </p:cNvSpPr>
          <p:nvPr/>
        </p:nvSpPr>
        <p:spPr bwMode="auto">
          <a:xfrm>
            <a:off x="0" y="5979876"/>
            <a:ext cx="9144000" cy="736071"/>
          </a:xfrm>
          <a:prstGeom prst="rect">
            <a:avLst/>
          </a:prstGeom>
          <a:solidFill>
            <a:schemeClr val="accent3"/>
          </a:solidFill>
          <a:ln w="9525">
            <a:noFill/>
            <a:miter lim="800000"/>
            <a:headEnd/>
            <a:tailEnd/>
          </a:ln>
          <a:effectLst/>
        </p:spPr>
        <p:txBody>
          <a:bodyPr vert="horz" wrap="square" lIns="0" tIns="12696" rIns="0"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Times New Roman" pitchFamily="18" charset="0"/>
                <a:cs typeface="Times New Roman" pitchFamily="18" charset="0"/>
              </a:rPr>
              <a:t>mol MW: </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Molecular weight</a:t>
            </a:r>
            <a:r>
              <a:rPr kumimoji="0" lang="en-US" sz="1400" b="1"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en-US" sz="1400" b="1" i="0" u="none" strike="noStrike" cap="none" normalizeH="0" baseline="0" dirty="0" err="1" smtClean="0">
                <a:ln>
                  <a:noFill/>
                </a:ln>
                <a:effectLst/>
                <a:latin typeface="Calibri" pitchFamily="34" charset="0"/>
                <a:ea typeface="Times New Roman" pitchFamily="18" charset="0"/>
                <a:cs typeface="Times New Roman" pitchFamily="18" charset="0"/>
              </a:rPr>
              <a:t>donorHB</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Estimated number of donor hydrogen bonds; </a:t>
            </a:r>
            <a:r>
              <a:rPr kumimoji="0" lang="en-US" sz="1400" b="1" i="0" u="none" strike="noStrike" cap="none" normalizeH="0" baseline="0" dirty="0" err="1" smtClean="0">
                <a:ln>
                  <a:noFill/>
                </a:ln>
                <a:effectLst/>
                <a:latin typeface="Calibri" pitchFamily="34" charset="0"/>
                <a:ea typeface="Times New Roman" pitchFamily="18" charset="0"/>
                <a:cs typeface="Times New Roman" pitchFamily="18" charset="0"/>
              </a:rPr>
              <a:t>accptHB</a:t>
            </a:r>
            <a:r>
              <a:rPr kumimoji="0" lang="en-US" sz="1400" b="1" i="0" u="none" strike="noStrike" cap="none" normalizeH="0" baseline="0" dirty="0" smtClean="0">
                <a:ln>
                  <a:noFill/>
                </a:ln>
                <a:effectLst/>
                <a:latin typeface="Calibri" pitchFamily="34" charset="0"/>
                <a:ea typeface="Times New Roman" pitchFamily="18" charset="0"/>
                <a:cs typeface="Times New Roman" pitchFamily="18" charset="0"/>
              </a:rPr>
              <a:t>:</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Estimated number of acceptor hydrogen bonds; </a:t>
            </a:r>
            <a:r>
              <a:rPr kumimoji="0" lang="en-US" sz="1400" b="1" i="0" u="none" strike="noStrike" cap="none" normalizeH="0" baseline="0" dirty="0" err="1" smtClean="0">
                <a:ln>
                  <a:noFill/>
                </a:ln>
                <a:effectLst/>
                <a:latin typeface="Calibri" pitchFamily="34" charset="0"/>
                <a:ea typeface="Times New Roman" pitchFamily="18" charset="0"/>
                <a:cs typeface="Times New Roman" pitchFamily="18" charset="0"/>
              </a:rPr>
              <a:t>QPpolrz</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Predicted </a:t>
            </a:r>
            <a:r>
              <a:rPr kumimoji="0" lang="en-US" sz="1400" b="0" i="0" u="none" strike="noStrike" cap="none" normalizeH="0" baseline="0" dirty="0" err="1" smtClean="0">
                <a:ln>
                  <a:noFill/>
                </a:ln>
                <a:effectLst/>
                <a:latin typeface="Calibri" pitchFamily="34" charset="0"/>
                <a:ea typeface="Times New Roman" pitchFamily="18" charset="0"/>
                <a:cs typeface="Times New Roman" pitchFamily="18" charset="0"/>
              </a:rPr>
              <a:t>polarizability</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in cubic angstroms; </a:t>
            </a:r>
            <a:r>
              <a:rPr kumimoji="0" lang="en-US" sz="1400" b="1" i="0" u="none" strike="noStrike" cap="none" normalizeH="0" baseline="0" dirty="0" smtClean="0">
                <a:ln>
                  <a:noFill/>
                </a:ln>
                <a:effectLst/>
                <a:latin typeface="Calibri" pitchFamily="34" charset="0"/>
                <a:ea typeface="Times New Roman" pitchFamily="18" charset="0"/>
                <a:cs typeface="Times New Roman" pitchFamily="18" charset="0"/>
              </a:rPr>
              <a:t>QPlogPC16:</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Predicted hexadecane/gas partition coefficient</a:t>
            </a:r>
            <a:r>
              <a:rPr kumimoji="0" lang="en-US" sz="1400" b="1"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en-US" sz="1400" b="1" i="0" u="none" strike="noStrike" cap="none" normalizeH="0" baseline="0" dirty="0" err="1" smtClean="0">
                <a:ln>
                  <a:noFill/>
                </a:ln>
                <a:effectLst/>
                <a:latin typeface="Calibri" pitchFamily="34" charset="0"/>
                <a:ea typeface="Times New Roman" pitchFamily="18" charset="0"/>
                <a:cs typeface="Times New Roman" pitchFamily="18" charset="0"/>
              </a:rPr>
              <a:t>QPlogPoct</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Predicted </a:t>
            </a:r>
            <a:r>
              <a:rPr kumimoji="0" lang="en-US" sz="1400" b="0" i="0" u="none" strike="noStrike" cap="none" normalizeH="0" baseline="0" dirty="0" err="1" smtClean="0">
                <a:ln>
                  <a:noFill/>
                </a:ln>
                <a:effectLst/>
                <a:latin typeface="Calibri" pitchFamily="34" charset="0"/>
                <a:ea typeface="Times New Roman" pitchFamily="18" charset="0"/>
                <a:cs typeface="Times New Roman" pitchFamily="18" charset="0"/>
              </a:rPr>
              <a:t>octanol</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/gas partition coefficient; </a:t>
            </a:r>
            <a:r>
              <a:rPr kumimoji="0" lang="en-US" sz="1400" b="1" i="0" u="none" strike="noStrike" cap="none" normalizeH="0" baseline="0" dirty="0" err="1" smtClean="0">
                <a:ln>
                  <a:noFill/>
                </a:ln>
                <a:effectLst/>
                <a:latin typeface="Calibri" pitchFamily="34" charset="0"/>
                <a:ea typeface="Times New Roman" pitchFamily="18" charset="0"/>
                <a:cs typeface="Times New Roman" pitchFamily="18" charset="0"/>
              </a:rPr>
              <a:t>QPlogPw</a:t>
            </a:r>
            <a:r>
              <a:rPr kumimoji="0" lang="en-US" sz="1400" b="1" i="0" u="none" strike="noStrike" cap="none" normalizeH="0" baseline="0" dirty="0" smtClean="0">
                <a:ln>
                  <a:noFill/>
                </a:ln>
                <a:effectLst/>
                <a:latin typeface="Calibri" pitchFamily="34" charset="0"/>
                <a:ea typeface="SimSun" pitchFamily="2" charset="-122"/>
                <a:cs typeface="SimSun" pitchFamily="2" charset="-122"/>
              </a:rPr>
              <a:t>: </a:t>
            </a:r>
            <a:r>
              <a:rPr kumimoji="0" lang="en-US" sz="1400" b="0" i="0" u="none" strike="noStrike" cap="none" normalizeH="0" baseline="0" dirty="0" smtClean="0">
                <a:ln>
                  <a:noFill/>
                </a:ln>
                <a:effectLst/>
                <a:latin typeface="Calibri" pitchFamily="34" charset="0"/>
                <a:ea typeface="SimSun" pitchFamily="2" charset="-122"/>
                <a:cs typeface="SimSun" pitchFamily="2" charset="-122"/>
              </a:rPr>
              <a:t>Predicted water/gas partition coef</a:t>
            </a:r>
            <a:r>
              <a:rPr kumimoji="0" lang="en-US" sz="1400" b="0" i="0" u="none" strike="noStrike" cap="none" normalizeH="0" baseline="0" dirty="0" smtClean="0">
                <a:ln>
                  <a:noFill/>
                </a:ln>
                <a:effectLst/>
                <a:latin typeface="Calibri" pitchFamily="34" charset="0"/>
                <a:ea typeface="MS Mincho" pitchFamily="49" charset="-128"/>
                <a:cs typeface="MS Mincho" pitchFamily="49" charset="-128"/>
              </a:rPr>
              <a:t>fi</a:t>
            </a:r>
            <a:r>
              <a:rPr kumimoji="0" lang="en-US" sz="1400" b="0" i="0" u="none" strike="noStrike" cap="none" normalizeH="0" baseline="0" dirty="0" smtClean="0">
                <a:ln>
                  <a:noFill/>
                </a:ln>
                <a:effectLst/>
                <a:latin typeface="Calibri" pitchFamily="34" charset="0"/>
                <a:ea typeface="SimSun" pitchFamily="2" charset="-122"/>
                <a:cs typeface="SimSun" pitchFamily="2" charset="-122"/>
              </a:rPr>
              <a:t>cient</a:t>
            </a:r>
            <a:endPar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endParaRPr>
          </a:p>
        </p:txBody>
      </p:sp>
    </p:spTree>
    <p:extLst>
      <p:ext uri="{BB962C8B-B14F-4D97-AF65-F5344CB8AC3E}">
        <p14:creationId xmlns="" xmlns:p14="http://schemas.microsoft.com/office/powerpoint/2010/main" val="220248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27</a:t>
            </a:fld>
            <a:endParaRPr lang="en-US" dirty="0">
              <a:solidFill>
                <a:schemeClr val="tx1"/>
              </a:solidFill>
            </a:endParaRPr>
          </a:p>
        </p:txBody>
      </p:sp>
      <p:sp>
        <p:nvSpPr>
          <p:cNvPr id="5" name="Title 1"/>
          <p:cNvSpPr>
            <a:spLocks noGrp="1"/>
          </p:cNvSpPr>
          <p:nvPr>
            <p:ph type="title"/>
          </p:nvPr>
        </p:nvSpPr>
        <p:spPr>
          <a:xfrm>
            <a:off x="0" y="0"/>
            <a:ext cx="9144000" cy="685800"/>
          </a:xfrm>
          <a:solidFill>
            <a:schemeClr val="tx2">
              <a:lumMod val="40000"/>
              <a:lumOff val="60000"/>
            </a:schemeClr>
          </a:solidFill>
        </p:spPr>
        <p:txBody>
          <a:bodyPr>
            <a:normAutofit fontScale="90000"/>
          </a:bodyPr>
          <a:lstStyle/>
          <a:p>
            <a:r>
              <a:rPr lang="en-US" dirty="0" smtClean="0"/>
              <a:t>ADMET-Analysis…</a:t>
            </a:r>
            <a:endParaRPr lang="en-US" dirty="0"/>
          </a:p>
        </p:txBody>
      </p:sp>
      <p:graphicFrame>
        <p:nvGraphicFramePr>
          <p:cNvPr id="7" name="Table 6"/>
          <p:cNvGraphicFramePr>
            <a:graphicFrameLocks noGrp="1"/>
          </p:cNvGraphicFramePr>
          <p:nvPr/>
        </p:nvGraphicFramePr>
        <p:xfrm>
          <a:off x="1" y="1066800"/>
          <a:ext cx="9144001" cy="5120640"/>
        </p:xfrm>
        <a:graphic>
          <a:graphicData uri="http://schemas.openxmlformats.org/drawingml/2006/table">
            <a:tbl>
              <a:tblPr/>
              <a:tblGrid>
                <a:gridCol w="1209040"/>
                <a:gridCol w="1304418"/>
                <a:gridCol w="1144540"/>
                <a:gridCol w="1846028"/>
                <a:gridCol w="1213325"/>
                <a:gridCol w="1213325"/>
                <a:gridCol w="1213325"/>
              </a:tblGrid>
              <a:tr h="27432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Compound</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QPlogPo</a:t>
                      </a:r>
                      <a:r>
                        <a:rPr lang="en-US" sz="1600" b="1" dirty="0">
                          <a:solidFill>
                            <a:schemeClr val="tx1"/>
                          </a:solidFill>
                          <a:latin typeface="Calibri"/>
                          <a:ea typeface="Times New Roman"/>
                          <a:cs typeface="Times New Roman"/>
                        </a:rPr>
                        <a:t>/w</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QPlogS</a:t>
                      </a:r>
                      <a:endParaRPr lang="en-US" sz="160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QPlogHERG</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QPPCaco</a:t>
                      </a:r>
                      <a:endParaRPr lang="en-US" sz="160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QPlogBB</a:t>
                      </a:r>
                      <a:endParaRPr lang="en-US" sz="160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QPPMDCK</a:t>
                      </a:r>
                      <a:endParaRPr lang="en-US" sz="160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4320">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10a</a:t>
                      </a:r>
                    </a:p>
                  </a:txBody>
                  <a:tcPr marL="39584" marR="39584"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4.003</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-5.329</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-6.556</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580.483</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-1.203</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417.263</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10b</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4.96</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-6.501</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-7.109</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-1.251</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417.262</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10c</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4.575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-6.189</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-6.488</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580.484</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-1.048</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1107.925</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10d</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5.049</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-6.501</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-6.573</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580.488</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-1.386</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417.267</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10e</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5.05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-6.721</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-6.699</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580.482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-1.429</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417.261</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10f</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3.795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-6.132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-6.402</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78.444</a:t>
                      </a:r>
                    </a:p>
                  </a:txBody>
                  <a:tcPr marL="68580" marR="68580" marT="0" marB="0" anchor="b">
                    <a:lnL>
                      <a:noFill/>
                    </a:lnL>
                    <a:lnR>
                      <a:noFill/>
                    </a:lnR>
                    <a:lnT>
                      <a:noFill/>
                    </a:lnT>
                    <a:lnB>
                      <a:noFill/>
                    </a:lnB>
                    <a:no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-2.185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103.664</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10g</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5.63</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-6.979</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-6.038</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580.486</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-1.341</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417.259</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10h</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4.475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-6.062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-6.301</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-0.996</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1362.957</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10i</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4.805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-6.475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-6.321</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-0.942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1878.126</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10j</a:t>
                      </a:r>
                    </a:p>
                  </a:txBody>
                  <a:tcPr marL="39584" marR="39584"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4.822</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-6.549</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-6.356</a:t>
                      </a:r>
                    </a:p>
                  </a:txBody>
                  <a:tcPr marL="68580" marR="68580" marT="0" marB="0" anchor="b">
                    <a:lnL>
                      <a:noFill/>
                    </a:lnL>
                    <a:lnR>
                      <a:noFill/>
                    </a:lnR>
                    <a:lnT>
                      <a:noFill/>
                    </a:lnT>
                    <a:lnB>
                      <a:noFill/>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580.483</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-0.945</a:t>
                      </a:r>
                    </a:p>
                  </a:txBody>
                  <a:tcPr marL="68580" marR="68580" marT="0" marB="0" anchor="b">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1961.492</a:t>
                      </a:r>
                    </a:p>
                  </a:txBody>
                  <a:tcPr marL="68580" marR="68580" marT="0" marB="0" anchor="b">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10k</a:t>
                      </a:r>
                    </a:p>
                  </a:txBody>
                  <a:tcPr marL="39584" marR="3958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4.81</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-6.554</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-6.357</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580.484</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-0.945</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1999.39</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27432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Allowed</a:t>
                      </a:r>
                      <a:endParaRPr lang="en-US" sz="1600" dirty="0">
                        <a:solidFill>
                          <a:schemeClr val="tx1"/>
                        </a:solidFill>
                        <a:latin typeface="Calibri"/>
                        <a:ea typeface="Times New Roman"/>
                        <a:cs typeface="Times New Roman"/>
                      </a:endParaRPr>
                    </a:p>
                  </a:txBody>
                  <a:tcPr marL="39584" marR="3958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2 – 6.5</a:t>
                      </a:r>
                      <a:endParaRPr lang="en-US" sz="160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–6.5 – 0.5</a:t>
                      </a:r>
                      <a:endParaRPr lang="en-US" sz="160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Concern below-5</a:t>
                      </a:r>
                      <a:endParaRPr lang="en-US" sz="160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Times New Roman"/>
                          <a:cs typeface="Times New Roman"/>
                        </a:rPr>
                        <a:t>&lt;25 poor, &gt;500 great</a:t>
                      </a:r>
                      <a:endParaRPr lang="en-US" sz="160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a:solidFill>
                            <a:schemeClr val="tx1"/>
                          </a:solidFill>
                          <a:latin typeface="Calibri"/>
                          <a:ea typeface="SimSun"/>
                          <a:cs typeface="SimSun"/>
                        </a:rPr>
                        <a:t>–3 – 1.2</a:t>
                      </a:r>
                      <a:endParaRPr lang="en-US" sz="160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&lt;25 poor, &gt;500 great</a:t>
                      </a:r>
                      <a:endParaRPr lang="en-US" sz="1600" dirty="0">
                        <a:solidFill>
                          <a:schemeClr val="tx1"/>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sp>
        <p:nvSpPr>
          <p:cNvPr id="6" name="Rectangle 1"/>
          <p:cNvSpPr>
            <a:spLocks noChangeArrowheads="1"/>
          </p:cNvSpPr>
          <p:nvPr/>
        </p:nvSpPr>
        <p:spPr bwMode="auto">
          <a:xfrm>
            <a:off x="0" y="6179448"/>
            <a:ext cx="9144000" cy="736071"/>
          </a:xfrm>
          <a:prstGeom prst="rect">
            <a:avLst/>
          </a:prstGeom>
          <a:solidFill>
            <a:schemeClr val="accent3"/>
          </a:solidFill>
          <a:ln w="9525">
            <a:noFill/>
            <a:miter lim="800000"/>
            <a:headEnd/>
            <a:tailEnd/>
          </a:ln>
          <a:effectLst/>
        </p:spPr>
        <p:txBody>
          <a:bodyPr vert="horz" wrap="square" lIns="0" tIns="12696" rIns="0" bIns="76176" numCol="1" anchor="ctr" anchorCtr="0" compatLnSpc="1">
            <a:prstTxWarp prst="textNoShape">
              <a:avLst/>
            </a:prstTxWarp>
            <a:spAutoFit/>
          </a:bodyPr>
          <a:lstStyle/>
          <a:p>
            <a:pPr lvl="0" fontAlgn="base">
              <a:spcBef>
                <a:spcPct val="0"/>
              </a:spcBef>
              <a:spcAft>
                <a:spcPct val="0"/>
              </a:spcAft>
            </a:pPr>
            <a:r>
              <a:rPr lang="en-US" sz="1400" b="1" dirty="0" err="1" smtClean="0">
                <a:latin typeface="Calibri" pitchFamily="34" charset="0"/>
                <a:ea typeface="Times New Roman" pitchFamily="18" charset="0"/>
                <a:cs typeface="Times New Roman" pitchFamily="18" charset="0"/>
              </a:rPr>
              <a:t>QPlogPo</a:t>
            </a:r>
            <a:r>
              <a:rPr lang="en-US" sz="1400" b="1" dirty="0" smtClean="0">
                <a:latin typeface="Calibri" pitchFamily="34" charset="0"/>
                <a:ea typeface="Times New Roman" pitchFamily="18" charset="0"/>
                <a:cs typeface="Times New Roman" pitchFamily="18" charset="0"/>
              </a:rPr>
              <a:t>/w: Predicted </a:t>
            </a:r>
            <a:r>
              <a:rPr lang="en-US" sz="1400" b="1" dirty="0" err="1" smtClean="0">
                <a:latin typeface="Calibri" pitchFamily="34" charset="0"/>
                <a:ea typeface="Times New Roman" pitchFamily="18" charset="0"/>
                <a:cs typeface="Times New Roman" pitchFamily="18" charset="0"/>
              </a:rPr>
              <a:t>octanol</a:t>
            </a:r>
            <a:r>
              <a:rPr lang="en-US" sz="1400" b="1" dirty="0" smtClean="0">
                <a:latin typeface="Calibri" pitchFamily="34" charset="0"/>
                <a:ea typeface="Times New Roman" pitchFamily="18" charset="0"/>
                <a:cs typeface="Times New Roman" pitchFamily="18" charset="0"/>
              </a:rPr>
              <a:t>/water partition </a:t>
            </a:r>
            <a:r>
              <a:rPr lang="en-US" sz="1400" b="1" dirty="0" err="1" smtClean="0">
                <a:latin typeface="Calibri" pitchFamily="34" charset="0"/>
                <a:ea typeface="Times New Roman" pitchFamily="18" charset="0"/>
                <a:cs typeface="Times New Roman" pitchFamily="18" charset="0"/>
              </a:rPr>
              <a:t>coefﬁcient</a:t>
            </a:r>
            <a:r>
              <a:rPr lang="en-US" sz="1400" b="1" dirty="0" smtClean="0">
                <a:latin typeface="Calibri" pitchFamily="34" charset="0"/>
                <a:ea typeface="Times New Roman" pitchFamily="18" charset="0"/>
                <a:cs typeface="Times New Roman" pitchFamily="18" charset="0"/>
              </a:rPr>
              <a:t>; </a:t>
            </a:r>
            <a:r>
              <a:rPr lang="en-US" sz="1400" b="1" dirty="0" err="1" smtClean="0">
                <a:latin typeface="Calibri" pitchFamily="34" charset="0"/>
                <a:ea typeface="Times New Roman" pitchFamily="18" charset="0"/>
                <a:cs typeface="Times New Roman" pitchFamily="18" charset="0"/>
              </a:rPr>
              <a:t>QPlogS</a:t>
            </a:r>
            <a:r>
              <a:rPr lang="en-US" sz="1400" b="1" dirty="0" smtClean="0">
                <a:latin typeface="Calibri" pitchFamily="34" charset="0"/>
                <a:ea typeface="Times New Roman" pitchFamily="18" charset="0"/>
                <a:cs typeface="Times New Roman" pitchFamily="18" charset="0"/>
              </a:rPr>
              <a:t>: Predicted aqueous solubility, </a:t>
            </a:r>
            <a:r>
              <a:rPr lang="en-US" sz="1400" b="1" dirty="0" err="1" smtClean="0">
                <a:latin typeface="Calibri" pitchFamily="34" charset="0"/>
                <a:ea typeface="Times New Roman" pitchFamily="18" charset="0"/>
                <a:cs typeface="Times New Roman" pitchFamily="18" charset="0"/>
              </a:rPr>
              <a:t>QPlogHERG</a:t>
            </a:r>
            <a:r>
              <a:rPr lang="en-US" sz="1400" b="1" dirty="0" smtClean="0">
                <a:latin typeface="Calibri" pitchFamily="34" charset="0"/>
                <a:ea typeface="Times New Roman" pitchFamily="18" charset="0"/>
                <a:cs typeface="Times New Roman" pitchFamily="18" charset="0"/>
              </a:rPr>
              <a:t>: Predicted IC50 value for blockage of HERG K+ channels; </a:t>
            </a:r>
            <a:r>
              <a:rPr lang="en-US" sz="1400" b="1" dirty="0" err="1" smtClean="0">
                <a:latin typeface="Calibri" pitchFamily="34" charset="0"/>
                <a:ea typeface="Times New Roman" pitchFamily="18" charset="0"/>
                <a:cs typeface="Times New Roman" pitchFamily="18" charset="0"/>
              </a:rPr>
              <a:t>QPPCaco</a:t>
            </a:r>
            <a:r>
              <a:rPr lang="en-US" sz="1400" b="1" dirty="0" smtClean="0">
                <a:latin typeface="Calibri" pitchFamily="34" charset="0"/>
                <a:ea typeface="Times New Roman" pitchFamily="18" charset="0"/>
                <a:cs typeface="Times New Roman" pitchFamily="18" charset="0"/>
              </a:rPr>
              <a:t>: Predicted apparent Caco-2 cell permeability in nm/sec; </a:t>
            </a:r>
            <a:r>
              <a:rPr lang="en-US" sz="1400" b="1" dirty="0" err="1" smtClean="0">
                <a:latin typeface="Calibri" pitchFamily="34" charset="0"/>
                <a:ea typeface="Times New Roman" pitchFamily="18" charset="0"/>
                <a:cs typeface="Times New Roman" pitchFamily="18" charset="0"/>
              </a:rPr>
              <a:t>QPlogBB</a:t>
            </a:r>
            <a:r>
              <a:rPr lang="en-US" sz="1400" b="1" dirty="0" smtClean="0">
                <a:latin typeface="Calibri" pitchFamily="34" charset="0"/>
                <a:ea typeface="Times New Roman" pitchFamily="18" charset="0"/>
                <a:cs typeface="Times New Roman" pitchFamily="18" charset="0"/>
              </a:rPr>
              <a:t>: Predicted brain/blood partition </a:t>
            </a:r>
            <a:r>
              <a:rPr lang="en-US" sz="1400" b="1" dirty="0" err="1" smtClean="0">
                <a:latin typeface="Calibri" pitchFamily="34" charset="0"/>
                <a:ea typeface="Times New Roman" pitchFamily="18" charset="0"/>
                <a:cs typeface="Times New Roman" pitchFamily="18" charset="0"/>
              </a:rPr>
              <a:t>coefﬁcient</a:t>
            </a:r>
            <a:r>
              <a:rPr lang="en-US" sz="1400" b="1" dirty="0" smtClean="0">
                <a:latin typeface="Calibri" pitchFamily="34" charset="0"/>
                <a:ea typeface="Times New Roman" pitchFamily="18" charset="0"/>
                <a:cs typeface="Times New Roman" pitchFamily="18" charset="0"/>
              </a:rPr>
              <a:t>; QPPMDCK: Predicted apparent MDCK cell permeability in nm/sec.</a:t>
            </a:r>
          </a:p>
        </p:txBody>
      </p:sp>
    </p:spTree>
    <p:extLst>
      <p:ext uri="{BB962C8B-B14F-4D97-AF65-F5344CB8AC3E}">
        <p14:creationId xmlns="" xmlns:p14="http://schemas.microsoft.com/office/powerpoint/2010/main" val="3822885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28</a:t>
            </a:fld>
            <a:endParaRPr lang="en-US" dirty="0">
              <a:solidFill>
                <a:schemeClr val="tx1"/>
              </a:solidFill>
            </a:endParaRPr>
          </a:p>
        </p:txBody>
      </p:sp>
      <p:sp>
        <p:nvSpPr>
          <p:cNvPr id="5" name="Title 1"/>
          <p:cNvSpPr>
            <a:spLocks noGrp="1"/>
          </p:cNvSpPr>
          <p:nvPr>
            <p:ph type="title"/>
          </p:nvPr>
        </p:nvSpPr>
        <p:spPr>
          <a:xfrm>
            <a:off x="0" y="0"/>
            <a:ext cx="9144000" cy="609600"/>
          </a:xfrm>
          <a:solidFill>
            <a:schemeClr val="tx2">
              <a:lumMod val="40000"/>
              <a:lumOff val="60000"/>
            </a:schemeClr>
          </a:solidFill>
        </p:spPr>
        <p:txBody>
          <a:bodyPr>
            <a:normAutofit fontScale="90000"/>
          </a:bodyPr>
          <a:lstStyle/>
          <a:p>
            <a:r>
              <a:rPr lang="en-US" dirty="0" smtClean="0"/>
              <a:t>ADMET-Analysis…</a:t>
            </a:r>
            <a:endParaRPr lang="en-US" dirty="0"/>
          </a:p>
        </p:txBody>
      </p:sp>
      <p:graphicFrame>
        <p:nvGraphicFramePr>
          <p:cNvPr id="7" name="Table 6"/>
          <p:cNvGraphicFramePr>
            <a:graphicFrameLocks noGrp="1"/>
          </p:cNvGraphicFramePr>
          <p:nvPr/>
        </p:nvGraphicFramePr>
        <p:xfrm>
          <a:off x="0" y="990600"/>
          <a:ext cx="9143999" cy="4754880"/>
        </p:xfrm>
        <a:graphic>
          <a:graphicData uri="http://schemas.openxmlformats.org/drawingml/2006/table">
            <a:tbl>
              <a:tblPr/>
              <a:tblGrid>
                <a:gridCol w="1133157"/>
                <a:gridCol w="1013053"/>
                <a:gridCol w="888433"/>
                <a:gridCol w="1168148"/>
                <a:gridCol w="2423641"/>
                <a:gridCol w="1181441"/>
                <a:gridCol w="1336126"/>
              </a:tblGrid>
              <a:tr h="27432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Compound</a:t>
                      </a:r>
                      <a:endParaRPr lang="en-US" sz="1600" dirty="0">
                        <a:solidFill>
                          <a:schemeClr val="tx1"/>
                        </a:solidFill>
                        <a:latin typeface="Calibri"/>
                        <a:ea typeface="Times New Roman"/>
                        <a:cs typeface="Times New Roman"/>
                      </a:endParaRPr>
                    </a:p>
                  </a:txBody>
                  <a:tcPr marL="39584" marR="3958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QPlogKp</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a:t>
                      </a:r>
                      <a:r>
                        <a:rPr lang="en-US" sz="1600" b="1" dirty="0" err="1">
                          <a:solidFill>
                            <a:schemeClr val="tx1"/>
                          </a:solidFill>
                          <a:latin typeface="Calibri"/>
                          <a:ea typeface="Times New Roman"/>
                          <a:cs typeface="Times New Roman"/>
                        </a:rPr>
                        <a:t>metab</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QPlogKhsa</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PercentHumanOralAbs</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smtClean="0">
                          <a:solidFill>
                            <a:schemeClr val="tx1"/>
                          </a:solidFill>
                          <a:latin typeface="Calibri"/>
                          <a:ea typeface="Times New Roman"/>
                          <a:cs typeface="Times New Roman"/>
                        </a:rPr>
                        <a:t>RuleOfFve</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err="1">
                          <a:solidFill>
                            <a:schemeClr val="tx1"/>
                          </a:solidFill>
                          <a:latin typeface="Calibri"/>
                          <a:ea typeface="Times New Roman"/>
                          <a:cs typeface="Times New Roman"/>
                        </a:rPr>
                        <a:t>RuleOfThree</a:t>
                      </a:r>
                      <a:endParaRPr lang="en-US" sz="1600" dirty="0">
                        <a:solidFill>
                          <a:schemeClr val="tx1"/>
                        </a:solidFill>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4320">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10a</a:t>
                      </a:r>
                    </a:p>
                  </a:txBody>
                  <a:tcPr marL="39584" marR="3958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-1.869</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0.412</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100</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74320">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10b</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-1.622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0.786</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10c</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-2.039</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0.553</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10d</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-1.874</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6</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0.803</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93.016</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10e</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-1.918</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0.808</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93.025</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10f</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-3.789</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0.472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83.072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10g</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-2.118</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1.092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96.418</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10h</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-2.136</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0.497</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10i</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-2.151</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0.6</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10j</a:t>
                      </a:r>
                    </a:p>
                  </a:txBody>
                  <a:tcPr marL="39584" marR="39584"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-2.162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0.602</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100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0</a:t>
                      </a:r>
                    </a:p>
                  </a:txBody>
                  <a:tcPr marL="68580" marR="68580" marT="0" marB="0" anchor="ctr">
                    <a:lnL>
                      <a:noFill/>
                    </a:lnL>
                    <a:lnR>
                      <a:noFill/>
                    </a:lnR>
                    <a:lnT>
                      <a:noFill/>
                    </a:lnT>
                    <a:lnB>
                      <a:noFill/>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a:t>
                      </a:r>
                    </a:p>
                  </a:txBody>
                  <a:tcPr marL="68580" marR="68580" marT="0" marB="0" anchor="ctr">
                    <a:lnL>
                      <a:noFill/>
                    </a:lnL>
                    <a:lnR>
                      <a:noFill/>
                    </a:lnR>
                    <a:lnT>
                      <a:noFill/>
                    </a:lnT>
                    <a:lnB>
                      <a:noFill/>
                    </a:lnB>
                  </a:tcPr>
                </a:tc>
              </a:tr>
              <a:tr h="274320">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10k</a:t>
                      </a:r>
                    </a:p>
                  </a:txBody>
                  <a:tcPr marL="39584" marR="3958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-2.173</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3</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0.596</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solidFill>
                            <a:schemeClr val="tx1"/>
                          </a:solidFill>
                          <a:latin typeface="Calibri"/>
                          <a:ea typeface="Times New Roman"/>
                          <a:cs typeface="Times New Roman"/>
                        </a:rPr>
                        <a:t>100</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0</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solidFill>
                            <a:schemeClr val="tx1"/>
                          </a:solidFill>
                          <a:latin typeface="Calibri"/>
                          <a:ea typeface="Times New Roman"/>
                          <a:cs typeface="Times New Roman"/>
                        </a:rPr>
                        <a:t>1</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274320">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Allowed</a:t>
                      </a:r>
                      <a:endParaRPr lang="en-US" sz="1600" dirty="0">
                        <a:solidFill>
                          <a:schemeClr val="tx1"/>
                        </a:solidFill>
                        <a:latin typeface="Calibri"/>
                        <a:ea typeface="Times New Roman"/>
                        <a:cs typeface="Times New Roman"/>
                      </a:endParaRPr>
                    </a:p>
                  </a:txBody>
                  <a:tcPr marL="39584" marR="395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–8 – –1.0</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1 – 8</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–1.5 – 1.5</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smtClean="0">
                          <a:solidFill>
                            <a:schemeClr val="tx1"/>
                          </a:solidFill>
                          <a:latin typeface="Calibri"/>
                          <a:ea typeface="Times New Roman"/>
                          <a:cs typeface="Times New Roman"/>
                        </a:rPr>
                        <a:t>&lt;</a:t>
                      </a:r>
                      <a:r>
                        <a:rPr lang="en-US" sz="1600" b="1" dirty="0">
                          <a:solidFill>
                            <a:schemeClr val="tx1"/>
                          </a:solidFill>
                          <a:latin typeface="Calibri"/>
                          <a:ea typeface="Times New Roman"/>
                          <a:cs typeface="Times New Roman"/>
                        </a:rPr>
                        <a:t>25% is poor</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SimSun"/>
                          <a:cs typeface="SimSun"/>
                        </a:rPr>
                        <a:t>Max. is 4</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50000"/>
                        </a:lnSpc>
                        <a:spcBef>
                          <a:spcPts val="0"/>
                        </a:spcBef>
                        <a:spcAft>
                          <a:spcPts val="0"/>
                        </a:spcAft>
                      </a:pPr>
                      <a:r>
                        <a:rPr lang="en-US" sz="1600" b="1" dirty="0">
                          <a:solidFill>
                            <a:schemeClr val="tx1"/>
                          </a:solidFill>
                          <a:latin typeface="Calibri"/>
                          <a:ea typeface="Times New Roman"/>
                          <a:cs typeface="Times New Roman"/>
                        </a:rPr>
                        <a:t>Max. is 3</a:t>
                      </a:r>
                      <a:endParaRPr lang="en-US" sz="1600" dirty="0">
                        <a:solidFill>
                          <a:schemeClr val="tx1"/>
                        </a:solidFill>
                        <a:latin typeface="Calibri"/>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sp>
        <p:nvSpPr>
          <p:cNvPr id="6" name="Rectangle 1"/>
          <p:cNvSpPr>
            <a:spLocks noChangeArrowheads="1"/>
          </p:cNvSpPr>
          <p:nvPr/>
        </p:nvSpPr>
        <p:spPr bwMode="auto">
          <a:xfrm>
            <a:off x="0" y="5773587"/>
            <a:ext cx="9144000" cy="736071"/>
          </a:xfrm>
          <a:prstGeom prst="rect">
            <a:avLst/>
          </a:prstGeom>
          <a:solidFill>
            <a:schemeClr val="accent3"/>
          </a:solidFill>
          <a:ln w="9525">
            <a:noFill/>
            <a:miter lim="800000"/>
            <a:headEnd/>
            <a:tailEnd/>
          </a:ln>
          <a:effectLst/>
        </p:spPr>
        <p:txBody>
          <a:bodyPr vert="horz" wrap="square" lIns="0" tIns="12696" rIns="0" bIns="76176" numCol="1" anchor="ctr" anchorCtr="0" compatLnSpc="1">
            <a:prstTxWarp prst="textNoShape">
              <a:avLst/>
            </a:prstTxWarp>
            <a:spAutoFit/>
          </a:bodyPr>
          <a:lstStyle/>
          <a:p>
            <a:pPr lvl="0" fontAlgn="base">
              <a:spcBef>
                <a:spcPct val="0"/>
              </a:spcBef>
              <a:spcAft>
                <a:spcPct val="0"/>
              </a:spcAft>
            </a:pPr>
            <a:r>
              <a:rPr lang="en-US" sz="1400" b="1" dirty="0" err="1" smtClean="0">
                <a:latin typeface="Calibri" pitchFamily="34" charset="0"/>
                <a:ea typeface="Times New Roman" pitchFamily="18" charset="0"/>
                <a:cs typeface="Times New Roman" pitchFamily="18" charset="0"/>
              </a:rPr>
              <a:t>QPlogKp</a:t>
            </a:r>
            <a:r>
              <a:rPr lang="en-US" sz="1400" b="1" dirty="0" smtClean="0">
                <a:latin typeface="Calibri" pitchFamily="34" charset="0"/>
                <a:ea typeface="Times New Roman" pitchFamily="18" charset="0"/>
                <a:cs typeface="Times New Roman" pitchFamily="18" charset="0"/>
              </a:rPr>
              <a:t>: Predicted skin permeability, </a:t>
            </a:r>
            <a:r>
              <a:rPr lang="en-US" sz="1400" b="1" dirty="0" err="1" smtClean="0">
                <a:latin typeface="Calibri" pitchFamily="34" charset="0"/>
                <a:ea typeface="Times New Roman" pitchFamily="18" charset="0"/>
                <a:cs typeface="Times New Roman" pitchFamily="18" charset="0"/>
              </a:rPr>
              <a:t>logKp</a:t>
            </a:r>
            <a:r>
              <a:rPr lang="en-US" sz="1400" b="1" dirty="0" smtClean="0">
                <a:latin typeface="Calibri" pitchFamily="34" charset="0"/>
                <a:ea typeface="Times New Roman" pitchFamily="18" charset="0"/>
                <a:cs typeface="Times New Roman" pitchFamily="18" charset="0"/>
              </a:rPr>
              <a:t>; #</a:t>
            </a:r>
            <a:r>
              <a:rPr lang="en-US" sz="1400" b="1" dirty="0" err="1" smtClean="0">
                <a:latin typeface="Calibri" pitchFamily="34" charset="0"/>
                <a:ea typeface="Times New Roman" pitchFamily="18" charset="0"/>
                <a:cs typeface="Times New Roman" pitchFamily="18" charset="0"/>
              </a:rPr>
              <a:t>metab</a:t>
            </a:r>
            <a:r>
              <a:rPr lang="en-US" sz="1400" b="1" dirty="0" smtClean="0">
                <a:latin typeface="Calibri" pitchFamily="34" charset="0"/>
                <a:ea typeface="Times New Roman" pitchFamily="18" charset="0"/>
                <a:cs typeface="Times New Roman" pitchFamily="18" charset="0"/>
              </a:rPr>
              <a:t>: Number of likely metabolic reactions; </a:t>
            </a:r>
            <a:r>
              <a:rPr lang="en-US" sz="1400" b="1" dirty="0" err="1" smtClean="0">
                <a:latin typeface="Calibri" pitchFamily="34" charset="0"/>
                <a:ea typeface="Times New Roman" pitchFamily="18" charset="0"/>
                <a:cs typeface="Times New Roman" pitchFamily="18" charset="0"/>
              </a:rPr>
              <a:t>QPlogKhsa</a:t>
            </a:r>
            <a:r>
              <a:rPr lang="en-US" sz="1400" b="1" dirty="0" smtClean="0">
                <a:latin typeface="Calibri" pitchFamily="34" charset="0"/>
                <a:ea typeface="Times New Roman" pitchFamily="18" charset="0"/>
                <a:cs typeface="Times New Roman" pitchFamily="18" charset="0"/>
              </a:rPr>
              <a:t>: Prediction of binding to human serum albumin; </a:t>
            </a:r>
            <a:r>
              <a:rPr lang="en-US" sz="1400" b="1" dirty="0" err="1" smtClean="0">
                <a:latin typeface="Calibri" pitchFamily="34" charset="0"/>
                <a:ea typeface="Times New Roman" pitchFamily="18" charset="0"/>
                <a:cs typeface="Times New Roman" pitchFamily="18" charset="0"/>
              </a:rPr>
              <a:t>PercentHumanOralAbs</a:t>
            </a:r>
            <a:r>
              <a:rPr lang="en-US" sz="1400" b="1" dirty="0" smtClean="0">
                <a:latin typeface="Calibri" pitchFamily="34" charset="0"/>
                <a:ea typeface="Times New Roman" pitchFamily="18" charset="0"/>
                <a:cs typeface="Times New Roman" pitchFamily="18" charset="0"/>
              </a:rPr>
              <a:t>: Predicted human oral absorption on 0 to 100% scale; </a:t>
            </a:r>
            <a:r>
              <a:rPr lang="en-US" sz="1400" b="1" dirty="0" err="1" smtClean="0">
                <a:latin typeface="Calibri" pitchFamily="34" charset="0"/>
                <a:ea typeface="Times New Roman" pitchFamily="18" charset="0"/>
                <a:cs typeface="Times New Roman" pitchFamily="18" charset="0"/>
              </a:rPr>
              <a:t>RuleOfFive</a:t>
            </a:r>
            <a:r>
              <a:rPr lang="en-US" sz="1400" b="1" dirty="0" smtClean="0">
                <a:latin typeface="Calibri" pitchFamily="34" charset="0"/>
                <a:ea typeface="Times New Roman" pitchFamily="18" charset="0"/>
                <a:cs typeface="Times New Roman" pitchFamily="18" charset="0"/>
              </a:rPr>
              <a:t>: Number of violations of Lipinski’s rule of five; </a:t>
            </a:r>
            <a:r>
              <a:rPr lang="en-US" sz="1400" b="1" dirty="0" err="1" smtClean="0">
                <a:latin typeface="Calibri" pitchFamily="34" charset="0"/>
                <a:ea typeface="Times New Roman" pitchFamily="18" charset="0"/>
                <a:cs typeface="Times New Roman" pitchFamily="18" charset="0"/>
              </a:rPr>
              <a:t>RuleOfThree</a:t>
            </a:r>
            <a:r>
              <a:rPr lang="en-US" sz="1400" b="1" dirty="0" smtClean="0">
                <a:latin typeface="Calibri" pitchFamily="34" charset="0"/>
                <a:ea typeface="Times New Roman" pitchFamily="18" charset="0"/>
                <a:cs typeface="Times New Roman" pitchFamily="18" charset="0"/>
              </a:rPr>
              <a:t>: Number of violations of Jorgensen’s rule of three</a:t>
            </a:r>
          </a:p>
        </p:txBody>
      </p:sp>
    </p:spTree>
    <p:extLst>
      <p:ext uri="{BB962C8B-B14F-4D97-AF65-F5344CB8AC3E}">
        <p14:creationId xmlns="" xmlns:p14="http://schemas.microsoft.com/office/powerpoint/2010/main" val="4052846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29</a:t>
            </a:fld>
            <a:endParaRPr lang="en-US">
              <a:solidFill>
                <a:schemeClr val="tx1"/>
              </a:solidFill>
            </a:endParaRPr>
          </a:p>
        </p:txBody>
      </p:sp>
      <p:sp>
        <p:nvSpPr>
          <p:cNvPr id="7" name="Rectangle 6"/>
          <p:cNvSpPr/>
          <p:nvPr/>
        </p:nvSpPr>
        <p:spPr>
          <a:xfrm>
            <a:off x="0" y="2133601"/>
            <a:ext cx="9144000" cy="1384995"/>
          </a:xfrm>
          <a:prstGeom prst="rect">
            <a:avLst/>
          </a:prstGeom>
          <a:solidFill>
            <a:schemeClr val="tx2">
              <a:lumMod val="40000"/>
              <a:lumOff val="60000"/>
            </a:schemeClr>
          </a:solidFill>
        </p:spPr>
        <p:txBody>
          <a:bodyPr wrap="square">
            <a:spAutoFit/>
          </a:bodyPr>
          <a:lstStyle/>
          <a:p>
            <a:pPr algn="ctr"/>
            <a:r>
              <a:rPr lang="en-US" sz="2800" dirty="0" smtClean="0"/>
              <a:t>Synthesis of </a:t>
            </a:r>
            <a:br>
              <a:rPr lang="en-US" sz="2800" dirty="0" smtClean="0"/>
            </a:br>
            <a:r>
              <a:rPr lang="en-US" sz="2800" dirty="0" smtClean="0"/>
              <a:t>5-(4-(3-phenoxypropoxy)</a:t>
            </a:r>
            <a:r>
              <a:rPr lang="en-US" sz="2800" dirty="0" err="1" smtClean="0"/>
              <a:t>benzylidene</a:t>
            </a:r>
            <a:r>
              <a:rPr lang="en-US" sz="2800" dirty="0" smtClean="0"/>
              <a:t>)thiazolidine-2,4-dione derivatives</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361028"/>
            <a:ext cx="7099300" cy="923926"/>
          </a:xfrm>
          <a:solidFill>
            <a:schemeClr val="tx2">
              <a:lumMod val="40000"/>
              <a:lumOff val="60000"/>
            </a:schemeClr>
          </a:solidFill>
        </p:spPr>
        <p:txBody>
          <a:bodyPr>
            <a:noAutofit/>
          </a:bodyPr>
          <a:lstStyle/>
          <a:p>
            <a:r>
              <a:rPr lang="en-IN" sz="2400" dirty="0"/>
              <a:t> Synthesis and evaluation of some novel thiazolidinedione derivatives as PPAR- </a:t>
            </a:r>
            <a:r>
              <a:rPr lang="en-IN" sz="2400" dirty="0" smtClean="0"/>
              <a:t>α/γ dual agonists</a:t>
            </a:r>
            <a:endParaRPr lang="en-US" sz="2400" dirty="0"/>
          </a:p>
        </p:txBody>
      </p:sp>
      <p:sp>
        <p:nvSpPr>
          <p:cNvPr id="4" name="Subtitle 3"/>
          <p:cNvSpPr>
            <a:spLocks noGrp="1"/>
          </p:cNvSpPr>
          <p:nvPr>
            <p:ph type="subTitle" idx="1"/>
          </p:nvPr>
        </p:nvSpPr>
        <p:spPr/>
        <p:txBody>
          <a:bodyPr>
            <a:normAutofit fontScale="47500" lnSpcReduction="20000"/>
          </a:bodyPr>
          <a:lstStyle/>
          <a:p>
            <a:r>
              <a:rPr lang="en-US" dirty="0">
                <a:solidFill>
                  <a:schemeClr val="tx1"/>
                </a:solidFill>
              </a:rPr>
              <a:t>Dr. Praveen T.K., </a:t>
            </a:r>
            <a:r>
              <a:rPr lang="en-US" dirty="0" err="1">
                <a:solidFill>
                  <a:schemeClr val="tx1"/>
                </a:solidFill>
              </a:rPr>
              <a:t>M.Pharm</a:t>
            </a:r>
            <a:r>
              <a:rPr lang="en-US" dirty="0">
                <a:solidFill>
                  <a:schemeClr val="tx1"/>
                </a:solidFill>
              </a:rPr>
              <a:t>., Ph.D.,</a:t>
            </a:r>
          </a:p>
          <a:p>
            <a:r>
              <a:rPr lang="en-US" dirty="0">
                <a:solidFill>
                  <a:schemeClr val="tx1"/>
                </a:solidFill>
              </a:rPr>
              <a:t>Assistant Professor</a:t>
            </a:r>
          </a:p>
          <a:p>
            <a:r>
              <a:rPr lang="en-US" dirty="0">
                <a:solidFill>
                  <a:schemeClr val="tx1"/>
                </a:solidFill>
              </a:rPr>
              <a:t>Dept. of Pharmacology</a:t>
            </a:r>
          </a:p>
          <a:p>
            <a:r>
              <a:rPr lang="en-US" dirty="0">
                <a:solidFill>
                  <a:schemeClr val="tx1"/>
                </a:solidFill>
              </a:rPr>
              <a:t>J.S.S. College of Pharmacy</a:t>
            </a:r>
          </a:p>
          <a:p>
            <a:r>
              <a:rPr lang="en-US" dirty="0">
                <a:solidFill>
                  <a:schemeClr val="tx1"/>
                </a:solidFill>
              </a:rPr>
              <a:t>Ootacamund 643 001</a:t>
            </a:r>
          </a:p>
          <a:p>
            <a:r>
              <a:rPr lang="en-US" dirty="0">
                <a:solidFill>
                  <a:schemeClr val="tx1"/>
                </a:solidFill>
              </a:rPr>
              <a:t>The </a:t>
            </a:r>
            <a:r>
              <a:rPr lang="en-US" dirty="0" err="1">
                <a:solidFill>
                  <a:schemeClr val="tx1"/>
                </a:solidFill>
              </a:rPr>
              <a:t>Nilgiris</a:t>
            </a:r>
            <a:r>
              <a:rPr lang="en-US" dirty="0">
                <a:solidFill>
                  <a:schemeClr val="tx1"/>
                </a:solidFill>
              </a:rPr>
              <a:t>, </a:t>
            </a:r>
            <a:r>
              <a:rPr lang="en-US" dirty="0" err="1">
                <a:solidFill>
                  <a:schemeClr val="tx1"/>
                </a:solidFill>
              </a:rPr>
              <a:t>Tamilnadu</a:t>
            </a:r>
            <a:r>
              <a:rPr lang="en-US" dirty="0">
                <a:solidFill>
                  <a:schemeClr val="tx1"/>
                </a:solidFill>
              </a:rPr>
              <a:t>, India.</a:t>
            </a:r>
          </a:p>
          <a:p>
            <a:r>
              <a:rPr lang="en-US" dirty="0">
                <a:solidFill>
                  <a:schemeClr val="tx1"/>
                </a:solidFill>
              </a:rPr>
              <a:t>Email: praveentk7812@gmail.com</a:t>
            </a:r>
          </a:p>
          <a:p>
            <a:endParaRPr lang="en-IN" dirty="0"/>
          </a:p>
        </p:txBody>
      </p:sp>
      <p:pic>
        <p:nvPicPr>
          <p:cNvPr id="5" name="Picture 4" descr="Logo-JSSU-final"/>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400" y="2361028"/>
            <a:ext cx="1054100" cy="923925"/>
          </a:xfrm>
          <a:prstGeom prst="rect">
            <a:avLst/>
          </a:prstGeom>
          <a:noFill/>
          <a:ln>
            <a:noFill/>
          </a:ln>
        </p:spPr>
      </p:pic>
      <p:pic>
        <p:nvPicPr>
          <p:cNvPr id="6" name="Picture 5"/>
          <p:cNvPicPr>
            <a:picLocks noChangeAspect="1"/>
          </p:cNvPicPr>
          <p:nvPr/>
        </p:nvPicPr>
        <p:blipFill rotWithShape="1">
          <a:blip r:embed="rId4"/>
          <a:srcRect l="77364" t="13151" r="6458" b="79311"/>
          <a:stretch/>
        </p:blipFill>
        <p:spPr>
          <a:xfrm>
            <a:off x="8128000" y="2361029"/>
            <a:ext cx="990600" cy="93846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6"/>
            <a:ext cx="9144000" cy="685800"/>
          </a:xfrm>
          <a:solidFill>
            <a:schemeClr val="tx2">
              <a:lumMod val="40000"/>
              <a:lumOff val="60000"/>
            </a:schemeClr>
          </a:solidFill>
        </p:spPr>
        <p:txBody>
          <a:bodyPr>
            <a:noAutofit/>
          </a:bodyPr>
          <a:lstStyle/>
          <a:p>
            <a:r>
              <a:rPr lang="en-US" sz="2200" b="1" dirty="0" smtClean="0"/>
              <a:t>Scheme 1</a:t>
            </a:r>
            <a:br>
              <a:rPr lang="en-US" sz="2200" b="1" dirty="0" smtClean="0"/>
            </a:br>
            <a:r>
              <a:rPr lang="en-US" sz="2200" b="1" dirty="0" smtClean="0"/>
              <a:t> Synthesis of (E)-5-(4-hydroxybenzylidene)thiazolidine-2,4-dione</a:t>
            </a:r>
            <a:endParaRPr lang="en-US" sz="2200" b="1"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30</a:t>
            </a:fld>
            <a:endParaRPr lang="en-US">
              <a:solidFill>
                <a:schemeClr val="tx1"/>
              </a:solidFill>
            </a:endParaRPr>
          </a:p>
        </p:txBody>
      </p:sp>
      <p:sp>
        <p:nvSpPr>
          <p:cNvPr id="55298"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5320" name="Object 24"/>
          <p:cNvGraphicFramePr>
            <a:graphicFrameLocks noChangeAspect="1"/>
          </p:cNvGraphicFramePr>
          <p:nvPr/>
        </p:nvGraphicFramePr>
        <p:xfrm>
          <a:off x="152400" y="1600200"/>
          <a:ext cx="8850312" cy="1327150"/>
        </p:xfrm>
        <a:graphic>
          <a:graphicData uri="http://schemas.openxmlformats.org/presentationml/2006/ole">
            <p:oleObj spid="_x0000_s55344" name="CS ChemDraw Drawing" r:id="rId3" imgW="8851392" imgH="1327404"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
            <a:ext cx="9144000" cy="715962"/>
          </a:xfrm>
          <a:solidFill>
            <a:schemeClr val="tx2">
              <a:lumMod val="40000"/>
              <a:lumOff val="60000"/>
            </a:schemeClr>
          </a:solidFill>
        </p:spPr>
        <p:txBody>
          <a:bodyPr>
            <a:noAutofit/>
          </a:bodyPr>
          <a:lstStyle/>
          <a:p>
            <a:pPr lvl="1" algn="ctr" rtl="0">
              <a:spcBef>
                <a:spcPct val="0"/>
              </a:spcBef>
            </a:pPr>
            <a:r>
              <a:rPr lang="en-US" sz="2400" b="1" dirty="0" smtClean="0">
                <a:solidFill>
                  <a:schemeClr val="tx1"/>
                </a:solidFill>
                <a:latin typeface="+mj-lt"/>
              </a:rPr>
              <a:t>Scheme-2</a:t>
            </a:r>
            <a:br>
              <a:rPr lang="en-US" sz="2400" b="1" dirty="0" smtClean="0">
                <a:solidFill>
                  <a:schemeClr val="tx1"/>
                </a:solidFill>
                <a:latin typeface="+mj-lt"/>
              </a:rPr>
            </a:br>
            <a:r>
              <a:rPr lang="en-US" sz="2400" b="1" dirty="0" smtClean="0">
                <a:solidFill>
                  <a:schemeClr val="tx1"/>
                </a:solidFill>
                <a:latin typeface="+mj-lt"/>
              </a:rPr>
              <a:t>Synthesis of 3-phenoxypropan-1-ol derivatives</a:t>
            </a:r>
            <a:endParaRPr lang="en-US" sz="2400" b="1" dirty="0">
              <a:solidFill>
                <a:schemeClr val="tx1"/>
              </a:solidFill>
              <a:latin typeface="+mj-lt"/>
            </a:endParaRPr>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31</a:t>
            </a:fld>
            <a:endParaRPr lang="en-US">
              <a:solidFill>
                <a:schemeClr val="tx1"/>
              </a:solidFill>
            </a:endParaRPr>
          </a:p>
        </p:txBody>
      </p:sp>
      <p:sp>
        <p:nvSpPr>
          <p:cNvPr id="11" name="Rectangle 10"/>
          <p:cNvSpPr/>
          <p:nvPr/>
        </p:nvSpPr>
        <p:spPr>
          <a:xfrm>
            <a:off x="381000" y="4343400"/>
            <a:ext cx="8534400" cy="600164"/>
          </a:xfrm>
          <a:prstGeom prst="rect">
            <a:avLst/>
          </a:prstGeom>
        </p:spPr>
        <p:txBody>
          <a:bodyPr wrap="square">
            <a:spAutoFit/>
          </a:bodyPr>
          <a:lstStyle/>
          <a:p>
            <a:r>
              <a:rPr lang="pt-BR" sz="1100" b="1" dirty="0" smtClean="0"/>
              <a:t>a: </a:t>
            </a:r>
            <a:r>
              <a:rPr lang="pt-BR" sz="1100" dirty="0" smtClean="0"/>
              <a:t>R1=H, R2=H, R3=H, R4=H, R5=H; </a:t>
            </a:r>
            <a:r>
              <a:rPr lang="pt-BR" sz="1100" b="1" dirty="0" smtClean="0"/>
              <a:t>b: </a:t>
            </a:r>
            <a:r>
              <a:rPr lang="pt-BR" sz="1100" dirty="0" smtClean="0"/>
              <a:t>R1=H, R2=H, R3=H, R4&amp;R5=C6H5; </a:t>
            </a:r>
            <a:r>
              <a:rPr lang="pt-BR" sz="1100" b="1" dirty="0" smtClean="0"/>
              <a:t>c: </a:t>
            </a:r>
            <a:r>
              <a:rPr lang="pt-BR" sz="1100" dirty="0" smtClean="0"/>
              <a:t>R1=H, R2=H, R3=Br, R4=H, R5=H; </a:t>
            </a:r>
            <a:r>
              <a:rPr lang="pt-BR" sz="1100" b="1" dirty="0" smtClean="0"/>
              <a:t>d: </a:t>
            </a:r>
            <a:r>
              <a:rPr lang="pt-BR" sz="1100" dirty="0" smtClean="0"/>
              <a:t>R1=C3H7, R2=H, R3=H, R4=H, R5=H; </a:t>
            </a:r>
            <a:r>
              <a:rPr lang="pt-BR" sz="1100" b="1" dirty="0" smtClean="0"/>
              <a:t>e:</a:t>
            </a:r>
            <a:r>
              <a:rPr lang="pt-BR" sz="1100" dirty="0" smtClean="0"/>
              <a:t> R1=H, R2=H, R3=C3H7, R4=H, R5=H; </a:t>
            </a:r>
            <a:r>
              <a:rPr lang="pt-BR" sz="1100" b="1" dirty="0" smtClean="0"/>
              <a:t>f</a:t>
            </a:r>
            <a:r>
              <a:rPr lang="pt-BR" sz="1100" dirty="0" smtClean="0"/>
              <a:t>: R1=H, R2=NO2, R3=Cl, R4=H, R5=H; </a:t>
            </a:r>
            <a:r>
              <a:rPr lang="pt-BR" sz="1100" b="1" dirty="0" smtClean="0"/>
              <a:t>g</a:t>
            </a:r>
            <a:r>
              <a:rPr lang="pt-BR" sz="1100" dirty="0" smtClean="0"/>
              <a:t>: R1=C3H7, R2=H, R3=H, R4=H, R5=C3H7; </a:t>
            </a:r>
            <a:r>
              <a:rPr lang="pt-BR" sz="1100" b="1" dirty="0" smtClean="0"/>
              <a:t>h</a:t>
            </a:r>
            <a:r>
              <a:rPr lang="pt-BR" sz="1100" dirty="0" smtClean="0"/>
              <a:t>: R1=H, R2=F, R3=H, R4=F, R5=H; </a:t>
            </a:r>
            <a:r>
              <a:rPr lang="pt-BR" sz="1100" b="1" dirty="0" smtClean="0"/>
              <a:t>i</a:t>
            </a:r>
            <a:r>
              <a:rPr lang="pt-BR" sz="1100" dirty="0" smtClean="0"/>
              <a:t>: R1=Br, R2=H, R3=F, R4=H, R5=H; </a:t>
            </a:r>
            <a:r>
              <a:rPr lang="pt-BR" sz="1100" b="1" dirty="0" smtClean="0"/>
              <a:t>j</a:t>
            </a:r>
            <a:r>
              <a:rPr lang="pt-BR" sz="1100" dirty="0" smtClean="0"/>
              <a:t>: R1=F, R2=H, R3=Br, R4=H, R5=H; </a:t>
            </a:r>
            <a:r>
              <a:rPr lang="pt-BR" sz="1100" b="1" dirty="0" smtClean="0"/>
              <a:t>k</a:t>
            </a:r>
            <a:r>
              <a:rPr lang="pt-BR" sz="1100" dirty="0" smtClean="0"/>
              <a:t>: R1=H, R2=Br, R3=H, R4=F, R5=H</a:t>
            </a:r>
            <a:endParaRPr lang="en-US" sz="1100" dirty="0"/>
          </a:p>
        </p:txBody>
      </p:sp>
      <p:graphicFrame>
        <p:nvGraphicFramePr>
          <p:cNvPr id="89096" name="Object 8"/>
          <p:cNvGraphicFramePr>
            <a:graphicFrameLocks noChangeAspect="1"/>
          </p:cNvGraphicFramePr>
          <p:nvPr/>
        </p:nvGraphicFramePr>
        <p:xfrm>
          <a:off x="1752600" y="1616583"/>
          <a:ext cx="5562600" cy="2026332"/>
        </p:xfrm>
        <a:graphic>
          <a:graphicData uri="http://schemas.openxmlformats.org/presentationml/2006/ole">
            <p:oleObj spid="_x0000_s89120" name="CS ChemDraw Drawing" r:id="rId3" imgW="5626608" imgH="2051304" progId="">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32" name="Object 20"/>
          <p:cNvGraphicFramePr>
            <a:graphicFrameLocks noChangeAspect="1"/>
          </p:cNvGraphicFramePr>
          <p:nvPr>
            <p:extLst>
              <p:ext uri="{D42A27DB-BD31-4B8C-83A1-F6EECF244321}">
                <p14:modId xmlns="" xmlns:p14="http://schemas.microsoft.com/office/powerpoint/2010/main" val="3911649945"/>
              </p:ext>
            </p:extLst>
          </p:nvPr>
        </p:nvGraphicFramePr>
        <p:xfrm>
          <a:off x="163917" y="2286000"/>
          <a:ext cx="8816165" cy="2224704"/>
        </p:xfrm>
        <a:graphic>
          <a:graphicData uri="http://schemas.openxmlformats.org/presentationml/2006/ole">
            <p:oleObj spid="_x0000_s90157" name="CS ChemDraw Drawing" r:id="rId3" imgW="12149328" imgH="3067812" progId="">
              <p:embed/>
            </p:oleObj>
          </a:graphicData>
        </a:graphic>
      </p:graphicFrame>
      <p:sp>
        <p:nvSpPr>
          <p:cNvPr id="16" name="Title 1"/>
          <p:cNvSpPr txBox="1">
            <a:spLocks/>
          </p:cNvSpPr>
          <p:nvPr/>
        </p:nvSpPr>
        <p:spPr>
          <a:xfrm>
            <a:off x="0" y="-6126"/>
            <a:ext cx="9144000" cy="685800"/>
          </a:xfrm>
          <a:prstGeom prst="rect">
            <a:avLst/>
          </a:prstGeom>
          <a:solidFill>
            <a:schemeClr val="tx2">
              <a:lumMod val="40000"/>
              <a:lumOff val="60000"/>
            </a:schemeClr>
          </a:solidFill>
        </p:spPr>
        <p:txBody>
          <a:bodyPr vert="horz" lIns="91440" tIns="45720" rIns="91440" bIns="45720" rtlCol="0" anchor="ctr">
            <a:noAutofit/>
          </a:bodyPr>
          <a:lstStyle/>
          <a:p>
            <a:pPr lvl="0" algn="ctr">
              <a:spcBef>
                <a:spcPct val="0"/>
              </a:spcBef>
            </a:pPr>
            <a:r>
              <a:rPr kumimoji="0" lang="en-US" sz="2200" b="1" i="0" u="none" strike="noStrike" kern="1200" cap="none" spc="0" normalizeH="0" baseline="0" noProof="0" dirty="0" smtClean="0">
                <a:ln>
                  <a:noFill/>
                </a:ln>
                <a:solidFill>
                  <a:schemeClr val="tx1"/>
                </a:solidFill>
                <a:effectLst/>
                <a:uLnTx/>
                <a:uFillTx/>
                <a:latin typeface="+mj-lt"/>
                <a:ea typeface="+mj-ea"/>
                <a:cs typeface="+mj-cs"/>
              </a:rPr>
              <a:t>Scheme 3</a:t>
            </a:r>
            <a:br>
              <a:rPr kumimoji="0" lang="en-US" sz="2200" b="1" i="0" u="none" strike="noStrike" kern="1200" cap="none" spc="0" normalizeH="0" baseline="0" noProof="0" dirty="0" smtClean="0">
                <a:ln>
                  <a:noFill/>
                </a:ln>
                <a:solidFill>
                  <a:schemeClr val="tx1"/>
                </a:solidFill>
                <a:effectLst/>
                <a:uLnTx/>
                <a:uFillTx/>
                <a:latin typeface="+mj-lt"/>
                <a:ea typeface="+mj-ea"/>
                <a:cs typeface="+mj-cs"/>
              </a:rPr>
            </a:br>
            <a:r>
              <a:rPr lang="en-US" sz="2200" b="1" dirty="0" smtClean="0">
                <a:latin typeface="+mj-lt"/>
                <a:ea typeface="+mj-ea"/>
                <a:cs typeface="+mj-cs"/>
              </a:rPr>
              <a:t> Synthesis of (Z)-5-(4-(3-phenoxypropoxy)</a:t>
            </a:r>
            <a:r>
              <a:rPr lang="en-US" sz="2200" b="1" dirty="0" err="1" smtClean="0">
                <a:latin typeface="+mj-lt"/>
                <a:ea typeface="+mj-ea"/>
                <a:cs typeface="+mj-cs"/>
              </a:rPr>
              <a:t>benzylidene</a:t>
            </a:r>
            <a:r>
              <a:rPr lang="en-US" sz="2200" b="1" dirty="0" smtClean="0">
                <a:latin typeface="+mj-lt"/>
                <a:ea typeface="+mj-ea"/>
                <a:cs typeface="+mj-cs"/>
              </a:rPr>
              <a:t>)thiazolidine-2,4-dione</a:t>
            </a:r>
            <a:endParaRPr kumimoji="0" lang="en-US" sz="22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8" y="8234"/>
            <a:ext cx="9144000" cy="762000"/>
          </a:xfrm>
          <a:solidFill>
            <a:schemeClr val="tx2">
              <a:lumMod val="40000"/>
              <a:lumOff val="60000"/>
            </a:schemeClr>
          </a:solidFill>
        </p:spPr>
        <p:txBody>
          <a:bodyPr>
            <a:normAutofit/>
          </a:bodyPr>
          <a:lstStyle/>
          <a:p>
            <a:r>
              <a:rPr lang="en-US" sz="2200" b="1" dirty="0" smtClean="0"/>
              <a:t>Scheme-4</a:t>
            </a:r>
            <a:r>
              <a:rPr lang="en-US" sz="3100" b="1" dirty="0" smtClean="0"/>
              <a:t/>
            </a:r>
            <a:br>
              <a:rPr lang="en-US" sz="3100" b="1" dirty="0" smtClean="0"/>
            </a:br>
            <a:r>
              <a:rPr lang="en-US" sz="2200" b="1" dirty="0" smtClean="0"/>
              <a:t>Synthesis of (Z)-5-(4-(3-phenoxypropoxy)</a:t>
            </a:r>
            <a:r>
              <a:rPr lang="en-US" sz="2200" b="1" dirty="0" err="1" smtClean="0"/>
              <a:t>benzylidene</a:t>
            </a:r>
            <a:r>
              <a:rPr lang="en-US" sz="2200" b="1" dirty="0" smtClean="0"/>
              <a:t>)thiazolidine-2,4-dione</a:t>
            </a:r>
            <a:endParaRPr lang="en-US" b="1"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33</a:t>
            </a:fld>
            <a:endParaRPr lang="en-US">
              <a:solidFill>
                <a:schemeClr val="tx1"/>
              </a:solidFill>
            </a:endParaRPr>
          </a:p>
        </p:txBody>
      </p:sp>
      <p:graphicFrame>
        <p:nvGraphicFramePr>
          <p:cNvPr id="91141" name="Object 5"/>
          <p:cNvGraphicFramePr>
            <a:graphicFrameLocks noChangeAspect="1"/>
          </p:cNvGraphicFramePr>
          <p:nvPr/>
        </p:nvGraphicFramePr>
        <p:xfrm>
          <a:off x="1096481" y="1468813"/>
          <a:ext cx="6556936" cy="2950788"/>
        </p:xfrm>
        <a:graphic>
          <a:graphicData uri="http://schemas.openxmlformats.org/presentationml/2006/ole">
            <p:oleObj spid="_x0000_s91165" name="CS ChemDraw Drawing" r:id="rId3" imgW="6259068" imgH="2817876"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a:solidFill>
            <a:schemeClr val="tx2">
              <a:lumMod val="40000"/>
              <a:lumOff val="60000"/>
            </a:schemeClr>
          </a:solidFill>
        </p:spPr>
        <p:txBody>
          <a:bodyPr>
            <a:noAutofit/>
          </a:bodyPr>
          <a:lstStyle/>
          <a:p>
            <a:r>
              <a:rPr lang="en-US" sz="2000" b="1" dirty="0" smtClean="0"/>
              <a:t>Scheme-5</a:t>
            </a:r>
            <a:br>
              <a:rPr lang="en-US" sz="2000" b="1" dirty="0" smtClean="0"/>
            </a:br>
            <a:r>
              <a:rPr lang="en-US" sz="2000" b="1" dirty="0" smtClean="0"/>
              <a:t>Synthesis of 5-(4-(3-phenoxypropoxy) </a:t>
            </a:r>
            <a:r>
              <a:rPr lang="en-US" sz="2000" b="1" dirty="0" err="1" smtClean="0"/>
              <a:t>benzylidene</a:t>
            </a:r>
            <a:r>
              <a:rPr lang="en-US" sz="2000" b="1" dirty="0" smtClean="0"/>
              <a:t>) thiazolidine-2,4-dione derivatives</a:t>
            </a:r>
            <a:endParaRPr lang="en-US" sz="2000" b="1"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34</a:t>
            </a:fld>
            <a:endParaRPr lang="en-US">
              <a:solidFill>
                <a:schemeClr val="tx1"/>
              </a:solidFill>
            </a:endParaRPr>
          </a:p>
        </p:txBody>
      </p:sp>
      <p:graphicFrame>
        <p:nvGraphicFramePr>
          <p:cNvPr id="92170" name="Object 10"/>
          <p:cNvGraphicFramePr>
            <a:graphicFrameLocks noChangeAspect="1"/>
          </p:cNvGraphicFramePr>
          <p:nvPr/>
        </p:nvGraphicFramePr>
        <p:xfrm>
          <a:off x="67336" y="1949301"/>
          <a:ext cx="8991600" cy="2435225"/>
        </p:xfrm>
        <a:graphic>
          <a:graphicData uri="http://schemas.openxmlformats.org/presentationml/2006/ole">
            <p:oleObj spid="_x0000_s92194" name="CS ChemDraw Drawing" r:id="rId3" imgW="10523220" imgH="2851404" progId="">
              <p:embed/>
            </p:oleObj>
          </a:graphicData>
        </a:graphic>
      </p:graphicFrame>
      <p:sp>
        <p:nvSpPr>
          <p:cNvPr id="5" name="Rectangle 4"/>
          <p:cNvSpPr/>
          <p:nvPr/>
        </p:nvSpPr>
        <p:spPr>
          <a:xfrm>
            <a:off x="381000" y="5334000"/>
            <a:ext cx="8534400" cy="600164"/>
          </a:xfrm>
          <a:prstGeom prst="rect">
            <a:avLst/>
          </a:prstGeom>
        </p:spPr>
        <p:txBody>
          <a:bodyPr wrap="square">
            <a:spAutoFit/>
          </a:bodyPr>
          <a:lstStyle/>
          <a:p>
            <a:r>
              <a:rPr lang="pt-BR" sz="1100" b="1" dirty="0" smtClean="0"/>
              <a:t>a: </a:t>
            </a:r>
            <a:r>
              <a:rPr lang="pt-BR" sz="1100" dirty="0" smtClean="0"/>
              <a:t>R1=H, R2=H, R3=H, R4=H, R5=H; </a:t>
            </a:r>
            <a:r>
              <a:rPr lang="pt-BR" sz="1100" b="1" dirty="0" smtClean="0"/>
              <a:t>b: </a:t>
            </a:r>
            <a:r>
              <a:rPr lang="pt-BR" sz="1100" dirty="0" smtClean="0"/>
              <a:t>R1=H, R2=H, R3=H, R4&amp;R5=C6H5; </a:t>
            </a:r>
            <a:r>
              <a:rPr lang="pt-BR" sz="1100" b="1" dirty="0" smtClean="0"/>
              <a:t>c: </a:t>
            </a:r>
            <a:r>
              <a:rPr lang="pt-BR" sz="1100" dirty="0" smtClean="0"/>
              <a:t>R1=H, R2=H, R3=Br, R4=H, R5=H; </a:t>
            </a:r>
            <a:r>
              <a:rPr lang="pt-BR" sz="1100" b="1" dirty="0" smtClean="0"/>
              <a:t>d: </a:t>
            </a:r>
            <a:r>
              <a:rPr lang="pt-BR" sz="1100" dirty="0" smtClean="0"/>
              <a:t>R1=C3H7, R2=H, R3=H, R4=H, R5=H; </a:t>
            </a:r>
            <a:r>
              <a:rPr lang="pt-BR" sz="1100" b="1" dirty="0" smtClean="0"/>
              <a:t>e:</a:t>
            </a:r>
            <a:r>
              <a:rPr lang="pt-BR" sz="1100" dirty="0" smtClean="0"/>
              <a:t> R1=H, R2=H, R3=C3H7, R4=H, R5=H; </a:t>
            </a:r>
            <a:r>
              <a:rPr lang="pt-BR" sz="1100" b="1" dirty="0" smtClean="0"/>
              <a:t>f</a:t>
            </a:r>
            <a:r>
              <a:rPr lang="pt-BR" sz="1100" dirty="0" smtClean="0"/>
              <a:t>: R1=H, R2=NO2, R3=Cl, R4=H, R5=H; </a:t>
            </a:r>
            <a:r>
              <a:rPr lang="pt-BR" sz="1100" b="1" dirty="0" smtClean="0"/>
              <a:t>g</a:t>
            </a:r>
            <a:r>
              <a:rPr lang="pt-BR" sz="1100" dirty="0" smtClean="0"/>
              <a:t>: R1=C3H7, R2=H, R3=H, R4=H, R5=C3H7; </a:t>
            </a:r>
            <a:r>
              <a:rPr lang="pt-BR" sz="1100" b="1" dirty="0" smtClean="0"/>
              <a:t>h</a:t>
            </a:r>
            <a:r>
              <a:rPr lang="pt-BR" sz="1100" dirty="0" smtClean="0"/>
              <a:t>: R1=H, R2=F, R3=H, R4=F, R5=H; </a:t>
            </a:r>
            <a:r>
              <a:rPr lang="pt-BR" sz="1100" b="1" dirty="0" smtClean="0"/>
              <a:t>i</a:t>
            </a:r>
            <a:r>
              <a:rPr lang="pt-BR" sz="1100" dirty="0" smtClean="0"/>
              <a:t>: R1=Br, R2=H, R3=F, R4=H, R5=H; </a:t>
            </a:r>
            <a:r>
              <a:rPr lang="pt-BR" sz="1100" b="1" dirty="0" smtClean="0"/>
              <a:t>j</a:t>
            </a:r>
            <a:r>
              <a:rPr lang="pt-BR" sz="1100" dirty="0" smtClean="0"/>
              <a:t>: R1=F, R2=H, R3=Br, R4=H, R5=H; </a:t>
            </a:r>
            <a:r>
              <a:rPr lang="pt-BR" sz="1100" b="1" dirty="0" smtClean="0"/>
              <a:t>k</a:t>
            </a:r>
            <a:r>
              <a:rPr lang="pt-BR" sz="1100" dirty="0" smtClean="0"/>
              <a:t>: R1=H, R2=Br, R3=H, R4=F, R5=H</a:t>
            </a:r>
            <a:endParaRPr lang="en-US"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35</a:t>
            </a:fld>
            <a:endParaRPr lang="en-US">
              <a:solidFill>
                <a:schemeClr val="tx1"/>
              </a:solidFill>
            </a:endParaRPr>
          </a:p>
        </p:txBody>
      </p:sp>
      <p:sp>
        <p:nvSpPr>
          <p:cNvPr id="7" name="Title 1"/>
          <p:cNvSpPr>
            <a:spLocks noGrp="1"/>
          </p:cNvSpPr>
          <p:nvPr>
            <p:ph type="title"/>
          </p:nvPr>
        </p:nvSpPr>
        <p:spPr>
          <a:xfrm>
            <a:off x="0" y="0"/>
            <a:ext cx="9144000" cy="792162"/>
          </a:xfrm>
          <a:solidFill>
            <a:schemeClr val="tx2">
              <a:lumMod val="40000"/>
              <a:lumOff val="60000"/>
            </a:schemeClr>
          </a:solidFill>
        </p:spPr>
        <p:txBody>
          <a:bodyPr>
            <a:noAutofit/>
          </a:bodyPr>
          <a:lstStyle/>
          <a:p>
            <a:r>
              <a:rPr lang="en-US" sz="2400" dirty="0" smtClean="0"/>
              <a:t>Details of synthesized 5-(4-(3-phenoxypropoxy)</a:t>
            </a:r>
            <a:r>
              <a:rPr lang="en-US" sz="2400" dirty="0" err="1" smtClean="0"/>
              <a:t>benzylidene</a:t>
            </a:r>
            <a:r>
              <a:rPr lang="en-US" sz="2400" dirty="0" smtClean="0"/>
              <a:t>)thiazolidine-2,4-dione derivatives</a:t>
            </a:r>
            <a:endParaRPr lang="en-US" sz="2400" dirty="0"/>
          </a:p>
        </p:txBody>
      </p:sp>
      <p:graphicFrame>
        <p:nvGraphicFramePr>
          <p:cNvPr id="9" name="Content Placeholder 4"/>
          <p:cNvGraphicFramePr>
            <a:graphicFrameLocks noGrp="1"/>
          </p:cNvGraphicFramePr>
          <p:nvPr>
            <p:ph idx="1"/>
          </p:nvPr>
        </p:nvGraphicFramePr>
        <p:xfrm>
          <a:off x="1" y="979716"/>
          <a:ext cx="9143999" cy="5344884"/>
        </p:xfrm>
        <a:graphic>
          <a:graphicData uri="http://schemas.openxmlformats.org/drawingml/2006/table">
            <a:tbl>
              <a:tblPr firstRow="1" bandRow="1">
                <a:tableStyleId>{5C22544A-7EE6-4342-B048-85BDC9FD1C3A}</a:tableStyleId>
              </a:tblPr>
              <a:tblGrid>
                <a:gridCol w="421468"/>
                <a:gridCol w="5991669"/>
                <a:gridCol w="1152329"/>
                <a:gridCol w="552487"/>
                <a:gridCol w="1026046"/>
              </a:tblGrid>
              <a:tr h="445407">
                <a:tc>
                  <a:txBody>
                    <a:bodyPr/>
                    <a:lstStyle/>
                    <a:p>
                      <a:pPr algn="ctr" fontAlgn="ctr"/>
                      <a:r>
                        <a:rPr lang="en-US" sz="1400" b="0" i="0" u="none" strike="noStrike" dirty="0">
                          <a:solidFill>
                            <a:srgbClr val="000000"/>
                          </a:solidFill>
                          <a:latin typeface="Calibri"/>
                        </a:rPr>
                        <a:t> </a:t>
                      </a:r>
                    </a:p>
                  </a:txBody>
                  <a:tcPr marL="9525" marR="9525" marT="9525" marB="0" anchor="ctr">
                    <a:solidFill>
                      <a:schemeClr val="bg1">
                        <a:lumMod val="65000"/>
                      </a:schemeClr>
                    </a:solidFill>
                  </a:tcPr>
                </a:tc>
                <a:tc>
                  <a:txBody>
                    <a:bodyPr/>
                    <a:lstStyle/>
                    <a:p>
                      <a:pPr algn="l" fontAlgn="ctr"/>
                      <a:r>
                        <a:rPr lang="en-US" sz="1400" b="0" i="0" u="none" strike="noStrike" dirty="0">
                          <a:solidFill>
                            <a:srgbClr val="000000"/>
                          </a:solidFill>
                          <a:latin typeface="Calibri"/>
                        </a:rPr>
                        <a:t>Name</a:t>
                      </a:r>
                    </a:p>
                  </a:txBody>
                  <a:tcPr marL="9525" marR="9525" marT="9525" marB="0" anchor="ctr">
                    <a:solidFill>
                      <a:schemeClr val="bg1">
                        <a:lumMod val="65000"/>
                      </a:schemeClr>
                    </a:solidFill>
                  </a:tcPr>
                </a:tc>
                <a:tc>
                  <a:txBody>
                    <a:bodyPr/>
                    <a:lstStyle/>
                    <a:p>
                      <a:pPr algn="l" fontAlgn="ctr"/>
                      <a:r>
                        <a:rPr lang="en-US" sz="1400" b="0" i="0" u="none" strike="noStrike" dirty="0" smtClean="0">
                          <a:solidFill>
                            <a:srgbClr val="000000"/>
                          </a:solidFill>
                          <a:latin typeface="Calibri"/>
                        </a:rPr>
                        <a:t>Mol. </a:t>
                      </a:r>
                      <a:r>
                        <a:rPr lang="en-US" sz="1400" b="0" i="0" u="none" strike="noStrike" dirty="0">
                          <a:solidFill>
                            <a:srgbClr val="000000"/>
                          </a:solidFill>
                          <a:latin typeface="Calibri"/>
                        </a:rPr>
                        <a:t>formula</a:t>
                      </a:r>
                    </a:p>
                  </a:txBody>
                  <a:tcPr marL="9525" marR="9525" marT="9525" marB="0" anchor="ctr">
                    <a:solidFill>
                      <a:schemeClr val="bg1">
                        <a:lumMod val="65000"/>
                      </a:schemeClr>
                    </a:solidFill>
                  </a:tcPr>
                </a:tc>
                <a:tc>
                  <a:txBody>
                    <a:bodyPr/>
                    <a:lstStyle/>
                    <a:p>
                      <a:pPr algn="l" fontAlgn="ctr"/>
                      <a:r>
                        <a:rPr lang="en-US" sz="1400" b="0" i="0" u="none" strike="noStrike" dirty="0" err="1">
                          <a:solidFill>
                            <a:srgbClr val="000000"/>
                          </a:solidFill>
                          <a:latin typeface="Calibri"/>
                        </a:rPr>
                        <a:t>m.wt</a:t>
                      </a:r>
                      <a:r>
                        <a:rPr lang="en-US" sz="1400" b="0" i="0" u="none" strike="noStrike" dirty="0">
                          <a:solidFill>
                            <a:srgbClr val="000000"/>
                          </a:solidFill>
                          <a:latin typeface="Calibri"/>
                        </a:rPr>
                        <a:t>.</a:t>
                      </a:r>
                    </a:p>
                  </a:txBody>
                  <a:tcPr marL="9525" marR="9525" marT="9525" marB="0" anchor="ctr">
                    <a:solidFill>
                      <a:schemeClr val="bg1">
                        <a:lumMod val="65000"/>
                      </a:schemeClr>
                    </a:solidFill>
                  </a:tcPr>
                </a:tc>
                <a:tc>
                  <a:txBody>
                    <a:bodyPr/>
                    <a:lstStyle/>
                    <a:p>
                      <a:pPr algn="ctr" fontAlgn="ctr"/>
                      <a:r>
                        <a:rPr lang="en-US" sz="1400" b="0" i="0" u="none" strike="noStrike" dirty="0" err="1">
                          <a:solidFill>
                            <a:srgbClr val="000000"/>
                          </a:solidFill>
                          <a:latin typeface="Calibri"/>
                        </a:rPr>
                        <a:t>m.p</a:t>
                      </a:r>
                      <a:r>
                        <a:rPr lang="en-US" sz="1400" b="0" i="0" u="none" strike="noStrike" dirty="0">
                          <a:solidFill>
                            <a:srgbClr val="000000"/>
                          </a:solidFill>
                          <a:latin typeface="Calibri"/>
                        </a:rPr>
                        <a:t>.</a:t>
                      </a:r>
                    </a:p>
                  </a:txBody>
                  <a:tcPr marL="9525" marR="9525" marT="9525" marB="0" anchor="ctr">
                    <a:solidFill>
                      <a:schemeClr val="bg1">
                        <a:lumMod val="65000"/>
                      </a:schemeClr>
                    </a:solidFill>
                  </a:tcPr>
                </a:tc>
              </a:tr>
              <a:tr h="445407">
                <a:tc>
                  <a:txBody>
                    <a:bodyPr/>
                    <a:lstStyle/>
                    <a:p>
                      <a:pPr algn="ctr" fontAlgn="ctr"/>
                      <a:r>
                        <a:rPr lang="en-US" sz="1400" b="1" i="0" u="none" strike="noStrike" dirty="0">
                          <a:solidFill>
                            <a:srgbClr val="000000"/>
                          </a:solidFill>
                          <a:latin typeface="Calibri"/>
                        </a:rPr>
                        <a:t>10a</a:t>
                      </a:r>
                    </a:p>
                  </a:txBody>
                  <a:tcPr marL="9525" marR="9525" marT="9525" marB="0" anchor="ctr"/>
                </a:tc>
                <a:tc>
                  <a:txBody>
                    <a:bodyPr/>
                    <a:lstStyle/>
                    <a:p>
                      <a:pPr algn="l" fontAlgn="ctr"/>
                      <a:r>
                        <a:rPr lang="en-US" sz="1400" b="0" i="0" u="none" strike="noStrike">
                          <a:solidFill>
                            <a:srgbClr val="000000"/>
                          </a:solidFill>
                          <a:latin typeface="Calibri"/>
                        </a:rPr>
                        <a:t>(Z)-5-(4-(3-phenoxypropoxy)benzylidene)thiazolidine-2,4-dione </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13</a:t>
                      </a:r>
                      <a:r>
                        <a:rPr lang="en-US" sz="1400" b="0" i="0" u="none" strike="noStrike">
                          <a:solidFill>
                            <a:srgbClr val="000000"/>
                          </a:solidFill>
                          <a:latin typeface="Calibri"/>
                        </a:rPr>
                        <a:t>H</a:t>
                      </a:r>
                      <a:r>
                        <a:rPr lang="en-US" sz="1400" b="0" i="0" u="none" strike="noStrike" baseline="-25000">
                          <a:solidFill>
                            <a:srgbClr val="000000"/>
                          </a:solidFill>
                          <a:latin typeface="Calibri"/>
                        </a:rPr>
                        <a:t>17</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355.41</a:t>
                      </a:r>
                    </a:p>
                  </a:txBody>
                  <a:tcPr marL="9525" marR="9525" marT="9525" marB="0" anchor="ctr"/>
                </a:tc>
                <a:tc>
                  <a:txBody>
                    <a:bodyPr/>
                    <a:lstStyle/>
                    <a:p>
                      <a:pPr algn="ctr" fontAlgn="ctr"/>
                      <a:r>
                        <a:rPr lang="en-US" sz="1400" b="0" i="0" u="none" strike="noStrike">
                          <a:solidFill>
                            <a:srgbClr val="000000"/>
                          </a:solidFill>
                          <a:latin typeface="Calibri"/>
                        </a:rPr>
                        <a:t>140-142˚C</a:t>
                      </a:r>
                    </a:p>
                  </a:txBody>
                  <a:tcPr marL="9525" marR="9525" marT="9525" marB="0" anchor="ctr"/>
                </a:tc>
              </a:tr>
              <a:tr h="445407">
                <a:tc>
                  <a:txBody>
                    <a:bodyPr/>
                    <a:lstStyle/>
                    <a:p>
                      <a:pPr algn="ctr" fontAlgn="ctr"/>
                      <a:r>
                        <a:rPr lang="en-US" sz="1400" b="1" i="0" u="none" strike="noStrike" dirty="0">
                          <a:solidFill>
                            <a:srgbClr val="000000"/>
                          </a:solidFill>
                          <a:latin typeface="Calibri"/>
                        </a:rPr>
                        <a:t>10b</a:t>
                      </a:r>
                    </a:p>
                  </a:txBody>
                  <a:tcPr marL="9525" marR="9525" marT="9525" marB="0" anchor="ctr"/>
                </a:tc>
                <a:tc>
                  <a:txBody>
                    <a:bodyPr/>
                    <a:lstStyle/>
                    <a:p>
                      <a:pPr algn="l" fontAlgn="ctr"/>
                      <a:r>
                        <a:rPr lang="en-US" sz="1400" b="0" i="0" u="none" strike="noStrike" dirty="0">
                          <a:solidFill>
                            <a:srgbClr val="000000"/>
                          </a:solidFill>
                          <a:latin typeface="Calibri"/>
                        </a:rPr>
                        <a:t>(Z)-5-(4-(3-(naphthalen-1-yloxy)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23</a:t>
                      </a:r>
                      <a:r>
                        <a:rPr lang="en-US" sz="1400" b="0" i="0" u="none" strike="noStrike">
                          <a:solidFill>
                            <a:srgbClr val="000000"/>
                          </a:solidFill>
                          <a:latin typeface="Calibri"/>
                        </a:rPr>
                        <a:t>H</a:t>
                      </a:r>
                      <a:r>
                        <a:rPr lang="en-US" sz="1400" b="0" i="0" u="none" strike="noStrike" baseline="-25000">
                          <a:solidFill>
                            <a:srgbClr val="000000"/>
                          </a:solidFill>
                          <a:latin typeface="Calibri"/>
                        </a:rPr>
                        <a:t>19</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405.47</a:t>
                      </a:r>
                    </a:p>
                  </a:txBody>
                  <a:tcPr marL="9525" marR="9525" marT="9525" marB="0" anchor="ctr"/>
                </a:tc>
                <a:tc>
                  <a:txBody>
                    <a:bodyPr/>
                    <a:lstStyle/>
                    <a:p>
                      <a:pPr algn="ctr" fontAlgn="ctr"/>
                      <a:r>
                        <a:rPr lang="en-US" sz="1400" b="0" i="0" u="none" strike="noStrike">
                          <a:solidFill>
                            <a:srgbClr val="000000"/>
                          </a:solidFill>
                          <a:latin typeface="Calibri"/>
                        </a:rPr>
                        <a:t>175-177˚C</a:t>
                      </a:r>
                    </a:p>
                  </a:txBody>
                  <a:tcPr marL="9525" marR="9525" marT="9525" marB="0" anchor="ctr"/>
                </a:tc>
              </a:tr>
              <a:tr h="445407">
                <a:tc>
                  <a:txBody>
                    <a:bodyPr/>
                    <a:lstStyle/>
                    <a:p>
                      <a:pPr algn="ctr" fontAlgn="ctr"/>
                      <a:r>
                        <a:rPr lang="en-US" sz="1400" b="1" i="0" u="none" strike="noStrike" dirty="0">
                          <a:solidFill>
                            <a:srgbClr val="000000"/>
                          </a:solidFill>
                          <a:latin typeface="Calibri"/>
                        </a:rPr>
                        <a:t>10c</a:t>
                      </a:r>
                    </a:p>
                  </a:txBody>
                  <a:tcPr marL="9525" marR="9525" marT="9525" marB="0" anchor="ctr"/>
                </a:tc>
                <a:tc>
                  <a:txBody>
                    <a:bodyPr/>
                    <a:lstStyle/>
                    <a:p>
                      <a:pPr algn="l" fontAlgn="ctr"/>
                      <a:r>
                        <a:rPr lang="en-US" sz="1400" b="0" i="0" u="none" strike="noStrike" dirty="0">
                          <a:solidFill>
                            <a:srgbClr val="000000"/>
                          </a:solidFill>
                          <a:latin typeface="Calibri"/>
                        </a:rPr>
                        <a:t>(Z)-5-(4-(3-(4-bromophenoxy)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19</a:t>
                      </a:r>
                      <a:r>
                        <a:rPr lang="en-US" sz="1400" b="0" i="0" u="none" strike="noStrike">
                          <a:solidFill>
                            <a:srgbClr val="000000"/>
                          </a:solidFill>
                          <a:latin typeface="Calibri"/>
                        </a:rPr>
                        <a:t>H</a:t>
                      </a:r>
                      <a:r>
                        <a:rPr lang="en-US" sz="1400" b="0" i="0" u="none" strike="noStrike" baseline="-25000">
                          <a:solidFill>
                            <a:srgbClr val="000000"/>
                          </a:solidFill>
                          <a:latin typeface="Calibri"/>
                        </a:rPr>
                        <a:t>16</a:t>
                      </a:r>
                      <a:r>
                        <a:rPr lang="en-US" sz="1400" b="0" i="0" u="none" strike="noStrike">
                          <a:solidFill>
                            <a:srgbClr val="000000"/>
                          </a:solidFill>
                          <a:latin typeface="Calibri"/>
                        </a:rPr>
                        <a:t>BrNO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434.30</a:t>
                      </a:r>
                    </a:p>
                  </a:txBody>
                  <a:tcPr marL="9525" marR="9525" marT="9525" marB="0" anchor="ctr"/>
                </a:tc>
                <a:tc>
                  <a:txBody>
                    <a:bodyPr/>
                    <a:lstStyle/>
                    <a:p>
                      <a:pPr algn="ctr" fontAlgn="ctr"/>
                      <a:r>
                        <a:rPr lang="en-US" sz="1400" b="0" i="0" u="none" strike="noStrike">
                          <a:solidFill>
                            <a:srgbClr val="000000"/>
                          </a:solidFill>
                          <a:latin typeface="Calibri"/>
                        </a:rPr>
                        <a:t>180-182˚C</a:t>
                      </a:r>
                    </a:p>
                  </a:txBody>
                  <a:tcPr marL="9525" marR="9525" marT="9525" marB="0" anchor="ctr"/>
                </a:tc>
              </a:tr>
              <a:tr h="445407">
                <a:tc>
                  <a:txBody>
                    <a:bodyPr/>
                    <a:lstStyle/>
                    <a:p>
                      <a:pPr algn="ctr" fontAlgn="ctr"/>
                      <a:r>
                        <a:rPr lang="en-US" sz="1400" b="1" i="0" u="none" strike="noStrike" dirty="0">
                          <a:solidFill>
                            <a:srgbClr val="000000"/>
                          </a:solidFill>
                          <a:latin typeface="Calibri"/>
                        </a:rPr>
                        <a:t>10d</a:t>
                      </a:r>
                    </a:p>
                  </a:txBody>
                  <a:tcPr marL="9525" marR="9525" marT="9525" marB="0" anchor="ctr"/>
                </a:tc>
                <a:tc>
                  <a:txBody>
                    <a:bodyPr/>
                    <a:lstStyle/>
                    <a:p>
                      <a:pPr algn="l" fontAlgn="ctr"/>
                      <a:r>
                        <a:rPr lang="en-US" sz="1400" b="0" i="0" u="none" strike="noStrike" dirty="0">
                          <a:solidFill>
                            <a:srgbClr val="000000"/>
                          </a:solidFill>
                          <a:latin typeface="Calibri"/>
                        </a:rPr>
                        <a:t>(Z)-5-(4-(3-(2-propylphenoxy)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22</a:t>
                      </a:r>
                      <a:r>
                        <a:rPr lang="en-US" sz="1400" b="0" i="0" u="none" strike="noStrike">
                          <a:solidFill>
                            <a:srgbClr val="000000"/>
                          </a:solidFill>
                          <a:latin typeface="Calibri"/>
                        </a:rPr>
                        <a:t>H</a:t>
                      </a:r>
                      <a:r>
                        <a:rPr lang="en-US" sz="1400" b="0" i="0" u="none" strike="noStrike" baseline="-25000">
                          <a:solidFill>
                            <a:srgbClr val="000000"/>
                          </a:solidFill>
                          <a:latin typeface="Calibri"/>
                        </a:rPr>
                        <a:t>23</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397.49</a:t>
                      </a:r>
                    </a:p>
                  </a:txBody>
                  <a:tcPr marL="9525" marR="9525" marT="9525" marB="0" anchor="ctr"/>
                </a:tc>
                <a:tc>
                  <a:txBody>
                    <a:bodyPr/>
                    <a:lstStyle/>
                    <a:p>
                      <a:pPr algn="ctr" fontAlgn="ctr"/>
                      <a:r>
                        <a:rPr lang="en-US" sz="1400" b="0" i="0" u="none" strike="noStrike" dirty="0">
                          <a:solidFill>
                            <a:srgbClr val="000000"/>
                          </a:solidFill>
                          <a:latin typeface="Calibri"/>
                        </a:rPr>
                        <a:t>153-155˚C</a:t>
                      </a:r>
                    </a:p>
                  </a:txBody>
                  <a:tcPr marL="9525" marR="9525" marT="9525" marB="0" anchor="ctr"/>
                </a:tc>
              </a:tr>
              <a:tr h="445407">
                <a:tc>
                  <a:txBody>
                    <a:bodyPr/>
                    <a:lstStyle/>
                    <a:p>
                      <a:pPr algn="ctr" fontAlgn="ctr"/>
                      <a:r>
                        <a:rPr lang="en-US" sz="1400" b="1" i="0" u="none" strike="noStrike">
                          <a:solidFill>
                            <a:srgbClr val="000000"/>
                          </a:solidFill>
                          <a:latin typeface="Calibri"/>
                        </a:rPr>
                        <a:t>10e</a:t>
                      </a:r>
                    </a:p>
                  </a:txBody>
                  <a:tcPr marL="9525" marR="9525" marT="9525" marB="0" anchor="ctr"/>
                </a:tc>
                <a:tc>
                  <a:txBody>
                    <a:bodyPr/>
                    <a:lstStyle/>
                    <a:p>
                      <a:pPr algn="l" fontAlgn="ctr"/>
                      <a:r>
                        <a:rPr lang="en-US" sz="1400" b="0" i="0" u="none" strike="noStrike" dirty="0">
                          <a:solidFill>
                            <a:srgbClr val="000000"/>
                          </a:solidFill>
                          <a:latin typeface="Calibri"/>
                        </a:rPr>
                        <a:t>(Z)-5-(4-(3-(4-propylphenoxy)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22</a:t>
                      </a:r>
                      <a:r>
                        <a:rPr lang="en-US" sz="1400" b="0" i="0" u="none" strike="noStrike">
                          <a:solidFill>
                            <a:srgbClr val="000000"/>
                          </a:solidFill>
                          <a:latin typeface="Calibri"/>
                        </a:rPr>
                        <a:t>H</a:t>
                      </a:r>
                      <a:r>
                        <a:rPr lang="en-US" sz="1400" b="0" i="0" u="none" strike="noStrike" baseline="-25000">
                          <a:solidFill>
                            <a:srgbClr val="000000"/>
                          </a:solidFill>
                          <a:latin typeface="Calibri"/>
                        </a:rPr>
                        <a:t>23</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397.49</a:t>
                      </a:r>
                    </a:p>
                  </a:txBody>
                  <a:tcPr marL="9525" marR="9525" marT="9525" marB="0" anchor="ctr"/>
                </a:tc>
                <a:tc>
                  <a:txBody>
                    <a:bodyPr/>
                    <a:lstStyle/>
                    <a:p>
                      <a:pPr algn="ctr" fontAlgn="ctr"/>
                      <a:r>
                        <a:rPr lang="en-US" sz="1400" b="0" i="0" u="none" strike="noStrike">
                          <a:solidFill>
                            <a:srgbClr val="000000"/>
                          </a:solidFill>
                          <a:latin typeface="Calibri"/>
                        </a:rPr>
                        <a:t>145-147˚C</a:t>
                      </a:r>
                    </a:p>
                  </a:txBody>
                  <a:tcPr marL="9525" marR="9525" marT="9525" marB="0" anchor="ctr"/>
                </a:tc>
              </a:tr>
              <a:tr h="445407">
                <a:tc>
                  <a:txBody>
                    <a:bodyPr/>
                    <a:lstStyle/>
                    <a:p>
                      <a:pPr algn="ctr" fontAlgn="ctr"/>
                      <a:r>
                        <a:rPr lang="en-US" sz="1400" b="1" i="0" u="none" strike="noStrike">
                          <a:solidFill>
                            <a:srgbClr val="000000"/>
                          </a:solidFill>
                          <a:latin typeface="Calibri"/>
                        </a:rPr>
                        <a:t>10f</a:t>
                      </a:r>
                    </a:p>
                  </a:txBody>
                  <a:tcPr marL="9525" marR="9525" marT="9525" marB="0" anchor="ctr"/>
                </a:tc>
                <a:tc>
                  <a:txBody>
                    <a:bodyPr/>
                    <a:lstStyle/>
                    <a:p>
                      <a:pPr algn="l" fontAlgn="ctr"/>
                      <a:r>
                        <a:rPr lang="en-US" sz="1400" b="0" i="0" u="none" strike="noStrike" dirty="0">
                          <a:solidFill>
                            <a:srgbClr val="000000"/>
                          </a:solidFill>
                          <a:latin typeface="Calibri"/>
                        </a:rPr>
                        <a:t>(Z)-5-(4-(3-(4-chloro-3-nitrophenoxy)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 </a:t>
                      </a:r>
                      <a:r>
                        <a:rPr lang="en-US" sz="1400" b="0" i="0" u="none" strike="noStrike" dirty="0" err="1">
                          <a:solidFill>
                            <a:srgbClr val="000000"/>
                          </a:solidFill>
                          <a:latin typeface="Calibri"/>
                        </a:rPr>
                        <a:t>thiazolidin</a:t>
                      </a:r>
                      <a:r>
                        <a:rPr lang="en-US" sz="1400" b="0" i="0" u="none" strike="noStrike" dirty="0">
                          <a:solidFill>
                            <a:srgbClr val="000000"/>
                          </a:solidFill>
                          <a:latin typeface="Calibri"/>
                        </a:rPr>
                        <a:t> e-2,4-dione </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19</a:t>
                      </a:r>
                      <a:r>
                        <a:rPr lang="en-US" sz="1400" b="0" i="0" u="none" strike="noStrike">
                          <a:solidFill>
                            <a:srgbClr val="000000"/>
                          </a:solidFill>
                          <a:latin typeface="Calibri"/>
                        </a:rPr>
                        <a:t>H</a:t>
                      </a:r>
                      <a:r>
                        <a:rPr lang="en-US" sz="1400" b="0" i="0" u="none" strike="noStrike" baseline="-25000">
                          <a:solidFill>
                            <a:srgbClr val="000000"/>
                          </a:solidFill>
                          <a:latin typeface="Calibri"/>
                        </a:rPr>
                        <a:t>15</a:t>
                      </a:r>
                      <a:r>
                        <a:rPr lang="en-US" sz="1400" b="0" i="0" u="none" strike="noStrike">
                          <a:solidFill>
                            <a:srgbClr val="000000"/>
                          </a:solidFill>
                          <a:latin typeface="Calibri"/>
                        </a:rPr>
                        <a:t>ClN</a:t>
                      </a:r>
                      <a:r>
                        <a:rPr lang="en-US" sz="1400" b="0" i="0" u="none" strike="noStrike" baseline="-25000">
                          <a:solidFill>
                            <a:srgbClr val="000000"/>
                          </a:solidFill>
                          <a:latin typeface="Calibri"/>
                        </a:rPr>
                        <a:t>2</a:t>
                      </a:r>
                      <a:r>
                        <a:rPr lang="en-US" sz="1400" b="0" i="0" u="none" strike="noStrike">
                          <a:solidFill>
                            <a:srgbClr val="000000"/>
                          </a:solidFill>
                          <a:latin typeface="Calibri"/>
                        </a:rPr>
                        <a:t>O</a:t>
                      </a:r>
                      <a:r>
                        <a:rPr lang="en-US" sz="1400" b="0" i="0" u="none" strike="noStrike" baseline="-25000">
                          <a:solidFill>
                            <a:srgbClr val="000000"/>
                          </a:solidFill>
                          <a:latin typeface="Calibri"/>
                        </a:rPr>
                        <a:t>6</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434.85</a:t>
                      </a:r>
                    </a:p>
                  </a:txBody>
                  <a:tcPr marL="9525" marR="9525" marT="9525" marB="0" anchor="ctr"/>
                </a:tc>
                <a:tc>
                  <a:txBody>
                    <a:bodyPr/>
                    <a:lstStyle/>
                    <a:p>
                      <a:pPr algn="ctr" fontAlgn="ctr"/>
                      <a:r>
                        <a:rPr lang="en-US" sz="1400" b="0" i="0" u="none" strike="noStrike">
                          <a:solidFill>
                            <a:srgbClr val="000000"/>
                          </a:solidFill>
                          <a:latin typeface="Calibri"/>
                        </a:rPr>
                        <a:t>163-165˚C</a:t>
                      </a:r>
                    </a:p>
                  </a:txBody>
                  <a:tcPr marL="9525" marR="9525" marT="9525" marB="0" anchor="ctr"/>
                </a:tc>
              </a:tr>
              <a:tr h="445407">
                <a:tc>
                  <a:txBody>
                    <a:bodyPr/>
                    <a:lstStyle/>
                    <a:p>
                      <a:pPr algn="ctr" fontAlgn="ctr"/>
                      <a:r>
                        <a:rPr lang="en-US" sz="1400" b="1" i="0" u="none" strike="noStrike">
                          <a:solidFill>
                            <a:srgbClr val="000000"/>
                          </a:solidFill>
                          <a:latin typeface="Calibri"/>
                        </a:rPr>
                        <a:t>10g</a:t>
                      </a:r>
                    </a:p>
                  </a:txBody>
                  <a:tcPr marL="9525" marR="9525" marT="9525" marB="0" anchor="ctr"/>
                </a:tc>
                <a:tc>
                  <a:txBody>
                    <a:bodyPr/>
                    <a:lstStyle/>
                    <a:p>
                      <a:pPr algn="l" fontAlgn="ctr"/>
                      <a:r>
                        <a:rPr lang="en-US" sz="1400" b="0" i="0" u="none" strike="noStrike" dirty="0">
                          <a:solidFill>
                            <a:srgbClr val="000000"/>
                          </a:solidFill>
                          <a:latin typeface="Calibri"/>
                        </a:rPr>
                        <a:t>(Z)-5-(4-(3-(2,6-diisopropylphenoxy)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25</a:t>
                      </a:r>
                      <a:r>
                        <a:rPr lang="en-US" sz="1400" b="0" i="0" u="none" strike="noStrike">
                          <a:solidFill>
                            <a:srgbClr val="000000"/>
                          </a:solidFill>
                          <a:latin typeface="Calibri"/>
                        </a:rPr>
                        <a:t>H</a:t>
                      </a:r>
                      <a:r>
                        <a:rPr lang="en-US" sz="1400" b="0" i="0" u="none" strike="noStrike" baseline="-25000">
                          <a:solidFill>
                            <a:srgbClr val="000000"/>
                          </a:solidFill>
                          <a:latin typeface="Calibri"/>
                        </a:rPr>
                        <a:t>29</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439.57</a:t>
                      </a:r>
                    </a:p>
                  </a:txBody>
                  <a:tcPr marL="9525" marR="9525" marT="9525" marB="0" anchor="ctr"/>
                </a:tc>
                <a:tc>
                  <a:txBody>
                    <a:bodyPr/>
                    <a:lstStyle/>
                    <a:p>
                      <a:pPr algn="ctr" fontAlgn="ctr"/>
                      <a:r>
                        <a:rPr lang="en-US" sz="1400" b="0" i="0" u="none" strike="noStrike">
                          <a:solidFill>
                            <a:srgbClr val="000000"/>
                          </a:solidFill>
                          <a:latin typeface="Calibri"/>
                        </a:rPr>
                        <a:t>146-148˚C</a:t>
                      </a:r>
                    </a:p>
                  </a:txBody>
                  <a:tcPr marL="9525" marR="9525" marT="9525" marB="0" anchor="ctr"/>
                </a:tc>
              </a:tr>
              <a:tr h="445407">
                <a:tc>
                  <a:txBody>
                    <a:bodyPr/>
                    <a:lstStyle/>
                    <a:p>
                      <a:pPr algn="ctr" fontAlgn="ctr"/>
                      <a:r>
                        <a:rPr lang="en-US" sz="1400" b="1" i="0" u="none" strike="noStrike">
                          <a:solidFill>
                            <a:srgbClr val="000000"/>
                          </a:solidFill>
                          <a:latin typeface="Calibri"/>
                        </a:rPr>
                        <a:t>10h</a:t>
                      </a:r>
                    </a:p>
                  </a:txBody>
                  <a:tcPr marL="9525" marR="9525" marT="9525" marB="0" anchor="ctr"/>
                </a:tc>
                <a:tc>
                  <a:txBody>
                    <a:bodyPr/>
                    <a:lstStyle/>
                    <a:p>
                      <a:pPr algn="l" fontAlgn="ctr"/>
                      <a:r>
                        <a:rPr lang="en-US" sz="1400" b="0" i="0" u="none" strike="noStrike" dirty="0">
                          <a:solidFill>
                            <a:srgbClr val="000000"/>
                          </a:solidFill>
                          <a:latin typeface="Calibri"/>
                        </a:rPr>
                        <a:t>(Z)-5-(4-(3-(3,5-difluorophenoxy)</a:t>
                      </a:r>
                      <a:r>
                        <a:rPr lang="en-US" sz="1400" b="0" i="0" u="none" strike="noStrike" dirty="0" err="1">
                          <a:solidFill>
                            <a:srgbClr val="000000"/>
                          </a:solidFill>
                          <a:latin typeface="Calibri"/>
                        </a:rPr>
                        <a:t>propoxy</a:t>
                      </a:r>
                      <a:r>
                        <a:rPr lang="en-US" sz="1400" b="0" i="0" u="none" strike="noStrike" dirty="0">
                          <a:solidFill>
                            <a:srgbClr val="000000"/>
                          </a:solidFill>
                          <a:latin typeface="Calibri"/>
                        </a:rPr>
                        <a:t>)</a:t>
                      </a:r>
                      <a:r>
                        <a:rPr lang="en-US" sz="1400" b="0" i="0" u="none" strike="noStrike" dirty="0" err="1">
                          <a:solidFill>
                            <a:srgbClr val="000000"/>
                          </a:solidFill>
                          <a:latin typeface="Calibri"/>
                        </a:rPr>
                        <a:t>benzylidene</a:t>
                      </a:r>
                      <a:r>
                        <a:rPr lang="en-US" sz="1400" b="0" i="0" u="none" strike="noStrike" dirty="0">
                          <a:solidFill>
                            <a:srgbClr val="000000"/>
                          </a:solidFill>
                          <a:latin typeface="Calibri"/>
                        </a:rPr>
                        <a:t>)thiazolidine-2,4-dione</a:t>
                      </a: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19</a:t>
                      </a:r>
                      <a:r>
                        <a:rPr lang="en-US" sz="1400" b="0" i="0" u="none" strike="noStrike">
                          <a:solidFill>
                            <a:srgbClr val="000000"/>
                          </a:solidFill>
                          <a:latin typeface="Calibri"/>
                        </a:rPr>
                        <a:t>H</a:t>
                      </a:r>
                      <a:r>
                        <a:rPr lang="en-US" sz="1400" b="0" i="0" u="none" strike="noStrike" baseline="-25000">
                          <a:solidFill>
                            <a:srgbClr val="000000"/>
                          </a:solidFill>
                          <a:latin typeface="Calibri"/>
                        </a:rPr>
                        <a:t>15</a:t>
                      </a:r>
                      <a:r>
                        <a:rPr lang="en-US" sz="1400" b="0" i="0" u="none" strike="noStrike">
                          <a:solidFill>
                            <a:srgbClr val="000000"/>
                          </a:solidFill>
                          <a:latin typeface="Calibri"/>
                        </a:rPr>
                        <a:t>F</a:t>
                      </a:r>
                      <a:r>
                        <a:rPr lang="en-US" sz="1400" b="0" i="0" u="none" strike="noStrike" baseline="-25000">
                          <a:solidFill>
                            <a:srgbClr val="000000"/>
                          </a:solidFill>
                          <a:latin typeface="Calibri"/>
                        </a:rPr>
                        <a:t>2</a:t>
                      </a:r>
                      <a:r>
                        <a:rPr lang="en-US" sz="1400" b="0" i="0" u="none" strike="noStrike">
                          <a:solidFill>
                            <a:srgbClr val="000000"/>
                          </a:solidFill>
                          <a:latin typeface="Calibri"/>
                        </a:rPr>
                        <a:t>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391.39</a:t>
                      </a:r>
                    </a:p>
                  </a:txBody>
                  <a:tcPr marL="9525" marR="9525" marT="9525" marB="0" anchor="ctr"/>
                </a:tc>
                <a:tc>
                  <a:txBody>
                    <a:bodyPr/>
                    <a:lstStyle/>
                    <a:p>
                      <a:pPr algn="ctr" fontAlgn="ctr"/>
                      <a:r>
                        <a:rPr lang="en-US" sz="1400" b="0" i="0" u="none" strike="noStrike">
                          <a:solidFill>
                            <a:srgbClr val="000000"/>
                          </a:solidFill>
                          <a:latin typeface="Calibri"/>
                        </a:rPr>
                        <a:t>168-170˚C</a:t>
                      </a:r>
                    </a:p>
                  </a:txBody>
                  <a:tcPr marL="9525" marR="9525" marT="9525" marB="0" anchor="ctr"/>
                </a:tc>
              </a:tr>
              <a:tr h="445407">
                <a:tc>
                  <a:txBody>
                    <a:bodyPr/>
                    <a:lstStyle/>
                    <a:p>
                      <a:pPr algn="ctr" fontAlgn="ctr"/>
                      <a:r>
                        <a:rPr lang="en-US" sz="1400" b="1" i="0" u="none" strike="noStrike">
                          <a:solidFill>
                            <a:srgbClr val="000000"/>
                          </a:solidFill>
                          <a:latin typeface="Calibri"/>
                        </a:rPr>
                        <a:t>10i</a:t>
                      </a:r>
                    </a:p>
                  </a:txBody>
                  <a:tcPr marL="9525" marR="9525" marT="9525" marB="0" anchor="ctr"/>
                </a:tc>
                <a:tc>
                  <a:txBody>
                    <a:bodyPr/>
                    <a:lstStyle/>
                    <a:p>
                      <a:pPr algn="l" fontAlgn="ctr"/>
                      <a:r>
                        <a:rPr lang="en-US" sz="1400" b="0" i="0" u="none" strike="noStrike" dirty="0">
                          <a:solidFill>
                            <a:srgbClr val="000000"/>
                          </a:solidFill>
                          <a:latin typeface="Calibri"/>
                        </a:rPr>
                        <a:t>(Z)-5-(4-(3-(</a:t>
                      </a:r>
                      <a:r>
                        <a:rPr lang="en-US" sz="1400" b="0" i="0" u="none" strike="noStrike" dirty="0" smtClean="0">
                          <a:solidFill>
                            <a:srgbClr val="000000"/>
                          </a:solidFill>
                          <a:latin typeface="Calibri"/>
                        </a:rPr>
                        <a:t>2-bromo-4-fluorophenoxy)</a:t>
                      </a:r>
                      <a:r>
                        <a:rPr lang="en-US" sz="1400" b="0" i="0" u="none" strike="noStrike" dirty="0" err="1" smtClean="0">
                          <a:solidFill>
                            <a:srgbClr val="000000"/>
                          </a:solidFill>
                          <a:latin typeface="Calibri"/>
                        </a:rPr>
                        <a:t>propoxy</a:t>
                      </a:r>
                      <a:r>
                        <a:rPr lang="en-US" sz="1400" b="0" i="0" u="none" strike="noStrike" dirty="0" smtClean="0">
                          <a:solidFill>
                            <a:srgbClr val="000000"/>
                          </a:solidFill>
                          <a:latin typeface="Calibri"/>
                        </a:rPr>
                        <a:t>)</a:t>
                      </a:r>
                      <a:r>
                        <a:rPr lang="en-US" sz="1400" b="0" i="0" u="none" strike="noStrike" dirty="0" err="1" smtClean="0">
                          <a:solidFill>
                            <a:srgbClr val="000000"/>
                          </a:solidFill>
                          <a:latin typeface="Calibri"/>
                        </a:rPr>
                        <a:t>benzylidene</a:t>
                      </a:r>
                      <a:r>
                        <a:rPr lang="en-US" sz="1400" b="0" i="0" u="none" strike="noStrike" dirty="0" smtClean="0">
                          <a:solidFill>
                            <a:srgbClr val="000000"/>
                          </a:solidFill>
                          <a:latin typeface="Calibri"/>
                        </a:rPr>
                        <a:t>)thiazolidine-2,4-dione </a:t>
                      </a:r>
                      <a:endParaRPr lang="en-US" sz="1400" b="0" i="0" u="none" strike="noStrike" dirty="0">
                        <a:solidFill>
                          <a:srgbClr val="000000"/>
                        </a:solidFill>
                        <a:latin typeface="Calibri"/>
                      </a:endParaRP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19</a:t>
                      </a:r>
                      <a:r>
                        <a:rPr lang="en-US" sz="1400" b="0" i="0" u="none" strike="noStrike">
                          <a:solidFill>
                            <a:srgbClr val="000000"/>
                          </a:solidFill>
                          <a:latin typeface="Calibri"/>
                        </a:rPr>
                        <a:t>H</a:t>
                      </a:r>
                      <a:r>
                        <a:rPr lang="en-US" sz="1400" b="0" i="0" u="none" strike="noStrike" baseline="-25000">
                          <a:solidFill>
                            <a:srgbClr val="000000"/>
                          </a:solidFill>
                          <a:latin typeface="Calibri"/>
                        </a:rPr>
                        <a:t>15</a:t>
                      </a:r>
                      <a:r>
                        <a:rPr lang="en-US" sz="1400" b="0" i="0" u="none" strike="noStrike">
                          <a:solidFill>
                            <a:srgbClr val="000000"/>
                          </a:solidFill>
                          <a:latin typeface="Calibri"/>
                        </a:rPr>
                        <a:t>BrFNO</a:t>
                      </a:r>
                      <a:r>
                        <a:rPr lang="en-US" sz="1400" b="0" i="0" u="none" strike="noStrike" baseline="-25000">
                          <a:solidFill>
                            <a:srgbClr val="000000"/>
                          </a:solidFill>
                          <a:latin typeface="Calibri"/>
                        </a:rPr>
                        <a:t>4</a:t>
                      </a:r>
                      <a:r>
                        <a:rPr lang="en-US" sz="1400" b="0" i="0" u="none" strike="noStrike">
                          <a:solidFill>
                            <a:srgbClr val="000000"/>
                          </a:solidFill>
                          <a:latin typeface="Calibri"/>
                        </a:rPr>
                        <a:t>S</a:t>
                      </a:r>
                    </a:p>
                  </a:txBody>
                  <a:tcPr marL="9525" marR="9525" marT="9525" marB="0" anchor="ctr"/>
                </a:tc>
                <a:tc>
                  <a:txBody>
                    <a:bodyPr/>
                    <a:lstStyle/>
                    <a:p>
                      <a:pPr algn="l" fontAlgn="ctr"/>
                      <a:r>
                        <a:rPr lang="en-US" sz="1400" b="0" i="0" u="none" strike="noStrike">
                          <a:solidFill>
                            <a:srgbClr val="000000"/>
                          </a:solidFill>
                          <a:latin typeface="Calibri"/>
                        </a:rPr>
                        <a:t>452.29</a:t>
                      </a:r>
                    </a:p>
                  </a:txBody>
                  <a:tcPr marL="9525" marR="9525" marT="9525" marB="0" anchor="ctr"/>
                </a:tc>
                <a:tc>
                  <a:txBody>
                    <a:bodyPr/>
                    <a:lstStyle/>
                    <a:p>
                      <a:pPr algn="ctr" fontAlgn="ctr"/>
                      <a:r>
                        <a:rPr lang="en-US" sz="1400" b="0" i="0" u="none" strike="noStrike">
                          <a:solidFill>
                            <a:srgbClr val="000000"/>
                          </a:solidFill>
                          <a:latin typeface="Calibri"/>
                        </a:rPr>
                        <a:t>173-175˚C</a:t>
                      </a:r>
                    </a:p>
                  </a:txBody>
                  <a:tcPr marL="9525" marR="9525" marT="9525" marB="0" anchor="ctr"/>
                </a:tc>
              </a:tr>
              <a:tr h="445407">
                <a:tc>
                  <a:txBody>
                    <a:bodyPr/>
                    <a:lstStyle/>
                    <a:p>
                      <a:pPr algn="ctr" fontAlgn="ctr"/>
                      <a:r>
                        <a:rPr lang="en-US" sz="1400" b="1" i="0" u="none" strike="noStrike" dirty="0">
                          <a:solidFill>
                            <a:srgbClr val="000000"/>
                          </a:solidFill>
                          <a:latin typeface="Calibri"/>
                        </a:rPr>
                        <a:t>10j</a:t>
                      </a:r>
                    </a:p>
                  </a:txBody>
                  <a:tcPr marL="9525" marR="9525" marT="9525" marB="0" anchor="ctr"/>
                </a:tc>
                <a:tc>
                  <a:txBody>
                    <a:bodyPr/>
                    <a:lstStyle/>
                    <a:p>
                      <a:pPr algn="l" fontAlgn="ctr"/>
                      <a:r>
                        <a:rPr lang="en-US" sz="1400" b="0" i="0" u="none" strike="noStrike" dirty="0">
                          <a:solidFill>
                            <a:srgbClr val="000000"/>
                          </a:solidFill>
                          <a:latin typeface="Calibri"/>
                        </a:rPr>
                        <a:t>(Z)-5-(4-(3-(</a:t>
                      </a:r>
                      <a:r>
                        <a:rPr lang="en-US" sz="1400" b="0" i="0" u="none" strike="noStrike" dirty="0" smtClean="0">
                          <a:solidFill>
                            <a:srgbClr val="000000"/>
                          </a:solidFill>
                          <a:latin typeface="Calibri"/>
                        </a:rPr>
                        <a:t>4-bromo-2-fluorophenoxy)</a:t>
                      </a:r>
                      <a:r>
                        <a:rPr lang="en-US" sz="1400" b="0" i="0" u="none" strike="noStrike" dirty="0" err="1" smtClean="0">
                          <a:solidFill>
                            <a:srgbClr val="000000"/>
                          </a:solidFill>
                          <a:latin typeface="Calibri"/>
                        </a:rPr>
                        <a:t>propoxy</a:t>
                      </a:r>
                      <a:r>
                        <a:rPr lang="en-US" sz="1400" b="0" i="0" u="none" strike="noStrike" dirty="0" smtClean="0">
                          <a:solidFill>
                            <a:srgbClr val="000000"/>
                          </a:solidFill>
                          <a:latin typeface="Calibri"/>
                        </a:rPr>
                        <a:t>)</a:t>
                      </a:r>
                      <a:r>
                        <a:rPr lang="en-US" sz="1400" b="0" i="0" u="none" strike="noStrike" dirty="0" err="1" smtClean="0">
                          <a:solidFill>
                            <a:srgbClr val="000000"/>
                          </a:solidFill>
                          <a:latin typeface="Calibri"/>
                        </a:rPr>
                        <a:t>benzylidene</a:t>
                      </a:r>
                      <a:r>
                        <a:rPr lang="en-US" sz="1400" b="0" i="0" u="none" strike="noStrike" dirty="0" smtClean="0">
                          <a:solidFill>
                            <a:srgbClr val="000000"/>
                          </a:solidFill>
                          <a:latin typeface="Calibri"/>
                        </a:rPr>
                        <a:t>)thiazolidine-2,4-dione </a:t>
                      </a:r>
                      <a:endParaRPr lang="en-US" sz="1400" b="0" i="0" u="none" strike="noStrike" dirty="0">
                        <a:solidFill>
                          <a:srgbClr val="000000"/>
                        </a:solidFill>
                        <a:latin typeface="Calibri"/>
                      </a:endParaRPr>
                    </a:p>
                  </a:txBody>
                  <a:tcPr marL="9525" marR="9525" marT="9525" marB="0" anchor="ctr"/>
                </a:tc>
                <a:tc>
                  <a:txBody>
                    <a:bodyPr/>
                    <a:lstStyle/>
                    <a:p>
                      <a:pPr algn="l" fontAlgn="ctr"/>
                      <a:r>
                        <a:rPr lang="en-US" sz="1400" b="0" i="0" u="none" strike="noStrike">
                          <a:solidFill>
                            <a:srgbClr val="000000"/>
                          </a:solidFill>
                          <a:latin typeface="Calibri"/>
                        </a:rPr>
                        <a:t>C</a:t>
                      </a:r>
                      <a:r>
                        <a:rPr lang="en-US" sz="1400" b="0" i="0" u="none" strike="noStrike" baseline="-25000">
                          <a:solidFill>
                            <a:srgbClr val="000000"/>
                          </a:solidFill>
                          <a:latin typeface="Calibri"/>
                        </a:rPr>
                        <a:t>19</a:t>
                      </a:r>
                      <a:r>
                        <a:rPr lang="en-US" sz="1400" b="0" i="0" u="none" strike="noStrike">
                          <a:solidFill>
                            <a:srgbClr val="000000"/>
                          </a:solidFill>
                          <a:latin typeface="Calibri"/>
                        </a:rPr>
                        <a:t>H</a:t>
                      </a:r>
                      <a:r>
                        <a:rPr lang="en-US" sz="1400" b="0" i="0" u="none" strike="noStrike" baseline="-25000">
                          <a:solidFill>
                            <a:srgbClr val="000000"/>
                          </a:solidFill>
                          <a:latin typeface="Calibri"/>
                        </a:rPr>
                        <a:t>15</a:t>
                      </a:r>
                      <a:r>
                        <a:rPr lang="en-US" sz="1400" b="0" i="0" u="none" strike="noStrike">
                          <a:solidFill>
                            <a:srgbClr val="000000"/>
                          </a:solidFill>
                          <a:latin typeface="Calibri"/>
                        </a:rPr>
                        <a:t>BrFNO</a:t>
                      </a:r>
                      <a:r>
                        <a:rPr lang="en-US" sz="1400" b="0" i="0" u="none" strike="noStrike" baseline="-25000">
                          <a:solidFill>
                            <a:srgbClr val="000000"/>
                          </a:solidFill>
                          <a:latin typeface="Calibri"/>
                        </a:rPr>
                        <a:t>4</a:t>
                      </a:r>
                      <a:r>
                        <a:rPr lang="en-US" sz="1400" b="0" i="0" u="none" strike="noStrike">
                          <a:solidFill>
                            <a:srgbClr val="000000"/>
                          </a:solidFill>
                          <a:latin typeface="Calibri"/>
                        </a:rPr>
                        <a:t>S </a:t>
                      </a:r>
                    </a:p>
                  </a:txBody>
                  <a:tcPr marL="9525" marR="9525" marT="9525" marB="0" anchor="ctr"/>
                </a:tc>
                <a:tc>
                  <a:txBody>
                    <a:bodyPr/>
                    <a:lstStyle/>
                    <a:p>
                      <a:pPr algn="l" fontAlgn="ctr"/>
                      <a:r>
                        <a:rPr lang="en-US" sz="1400" b="0" i="0" u="none" strike="noStrike">
                          <a:solidFill>
                            <a:srgbClr val="000000"/>
                          </a:solidFill>
                          <a:latin typeface="Calibri"/>
                        </a:rPr>
                        <a:t>452.29</a:t>
                      </a:r>
                    </a:p>
                  </a:txBody>
                  <a:tcPr marL="9525" marR="9525" marT="9525" marB="0" anchor="ctr"/>
                </a:tc>
                <a:tc>
                  <a:txBody>
                    <a:bodyPr/>
                    <a:lstStyle/>
                    <a:p>
                      <a:pPr algn="ctr" fontAlgn="ctr"/>
                      <a:r>
                        <a:rPr lang="en-US" sz="1400" b="0" i="0" u="none" strike="noStrike">
                          <a:solidFill>
                            <a:srgbClr val="000000"/>
                          </a:solidFill>
                          <a:latin typeface="Calibri"/>
                        </a:rPr>
                        <a:t>154-156˚C</a:t>
                      </a:r>
                    </a:p>
                  </a:txBody>
                  <a:tcPr marL="9525" marR="9525" marT="9525" marB="0" anchor="ctr"/>
                </a:tc>
              </a:tr>
              <a:tr h="445407">
                <a:tc>
                  <a:txBody>
                    <a:bodyPr/>
                    <a:lstStyle/>
                    <a:p>
                      <a:pPr algn="ctr" fontAlgn="ctr"/>
                      <a:r>
                        <a:rPr lang="en-US" sz="1400" b="1" i="0" u="none" strike="noStrike" dirty="0">
                          <a:solidFill>
                            <a:srgbClr val="000000"/>
                          </a:solidFill>
                          <a:latin typeface="Calibri"/>
                        </a:rPr>
                        <a:t>10k</a:t>
                      </a:r>
                    </a:p>
                  </a:txBody>
                  <a:tcPr marL="9525" marR="9525" marT="9525" marB="0" anchor="ctr"/>
                </a:tc>
                <a:tc>
                  <a:txBody>
                    <a:bodyPr/>
                    <a:lstStyle/>
                    <a:p>
                      <a:pPr algn="l" fontAlgn="ctr"/>
                      <a:r>
                        <a:rPr lang="en-US" sz="1400" b="0" i="0" u="none" strike="noStrike" dirty="0">
                          <a:solidFill>
                            <a:srgbClr val="000000"/>
                          </a:solidFill>
                          <a:latin typeface="Calibri"/>
                        </a:rPr>
                        <a:t>(Z)-5-(4-(3-(</a:t>
                      </a:r>
                      <a:r>
                        <a:rPr lang="en-US" sz="1400" b="0" i="0" u="none" strike="noStrike" dirty="0" smtClean="0">
                          <a:solidFill>
                            <a:srgbClr val="000000"/>
                          </a:solidFill>
                          <a:latin typeface="Calibri"/>
                        </a:rPr>
                        <a:t>3-bromo-5-fluorophenoxy)</a:t>
                      </a:r>
                      <a:r>
                        <a:rPr lang="en-US" sz="1400" b="0" i="0" u="none" strike="noStrike" dirty="0" err="1" smtClean="0">
                          <a:solidFill>
                            <a:srgbClr val="000000"/>
                          </a:solidFill>
                          <a:latin typeface="Calibri"/>
                        </a:rPr>
                        <a:t>propoxy</a:t>
                      </a:r>
                      <a:r>
                        <a:rPr lang="en-US" sz="1400" b="0" i="0" u="none" strike="noStrike" dirty="0" smtClean="0">
                          <a:solidFill>
                            <a:srgbClr val="000000"/>
                          </a:solidFill>
                          <a:latin typeface="Calibri"/>
                        </a:rPr>
                        <a:t>)</a:t>
                      </a:r>
                      <a:r>
                        <a:rPr lang="en-US" sz="1400" b="0" i="0" u="none" strike="noStrike" dirty="0" err="1" smtClean="0">
                          <a:solidFill>
                            <a:srgbClr val="000000"/>
                          </a:solidFill>
                          <a:latin typeface="Calibri"/>
                        </a:rPr>
                        <a:t>benzylidene</a:t>
                      </a:r>
                      <a:r>
                        <a:rPr lang="en-US" sz="1400" b="0" i="0" u="none" strike="noStrike" dirty="0" smtClean="0">
                          <a:solidFill>
                            <a:srgbClr val="000000"/>
                          </a:solidFill>
                          <a:latin typeface="Calibri"/>
                        </a:rPr>
                        <a:t>)thiazolidine-2,4-dione </a:t>
                      </a:r>
                      <a:endParaRPr lang="en-US" sz="1400" b="0" i="0" u="none" strike="noStrike" dirty="0">
                        <a:solidFill>
                          <a:srgbClr val="000000"/>
                        </a:solidFill>
                        <a:latin typeface="Calibri"/>
                      </a:endParaRPr>
                    </a:p>
                  </a:txBody>
                  <a:tcPr marL="9525" marR="9525" marT="9525" marB="0" anchor="ctr"/>
                </a:tc>
                <a:tc>
                  <a:txBody>
                    <a:bodyPr/>
                    <a:lstStyle/>
                    <a:p>
                      <a:pPr algn="l" fontAlgn="ctr"/>
                      <a:r>
                        <a:rPr lang="en-US" sz="1400" b="0" i="0" u="none" strike="noStrike" dirty="0">
                          <a:solidFill>
                            <a:srgbClr val="000000"/>
                          </a:solidFill>
                          <a:latin typeface="Calibri"/>
                        </a:rPr>
                        <a:t>C</a:t>
                      </a:r>
                      <a:r>
                        <a:rPr lang="en-US" sz="1400" b="0" i="0" u="none" strike="noStrike" baseline="-25000" dirty="0">
                          <a:solidFill>
                            <a:srgbClr val="000000"/>
                          </a:solidFill>
                          <a:latin typeface="Calibri"/>
                        </a:rPr>
                        <a:t>19</a:t>
                      </a:r>
                      <a:r>
                        <a:rPr lang="en-US" sz="1400" b="0" i="0" u="none" strike="noStrike" dirty="0">
                          <a:solidFill>
                            <a:srgbClr val="000000"/>
                          </a:solidFill>
                          <a:latin typeface="Calibri"/>
                        </a:rPr>
                        <a:t>H</a:t>
                      </a:r>
                      <a:r>
                        <a:rPr lang="en-US" sz="1400" b="0" i="0" u="none" strike="noStrike" baseline="-25000" dirty="0">
                          <a:solidFill>
                            <a:srgbClr val="000000"/>
                          </a:solidFill>
                          <a:latin typeface="Calibri"/>
                        </a:rPr>
                        <a:t>15</a:t>
                      </a:r>
                      <a:r>
                        <a:rPr lang="en-US" sz="1400" b="0" i="0" u="none" strike="noStrike" dirty="0">
                          <a:solidFill>
                            <a:srgbClr val="000000"/>
                          </a:solidFill>
                          <a:latin typeface="Calibri"/>
                        </a:rPr>
                        <a:t>BrFNO</a:t>
                      </a:r>
                      <a:r>
                        <a:rPr lang="en-US" sz="1400" b="0" i="0" u="none" strike="noStrike" baseline="-25000" dirty="0">
                          <a:solidFill>
                            <a:srgbClr val="000000"/>
                          </a:solidFill>
                          <a:latin typeface="Calibri"/>
                        </a:rPr>
                        <a:t>4</a:t>
                      </a:r>
                      <a:r>
                        <a:rPr lang="en-US" sz="1400" b="0" i="0" u="none" strike="noStrike" dirty="0">
                          <a:solidFill>
                            <a:srgbClr val="000000"/>
                          </a:solidFill>
                          <a:latin typeface="Calibri"/>
                        </a:rPr>
                        <a:t>S </a:t>
                      </a:r>
                    </a:p>
                  </a:txBody>
                  <a:tcPr marL="9525" marR="9525" marT="9525" marB="0" anchor="ctr"/>
                </a:tc>
                <a:tc>
                  <a:txBody>
                    <a:bodyPr/>
                    <a:lstStyle/>
                    <a:p>
                      <a:pPr algn="l" fontAlgn="ctr"/>
                      <a:r>
                        <a:rPr lang="en-US" sz="1400" b="0" i="0" u="none" strike="noStrike">
                          <a:solidFill>
                            <a:srgbClr val="000000"/>
                          </a:solidFill>
                          <a:latin typeface="Calibri"/>
                        </a:rPr>
                        <a:t>452.29</a:t>
                      </a:r>
                    </a:p>
                  </a:txBody>
                  <a:tcPr marL="9525" marR="9525" marT="9525" marB="0" anchor="ctr"/>
                </a:tc>
                <a:tc>
                  <a:txBody>
                    <a:bodyPr/>
                    <a:lstStyle/>
                    <a:p>
                      <a:pPr algn="ctr" fontAlgn="ctr"/>
                      <a:r>
                        <a:rPr lang="en-US" sz="1400" b="0" i="0" u="none" strike="noStrike" dirty="0">
                          <a:solidFill>
                            <a:srgbClr val="000000"/>
                          </a:solidFill>
                          <a:latin typeface="Calibri"/>
                        </a:rPr>
                        <a:t>192-194˚C</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800052"/>
          </a:xfrm>
          <a:solidFill>
            <a:schemeClr val="tx2">
              <a:lumMod val="40000"/>
              <a:lumOff val="60000"/>
            </a:schemeClr>
          </a:solidFill>
        </p:spPr>
        <p:txBody>
          <a:bodyPr>
            <a:noAutofit/>
          </a:bodyPr>
          <a:lstStyle/>
          <a:p>
            <a:r>
              <a:rPr lang="en-US" sz="2600" dirty="0" smtClean="0"/>
              <a:t>Structures of synthesized 5-(4-(3-phenoxypropoxy)</a:t>
            </a:r>
            <a:r>
              <a:rPr lang="en-US" sz="2600" dirty="0" err="1" smtClean="0"/>
              <a:t>benzylidene</a:t>
            </a:r>
            <a:r>
              <a:rPr lang="en-US" sz="2600" dirty="0" smtClean="0"/>
              <a:t>)thiazolidine-2,4-dione derivatives</a:t>
            </a:r>
            <a:endParaRPr lang="en-US" sz="26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36</a:t>
            </a:fld>
            <a:endParaRPr lang="en-US">
              <a:solidFill>
                <a:schemeClr val="tx1"/>
              </a:solidFill>
            </a:endParaRPr>
          </a:p>
        </p:txBody>
      </p:sp>
      <p:pic>
        <p:nvPicPr>
          <p:cNvPr id="6" name="Picture 2"/>
          <p:cNvPicPr>
            <a:picLocks noChangeAspect="1" noChangeArrowheads="1"/>
          </p:cNvPicPr>
          <p:nvPr/>
        </p:nvPicPr>
        <p:blipFill>
          <a:blip r:embed="rId2" cstate="print"/>
          <a:srcRect/>
          <a:stretch>
            <a:fillRect/>
          </a:stretch>
        </p:blipFill>
        <p:spPr bwMode="auto">
          <a:xfrm>
            <a:off x="46843" y="853966"/>
            <a:ext cx="9065625"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tx2">
              <a:lumMod val="40000"/>
              <a:lumOff val="60000"/>
            </a:schemeClr>
          </a:solidFill>
        </p:spPr>
        <p:txBody>
          <a:bodyPr>
            <a:normAutofit fontScale="90000"/>
          </a:bodyPr>
          <a:lstStyle/>
          <a:p>
            <a:r>
              <a:rPr lang="en-US" dirty="0" smtClean="0"/>
              <a:t>PPAR competitive binding assays</a:t>
            </a:r>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37</a:t>
            </a:fld>
            <a:endParaRPr lang="en-US" dirty="0">
              <a:solidFill>
                <a:schemeClr val="tx1"/>
              </a:solidFill>
            </a:endParaRPr>
          </a:p>
        </p:txBody>
      </p:sp>
      <p:grpSp>
        <p:nvGrpSpPr>
          <p:cNvPr id="9" name="Group 8"/>
          <p:cNvGrpSpPr/>
          <p:nvPr/>
        </p:nvGrpSpPr>
        <p:grpSpPr>
          <a:xfrm>
            <a:off x="1357080" y="902494"/>
            <a:ext cx="6567720" cy="2439422"/>
            <a:chOff x="1175004" y="989578"/>
            <a:chExt cx="4925876" cy="1829822"/>
          </a:xfrm>
        </p:grpSpPr>
        <p:pic>
          <p:nvPicPr>
            <p:cNvPr id="101381" name="Picture 5"/>
            <p:cNvPicPr>
              <a:picLocks noChangeAspect="1" noChangeArrowheads="1"/>
            </p:cNvPicPr>
            <p:nvPr/>
          </p:nvPicPr>
          <p:blipFill>
            <a:blip r:embed="rId2" cstate="print"/>
            <a:srcRect r="74693"/>
            <a:stretch>
              <a:fillRect/>
            </a:stretch>
          </p:blipFill>
          <p:spPr bwMode="auto">
            <a:xfrm>
              <a:off x="1175004" y="989578"/>
              <a:ext cx="1244269" cy="1829822"/>
            </a:xfrm>
            <a:prstGeom prst="rect">
              <a:avLst/>
            </a:prstGeom>
            <a:noFill/>
            <a:ln w="9525">
              <a:noFill/>
              <a:miter lim="800000"/>
              <a:headEnd/>
              <a:tailEnd/>
            </a:ln>
          </p:spPr>
        </p:pic>
        <p:pic>
          <p:nvPicPr>
            <p:cNvPr id="12" name="Picture 5"/>
            <p:cNvPicPr>
              <a:picLocks noChangeAspect="1" noChangeArrowheads="1"/>
            </p:cNvPicPr>
            <p:nvPr/>
          </p:nvPicPr>
          <p:blipFill>
            <a:blip r:embed="rId2" cstate="print"/>
            <a:srcRect l="56522" r="-90"/>
            <a:stretch>
              <a:fillRect/>
            </a:stretch>
          </p:blipFill>
          <p:spPr bwMode="auto">
            <a:xfrm>
              <a:off x="3958794" y="989578"/>
              <a:ext cx="2142086" cy="1829822"/>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l="25217" r="43509"/>
            <a:stretch>
              <a:fillRect/>
            </a:stretch>
          </p:blipFill>
          <p:spPr bwMode="auto">
            <a:xfrm>
              <a:off x="2422886" y="989578"/>
              <a:ext cx="1537639" cy="1829822"/>
            </a:xfrm>
            <a:prstGeom prst="rect">
              <a:avLst/>
            </a:prstGeom>
            <a:noFill/>
            <a:ln w="9525">
              <a:noFill/>
              <a:miter lim="800000"/>
              <a:headEnd/>
              <a:tailEnd/>
            </a:ln>
          </p:spPr>
        </p:pic>
      </p:grpSp>
      <p:graphicFrame>
        <p:nvGraphicFramePr>
          <p:cNvPr id="8" name="Table 7"/>
          <p:cNvGraphicFramePr>
            <a:graphicFrameLocks noGrp="1"/>
          </p:cNvGraphicFramePr>
          <p:nvPr/>
        </p:nvGraphicFramePr>
        <p:xfrm>
          <a:off x="381000" y="3505201"/>
          <a:ext cx="8305801" cy="3163840"/>
        </p:xfrm>
        <a:graphic>
          <a:graphicData uri="http://schemas.openxmlformats.org/drawingml/2006/table">
            <a:tbl>
              <a:tblPr firstRow="1" bandRow="1">
                <a:tableStyleId>{5C22544A-7EE6-4342-B048-85BDC9FD1C3A}</a:tableStyleId>
              </a:tblPr>
              <a:tblGrid>
                <a:gridCol w="2618133"/>
                <a:gridCol w="1594954"/>
                <a:gridCol w="2046357"/>
                <a:gridCol w="2046357"/>
              </a:tblGrid>
              <a:tr h="376736">
                <a:tc>
                  <a:txBody>
                    <a:bodyPr/>
                    <a:lstStyle/>
                    <a:p>
                      <a:endParaRPr lang="en-US" dirty="0"/>
                    </a:p>
                  </a:txBody>
                  <a:tcPr/>
                </a:tc>
                <a:tc>
                  <a:txBody>
                    <a:bodyPr/>
                    <a:lstStyle/>
                    <a:p>
                      <a:pPr algn="ctr"/>
                      <a:r>
                        <a:rPr lang="en-US" dirty="0" smtClean="0"/>
                        <a:t>Test/Std</a:t>
                      </a:r>
                      <a:endParaRPr lang="en-US" dirty="0"/>
                    </a:p>
                  </a:txBody>
                  <a:tcPr/>
                </a:tc>
                <a:tc>
                  <a:txBody>
                    <a:bodyPr/>
                    <a:lstStyle/>
                    <a:p>
                      <a:pPr algn="ctr"/>
                      <a:r>
                        <a:rPr lang="en-US" dirty="0" smtClean="0"/>
                        <a:t>Control </a:t>
                      </a:r>
                      <a:endParaRPr lang="en-US" dirty="0"/>
                    </a:p>
                  </a:txBody>
                  <a:tcPr/>
                </a:tc>
                <a:tc>
                  <a:txBody>
                    <a:bodyPr/>
                    <a:lstStyle/>
                    <a:p>
                      <a:pPr algn="ctr"/>
                      <a:r>
                        <a:rPr lang="en-US" dirty="0" smtClean="0"/>
                        <a:t>Blank</a:t>
                      </a:r>
                      <a:endParaRPr lang="en-US" dirty="0"/>
                    </a:p>
                  </a:txBody>
                  <a:tcPr/>
                </a:tc>
              </a:tr>
              <a:tr h="376736">
                <a:tc>
                  <a:txBody>
                    <a:bodyPr/>
                    <a:lstStyle/>
                    <a:p>
                      <a:r>
                        <a:rPr lang="en-US" dirty="0" smtClean="0"/>
                        <a:t>Test/std sample</a:t>
                      </a:r>
                      <a:endParaRPr lang="en-US" dirty="0"/>
                    </a:p>
                  </a:txBody>
                  <a:tcPr/>
                </a:tc>
                <a:tc>
                  <a:txBody>
                    <a:bodyPr/>
                    <a:lstStyle/>
                    <a:p>
                      <a:pPr algn="ctr"/>
                      <a:r>
                        <a:rPr lang="en-US" dirty="0" smtClean="0"/>
                        <a:t>20 µl</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632917">
                <a:tc>
                  <a:txBody>
                    <a:bodyPr/>
                    <a:lstStyle/>
                    <a:p>
                      <a:r>
                        <a:rPr lang="en-US" sz="1800" kern="1200" dirty="0" err="1" smtClean="0">
                          <a:solidFill>
                            <a:schemeClr val="dk1"/>
                          </a:solidFill>
                          <a:latin typeface="+mn-lt"/>
                          <a:ea typeface="+mn-ea"/>
                          <a:cs typeface="+mn-cs"/>
                        </a:rPr>
                        <a:t>Fluormone</a:t>
                      </a:r>
                      <a:r>
                        <a:rPr lang="en-US" sz="1800" kern="1200" dirty="0" smtClean="0">
                          <a:solidFill>
                            <a:schemeClr val="dk1"/>
                          </a:solidFill>
                          <a:latin typeface="+mn-lt"/>
                          <a:ea typeface="+mn-ea"/>
                          <a:cs typeface="+mn-cs"/>
                        </a:rPr>
                        <a:t>™ Pan-PPAR Green</a:t>
                      </a:r>
                      <a:endParaRPr lang="en-US" dirty="0"/>
                    </a:p>
                  </a:txBody>
                  <a:tcPr/>
                </a:tc>
                <a:tc>
                  <a:txBody>
                    <a:bodyPr/>
                    <a:lstStyle/>
                    <a:p>
                      <a:pPr algn="ctr"/>
                      <a:r>
                        <a:rPr lang="en-US" sz="1800" kern="1200" dirty="0" smtClean="0">
                          <a:solidFill>
                            <a:schemeClr val="dk1"/>
                          </a:solidFill>
                          <a:latin typeface="+mn-lt"/>
                          <a:ea typeface="+mn-ea"/>
                          <a:cs typeface="+mn-cs"/>
                        </a:rPr>
                        <a:t>10 </a:t>
                      </a:r>
                      <a:r>
                        <a:rPr lang="en-US" sz="1800" kern="1200" dirty="0" err="1" smtClean="0">
                          <a:solidFill>
                            <a:schemeClr val="dk1"/>
                          </a:solidFill>
                          <a:latin typeface="+mn-lt"/>
                          <a:ea typeface="+mn-ea"/>
                          <a:cs typeface="+mn-cs"/>
                        </a:rPr>
                        <a:t>μl</a:t>
                      </a:r>
                      <a:endParaRPr lang="en-US" dirty="0"/>
                    </a:p>
                  </a:txBody>
                  <a:tcPr/>
                </a:tc>
                <a:tc>
                  <a:txBody>
                    <a:bodyPr/>
                    <a:lstStyle/>
                    <a:p>
                      <a:pPr algn="ctr"/>
                      <a:r>
                        <a:rPr lang="en-US" sz="1800" kern="1200" dirty="0" smtClean="0">
                          <a:solidFill>
                            <a:schemeClr val="dk1"/>
                          </a:solidFill>
                          <a:latin typeface="+mn-lt"/>
                          <a:ea typeface="+mn-ea"/>
                          <a:cs typeface="+mn-cs"/>
                        </a:rPr>
                        <a:t>10 </a:t>
                      </a:r>
                      <a:r>
                        <a:rPr lang="en-US" sz="1800" kern="1200" dirty="0" err="1" smtClean="0">
                          <a:solidFill>
                            <a:schemeClr val="dk1"/>
                          </a:solidFill>
                          <a:latin typeface="+mn-lt"/>
                          <a:ea typeface="+mn-ea"/>
                          <a:cs typeface="+mn-cs"/>
                        </a:rPr>
                        <a:t>μl</a:t>
                      </a:r>
                      <a:endParaRPr lang="en-US" dirty="0"/>
                    </a:p>
                  </a:txBody>
                  <a:tcPr/>
                </a:tc>
                <a:tc>
                  <a:txBody>
                    <a:bodyPr/>
                    <a:lstStyle/>
                    <a:p>
                      <a:pPr algn="ctr"/>
                      <a:r>
                        <a:rPr lang="en-US" sz="1800" kern="1200" dirty="0" smtClean="0">
                          <a:solidFill>
                            <a:schemeClr val="dk1"/>
                          </a:solidFill>
                          <a:latin typeface="+mn-lt"/>
                          <a:ea typeface="+mn-ea"/>
                          <a:cs typeface="+mn-cs"/>
                        </a:rPr>
                        <a:t>10 </a:t>
                      </a:r>
                      <a:r>
                        <a:rPr lang="en-US" sz="1800" kern="1200" dirty="0" err="1" smtClean="0">
                          <a:solidFill>
                            <a:schemeClr val="dk1"/>
                          </a:solidFill>
                          <a:latin typeface="+mn-lt"/>
                          <a:ea typeface="+mn-ea"/>
                          <a:cs typeface="+mn-cs"/>
                        </a:rPr>
                        <a:t>μl</a:t>
                      </a:r>
                      <a:endParaRPr lang="en-US" dirty="0"/>
                    </a:p>
                  </a:txBody>
                  <a:tcPr/>
                </a:tc>
              </a:tr>
              <a:tr h="376736">
                <a:tc>
                  <a:txBody>
                    <a:bodyPr/>
                    <a:lstStyle/>
                    <a:p>
                      <a:r>
                        <a:rPr lang="en-US" sz="1800" kern="1200" dirty="0" smtClean="0">
                          <a:solidFill>
                            <a:schemeClr val="dk1"/>
                          </a:solidFill>
                          <a:latin typeface="+mn-lt"/>
                          <a:ea typeface="+mn-ea"/>
                          <a:cs typeface="+mn-cs"/>
                        </a:rPr>
                        <a:t>PPAR-γ-LBD</a:t>
                      </a:r>
                      <a:endParaRPr lang="en-US" dirty="0"/>
                    </a:p>
                  </a:txBody>
                  <a:tcPr/>
                </a:tc>
                <a:tc>
                  <a:txBody>
                    <a:bodyPr/>
                    <a:lstStyle/>
                    <a:p>
                      <a:pPr algn="ctr"/>
                      <a:r>
                        <a:rPr lang="en-US" sz="1800" kern="1200" dirty="0" smtClean="0">
                          <a:solidFill>
                            <a:schemeClr val="dk1"/>
                          </a:solidFill>
                          <a:latin typeface="+mn-lt"/>
                          <a:ea typeface="+mn-ea"/>
                          <a:cs typeface="+mn-cs"/>
                        </a:rPr>
                        <a:t>10 </a:t>
                      </a:r>
                      <a:r>
                        <a:rPr lang="en-US" sz="1800" kern="1200" dirty="0" err="1" smtClean="0">
                          <a:solidFill>
                            <a:schemeClr val="dk1"/>
                          </a:solidFill>
                          <a:latin typeface="+mn-lt"/>
                          <a:ea typeface="+mn-ea"/>
                          <a:cs typeface="+mn-cs"/>
                        </a:rPr>
                        <a:t>μl</a:t>
                      </a:r>
                      <a:r>
                        <a:rPr lang="en-US" sz="1800" kern="1200" dirty="0" smtClean="0">
                          <a:solidFill>
                            <a:schemeClr val="dk1"/>
                          </a:solidFill>
                          <a:latin typeface="+mn-lt"/>
                          <a:ea typeface="+mn-ea"/>
                          <a:cs typeface="+mn-cs"/>
                        </a:rPr>
                        <a:t> </a:t>
                      </a:r>
                      <a:endParaRPr lang="en-US" dirty="0"/>
                    </a:p>
                  </a:txBody>
                  <a:tcPr/>
                </a:tc>
                <a:tc>
                  <a:txBody>
                    <a:bodyPr/>
                    <a:lstStyle/>
                    <a:p>
                      <a:pPr algn="ctr"/>
                      <a:r>
                        <a:rPr lang="en-US" sz="1800" kern="1200" dirty="0" smtClean="0">
                          <a:solidFill>
                            <a:schemeClr val="dk1"/>
                          </a:solidFill>
                          <a:latin typeface="+mn-lt"/>
                          <a:ea typeface="+mn-ea"/>
                          <a:cs typeface="+mn-cs"/>
                        </a:rPr>
                        <a:t>10 </a:t>
                      </a:r>
                      <a:r>
                        <a:rPr lang="en-US" sz="1800" kern="1200" dirty="0" err="1" smtClean="0">
                          <a:solidFill>
                            <a:schemeClr val="dk1"/>
                          </a:solidFill>
                          <a:latin typeface="+mn-lt"/>
                          <a:ea typeface="+mn-ea"/>
                          <a:cs typeface="+mn-cs"/>
                        </a:rPr>
                        <a:t>μl</a:t>
                      </a:r>
                      <a:r>
                        <a:rPr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a:t>
                      </a:r>
                      <a:endParaRPr lang="en-US" dirty="0"/>
                    </a:p>
                  </a:txBody>
                  <a:tcPr/>
                </a:tc>
              </a:tr>
              <a:tr h="376736">
                <a:tc>
                  <a:txBody>
                    <a:bodyPr/>
                    <a:lstStyle/>
                    <a:p>
                      <a:r>
                        <a:rPr lang="en-US" dirty="0" smtClean="0"/>
                        <a:t>Assay buffer</a:t>
                      </a:r>
                      <a:endParaRPr lang="en-US" dirty="0"/>
                    </a:p>
                  </a:txBody>
                  <a:tcPr/>
                </a:tc>
                <a:tc>
                  <a:txBody>
                    <a:bodyPr/>
                    <a:lstStyle/>
                    <a:p>
                      <a:pPr algn="ct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20 </a:t>
                      </a:r>
                      <a:r>
                        <a:rPr lang="en-US" sz="1800" kern="1200" dirty="0" err="1" smtClean="0">
                          <a:solidFill>
                            <a:schemeClr val="dk1"/>
                          </a:solidFill>
                          <a:latin typeface="+mn-lt"/>
                          <a:ea typeface="+mn-ea"/>
                          <a:cs typeface="+mn-cs"/>
                        </a:rPr>
                        <a:t>μl</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30 </a:t>
                      </a:r>
                      <a:r>
                        <a:rPr lang="en-US" sz="1800" kern="1200" dirty="0" err="1" smtClean="0">
                          <a:solidFill>
                            <a:schemeClr val="dk1"/>
                          </a:solidFill>
                          <a:latin typeface="+mn-lt"/>
                          <a:ea typeface="+mn-ea"/>
                          <a:cs typeface="+mn-cs"/>
                        </a:rPr>
                        <a:t>μl</a:t>
                      </a:r>
                      <a:endParaRPr lang="en-US" dirty="0" smtClean="0"/>
                    </a:p>
                  </a:txBody>
                  <a:tcPr/>
                </a:tc>
              </a:tr>
              <a:tr h="607601">
                <a:tc gridSpan="4">
                  <a:txBody>
                    <a:bodyPr/>
                    <a:lstStyle/>
                    <a:p>
                      <a:r>
                        <a:rPr lang="en-US" sz="1800" kern="1200" dirty="0" smtClean="0">
                          <a:solidFill>
                            <a:schemeClr val="dk1"/>
                          </a:solidFill>
                          <a:latin typeface="+mn-lt"/>
                          <a:ea typeface="+mn-ea"/>
                          <a:cs typeface="+mn-cs"/>
                        </a:rPr>
                        <a:t>The plate was incubated at room temperature for 3 h</a:t>
                      </a:r>
                      <a:r>
                        <a:rPr lang="en-US" sz="1800" kern="1200" baseline="0" dirty="0" smtClean="0">
                          <a:solidFill>
                            <a:schemeClr val="dk1"/>
                          </a:solidFill>
                          <a:latin typeface="+mn-lt"/>
                          <a:ea typeface="+mn-ea"/>
                          <a:cs typeface="+mn-cs"/>
                        </a:rPr>
                        <a:t> and </a:t>
                      </a:r>
                      <a:r>
                        <a:rPr lang="en-US" sz="1800" kern="1200" dirty="0" smtClean="0">
                          <a:solidFill>
                            <a:schemeClr val="dk1"/>
                          </a:solidFill>
                          <a:latin typeface="+mn-lt"/>
                          <a:ea typeface="+mn-ea"/>
                          <a:cs typeface="+mn-cs"/>
                        </a:rPr>
                        <a:t>the fluorescent emission signal of each well was recorded at 495 nm and 520 nm.</a:t>
                      </a:r>
                      <a:endParaRPr lang="en-US" dirty="0">
                        <a:solidFill>
                          <a:schemeClr val="tx1"/>
                        </a:solidFill>
                      </a:endParaRPr>
                    </a:p>
                  </a:txBody>
                  <a:tcPr/>
                </a:tc>
                <a:tc hMerge="1">
                  <a:txBody>
                    <a:bodyPr/>
                    <a:lstStyle/>
                    <a:p>
                      <a:pPr algn="r"/>
                      <a:endParaRPr lang="en-US" dirty="0"/>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76736">
                <a:tc gridSpan="4">
                  <a:txBody>
                    <a:bodyPr/>
                    <a:lstStyle/>
                    <a:p>
                      <a:r>
                        <a:rPr lang="en-US" dirty="0" smtClean="0"/>
                        <a:t>Test-500µM, Rosiglitazone-200µM; Benzafibrate-200µM</a:t>
                      </a:r>
                    </a:p>
                  </a:txBody>
                  <a:tcPr/>
                </a:tc>
                <a:tc hMerge="1">
                  <a:txBody>
                    <a:bodyPr/>
                    <a:lstStyle/>
                    <a:p>
                      <a:pPr algn="r"/>
                      <a:endParaRPr lang="en-US" dirty="0"/>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rmAutofit fontScale="90000"/>
          </a:bodyPr>
          <a:lstStyle/>
          <a:p>
            <a:r>
              <a:rPr lang="en-US" dirty="0" smtClean="0"/>
              <a:t>PPAR competitive binding assays</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38</a:t>
            </a:fld>
            <a:endParaRPr lang="en-US">
              <a:solidFill>
                <a:schemeClr val="tx1"/>
              </a:solidFill>
            </a:endParaRPr>
          </a:p>
        </p:txBody>
      </p:sp>
      <p:graphicFrame>
        <p:nvGraphicFramePr>
          <p:cNvPr id="6" name="Table 5"/>
          <p:cNvGraphicFramePr>
            <a:graphicFrameLocks noGrp="1"/>
          </p:cNvGraphicFramePr>
          <p:nvPr/>
        </p:nvGraphicFramePr>
        <p:xfrm>
          <a:off x="2362201" y="702930"/>
          <a:ext cx="4038599" cy="6217920"/>
        </p:xfrm>
        <a:graphic>
          <a:graphicData uri="http://schemas.openxmlformats.org/drawingml/2006/table">
            <a:tbl>
              <a:tblPr>
                <a:tableStyleId>{3C2FFA5D-87B4-456A-9821-1D502468CF0F}</a:tableStyleId>
              </a:tblPr>
              <a:tblGrid>
                <a:gridCol w="1421558"/>
                <a:gridCol w="1252176"/>
                <a:gridCol w="1364865"/>
              </a:tblGrid>
              <a:tr h="276786">
                <a:tc rowSpan="2">
                  <a:txBody>
                    <a:bodyPr/>
                    <a:lstStyle/>
                    <a:p>
                      <a:pPr marL="0" marR="0" algn="l">
                        <a:lnSpc>
                          <a:spcPct val="150000"/>
                        </a:lnSpc>
                        <a:spcBef>
                          <a:spcPts val="0"/>
                        </a:spcBef>
                        <a:spcAft>
                          <a:spcPts val="0"/>
                        </a:spcAft>
                      </a:pPr>
                      <a:r>
                        <a:rPr lang="en-US" sz="1700" b="1" dirty="0"/>
                        <a:t>Compound</a:t>
                      </a:r>
                      <a:endParaRPr lang="en-US" sz="1700" b="1" dirty="0">
                        <a:latin typeface="Calibri"/>
                        <a:ea typeface="Times New Roman"/>
                        <a:cs typeface="Times New Roman"/>
                      </a:endParaRPr>
                    </a:p>
                  </a:txBody>
                  <a:tcPr marL="67733" marR="67733" marT="0" marB="0" anchor="ctr">
                    <a:solidFill>
                      <a:schemeClr val="accent3"/>
                    </a:solidFill>
                  </a:tcPr>
                </a:tc>
                <a:tc gridSpan="2">
                  <a:txBody>
                    <a:bodyPr/>
                    <a:lstStyle/>
                    <a:p>
                      <a:pPr marL="0" marR="0" algn="l">
                        <a:lnSpc>
                          <a:spcPct val="150000"/>
                        </a:lnSpc>
                        <a:spcBef>
                          <a:spcPts val="0"/>
                        </a:spcBef>
                        <a:spcAft>
                          <a:spcPts val="0"/>
                        </a:spcAft>
                      </a:pPr>
                      <a:r>
                        <a:rPr lang="en-US" sz="1700" b="1" dirty="0"/>
                        <a:t>IC</a:t>
                      </a:r>
                      <a:r>
                        <a:rPr lang="en-US" sz="1700" b="1" baseline="-25000" dirty="0"/>
                        <a:t>50</a:t>
                      </a:r>
                      <a:r>
                        <a:rPr lang="en-US" sz="1700" b="1" dirty="0"/>
                        <a:t> (</a:t>
                      </a:r>
                      <a:r>
                        <a:rPr lang="en-US" sz="1700" b="1" dirty="0" err="1"/>
                        <a:t>nM</a:t>
                      </a:r>
                      <a:r>
                        <a:rPr lang="en-US" sz="1700" b="1" dirty="0"/>
                        <a:t>)</a:t>
                      </a:r>
                      <a:endParaRPr lang="en-US" sz="1700" b="1" dirty="0">
                        <a:latin typeface="Calibri"/>
                        <a:ea typeface="Times New Roman"/>
                        <a:cs typeface="Times New Roman"/>
                      </a:endParaRPr>
                    </a:p>
                  </a:txBody>
                  <a:tcPr marL="67733" marR="67733" marT="0" marB="0" anchor="ctr">
                    <a:solidFill>
                      <a:schemeClr val="accent3"/>
                    </a:solidFill>
                  </a:tcPr>
                </a:tc>
                <a:tc hMerge="1">
                  <a:txBody>
                    <a:bodyPr/>
                    <a:lstStyle/>
                    <a:p>
                      <a:endParaRPr lang="en-US"/>
                    </a:p>
                  </a:txBody>
                  <a:tcPr/>
                </a:tc>
              </a:tr>
              <a:tr h="233098">
                <a:tc vMerge="1">
                  <a:txBody>
                    <a:bodyPr/>
                    <a:lstStyle/>
                    <a:p>
                      <a:endParaRPr lang="en-US"/>
                    </a:p>
                  </a:txBody>
                  <a:tcPr/>
                </a:tc>
                <a:tc>
                  <a:txBody>
                    <a:bodyPr/>
                    <a:lstStyle/>
                    <a:p>
                      <a:pPr marL="0" marR="0" algn="l">
                        <a:lnSpc>
                          <a:spcPct val="150000"/>
                        </a:lnSpc>
                        <a:spcBef>
                          <a:spcPts val="0"/>
                        </a:spcBef>
                        <a:spcAft>
                          <a:spcPts val="0"/>
                        </a:spcAft>
                      </a:pPr>
                      <a:r>
                        <a:rPr lang="en-US" sz="1700" b="1" dirty="0"/>
                        <a:t>PPAR-γ</a:t>
                      </a:r>
                      <a:endParaRPr lang="en-US" sz="1700" b="1" dirty="0">
                        <a:latin typeface="Calibri"/>
                        <a:ea typeface="Times New Roman"/>
                        <a:cs typeface="Times New Roman"/>
                      </a:endParaRPr>
                    </a:p>
                  </a:txBody>
                  <a:tcPr marL="67733" marR="67733" marT="0" marB="0" anchor="ctr">
                    <a:solidFill>
                      <a:schemeClr val="accent3"/>
                    </a:solidFill>
                  </a:tcPr>
                </a:tc>
                <a:tc>
                  <a:txBody>
                    <a:bodyPr/>
                    <a:lstStyle/>
                    <a:p>
                      <a:pPr marL="0" marR="0" algn="l">
                        <a:lnSpc>
                          <a:spcPct val="150000"/>
                        </a:lnSpc>
                        <a:spcBef>
                          <a:spcPts val="0"/>
                        </a:spcBef>
                        <a:spcAft>
                          <a:spcPts val="0"/>
                        </a:spcAft>
                      </a:pPr>
                      <a:r>
                        <a:rPr lang="en-US" sz="1700" b="1" dirty="0"/>
                        <a:t>PPAR-α</a:t>
                      </a:r>
                      <a:endParaRPr lang="en-US" sz="1700" b="1" dirty="0">
                        <a:latin typeface="Calibri"/>
                        <a:ea typeface="Times New Roman"/>
                        <a:cs typeface="Times New Roman"/>
                      </a:endParaRPr>
                    </a:p>
                  </a:txBody>
                  <a:tcPr marL="67733" marR="67733" marT="0" marB="0" anchor="ctr">
                    <a:solidFill>
                      <a:schemeClr val="accent3"/>
                    </a:solidFill>
                  </a:tcPr>
                </a:tc>
              </a:tr>
              <a:tr h="379249">
                <a:tc>
                  <a:txBody>
                    <a:bodyPr/>
                    <a:lstStyle/>
                    <a:p>
                      <a:pPr marL="0" marR="0" algn="l">
                        <a:lnSpc>
                          <a:spcPct val="150000"/>
                        </a:lnSpc>
                        <a:spcBef>
                          <a:spcPts val="0"/>
                        </a:spcBef>
                        <a:spcAft>
                          <a:spcPts val="0"/>
                        </a:spcAft>
                      </a:pPr>
                      <a:r>
                        <a:rPr lang="en-US" sz="1700"/>
                        <a:t>10a </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460 ± 5.2</a:t>
                      </a:r>
                      <a:endParaRPr lang="en-US" sz="1700" dirty="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340 ± 2.7</a:t>
                      </a:r>
                      <a:endParaRPr lang="en-US" sz="1700">
                        <a:latin typeface="Calibri"/>
                        <a:ea typeface="Times New Roman"/>
                        <a:cs typeface="Times New Roman"/>
                      </a:endParaRPr>
                    </a:p>
                  </a:txBody>
                  <a:tcPr marL="67733" marR="67733" marT="0" marB="0" anchor="ctr"/>
                </a:tc>
              </a:tr>
              <a:tr h="334190">
                <a:tc>
                  <a:txBody>
                    <a:bodyPr/>
                    <a:lstStyle/>
                    <a:p>
                      <a:pPr marL="0" marR="0" algn="l">
                        <a:lnSpc>
                          <a:spcPct val="150000"/>
                        </a:lnSpc>
                        <a:spcBef>
                          <a:spcPts val="0"/>
                        </a:spcBef>
                        <a:spcAft>
                          <a:spcPts val="0"/>
                        </a:spcAft>
                      </a:pPr>
                      <a:r>
                        <a:rPr lang="en-US" sz="1700" dirty="0"/>
                        <a:t>10b</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320 ± 3.9</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234 ± 3.3</a:t>
                      </a:r>
                      <a:endParaRPr lang="en-US" sz="1700" dirty="0">
                        <a:latin typeface="Calibri"/>
                        <a:ea typeface="Times New Roman"/>
                        <a:cs typeface="Times New Roman"/>
                      </a:endParaRPr>
                    </a:p>
                  </a:txBody>
                  <a:tcPr marL="67733" marR="67733" marT="0" marB="0" anchor="ctr">
                    <a:solidFill>
                      <a:schemeClr val="accent6">
                        <a:lumMod val="75000"/>
                      </a:schemeClr>
                    </a:solidFill>
                  </a:tcPr>
                </a:tc>
              </a:tr>
              <a:tr h="366702">
                <a:tc>
                  <a:txBody>
                    <a:bodyPr/>
                    <a:lstStyle/>
                    <a:p>
                      <a:pPr marL="0" marR="0" algn="l">
                        <a:lnSpc>
                          <a:spcPct val="150000"/>
                        </a:lnSpc>
                        <a:spcBef>
                          <a:spcPts val="0"/>
                        </a:spcBef>
                        <a:spcAft>
                          <a:spcPts val="0"/>
                        </a:spcAft>
                      </a:pPr>
                      <a:r>
                        <a:rPr lang="en-US" sz="1700"/>
                        <a:t>10c</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380 ± 6.7</a:t>
                      </a:r>
                      <a:endParaRPr lang="en-US" sz="1700" dirty="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418 ± 8.5</a:t>
                      </a:r>
                      <a:endParaRPr lang="en-US" sz="1700" dirty="0">
                        <a:latin typeface="Calibri"/>
                        <a:ea typeface="Times New Roman"/>
                        <a:cs typeface="Times New Roman"/>
                      </a:endParaRPr>
                    </a:p>
                  </a:txBody>
                  <a:tcPr marL="67733" marR="67733" marT="0" marB="0" anchor="ctr"/>
                </a:tc>
              </a:tr>
              <a:tr h="304800">
                <a:tc>
                  <a:txBody>
                    <a:bodyPr/>
                    <a:lstStyle/>
                    <a:p>
                      <a:pPr marL="0" marR="0" algn="l">
                        <a:lnSpc>
                          <a:spcPct val="150000"/>
                        </a:lnSpc>
                        <a:spcBef>
                          <a:spcPts val="0"/>
                        </a:spcBef>
                        <a:spcAft>
                          <a:spcPts val="0"/>
                        </a:spcAft>
                      </a:pPr>
                      <a:r>
                        <a:rPr lang="en-US" sz="1700"/>
                        <a:t>10d</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465 ± 8.1</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687 ± 7.4</a:t>
                      </a:r>
                      <a:endParaRPr lang="en-US" sz="1700" dirty="0">
                        <a:latin typeface="Calibri"/>
                        <a:ea typeface="Times New Roman"/>
                        <a:cs typeface="Times New Roman"/>
                      </a:endParaRPr>
                    </a:p>
                  </a:txBody>
                  <a:tcPr marL="67733" marR="67733" marT="0" marB="0" anchor="ctr"/>
                </a:tc>
              </a:tr>
              <a:tr h="261112">
                <a:tc>
                  <a:txBody>
                    <a:bodyPr/>
                    <a:lstStyle/>
                    <a:p>
                      <a:pPr marL="0" marR="0" algn="l">
                        <a:lnSpc>
                          <a:spcPct val="150000"/>
                        </a:lnSpc>
                        <a:spcBef>
                          <a:spcPts val="0"/>
                        </a:spcBef>
                        <a:spcAft>
                          <a:spcPts val="0"/>
                        </a:spcAft>
                      </a:pPr>
                      <a:r>
                        <a:rPr lang="en-US" sz="1700"/>
                        <a:t>10e</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483 ± 3.9</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732 ± 9.5</a:t>
                      </a:r>
                      <a:endParaRPr lang="en-US" sz="1700" dirty="0">
                        <a:latin typeface="Calibri"/>
                        <a:ea typeface="Times New Roman"/>
                        <a:cs typeface="Times New Roman"/>
                      </a:endParaRPr>
                    </a:p>
                  </a:txBody>
                  <a:tcPr marL="67733" marR="67733" marT="0" marB="0" anchor="ctr"/>
                </a:tc>
              </a:tr>
              <a:tr h="293624">
                <a:tc>
                  <a:txBody>
                    <a:bodyPr/>
                    <a:lstStyle/>
                    <a:p>
                      <a:pPr marL="0" marR="0" algn="l">
                        <a:lnSpc>
                          <a:spcPct val="150000"/>
                        </a:lnSpc>
                        <a:spcBef>
                          <a:spcPts val="0"/>
                        </a:spcBef>
                        <a:spcAft>
                          <a:spcPts val="0"/>
                        </a:spcAft>
                      </a:pPr>
                      <a:r>
                        <a:rPr lang="en-US" sz="1700"/>
                        <a:t>10f</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1056 ± 8.1</a:t>
                      </a:r>
                      <a:endParaRPr lang="en-US" sz="1700" dirty="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1979 ± 10.6</a:t>
                      </a:r>
                      <a:endParaRPr lang="en-US" sz="1700" dirty="0">
                        <a:latin typeface="Calibri"/>
                        <a:ea typeface="Times New Roman"/>
                        <a:cs typeface="Times New Roman"/>
                      </a:endParaRPr>
                    </a:p>
                  </a:txBody>
                  <a:tcPr marL="67733" marR="67733" marT="0" marB="0" anchor="ctr"/>
                </a:tc>
              </a:tr>
              <a:tr h="326136">
                <a:tc>
                  <a:txBody>
                    <a:bodyPr/>
                    <a:lstStyle/>
                    <a:p>
                      <a:pPr marL="0" marR="0" algn="l">
                        <a:lnSpc>
                          <a:spcPct val="150000"/>
                        </a:lnSpc>
                        <a:spcBef>
                          <a:spcPts val="0"/>
                        </a:spcBef>
                        <a:spcAft>
                          <a:spcPts val="0"/>
                        </a:spcAft>
                      </a:pPr>
                      <a:r>
                        <a:rPr lang="en-US" sz="1700"/>
                        <a:t>10g</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889 ± 5.0</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1045 ± 11.7</a:t>
                      </a:r>
                      <a:endParaRPr lang="en-US" sz="1700" dirty="0">
                        <a:latin typeface="Calibri"/>
                        <a:ea typeface="Times New Roman"/>
                        <a:cs typeface="Times New Roman"/>
                      </a:endParaRPr>
                    </a:p>
                  </a:txBody>
                  <a:tcPr marL="67733" marR="67733" marT="0" marB="0" anchor="ctr"/>
                </a:tc>
              </a:tr>
              <a:tr h="282448">
                <a:tc>
                  <a:txBody>
                    <a:bodyPr/>
                    <a:lstStyle/>
                    <a:p>
                      <a:pPr marL="0" marR="0" algn="l">
                        <a:lnSpc>
                          <a:spcPct val="150000"/>
                        </a:lnSpc>
                        <a:spcBef>
                          <a:spcPts val="0"/>
                        </a:spcBef>
                        <a:spcAft>
                          <a:spcPts val="0"/>
                        </a:spcAft>
                      </a:pPr>
                      <a:r>
                        <a:rPr lang="en-US" sz="1700"/>
                        <a:t>10h</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964 ± 6.2</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1084 ± 9.0</a:t>
                      </a:r>
                      <a:endParaRPr lang="en-US" sz="1700" dirty="0">
                        <a:latin typeface="Calibri"/>
                        <a:ea typeface="Times New Roman"/>
                        <a:cs typeface="Times New Roman"/>
                      </a:endParaRPr>
                    </a:p>
                  </a:txBody>
                  <a:tcPr marL="67733" marR="67733" marT="0" marB="0" anchor="ctr"/>
                </a:tc>
              </a:tr>
              <a:tr h="314960">
                <a:tc>
                  <a:txBody>
                    <a:bodyPr/>
                    <a:lstStyle/>
                    <a:p>
                      <a:pPr marL="0" marR="0" algn="l">
                        <a:lnSpc>
                          <a:spcPct val="150000"/>
                        </a:lnSpc>
                        <a:spcBef>
                          <a:spcPts val="0"/>
                        </a:spcBef>
                        <a:spcAft>
                          <a:spcPts val="0"/>
                        </a:spcAft>
                      </a:pPr>
                      <a:r>
                        <a:rPr lang="en-US" sz="1700"/>
                        <a:t>10i</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850 ± 10.1</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933 ± 7.5</a:t>
                      </a:r>
                      <a:endParaRPr lang="en-US" sz="1700" dirty="0">
                        <a:latin typeface="Calibri"/>
                        <a:ea typeface="Times New Roman"/>
                        <a:cs typeface="Times New Roman"/>
                      </a:endParaRPr>
                    </a:p>
                  </a:txBody>
                  <a:tcPr marL="67733" marR="67733" marT="0" marB="0" anchor="ctr"/>
                </a:tc>
              </a:tr>
              <a:tr h="347472">
                <a:tc>
                  <a:txBody>
                    <a:bodyPr/>
                    <a:lstStyle/>
                    <a:p>
                      <a:pPr marL="0" marR="0" algn="l">
                        <a:lnSpc>
                          <a:spcPct val="150000"/>
                        </a:lnSpc>
                        <a:spcBef>
                          <a:spcPts val="0"/>
                        </a:spcBef>
                        <a:spcAft>
                          <a:spcPts val="0"/>
                        </a:spcAft>
                      </a:pPr>
                      <a:r>
                        <a:rPr lang="en-US" sz="1700"/>
                        <a:t>10j</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704 ± 11.5</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893 ± 11.7</a:t>
                      </a:r>
                      <a:endParaRPr lang="en-US" sz="1700" dirty="0">
                        <a:latin typeface="Calibri"/>
                        <a:ea typeface="Times New Roman"/>
                        <a:cs typeface="Times New Roman"/>
                      </a:endParaRPr>
                    </a:p>
                  </a:txBody>
                  <a:tcPr marL="67733" marR="67733" marT="0" marB="0" anchor="ctr"/>
                </a:tc>
              </a:tr>
              <a:tr h="303784">
                <a:tc>
                  <a:txBody>
                    <a:bodyPr/>
                    <a:lstStyle/>
                    <a:p>
                      <a:pPr marL="0" marR="0" algn="l">
                        <a:lnSpc>
                          <a:spcPct val="150000"/>
                        </a:lnSpc>
                        <a:spcBef>
                          <a:spcPts val="0"/>
                        </a:spcBef>
                        <a:spcAft>
                          <a:spcPts val="0"/>
                        </a:spcAft>
                      </a:pPr>
                      <a:r>
                        <a:rPr lang="en-US" sz="1700" dirty="0"/>
                        <a:t>10k</a:t>
                      </a:r>
                      <a:endParaRPr lang="en-US" sz="1700" dirty="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a:t>2540 ± 15.9</a:t>
                      </a:r>
                      <a:endParaRPr lang="en-US" sz="1700">
                        <a:latin typeface="Calibri"/>
                        <a:ea typeface="Times New Roman"/>
                        <a:cs typeface="Times New Roman"/>
                      </a:endParaRPr>
                    </a:p>
                  </a:txBody>
                  <a:tcPr marL="67733" marR="67733" marT="0" marB="0" anchor="ctr"/>
                </a:tc>
                <a:tc>
                  <a:txBody>
                    <a:bodyPr/>
                    <a:lstStyle/>
                    <a:p>
                      <a:pPr marL="0" marR="0" algn="l">
                        <a:lnSpc>
                          <a:spcPct val="150000"/>
                        </a:lnSpc>
                        <a:spcBef>
                          <a:spcPts val="0"/>
                        </a:spcBef>
                        <a:spcAft>
                          <a:spcPts val="0"/>
                        </a:spcAft>
                      </a:pPr>
                      <a:r>
                        <a:rPr lang="en-US" sz="1700" dirty="0"/>
                        <a:t>1745 ± 12.4</a:t>
                      </a:r>
                      <a:endParaRPr lang="en-US" sz="1700" dirty="0">
                        <a:latin typeface="Calibri"/>
                        <a:ea typeface="Times New Roman"/>
                        <a:cs typeface="Times New Roman"/>
                      </a:endParaRPr>
                    </a:p>
                  </a:txBody>
                  <a:tcPr marL="67733" marR="67733" marT="0" marB="0" anchor="ctr"/>
                </a:tc>
              </a:tr>
              <a:tr h="336296">
                <a:tc>
                  <a:txBody>
                    <a:bodyPr/>
                    <a:lstStyle/>
                    <a:p>
                      <a:pPr marL="0" marR="0" algn="l">
                        <a:lnSpc>
                          <a:spcPct val="150000"/>
                        </a:lnSpc>
                        <a:spcBef>
                          <a:spcPts val="0"/>
                        </a:spcBef>
                        <a:spcAft>
                          <a:spcPts val="0"/>
                        </a:spcAft>
                      </a:pPr>
                      <a:r>
                        <a:rPr lang="en-US" sz="1700" dirty="0"/>
                        <a:t>Rosiglitazone</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140 ± 3.1</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a:t>
                      </a:r>
                      <a:endParaRPr lang="en-US" sz="1700" dirty="0">
                        <a:latin typeface="Calibri"/>
                        <a:ea typeface="Times New Roman"/>
                        <a:cs typeface="Times New Roman"/>
                      </a:endParaRPr>
                    </a:p>
                  </a:txBody>
                  <a:tcPr marL="67733" marR="67733" marT="0" marB="0" anchor="ctr">
                    <a:solidFill>
                      <a:schemeClr val="accent6">
                        <a:lumMod val="75000"/>
                      </a:schemeClr>
                    </a:solidFill>
                  </a:tcPr>
                </a:tc>
              </a:tr>
              <a:tr h="368808">
                <a:tc>
                  <a:txBody>
                    <a:bodyPr/>
                    <a:lstStyle/>
                    <a:p>
                      <a:pPr marL="0" marR="0" algn="l">
                        <a:lnSpc>
                          <a:spcPct val="150000"/>
                        </a:lnSpc>
                        <a:spcBef>
                          <a:spcPts val="0"/>
                        </a:spcBef>
                        <a:spcAft>
                          <a:spcPts val="0"/>
                        </a:spcAft>
                      </a:pPr>
                      <a:r>
                        <a:rPr lang="en-US" sz="1700" dirty="0"/>
                        <a:t>Benzafibrate</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a:t>
                      </a:r>
                      <a:endParaRPr lang="en-US" sz="1700" dirty="0">
                        <a:latin typeface="Calibri"/>
                        <a:ea typeface="Times New Roman"/>
                        <a:cs typeface="Times New Roman"/>
                      </a:endParaRPr>
                    </a:p>
                  </a:txBody>
                  <a:tcPr marL="67733" marR="67733" marT="0" marB="0" anchor="ctr">
                    <a:solidFill>
                      <a:schemeClr val="accent6">
                        <a:lumMod val="75000"/>
                      </a:schemeClr>
                    </a:solidFill>
                  </a:tcPr>
                </a:tc>
                <a:tc>
                  <a:txBody>
                    <a:bodyPr/>
                    <a:lstStyle/>
                    <a:p>
                      <a:pPr marL="0" marR="0" algn="l">
                        <a:lnSpc>
                          <a:spcPct val="150000"/>
                        </a:lnSpc>
                        <a:spcBef>
                          <a:spcPts val="0"/>
                        </a:spcBef>
                        <a:spcAft>
                          <a:spcPts val="0"/>
                        </a:spcAft>
                      </a:pPr>
                      <a:r>
                        <a:rPr lang="en-US" sz="1700" dirty="0"/>
                        <a:t>52 ± 2.8</a:t>
                      </a:r>
                      <a:endParaRPr lang="en-US" sz="1700" dirty="0">
                        <a:latin typeface="Calibri"/>
                        <a:ea typeface="Times New Roman"/>
                        <a:cs typeface="Times New Roman"/>
                      </a:endParaRPr>
                    </a:p>
                  </a:txBody>
                  <a:tcPr marL="67733" marR="67733" marT="0" marB="0" anchor="ctr">
                    <a:solidFill>
                      <a:schemeClr val="accent6">
                        <a:lumMod val="75000"/>
                      </a:schemeClr>
                    </a:solidFill>
                  </a:tcPr>
                </a:tc>
              </a:tr>
              <a:tr h="379249">
                <a:tc gridSpan="3">
                  <a:txBody>
                    <a:bodyPr/>
                    <a:lstStyle/>
                    <a:p>
                      <a:pPr marL="0" marR="0" algn="l">
                        <a:lnSpc>
                          <a:spcPct val="150000"/>
                        </a:lnSpc>
                        <a:spcBef>
                          <a:spcPts val="0"/>
                        </a:spcBef>
                        <a:spcAft>
                          <a:spcPts val="0"/>
                        </a:spcAft>
                      </a:pPr>
                      <a:r>
                        <a:rPr lang="en-US" sz="1700" kern="1200" dirty="0" smtClean="0">
                          <a:solidFill>
                            <a:schemeClr val="dk1"/>
                          </a:solidFill>
                          <a:latin typeface="+mn-lt"/>
                          <a:ea typeface="+mn-ea"/>
                          <a:cs typeface="+mn-cs"/>
                        </a:rPr>
                        <a:t>Values are mean ± SD, n=3.</a:t>
                      </a:r>
                      <a:endParaRPr lang="en-US" sz="1700" dirty="0">
                        <a:latin typeface="Calibri"/>
                        <a:ea typeface="Times New Roman"/>
                        <a:cs typeface="Times New Roman"/>
                      </a:endParaRPr>
                    </a:p>
                  </a:txBody>
                  <a:tcPr marL="67733" marR="67733" marT="0" marB="0" anchor="ctr">
                    <a:solidFill>
                      <a:schemeClr val="accent3"/>
                    </a:solidFill>
                  </a:tcPr>
                </a:tc>
                <a:tc hMerge="1">
                  <a:txBody>
                    <a:bodyPr/>
                    <a:lstStyle/>
                    <a:p>
                      <a:pPr marL="0" marR="0" algn="l">
                        <a:lnSpc>
                          <a:spcPct val="150000"/>
                        </a:lnSpc>
                        <a:spcBef>
                          <a:spcPts val="0"/>
                        </a:spcBef>
                        <a:spcAft>
                          <a:spcPts val="0"/>
                        </a:spcAft>
                      </a:pPr>
                      <a:endParaRPr lang="en-US" sz="1800" dirty="0">
                        <a:latin typeface="Calibri"/>
                        <a:ea typeface="Times New Roman"/>
                        <a:cs typeface="Times New Roman"/>
                      </a:endParaRPr>
                    </a:p>
                  </a:txBody>
                  <a:tcPr marL="67733" marR="67733" marT="0" marB="0" anchor="ctr">
                    <a:solidFill>
                      <a:schemeClr val="accent6">
                        <a:lumMod val="75000"/>
                      </a:schemeClr>
                    </a:solidFill>
                  </a:tcPr>
                </a:tc>
                <a:tc hMerge="1">
                  <a:txBody>
                    <a:bodyPr/>
                    <a:lstStyle/>
                    <a:p>
                      <a:pPr marL="0" marR="0" algn="l">
                        <a:lnSpc>
                          <a:spcPct val="150000"/>
                        </a:lnSpc>
                        <a:spcBef>
                          <a:spcPts val="0"/>
                        </a:spcBef>
                        <a:spcAft>
                          <a:spcPts val="0"/>
                        </a:spcAft>
                      </a:pPr>
                      <a:endParaRPr lang="en-US" sz="1800" dirty="0">
                        <a:latin typeface="Calibri"/>
                        <a:ea typeface="Times New Roman"/>
                        <a:cs typeface="Times New Roman"/>
                      </a:endParaRPr>
                    </a:p>
                  </a:txBody>
                  <a:tcPr marL="67733" marR="67733" marT="0" marB="0" anchor="ctr">
                    <a:solidFill>
                      <a:schemeClr val="accent6">
                        <a:lumMod val="75000"/>
                      </a:schemeClr>
                    </a:solidFill>
                  </a:tcPr>
                </a:tc>
              </a:tr>
            </a:tbl>
          </a:graphicData>
        </a:graphic>
      </p:graphicFrame>
    </p:spTree>
    <p:extLst>
      <p:ext uri="{BB962C8B-B14F-4D97-AF65-F5344CB8AC3E}">
        <p14:creationId xmlns="" xmlns:p14="http://schemas.microsoft.com/office/powerpoint/2010/main" val="401488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tx2">
              <a:lumMod val="40000"/>
              <a:lumOff val="60000"/>
            </a:schemeClr>
          </a:solidFill>
          <a:ln>
            <a:noFill/>
          </a:ln>
        </p:spPr>
        <p:txBody>
          <a:bodyPr>
            <a:normAutofit fontScale="90000"/>
          </a:bodyPr>
          <a:lstStyle/>
          <a:p>
            <a:r>
              <a:rPr lang="en-US" dirty="0" smtClean="0"/>
              <a:t>Adipogenesis assay in 3T3-L1 </a:t>
            </a:r>
            <a:r>
              <a:rPr lang="en-US" dirty="0" err="1" smtClean="0"/>
              <a:t>preadipocyte</a:t>
            </a:r>
            <a:r>
              <a:rPr lang="en-US" dirty="0" smtClean="0"/>
              <a:t> </a:t>
            </a:r>
            <a:endParaRPr lang="en-US" dirty="0"/>
          </a:p>
        </p:txBody>
      </p:sp>
      <p:sp>
        <p:nvSpPr>
          <p:cNvPr id="4" name="Slide Number Placeholder 3"/>
          <p:cNvSpPr>
            <a:spLocks noGrp="1"/>
          </p:cNvSpPr>
          <p:nvPr>
            <p:ph type="sldNum" sz="quarter" idx="12"/>
          </p:nvPr>
        </p:nvSpPr>
        <p:spPr>
          <a:ln>
            <a:solidFill>
              <a:schemeClr val="bg1"/>
            </a:solidFill>
          </a:ln>
        </p:spPr>
        <p:txBody>
          <a:bodyPr/>
          <a:lstStyle/>
          <a:p>
            <a:fld id="{6F97D16C-1E1E-4800-9CDD-977AA41F8AB7}" type="slidenum">
              <a:rPr lang="en-US" smtClean="0">
                <a:solidFill>
                  <a:schemeClr val="tx1"/>
                </a:solidFill>
              </a:rPr>
              <a:pPr/>
              <a:t>39</a:t>
            </a:fld>
            <a:endParaRPr lang="en-US" dirty="0">
              <a:solidFill>
                <a:schemeClr val="tx1"/>
              </a:solidFill>
            </a:endParaRPr>
          </a:p>
        </p:txBody>
      </p:sp>
      <p:sp>
        <p:nvSpPr>
          <p:cNvPr id="7" name="TextBox 6"/>
          <p:cNvSpPr txBox="1"/>
          <p:nvPr/>
        </p:nvSpPr>
        <p:spPr>
          <a:xfrm>
            <a:off x="3200400" y="819804"/>
            <a:ext cx="2397003" cy="646331"/>
          </a:xfrm>
          <a:prstGeom prst="rect">
            <a:avLst/>
          </a:prstGeom>
          <a:solidFill>
            <a:schemeClr val="accent3">
              <a:lumMod val="20000"/>
              <a:lumOff val="80000"/>
            </a:schemeClr>
          </a:solidFill>
          <a:ln>
            <a:solidFill>
              <a:schemeClr val="tx1"/>
            </a:solidFill>
          </a:ln>
        </p:spPr>
        <p:txBody>
          <a:bodyPr wrap="none" rtlCol="0">
            <a:spAutoFit/>
          </a:bodyPr>
          <a:lstStyle/>
          <a:p>
            <a:r>
              <a:rPr lang="en-US" dirty="0" smtClean="0"/>
              <a:t>3T3-L1 preadipocytes  </a:t>
            </a:r>
          </a:p>
          <a:p>
            <a:pPr algn="ctr"/>
            <a:r>
              <a:rPr lang="en-US" dirty="0" smtClean="0"/>
              <a:t>(Maintenance medium)</a:t>
            </a:r>
            <a:endParaRPr lang="en-US" dirty="0"/>
          </a:p>
        </p:txBody>
      </p:sp>
      <p:sp>
        <p:nvSpPr>
          <p:cNvPr id="8" name="TextBox 7"/>
          <p:cNvSpPr txBox="1"/>
          <p:nvPr/>
        </p:nvSpPr>
        <p:spPr>
          <a:xfrm>
            <a:off x="2757902" y="1841936"/>
            <a:ext cx="3280257" cy="646331"/>
          </a:xfrm>
          <a:prstGeom prst="rect">
            <a:avLst/>
          </a:prstGeom>
          <a:solidFill>
            <a:schemeClr val="accent4">
              <a:lumMod val="40000"/>
              <a:lumOff val="60000"/>
            </a:schemeClr>
          </a:solidFill>
          <a:ln>
            <a:solidFill>
              <a:schemeClr val="tx1"/>
            </a:solidFill>
          </a:ln>
        </p:spPr>
        <p:txBody>
          <a:bodyPr wrap="none" rtlCol="0">
            <a:spAutoFit/>
          </a:bodyPr>
          <a:lstStyle/>
          <a:p>
            <a:r>
              <a:rPr lang="en-US" dirty="0" smtClean="0"/>
              <a:t>Treated with differential medium</a:t>
            </a:r>
          </a:p>
          <a:p>
            <a:pPr algn="ctr"/>
            <a:r>
              <a:rPr lang="en-US" dirty="0" smtClean="0"/>
              <a:t>(2 days)</a:t>
            </a:r>
            <a:endParaRPr lang="en-US" dirty="0"/>
          </a:p>
        </p:txBody>
      </p:sp>
      <p:sp>
        <p:nvSpPr>
          <p:cNvPr id="9" name="TextBox 8"/>
          <p:cNvSpPr txBox="1"/>
          <p:nvPr/>
        </p:nvSpPr>
        <p:spPr>
          <a:xfrm>
            <a:off x="2724666" y="2927132"/>
            <a:ext cx="3349187" cy="646331"/>
          </a:xfrm>
          <a:prstGeom prst="rect">
            <a:avLst/>
          </a:prstGeom>
          <a:solidFill>
            <a:schemeClr val="bg2"/>
          </a:solidFill>
          <a:ln>
            <a:solidFill>
              <a:schemeClr val="tx1"/>
            </a:solidFill>
          </a:ln>
        </p:spPr>
        <p:txBody>
          <a:bodyPr wrap="none" rtlCol="0">
            <a:spAutoFit/>
          </a:bodyPr>
          <a:lstStyle/>
          <a:p>
            <a:r>
              <a:rPr lang="en-US" dirty="0" smtClean="0"/>
              <a:t>Treated with progression medium</a:t>
            </a:r>
          </a:p>
          <a:p>
            <a:pPr algn="ctr"/>
            <a:r>
              <a:rPr lang="en-US" dirty="0" smtClean="0"/>
              <a:t>(2 days)</a:t>
            </a:r>
            <a:endParaRPr lang="en-US" dirty="0"/>
          </a:p>
        </p:txBody>
      </p:sp>
      <p:sp>
        <p:nvSpPr>
          <p:cNvPr id="10" name="TextBox 9"/>
          <p:cNvSpPr txBox="1"/>
          <p:nvPr/>
        </p:nvSpPr>
        <p:spPr>
          <a:xfrm>
            <a:off x="178110" y="4062256"/>
            <a:ext cx="8446351" cy="646331"/>
          </a:xfrm>
          <a:prstGeom prst="rect">
            <a:avLst/>
          </a:prstGeom>
          <a:solidFill>
            <a:schemeClr val="accent5">
              <a:lumMod val="20000"/>
              <a:lumOff val="80000"/>
            </a:schemeClr>
          </a:solidFill>
          <a:ln>
            <a:solidFill>
              <a:schemeClr val="tx1"/>
            </a:solidFill>
          </a:ln>
        </p:spPr>
        <p:txBody>
          <a:bodyPr wrap="none" rtlCol="0">
            <a:spAutoFit/>
          </a:bodyPr>
          <a:lstStyle/>
          <a:p>
            <a:pPr algn="ctr"/>
            <a:r>
              <a:rPr lang="en-US" dirty="0" smtClean="0"/>
              <a:t>Treated with  progression media with or without test compounds/Rosiglitazone (10 µM )</a:t>
            </a:r>
          </a:p>
          <a:p>
            <a:pPr algn="ctr"/>
            <a:r>
              <a:rPr lang="en-US" dirty="0" smtClean="0"/>
              <a:t>(9 days)</a:t>
            </a:r>
            <a:endParaRPr lang="en-US" dirty="0"/>
          </a:p>
        </p:txBody>
      </p:sp>
      <p:sp>
        <p:nvSpPr>
          <p:cNvPr id="11" name="TextBox 10"/>
          <p:cNvSpPr txBox="1"/>
          <p:nvPr/>
        </p:nvSpPr>
        <p:spPr>
          <a:xfrm>
            <a:off x="781620" y="5173724"/>
            <a:ext cx="7236661"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Cells were fixed with 10% formal buffered saline and stained with Oil Red O</a:t>
            </a:r>
          </a:p>
        </p:txBody>
      </p:sp>
      <p:sp>
        <p:nvSpPr>
          <p:cNvPr id="13" name="TextBox 12"/>
          <p:cNvSpPr txBox="1"/>
          <p:nvPr/>
        </p:nvSpPr>
        <p:spPr>
          <a:xfrm>
            <a:off x="2100870" y="6072358"/>
            <a:ext cx="4604787" cy="369332"/>
          </a:xfrm>
          <a:prstGeom prst="rect">
            <a:avLst/>
          </a:prstGeom>
          <a:solidFill>
            <a:schemeClr val="accent6"/>
          </a:solidFill>
          <a:ln>
            <a:solidFill>
              <a:schemeClr val="tx1"/>
            </a:solidFill>
          </a:ln>
        </p:spPr>
        <p:txBody>
          <a:bodyPr wrap="none" rtlCol="0">
            <a:spAutoFit/>
          </a:bodyPr>
          <a:lstStyle/>
          <a:p>
            <a:r>
              <a:rPr lang="en-US" dirty="0" smtClean="0"/>
              <a:t>Extracted with </a:t>
            </a:r>
            <a:r>
              <a:rPr lang="en-US" dirty="0" err="1" smtClean="0"/>
              <a:t>isopropanol</a:t>
            </a:r>
            <a:r>
              <a:rPr lang="en-US" dirty="0" smtClean="0"/>
              <a:t> and read at 520 </a:t>
            </a:r>
            <a:r>
              <a:rPr lang="en-US" dirty="0" err="1" smtClean="0"/>
              <a:t>nM</a:t>
            </a:r>
            <a:endParaRPr lang="en-US" dirty="0"/>
          </a:p>
        </p:txBody>
      </p:sp>
      <p:cxnSp>
        <p:nvCxnSpPr>
          <p:cNvPr id="15" name="Straight Arrow Connector 14"/>
          <p:cNvCxnSpPr>
            <a:stCxn id="7" idx="2"/>
            <a:endCxn id="8" idx="0"/>
          </p:cNvCxnSpPr>
          <p:nvPr/>
        </p:nvCxnSpPr>
        <p:spPr>
          <a:xfrm flipH="1">
            <a:off x="4398031" y="1466135"/>
            <a:ext cx="871" cy="3758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2"/>
            <a:endCxn id="9" idx="0"/>
          </p:cNvCxnSpPr>
          <p:nvPr/>
        </p:nvCxnSpPr>
        <p:spPr>
          <a:xfrm>
            <a:off x="4398031" y="2488267"/>
            <a:ext cx="1229" cy="4388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10" idx="0"/>
          </p:cNvCxnSpPr>
          <p:nvPr/>
        </p:nvCxnSpPr>
        <p:spPr>
          <a:xfrm>
            <a:off x="4399260" y="3573463"/>
            <a:ext cx="2026" cy="4887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a:endCxn id="11" idx="0"/>
          </p:cNvCxnSpPr>
          <p:nvPr/>
        </p:nvCxnSpPr>
        <p:spPr>
          <a:xfrm flipH="1">
            <a:off x="4399951" y="4708587"/>
            <a:ext cx="1335" cy="4651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2"/>
            <a:endCxn id="13" idx="0"/>
          </p:cNvCxnSpPr>
          <p:nvPr/>
        </p:nvCxnSpPr>
        <p:spPr>
          <a:xfrm>
            <a:off x="4399951" y="5543056"/>
            <a:ext cx="3313" cy="5293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60950"/>
          </a:xfrm>
        </p:spPr>
        <p:txBody>
          <a:bodyPr>
            <a:normAutofit fontScale="70000" lnSpcReduction="20000"/>
          </a:bodyPr>
          <a:lstStyle/>
          <a:p>
            <a:pPr algn="just"/>
            <a:r>
              <a:rPr lang="en-IN" dirty="0"/>
              <a:t>TZDs are reported to reverse insulin resistance without stimulating the release of insulin from </a:t>
            </a:r>
            <a:r>
              <a:rPr lang="el-GR" dirty="0"/>
              <a:t>β</a:t>
            </a:r>
            <a:r>
              <a:rPr lang="en-IN" dirty="0"/>
              <a:t>-cells. </a:t>
            </a:r>
          </a:p>
          <a:p>
            <a:pPr algn="just"/>
            <a:endParaRPr lang="en-IN" dirty="0"/>
          </a:p>
          <a:p>
            <a:pPr algn="just"/>
            <a:r>
              <a:rPr lang="en-IN" dirty="0"/>
              <a:t>They reduce hepatic glucose production and increase peripheral utilization of glucose thus reducing both preload and after load on </a:t>
            </a:r>
            <a:r>
              <a:rPr lang="el-GR" dirty="0"/>
              <a:t>β</a:t>
            </a:r>
            <a:r>
              <a:rPr lang="en-IN" dirty="0"/>
              <a:t>-cells. </a:t>
            </a:r>
            <a:r>
              <a:rPr lang="en-US" dirty="0"/>
              <a:t> </a:t>
            </a:r>
          </a:p>
          <a:p>
            <a:pPr algn="just"/>
            <a:endParaRPr lang="en-US" dirty="0" smtClean="0"/>
          </a:p>
          <a:p>
            <a:pPr algn="just"/>
            <a:r>
              <a:rPr lang="en-US" dirty="0" smtClean="0"/>
              <a:t>The clinically used TZDs suffered with some serious side effects like, Idiosyncratic hepatotoxicity, </a:t>
            </a:r>
            <a:r>
              <a:rPr lang="en-US" dirty="0"/>
              <a:t>f</a:t>
            </a:r>
            <a:r>
              <a:rPr lang="en-US" dirty="0" smtClean="0"/>
              <a:t>luid retention, edema,  congestive heart failure, weight gain, bone fracture, bladder cancer, etc., </a:t>
            </a:r>
          </a:p>
          <a:p>
            <a:pPr lvl="1" algn="just"/>
            <a:endParaRPr lang="en-US" dirty="0" smtClean="0"/>
          </a:p>
          <a:p>
            <a:pPr algn="just"/>
            <a:r>
              <a:rPr lang="en-US" dirty="0" smtClean="0"/>
              <a:t>As a result of which troglitazone was banned, rosiglitazone was restricted and the pioglitazone label was updated for the risk of bladder cancer.</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a:t>
            </a:fld>
            <a:endParaRPr lang="en-US" dirty="0">
              <a:solidFill>
                <a:schemeClr val="tx1"/>
              </a:solidFill>
            </a:endParaRPr>
          </a:p>
        </p:txBody>
      </p:sp>
      <p:sp>
        <p:nvSpPr>
          <p:cNvPr id="5" name="Title 1"/>
          <p:cNvSpPr>
            <a:spLocks noGrp="1"/>
          </p:cNvSpPr>
          <p:nvPr>
            <p:ph type="title"/>
          </p:nvPr>
        </p:nvSpPr>
        <p:spPr>
          <a:xfrm>
            <a:off x="0" y="29414"/>
            <a:ext cx="9144000" cy="715962"/>
          </a:xfrm>
          <a:solidFill>
            <a:schemeClr val="tx2">
              <a:lumMod val="40000"/>
              <a:lumOff val="60000"/>
            </a:schemeClr>
          </a:solidFill>
        </p:spPr>
        <p:txBody>
          <a:bodyPr>
            <a:normAutofit fontScale="90000"/>
          </a:bodyPr>
          <a:lstStyle/>
          <a:p>
            <a:r>
              <a:rPr lang="en-US" dirty="0" smtClean="0"/>
              <a:t>Introduction</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rmAutofit fontScale="90000"/>
          </a:bodyPr>
          <a:lstStyle/>
          <a:p>
            <a:r>
              <a:rPr lang="en-US" dirty="0" smtClean="0"/>
              <a:t>Adipogenesis assay in 3T3-L1 </a:t>
            </a:r>
            <a:r>
              <a:rPr lang="en-US" dirty="0" err="1" smtClean="0"/>
              <a:t>preadipocyte</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40</a:t>
            </a:fld>
            <a:endParaRPr lang="en-US">
              <a:solidFill>
                <a:schemeClr val="tx1"/>
              </a:solidFill>
            </a:endParaRPr>
          </a:p>
        </p:txBody>
      </p:sp>
      <p:grpSp>
        <p:nvGrpSpPr>
          <p:cNvPr id="7" name="Group 6"/>
          <p:cNvGrpSpPr/>
          <p:nvPr/>
        </p:nvGrpSpPr>
        <p:grpSpPr>
          <a:xfrm>
            <a:off x="914400" y="914400"/>
            <a:ext cx="7086600" cy="5370288"/>
            <a:chOff x="838200" y="228600"/>
            <a:chExt cx="7239000" cy="6513288"/>
          </a:xfrm>
          <a:noFill/>
        </p:grpSpPr>
        <p:pic>
          <p:nvPicPr>
            <p:cNvPr id="8" name="Picture 7" descr="D:\PhD\Thesis\Thesis book\3t3 photos\10a-10k.png"/>
            <p:cNvPicPr/>
            <p:nvPr/>
          </p:nvPicPr>
          <p:blipFill>
            <a:blip r:embed="rId2" cstate="print"/>
            <a:srcRect/>
            <a:stretch>
              <a:fillRect/>
            </a:stretch>
          </p:blipFill>
          <p:spPr bwMode="auto">
            <a:xfrm>
              <a:off x="838200" y="228600"/>
              <a:ext cx="7239000" cy="5029200"/>
            </a:xfrm>
            <a:prstGeom prst="rect">
              <a:avLst/>
            </a:prstGeom>
            <a:grpFill/>
            <a:ln w="9525">
              <a:noFill/>
              <a:miter lim="800000"/>
              <a:headEnd/>
              <a:tailEnd/>
            </a:ln>
          </p:spPr>
        </p:pic>
        <p:pic>
          <p:nvPicPr>
            <p:cNvPr id="9" name="Picture 8" descr="D:\PhD\Thesis\Thesis book\3t3 photos\rosiglitazone.png"/>
            <p:cNvPicPr/>
            <p:nvPr/>
          </p:nvPicPr>
          <p:blipFill>
            <a:blip r:embed="rId3" cstate="print"/>
            <a:srcRect/>
            <a:stretch>
              <a:fillRect/>
            </a:stretch>
          </p:blipFill>
          <p:spPr bwMode="auto">
            <a:xfrm>
              <a:off x="3581400" y="5217888"/>
              <a:ext cx="1676400" cy="1524000"/>
            </a:xfrm>
            <a:prstGeom prst="rect">
              <a:avLst/>
            </a:prstGeom>
            <a:grpFill/>
            <a:ln w="9525">
              <a:noFill/>
              <a:miter lim="800000"/>
              <a:headEnd/>
              <a:tailEnd/>
            </a:ln>
          </p:spPr>
        </p:pic>
      </p:grpSp>
      <p:sp>
        <p:nvSpPr>
          <p:cNvPr id="10" name="Rectangle 9"/>
          <p:cNvSpPr/>
          <p:nvPr/>
        </p:nvSpPr>
        <p:spPr>
          <a:xfrm>
            <a:off x="0" y="6441370"/>
            <a:ext cx="9144000" cy="369332"/>
          </a:xfrm>
          <a:prstGeom prst="rect">
            <a:avLst/>
          </a:prstGeom>
          <a:solidFill>
            <a:schemeClr val="accent3"/>
          </a:solidFill>
        </p:spPr>
        <p:txBody>
          <a:bodyPr wrap="square">
            <a:spAutoFit/>
          </a:bodyPr>
          <a:lstStyle/>
          <a:p>
            <a:r>
              <a:rPr lang="en-US" dirty="0" smtClean="0"/>
              <a:t>Effect of compounds 10a-k on 3T3-L1 </a:t>
            </a:r>
            <a:r>
              <a:rPr lang="en-US" dirty="0" err="1" smtClean="0"/>
              <a:t>preadipocyte</a:t>
            </a:r>
            <a:r>
              <a:rPr lang="en-US" dirty="0" smtClean="0"/>
              <a:t> differentiation (Oil Red-O staining, 10X)</a:t>
            </a:r>
            <a:endParaRPr lang="en-US" dirty="0"/>
          </a:p>
        </p:txBody>
      </p:sp>
    </p:spTree>
    <p:extLst>
      <p:ext uri="{BB962C8B-B14F-4D97-AF65-F5344CB8AC3E}">
        <p14:creationId xmlns="" xmlns:p14="http://schemas.microsoft.com/office/powerpoint/2010/main" val="608058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rmAutofit/>
          </a:bodyPr>
          <a:lstStyle/>
          <a:p>
            <a:r>
              <a:rPr lang="en-US" sz="3600" dirty="0" smtClean="0"/>
              <a:t>Adipogenesis assay in 3T3-L1 </a:t>
            </a:r>
            <a:r>
              <a:rPr lang="en-US" sz="3600" dirty="0" err="1" smtClean="0"/>
              <a:t>preadipocyte</a:t>
            </a:r>
            <a:endParaRPr lang="en-US" sz="36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41</a:t>
            </a:fld>
            <a:endParaRPr lang="en-US">
              <a:solidFill>
                <a:schemeClr val="tx1"/>
              </a:solidFill>
            </a:endParaRPr>
          </a:p>
        </p:txBody>
      </p:sp>
      <p:pic>
        <p:nvPicPr>
          <p:cNvPr id="6" name="Picture 5"/>
          <p:cNvPicPr/>
          <p:nvPr/>
        </p:nvPicPr>
        <p:blipFill>
          <a:blip r:embed="rId2" cstate="print"/>
          <a:srcRect/>
          <a:stretch>
            <a:fillRect/>
          </a:stretch>
        </p:blipFill>
        <p:spPr bwMode="auto">
          <a:xfrm>
            <a:off x="0" y="972456"/>
            <a:ext cx="9144000" cy="4724400"/>
          </a:xfrm>
          <a:prstGeom prst="rect">
            <a:avLst/>
          </a:prstGeom>
          <a:noFill/>
          <a:ln>
            <a:solidFill>
              <a:schemeClr val="bg1"/>
            </a:solidFill>
          </a:ln>
        </p:spPr>
      </p:pic>
      <p:sp>
        <p:nvSpPr>
          <p:cNvPr id="7" name="Rectangle 6"/>
          <p:cNvSpPr/>
          <p:nvPr/>
        </p:nvSpPr>
        <p:spPr>
          <a:xfrm>
            <a:off x="0" y="5725884"/>
            <a:ext cx="9144000" cy="369332"/>
          </a:xfrm>
          <a:prstGeom prst="rect">
            <a:avLst/>
          </a:prstGeom>
          <a:solidFill>
            <a:schemeClr val="accent3"/>
          </a:solidFill>
        </p:spPr>
        <p:txBody>
          <a:bodyPr wrap="square">
            <a:spAutoFit/>
          </a:bodyPr>
          <a:lstStyle/>
          <a:p>
            <a:r>
              <a:rPr lang="en-US" dirty="0" smtClean="0"/>
              <a:t>Effect of compounds 10a-k on fat accumulation in 3T3-L1 </a:t>
            </a:r>
            <a:r>
              <a:rPr lang="en-US" dirty="0" err="1" smtClean="0"/>
              <a:t>preadipocyte</a:t>
            </a:r>
            <a:endParaRPr lang="en-US" dirty="0"/>
          </a:p>
        </p:txBody>
      </p:sp>
    </p:spTree>
    <p:extLst>
      <p:ext uri="{BB962C8B-B14F-4D97-AF65-F5344CB8AC3E}">
        <p14:creationId xmlns="" xmlns:p14="http://schemas.microsoft.com/office/powerpoint/2010/main" val="2958297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62"/>
            <a:ext cx="9144000" cy="670034"/>
          </a:xfrm>
          <a:solidFill>
            <a:schemeClr val="tx2">
              <a:lumMod val="40000"/>
              <a:lumOff val="60000"/>
            </a:schemeClr>
          </a:solidFill>
          <a:ln>
            <a:noFill/>
          </a:ln>
        </p:spPr>
        <p:txBody>
          <a:bodyPr>
            <a:normAutofit/>
          </a:bodyPr>
          <a:lstStyle/>
          <a:p>
            <a:r>
              <a:rPr lang="en-US" sz="3600" dirty="0" smtClean="0"/>
              <a:t>Acute oral toxicity study in mice</a:t>
            </a:r>
            <a:endParaRPr lang="en-US" sz="3600" dirty="0"/>
          </a:p>
        </p:txBody>
      </p:sp>
      <p:sp>
        <p:nvSpPr>
          <p:cNvPr id="3" name="Content Placeholder 2"/>
          <p:cNvSpPr>
            <a:spLocks noGrp="1"/>
          </p:cNvSpPr>
          <p:nvPr>
            <p:ph idx="1"/>
          </p:nvPr>
        </p:nvSpPr>
        <p:spPr>
          <a:xfrm>
            <a:off x="457200" y="1219200"/>
            <a:ext cx="8382000" cy="5105400"/>
          </a:xfrm>
        </p:spPr>
        <p:txBody>
          <a:bodyPr>
            <a:normAutofit lnSpcReduction="10000"/>
          </a:bodyPr>
          <a:lstStyle/>
          <a:p>
            <a:pPr algn="just"/>
            <a:r>
              <a:rPr lang="en-US" dirty="0" smtClean="0"/>
              <a:t>Acute oral toxicity of compound 10b was carried out as per the OECD 423.</a:t>
            </a:r>
          </a:p>
          <a:p>
            <a:pPr algn="just"/>
            <a:endParaRPr lang="en-US" dirty="0" smtClean="0"/>
          </a:p>
          <a:p>
            <a:pPr algn="just"/>
            <a:r>
              <a:rPr lang="en-US" dirty="0" smtClean="0"/>
              <a:t>A limit test at a dose of 2000 mg/kg, </a:t>
            </a:r>
            <a:r>
              <a:rPr lang="en-US" dirty="0" err="1" smtClean="0"/>
              <a:t>p.o</a:t>
            </a:r>
            <a:r>
              <a:rPr lang="en-US" dirty="0" smtClean="0"/>
              <a:t>., was carried out using 6 female mice (3 animals per test) per test compound</a:t>
            </a:r>
          </a:p>
          <a:p>
            <a:pPr algn="just"/>
            <a:endParaRPr lang="en-US" dirty="0" smtClean="0"/>
          </a:p>
          <a:p>
            <a:pPr algn="just"/>
            <a:r>
              <a:rPr lang="en-US" dirty="0" smtClean="0"/>
              <a:t>Toxicity was assessed by recording abnormal clinical signs, mortality, body weight changes, and gross necropsy changes.</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42</a:t>
            </a:fld>
            <a:endParaRPr 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4"/>
            <a:ext cx="9144000" cy="647652"/>
          </a:xfrm>
          <a:solidFill>
            <a:schemeClr val="tx2">
              <a:lumMod val="40000"/>
              <a:lumOff val="60000"/>
            </a:schemeClr>
          </a:solidFill>
        </p:spPr>
        <p:txBody>
          <a:bodyPr>
            <a:normAutofit/>
          </a:bodyPr>
          <a:lstStyle/>
          <a:p>
            <a:r>
              <a:rPr lang="en-US" sz="3600" dirty="0" smtClean="0"/>
              <a:t>Acute oral toxicity study in mice</a:t>
            </a:r>
            <a:endParaRPr lang="en-US" sz="36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43</a:t>
            </a:fld>
            <a:endParaRPr lang="en-US">
              <a:solidFill>
                <a:schemeClr val="tx1"/>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1305987968"/>
              </p:ext>
            </p:extLst>
          </p:nvPr>
        </p:nvGraphicFramePr>
        <p:xfrm>
          <a:off x="19344" y="1678672"/>
          <a:ext cx="9099256" cy="2712720"/>
        </p:xfrm>
        <a:graphic>
          <a:graphicData uri="http://schemas.openxmlformats.org/drawingml/2006/table">
            <a:tbl>
              <a:tblPr/>
              <a:tblGrid>
                <a:gridCol w="695784"/>
                <a:gridCol w="639150"/>
                <a:gridCol w="580898"/>
                <a:gridCol w="647909"/>
                <a:gridCol w="1483800"/>
                <a:gridCol w="1483800"/>
                <a:gridCol w="1310663"/>
                <a:gridCol w="1310663"/>
                <a:gridCol w="946589"/>
              </a:tblGrid>
              <a:tr h="274320">
                <a:tc rowSpan="2">
                  <a:txBody>
                    <a:bodyPr/>
                    <a:lstStyle/>
                    <a:p>
                      <a:pPr marL="0" marR="0" algn="ctr">
                        <a:lnSpc>
                          <a:spcPct val="100000"/>
                        </a:lnSpc>
                        <a:spcBef>
                          <a:spcPts val="0"/>
                        </a:spcBef>
                        <a:spcAft>
                          <a:spcPts val="0"/>
                        </a:spcAft>
                      </a:pPr>
                      <a:r>
                        <a:rPr lang="en-US" sz="1600" b="1" dirty="0">
                          <a:latin typeface="Calibri"/>
                          <a:ea typeface="Times New Roman"/>
                          <a:cs typeface="Times New Roman"/>
                        </a:rPr>
                        <a:t>Dose</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rowSpan="2">
                  <a:txBody>
                    <a:bodyPr/>
                    <a:lstStyle/>
                    <a:p>
                      <a:pPr marL="0" marR="0" algn="ctr">
                        <a:lnSpc>
                          <a:spcPct val="100000"/>
                        </a:lnSpc>
                        <a:spcBef>
                          <a:spcPts val="0"/>
                        </a:spcBef>
                        <a:spcAft>
                          <a:spcPts val="0"/>
                        </a:spcAft>
                      </a:pPr>
                      <a:r>
                        <a:rPr lang="en-US" sz="1600" b="1" dirty="0">
                          <a:latin typeface="Calibri"/>
                          <a:ea typeface="Times New Roman"/>
                          <a:cs typeface="Times New Roman"/>
                        </a:rPr>
                        <a:t>Mice no</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rowSpan="2">
                  <a:txBody>
                    <a:bodyPr/>
                    <a:lstStyle/>
                    <a:p>
                      <a:pPr marL="0" marR="0" algn="ctr">
                        <a:lnSpc>
                          <a:spcPct val="100000"/>
                        </a:lnSpc>
                        <a:spcBef>
                          <a:spcPts val="0"/>
                        </a:spcBef>
                        <a:spcAft>
                          <a:spcPts val="0"/>
                        </a:spcAft>
                      </a:pPr>
                      <a:r>
                        <a:rPr lang="en-US" sz="1600" b="1" dirty="0">
                          <a:latin typeface="Calibri"/>
                          <a:ea typeface="Times New Roman"/>
                          <a:cs typeface="Times New Roman"/>
                        </a:rPr>
                        <a:t>Sex</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gridSpan="5">
                  <a:txBody>
                    <a:bodyPr/>
                    <a:lstStyle/>
                    <a:p>
                      <a:pPr marL="0" marR="0" algn="ctr">
                        <a:lnSpc>
                          <a:spcPct val="100000"/>
                        </a:lnSpc>
                        <a:spcBef>
                          <a:spcPts val="0"/>
                        </a:spcBef>
                        <a:spcAft>
                          <a:spcPts val="0"/>
                        </a:spcAft>
                      </a:pPr>
                      <a:r>
                        <a:rPr lang="en-US" sz="1600" b="1">
                          <a:latin typeface="Calibri"/>
                          <a:ea typeface="Times New Roman"/>
                          <a:cs typeface="Times New Roman"/>
                        </a:rPr>
                        <a:t>Body weight (g)</a:t>
                      </a:r>
                      <a:endParaRPr lang="en-US" sz="160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0000"/>
                        </a:lnSpc>
                        <a:spcBef>
                          <a:spcPts val="0"/>
                        </a:spcBef>
                        <a:spcAft>
                          <a:spcPts val="0"/>
                        </a:spcAft>
                      </a:pPr>
                      <a:r>
                        <a:rPr lang="en-US" sz="1600" b="1" dirty="0">
                          <a:latin typeface="Calibri"/>
                          <a:ea typeface="Times New Roman"/>
                          <a:cs typeface="Times New Roman"/>
                        </a:rPr>
                        <a:t>No. dead/ No. tested</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2743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0000"/>
                        </a:lnSpc>
                        <a:spcBef>
                          <a:spcPts val="0"/>
                        </a:spcBef>
                        <a:spcAft>
                          <a:spcPts val="0"/>
                        </a:spcAft>
                      </a:pPr>
                      <a:r>
                        <a:rPr lang="en-US" sz="1600" b="1" dirty="0">
                          <a:latin typeface="Calibri"/>
                          <a:ea typeface="Times New Roman"/>
                          <a:cs typeface="Times New Roman"/>
                        </a:rPr>
                        <a:t>Initial</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600" b="1" dirty="0">
                          <a:latin typeface="Calibri"/>
                          <a:ea typeface="Times New Roman"/>
                          <a:cs typeface="Times New Roman"/>
                        </a:rPr>
                        <a:t>Day 8</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600" b="1" dirty="0">
                          <a:latin typeface="Calibri"/>
                          <a:ea typeface="Times New Roman"/>
                          <a:cs typeface="Times New Roman"/>
                        </a:rPr>
                        <a:t>Weight change (day 8 – Initial)</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600" b="1" dirty="0">
                          <a:latin typeface="Calibri"/>
                          <a:ea typeface="Times New Roman"/>
                          <a:cs typeface="Times New Roman"/>
                        </a:rPr>
                        <a:t>Day 15</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600" b="1" dirty="0">
                          <a:latin typeface="Calibri"/>
                          <a:ea typeface="Times New Roman"/>
                          <a:cs typeface="Times New Roman"/>
                        </a:rPr>
                        <a:t>Weight change (day 15 – Initial)</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vMerge="1">
                  <a:txBody>
                    <a:bodyPr/>
                    <a:lstStyle/>
                    <a:p>
                      <a:endParaRPr lang="en-US"/>
                    </a:p>
                  </a:txBody>
                  <a:tcPr/>
                </a:tc>
              </a:tr>
              <a:tr h="216232">
                <a:tc gridSpan="9">
                  <a:txBody>
                    <a:bodyPr/>
                    <a:lstStyle/>
                    <a:p>
                      <a:pPr marL="0" marR="0" algn="ctr">
                        <a:lnSpc>
                          <a:spcPct val="100000"/>
                        </a:lnSpc>
                        <a:spcBef>
                          <a:spcPts val="0"/>
                        </a:spcBef>
                        <a:spcAft>
                          <a:spcPts val="0"/>
                        </a:spcAft>
                      </a:pPr>
                      <a:r>
                        <a:rPr lang="en-US" sz="1600" b="1" dirty="0">
                          <a:latin typeface="Calibri"/>
                          <a:ea typeface="Times New Roman"/>
                          <a:cs typeface="Times New Roman"/>
                        </a:rPr>
                        <a:t>Compound 10b</a:t>
                      </a:r>
                      <a:endParaRPr lang="en-US" sz="1600" dirty="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6232">
                <a:tc rowSpan="6">
                  <a:txBody>
                    <a:bodyPr/>
                    <a:lstStyle/>
                    <a:p>
                      <a:pPr marL="0" marR="0" algn="ctr">
                        <a:lnSpc>
                          <a:spcPct val="100000"/>
                        </a:lnSpc>
                        <a:spcBef>
                          <a:spcPts val="0"/>
                        </a:spcBef>
                        <a:spcAft>
                          <a:spcPts val="0"/>
                        </a:spcAft>
                      </a:pPr>
                      <a:r>
                        <a:rPr lang="en-US" sz="1600">
                          <a:latin typeface="Calibri"/>
                          <a:ea typeface="Times New Roman"/>
                          <a:cs typeface="Times New Roman"/>
                        </a:rPr>
                        <a:t>2000 mg/kg</a:t>
                      </a: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M1</a:t>
                      </a: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31</a:t>
                      </a:r>
                      <a:endParaRPr lang="en-US" sz="160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34</a:t>
                      </a:r>
                      <a:endParaRPr lang="en-US" sz="160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3</a:t>
                      </a: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35</a:t>
                      </a:r>
                      <a:endParaRPr lang="en-US" sz="1600">
                        <a:latin typeface="Calibri"/>
                        <a:ea typeface="Times New Roman"/>
                        <a:cs typeface="Times New Roman"/>
                      </a:endParaRP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4</a:t>
                      </a:r>
                    </a:p>
                  </a:txBody>
                  <a:tcPr marL="58972" marR="58972"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rowSpan="6">
                  <a:txBody>
                    <a:bodyPr/>
                    <a:lstStyle/>
                    <a:p>
                      <a:pPr marL="0" marR="0" algn="ctr">
                        <a:lnSpc>
                          <a:spcPct val="100000"/>
                        </a:lnSpc>
                        <a:spcBef>
                          <a:spcPts val="0"/>
                        </a:spcBef>
                        <a:spcAft>
                          <a:spcPts val="0"/>
                        </a:spcAft>
                      </a:pPr>
                      <a:r>
                        <a:rPr lang="en-US" sz="1600">
                          <a:latin typeface="Calibri"/>
                          <a:ea typeface="Times New Roman"/>
                          <a:cs typeface="Times New Roman"/>
                        </a:rPr>
                        <a:t>0/6</a:t>
                      </a:r>
                    </a:p>
                  </a:txBody>
                  <a:tcPr marL="58972" marR="589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6232">
                <a:tc vMerge="1">
                  <a:txBody>
                    <a:bodyPr/>
                    <a:lstStyle/>
                    <a:p>
                      <a:endParaRPr lang="en-US"/>
                    </a:p>
                  </a:txBody>
                  <a:tcPr/>
                </a:tc>
                <a:tc>
                  <a:txBody>
                    <a:bodyPr/>
                    <a:lstStyle/>
                    <a:p>
                      <a:pPr marL="0" marR="0" algn="ctr">
                        <a:lnSpc>
                          <a:spcPct val="100000"/>
                        </a:lnSpc>
                        <a:spcBef>
                          <a:spcPts val="0"/>
                        </a:spcBef>
                        <a:spcAft>
                          <a:spcPts val="0"/>
                        </a:spcAft>
                      </a:pPr>
                      <a:r>
                        <a:rPr lang="en-US" sz="1600">
                          <a:latin typeface="Calibri"/>
                          <a:ea typeface="Times New Roman"/>
                          <a:cs typeface="Times New Roman"/>
                        </a:rPr>
                        <a:t>M2</a:t>
                      </a:r>
                    </a:p>
                  </a:txBody>
                  <a:tcPr marL="58972" marR="58972" marT="0" marB="0" anchor="ctr">
                    <a:lnL>
                      <a:noFill/>
                    </a:lnL>
                    <a:lnR>
                      <a:noFill/>
                    </a:lnR>
                    <a:lnT>
                      <a:noFill/>
                    </a:lnT>
                    <a:lnB>
                      <a:noFill/>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30</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32</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2</a:t>
                      </a: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33</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3</a:t>
                      </a:r>
                    </a:p>
                  </a:txBody>
                  <a:tcPr marL="58972" marR="58972" marT="0" marB="0" anchor="ctr">
                    <a:lnL>
                      <a:noFill/>
                    </a:lnL>
                    <a:lnR>
                      <a:noFill/>
                    </a:lnR>
                    <a:lnT>
                      <a:noFill/>
                    </a:lnT>
                    <a:lnB>
                      <a:noFill/>
                    </a:lnB>
                    <a:solidFill>
                      <a:schemeClr val="bg1"/>
                    </a:solidFill>
                  </a:tcPr>
                </a:tc>
                <a:tc vMerge="1">
                  <a:txBody>
                    <a:bodyPr/>
                    <a:lstStyle/>
                    <a:p>
                      <a:endParaRPr lang="en-US"/>
                    </a:p>
                  </a:txBody>
                  <a:tcPr/>
                </a:tc>
              </a:tr>
              <a:tr h="216232">
                <a:tc vMerge="1">
                  <a:txBody>
                    <a:bodyPr/>
                    <a:lstStyle/>
                    <a:p>
                      <a:endParaRPr lang="en-US"/>
                    </a:p>
                  </a:txBody>
                  <a:tcPr/>
                </a:tc>
                <a:tc>
                  <a:txBody>
                    <a:bodyPr/>
                    <a:lstStyle/>
                    <a:p>
                      <a:pPr marL="0" marR="0" algn="ctr">
                        <a:lnSpc>
                          <a:spcPct val="100000"/>
                        </a:lnSpc>
                        <a:spcBef>
                          <a:spcPts val="0"/>
                        </a:spcBef>
                        <a:spcAft>
                          <a:spcPts val="0"/>
                        </a:spcAft>
                      </a:pPr>
                      <a:r>
                        <a:rPr lang="en-US" sz="1600">
                          <a:latin typeface="Calibri"/>
                          <a:ea typeface="Times New Roman"/>
                          <a:cs typeface="Times New Roman"/>
                        </a:rPr>
                        <a:t>M3</a:t>
                      </a:r>
                    </a:p>
                  </a:txBody>
                  <a:tcPr marL="58972" marR="58972" marT="0" marB="0" anchor="ctr">
                    <a:lnL>
                      <a:noFill/>
                    </a:lnL>
                    <a:lnR>
                      <a:noFill/>
                    </a:lnR>
                    <a:lnT>
                      <a:noFill/>
                    </a:lnT>
                    <a:lnB>
                      <a:noFill/>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28</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29</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1</a:t>
                      </a: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30</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2</a:t>
                      </a:r>
                    </a:p>
                  </a:txBody>
                  <a:tcPr marL="58972" marR="58972" marT="0" marB="0" anchor="ctr">
                    <a:lnL>
                      <a:noFill/>
                    </a:lnL>
                    <a:lnR>
                      <a:noFill/>
                    </a:lnR>
                    <a:lnT>
                      <a:noFill/>
                    </a:lnT>
                    <a:lnB>
                      <a:noFill/>
                    </a:lnB>
                    <a:solidFill>
                      <a:schemeClr val="bg1"/>
                    </a:solidFill>
                  </a:tcPr>
                </a:tc>
                <a:tc vMerge="1">
                  <a:txBody>
                    <a:bodyPr/>
                    <a:lstStyle/>
                    <a:p>
                      <a:endParaRPr lang="en-US"/>
                    </a:p>
                  </a:txBody>
                  <a:tcPr/>
                </a:tc>
              </a:tr>
              <a:tr h="216232">
                <a:tc vMerge="1">
                  <a:txBody>
                    <a:bodyPr/>
                    <a:lstStyle/>
                    <a:p>
                      <a:endParaRPr lang="en-US"/>
                    </a:p>
                  </a:txBody>
                  <a:tcPr/>
                </a:tc>
                <a:tc>
                  <a:txBody>
                    <a:bodyPr/>
                    <a:lstStyle/>
                    <a:p>
                      <a:pPr marL="0" marR="0" algn="ctr">
                        <a:lnSpc>
                          <a:spcPct val="100000"/>
                        </a:lnSpc>
                        <a:spcBef>
                          <a:spcPts val="0"/>
                        </a:spcBef>
                        <a:spcAft>
                          <a:spcPts val="0"/>
                        </a:spcAft>
                      </a:pPr>
                      <a:r>
                        <a:rPr lang="en-US" sz="1600">
                          <a:latin typeface="Calibri"/>
                          <a:ea typeface="Times New Roman"/>
                          <a:cs typeface="Times New Roman"/>
                        </a:rPr>
                        <a:t>M4</a:t>
                      </a:r>
                    </a:p>
                  </a:txBody>
                  <a:tcPr marL="58972" marR="58972" marT="0" marB="0" anchor="ctr">
                    <a:lnL>
                      <a:noFill/>
                    </a:lnL>
                    <a:lnR>
                      <a:noFill/>
                    </a:lnR>
                    <a:lnT>
                      <a:noFill/>
                    </a:lnT>
                    <a:lnB>
                      <a:noFill/>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27</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29</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2</a:t>
                      </a: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30</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3</a:t>
                      </a:r>
                    </a:p>
                  </a:txBody>
                  <a:tcPr marL="58972" marR="58972" marT="0" marB="0" anchor="ctr">
                    <a:lnL>
                      <a:noFill/>
                    </a:lnL>
                    <a:lnR>
                      <a:noFill/>
                    </a:lnR>
                    <a:lnT>
                      <a:noFill/>
                    </a:lnT>
                    <a:lnB>
                      <a:noFill/>
                    </a:lnB>
                    <a:solidFill>
                      <a:schemeClr val="bg1"/>
                    </a:solidFill>
                  </a:tcPr>
                </a:tc>
                <a:tc vMerge="1">
                  <a:txBody>
                    <a:bodyPr/>
                    <a:lstStyle/>
                    <a:p>
                      <a:endParaRPr lang="en-US"/>
                    </a:p>
                  </a:txBody>
                  <a:tcPr/>
                </a:tc>
              </a:tr>
              <a:tr h="216232">
                <a:tc vMerge="1">
                  <a:txBody>
                    <a:bodyPr/>
                    <a:lstStyle/>
                    <a:p>
                      <a:endParaRPr lang="en-US"/>
                    </a:p>
                  </a:txBody>
                  <a:tcPr/>
                </a:tc>
                <a:tc>
                  <a:txBody>
                    <a:bodyPr/>
                    <a:lstStyle/>
                    <a:p>
                      <a:pPr marL="0" marR="0" algn="ctr">
                        <a:lnSpc>
                          <a:spcPct val="100000"/>
                        </a:lnSpc>
                        <a:spcBef>
                          <a:spcPts val="0"/>
                        </a:spcBef>
                        <a:spcAft>
                          <a:spcPts val="0"/>
                        </a:spcAft>
                      </a:pPr>
                      <a:r>
                        <a:rPr lang="en-US" sz="1600">
                          <a:latin typeface="Calibri"/>
                          <a:ea typeface="Times New Roman"/>
                          <a:cs typeface="Times New Roman"/>
                        </a:rPr>
                        <a:t>M5</a:t>
                      </a:r>
                    </a:p>
                  </a:txBody>
                  <a:tcPr marL="58972" marR="58972" marT="0" marB="0" anchor="ctr">
                    <a:lnL>
                      <a:noFill/>
                    </a:lnL>
                    <a:lnR>
                      <a:noFill/>
                    </a:lnR>
                    <a:lnT>
                      <a:noFill/>
                    </a:lnT>
                    <a:lnB>
                      <a:noFill/>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27</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dirty="0">
                          <a:solidFill>
                            <a:srgbClr val="000000"/>
                          </a:solidFill>
                          <a:latin typeface="Calibri"/>
                          <a:ea typeface="Times New Roman"/>
                          <a:cs typeface="Times New Roman"/>
                        </a:rPr>
                        <a:t>29</a:t>
                      </a:r>
                      <a:endParaRPr lang="en-US" sz="1600" dirty="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2</a:t>
                      </a: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30</a:t>
                      </a:r>
                      <a:endParaRPr lang="en-US" sz="1600">
                        <a:latin typeface="Calibri"/>
                        <a:ea typeface="Times New Roman"/>
                        <a:cs typeface="Times New Roman"/>
                      </a:endParaRPr>
                    </a:p>
                  </a:txBody>
                  <a:tcPr marL="58972" marR="58972" marT="0" marB="0" anchor="ctr">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3</a:t>
                      </a:r>
                    </a:p>
                  </a:txBody>
                  <a:tcPr marL="58972" marR="58972" marT="0" marB="0" anchor="ctr">
                    <a:lnL>
                      <a:noFill/>
                    </a:lnL>
                    <a:lnR>
                      <a:noFill/>
                    </a:lnR>
                    <a:lnT>
                      <a:noFill/>
                    </a:lnT>
                    <a:lnB>
                      <a:noFill/>
                    </a:lnB>
                    <a:solidFill>
                      <a:schemeClr val="bg1"/>
                    </a:solidFill>
                  </a:tcPr>
                </a:tc>
                <a:tc vMerge="1">
                  <a:txBody>
                    <a:bodyPr/>
                    <a:lstStyle/>
                    <a:p>
                      <a:endParaRPr lang="en-US"/>
                    </a:p>
                  </a:txBody>
                  <a:tcPr/>
                </a:tc>
              </a:tr>
              <a:tr h="216232">
                <a:tc vMerge="1">
                  <a:txBody>
                    <a:bodyPr/>
                    <a:lstStyle/>
                    <a:p>
                      <a:endParaRPr lang="en-US"/>
                    </a:p>
                  </a:txBody>
                  <a:tcPr/>
                </a:tc>
                <a:tc>
                  <a:txBody>
                    <a:bodyPr/>
                    <a:lstStyle/>
                    <a:p>
                      <a:pPr marL="0" marR="0" algn="ctr">
                        <a:lnSpc>
                          <a:spcPct val="100000"/>
                        </a:lnSpc>
                        <a:spcBef>
                          <a:spcPts val="0"/>
                        </a:spcBef>
                        <a:spcAft>
                          <a:spcPts val="0"/>
                        </a:spcAft>
                      </a:pPr>
                      <a:r>
                        <a:rPr lang="en-US" sz="1600">
                          <a:latin typeface="Calibri"/>
                          <a:ea typeface="Times New Roman"/>
                          <a:cs typeface="Times New Roman"/>
                        </a:rPr>
                        <a:t>M6</a:t>
                      </a: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1600">
                          <a:latin typeface="Calibri"/>
                          <a:ea typeface="Times New Roman"/>
                          <a:cs typeface="Times New Roman"/>
                        </a:rPr>
                        <a:t>F</a:t>
                      </a:r>
                    </a:p>
                  </a:txBody>
                  <a:tcPr marL="58972" marR="58972"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28</a:t>
                      </a:r>
                      <a:endParaRPr lang="en-US" sz="1600">
                        <a:latin typeface="Calibri"/>
                        <a:ea typeface="Times New Roman"/>
                        <a:cs typeface="Times New Roman"/>
                      </a:endParaRP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31</a:t>
                      </a:r>
                      <a:endParaRPr lang="en-US" sz="1600">
                        <a:latin typeface="Calibri"/>
                        <a:ea typeface="Times New Roman"/>
                        <a:cs typeface="Times New Roman"/>
                      </a:endParaRP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a:latin typeface="Calibri"/>
                          <a:ea typeface="Times New Roman"/>
                          <a:cs typeface="Times New Roman"/>
                        </a:rPr>
                        <a:t>3</a:t>
                      </a: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a:solidFill>
                            <a:srgbClr val="000000"/>
                          </a:solidFill>
                          <a:latin typeface="Calibri"/>
                          <a:ea typeface="Times New Roman"/>
                          <a:cs typeface="Times New Roman"/>
                        </a:rPr>
                        <a:t>31</a:t>
                      </a:r>
                      <a:endParaRPr lang="en-US" sz="1600">
                        <a:latin typeface="Calibri"/>
                        <a:ea typeface="Times New Roman"/>
                        <a:cs typeface="Times New Roman"/>
                      </a:endParaRP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a:latin typeface="Calibri"/>
                          <a:ea typeface="Times New Roman"/>
                          <a:cs typeface="Times New Roman"/>
                        </a:rPr>
                        <a:t>3</a:t>
                      </a:r>
                    </a:p>
                  </a:txBody>
                  <a:tcPr marL="58972" marR="58972"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r>
            </a:tbl>
          </a:graphicData>
        </a:graphic>
      </p:graphicFrame>
      <p:sp>
        <p:nvSpPr>
          <p:cNvPr id="6" name="TextBox 5"/>
          <p:cNvSpPr txBox="1"/>
          <p:nvPr/>
        </p:nvSpPr>
        <p:spPr>
          <a:xfrm>
            <a:off x="8989" y="4419600"/>
            <a:ext cx="9096378" cy="369332"/>
          </a:xfrm>
          <a:prstGeom prst="rect">
            <a:avLst/>
          </a:prstGeom>
          <a:solidFill>
            <a:schemeClr val="accent3"/>
          </a:solidFill>
        </p:spPr>
        <p:txBody>
          <a:bodyPr wrap="square" rtlCol="0">
            <a:spAutoFit/>
          </a:bodyPr>
          <a:lstStyle/>
          <a:p>
            <a:r>
              <a:rPr lang="en-US" dirty="0" smtClean="0"/>
              <a:t>GHS category 5 (LD</a:t>
            </a:r>
            <a:r>
              <a:rPr lang="en-US" baseline="-25000" dirty="0" smtClean="0"/>
              <a:t>50</a:t>
            </a:r>
            <a:r>
              <a:rPr lang="en-US" dirty="0" smtClean="0"/>
              <a:t> &gt;2000mg/kg).</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tx2">
              <a:lumMod val="40000"/>
              <a:lumOff val="60000"/>
            </a:schemeClr>
          </a:solidFill>
        </p:spPr>
        <p:txBody>
          <a:bodyPr>
            <a:noAutofit/>
          </a:bodyPr>
          <a:lstStyle/>
          <a:p>
            <a:r>
              <a:rPr lang="en-US" sz="2800" i="1" dirty="0" smtClean="0"/>
              <a:t>In vivo </a:t>
            </a:r>
            <a:r>
              <a:rPr lang="en-US" sz="2800" dirty="0" smtClean="0"/>
              <a:t>antidiabetic activity against STZ and high fat diet induced diabesity in mice</a:t>
            </a:r>
            <a:endParaRPr lang="en-US" sz="2800" dirty="0"/>
          </a:p>
        </p:txBody>
      </p:sp>
      <p:sp>
        <p:nvSpPr>
          <p:cNvPr id="3" name="Content Placeholder 2"/>
          <p:cNvSpPr>
            <a:spLocks noGrp="1"/>
          </p:cNvSpPr>
          <p:nvPr>
            <p:ph idx="1"/>
          </p:nvPr>
        </p:nvSpPr>
        <p:spPr>
          <a:xfrm>
            <a:off x="457200" y="1447801"/>
            <a:ext cx="8229600" cy="4648200"/>
          </a:xfrm>
        </p:spPr>
        <p:txBody>
          <a:bodyPr>
            <a:normAutofit fontScale="62500" lnSpcReduction="20000"/>
          </a:bodyPr>
          <a:lstStyle/>
          <a:p>
            <a:pPr algn="just"/>
            <a:r>
              <a:rPr lang="en-US" dirty="0" smtClean="0"/>
              <a:t>Diabesity was induced  in mice by administering STZ (45 mg/kg, </a:t>
            </a:r>
            <a:r>
              <a:rPr lang="en-US" dirty="0" err="1" smtClean="0"/>
              <a:t>i.p</a:t>
            </a:r>
            <a:r>
              <a:rPr lang="en-US" dirty="0" smtClean="0"/>
              <a:t>.) and feeding with high fat diet (70% standard diet, 12% lard, 9% yolk powder, 9% plantation white sugar) for a period of 6 weeks.</a:t>
            </a:r>
          </a:p>
          <a:p>
            <a:pPr algn="just"/>
            <a:endParaRPr lang="en-US" dirty="0" smtClean="0"/>
          </a:p>
          <a:p>
            <a:pPr algn="just"/>
            <a:r>
              <a:rPr lang="en-US" dirty="0" smtClean="0"/>
              <a:t>Group 1: Normal (Vehicle 10 ml/kg, </a:t>
            </a:r>
            <a:r>
              <a:rPr lang="en-US" dirty="0" err="1" smtClean="0"/>
              <a:t>p.o</a:t>
            </a:r>
            <a:r>
              <a:rPr lang="en-US" dirty="0" smtClean="0"/>
              <a:t>.)</a:t>
            </a:r>
          </a:p>
          <a:p>
            <a:pPr algn="just"/>
            <a:r>
              <a:rPr lang="en-US" dirty="0" smtClean="0"/>
              <a:t>Group 2: Control (Vehicle 10 ml/kg, </a:t>
            </a:r>
            <a:r>
              <a:rPr lang="en-US" dirty="0" err="1" smtClean="0"/>
              <a:t>p.o</a:t>
            </a:r>
            <a:r>
              <a:rPr lang="en-US" dirty="0" smtClean="0"/>
              <a:t>.)</a:t>
            </a:r>
          </a:p>
          <a:p>
            <a:pPr algn="just"/>
            <a:r>
              <a:rPr lang="en-US" dirty="0" smtClean="0"/>
              <a:t>Group 3: Compound 10b (10 mg/</a:t>
            </a:r>
            <a:r>
              <a:rPr lang="en-US" dirty="0" err="1" smtClean="0"/>
              <a:t>kg,p.o</a:t>
            </a:r>
            <a:r>
              <a:rPr lang="en-US" dirty="0" smtClean="0"/>
              <a:t>.)</a:t>
            </a:r>
          </a:p>
          <a:p>
            <a:pPr algn="just"/>
            <a:r>
              <a:rPr lang="en-US" dirty="0" smtClean="0"/>
              <a:t>Group 4: Compound 10b (50 mg/</a:t>
            </a:r>
            <a:r>
              <a:rPr lang="en-US" dirty="0" err="1" smtClean="0"/>
              <a:t>kg,p.o</a:t>
            </a:r>
            <a:r>
              <a:rPr lang="en-US" dirty="0" smtClean="0"/>
              <a:t>.)</a:t>
            </a:r>
          </a:p>
          <a:p>
            <a:pPr algn="just"/>
            <a:r>
              <a:rPr lang="en-US" dirty="0" smtClean="0"/>
              <a:t>Group 5: Compound 10b (100 mg/</a:t>
            </a:r>
            <a:r>
              <a:rPr lang="en-US" dirty="0" err="1" smtClean="0"/>
              <a:t>kg,p.o</a:t>
            </a:r>
            <a:r>
              <a:rPr lang="en-US" dirty="0" smtClean="0"/>
              <a:t>.)</a:t>
            </a:r>
          </a:p>
          <a:p>
            <a:pPr algn="just"/>
            <a:r>
              <a:rPr lang="en-US" dirty="0" smtClean="0"/>
              <a:t>Group 6: Rosiglitazone (10 mg/</a:t>
            </a:r>
            <a:r>
              <a:rPr lang="en-US" dirty="0" err="1" smtClean="0"/>
              <a:t>kg,p.o</a:t>
            </a:r>
            <a:r>
              <a:rPr lang="en-US" dirty="0" smtClean="0"/>
              <a:t>.)</a:t>
            </a:r>
          </a:p>
          <a:p>
            <a:pPr algn="just"/>
            <a:endParaRPr lang="en-US" dirty="0" smtClean="0"/>
          </a:p>
          <a:p>
            <a:pPr algn="just"/>
            <a:r>
              <a:rPr lang="en-US" dirty="0" smtClean="0"/>
              <a:t>All the animals received their assigned treatment for a period of 1 month . </a:t>
            </a:r>
          </a:p>
          <a:p>
            <a:pPr algn="just"/>
            <a:endParaRPr lang="en-US" dirty="0" smtClean="0"/>
          </a:p>
          <a:p>
            <a:pPr algn="just"/>
            <a:r>
              <a:rPr lang="en-US" dirty="0" smtClean="0"/>
              <a:t>Parameters assessed: Body weight, food intake, fasting serum glucose, cholesterol, triglyceride and organ weights (Liver, kidney, heart and RPF) </a:t>
            </a:r>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44</a:t>
            </a:fld>
            <a:endParaRPr lang="en-US"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30"/>
            <a:ext cx="9144000" cy="762000"/>
          </a:xfrm>
          <a:solidFill>
            <a:schemeClr val="tx2">
              <a:lumMod val="40000"/>
              <a:lumOff val="60000"/>
            </a:schemeClr>
          </a:solidFill>
        </p:spPr>
        <p:txBody>
          <a:bodyPr>
            <a:noAutofit/>
          </a:bodyPr>
          <a:lstStyle/>
          <a:p>
            <a:r>
              <a:rPr lang="en-US" sz="2400" i="1" dirty="0" smtClean="0"/>
              <a:t>In vivo </a:t>
            </a:r>
            <a:r>
              <a:rPr lang="en-US" sz="2400" dirty="0" smtClean="0"/>
              <a:t>antidiabetic activity of 10b against STZ and high fat diet induced diabesity in mice</a:t>
            </a:r>
            <a:endParaRPr lang="en-US" sz="24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45</a:t>
            </a:fld>
            <a:endParaRPr lang="en-US">
              <a:solidFill>
                <a:schemeClr val="tx1"/>
              </a:solidFill>
            </a:endParaRPr>
          </a:p>
        </p:txBody>
      </p:sp>
      <p:graphicFrame>
        <p:nvGraphicFramePr>
          <p:cNvPr id="6" name="Table 5"/>
          <p:cNvGraphicFramePr>
            <a:graphicFrameLocks noGrp="1"/>
          </p:cNvGraphicFramePr>
          <p:nvPr/>
        </p:nvGraphicFramePr>
        <p:xfrm>
          <a:off x="18270" y="1001106"/>
          <a:ext cx="9111218" cy="3339119"/>
        </p:xfrm>
        <a:graphic>
          <a:graphicData uri="http://schemas.openxmlformats.org/drawingml/2006/table">
            <a:tbl>
              <a:tblPr/>
              <a:tblGrid>
                <a:gridCol w="1750373"/>
                <a:gridCol w="1124773"/>
                <a:gridCol w="1124773"/>
                <a:gridCol w="1124773"/>
                <a:gridCol w="1201746"/>
                <a:gridCol w="1240233"/>
                <a:gridCol w="1544547"/>
              </a:tblGrid>
              <a:tr h="366527">
                <a:tc rowSpan="2">
                  <a:txBody>
                    <a:bodyPr/>
                    <a:lstStyle/>
                    <a:p>
                      <a:pPr>
                        <a:lnSpc>
                          <a:spcPct val="115000"/>
                        </a:lnSpc>
                      </a:pPr>
                      <a:endParaRPr lang="en-US" sz="1800" dirty="0">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gridSpan="5">
                  <a:txBody>
                    <a:bodyPr/>
                    <a:lstStyle/>
                    <a:p>
                      <a:pPr marL="0" marR="0" algn="ctr">
                        <a:lnSpc>
                          <a:spcPct val="150000"/>
                        </a:lnSpc>
                        <a:spcBef>
                          <a:spcPts val="0"/>
                        </a:spcBef>
                        <a:spcAft>
                          <a:spcPts val="0"/>
                        </a:spcAft>
                      </a:pPr>
                      <a:r>
                        <a:rPr lang="en-US" sz="1800" dirty="0">
                          <a:solidFill>
                            <a:srgbClr val="000000"/>
                          </a:solidFill>
                          <a:latin typeface="Calibri"/>
                          <a:ea typeface="Times New Roman"/>
                          <a:cs typeface="Times New Roman"/>
                        </a:rPr>
                        <a:t>Body weights (g)</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l">
                        <a:lnSpc>
                          <a:spcPct val="100000"/>
                        </a:lnSpc>
                        <a:spcBef>
                          <a:spcPts val="0"/>
                        </a:spcBef>
                        <a:spcAft>
                          <a:spcPts val="0"/>
                        </a:spcAft>
                      </a:pPr>
                      <a:r>
                        <a:rPr lang="en-US" sz="1800" dirty="0">
                          <a:solidFill>
                            <a:srgbClr val="000000"/>
                          </a:solidFill>
                          <a:latin typeface="Calibri"/>
                          <a:ea typeface="Times New Roman"/>
                          <a:cs typeface="Times New Roman"/>
                        </a:rPr>
                        <a:t>Average Food intake </a:t>
                      </a:r>
                      <a:endParaRPr lang="en-US" sz="1800" dirty="0">
                        <a:latin typeface="Calibri"/>
                        <a:ea typeface="Times New Roman"/>
                        <a:cs typeface="Times New Roman"/>
                      </a:endParaRPr>
                    </a:p>
                    <a:p>
                      <a:pPr marL="0" marR="0" algn="l">
                        <a:lnSpc>
                          <a:spcPct val="100000"/>
                        </a:lnSpc>
                        <a:spcBef>
                          <a:spcPts val="0"/>
                        </a:spcBef>
                        <a:spcAft>
                          <a:spcPts val="0"/>
                        </a:spcAft>
                      </a:pPr>
                      <a:r>
                        <a:rPr lang="en-US" sz="1800" dirty="0">
                          <a:solidFill>
                            <a:srgbClr val="000000"/>
                          </a:solidFill>
                          <a:latin typeface="Calibri"/>
                          <a:ea typeface="Times New Roman"/>
                          <a:cs typeface="Times New Roman"/>
                        </a:rPr>
                        <a:t>(g/mice/day)</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458759">
                <a:tc vMerge="1">
                  <a:txBody>
                    <a:bodyPr/>
                    <a:lstStyle/>
                    <a:p>
                      <a:endParaRPr lang="en-US"/>
                    </a:p>
                  </a:txBody>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Week-0</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Week-1</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Week-2</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Week-3</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Week-4</a:t>
                      </a:r>
                      <a:endParaRPr lang="en-US" sz="1800"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vMerge="1">
                  <a:txBody>
                    <a:bodyPr/>
                    <a:lstStyle/>
                    <a:p>
                      <a:endParaRPr lang="en-US"/>
                    </a:p>
                  </a:txBody>
                  <a:tcPr/>
                </a:tc>
              </a:tr>
              <a:tr h="366527">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Normal</a:t>
                      </a:r>
                      <a:r>
                        <a:rPr lang="en-US" sz="1800" baseline="30000">
                          <a:solidFill>
                            <a:srgbClr val="000000"/>
                          </a:solidFill>
                          <a:latin typeface="Calibri"/>
                          <a:ea typeface="Times New Roman"/>
                          <a:cs typeface="Times New Roman"/>
                        </a:rPr>
                        <a:t>@</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32.5 ± 1.5</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32.8 ± 1.5</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33.2 ± 1.5</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33.6 ± 1.4</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34.1 ± 1.4</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2.95 ± 0.29</a:t>
                      </a:r>
                      <a:endParaRPr lang="en-US" sz="180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r>
              <a:tr h="366527">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Control</a:t>
                      </a:r>
                      <a:r>
                        <a:rPr lang="en-US" sz="1800" baseline="30000" dirty="0">
                          <a:solidFill>
                            <a:srgbClr val="000000"/>
                          </a:solidFill>
                          <a:latin typeface="Calibri"/>
                          <a:ea typeface="Times New Roman"/>
                          <a:cs typeface="Times New Roman"/>
                        </a:rPr>
                        <a:t>@</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33.1 ± 1.0</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33.8 ± 1.0</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34.9 ± 0.9</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36.0 ± 1.0</a:t>
                      </a:r>
                      <a:r>
                        <a:rPr lang="en-US" sz="1800" baseline="30000" dirty="0">
                          <a:solidFill>
                            <a:srgbClr val="000000"/>
                          </a:solidFill>
                          <a:latin typeface="Calibri"/>
                          <a:ea typeface="Times New Roman"/>
                          <a:cs typeface="Times New Roman"/>
                        </a:rPr>
                        <a:t>#</a:t>
                      </a:r>
                      <a:endParaRPr lang="en-US" sz="1800" dirty="0">
                        <a:latin typeface="Calibri"/>
                        <a:ea typeface="Times New Roman"/>
                        <a:cs typeface="Times New Roman"/>
                      </a:endParaRPr>
                    </a:p>
                  </a:txBody>
                  <a:tcPr marL="68580" marR="68580" marT="0" marB="0">
                    <a:lnL>
                      <a:noFill/>
                    </a:lnL>
                    <a:lnR>
                      <a:noFill/>
                    </a:lnR>
                    <a:lnT>
                      <a:noFill/>
                    </a:lnT>
                    <a:lnB>
                      <a:noFill/>
                    </a:lnB>
                    <a:solidFill>
                      <a:srgbClr val="C00000"/>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37.2 ± 1.0</a:t>
                      </a:r>
                      <a:r>
                        <a:rPr lang="en-US" sz="1800" baseline="30000" dirty="0">
                          <a:solidFill>
                            <a:srgbClr val="000000"/>
                          </a:solidFill>
                          <a:latin typeface="Calibri"/>
                          <a:ea typeface="Times New Roman"/>
                          <a:cs typeface="Times New Roman"/>
                        </a:rPr>
                        <a:t>#</a:t>
                      </a:r>
                      <a:endParaRPr lang="en-US" sz="1800" dirty="0">
                        <a:latin typeface="Calibri"/>
                        <a:ea typeface="Times New Roman"/>
                        <a:cs typeface="Times New Roman"/>
                      </a:endParaRPr>
                    </a:p>
                  </a:txBody>
                  <a:tcPr marL="68580" marR="68580" marT="0" marB="0">
                    <a:lnL>
                      <a:noFill/>
                    </a:lnL>
                    <a:lnR>
                      <a:noFill/>
                    </a:lnR>
                    <a:lnT>
                      <a:noFill/>
                    </a:lnT>
                    <a:lnB>
                      <a:noFill/>
                    </a:lnB>
                    <a:solidFill>
                      <a:srgbClr val="C00000"/>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4.4 ± 0.25</a:t>
                      </a:r>
                      <a:r>
                        <a:rPr lang="en-US" sz="1800" baseline="30000" dirty="0">
                          <a:solidFill>
                            <a:srgbClr val="000000"/>
                          </a:solidFill>
                          <a:latin typeface="Calibri"/>
                          <a:ea typeface="Times New Roman"/>
                          <a:cs typeface="Times New Roman"/>
                        </a:rPr>
                        <a:t>#</a:t>
                      </a:r>
                      <a:endParaRPr lang="en-US" sz="1800" dirty="0">
                        <a:latin typeface="Calibri"/>
                        <a:ea typeface="Times New Roman"/>
                        <a:cs typeface="Times New Roman"/>
                      </a:endParaRPr>
                    </a:p>
                  </a:txBody>
                  <a:tcPr marL="68580" marR="68580" marT="0" marB="0">
                    <a:lnL>
                      <a:noFill/>
                    </a:lnL>
                    <a:lnR>
                      <a:noFill/>
                    </a:lnR>
                    <a:lnT>
                      <a:noFill/>
                    </a:lnT>
                    <a:lnB>
                      <a:noFill/>
                    </a:lnB>
                    <a:solidFill>
                      <a:srgbClr val="FFC000"/>
                    </a:solidFill>
                  </a:tcPr>
                </a:tc>
              </a:tr>
              <a:tr h="366527">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10b (10 mg/kg)</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33.8 ± 0.9</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34.5 ± 0.9</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35.4 ± 0.8</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36.3 ± 0.9</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37.2 ± 0.9</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4.16 ± 0.35</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r>
              <a:tr h="366527">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10b (50 mg/kg)</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33.3</a:t>
                      </a:r>
                      <a:r>
                        <a:rPr lang="en-US" sz="1800">
                          <a:latin typeface="Calibri"/>
                          <a:ea typeface="Times New Roman"/>
                          <a:cs typeface="Times New Roman"/>
                        </a:rPr>
                        <a:t> </a:t>
                      </a:r>
                      <a:r>
                        <a:rPr lang="en-US" sz="1800">
                          <a:solidFill>
                            <a:srgbClr val="000000"/>
                          </a:solidFill>
                          <a:latin typeface="Calibri"/>
                          <a:ea typeface="Times New Roman"/>
                          <a:cs typeface="Times New Roman"/>
                        </a:rPr>
                        <a:t>± 1.2</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34.0 ± 1.3</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34.6 ± 1.3</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35.4 ± 1.3</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36.1 ± 1.3</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4.32 ± 0.24</a:t>
                      </a:r>
                      <a:endParaRPr lang="en-US" sz="1800">
                        <a:latin typeface="Calibri"/>
                        <a:ea typeface="Times New Roman"/>
                        <a:cs typeface="Times New Roman"/>
                      </a:endParaRPr>
                    </a:p>
                  </a:txBody>
                  <a:tcPr marL="68580" marR="68580" marT="0" marB="0">
                    <a:lnL>
                      <a:noFill/>
                    </a:lnL>
                    <a:lnR>
                      <a:noFill/>
                    </a:lnR>
                    <a:lnT>
                      <a:noFill/>
                    </a:lnT>
                    <a:lnB>
                      <a:noFill/>
                    </a:lnB>
                    <a:solidFill>
                      <a:schemeClr val="bg1"/>
                    </a:solidFill>
                  </a:tcPr>
                </a:tc>
              </a:tr>
              <a:tr h="366527">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10b (100 mg/kg)</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32.8 ± 1.4</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33.5 ± 1.4</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34.1 ± 1.3</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34.7 ± 1.3</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35.4 ± 1.3*</a:t>
                      </a:r>
                      <a:endParaRPr lang="en-US" sz="1800" dirty="0">
                        <a:latin typeface="Calibri"/>
                        <a:ea typeface="Times New Roman"/>
                        <a:cs typeface="Times New Roman"/>
                      </a:endParaRPr>
                    </a:p>
                  </a:txBody>
                  <a:tcPr marL="68580" marR="68580" marT="0" marB="0">
                    <a:lnL>
                      <a:noFill/>
                    </a:lnL>
                    <a:lnR>
                      <a:noFill/>
                    </a:lnR>
                    <a:lnT>
                      <a:noFill/>
                    </a:lnT>
                    <a:lnB>
                      <a:noFill/>
                    </a:lnB>
                    <a:solidFill>
                      <a:srgbClr val="C00000"/>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4.12 ± 0.18</a:t>
                      </a:r>
                      <a:endParaRPr lang="en-US" sz="1800" dirty="0">
                        <a:latin typeface="Calibri"/>
                        <a:ea typeface="Times New Roman"/>
                        <a:cs typeface="Times New Roman"/>
                      </a:endParaRPr>
                    </a:p>
                  </a:txBody>
                  <a:tcPr marL="68580" marR="68580" marT="0" marB="0">
                    <a:lnL>
                      <a:noFill/>
                    </a:lnL>
                    <a:lnR>
                      <a:noFill/>
                    </a:lnR>
                    <a:lnT>
                      <a:noFill/>
                    </a:lnT>
                    <a:lnB>
                      <a:noFill/>
                    </a:lnB>
                    <a:solidFill>
                      <a:schemeClr val="bg2">
                        <a:lumMod val="50000"/>
                      </a:schemeClr>
                    </a:solidFill>
                  </a:tcPr>
                </a:tc>
              </a:tr>
              <a:tr h="366527">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Rosi (10 mg/kg)</a:t>
                      </a:r>
                      <a:endParaRPr lang="en-US" sz="180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33.9 ± 0.9</a:t>
                      </a:r>
                      <a:endParaRPr lang="en-US" sz="180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34.7 ± 0.9</a:t>
                      </a:r>
                      <a:endParaRPr lang="en-US" sz="1800"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35.8 ± 0.9</a:t>
                      </a:r>
                      <a:endParaRPr lang="en-US" sz="180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36.1 ±0.9</a:t>
                      </a:r>
                      <a:endParaRPr lang="en-US" sz="180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a:solidFill>
                            <a:srgbClr val="000000"/>
                          </a:solidFill>
                          <a:latin typeface="Calibri"/>
                          <a:ea typeface="Times New Roman"/>
                          <a:cs typeface="Times New Roman"/>
                        </a:rPr>
                        <a:t>37.1 ± 0.9</a:t>
                      </a:r>
                      <a:endParaRPr lang="en-US" sz="180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50000"/>
                        </a:lnSpc>
                        <a:spcBef>
                          <a:spcPts val="0"/>
                        </a:spcBef>
                        <a:spcAft>
                          <a:spcPts val="0"/>
                        </a:spcAft>
                      </a:pPr>
                      <a:r>
                        <a:rPr lang="en-US" sz="1800" dirty="0">
                          <a:solidFill>
                            <a:srgbClr val="000000"/>
                          </a:solidFill>
                          <a:latin typeface="Calibri"/>
                          <a:ea typeface="Times New Roman"/>
                          <a:cs typeface="Times New Roman"/>
                        </a:rPr>
                        <a:t>4.32 ± 0.38</a:t>
                      </a:r>
                      <a:endParaRPr lang="en-US" sz="1800"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Rectangle 6"/>
          <p:cNvSpPr/>
          <p:nvPr/>
        </p:nvSpPr>
        <p:spPr>
          <a:xfrm>
            <a:off x="14514" y="4357914"/>
            <a:ext cx="9144000" cy="584775"/>
          </a:xfrm>
          <a:prstGeom prst="rect">
            <a:avLst/>
          </a:prstGeom>
          <a:solidFill>
            <a:schemeClr val="accent3"/>
          </a:solidFill>
        </p:spPr>
        <p:txBody>
          <a:bodyPr wrap="square">
            <a:spAutoFit/>
          </a:bodyPr>
          <a:lstStyle/>
          <a:p>
            <a:r>
              <a:rPr lang="en-US" sz="1600" dirty="0" smtClean="0"/>
              <a:t>Values are mean ± SD, n=6, *: p&lt;0.05 when compared to Group 2 (control), </a:t>
            </a:r>
            <a:r>
              <a:rPr lang="en-US" sz="1600" baseline="30000" dirty="0" smtClean="0"/>
              <a:t>#</a:t>
            </a:r>
            <a:r>
              <a:rPr lang="en-US" sz="1600" dirty="0" smtClean="0"/>
              <a:t>: p&lt;0.05 when compared to Group 1 (normal).</a:t>
            </a:r>
            <a:r>
              <a:rPr lang="en-US" sz="1600" dirty="0" err="1" smtClean="0"/>
              <a:t>Rosi</a:t>
            </a:r>
            <a:r>
              <a:rPr lang="en-US" sz="1600" dirty="0" smtClean="0"/>
              <a:t>: Rosiglitazone, </a:t>
            </a:r>
            <a:r>
              <a:rPr lang="en-US" sz="1600" baseline="30000" dirty="0" smtClean="0"/>
              <a:t>@</a:t>
            </a:r>
            <a:r>
              <a:rPr lang="en-US" sz="1600" dirty="0" smtClean="0"/>
              <a:t>: treated with vehicle (10 ml/kg, </a:t>
            </a:r>
            <a:r>
              <a:rPr lang="en-US" sz="1600" dirty="0" err="1" smtClean="0"/>
              <a:t>p.o</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46</a:t>
            </a:fld>
            <a:endParaRPr lang="en-US" dirty="0">
              <a:solidFill>
                <a:schemeClr val="tx1"/>
              </a:solidFill>
            </a:endParaRPr>
          </a:p>
        </p:txBody>
      </p:sp>
      <p:graphicFrame>
        <p:nvGraphicFramePr>
          <p:cNvPr id="5" name="Table 4"/>
          <p:cNvGraphicFramePr>
            <a:graphicFrameLocks noGrp="1"/>
          </p:cNvGraphicFramePr>
          <p:nvPr/>
        </p:nvGraphicFramePr>
        <p:xfrm>
          <a:off x="43542" y="979722"/>
          <a:ext cx="9071429" cy="3429000"/>
        </p:xfrm>
        <a:graphic>
          <a:graphicData uri="http://schemas.openxmlformats.org/drawingml/2006/table">
            <a:tbl>
              <a:tblPr/>
              <a:tblGrid>
                <a:gridCol w="1925086"/>
                <a:gridCol w="1132371"/>
                <a:gridCol w="1196392"/>
                <a:gridCol w="1228403"/>
                <a:gridCol w="1228403"/>
                <a:gridCol w="1228403"/>
                <a:gridCol w="1132371"/>
              </a:tblGrid>
              <a:tr h="274320">
                <a:tc>
                  <a:txBody>
                    <a:bodyPr/>
                    <a:lstStyle/>
                    <a:p>
                      <a:pPr marL="0" marR="0" algn="l">
                        <a:lnSpc>
                          <a:spcPct val="150000"/>
                        </a:lnSpc>
                        <a:spcBef>
                          <a:spcPts val="0"/>
                        </a:spcBef>
                        <a:spcAft>
                          <a:spcPts val="0"/>
                        </a:spcAft>
                      </a:pPr>
                      <a:r>
                        <a:rPr lang="en-US" sz="1500" b="1" dirty="0">
                          <a:solidFill>
                            <a:srgbClr val="000000"/>
                          </a:solidFill>
                          <a:latin typeface="Calibri"/>
                          <a:ea typeface="Times New Roman"/>
                          <a:cs typeface="Times New Roman"/>
                        </a:rPr>
                        <a:t>Group</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dirty="0" smtClean="0">
                          <a:solidFill>
                            <a:srgbClr val="000000"/>
                          </a:solidFill>
                          <a:latin typeface="Calibri"/>
                          <a:ea typeface="Times New Roman"/>
                          <a:cs typeface="Times New Roman"/>
                        </a:rPr>
                        <a:t>1: Normal</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dirty="0" smtClean="0">
                          <a:solidFill>
                            <a:srgbClr val="000000"/>
                          </a:solidFill>
                          <a:latin typeface="Calibri"/>
                          <a:ea typeface="Times New Roman"/>
                          <a:cs typeface="Times New Roman"/>
                        </a:rPr>
                        <a:t>2: Control</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dirty="0" smtClean="0">
                          <a:solidFill>
                            <a:srgbClr val="000000"/>
                          </a:solidFill>
                          <a:latin typeface="Calibri"/>
                          <a:ea typeface="Times New Roman"/>
                          <a:cs typeface="Times New Roman"/>
                        </a:rPr>
                        <a:t>Group 3</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a:solidFill>
                            <a:srgbClr val="000000"/>
                          </a:solidFill>
                          <a:latin typeface="Calibri"/>
                          <a:ea typeface="Times New Roman"/>
                          <a:cs typeface="Times New Roman"/>
                        </a:rPr>
                        <a:t>Group 4</a:t>
                      </a:r>
                      <a:endParaRPr lang="en-US" sz="150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dirty="0">
                          <a:solidFill>
                            <a:srgbClr val="000000"/>
                          </a:solidFill>
                          <a:latin typeface="Calibri"/>
                          <a:ea typeface="Times New Roman"/>
                          <a:cs typeface="Times New Roman"/>
                        </a:rPr>
                        <a:t>Group 5</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l">
                        <a:lnSpc>
                          <a:spcPct val="150000"/>
                        </a:lnSpc>
                        <a:spcBef>
                          <a:spcPts val="0"/>
                        </a:spcBef>
                        <a:spcAft>
                          <a:spcPts val="0"/>
                        </a:spcAft>
                      </a:pPr>
                      <a:r>
                        <a:rPr lang="en-US" sz="1500" b="1">
                          <a:solidFill>
                            <a:srgbClr val="000000"/>
                          </a:solidFill>
                          <a:latin typeface="Calibri"/>
                          <a:ea typeface="Times New Roman"/>
                          <a:cs typeface="Times New Roman"/>
                        </a:rPr>
                        <a:t>Group 6</a:t>
                      </a:r>
                      <a:endParaRPr lang="en-US" sz="150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r>
              <a:tr h="640080">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Treatment</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Vehicle</a:t>
                      </a:r>
                      <a:endParaRPr lang="en-US" sz="1500" dirty="0">
                        <a:latin typeface="Calibri"/>
                        <a:ea typeface="Times New Roman"/>
                        <a:cs typeface="Times New Roman"/>
                      </a:endParaRPr>
                    </a:p>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 ml/kg,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Vehicle</a:t>
                      </a:r>
                      <a:endParaRPr lang="en-US" sz="1500" dirty="0">
                        <a:latin typeface="Calibri"/>
                        <a:ea typeface="Times New Roman"/>
                        <a:cs typeface="Times New Roman"/>
                      </a:endParaRPr>
                    </a:p>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 ml/kg,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10b </a:t>
                      </a:r>
                      <a:endParaRPr lang="en-US" sz="1500" dirty="0" smtClean="0">
                        <a:latin typeface="Calibri"/>
                        <a:ea typeface="Times New Roman"/>
                        <a:cs typeface="Times New Roman"/>
                      </a:endParaRPr>
                    </a:p>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10 mg/kg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10b</a:t>
                      </a:r>
                      <a:endParaRPr lang="en-US" sz="1500" dirty="0">
                        <a:latin typeface="Calibri"/>
                        <a:ea typeface="Times New Roman"/>
                        <a:cs typeface="Times New Roman"/>
                      </a:endParaRPr>
                    </a:p>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50 mg/kg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10b</a:t>
                      </a:r>
                      <a:endParaRPr lang="en-US" sz="1500" dirty="0">
                        <a:latin typeface="Calibri"/>
                        <a:ea typeface="Times New Roman"/>
                        <a:cs typeface="Times New Roman"/>
                      </a:endParaRPr>
                    </a:p>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100 mg/kg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c>
                  <a:txBody>
                    <a:bodyPr/>
                    <a:lstStyle/>
                    <a:p>
                      <a:pPr marL="0" marR="0" algn="l">
                        <a:lnSpc>
                          <a:spcPct val="150000"/>
                        </a:lnSpc>
                        <a:spcBef>
                          <a:spcPts val="0"/>
                        </a:spcBef>
                        <a:spcAft>
                          <a:spcPts val="0"/>
                        </a:spcAft>
                      </a:pPr>
                      <a:r>
                        <a:rPr lang="en-US" sz="1500" dirty="0" err="1">
                          <a:solidFill>
                            <a:srgbClr val="000000"/>
                          </a:solidFill>
                          <a:latin typeface="Calibri"/>
                          <a:ea typeface="Times New Roman"/>
                          <a:cs typeface="Times New Roman"/>
                        </a:rPr>
                        <a:t>Rosi</a:t>
                      </a:r>
                      <a:endParaRPr lang="en-US" sz="1500" dirty="0">
                        <a:latin typeface="Calibri"/>
                        <a:ea typeface="Times New Roman"/>
                        <a:cs typeface="Times New Roman"/>
                      </a:endParaRPr>
                    </a:p>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10 mg/kg</a:t>
                      </a:r>
                      <a:endParaRPr lang="en-US" sz="1500" dirty="0">
                        <a:latin typeface="Calibri"/>
                        <a:ea typeface="Times New Roman"/>
                        <a:cs typeface="Times New Roman"/>
                      </a:endParaRPr>
                    </a:p>
                  </a:txBody>
                  <a:tcPr marL="58335" marR="58335" marT="0" marB="0">
                    <a:lnL>
                      <a:noFill/>
                    </a:lnL>
                    <a:lnR>
                      <a:noFill/>
                    </a:lnR>
                    <a:lnT w="12700" cap="flat" cmpd="sng" algn="ctr">
                      <a:solidFill>
                        <a:srgbClr val="000000"/>
                      </a:solidFill>
                      <a:prstDash val="solid"/>
                      <a:round/>
                      <a:headEnd type="none" w="med" len="med"/>
                      <a:tailEnd type="none" w="med" len="med"/>
                    </a:lnT>
                    <a:lnB>
                      <a:noFill/>
                    </a:lnB>
                    <a:solidFill>
                      <a:schemeClr val="accent3"/>
                    </a:solidFill>
                  </a:tcPr>
                </a:tc>
              </a:tr>
              <a:tr h="274320">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Serum </a:t>
                      </a:r>
                      <a:r>
                        <a:rPr lang="en-US" sz="1500" dirty="0" smtClean="0">
                          <a:solidFill>
                            <a:srgbClr val="000000"/>
                          </a:solidFill>
                          <a:latin typeface="Calibri"/>
                          <a:ea typeface="Times New Roman"/>
                          <a:cs typeface="Times New Roman"/>
                        </a:rPr>
                        <a:t>glucose (mg/dl</a:t>
                      </a:r>
                      <a:r>
                        <a:rPr lang="en-US" sz="15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98.6 ± </a:t>
                      </a:r>
                      <a:r>
                        <a:rPr lang="en-US" sz="1500" dirty="0">
                          <a:solidFill>
                            <a:srgbClr val="000000"/>
                          </a:solidFill>
                          <a:latin typeface="Calibri"/>
                          <a:ea typeface="Times New Roman"/>
                          <a:cs typeface="Times New Roman"/>
                        </a:rPr>
                        <a:t>7.2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325.6 ± </a:t>
                      </a:r>
                      <a:r>
                        <a:rPr lang="en-US" sz="1500" dirty="0">
                          <a:solidFill>
                            <a:srgbClr val="000000"/>
                          </a:solidFill>
                          <a:latin typeface="Calibri"/>
                          <a:ea typeface="Times New Roman"/>
                          <a:cs typeface="Times New Roman"/>
                        </a:rPr>
                        <a:t>13.3</a:t>
                      </a:r>
                      <a:r>
                        <a:rPr lang="en-US" sz="1500" baseline="300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301.6 ± </a:t>
                      </a:r>
                      <a:r>
                        <a:rPr lang="en-US" sz="1500" dirty="0">
                          <a:solidFill>
                            <a:srgbClr val="000000"/>
                          </a:solidFill>
                          <a:latin typeface="Calibri"/>
                          <a:ea typeface="Times New Roman"/>
                          <a:cs typeface="Times New Roman"/>
                        </a:rPr>
                        <a:t>12.9*</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265.4 ± </a:t>
                      </a:r>
                      <a:r>
                        <a:rPr lang="en-US" sz="1500" dirty="0">
                          <a:solidFill>
                            <a:srgbClr val="000000"/>
                          </a:solidFill>
                          <a:latin typeface="Calibri"/>
                          <a:ea typeface="Times New Roman"/>
                          <a:cs typeface="Times New Roman"/>
                        </a:rPr>
                        <a:t>10.9*</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213.7 ± </a:t>
                      </a:r>
                      <a:r>
                        <a:rPr lang="en-US" sz="1500" dirty="0">
                          <a:solidFill>
                            <a:srgbClr val="000000"/>
                          </a:solidFill>
                          <a:latin typeface="Calibri"/>
                          <a:ea typeface="Times New Roman"/>
                          <a:cs typeface="Times New Roman"/>
                        </a:rPr>
                        <a:t>13.5*</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243.1 ± </a:t>
                      </a:r>
                      <a:r>
                        <a:rPr lang="en-US" sz="1500" dirty="0">
                          <a:solidFill>
                            <a:srgbClr val="000000"/>
                          </a:solidFill>
                          <a:latin typeface="Calibri"/>
                          <a:ea typeface="Times New Roman"/>
                          <a:cs typeface="Times New Roman"/>
                        </a:rPr>
                        <a:t>9.1*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r>
              <a:tr h="274320">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Triglyceride (mg/dl</a:t>
                      </a:r>
                      <a:r>
                        <a:rPr lang="en-US" sz="15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40.1 ± </a:t>
                      </a:r>
                      <a:r>
                        <a:rPr lang="en-US" sz="1500" dirty="0">
                          <a:solidFill>
                            <a:srgbClr val="000000"/>
                          </a:solidFill>
                          <a:latin typeface="Calibri"/>
                          <a:ea typeface="Times New Roman"/>
                          <a:cs typeface="Times New Roman"/>
                        </a:rPr>
                        <a:t>5.9</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104.2 ± </a:t>
                      </a:r>
                      <a:r>
                        <a:rPr lang="en-US" sz="1500" dirty="0">
                          <a:solidFill>
                            <a:srgbClr val="000000"/>
                          </a:solidFill>
                          <a:latin typeface="Calibri"/>
                          <a:ea typeface="Times New Roman"/>
                          <a:cs typeface="Times New Roman"/>
                        </a:rPr>
                        <a:t>6.2</a:t>
                      </a:r>
                      <a:r>
                        <a:rPr lang="en-US" sz="1500" baseline="300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81.5 ± </a:t>
                      </a:r>
                      <a:r>
                        <a:rPr lang="en-US" sz="1500" dirty="0">
                          <a:solidFill>
                            <a:srgbClr val="000000"/>
                          </a:solidFill>
                          <a:latin typeface="Calibri"/>
                          <a:ea typeface="Times New Roman"/>
                          <a:cs typeface="Times New Roman"/>
                        </a:rPr>
                        <a:t>10.4*</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84.8 ± </a:t>
                      </a:r>
                      <a:r>
                        <a:rPr lang="en-US" sz="1500" dirty="0">
                          <a:solidFill>
                            <a:srgbClr val="000000"/>
                          </a:solidFill>
                          <a:latin typeface="Calibri"/>
                          <a:ea typeface="Times New Roman"/>
                          <a:cs typeface="Times New Roman"/>
                        </a:rPr>
                        <a:t>7.5*</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66.9 ± </a:t>
                      </a:r>
                      <a:r>
                        <a:rPr lang="en-US" sz="1500" dirty="0">
                          <a:solidFill>
                            <a:srgbClr val="000000"/>
                          </a:solidFill>
                          <a:latin typeface="Calibri"/>
                          <a:ea typeface="Times New Roman"/>
                          <a:cs typeface="Times New Roman"/>
                        </a:rPr>
                        <a:t>9.1*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85.6 ± </a:t>
                      </a:r>
                      <a:r>
                        <a:rPr lang="en-US" sz="1500" dirty="0">
                          <a:solidFill>
                            <a:srgbClr val="000000"/>
                          </a:solidFill>
                          <a:latin typeface="Calibri"/>
                          <a:ea typeface="Times New Roman"/>
                          <a:cs typeface="Times New Roman"/>
                        </a:rPr>
                        <a:t>6.8*</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r>
              <a:tr h="274320">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Cholesterol (mg/dl</a:t>
                      </a:r>
                      <a:r>
                        <a:rPr lang="en-US" sz="15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48.0 ± </a:t>
                      </a:r>
                      <a:r>
                        <a:rPr lang="en-US" sz="1500" dirty="0">
                          <a:solidFill>
                            <a:srgbClr val="000000"/>
                          </a:solidFill>
                          <a:latin typeface="Calibri"/>
                          <a:ea typeface="Times New Roman"/>
                          <a:cs typeface="Times New Roman"/>
                        </a:rPr>
                        <a:t>7.6</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116.0 ± </a:t>
                      </a:r>
                      <a:r>
                        <a:rPr lang="en-US" sz="1500" dirty="0">
                          <a:solidFill>
                            <a:srgbClr val="000000"/>
                          </a:solidFill>
                          <a:latin typeface="Calibri"/>
                          <a:ea typeface="Times New Roman"/>
                          <a:cs typeface="Times New Roman"/>
                        </a:rPr>
                        <a:t>22.2</a:t>
                      </a:r>
                      <a:r>
                        <a:rPr lang="en-US" sz="1500" baseline="300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84.9 ± </a:t>
                      </a:r>
                      <a:r>
                        <a:rPr lang="en-US" sz="1500" dirty="0">
                          <a:solidFill>
                            <a:srgbClr val="000000"/>
                          </a:solidFill>
                          <a:latin typeface="Calibri"/>
                          <a:ea typeface="Times New Roman"/>
                          <a:cs typeface="Times New Roman"/>
                        </a:rPr>
                        <a:t>14.2*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73.7 ± </a:t>
                      </a:r>
                      <a:r>
                        <a:rPr lang="en-US" sz="1500" dirty="0">
                          <a:solidFill>
                            <a:srgbClr val="000000"/>
                          </a:solidFill>
                          <a:latin typeface="Calibri"/>
                          <a:ea typeface="Times New Roman"/>
                          <a:cs typeface="Times New Roman"/>
                        </a:rPr>
                        <a:t>12.0*</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55.6 ± </a:t>
                      </a:r>
                      <a:r>
                        <a:rPr lang="en-US" sz="1500" dirty="0">
                          <a:solidFill>
                            <a:srgbClr val="000000"/>
                          </a:solidFill>
                          <a:latin typeface="Calibri"/>
                          <a:ea typeface="Times New Roman"/>
                          <a:cs typeface="Times New Roman"/>
                        </a:rPr>
                        <a:t>8.3*</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81.6 ± </a:t>
                      </a:r>
                      <a:r>
                        <a:rPr lang="en-US" sz="1500" dirty="0">
                          <a:solidFill>
                            <a:srgbClr val="000000"/>
                          </a:solidFill>
                          <a:latin typeface="Calibri"/>
                          <a:ea typeface="Times New Roman"/>
                          <a:cs typeface="Times New Roman"/>
                        </a:rPr>
                        <a:t>8.2*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2">
                        <a:lumMod val="75000"/>
                      </a:schemeClr>
                    </a:solidFill>
                  </a:tcPr>
                </a:tc>
              </a:tr>
              <a:tr h="274320">
                <a:tc>
                  <a:txBody>
                    <a:bodyPr/>
                    <a:lstStyle/>
                    <a:p>
                      <a:pPr marL="0" marR="0" algn="l">
                        <a:lnSpc>
                          <a:spcPct val="150000"/>
                        </a:lnSpc>
                        <a:spcBef>
                          <a:spcPts val="0"/>
                        </a:spcBef>
                        <a:spcAft>
                          <a:spcPts val="0"/>
                        </a:spcAft>
                      </a:pPr>
                      <a:r>
                        <a:rPr lang="en-US" sz="1500">
                          <a:solidFill>
                            <a:srgbClr val="000000"/>
                          </a:solidFill>
                          <a:latin typeface="Calibri"/>
                          <a:ea typeface="Times New Roman"/>
                          <a:cs typeface="Times New Roman"/>
                        </a:rPr>
                        <a:t>Liver weight (g)</a:t>
                      </a:r>
                      <a:endParaRPr lang="en-US" sz="150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1.883 ±</a:t>
                      </a:r>
                      <a:r>
                        <a:rPr lang="en-US" sz="1500" dirty="0" smtClean="0">
                          <a:latin typeface="Calibri"/>
                          <a:ea typeface="Times New Roman"/>
                          <a:cs typeface="Times New Roman"/>
                        </a:rPr>
                        <a:t> </a:t>
                      </a:r>
                      <a:r>
                        <a:rPr lang="en-US" sz="1500" dirty="0">
                          <a:solidFill>
                            <a:srgbClr val="000000"/>
                          </a:solidFill>
                          <a:latin typeface="Calibri"/>
                          <a:ea typeface="Times New Roman"/>
                          <a:cs typeface="Times New Roman"/>
                        </a:rPr>
                        <a:t>0.10</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2.000 ± </a:t>
                      </a:r>
                      <a:r>
                        <a:rPr lang="en-US" sz="1500" dirty="0">
                          <a:solidFill>
                            <a:srgbClr val="000000"/>
                          </a:solidFill>
                          <a:latin typeface="Calibri"/>
                          <a:ea typeface="Times New Roman"/>
                          <a:cs typeface="Times New Roman"/>
                        </a:rPr>
                        <a:t>0.32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2.167 ± </a:t>
                      </a:r>
                      <a:r>
                        <a:rPr lang="en-US" sz="1500" dirty="0">
                          <a:solidFill>
                            <a:srgbClr val="000000"/>
                          </a:solidFill>
                          <a:latin typeface="Calibri"/>
                          <a:ea typeface="Times New Roman"/>
                          <a:cs typeface="Times New Roman"/>
                        </a:rPr>
                        <a:t>0.29</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2.000 ± </a:t>
                      </a:r>
                      <a:r>
                        <a:rPr lang="en-US" sz="1500" dirty="0">
                          <a:solidFill>
                            <a:srgbClr val="000000"/>
                          </a:solidFill>
                          <a:latin typeface="Calibri"/>
                          <a:ea typeface="Times New Roman"/>
                          <a:cs typeface="Times New Roman"/>
                        </a:rPr>
                        <a:t>0.27</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2.100 ± </a:t>
                      </a:r>
                      <a:r>
                        <a:rPr lang="en-US" sz="1500" dirty="0">
                          <a:solidFill>
                            <a:srgbClr val="000000"/>
                          </a:solidFill>
                          <a:latin typeface="Calibri"/>
                          <a:ea typeface="Times New Roman"/>
                          <a:cs typeface="Times New Roman"/>
                        </a:rPr>
                        <a:t>0.31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1.917 ± </a:t>
                      </a:r>
                      <a:r>
                        <a:rPr lang="en-US" sz="1500" dirty="0">
                          <a:solidFill>
                            <a:srgbClr val="000000"/>
                          </a:solidFill>
                          <a:latin typeface="Calibri"/>
                          <a:ea typeface="Times New Roman"/>
                          <a:cs typeface="Times New Roman"/>
                        </a:rPr>
                        <a:t>0.22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r>
              <a:tr h="274320">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Kidney weight (g)</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0.696 ± </a:t>
                      </a:r>
                      <a:r>
                        <a:rPr lang="en-US" sz="1500" dirty="0">
                          <a:solidFill>
                            <a:srgbClr val="000000"/>
                          </a:solidFill>
                          <a:latin typeface="Calibri"/>
                          <a:ea typeface="Times New Roman"/>
                          <a:cs typeface="Times New Roman"/>
                        </a:rPr>
                        <a:t>0.06</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0.715 ± </a:t>
                      </a:r>
                      <a:r>
                        <a:rPr lang="en-US" sz="1500" dirty="0">
                          <a:solidFill>
                            <a:srgbClr val="000000"/>
                          </a:solidFill>
                          <a:latin typeface="Calibri"/>
                          <a:ea typeface="Times New Roman"/>
                          <a:cs typeface="Times New Roman"/>
                        </a:rPr>
                        <a:t>0.07</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0.709 ± </a:t>
                      </a:r>
                      <a:r>
                        <a:rPr lang="en-US" sz="1500" dirty="0">
                          <a:solidFill>
                            <a:srgbClr val="000000"/>
                          </a:solidFill>
                          <a:latin typeface="Calibri"/>
                          <a:ea typeface="Times New Roman"/>
                          <a:cs typeface="Times New Roman"/>
                        </a:rPr>
                        <a:t>0.05</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0.671 ± </a:t>
                      </a:r>
                      <a:r>
                        <a:rPr lang="en-US" sz="1500" dirty="0">
                          <a:solidFill>
                            <a:srgbClr val="000000"/>
                          </a:solidFill>
                          <a:latin typeface="Calibri"/>
                          <a:ea typeface="Times New Roman"/>
                          <a:cs typeface="Times New Roman"/>
                        </a:rPr>
                        <a:t>0.03</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0.699 ± </a:t>
                      </a:r>
                      <a:r>
                        <a:rPr lang="en-US" sz="1500" dirty="0">
                          <a:solidFill>
                            <a:srgbClr val="000000"/>
                          </a:solidFill>
                          <a:latin typeface="Calibri"/>
                          <a:ea typeface="Times New Roman"/>
                          <a:cs typeface="Times New Roman"/>
                        </a:rPr>
                        <a:t>0.04</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0.713 ± </a:t>
                      </a:r>
                      <a:r>
                        <a:rPr lang="en-US" sz="1500" dirty="0">
                          <a:solidFill>
                            <a:srgbClr val="000000"/>
                          </a:solidFill>
                          <a:latin typeface="Calibri"/>
                          <a:ea typeface="Times New Roman"/>
                          <a:cs typeface="Times New Roman"/>
                        </a:rPr>
                        <a:t>0.05</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r>
              <a:tr h="274320">
                <a:tc>
                  <a:txBody>
                    <a:bodyPr/>
                    <a:lstStyle/>
                    <a:p>
                      <a:pPr marL="0" marR="0" algn="l">
                        <a:lnSpc>
                          <a:spcPct val="150000"/>
                        </a:lnSpc>
                        <a:spcBef>
                          <a:spcPts val="0"/>
                        </a:spcBef>
                        <a:spcAft>
                          <a:spcPts val="0"/>
                        </a:spcAft>
                      </a:pPr>
                      <a:r>
                        <a:rPr lang="en-US" sz="1500">
                          <a:solidFill>
                            <a:srgbClr val="000000"/>
                          </a:solidFill>
                          <a:latin typeface="Calibri"/>
                          <a:ea typeface="Times New Roman"/>
                          <a:cs typeface="Times New Roman"/>
                        </a:rPr>
                        <a:t>Heart weight (g)</a:t>
                      </a:r>
                      <a:endParaRPr lang="en-US" sz="150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0.194 ± 0.01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0.197 ± </a:t>
                      </a:r>
                      <a:r>
                        <a:rPr lang="en-US" sz="1500" dirty="0">
                          <a:solidFill>
                            <a:srgbClr val="000000"/>
                          </a:solidFill>
                          <a:latin typeface="Calibri"/>
                          <a:ea typeface="Times New Roman"/>
                          <a:cs typeface="Times New Roman"/>
                        </a:rPr>
                        <a:t>0.01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0.202 ± </a:t>
                      </a:r>
                      <a:r>
                        <a:rPr lang="en-US" sz="1500" dirty="0">
                          <a:solidFill>
                            <a:srgbClr val="000000"/>
                          </a:solidFill>
                          <a:latin typeface="Calibri"/>
                          <a:ea typeface="Times New Roman"/>
                          <a:cs typeface="Times New Roman"/>
                        </a:rPr>
                        <a:t>0.02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0.200 ± </a:t>
                      </a:r>
                      <a:r>
                        <a:rPr lang="en-US" sz="1500" dirty="0">
                          <a:solidFill>
                            <a:srgbClr val="000000"/>
                          </a:solidFill>
                          <a:latin typeface="Calibri"/>
                          <a:ea typeface="Times New Roman"/>
                          <a:cs typeface="Times New Roman"/>
                        </a:rPr>
                        <a:t>0.02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0.203 ± </a:t>
                      </a:r>
                      <a:r>
                        <a:rPr lang="en-US" sz="1500" dirty="0">
                          <a:solidFill>
                            <a:srgbClr val="000000"/>
                          </a:solidFill>
                          <a:latin typeface="Calibri"/>
                          <a:ea typeface="Times New Roman"/>
                          <a:cs typeface="Times New Roman"/>
                        </a:rPr>
                        <a:t>0.01</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0.194 ± </a:t>
                      </a:r>
                      <a:r>
                        <a:rPr lang="en-US" sz="1500" dirty="0">
                          <a:solidFill>
                            <a:srgbClr val="000000"/>
                          </a:solidFill>
                          <a:latin typeface="Calibri"/>
                          <a:ea typeface="Times New Roman"/>
                          <a:cs typeface="Times New Roman"/>
                        </a:rPr>
                        <a:t>0.02</a:t>
                      </a:r>
                      <a:endParaRPr lang="en-US" sz="1500" dirty="0">
                        <a:latin typeface="Calibri"/>
                        <a:ea typeface="Times New Roman"/>
                        <a:cs typeface="Times New Roman"/>
                      </a:endParaRPr>
                    </a:p>
                  </a:txBody>
                  <a:tcPr marL="58335" marR="58335" marT="0" marB="0">
                    <a:lnL>
                      <a:noFill/>
                    </a:lnL>
                    <a:lnR>
                      <a:noFill/>
                    </a:lnR>
                    <a:lnT>
                      <a:noFill/>
                    </a:lnT>
                    <a:lnB>
                      <a:noFill/>
                    </a:lnB>
                    <a:solidFill>
                      <a:schemeClr val="bg1"/>
                    </a:solidFill>
                  </a:tcPr>
                </a:tc>
              </a:tr>
              <a:tr h="274320">
                <a:tc>
                  <a:txBody>
                    <a:bodyPr/>
                    <a:lstStyle/>
                    <a:p>
                      <a:pPr marL="0" marR="0" algn="l">
                        <a:lnSpc>
                          <a:spcPct val="150000"/>
                        </a:lnSpc>
                        <a:spcBef>
                          <a:spcPts val="0"/>
                        </a:spcBef>
                        <a:spcAft>
                          <a:spcPts val="0"/>
                        </a:spcAft>
                      </a:pPr>
                      <a:r>
                        <a:rPr lang="en-US" sz="1500" dirty="0">
                          <a:solidFill>
                            <a:srgbClr val="000000"/>
                          </a:solidFill>
                          <a:latin typeface="Calibri"/>
                          <a:ea typeface="Times New Roman"/>
                          <a:cs typeface="Times New Roman"/>
                        </a:rPr>
                        <a:t>RPF weight (g)</a:t>
                      </a:r>
                      <a:endParaRPr lang="en-US" sz="1500" dirty="0">
                        <a:latin typeface="Calibri"/>
                        <a:ea typeface="Times New Roman"/>
                        <a:cs typeface="Times New Roman"/>
                      </a:endParaRP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0.307 ± </a:t>
                      </a:r>
                      <a:r>
                        <a:rPr lang="en-US" sz="1500" dirty="0">
                          <a:solidFill>
                            <a:srgbClr val="000000"/>
                          </a:solidFill>
                          <a:latin typeface="Calibri"/>
                          <a:ea typeface="Times New Roman"/>
                          <a:cs typeface="Times New Roman"/>
                        </a:rPr>
                        <a:t>0.01</a:t>
                      </a:r>
                      <a:endParaRPr lang="en-US" sz="1500" dirty="0">
                        <a:latin typeface="Calibri"/>
                        <a:ea typeface="Times New Roman"/>
                        <a:cs typeface="Times New Roman"/>
                      </a:endParaRP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0.395 ± </a:t>
                      </a:r>
                      <a:r>
                        <a:rPr lang="en-US" sz="1500" dirty="0">
                          <a:solidFill>
                            <a:srgbClr val="000000"/>
                          </a:solidFill>
                          <a:latin typeface="Calibri"/>
                          <a:ea typeface="Times New Roman"/>
                          <a:cs typeface="Times New Roman"/>
                        </a:rPr>
                        <a:t>0.03</a:t>
                      </a:r>
                      <a:r>
                        <a:rPr lang="en-US" sz="1500" baseline="30000" dirty="0">
                          <a:solidFill>
                            <a:srgbClr val="000000"/>
                          </a:solidFill>
                          <a:latin typeface="Calibri"/>
                          <a:ea typeface="Times New Roman"/>
                          <a:cs typeface="Times New Roman"/>
                        </a:rPr>
                        <a:t>#</a:t>
                      </a:r>
                      <a:endParaRPr lang="en-US" sz="1500" dirty="0">
                        <a:latin typeface="Calibri"/>
                        <a:ea typeface="Times New Roman"/>
                        <a:cs typeface="Times New Roman"/>
                      </a:endParaRP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C00000"/>
                          </a:solidFill>
                          <a:latin typeface="Calibri"/>
                          <a:ea typeface="Times New Roman"/>
                          <a:cs typeface="Times New Roman"/>
                        </a:rPr>
                        <a:t>0.321 ± </a:t>
                      </a:r>
                      <a:r>
                        <a:rPr lang="en-US" sz="1500" dirty="0">
                          <a:solidFill>
                            <a:srgbClr val="C00000"/>
                          </a:solidFill>
                          <a:latin typeface="Calibri"/>
                          <a:ea typeface="Times New Roman"/>
                          <a:cs typeface="Times New Roman"/>
                        </a:rPr>
                        <a:t>0.02*</a:t>
                      </a: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C00000"/>
                          </a:solidFill>
                          <a:latin typeface="Calibri"/>
                          <a:ea typeface="Times New Roman"/>
                          <a:cs typeface="Times New Roman"/>
                        </a:rPr>
                        <a:t>0.349 ± </a:t>
                      </a:r>
                      <a:r>
                        <a:rPr lang="en-US" sz="1500" dirty="0">
                          <a:solidFill>
                            <a:srgbClr val="C00000"/>
                          </a:solidFill>
                          <a:latin typeface="Calibri"/>
                          <a:ea typeface="Times New Roman"/>
                          <a:cs typeface="Times New Roman"/>
                        </a:rPr>
                        <a:t>0.02*</a:t>
                      </a: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C00000"/>
                          </a:solidFill>
                          <a:latin typeface="Calibri"/>
                          <a:ea typeface="Times New Roman"/>
                          <a:cs typeface="Times New Roman"/>
                        </a:rPr>
                        <a:t>0.332 ± </a:t>
                      </a:r>
                      <a:r>
                        <a:rPr lang="en-US" sz="1500" dirty="0">
                          <a:solidFill>
                            <a:srgbClr val="C00000"/>
                          </a:solidFill>
                          <a:latin typeface="Calibri"/>
                          <a:ea typeface="Times New Roman"/>
                          <a:cs typeface="Times New Roman"/>
                        </a:rPr>
                        <a:t>0.02*</a:t>
                      </a: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l">
                        <a:lnSpc>
                          <a:spcPct val="150000"/>
                        </a:lnSpc>
                        <a:spcBef>
                          <a:spcPts val="0"/>
                        </a:spcBef>
                        <a:spcAft>
                          <a:spcPts val="0"/>
                        </a:spcAft>
                      </a:pPr>
                      <a:r>
                        <a:rPr lang="en-US" sz="1500" dirty="0" smtClean="0">
                          <a:solidFill>
                            <a:srgbClr val="000000"/>
                          </a:solidFill>
                          <a:latin typeface="Calibri"/>
                          <a:ea typeface="Times New Roman"/>
                          <a:cs typeface="Times New Roman"/>
                        </a:rPr>
                        <a:t>0.423 ± </a:t>
                      </a:r>
                      <a:r>
                        <a:rPr lang="en-US" sz="1500" dirty="0">
                          <a:solidFill>
                            <a:srgbClr val="000000"/>
                          </a:solidFill>
                          <a:latin typeface="Calibri"/>
                          <a:ea typeface="Times New Roman"/>
                          <a:cs typeface="Times New Roman"/>
                        </a:rPr>
                        <a:t>0.04</a:t>
                      </a:r>
                      <a:endParaRPr lang="en-US" sz="1500" dirty="0">
                        <a:latin typeface="Calibri"/>
                        <a:ea typeface="Times New Roman"/>
                        <a:cs typeface="Times New Roman"/>
                      </a:endParaRPr>
                    </a:p>
                  </a:txBody>
                  <a:tcPr marL="58335" marR="58335" marT="0" marB="0">
                    <a:lnL>
                      <a:noFill/>
                    </a:lnL>
                    <a:lnR>
                      <a:noFill/>
                    </a:lnR>
                    <a:lnT>
                      <a:noFill/>
                    </a:lnT>
                    <a:lnB w="12700" cap="flat" cmpd="sng" algn="ctr">
                      <a:solidFill>
                        <a:srgbClr val="000000"/>
                      </a:solidFill>
                      <a:prstDash val="solid"/>
                      <a:round/>
                      <a:headEnd type="none" w="med" len="med"/>
                      <a:tailEnd type="none" w="med" len="med"/>
                    </a:lnB>
                    <a:solidFill>
                      <a:schemeClr val="bg2">
                        <a:lumMod val="75000"/>
                      </a:schemeClr>
                    </a:solidFill>
                  </a:tcPr>
                </a:tc>
              </a:tr>
            </a:tbl>
          </a:graphicData>
        </a:graphic>
      </p:graphicFrame>
      <p:sp>
        <p:nvSpPr>
          <p:cNvPr id="6" name="Title 1"/>
          <p:cNvSpPr>
            <a:spLocks noGrp="1"/>
          </p:cNvSpPr>
          <p:nvPr>
            <p:ph type="title"/>
          </p:nvPr>
        </p:nvSpPr>
        <p:spPr>
          <a:xfrm>
            <a:off x="0" y="0"/>
            <a:ext cx="9144000" cy="876252"/>
          </a:xfrm>
          <a:solidFill>
            <a:schemeClr val="tx2">
              <a:lumMod val="40000"/>
              <a:lumOff val="60000"/>
            </a:schemeClr>
          </a:solidFill>
        </p:spPr>
        <p:txBody>
          <a:bodyPr>
            <a:noAutofit/>
          </a:bodyPr>
          <a:lstStyle/>
          <a:p>
            <a:r>
              <a:rPr lang="en-US" sz="2800" dirty="0" smtClean="0"/>
              <a:t>Effect of 10b on serum biochemistry and organ weights of mice induced with diabesity</a:t>
            </a:r>
            <a:endParaRPr lang="en-US" sz="2800" dirty="0"/>
          </a:p>
        </p:txBody>
      </p:sp>
      <p:sp>
        <p:nvSpPr>
          <p:cNvPr id="166913" name="Rectangle 1"/>
          <p:cNvSpPr>
            <a:spLocks noChangeArrowheads="1"/>
          </p:cNvSpPr>
          <p:nvPr/>
        </p:nvSpPr>
        <p:spPr bwMode="auto">
          <a:xfrm>
            <a:off x="43542" y="4419266"/>
            <a:ext cx="9071430" cy="522856"/>
          </a:xfrm>
          <a:prstGeom prst="rect">
            <a:avLst/>
          </a:prstGeom>
          <a:solidFill>
            <a:schemeClr val="accent3"/>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Values are mean ± SD, n=6, *: p&lt;0.05 when compared to Group 2 (control), </a:t>
            </a:r>
            <a:r>
              <a:rPr kumimoji="0" lang="en-US" sz="1400" b="0" i="0" u="none" strike="noStrike" cap="none" normalizeH="0" baseline="30000" dirty="0" smtClean="0">
                <a:ln>
                  <a:noFill/>
                </a:ln>
                <a:effectLst/>
                <a:latin typeface="Calibri" pitchFamily="34" charset="0"/>
                <a:ea typeface="Times New Roman" pitchFamily="18" charset="0"/>
                <a:cs typeface="Times New Roman" pitchFamily="18" charset="0"/>
              </a:rPr>
              <a:t>#</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p&lt;0.05 when compared to Group 1 (normal). </a:t>
            </a:r>
            <a:r>
              <a:rPr kumimoji="0" lang="en-US" sz="1400" b="0" i="0" u="none" strike="noStrike" cap="none" normalizeH="0" baseline="0" dirty="0" err="1" smtClean="0">
                <a:ln>
                  <a:noFill/>
                </a:ln>
                <a:effectLst/>
                <a:latin typeface="Calibri" pitchFamily="34" charset="0"/>
                <a:ea typeface="Times New Roman" pitchFamily="18" charset="0"/>
                <a:cs typeface="Times New Roman" pitchFamily="18" charset="0"/>
              </a:rPr>
              <a:t>Rosi</a:t>
            </a:r>
            <a:r>
              <a:rPr kumimoji="0" lang="en-US" sz="1400" b="0" i="0" u="none" strike="noStrike" cap="none" normalizeH="0" baseline="0" dirty="0" smtClean="0">
                <a:ln>
                  <a:noFill/>
                </a:ln>
                <a:effectLst/>
                <a:latin typeface="Calibri" pitchFamily="34" charset="0"/>
                <a:ea typeface="Times New Roman" pitchFamily="18" charset="0"/>
                <a:cs typeface="Times New Roman" pitchFamily="18" charset="0"/>
              </a:rPr>
              <a:t>: Rosiglitazone, RPF: Retroperitoneal fat</a:t>
            </a:r>
            <a:endParaRPr kumimoji="0" lang="en-US" sz="32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32972"/>
          </a:xfrm>
          <a:solidFill>
            <a:schemeClr val="tx2">
              <a:lumMod val="40000"/>
              <a:lumOff val="60000"/>
            </a:schemeClr>
          </a:solidFill>
        </p:spPr>
        <p:txBody>
          <a:bodyPr>
            <a:noAutofit/>
          </a:bodyPr>
          <a:lstStyle/>
          <a:p>
            <a:r>
              <a:rPr lang="en-US" sz="3600" dirty="0" smtClean="0"/>
              <a:t>Summary and conclusion</a:t>
            </a:r>
            <a:endParaRPr lang="en-US" sz="3600" dirty="0"/>
          </a:p>
        </p:txBody>
      </p:sp>
      <p:sp>
        <p:nvSpPr>
          <p:cNvPr id="5" name="Content Placeholder 4"/>
          <p:cNvSpPr>
            <a:spLocks noGrp="1"/>
          </p:cNvSpPr>
          <p:nvPr>
            <p:ph idx="1"/>
          </p:nvPr>
        </p:nvSpPr>
        <p:spPr>
          <a:xfrm>
            <a:off x="457200" y="1295400"/>
            <a:ext cx="8229600" cy="5029200"/>
          </a:xfrm>
        </p:spPr>
        <p:txBody>
          <a:bodyPr>
            <a:normAutofit fontScale="85000" lnSpcReduction="20000"/>
          </a:bodyPr>
          <a:lstStyle/>
          <a:p>
            <a:pPr algn="just"/>
            <a:r>
              <a:rPr lang="en-US" sz="2400" dirty="0" smtClean="0"/>
              <a:t>A total of 224 glitazones were designed and subjected to docking studies against PPAR-</a:t>
            </a:r>
            <a:r>
              <a:rPr lang="el-GR" sz="2400" dirty="0" smtClean="0"/>
              <a:t>α </a:t>
            </a:r>
            <a:r>
              <a:rPr lang="en-US" sz="2400" dirty="0" smtClean="0"/>
              <a:t>and </a:t>
            </a:r>
            <a:r>
              <a:rPr lang="el-GR" sz="2400" dirty="0" smtClean="0"/>
              <a:t>γ </a:t>
            </a:r>
            <a:r>
              <a:rPr lang="en-US" sz="2400" dirty="0" smtClean="0"/>
              <a:t>LBD.</a:t>
            </a:r>
          </a:p>
          <a:p>
            <a:pPr algn="just"/>
            <a:endParaRPr lang="en-US" sz="2400" dirty="0" smtClean="0"/>
          </a:p>
          <a:p>
            <a:pPr algn="just"/>
            <a:r>
              <a:rPr lang="en-US" sz="2400" dirty="0" smtClean="0"/>
              <a:t>Based on the glide scores and synthetic considerations, a total of eleven 5-(4-(3-phenoxypropoxy)</a:t>
            </a:r>
            <a:r>
              <a:rPr lang="en-US" sz="2400" dirty="0" err="1" smtClean="0"/>
              <a:t>benzylidene</a:t>
            </a:r>
            <a:r>
              <a:rPr lang="en-US" sz="2400" dirty="0" smtClean="0"/>
              <a:t>) thiazolidine-2,4-dione derivatives (10a-k), were selected and synthesized. </a:t>
            </a:r>
          </a:p>
          <a:p>
            <a:pPr algn="just"/>
            <a:endParaRPr lang="en-US" sz="2400" dirty="0"/>
          </a:p>
          <a:p>
            <a:pPr algn="just"/>
            <a:r>
              <a:rPr lang="en-US" sz="2400" dirty="0"/>
              <a:t>In the in silico and in vitro PPAR-γ and PPAR-α binding studies the compounds </a:t>
            </a:r>
            <a:r>
              <a:rPr lang="en-US" sz="2400" b="1" dirty="0"/>
              <a:t>10a, 10b, 10c </a:t>
            </a:r>
            <a:r>
              <a:rPr lang="en-US" sz="2400" dirty="0"/>
              <a:t>and</a:t>
            </a:r>
            <a:r>
              <a:rPr lang="en-US" sz="2400" b="1" dirty="0"/>
              <a:t> 10d </a:t>
            </a:r>
            <a:r>
              <a:rPr lang="en-US" sz="2400" dirty="0"/>
              <a:t>show good dual agonistic activity. </a:t>
            </a:r>
          </a:p>
          <a:p>
            <a:pPr algn="just"/>
            <a:endParaRPr lang="en-US" sz="2400" dirty="0"/>
          </a:p>
          <a:p>
            <a:pPr algn="just"/>
            <a:r>
              <a:rPr lang="en-US" sz="2400" dirty="0"/>
              <a:t>The </a:t>
            </a:r>
            <a:r>
              <a:rPr lang="en-US" sz="2400" dirty="0" err="1"/>
              <a:t>adipogenesis</a:t>
            </a:r>
            <a:r>
              <a:rPr lang="en-US" sz="2400" dirty="0"/>
              <a:t> assay results shows PPAR-γ agonistic activity for all the synthesized compounds.</a:t>
            </a:r>
          </a:p>
          <a:p>
            <a:pPr algn="just"/>
            <a:endParaRPr lang="en-US" sz="2400" dirty="0"/>
          </a:p>
          <a:p>
            <a:pPr algn="just"/>
            <a:r>
              <a:rPr lang="en-US" sz="2400" dirty="0"/>
              <a:t>Among these, compounds 10b  [(Z)-5-(4-(3-(naphthalen-1-yloxy)</a:t>
            </a:r>
            <a:r>
              <a:rPr lang="en-US" sz="2400" dirty="0" err="1"/>
              <a:t>propoxy</a:t>
            </a:r>
            <a:r>
              <a:rPr lang="en-US" sz="2400" dirty="0"/>
              <a:t>)</a:t>
            </a:r>
            <a:r>
              <a:rPr lang="en-US" sz="2400" dirty="0" err="1"/>
              <a:t>benzylidene</a:t>
            </a:r>
            <a:r>
              <a:rPr lang="en-US" sz="2400" dirty="0"/>
              <a:t>)thiazolidine-2,4-dione], shows the highest concentration of fat accumulation and it was comparable to the standard, rosiglitazone.</a:t>
            </a:r>
            <a:endParaRPr lang="en-US" sz="2400" dirty="0" smtClean="0"/>
          </a:p>
          <a:p>
            <a:pPr algn="just"/>
            <a:endParaRPr lang="en-US" sz="2400" dirty="0" smtClean="0"/>
          </a:p>
          <a:p>
            <a:pPr algn="just"/>
            <a:endParaRPr lang="en-US" sz="2400" dirty="0" smtClean="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47</a:t>
            </a:fld>
            <a:endParaRPr lang="en-US">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371600"/>
            <a:ext cx="8382000" cy="4800600"/>
          </a:xfrm>
        </p:spPr>
        <p:txBody>
          <a:bodyPr>
            <a:normAutofit fontScale="77500" lnSpcReduction="20000"/>
          </a:bodyPr>
          <a:lstStyle/>
          <a:p>
            <a:pPr algn="just"/>
            <a:r>
              <a:rPr lang="en-US" dirty="0" smtClean="0"/>
              <a:t>Compound 10b, in the </a:t>
            </a:r>
            <a:r>
              <a:rPr lang="en-US" i="1" dirty="0" smtClean="0"/>
              <a:t>in vivo </a:t>
            </a:r>
            <a:r>
              <a:rPr lang="en-US" dirty="0" smtClean="0"/>
              <a:t>antidiabetic study at the tested oral doses of 10, 50 and 100 mg/kg, significantly reduced the STZ and high fat diet induced elevation in serum glucose, triglyceride, total cholesterol levels and retroperitoneal fat mass.</a:t>
            </a:r>
          </a:p>
          <a:p>
            <a:endParaRPr lang="en-US" dirty="0" smtClean="0"/>
          </a:p>
          <a:p>
            <a:pPr algn="just"/>
            <a:r>
              <a:rPr lang="en-US" dirty="0" smtClean="0"/>
              <a:t>When compared to Rosiglitazone (10 mg/kg, </a:t>
            </a:r>
            <a:r>
              <a:rPr lang="en-US" dirty="0" err="1" smtClean="0"/>
              <a:t>p.o</a:t>
            </a:r>
            <a:r>
              <a:rPr lang="en-US" dirty="0" smtClean="0"/>
              <a:t>), Compound 10b, shows a significant effects on the retroperitoneal fat mass and body weight changes indicating its dual agonistic activity.</a:t>
            </a:r>
          </a:p>
          <a:p>
            <a:pPr algn="just"/>
            <a:endParaRPr lang="en-US" dirty="0"/>
          </a:p>
          <a:p>
            <a:pPr algn="just"/>
            <a:r>
              <a:rPr lang="en-US" b="1" dirty="0"/>
              <a:t>In conclusion</a:t>
            </a:r>
            <a:r>
              <a:rPr lang="en-US" b="1" dirty="0" smtClean="0"/>
              <a:t>, the present study is able to identify some potential glitazones with PPAR dual agonistic activities.</a:t>
            </a:r>
            <a:endParaRPr lang="en-US" b="1"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48</a:t>
            </a:fld>
            <a:endParaRPr lang="en-US">
              <a:solidFill>
                <a:schemeClr val="tx1"/>
              </a:solidFill>
            </a:endParaRPr>
          </a:p>
        </p:txBody>
      </p:sp>
      <p:sp>
        <p:nvSpPr>
          <p:cNvPr id="8" name="Title 1"/>
          <p:cNvSpPr>
            <a:spLocks noGrp="1"/>
          </p:cNvSpPr>
          <p:nvPr>
            <p:ph type="title"/>
          </p:nvPr>
        </p:nvSpPr>
        <p:spPr>
          <a:xfrm>
            <a:off x="0" y="0"/>
            <a:ext cx="9144000" cy="838200"/>
          </a:xfrm>
          <a:solidFill>
            <a:schemeClr val="tx2">
              <a:lumMod val="40000"/>
              <a:lumOff val="60000"/>
            </a:schemeClr>
          </a:solidFill>
        </p:spPr>
        <p:txBody>
          <a:bodyPr>
            <a:noAutofit/>
          </a:bodyPr>
          <a:lstStyle/>
          <a:p>
            <a:endParaRPr lang="en-US" sz="3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819399"/>
            <a:ext cx="9144000" cy="914401"/>
          </a:xfrm>
          <a:solidFill>
            <a:schemeClr val="tx2">
              <a:lumMod val="40000"/>
              <a:lumOff val="60000"/>
            </a:schemeClr>
          </a:solidFill>
        </p:spPr>
        <p:txBody>
          <a:bodyPr/>
          <a:lstStyle/>
          <a:p>
            <a:r>
              <a:rPr lang="en-US" dirty="0" smtClean="0"/>
              <a:t>Thank you</a:t>
            </a:r>
            <a:endParaRPr lang="en-US" dirty="0"/>
          </a:p>
        </p:txBody>
      </p:sp>
      <p:sp>
        <p:nvSpPr>
          <p:cNvPr id="4" name="Slide Number Placeholder 3"/>
          <p:cNvSpPr>
            <a:spLocks noGrp="1"/>
          </p:cNvSpPr>
          <p:nvPr>
            <p:ph type="sldNum" sz="quarter" idx="12"/>
          </p:nvPr>
        </p:nvSpPr>
        <p:spPr/>
        <p:txBody>
          <a:bodyPr/>
          <a:lstStyle/>
          <a:p>
            <a:fld id="{6F97D16C-1E1E-4800-9CDD-977AA41F8AB7}"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pPr algn="just"/>
            <a:r>
              <a:rPr lang="en-IN" sz="2800" dirty="0" smtClean="0"/>
              <a:t>Recent </a:t>
            </a:r>
            <a:r>
              <a:rPr lang="en-IN" sz="2800" dirty="0"/>
              <a:t>advances in understanding the structure and function of PPARs, however, has led to more rationalized approaches to develop these agents. </a:t>
            </a:r>
            <a:endParaRPr lang="en-US" sz="2800" dirty="0"/>
          </a:p>
          <a:p>
            <a:pPr algn="just"/>
            <a:endParaRPr lang="en-US" sz="2800" dirty="0" smtClean="0"/>
          </a:p>
          <a:p>
            <a:pPr algn="just"/>
            <a:r>
              <a:rPr lang="en-US" sz="2800" dirty="0" smtClean="0"/>
              <a:t>Some of these approaches includes;</a:t>
            </a:r>
          </a:p>
          <a:p>
            <a:pPr lvl="1" algn="just"/>
            <a:r>
              <a:rPr lang="en-US" sz="2400" dirty="0" smtClean="0"/>
              <a:t>PPAR-</a:t>
            </a:r>
            <a:r>
              <a:rPr lang="el-GR" sz="2400" dirty="0" smtClean="0"/>
              <a:t>α/γ </a:t>
            </a:r>
            <a:r>
              <a:rPr lang="en-US" sz="2400" dirty="0" smtClean="0"/>
              <a:t>dual agonists</a:t>
            </a:r>
          </a:p>
          <a:p>
            <a:pPr lvl="1" algn="just"/>
            <a:r>
              <a:rPr lang="en-US" sz="2400" dirty="0" smtClean="0"/>
              <a:t>PPAR-δ/γ dual agonists</a:t>
            </a:r>
          </a:p>
          <a:p>
            <a:pPr lvl="1" algn="just"/>
            <a:r>
              <a:rPr lang="en-US" sz="2400" dirty="0" err="1" smtClean="0"/>
              <a:t>PPARpan</a:t>
            </a:r>
            <a:r>
              <a:rPr lang="en-US" sz="2400" dirty="0" smtClean="0"/>
              <a:t> agonists</a:t>
            </a:r>
          </a:p>
          <a:p>
            <a:pPr lvl="1" algn="just"/>
            <a:r>
              <a:rPr lang="en-US" sz="2400" dirty="0" smtClean="0"/>
              <a:t>Selective PPAR-γ modulators and partial agonists</a:t>
            </a:r>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5</a:t>
            </a:fld>
            <a:endParaRPr lang="en-US">
              <a:solidFill>
                <a:schemeClr val="tx1"/>
              </a:solidFill>
            </a:endParaRPr>
          </a:p>
        </p:txBody>
      </p:sp>
      <p:sp>
        <p:nvSpPr>
          <p:cNvPr id="5" name="Title 1"/>
          <p:cNvSpPr>
            <a:spLocks noGrp="1"/>
          </p:cNvSpPr>
          <p:nvPr>
            <p:ph type="title"/>
          </p:nvPr>
        </p:nvSpPr>
        <p:spPr>
          <a:xfrm>
            <a:off x="0" y="29414"/>
            <a:ext cx="9144000" cy="715962"/>
          </a:xfrm>
          <a:solidFill>
            <a:schemeClr val="tx2">
              <a:lumMod val="40000"/>
              <a:lumOff val="60000"/>
            </a:schemeClr>
          </a:solidFill>
        </p:spPr>
        <p:txBody>
          <a:bodyPr>
            <a:normAutofit fontScale="90000"/>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5984" y="0"/>
            <a:ext cx="4143404" cy="1143000"/>
          </a:xfrm>
        </p:spPr>
        <p:txBody>
          <a:bodyPr/>
          <a:lstStyle/>
          <a:p>
            <a:pPr algn="ctr"/>
            <a:r>
              <a:rPr lang="en-US" sz="3600" b="1"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642938" y="1428736"/>
            <a:ext cx="8001000" cy="485778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to join at 4</a:t>
            </a:r>
            <a:r>
              <a:rPr lang="en-US" baseline="30000" dirty="0" smtClean="0">
                <a:effectLst>
                  <a:outerShdw blurRad="38100" dist="38100" dir="2700000" algn="tl">
                    <a:srgbClr val="000000">
                      <a:alpha val="43137"/>
                    </a:srgbClr>
                  </a:outerShdw>
                </a:effectLst>
                <a:latin typeface="Georgia" pitchFamily="18" charset="0"/>
              </a:rPr>
              <a:t>th</a:t>
            </a:r>
            <a:r>
              <a:rPr lang="en-US" dirty="0" smtClean="0">
                <a:effectLst>
                  <a:outerShdw blurRad="38100" dist="38100" dir="2700000" algn="tl">
                    <a:srgbClr val="000000">
                      <a:alpha val="43137"/>
                    </a:srgbClr>
                  </a:outerShdw>
                </a:effectLst>
                <a:latin typeface="Georgia" pitchFamily="18" charset="0"/>
              </a:rPr>
              <a:t> International Conference on Medicinal Chemistry &amp; Computer Aided Drug Designing</a:t>
            </a:r>
          </a:p>
          <a:p>
            <a:pPr algn="ctr">
              <a:buFont typeface="Arial" charset="0"/>
              <a:buNone/>
              <a:defRPr/>
            </a:pPr>
            <a:r>
              <a:rPr lang="en-IN" dirty="0" smtClean="0"/>
              <a:t>November 02-04 Atlanta, USA</a:t>
            </a: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1800" dirty="0" smtClean="0">
                <a:effectLst>
                  <a:outerShdw blurRad="38100" dist="38100" dir="2700000" algn="tl">
                    <a:srgbClr val="000000">
                      <a:alpha val="43137"/>
                    </a:srgbClr>
                  </a:outerShdw>
                </a:effectLst>
                <a:latin typeface="Georgia" pitchFamily="18" charset="0"/>
                <a:hlinkClick r:id="rId2"/>
              </a:rPr>
              <a:t>http://</a:t>
            </a:r>
            <a:r>
              <a:rPr lang="en-US" sz="1800" smtClean="0">
                <a:effectLst>
                  <a:outerShdw blurRad="38100" dist="38100" dir="2700000" algn="tl">
                    <a:srgbClr val="000000">
                      <a:alpha val="43137"/>
                    </a:srgbClr>
                  </a:outerShdw>
                </a:effectLst>
                <a:latin typeface="Georgia" pitchFamily="18" charset="0"/>
                <a:hlinkClick r:id="rId2"/>
              </a:rPr>
              <a:t>medicinalchemistry.pharmaceuticalconferences.com/</a:t>
            </a:r>
            <a:r>
              <a:rPr lang="en-US" sz="1800" smtClean="0">
                <a:effectLst>
                  <a:outerShdw blurRad="38100" dist="38100" dir="2700000" algn="tl">
                    <a:srgbClr val="000000">
                      <a:alpha val="43137"/>
                    </a:srgbClr>
                  </a:outerShdw>
                </a:effectLst>
                <a:latin typeface="Georgia" pitchFamily="18" charset="0"/>
              </a:rPr>
              <a:t> </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r">
              <a:buFont typeface="Arial" charset="0"/>
              <a:buNone/>
              <a:defRPr/>
            </a:pPr>
            <a:r>
              <a:rPr lang="en-US" sz="2400" dirty="0" smtClean="0">
                <a:effectLst>
                  <a:outerShdw blurRad="38100" dist="38100" dir="2700000" algn="tl">
                    <a:srgbClr val="000000">
                      <a:alpha val="43137"/>
                    </a:srgbClr>
                  </a:outerShdw>
                </a:effectLst>
                <a:latin typeface="Georgia" pitchFamily="18" charset="0"/>
              </a:rPr>
              <a:t>Regards</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rPr>
              <a:t>Adam Benson</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rPr>
              <a:t>medchem@conferenceseries.net</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89550"/>
          </a:xfrm>
        </p:spPr>
        <p:txBody>
          <a:bodyPr>
            <a:normAutofit lnSpcReduction="10000"/>
          </a:bodyPr>
          <a:lstStyle/>
          <a:p>
            <a:r>
              <a:rPr lang="en-IN" sz="2400" dirty="0" smtClean="0"/>
              <a:t>In </a:t>
            </a:r>
            <a:r>
              <a:rPr lang="en-IN" sz="2400" dirty="0"/>
              <a:t>general, type 2 diabetic patients suffer </a:t>
            </a:r>
            <a:r>
              <a:rPr lang="en-IN" sz="2400" dirty="0" smtClean="0"/>
              <a:t>from </a:t>
            </a:r>
            <a:r>
              <a:rPr lang="en-IN" sz="2400" dirty="0"/>
              <a:t>both </a:t>
            </a:r>
            <a:r>
              <a:rPr lang="en-IN" sz="2400" dirty="0" err="1"/>
              <a:t>hyperglycemia</a:t>
            </a:r>
            <a:r>
              <a:rPr lang="en-IN" sz="2400" dirty="0"/>
              <a:t> and </a:t>
            </a:r>
            <a:r>
              <a:rPr lang="en-IN" sz="2400" dirty="0" err="1"/>
              <a:t>dyslipidemia</a:t>
            </a:r>
            <a:r>
              <a:rPr lang="en-IN" sz="2400" dirty="0"/>
              <a:t>. </a:t>
            </a:r>
            <a:endParaRPr lang="en-IN" sz="2400" dirty="0" smtClean="0"/>
          </a:p>
          <a:p>
            <a:endParaRPr lang="en-IN" sz="2400" dirty="0" smtClean="0"/>
          </a:p>
          <a:p>
            <a:r>
              <a:rPr lang="en-IN" sz="2400" dirty="0"/>
              <a:t>The major cause of mortality in these patients is </a:t>
            </a:r>
            <a:r>
              <a:rPr lang="en-IN" sz="2400" b="1" dirty="0"/>
              <a:t>atherosclerotic </a:t>
            </a:r>
            <a:r>
              <a:rPr lang="en-IN" sz="2400" b="1" dirty="0" err="1"/>
              <a:t>macrovascular</a:t>
            </a:r>
            <a:r>
              <a:rPr lang="en-IN" sz="2400" b="1" dirty="0"/>
              <a:t> diseases.</a:t>
            </a:r>
          </a:p>
          <a:p>
            <a:endParaRPr lang="en-IN" sz="2400" dirty="0" smtClean="0"/>
          </a:p>
          <a:p>
            <a:r>
              <a:rPr lang="en-IN" sz="2400" dirty="0" smtClean="0"/>
              <a:t>Activation </a:t>
            </a:r>
            <a:r>
              <a:rPr lang="en-IN" sz="2400" dirty="0"/>
              <a:t>of different PPAR subtypes leads to a broad spectrum of metabolic effects that may be complementary.</a:t>
            </a:r>
          </a:p>
          <a:p>
            <a:endParaRPr lang="en-IN" sz="2400" b="1" dirty="0"/>
          </a:p>
          <a:p>
            <a:r>
              <a:rPr lang="en-IN" sz="2400" dirty="0"/>
              <a:t>PPAR-</a:t>
            </a:r>
            <a:r>
              <a:rPr lang="el-GR" sz="2400" dirty="0" smtClean="0"/>
              <a:t>γ</a:t>
            </a:r>
            <a:r>
              <a:rPr lang="en-IN" sz="2400" dirty="0" smtClean="0"/>
              <a:t> activation improves insulin sensitivity</a:t>
            </a:r>
          </a:p>
          <a:p>
            <a:endParaRPr lang="en-IN" sz="2400" dirty="0"/>
          </a:p>
          <a:p>
            <a:r>
              <a:rPr lang="en-IN" sz="2400" dirty="0" smtClean="0"/>
              <a:t>PPAR-</a:t>
            </a:r>
            <a:r>
              <a:rPr lang="el-GR" sz="2400" dirty="0" smtClean="0"/>
              <a:t>α</a:t>
            </a:r>
            <a:r>
              <a:rPr lang="en-IN" sz="2400" dirty="0" smtClean="0"/>
              <a:t> activation </a:t>
            </a:r>
            <a:r>
              <a:rPr lang="en-IN" sz="2400" dirty="0"/>
              <a:t>stimulate lipid oxidation and reduce </a:t>
            </a:r>
            <a:r>
              <a:rPr lang="en-IN" sz="2400" dirty="0" smtClean="0"/>
              <a:t>adiposity.</a:t>
            </a:r>
          </a:p>
          <a:p>
            <a:endParaRPr lang="en-IN" sz="2400" dirty="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6</a:t>
            </a:fld>
            <a:endParaRPr lang="en-US">
              <a:solidFill>
                <a:schemeClr val="tx1"/>
              </a:solidFill>
            </a:endParaRPr>
          </a:p>
        </p:txBody>
      </p:sp>
      <p:sp>
        <p:nvSpPr>
          <p:cNvPr id="5" name="Title 1"/>
          <p:cNvSpPr>
            <a:spLocks noGrp="1"/>
          </p:cNvSpPr>
          <p:nvPr>
            <p:ph type="title"/>
          </p:nvPr>
        </p:nvSpPr>
        <p:spPr>
          <a:xfrm>
            <a:off x="0" y="12700"/>
            <a:ext cx="9144000" cy="715962"/>
          </a:xfrm>
          <a:solidFill>
            <a:schemeClr val="tx2">
              <a:lumMod val="40000"/>
              <a:lumOff val="60000"/>
            </a:schemeClr>
          </a:solidFill>
        </p:spPr>
        <p:txBody>
          <a:bodyPr>
            <a:normAutofit/>
          </a:bodyPr>
          <a:lstStyle/>
          <a:p>
            <a:r>
              <a:rPr lang="en-IN" sz="3600" dirty="0" smtClean="0"/>
              <a:t>Advantages of PPAR-α/γ </a:t>
            </a:r>
            <a:r>
              <a:rPr lang="en-IN" sz="3600" dirty="0"/>
              <a:t>dual agonists (</a:t>
            </a:r>
            <a:r>
              <a:rPr lang="en-IN" sz="3600" dirty="0" err="1"/>
              <a:t>glitazars</a:t>
            </a:r>
            <a:r>
              <a:rPr lang="en-IN" sz="3600" dirty="0" smtClean="0"/>
              <a:t>)</a:t>
            </a:r>
            <a:endParaRPr lang="en-US" sz="3600" dirty="0"/>
          </a:p>
        </p:txBody>
      </p:sp>
    </p:spTree>
    <p:extLst>
      <p:ext uri="{BB962C8B-B14F-4D97-AF65-F5344CB8AC3E}">
        <p14:creationId xmlns="" xmlns:p14="http://schemas.microsoft.com/office/powerpoint/2010/main" val="3530002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213350"/>
          </a:xfrm>
        </p:spPr>
        <p:txBody>
          <a:bodyPr>
            <a:normAutofit/>
          </a:bodyPr>
          <a:lstStyle/>
          <a:p>
            <a:r>
              <a:rPr lang="en-IN" sz="2400" dirty="0" smtClean="0"/>
              <a:t>PPAR-</a:t>
            </a:r>
            <a:r>
              <a:rPr lang="el-GR" sz="2400" dirty="0" smtClean="0"/>
              <a:t>α/γ</a:t>
            </a:r>
            <a:r>
              <a:rPr lang="en-IN" sz="2400" dirty="0"/>
              <a:t>dual agonists, therefore, have been postulated to improve insulin resistance, </a:t>
            </a:r>
            <a:r>
              <a:rPr lang="en-IN" sz="2400" dirty="0" err="1"/>
              <a:t>hyperglycemia</a:t>
            </a:r>
            <a:r>
              <a:rPr lang="en-IN" sz="2400" dirty="0"/>
              <a:t> and alleviate </a:t>
            </a:r>
            <a:r>
              <a:rPr lang="en-IN" sz="2400" dirty="0" err="1"/>
              <a:t>atherogenic</a:t>
            </a:r>
            <a:r>
              <a:rPr lang="en-IN" sz="2400" dirty="0"/>
              <a:t> </a:t>
            </a:r>
            <a:r>
              <a:rPr lang="en-IN" sz="2400" dirty="0" err="1"/>
              <a:t>dyslipidemia</a:t>
            </a:r>
            <a:r>
              <a:rPr lang="en-IN" sz="2400" dirty="0"/>
              <a:t>. </a:t>
            </a:r>
          </a:p>
          <a:p>
            <a:endParaRPr lang="en-IN" sz="2400" dirty="0" smtClean="0"/>
          </a:p>
          <a:p>
            <a:r>
              <a:rPr lang="en-IN" sz="2400" dirty="0" smtClean="0"/>
              <a:t>In </a:t>
            </a:r>
            <a:r>
              <a:rPr lang="en-IN" sz="2400" dirty="0"/>
              <a:t>addition, PPAR-</a:t>
            </a:r>
            <a:r>
              <a:rPr lang="el-GR" sz="2400" dirty="0"/>
              <a:t>α</a:t>
            </a:r>
            <a:r>
              <a:rPr lang="en-IN" sz="2400" dirty="0"/>
              <a:t> agonists stimulate lipid oxidation and decrease adiposity and thus, counter the PPAR-γ mediated  weight gain through its </a:t>
            </a:r>
            <a:r>
              <a:rPr lang="en-IN" sz="2400" dirty="0" err="1"/>
              <a:t>adipogenic</a:t>
            </a:r>
            <a:r>
              <a:rPr lang="en-IN" sz="2400" dirty="0"/>
              <a:t> affects.</a:t>
            </a:r>
          </a:p>
          <a:p>
            <a:endParaRPr lang="en-IN" sz="2400" dirty="0" smtClean="0"/>
          </a:p>
        </p:txBody>
      </p:sp>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7</a:t>
            </a:fld>
            <a:endParaRPr lang="en-US">
              <a:solidFill>
                <a:schemeClr val="tx1"/>
              </a:solidFill>
            </a:endParaRPr>
          </a:p>
        </p:txBody>
      </p:sp>
      <p:sp>
        <p:nvSpPr>
          <p:cNvPr id="5" name="Title 1"/>
          <p:cNvSpPr>
            <a:spLocks noGrp="1"/>
          </p:cNvSpPr>
          <p:nvPr>
            <p:ph type="title"/>
          </p:nvPr>
        </p:nvSpPr>
        <p:spPr>
          <a:xfrm>
            <a:off x="0" y="12700"/>
            <a:ext cx="9144000" cy="715962"/>
          </a:xfrm>
          <a:solidFill>
            <a:schemeClr val="tx2">
              <a:lumMod val="40000"/>
              <a:lumOff val="60000"/>
            </a:schemeClr>
          </a:solidFill>
        </p:spPr>
        <p:txBody>
          <a:bodyPr>
            <a:normAutofit/>
          </a:bodyPr>
          <a:lstStyle/>
          <a:p>
            <a:endParaRPr lang="en-US" sz="3600" dirty="0"/>
          </a:p>
        </p:txBody>
      </p:sp>
    </p:spTree>
    <p:extLst>
      <p:ext uri="{BB962C8B-B14F-4D97-AF65-F5344CB8AC3E}">
        <p14:creationId xmlns="" xmlns:p14="http://schemas.microsoft.com/office/powerpoint/2010/main" val="2019020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8</a:t>
            </a:fld>
            <a:endParaRPr lang="en-US">
              <a:solidFill>
                <a:schemeClr val="tx1"/>
              </a:solidFill>
            </a:endParaRPr>
          </a:p>
        </p:txBody>
      </p:sp>
      <p:sp>
        <p:nvSpPr>
          <p:cNvPr id="5" name="Title 1"/>
          <p:cNvSpPr>
            <a:spLocks noGrp="1"/>
          </p:cNvSpPr>
          <p:nvPr>
            <p:ph type="title"/>
          </p:nvPr>
        </p:nvSpPr>
        <p:spPr>
          <a:xfrm>
            <a:off x="0" y="12700"/>
            <a:ext cx="9144000" cy="715962"/>
          </a:xfrm>
          <a:solidFill>
            <a:schemeClr val="tx2">
              <a:lumMod val="40000"/>
              <a:lumOff val="60000"/>
            </a:schemeClr>
          </a:solidFill>
        </p:spPr>
        <p:txBody>
          <a:bodyPr>
            <a:normAutofit/>
          </a:bodyPr>
          <a:lstStyle/>
          <a:p>
            <a:endParaRPr lang="en-US" sz="3600" dirty="0"/>
          </a:p>
        </p:txBody>
      </p:sp>
      <p:pic>
        <p:nvPicPr>
          <p:cNvPr id="2" name="Picture 1"/>
          <p:cNvPicPr>
            <a:picLocks noChangeAspect="1"/>
          </p:cNvPicPr>
          <p:nvPr/>
        </p:nvPicPr>
        <p:blipFill>
          <a:blip r:embed="rId2"/>
          <a:stretch>
            <a:fillRect/>
          </a:stretch>
        </p:blipFill>
        <p:spPr>
          <a:xfrm>
            <a:off x="1144954" y="919163"/>
            <a:ext cx="6854091" cy="5802312"/>
          </a:xfrm>
          <a:prstGeom prst="rect">
            <a:avLst/>
          </a:prstGeom>
        </p:spPr>
      </p:pic>
    </p:spTree>
    <p:extLst>
      <p:ext uri="{BB962C8B-B14F-4D97-AF65-F5344CB8AC3E}">
        <p14:creationId xmlns="" xmlns:p14="http://schemas.microsoft.com/office/powerpoint/2010/main" val="3025011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97D16C-1E1E-4800-9CDD-977AA41F8AB7}" type="slidenum">
              <a:rPr lang="en-US" smtClean="0">
                <a:solidFill>
                  <a:schemeClr val="tx1"/>
                </a:solidFill>
              </a:rPr>
              <a:pPr/>
              <a:t>9</a:t>
            </a:fld>
            <a:endParaRPr lang="en-US">
              <a:solidFill>
                <a:schemeClr val="tx1"/>
              </a:solidFill>
            </a:endParaRPr>
          </a:p>
        </p:txBody>
      </p:sp>
      <p:sp>
        <p:nvSpPr>
          <p:cNvPr id="5" name="Title 1"/>
          <p:cNvSpPr>
            <a:spLocks noGrp="1"/>
          </p:cNvSpPr>
          <p:nvPr>
            <p:ph type="title"/>
          </p:nvPr>
        </p:nvSpPr>
        <p:spPr>
          <a:xfrm>
            <a:off x="0" y="12700"/>
            <a:ext cx="9144000" cy="715962"/>
          </a:xfrm>
          <a:solidFill>
            <a:schemeClr val="tx2">
              <a:lumMod val="40000"/>
              <a:lumOff val="60000"/>
            </a:schemeClr>
          </a:solidFill>
        </p:spPr>
        <p:txBody>
          <a:bodyPr>
            <a:normAutofit/>
          </a:bodyPr>
          <a:lstStyle/>
          <a:p>
            <a:endParaRPr lang="en-US" sz="3600" dirty="0"/>
          </a:p>
        </p:txBody>
      </p:sp>
      <p:pic>
        <p:nvPicPr>
          <p:cNvPr id="3" name="Picture 2"/>
          <p:cNvPicPr>
            <a:picLocks noChangeAspect="1"/>
          </p:cNvPicPr>
          <p:nvPr/>
        </p:nvPicPr>
        <p:blipFill>
          <a:blip r:embed="rId2"/>
          <a:stretch>
            <a:fillRect/>
          </a:stretch>
        </p:blipFill>
        <p:spPr>
          <a:xfrm>
            <a:off x="1600200" y="838200"/>
            <a:ext cx="5672137" cy="5655026"/>
          </a:xfrm>
          <a:prstGeom prst="rect">
            <a:avLst/>
          </a:prstGeom>
        </p:spPr>
      </p:pic>
    </p:spTree>
    <p:extLst>
      <p:ext uri="{BB962C8B-B14F-4D97-AF65-F5344CB8AC3E}">
        <p14:creationId xmlns="" xmlns:p14="http://schemas.microsoft.com/office/powerpoint/2010/main" val="3921775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10387</TotalTime>
  <Words>3889</Words>
  <Application>Microsoft Office PowerPoint</Application>
  <PresentationFormat>On-screen Show (4:3)</PresentationFormat>
  <Paragraphs>1351</Paragraphs>
  <Slides>50</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CS ChemDraw Drawing</vt:lpstr>
      <vt:lpstr>About OMICS Group</vt:lpstr>
      <vt:lpstr>About OMICS Group Conferences</vt:lpstr>
      <vt:lpstr> Synthesis and evaluation of some novel thiazolidinedione derivatives as PPAR- α/γ dual agonists</vt:lpstr>
      <vt:lpstr>Introduction</vt:lpstr>
      <vt:lpstr>Slide 5</vt:lpstr>
      <vt:lpstr>Advantages of PPAR-α/γ dual agonists (glitazars)</vt:lpstr>
      <vt:lpstr>Slide 7</vt:lpstr>
      <vt:lpstr>Slide 8</vt:lpstr>
      <vt:lpstr>Slide 9</vt:lpstr>
      <vt:lpstr>Ligand receptor interaction</vt:lpstr>
      <vt:lpstr>Slide 11</vt:lpstr>
      <vt:lpstr>Slide 12</vt:lpstr>
      <vt:lpstr>Validation of docking programme</vt:lpstr>
      <vt:lpstr>The docking scores for the synthesized molecules (10a-k) along with their XP descriptor terms (PPAR-γ)</vt:lpstr>
      <vt:lpstr>The docking scores for the synthesized molecules (10a-k) along with their XP descriptor terms (PPAR-α)</vt:lpstr>
      <vt:lpstr>Per-residue interaction plot of 10a-k with PPAR-γ LBD residues</vt:lpstr>
      <vt:lpstr>Per-residue interaction plot of 10a-k with PPAR-α LBD residues</vt:lpstr>
      <vt:lpstr>Hydrogen bonding interactions</vt:lpstr>
      <vt:lpstr>Hydrogen bonding interactions 10a-k with LBD of PPAR-γ</vt:lpstr>
      <vt:lpstr>Hydrogen bonding interactions 10a-k with LBD of PPAR-α</vt:lpstr>
      <vt:lpstr>Hydrogen bonding interactions  of 10b with LBD of PPAR-γ</vt:lpstr>
      <vt:lpstr>Hydrogen bonding interactions of 10b with LBD of PPAR-α</vt:lpstr>
      <vt:lpstr>Hydrogen bonding interactions  of Rosiglitazone with LBD of PPAR-γ</vt:lpstr>
      <vt:lpstr>Hydrogen bonding interactions Aleglitazar with LBD of PPAR-α</vt:lpstr>
      <vt:lpstr>Slide 25</vt:lpstr>
      <vt:lpstr>ADMET-Analysis</vt:lpstr>
      <vt:lpstr>ADMET-Analysis…</vt:lpstr>
      <vt:lpstr>ADMET-Analysis…</vt:lpstr>
      <vt:lpstr>Slide 29</vt:lpstr>
      <vt:lpstr>Scheme 1  Synthesis of (E)-5-(4-hydroxybenzylidene)thiazolidine-2,4-dione</vt:lpstr>
      <vt:lpstr>Scheme-2 Synthesis of 3-phenoxypropan-1-ol derivatives</vt:lpstr>
      <vt:lpstr>Slide 32</vt:lpstr>
      <vt:lpstr>Scheme-4 Synthesis of (Z)-5-(4-(3-phenoxypropoxy)benzylidene)thiazolidine-2,4-dione</vt:lpstr>
      <vt:lpstr>Scheme-5 Synthesis of 5-(4-(3-phenoxypropoxy) benzylidene) thiazolidine-2,4-dione derivatives</vt:lpstr>
      <vt:lpstr>Details of synthesized 5-(4-(3-phenoxypropoxy)benzylidene)thiazolidine-2,4-dione derivatives</vt:lpstr>
      <vt:lpstr>Structures of synthesized 5-(4-(3-phenoxypropoxy)benzylidene)thiazolidine-2,4-dione derivatives</vt:lpstr>
      <vt:lpstr>PPAR competitive binding assays</vt:lpstr>
      <vt:lpstr>PPAR competitive binding assays</vt:lpstr>
      <vt:lpstr>Adipogenesis assay in 3T3-L1 preadipocyte </vt:lpstr>
      <vt:lpstr>Adipogenesis assay in 3T3-L1 preadipocyte</vt:lpstr>
      <vt:lpstr>Adipogenesis assay in 3T3-L1 preadipocyte</vt:lpstr>
      <vt:lpstr>Acute oral toxicity study in mice</vt:lpstr>
      <vt:lpstr>Acute oral toxicity study in mice</vt:lpstr>
      <vt:lpstr>In vivo antidiabetic activity against STZ and high fat diet induced diabesity in mice</vt:lpstr>
      <vt:lpstr>In vivo antidiabetic activity of 10b against STZ and high fat diet induced diabesity in mice</vt:lpstr>
      <vt:lpstr>Effect of 10b on serum biochemistry and organ weights of mice induced with diabesity</vt:lpstr>
      <vt:lpstr>Summary and conclusion</vt:lpstr>
      <vt:lpstr>Slide 48</vt:lpstr>
      <vt:lpstr>Thank you</vt:lpstr>
      <vt:lpstr>Let Us Meet Again</vt:lpstr>
    </vt:vector>
  </TitlesOfParts>
  <Company>Updatesofts Forums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dc:creator>
  <cp:lastModifiedBy>Venu-p</cp:lastModifiedBy>
  <cp:revision>201</cp:revision>
  <dcterms:created xsi:type="dcterms:W3CDTF">2011-06-08T07:06:07Z</dcterms:created>
  <dcterms:modified xsi:type="dcterms:W3CDTF">2014-09-27T10:37:14Z</dcterms:modified>
</cp:coreProperties>
</file>