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8" r:id="rId5"/>
    <p:sldId id="272" r:id="rId6"/>
    <p:sldId id="273" r:id="rId7"/>
    <p:sldId id="274" r:id="rId8"/>
    <p:sldId id="276" r:id="rId9"/>
    <p:sldId id="279" r:id="rId10"/>
    <p:sldId id="282" r:id="rId11"/>
    <p:sldId id="287" r:id="rId12"/>
    <p:sldId id="283" r:id="rId13"/>
    <p:sldId id="288" r:id="rId14"/>
    <p:sldId id="289" r:id="rId15"/>
    <p:sldId id="284" r:id="rId16"/>
    <p:sldId id="285" r:id="rId17"/>
    <p:sldId id="290" r:id="rId18"/>
    <p:sldId id="286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4660"/>
  </p:normalViewPr>
  <p:slideViewPr>
    <p:cSldViewPr>
      <p:cViewPr varScale="1">
        <p:scale>
          <a:sx n="66" d="100"/>
          <a:sy n="66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521850-A25B-4E35-8512-65692B315337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408388-DFAC-4AA6-A634-0A03D7463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1000"/>
            <a:ext cx="7772400" cy="1508760"/>
          </a:xfrm>
        </p:spPr>
        <p:txBody>
          <a:bodyPr/>
          <a:lstStyle/>
          <a:p>
            <a:r>
              <a:rPr lang="en-US" dirty="0" smtClean="0"/>
              <a:t>Knox Van Dyke, </a:t>
            </a:r>
            <a:r>
              <a:rPr lang="en-US" dirty="0" err="1" smtClean="0"/>
              <a:t>Zuguang</a:t>
            </a:r>
            <a:r>
              <a:rPr lang="en-US" dirty="0" smtClean="0"/>
              <a:t> Ye, and Richard </a:t>
            </a:r>
            <a:r>
              <a:rPr lang="en-US" dirty="0" err="1" smtClean="0"/>
              <a:t>Rossan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772400" cy="1975104"/>
          </a:xfrm>
        </p:spPr>
        <p:txBody>
          <a:bodyPr/>
          <a:lstStyle/>
          <a:p>
            <a:r>
              <a:rPr lang="en-US" dirty="0" smtClean="0"/>
              <a:t>A COMBINATION OF TETRANDRINE (</a:t>
            </a:r>
            <a:r>
              <a:rPr lang="en-US" dirty="0" err="1" smtClean="0"/>
              <a:t>tt</a:t>
            </a:r>
            <a:r>
              <a:rPr lang="en-US" dirty="0" smtClean="0"/>
              <a:t>) AND </a:t>
            </a:r>
            <a:r>
              <a:rPr lang="en-US" dirty="0" err="1" smtClean="0"/>
              <a:t>Chloroquine</a:t>
            </a:r>
            <a:r>
              <a:rPr lang="en-US" dirty="0" smtClean="0"/>
              <a:t> (CQ) effectively treats </a:t>
            </a:r>
            <a:r>
              <a:rPr lang="en-US" dirty="0" err="1" smtClean="0"/>
              <a:t>cQ</a:t>
            </a:r>
            <a:r>
              <a:rPr lang="en-US" dirty="0" smtClean="0"/>
              <a:t> resistant </a:t>
            </a:r>
            <a:r>
              <a:rPr lang="en-US" dirty="0" err="1" smtClean="0"/>
              <a:t>falciparum</a:t>
            </a:r>
            <a:r>
              <a:rPr lang="en-US" dirty="0" smtClean="0"/>
              <a:t> malaria in </a:t>
            </a:r>
            <a:r>
              <a:rPr lang="en-US" dirty="0" err="1" smtClean="0"/>
              <a:t>aotus</a:t>
            </a:r>
            <a:r>
              <a:rPr lang="en-US" dirty="0" smtClean="0"/>
              <a:t> monkeys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</a:t>
            </a:r>
            <a:r>
              <a:rPr lang="en-US" dirty="0" err="1" smtClean="0"/>
              <a:t>Tetrandrine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T inhibits the MDR exit pump by stimulating MDR- </a:t>
            </a:r>
            <a:r>
              <a:rPr lang="en-US" dirty="0" err="1" smtClean="0"/>
              <a:t>ATPase</a:t>
            </a:r>
            <a:r>
              <a:rPr lang="en-US" dirty="0" smtClean="0"/>
              <a:t> and depleting ATP causing energy loss and shutting off pump.</a:t>
            </a:r>
          </a:p>
          <a:p>
            <a:r>
              <a:rPr lang="en-US" dirty="0" smtClean="0"/>
              <a:t>2. T inhibits the </a:t>
            </a:r>
            <a:r>
              <a:rPr lang="en-US" dirty="0" err="1" smtClean="0"/>
              <a:t>nf</a:t>
            </a:r>
            <a:r>
              <a:rPr lang="en-US" dirty="0" smtClean="0"/>
              <a:t>-kappa b transcription factor responsible for MDR pump production. This action inhibit s CQ’s exit from food vacuole.</a:t>
            </a:r>
          </a:p>
          <a:p>
            <a:r>
              <a:rPr lang="en-US" dirty="0" smtClean="0"/>
              <a:t>3. T overcomes the effect of the mutations of the </a:t>
            </a:r>
            <a:r>
              <a:rPr lang="en-US" dirty="0" err="1" smtClean="0"/>
              <a:t>PfCRT</a:t>
            </a:r>
            <a:r>
              <a:rPr lang="en-US" dirty="0" smtClean="0"/>
              <a:t> and therefore allows CQ to enter parasite food vacuole thus killing it.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Anopheles Mosquito</a:t>
            </a:r>
            <a:endParaRPr lang="en-US"/>
          </a:p>
        </p:txBody>
      </p:sp>
      <p:pic>
        <p:nvPicPr>
          <p:cNvPr id="4" name="Content Placeholder 3" descr="b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93295"/>
            <a:ext cx="7772400" cy="4354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Aotus</a:t>
            </a:r>
            <a:r>
              <a:rPr lang="en-US" dirty="0" smtClean="0"/>
              <a:t> Monkey</a:t>
            </a:r>
            <a:endParaRPr lang="en-US" dirty="0"/>
          </a:p>
        </p:txBody>
      </p:sp>
      <p:pic>
        <p:nvPicPr>
          <p:cNvPr id="4" name="Content Placeholder 3" descr="116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876800" cy="4818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Anti-Malarial Drugs</a:t>
            </a:r>
            <a:endParaRPr lang="en-US" dirty="0"/>
          </a:p>
        </p:txBody>
      </p:sp>
      <p:pic>
        <p:nvPicPr>
          <p:cNvPr id="4" name="Content Placeholder 3" descr="char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32586"/>
            <a:ext cx="7772400" cy="4275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Tetrandrine</a:t>
            </a:r>
            <a:r>
              <a:rPr lang="en-US" dirty="0" smtClean="0"/>
              <a:t> &amp; </a:t>
            </a:r>
            <a:r>
              <a:rPr lang="en-US" dirty="0" err="1" smtClean="0"/>
              <a:t>Verapamil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52867"/>
            <a:ext cx="7772400" cy="4034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CQ &amp; TT</a:t>
            </a:r>
            <a:endParaRPr lang="en-US" dirty="0"/>
          </a:p>
        </p:txBody>
      </p:sp>
      <p:pic>
        <p:nvPicPr>
          <p:cNvPr id="6" name="Content Placeholder 5" descr="char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7873" y="1784350"/>
            <a:ext cx="736545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Berenbaum</a:t>
            </a:r>
            <a:r>
              <a:rPr lang="en-US" dirty="0" smtClean="0"/>
              <a:t> Plot of CQ &amp; TT</a:t>
            </a:r>
            <a:endParaRPr lang="en-US" dirty="0"/>
          </a:p>
        </p:txBody>
      </p:sp>
      <p:pic>
        <p:nvPicPr>
          <p:cNvPr id="4" name="Content Placeholder 3" descr="char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4740" y="1784350"/>
            <a:ext cx="645172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MDR </a:t>
            </a:r>
            <a:r>
              <a:rPr lang="en-US" smtClean="0"/>
              <a:t>Drug Pump</a:t>
            </a:r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0632" y="1784350"/>
            <a:ext cx="629993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Effect of CQ &amp; TT Against CQ Resistant Malaria in </a:t>
            </a:r>
            <a:r>
              <a:rPr lang="en-US" sz="2800" dirty="0" err="1" smtClean="0"/>
              <a:t>Aotus</a:t>
            </a:r>
            <a:r>
              <a:rPr lang="en-US" sz="2800" dirty="0" smtClean="0"/>
              <a:t> Monkey</a:t>
            </a:r>
            <a:endParaRPr lang="en-US" sz="2800" dirty="0"/>
          </a:p>
        </p:txBody>
      </p:sp>
      <p:pic>
        <p:nvPicPr>
          <p:cNvPr id="4" name="Content Placeholder 3" descr="c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7751" y="1784350"/>
            <a:ext cx="730569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Conclusions-CQ+TT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combination of CQ and TT produces a synergistic effect on CQ resistant </a:t>
            </a:r>
            <a:r>
              <a:rPr lang="en-US" dirty="0" err="1" smtClean="0"/>
              <a:t>falciparum</a:t>
            </a:r>
            <a:r>
              <a:rPr lang="en-US" dirty="0" smtClean="0"/>
              <a:t> malaria.</a:t>
            </a:r>
          </a:p>
          <a:p>
            <a:r>
              <a:rPr lang="en-US" dirty="0" smtClean="0"/>
              <a:t>It occurs because the combination inhibits both multiple drug resistance and affects the </a:t>
            </a:r>
            <a:r>
              <a:rPr lang="en-US" dirty="0" err="1" smtClean="0"/>
              <a:t>chloroquine</a:t>
            </a:r>
            <a:r>
              <a:rPr lang="en-US" dirty="0" smtClean="0"/>
              <a:t> resistance transporter. </a:t>
            </a:r>
          </a:p>
          <a:p>
            <a:r>
              <a:rPr lang="en-US" dirty="0" smtClean="0"/>
              <a:t>Toxic </a:t>
            </a:r>
            <a:r>
              <a:rPr lang="en-US" dirty="0" err="1" smtClean="0"/>
              <a:t>verapamil</a:t>
            </a:r>
            <a:r>
              <a:rPr lang="en-US" dirty="0" smtClean="0"/>
              <a:t> inhibits both mechanisms as well. It is likely that both mechanisms are inhibited by hydrophobic binding –</a:t>
            </a:r>
            <a:r>
              <a:rPr lang="en-US" dirty="0" err="1" smtClean="0"/>
              <a:t>Tetrandrine</a:t>
            </a:r>
            <a:r>
              <a:rPr lang="en-US" dirty="0" smtClean="0"/>
              <a:t> does the same and both drugs inhibit calcium channels but TT exerts little toxicity.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2010-219 million malaria cases/year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This created 1.3 million deaths with 65% of deaths in children under 15 years of age.</a:t>
            </a:r>
          </a:p>
          <a:p>
            <a:r>
              <a:rPr lang="en-US" dirty="0" smtClean="0"/>
              <a:t>About 125 million pregnant women are at risk each year and in Sub-Saharan Africa maternal malaria is associated with 200,000 estimated infant deaths /year.</a:t>
            </a:r>
          </a:p>
          <a:p>
            <a:r>
              <a:rPr lang="en-US" dirty="0" smtClean="0"/>
              <a:t>There are 219 million cases/year worldwide .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Acccomplishments</a:t>
            </a:r>
            <a:r>
              <a:rPr lang="en-US" dirty="0" smtClean="0"/>
              <a:t> since 1966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1.Developed the first antimalarial drug screen</a:t>
            </a:r>
          </a:p>
          <a:p>
            <a:r>
              <a:rPr lang="en-US" dirty="0" smtClean="0"/>
              <a:t>2.Development of malarial purine salvage and pyrimidine “de novo” synthesis</a:t>
            </a:r>
          </a:p>
          <a:p>
            <a:r>
              <a:rPr lang="en-US" dirty="0" smtClean="0"/>
              <a:t>3.After screening 10,000 drugs –</a:t>
            </a:r>
            <a:r>
              <a:rPr lang="en-US" dirty="0" err="1" smtClean="0"/>
              <a:t>mefloquine</a:t>
            </a:r>
            <a:r>
              <a:rPr lang="en-US" dirty="0" smtClean="0"/>
              <a:t> and </a:t>
            </a:r>
            <a:r>
              <a:rPr lang="en-US" dirty="0" err="1" smtClean="0"/>
              <a:t>halofantrine</a:t>
            </a:r>
            <a:r>
              <a:rPr lang="en-US" dirty="0" smtClean="0"/>
              <a:t> were recognized</a:t>
            </a:r>
          </a:p>
          <a:p>
            <a:r>
              <a:rPr lang="en-US" dirty="0" smtClean="0"/>
              <a:t>4.First recognition of 43 fold synergism between </a:t>
            </a:r>
            <a:r>
              <a:rPr lang="en-US" dirty="0" err="1" smtClean="0"/>
              <a:t>chloroquine</a:t>
            </a:r>
            <a:r>
              <a:rPr lang="en-US" dirty="0" smtClean="0"/>
              <a:t>(CQ) and </a:t>
            </a:r>
            <a:r>
              <a:rPr lang="en-US" dirty="0" err="1" smtClean="0"/>
              <a:t>tetrandrine</a:t>
            </a:r>
            <a:r>
              <a:rPr lang="en-US" dirty="0" smtClean="0"/>
              <a:t> (TT) against P. falciparum </a:t>
            </a:r>
            <a:r>
              <a:rPr lang="en-US" dirty="0" err="1" smtClean="0"/>
              <a:t>chloroquine</a:t>
            </a:r>
            <a:r>
              <a:rPr lang="en-US" dirty="0" smtClean="0"/>
              <a:t> resistance</a:t>
            </a:r>
          </a:p>
          <a:p>
            <a:r>
              <a:rPr lang="en-US" dirty="0" smtClean="0"/>
              <a:t>5. CQ </a:t>
            </a:r>
            <a:r>
              <a:rPr lang="en-US" dirty="0" err="1" smtClean="0"/>
              <a:t>andTT</a:t>
            </a:r>
            <a:r>
              <a:rPr lang="en-US" dirty="0" smtClean="0"/>
              <a:t>  effective in CQ res. </a:t>
            </a:r>
            <a:r>
              <a:rPr lang="en-US" dirty="0" err="1" smtClean="0"/>
              <a:t>Aotus</a:t>
            </a:r>
            <a:r>
              <a:rPr lang="en-US" dirty="0" smtClean="0"/>
              <a:t> </a:t>
            </a:r>
            <a:r>
              <a:rPr lang="en-US" dirty="0" smtClean="0"/>
              <a:t>monkeys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2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 Endemic in Equator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Malaria is endemic in a broad band around the equator- in areas of Central and South America, many parts of Asia, and much in Africa; in Sub-Saharan Africa 85-90% of malaria fatalities occur.</a:t>
            </a:r>
          </a:p>
          <a:p>
            <a:r>
              <a:rPr lang="en-US" dirty="0" smtClean="0"/>
              <a:t>Every year , 125 million international travelers visit these countries and more than 30,000 get the disease.</a:t>
            </a:r>
          </a:p>
          <a:p>
            <a:r>
              <a:rPr lang="en-US" dirty="0" smtClean="0"/>
              <a:t>It is usually found in rural areas rather than cities.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for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Originally quinine extracted from the bark of the </a:t>
            </a:r>
            <a:r>
              <a:rPr lang="en-US" dirty="0" err="1" smtClean="0"/>
              <a:t>chinchona</a:t>
            </a:r>
            <a:r>
              <a:rPr lang="en-US" dirty="0" smtClean="0"/>
              <a:t> tree was the best </a:t>
            </a:r>
            <a:r>
              <a:rPr lang="en-US" dirty="0" err="1" smtClean="0"/>
              <a:t>antimalarial</a:t>
            </a:r>
            <a:r>
              <a:rPr lang="en-US" dirty="0" smtClean="0"/>
              <a:t> drug.</a:t>
            </a:r>
          </a:p>
          <a:p>
            <a:r>
              <a:rPr lang="en-US" dirty="0" smtClean="0"/>
              <a:t>2. World war II- </a:t>
            </a:r>
            <a:r>
              <a:rPr lang="en-US" dirty="0" err="1" smtClean="0"/>
              <a:t>chloroquine</a:t>
            </a:r>
            <a:r>
              <a:rPr lang="en-US" dirty="0" smtClean="0"/>
              <a:t>, </a:t>
            </a:r>
            <a:r>
              <a:rPr lang="en-US" dirty="0" err="1" smtClean="0"/>
              <a:t>primaquine</a:t>
            </a:r>
            <a:r>
              <a:rPr lang="en-US" dirty="0" smtClean="0"/>
              <a:t> and </a:t>
            </a:r>
            <a:r>
              <a:rPr lang="en-US" dirty="0" err="1" smtClean="0"/>
              <a:t>quinacrine</a:t>
            </a:r>
            <a:r>
              <a:rPr lang="en-US" dirty="0" smtClean="0"/>
              <a:t> were used </a:t>
            </a:r>
            <a:r>
              <a:rPr lang="en-US" dirty="0" err="1" smtClean="0"/>
              <a:t>extensvely</a:t>
            </a:r>
            <a:endParaRPr lang="en-US" dirty="0" smtClean="0"/>
          </a:p>
          <a:p>
            <a:r>
              <a:rPr lang="en-US" dirty="0" smtClean="0"/>
              <a:t>3. Vietnam-resistance to </a:t>
            </a:r>
            <a:r>
              <a:rPr lang="en-US" dirty="0" err="1" smtClean="0"/>
              <a:t>chloroquine</a:t>
            </a:r>
            <a:endParaRPr lang="en-US" dirty="0" smtClean="0"/>
          </a:p>
          <a:p>
            <a:r>
              <a:rPr lang="en-US" dirty="0" smtClean="0"/>
              <a:t>US Army had a major development program to develop new </a:t>
            </a:r>
            <a:r>
              <a:rPr lang="en-US" dirty="0" err="1" smtClean="0"/>
              <a:t>antimalarial</a:t>
            </a:r>
            <a:r>
              <a:rPr lang="en-US" dirty="0" smtClean="0"/>
              <a:t>. I developed the </a:t>
            </a:r>
            <a:r>
              <a:rPr lang="en-US" dirty="0" err="1" smtClean="0"/>
              <a:t>antimalarial</a:t>
            </a:r>
            <a:r>
              <a:rPr lang="en-US" dirty="0" smtClean="0"/>
              <a:t> drug screening system used worldwide today –</a:t>
            </a:r>
            <a:r>
              <a:rPr lang="en-US" dirty="0" err="1" smtClean="0"/>
              <a:t>mefloquine</a:t>
            </a:r>
            <a:r>
              <a:rPr lang="en-US" dirty="0" smtClean="0"/>
              <a:t> and </a:t>
            </a:r>
            <a:r>
              <a:rPr lang="en-US" dirty="0" err="1" smtClean="0"/>
              <a:t>halofantrine</a:t>
            </a:r>
            <a:r>
              <a:rPr lang="en-US" dirty="0" smtClean="0"/>
              <a:t> were found in our screening system.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Prophylaxsis</a:t>
            </a:r>
            <a:r>
              <a:rPr lang="en-US" dirty="0" smtClean="0"/>
              <a:t> of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1.The most important </a:t>
            </a:r>
            <a:r>
              <a:rPr lang="en-US" dirty="0" err="1" smtClean="0"/>
              <a:t>antimalarial</a:t>
            </a:r>
            <a:r>
              <a:rPr lang="en-US" dirty="0" smtClean="0"/>
              <a:t> drug from the points of cost and effectiveness is </a:t>
            </a:r>
            <a:r>
              <a:rPr lang="en-US" dirty="0" err="1" smtClean="0"/>
              <a:t>chloroquine</a:t>
            </a:r>
            <a:r>
              <a:rPr lang="en-US" dirty="0" smtClean="0"/>
              <a:t> = GOLD STANDARD</a:t>
            </a:r>
          </a:p>
          <a:p>
            <a:r>
              <a:rPr lang="en-US" dirty="0" smtClean="0"/>
              <a:t>2.Over the last 60 years of use, </a:t>
            </a:r>
            <a:r>
              <a:rPr lang="en-US" dirty="0" err="1" smtClean="0"/>
              <a:t>chloroquine</a:t>
            </a:r>
            <a:r>
              <a:rPr lang="en-US" dirty="0" smtClean="0"/>
              <a:t> resistance has spread over almost the entire tropical belt.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Chloroquine</a:t>
            </a:r>
            <a:r>
              <a:rPr lang="en-US" dirty="0" smtClean="0"/>
              <a:t> is still used a great deal.</a:t>
            </a:r>
          </a:p>
          <a:p>
            <a:r>
              <a:rPr lang="en-US" dirty="0" smtClean="0"/>
              <a:t>4.Where CQ use has stopped for some time-CQ is useful again as an </a:t>
            </a:r>
            <a:r>
              <a:rPr lang="en-US" dirty="0" err="1" smtClean="0"/>
              <a:t>antimalarial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</a:t>
            </a:r>
            <a:r>
              <a:rPr lang="en-US" dirty="0" err="1" smtClean="0"/>
              <a:t>Chloroquine’s</a:t>
            </a:r>
            <a:r>
              <a:rPr lang="en-US" dirty="0" smtClean="0"/>
              <a:t>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CQ is absorbed by the parasitized red cell</a:t>
            </a:r>
          </a:p>
          <a:p>
            <a:r>
              <a:rPr lang="en-US" dirty="0" smtClean="0"/>
              <a:t>2. It goes through the membrane surrounding the parasite-the </a:t>
            </a:r>
            <a:r>
              <a:rPr lang="en-US" dirty="0" err="1" smtClean="0"/>
              <a:t>parasitopherous</a:t>
            </a:r>
            <a:r>
              <a:rPr lang="en-US" dirty="0" smtClean="0"/>
              <a:t> membrane</a:t>
            </a:r>
          </a:p>
          <a:p>
            <a:r>
              <a:rPr lang="en-US" dirty="0" smtClean="0"/>
              <a:t>3.It goes through the membrane of the parasite.</a:t>
            </a:r>
          </a:p>
          <a:p>
            <a:r>
              <a:rPr lang="en-US" dirty="0" smtClean="0"/>
              <a:t>4. It enters the food vacuole</a:t>
            </a:r>
          </a:p>
          <a:p>
            <a:r>
              <a:rPr lang="en-US" dirty="0" smtClean="0"/>
              <a:t>5. It inhibits the </a:t>
            </a:r>
            <a:r>
              <a:rPr lang="en-US" dirty="0" err="1" smtClean="0"/>
              <a:t>parasites’s</a:t>
            </a:r>
            <a:r>
              <a:rPr lang="en-US" dirty="0" smtClean="0"/>
              <a:t> </a:t>
            </a:r>
            <a:r>
              <a:rPr lang="en-US" dirty="0" err="1" smtClean="0"/>
              <a:t>heme</a:t>
            </a:r>
            <a:r>
              <a:rPr lang="en-US" dirty="0" smtClean="0"/>
              <a:t> polymerase causing </a:t>
            </a:r>
            <a:r>
              <a:rPr lang="en-US" dirty="0" err="1" smtClean="0"/>
              <a:t>heme</a:t>
            </a:r>
            <a:r>
              <a:rPr lang="en-US" dirty="0" smtClean="0"/>
              <a:t> toxicity-killing the parasite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CQ Resistance Mechanisms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multiple drug resistance (MDR) is a 170 </a:t>
            </a:r>
            <a:r>
              <a:rPr lang="en-US" dirty="0" err="1" smtClean="0"/>
              <a:t>Kd</a:t>
            </a:r>
            <a:r>
              <a:rPr lang="en-US" dirty="0" smtClean="0"/>
              <a:t> glycoprotein membrane exit pump utilizing ATP/</a:t>
            </a:r>
            <a:r>
              <a:rPr lang="en-US" dirty="0" err="1" smtClean="0"/>
              <a:t>ATPase</a:t>
            </a:r>
            <a:r>
              <a:rPr lang="en-US" dirty="0" smtClean="0"/>
              <a:t>. The glycoprotein for </a:t>
            </a:r>
            <a:r>
              <a:rPr lang="en-US" dirty="0" err="1" smtClean="0"/>
              <a:t>falciparum</a:t>
            </a:r>
            <a:r>
              <a:rPr lang="en-US" dirty="0" smtClean="0"/>
              <a:t> malaria is </a:t>
            </a:r>
            <a:r>
              <a:rPr lang="en-US" dirty="0" err="1" smtClean="0"/>
              <a:t>PfMDR</a:t>
            </a:r>
            <a:r>
              <a:rPr lang="en-US" dirty="0" smtClean="0"/>
              <a:t>. CQ is pumped from food vacuole.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PfCRT</a:t>
            </a:r>
            <a:r>
              <a:rPr lang="en-US" dirty="0" smtClean="0"/>
              <a:t> is the </a:t>
            </a:r>
            <a:r>
              <a:rPr lang="en-US" dirty="0" err="1" smtClean="0"/>
              <a:t>chloroquine</a:t>
            </a:r>
            <a:r>
              <a:rPr lang="en-US" dirty="0" smtClean="0"/>
              <a:t> resistance transporter . It is a chloride channel linked to proton translocation. CQ does not enter if resistance transporter is mutated or damaged.</a:t>
            </a:r>
          </a:p>
          <a:p>
            <a:r>
              <a:rPr lang="en-US" dirty="0" smtClean="0"/>
              <a:t>Some parasites have only 1. Some may have only 2 and some parasites have both 1 and 2.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Tetrandrine</a:t>
            </a:r>
            <a:r>
              <a:rPr lang="en-US" dirty="0" smtClean="0"/>
              <a:t>(TT) and 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We found that using both </a:t>
            </a:r>
            <a:r>
              <a:rPr lang="en-US" dirty="0" err="1" smtClean="0"/>
              <a:t>tetrandrine</a:t>
            </a:r>
            <a:r>
              <a:rPr lang="en-US" dirty="0" smtClean="0"/>
              <a:t> and </a:t>
            </a:r>
            <a:r>
              <a:rPr lang="en-US" dirty="0" err="1" smtClean="0"/>
              <a:t>chloroquine</a:t>
            </a:r>
            <a:r>
              <a:rPr lang="en-US" dirty="0" smtClean="0"/>
              <a:t> together- the power of CQ was increased 43 fold. </a:t>
            </a:r>
          </a:p>
          <a:p>
            <a:r>
              <a:rPr lang="en-US" dirty="0" smtClean="0"/>
              <a:t>We know that </a:t>
            </a:r>
            <a:r>
              <a:rPr lang="en-US" dirty="0" err="1" smtClean="0"/>
              <a:t>tetrandrine</a:t>
            </a:r>
            <a:r>
              <a:rPr lang="en-US" dirty="0" smtClean="0"/>
              <a:t> inhibits the MDR mechanism </a:t>
            </a:r>
          </a:p>
          <a:p>
            <a:r>
              <a:rPr lang="en-US" dirty="0" smtClean="0"/>
              <a:t>We know that </a:t>
            </a:r>
            <a:r>
              <a:rPr lang="en-US" dirty="0" err="1" smtClean="0"/>
              <a:t>tetrandrine</a:t>
            </a:r>
            <a:r>
              <a:rPr lang="en-US" dirty="0" smtClean="0"/>
              <a:t>  is </a:t>
            </a:r>
            <a:r>
              <a:rPr lang="en-US" dirty="0" err="1" smtClean="0"/>
              <a:t>antimalarial</a:t>
            </a:r>
            <a:r>
              <a:rPr lang="en-US" dirty="0" smtClean="0"/>
              <a:t> without CQ resistance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tetrandrine</a:t>
            </a:r>
            <a:r>
              <a:rPr lang="en-US" dirty="0" smtClean="0"/>
              <a:t> binds the </a:t>
            </a:r>
            <a:r>
              <a:rPr lang="en-US" dirty="0" err="1" smtClean="0"/>
              <a:t>PfCRT</a:t>
            </a:r>
            <a:r>
              <a:rPr lang="en-US" dirty="0" smtClean="0"/>
              <a:t>, which it almost certainly does, synergism probably occurs from inhibition of multiple mechanisms.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tetrandrine</a:t>
            </a:r>
            <a:r>
              <a:rPr lang="en-US" dirty="0" smtClean="0"/>
              <a:t> and </a:t>
            </a:r>
            <a:r>
              <a:rPr lang="en-US" dirty="0" err="1" smtClean="0"/>
              <a:t>chloroquine</a:t>
            </a:r>
            <a:r>
              <a:rPr lang="en-US" dirty="0" smtClean="0"/>
              <a:t> in CQ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It is likely that </a:t>
            </a:r>
            <a:r>
              <a:rPr lang="en-US" dirty="0" err="1" smtClean="0"/>
              <a:t>tetrandrine</a:t>
            </a:r>
            <a:r>
              <a:rPr lang="en-US" dirty="0" smtClean="0"/>
              <a:t> reverses </a:t>
            </a:r>
            <a:r>
              <a:rPr lang="en-US" dirty="0" err="1" smtClean="0"/>
              <a:t>chloroquine</a:t>
            </a:r>
            <a:r>
              <a:rPr lang="en-US" dirty="0" smtClean="0"/>
              <a:t> resistant </a:t>
            </a:r>
            <a:r>
              <a:rPr lang="en-US" dirty="0" err="1" smtClean="0"/>
              <a:t>falciparum</a:t>
            </a:r>
            <a:r>
              <a:rPr lang="en-US" dirty="0" smtClean="0"/>
              <a:t> malaria involving </a:t>
            </a:r>
            <a:r>
              <a:rPr lang="en-US" dirty="0" err="1" smtClean="0"/>
              <a:t>PfCRT</a:t>
            </a:r>
            <a:r>
              <a:rPr lang="en-US" dirty="0" smtClean="0"/>
              <a:t> because </a:t>
            </a:r>
            <a:r>
              <a:rPr lang="en-US" dirty="0" err="1" smtClean="0"/>
              <a:t>verapamil</a:t>
            </a:r>
            <a:r>
              <a:rPr lang="en-US" dirty="0" smtClean="0"/>
              <a:t>(V) ,a calcium channel blocker accomplishes this feat. We know </a:t>
            </a:r>
            <a:r>
              <a:rPr lang="en-US" dirty="0" err="1" smtClean="0"/>
              <a:t>tetrandrine</a:t>
            </a:r>
            <a:r>
              <a:rPr lang="en-US" dirty="0" smtClean="0"/>
              <a:t> stimulates MDR-</a:t>
            </a:r>
            <a:r>
              <a:rPr lang="en-US" dirty="0" err="1" smtClean="0"/>
              <a:t>ATPase</a:t>
            </a:r>
            <a:r>
              <a:rPr lang="en-US" dirty="0" smtClean="0"/>
              <a:t> like ( V).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Tetrandrine</a:t>
            </a:r>
            <a:r>
              <a:rPr lang="en-US" dirty="0" smtClean="0"/>
              <a:t> is a calcium channel blocker which reverses  </a:t>
            </a:r>
            <a:r>
              <a:rPr lang="en-US" dirty="0" err="1" smtClean="0"/>
              <a:t>PfMDR</a:t>
            </a:r>
            <a:r>
              <a:rPr lang="en-US" dirty="0" smtClean="0"/>
              <a:t> exit pump like (V).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Tetrandrine</a:t>
            </a:r>
            <a:r>
              <a:rPr lang="en-US" dirty="0" smtClean="0"/>
              <a:t> inhibits </a:t>
            </a:r>
            <a:r>
              <a:rPr lang="en-US" dirty="0" err="1" smtClean="0"/>
              <a:t>PfMDR</a:t>
            </a:r>
            <a:r>
              <a:rPr lang="en-US" dirty="0" smtClean="0"/>
              <a:t> blocking CQ exit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676</TotalTime>
  <Words>816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A COMBINATION OF TETRANDRINE (tt) AND Chloroquine (CQ) effectively treats cQ resistant falciparum malaria in aotus monkeys</vt:lpstr>
      <vt:lpstr>In 2010-219 million malaria cases/year</vt:lpstr>
      <vt:lpstr>Malaria Endemic in Equator</vt:lpstr>
      <vt:lpstr>Drugs for Malaria</vt:lpstr>
      <vt:lpstr>Prophylaxsis of Malaria</vt:lpstr>
      <vt:lpstr>Mechanism of Chloroquine’s Action</vt:lpstr>
      <vt:lpstr> CQ Resistance Mechanisms </vt:lpstr>
      <vt:lpstr>Using Tetrandrine(TT) and CQ</vt:lpstr>
      <vt:lpstr>Use of tetrandrine and chloroquine in CQ resistance</vt:lpstr>
      <vt:lpstr>Mechanisms of Tetrandrine(T)</vt:lpstr>
      <vt:lpstr>Anopheles Mosquito</vt:lpstr>
      <vt:lpstr>Aotus Monkey</vt:lpstr>
      <vt:lpstr>Anti-Malarial Drugs</vt:lpstr>
      <vt:lpstr>Tetrandrine &amp; Verapamil</vt:lpstr>
      <vt:lpstr>Combination of CQ &amp; TT</vt:lpstr>
      <vt:lpstr>Berenbaum Plot of CQ &amp; TT</vt:lpstr>
      <vt:lpstr>MDR Drug Pump</vt:lpstr>
      <vt:lpstr>Effect of CQ &amp; TT Against CQ Resistant Malaria in Aotus Monkey</vt:lpstr>
      <vt:lpstr>Conclusions-CQ+TT</vt:lpstr>
      <vt:lpstr>Acccomplishments since 1966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Malaria- a Major Infectious Disease</dc:title>
  <dc:creator>kvandyke</dc:creator>
  <cp:lastModifiedBy>Vandyke, Knox</cp:lastModifiedBy>
  <cp:revision>83</cp:revision>
  <dcterms:created xsi:type="dcterms:W3CDTF">2013-07-29T19:13:54Z</dcterms:created>
  <dcterms:modified xsi:type="dcterms:W3CDTF">2014-07-22T20:46:50Z</dcterms:modified>
</cp:coreProperties>
</file>