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8" r:id="rId3"/>
    <p:sldId id="260" r:id="rId4"/>
    <p:sldId id="261" r:id="rId5"/>
    <p:sldId id="262" r:id="rId6"/>
    <p:sldId id="263" r:id="rId7"/>
    <p:sldId id="264" r:id="rId8"/>
    <p:sldId id="265" r:id="rId9"/>
    <p:sldId id="266" r:id="rId10"/>
    <p:sldId id="267" r:id="rId11"/>
    <p:sldId id="268" r:id="rId12"/>
    <p:sldId id="26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2396AC-D36D-4B29-9B5F-7556E3BF5DC4}" type="datetimeFigureOut">
              <a:rPr lang="en-US" smtClean="0"/>
              <a:pPr/>
              <a:t>7/17/2014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4F30D-2073-4948-AD54-9979603B9F71}" type="slidenum">
              <a:rPr lang="en-US" smtClean="0"/>
              <a:pPr/>
              <a:t>‹#›</a:t>
            </a:fld>
            <a:endParaRPr lang="en-US"/>
          </a:p>
        </p:txBody>
      </p:sp>
    </p:spTree>
    <p:extLst>
      <p:ext uri="{BB962C8B-B14F-4D97-AF65-F5344CB8AC3E}">
        <p14:creationId xmlns:p14="http://schemas.microsoft.com/office/powerpoint/2010/main" val="1737366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081DC7-B49C-4E10-9E50-70E356EF4B11}"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B7E2D9-4410-42AF-9533-B26A4CF57095}" type="datetimeFigureOut">
              <a:rPr lang="en-US" smtClean="0"/>
              <a:pPr/>
              <a:t>7/17/2014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42C57-F76E-411D-8736-164F76417E1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B7E2D9-4410-42AF-9533-B26A4CF57095}" type="datetimeFigureOut">
              <a:rPr lang="en-US" smtClean="0"/>
              <a:pPr/>
              <a:t>7/17/2014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42C57-F76E-411D-8736-164F76417E1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B7E2D9-4410-42AF-9533-B26A4CF57095}" type="datetimeFigureOut">
              <a:rPr lang="en-US" smtClean="0"/>
              <a:pPr/>
              <a:t>7/17/2014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42C57-F76E-411D-8736-164F76417E1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B7E2D9-4410-42AF-9533-B26A4CF57095}" type="datetimeFigureOut">
              <a:rPr lang="en-US" smtClean="0"/>
              <a:pPr/>
              <a:t>7/17/2014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42C57-F76E-411D-8736-164F76417E1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B7E2D9-4410-42AF-9533-B26A4CF57095}" type="datetimeFigureOut">
              <a:rPr lang="en-US" smtClean="0"/>
              <a:pPr/>
              <a:t>7/17/2014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42C57-F76E-411D-8736-164F76417E1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B7E2D9-4410-42AF-9533-B26A4CF57095}" type="datetimeFigureOut">
              <a:rPr lang="en-US" smtClean="0"/>
              <a:pPr/>
              <a:t>7/17/2014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242C57-F76E-411D-8736-164F76417E1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B7E2D9-4410-42AF-9533-B26A4CF57095}" type="datetimeFigureOut">
              <a:rPr lang="en-US" smtClean="0"/>
              <a:pPr/>
              <a:t>7/17/2014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242C57-F76E-411D-8736-164F76417E1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B7E2D9-4410-42AF-9533-B26A4CF57095}" type="datetimeFigureOut">
              <a:rPr lang="en-US" smtClean="0"/>
              <a:pPr/>
              <a:t>7/17/2014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242C57-F76E-411D-8736-164F76417E1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B7E2D9-4410-42AF-9533-B26A4CF57095}" type="datetimeFigureOut">
              <a:rPr lang="en-US" smtClean="0"/>
              <a:pPr/>
              <a:t>7/17/2014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242C57-F76E-411D-8736-164F76417E1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B7E2D9-4410-42AF-9533-B26A4CF57095}" type="datetimeFigureOut">
              <a:rPr lang="en-US" smtClean="0"/>
              <a:pPr/>
              <a:t>7/17/2014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242C57-F76E-411D-8736-164F76417E1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B7E2D9-4410-42AF-9533-B26A4CF57095}" type="datetimeFigureOut">
              <a:rPr lang="en-US" smtClean="0"/>
              <a:pPr/>
              <a:t>7/17/2014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242C57-F76E-411D-8736-164F76417E1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B7E2D9-4410-42AF-9533-B26A4CF57095}" type="datetimeFigureOut">
              <a:rPr lang="en-US" smtClean="0"/>
              <a:pPr/>
              <a:t>7/17/2014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242C57-F76E-411D-8736-164F76417E1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video" Target="file:///J:\America%20Vedio%20CD%201.mpg"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6.gif"/><Relationship Id="rId3" Type="http://schemas.openxmlformats.org/officeDocument/2006/relationships/hyperlink" Target="http://dx.doi.org/10.1007/s12262-010-0154-9" TargetMode="External"/><Relationship Id="rId7" Type="http://schemas.openxmlformats.org/officeDocument/2006/relationships/hyperlink" Target="http://www.ncbi.nlm.nih.gov/pmc/articles/PMC3077134/" TargetMode="External"/><Relationship Id="rId2" Type="http://schemas.openxmlformats.org/officeDocument/2006/relationships/hyperlink" Target="http://www.ncbi.nlm.nih.gov/pmc/?term=indian%20journal%20of%20surgery,is%20fourth%20port%20really%20required%20for%20laparoscopic%20cholecystectomy%20dr%20mushtaq%20chalkoo" TargetMode="External"/><Relationship Id="rId1" Type="http://schemas.openxmlformats.org/officeDocument/2006/relationships/slideLayout" Target="../slideLayouts/slideLayout2.xml"/><Relationship Id="rId6" Type="http://schemas.openxmlformats.org/officeDocument/2006/relationships/hyperlink" Target="http://www.ncbi.nlm.nih.gov/pubmed/?term=Durrani%20AM%5bauth%5d" TargetMode="External"/><Relationship Id="rId5" Type="http://schemas.openxmlformats.org/officeDocument/2006/relationships/hyperlink" Target="http://www.ncbi.nlm.nih.gov/pubmed/?term=Ahangar%20S%5bauth%5d" TargetMode="External"/><Relationship Id="rId4" Type="http://schemas.openxmlformats.org/officeDocument/2006/relationships/hyperlink" Target="http://www.ncbi.nlm.nih.gov/pubmed/?term=Chalkoo%20M%5bauth%5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447800"/>
            <a:ext cx="8382000" cy="3886200"/>
          </a:xfrm>
        </p:spPr>
        <p:txBody>
          <a:bodyPr>
            <a:noAutofit/>
          </a:bodyPr>
          <a:lstStyle/>
          <a:p>
            <a:pPr algn="l"/>
            <a:r>
              <a:rPr lang="en-US" sz="2400" dirty="0" smtClean="0"/>
              <a:t> I always remind myself of the famous quote, </a:t>
            </a:r>
            <a:br>
              <a:rPr lang="en-US" sz="2400" dirty="0" smtClean="0"/>
            </a:br>
            <a:r>
              <a:rPr lang="en-US" sz="2400" dirty="0"/>
              <a:t/>
            </a:r>
            <a:br>
              <a:rPr lang="en-US" sz="2400" dirty="0"/>
            </a:br>
            <a:r>
              <a:rPr lang="en-US" sz="2400" dirty="0" smtClean="0"/>
              <a:t/>
            </a:r>
            <a:br>
              <a:rPr lang="en-US" sz="2400" dirty="0" smtClean="0"/>
            </a:b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1600" b="1" dirty="0" smtClean="0"/>
              <a:t>                                                                  “look behind you at what you have already accomplished </a:t>
            </a:r>
            <a:br>
              <a:rPr lang="en-US" sz="1600" b="1" dirty="0" smtClean="0"/>
            </a:br>
            <a:r>
              <a:rPr lang="en-US" sz="1600" b="1" dirty="0" smtClean="0"/>
              <a:t>                                                                    look up and believe that the sky is the limit</a:t>
            </a:r>
            <a:br>
              <a:rPr lang="en-US" sz="1600" b="1" dirty="0" smtClean="0"/>
            </a:br>
            <a:r>
              <a:rPr lang="en-US" sz="1600" b="1" dirty="0" smtClean="0"/>
              <a:t>                                                                    look down to make sure you are on the right path</a:t>
            </a:r>
            <a:br>
              <a:rPr lang="en-US" sz="1600" b="1" dirty="0" smtClean="0"/>
            </a:br>
            <a:r>
              <a:rPr lang="en-US" sz="1600" b="1" dirty="0" smtClean="0"/>
              <a:t>                                                                    look ahead and claim success in every thing you do.”</a:t>
            </a:r>
            <a:br>
              <a:rPr lang="en-US" sz="1600" b="1" dirty="0" smtClean="0"/>
            </a:br>
            <a:r>
              <a:rPr lang="en-US" sz="1600" b="1" dirty="0"/>
              <a:t/>
            </a:r>
            <a:br>
              <a:rPr lang="en-US" sz="1600" b="1" dirty="0"/>
            </a:br>
            <a:endParaRPr lang="en-US" sz="1000" b="1" dirty="0"/>
          </a:p>
        </p:txBody>
      </p:sp>
    </p:spTree>
  </p:cSld>
  <p:clrMapOvr>
    <a:masterClrMapping/>
  </p:clrMapOvr>
  <p:transition spd="slow">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p:cNvPicPr>
            <a:picLocks noChangeAspect="1" noChangeArrowheads="1"/>
          </p:cNvPicPr>
          <p:nvPr/>
        </p:nvPicPr>
        <p:blipFill>
          <a:blip r:embed="rId2" cstate="print"/>
          <a:srcRect/>
          <a:stretch>
            <a:fillRect/>
          </a:stretch>
        </p:blipFill>
        <p:spPr bwMode="auto">
          <a:xfrm>
            <a:off x="228600" y="152400"/>
            <a:ext cx="8686800" cy="6477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J:\America Images\20130802_162414.jpg"/>
          <p:cNvPicPr>
            <a:picLocks noChangeAspect="1" noChangeArrowheads="1"/>
          </p:cNvPicPr>
          <p:nvPr/>
        </p:nvPicPr>
        <p:blipFill>
          <a:blip r:embed="rId2" cstate="print"/>
          <a:srcRect/>
          <a:stretch>
            <a:fillRect/>
          </a:stretch>
        </p:blipFill>
        <p:spPr bwMode="auto">
          <a:xfrm>
            <a:off x="4876800" y="3048000"/>
            <a:ext cx="3276600" cy="2819400"/>
          </a:xfrm>
          <a:prstGeom prst="rect">
            <a:avLst/>
          </a:prstGeom>
          <a:noFill/>
        </p:spPr>
      </p:pic>
      <p:pic>
        <p:nvPicPr>
          <p:cNvPr id="28676" name="Picture 4" descr="J:\America Images\20130811_110637.jpg"/>
          <p:cNvPicPr>
            <a:picLocks noChangeAspect="1" noChangeArrowheads="1"/>
          </p:cNvPicPr>
          <p:nvPr/>
        </p:nvPicPr>
        <p:blipFill>
          <a:blip r:embed="rId3" cstate="print"/>
          <a:srcRect/>
          <a:stretch>
            <a:fillRect/>
          </a:stretch>
        </p:blipFill>
        <p:spPr bwMode="auto">
          <a:xfrm>
            <a:off x="762000" y="76200"/>
            <a:ext cx="3429000" cy="2667000"/>
          </a:xfrm>
          <a:prstGeom prst="rect">
            <a:avLst/>
          </a:prstGeom>
          <a:noFill/>
        </p:spPr>
      </p:pic>
      <p:pic>
        <p:nvPicPr>
          <p:cNvPr id="28677" name="Picture 5" descr="J:\America Images\20130811_110954.jpg"/>
          <p:cNvPicPr>
            <a:picLocks noChangeAspect="1" noChangeArrowheads="1"/>
          </p:cNvPicPr>
          <p:nvPr/>
        </p:nvPicPr>
        <p:blipFill>
          <a:blip r:embed="rId4" cstate="print"/>
          <a:srcRect/>
          <a:stretch>
            <a:fillRect/>
          </a:stretch>
        </p:blipFill>
        <p:spPr bwMode="auto">
          <a:xfrm>
            <a:off x="762000" y="3048000"/>
            <a:ext cx="3429000" cy="2819400"/>
          </a:xfrm>
          <a:prstGeom prst="rect">
            <a:avLst/>
          </a:prstGeom>
          <a:noFill/>
        </p:spPr>
      </p:pic>
      <p:sp>
        <p:nvSpPr>
          <p:cNvPr id="9" name="Rectangle 8"/>
          <p:cNvSpPr/>
          <p:nvPr/>
        </p:nvSpPr>
        <p:spPr>
          <a:xfrm>
            <a:off x="1219200" y="6096000"/>
            <a:ext cx="7010400" cy="461665"/>
          </a:xfrm>
          <a:prstGeom prst="rect">
            <a:avLst/>
          </a:prstGeom>
        </p:spPr>
        <p:txBody>
          <a:bodyPr wrap="square">
            <a:spAutoFit/>
          </a:bodyPr>
          <a:lstStyle/>
          <a:p>
            <a:r>
              <a:rPr lang="en-US" sz="2400" dirty="0" err="1" smtClean="0">
                <a:latin typeface="Aharoni" pitchFamily="2" charset="-79"/>
                <a:ea typeface="Adobe Gothic Std B" pitchFamily="34" charset="-128"/>
                <a:cs typeface="Aharoni" pitchFamily="2" charset="-79"/>
              </a:rPr>
              <a:t>Chalkoo’s</a:t>
            </a:r>
            <a:r>
              <a:rPr lang="en-US" sz="2400" dirty="0" smtClean="0">
                <a:latin typeface="Aharoni" pitchFamily="2" charset="-79"/>
                <a:ea typeface="Adobe Gothic Std B" pitchFamily="34" charset="-128"/>
                <a:cs typeface="Aharoni" pitchFamily="2" charset="-79"/>
              </a:rPr>
              <a:t> Modification For Three Port </a:t>
            </a:r>
            <a:r>
              <a:rPr lang="en-US" sz="2400" dirty="0" err="1" smtClean="0">
                <a:latin typeface="Aharoni" pitchFamily="2" charset="-79"/>
                <a:ea typeface="Adobe Gothic Std B" pitchFamily="34" charset="-128"/>
                <a:cs typeface="Aharoni" pitchFamily="2" charset="-79"/>
              </a:rPr>
              <a:t>Lapchole</a:t>
            </a:r>
            <a:endParaRPr lang="en-US" sz="2400" dirty="0"/>
          </a:p>
        </p:txBody>
      </p:sp>
      <p:pic>
        <p:nvPicPr>
          <p:cNvPr id="28678" name="Picture 6" descr="J:\America Images\20130811_123823.jpg"/>
          <p:cNvPicPr>
            <a:picLocks noChangeAspect="1" noChangeArrowheads="1"/>
          </p:cNvPicPr>
          <p:nvPr/>
        </p:nvPicPr>
        <p:blipFill>
          <a:blip r:embed="rId5" cstate="print"/>
          <a:srcRect/>
          <a:stretch>
            <a:fillRect/>
          </a:stretch>
        </p:blipFill>
        <p:spPr bwMode="auto">
          <a:xfrm>
            <a:off x="4895850" y="76200"/>
            <a:ext cx="3257550" cy="25908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401762"/>
          </a:xfrm>
        </p:spPr>
        <p:txBody>
          <a:bodyPr>
            <a:normAutofit/>
          </a:bodyPr>
          <a:lstStyle/>
          <a:p>
            <a:r>
              <a:rPr lang="en-US" sz="7200" dirty="0" smtClean="0">
                <a:latin typeface="Blackadder ITC" pitchFamily="82" charset="0"/>
                <a:cs typeface="Andalus" pitchFamily="18" charset="-78"/>
              </a:rPr>
              <a:t>A Book on Life</a:t>
            </a:r>
            <a:endParaRPr lang="en-US" sz="7200" dirty="0">
              <a:latin typeface="Blackadder ITC" pitchFamily="82" charset="0"/>
              <a:cs typeface="Andalus" pitchFamily="18" charset="-78"/>
            </a:endParaRPr>
          </a:p>
        </p:txBody>
      </p:sp>
      <p:pic>
        <p:nvPicPr>
          <p:cNvPr id="29698" name="Picture 2" descr="D:\babas documents\my expressions\front page.png"/>
          <p:cNvPicPr>
            <a:picLocks noChangeAspect="1" noChangeArrowheads="1"/>
          </p:cNvPicPr>
          <p:nvPr/>
        </p:nvPicPr>
        <p:blipFill>
          <a:blip r:embed="rId2" cstate="print"/>
          <a:srcRect/>
          <a:stretch>
            <a:fillRect/>
          </a:stretch>
        </p:blipFill>
        <p:spPr bwMode="auto">
          <a:xfrm>
            <a:off x="914400" y="1219200"/>
            <a:ext cx="7239000" cy="4419600"/>
          </a:xfrm>
          <a:prstGeom prst="rect">
            <a:avLst/>
          </a:prstGeom>
          <a:noFill/>
        </p:spPr>
      </p:pic>
      <p:sp>
        <p:nvSpPr>
          <p:cNvPr id="7" name="Rectangle 6"/>
          <p:cNvSpPr/>
          <p:nvPr/>
        </p:nvSpPr>
        <p:spPr>
          <a:xfrm>
            <a:off x="3505200" y="5791200"/>
            <a:ext cx="2133600" cy="923330"/>
          </a:xfrm>
          <a:prstGeom prst="rect">
            <a:avLst/>
          </a:prstGeom>
          <a:noFill/>
        </p:spPr>
        <p:txBody>
          <a:bodyPr wrap="squar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Blackadder ITC" pitchFamily="82" charset="0"/>
                <a:cs typeface="Andalus" pitchFamily="18" charset="-78"/>
              </a:rPr>
              <a:t>Thanks</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086600" cy="914400"/>
          </a:xfrm>
        </p:spPr>
        <p:txBody>
          <a:bodyPr>
            <a:normAutofit fontScale="90000"/>
          </a:bodyPr>
          <a:lstStyle/>
          <a:p>
            <a:r>
              <a:rPr lang="en-US" sz="4000" dirty="0" smtClean="0"/>
              <a:t>SUB DISTRICT HOSPITAL</a:t>
            </a:r>
            <a:br>
              <a:rPr lang="en-US" sz="4000" dirty="0" smtClean="0"/>
            </a:br>
            <a:r>
              <a:rPr lang="en-US" sz="1600" dirty="0" smtClean="0"/>
              <a:t>TANGMARG-GULMARG</a:t>
            </a:r>
            <a:endParaRPr lang="en-US" sz="1600" dirty="0"/>
          </a:p>
        </p:txBody>
      </p:sp>
      <p:pic>
        <p:nvPicPr>
          <p:cNvPr id="6" name="Content Placeholder 5" descr="tangmarg.JPG"/>
          <p:cNvPicPr>
            <a:picLocks noGrp="1" noChangeAspect="1"/>
          </p:cNvPicPr>
          <p:nvPr>
            <p:ph idx="1"/>
          </p:nvPr>
        </p:nvPicPr>
        <p:blipFill>
          <a:blip r:embed="rId2" cstate="print"/>
          <a:stretch>
            <a:fillRect/>
          </a:stretch>
        </p:blipFill>
        <p:spPr>
          <a:xfrm>
            <a:off x="762000" y="838200"/>
            <a:ext cx="7848600" cy="1963782"/>
          </a:xfrm>
        </p:spPr>
      </p:pic>
      <p:pic>
        <p:nvPicPr>
          <p:cNvPr id="8" name="Picture 7" descr="Image(126).jpg"/>
          <p:cNvPicPr>
            <a:picLocks noChangeAspect="1"/>
          </p:cNvPicPr>
          <p:nvPr/>
        </p:nvPicPr>
        <p:blipFill>
          <a:blip r:embed="rId3" cstate="print"/>
          <a:stretch>
            <a:fillRect/>
          </a:stretch>
        </p:blipFill>
        <p:spPr>
          <a:xfrm>
            <a:off x="381000" y="3124200"/>
            <a:ext cx="1905000" cy="1428750"/>
          </a:xfrm>
          <a:prstGeom prst="rect">
            <a:avLst/>
          </a:prstGeom>
        </p:spPr>
      </p:pic>
      <p:pic>
        <p:nvPicPr>
          <p:cNvPr id="9" name="Picture 8" descr="Image(250).jpg"/>
          <p:cNvPicPr>
            <a:picLocks noChangeAspect="1"/>
          </p:cNvPicPr>
          <p:nvPr/>
        </p:nvPicPr>
        <p:blipFill>
          <a:blip r:embed="rId4" cstate="print"/>
          <a:stretch>
            <a:fillRect/>
          </a:stretch>
        </p:blipFill>
        <p:spPr>
          <a:xfrm>
            <a:off x="2590800" y="3124200"/>
            <a:ext cx="1905000" cy="1428750"/>
          </a:xfrm>
          <a:prstGeom prst="rect">
            <a:avLst/>
          </a:prstGeom>
        </p:spPr>
      </p:pic>
      <p:pic>
        <p:nvPicPr>
          <p:cNvPr id="10" name="Picture 9" descr="Image(197).jpg"/>
          <p:cNvPicPr>
            <a:picLocks noChangeAspect="1"/>
          </p:cNvPicPr>
          <p:nvPr/>
        </p:nvPicPr>
        <p:blipFill>
          <a:blip r:embed="rId5" cstate="print"/>
          <a:stretch>
            <a:fillRect/>
          </a:stretch>
        </p:blipFill>
        <p:spPr>
          <a:xfrm>
            <a:off x="4724400" y="3200400"/>
            <a:ext cx="1828800" cy="1371600"/>
          </a:xfrm>
          <a:prstGeom prst="rect">
            <a:avLst/>
          </a:prstGeom>
        </p:spPr>
      </p:pic>
      <p:pic>
        <p:nvPicPr>
          <p:cNvPr id="11" name="Picture 10" descr="scan0005.jpg"/>
          <p:cNvPicPr>
            <a:picLocks noChangeAspect="1"/>
          </p:cNvPicPr>
          <p:nvPr/>
        </p:nvPicPr>
        <p:blipFill>
          <a:blip r:embed="rId6" cstate="print"/>
          <a:stretch>
            <a:fillRect/>
          </a:stretch>
        </p:blipFill>
        <p:spPr>
          <a:xfrm>
            <a:off x="381000" y="4876800"/>
            <a:ext cx="2057401" cy="1628775"/>
          </a:xfrm>
          <a:prstGeom prst="rect">
            <a:avLst/>
          </a:prstGeom>
        </p:spPr>
      </p:pic>
      <p:pic>
        <p:nvPicPr>
          <p:cNvPr id="12" name="Picture 11" descr="scan0006.jpg"/>
          <p:cNvPicPr>
            <a:picLocks noChangeAspect="1"/>
          </p:cNvPicPr>
          <p:nvPr/>
        </p:nvPicPr>
        <p:blipFill>
          <a:blip r:embed="rId7" cstate="print"/>
          <a:stretch>
            <a:fillRect/>
          </a:stretch>
        </p:blipFill>
        <p:spPr>
          <a:xfrm>
            <a:off x="2590800" y="4876800"/>
            <a:ext cx="1828800" cy="1574192"/>
          </a:xfrm>
          <a:prstGeom prst="rect">
            <a:avLst/>
          </a:prstGeom>
        </p:spPr>
      </p:pic>
      <p:pic>
        <p:nvPicPr>
          <p:cNvPr id="13" name="Picture 12" descr="scan0007.jpg"/>
          <p:cNvPicPr>
            <a:picLocks noChangeAspect="1"/>
          </p:cNvPicPr>
          <p:nvPr/>
        </p:nvPicPr>
        <p:blipFill>
          <a:blip r:embed="rId8" cstate="print"/>
          <a:stretch>
            <a:fillRect/>
          </a:stretch>
        </p:blipFill>
        <p:spPr>
          <a:xfrm>
            <a:off x="4724400" y="4876800"/>
            <a:ext cx="1828800" cy="1600200"/>
          </a:xfrm>
          <a:prstGeom prst="rect">
            <a:avLst/>
          </a:prstGeom>
        </p:spPr>
      </p:pic>
      <p:pic>
        <p:nvPicPr>
          <p:cNvPr id="1027" name="Picture 3" descr="J:\3.jpg"/>
          <p:cNvPicPr>
            <a:picLocks noChangeAspect="1" noChangeArrowheads="1"/>
          </p:cNvPicPr>
          <p:nvPr/>
        </p:nvPicPr>
        <p:blipFill>
          <a:blip r:embed="rId9" cstate="print"/>
          <a:srcRect/>
          <a:stretch>
            <a:fillRect/>
          </a:stretch>
        </p:blipFill>
        <p:spPr bwMode="auto">
          <a:xfrm>
            <a:off x="6705600" y="3200401"/>
            <a:ext cx="2133600" cy="1371600"/>
          </a:xfrm>
          <a:prstGeom prst="rect">
            <a:avLst/>
          </a:prstGeom>
          <a:noFill/>
        </p:spPr>
      </p:pic>
      <p:pic>
        <p:nvPicPr>
          <p:cNvPr id="14" name="Picture 2" descr="J:\scan0009.JPG"/>
          <p:cNvPicPr>
            <a:picLocks noChangeAspect="1" noChangeArrowheads="1"/>
          </p:cNvPicPr>
          <p:nvPr/>
        </p:nvPicPr>
        <p:blipFill>
          <a:blip r:embed="rId10" cstate="print"/>
          <a:srcRect l="4167" t="7778" r="5833" b="8889"/>
          <a:stretch>
            <a:fillRect/>
          </a:stretch>
        </p:blipFill>
        <p:spPr>
          <a:xfrm>
            <a:off x="6705600" y="4876800"/>
            <a:ext cx="2209800" cy="1600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amond(in)">
                                      <p:cBhvr>
                                        <p:cTn id="11" dur="2000"/>
                                        <p:tgtEl>
                                          <p:spTgt spid="8"/>
                                        </p:tgtEl>
                                      </p:cBhvr>
                                    </p:animEffect>
                                  </p:childTnLst>
                                </p:cTn>
                              </p:par>
                            </p:childTnLst>
                          </p:cTn>
                        </p:par>
                        <p:par>
                          <p:cTn id="12" fill="hold">
                            <p:stCondLst>
                              <p:cond delay="4000"/>
                            </p:stCondLst>
                            <p:childTnLst>
                              <p:par>
                                <p:cTn id="13" presetID="8" presetClass="entr" presetSubtype="16"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amond(in)">
                                      <p:cBhvr>
                                        <p:cTn id="15" dur="2000"/>
                                        <p:tgtEl>
                                          <p:spTgt spid="9"/>
                                        </p:tgtEl>
                                      </p:cBhvr>
                                    </p:animEffect>
                                  </p:childTnLst>
                                </p:cTn>
                              </p:par>
                            </p:childTnLst>
                          </p:cTn>
                        </p:par>
                        <p:par>
                          <p:cTn id="16" fill="hold">
                            <p:stCondLst>
                              <p:cond delay="6000"/>
                            </p:stCondLst>
                            <p:childTnLst>
                              <p:par>
                                <p:cTn id="17" presetID="8" presetClass="entr" presetSubtype="16"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amond(in)">
                                      <p:cBhvr>
                                        <p:cTn id="19" dur="2000"/>
                                        <p:tgtEl>
                                          <p:spTgt spid="10"/>
                                        </p:tgtEl>
                                      </p:cBhvr>
                                    </p:animEffect>
                                  </p:childTnLst>
                                </p:cTn>
                              </p:par>
                            </p:childTnLst>
                          </p:cTn>
                        </p:par>
                        <p:par>
                          <p:cTn id="20" fill="hold">
                            <p:stCondLst>
                              <p:cond delay="8000"/>
                            </p:stCondLst>
                            <p:childTnLst>
                              <p:par>
                                <p:cTn id="21" presetID="8" presetClass="entr" presetSubtype="16"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diamond(in)">
                                      <p:cBhvr>
                                        <p:cTn id="23" dur="2000"/>
                                        <p:tgtEl>
                                          <p:spTgt spid="11"/>
                                        </p:tgtEl>
                                      </p:cBhvr>
                                    </p:animEffect>
                                  </p:childTnLst>
                                </p:cTn>
                              </p:par>
                            </p:childTnLst>
                          </p:cTn>
                        </p:par>
                        <p:par>
                          <p:cTn id="24" fill="hold">
                            <p:stCondLst>
                              <p:cond delay="10000"/>
                            </p:stCondLst>
                            <p:childTnLst>
                              <p:par>
                                <p:cTn id="25" presetID="8" presetClass="entr" presetSubtype="16"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amond(in)">
                                      <p:cBhvr>
                                        <p:cTn id="27" dur="2000"/>
                                        <p:tgtEl>
                                          <p:spTgt spid="12"/>
                                        </p:tgtEl>
                                      </p:cBhvr>
                                    </p:animEffect>
                                  </p:childTnLst>
                                </p:cTn>
                              </p:par>
                            </p:childTnLst>
                          </p:cTn>
                        </p:par>
                        <p:par>
                          <p:cTn id="28" fill="hold">
                            <p:stCondLst>
                              <p:cond delay="12000"/>
                            </p:stCondLst>
                            <p:childTnLst>
                              <p:par>
                                <p:cTn id="29" presetID="8" presetClass="entr" presetSubtype="16"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diamond(in)">
                                      <p:cBhvr>
                                        <p:cTn id="3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a:p>
        </p:txBody>
      </p:sp>
      <p:pic>
        <p:nvPicPr>
          <p:cNvPr id="10242" name="Content Placeholder 3" descr="gmc2.jpg"/>
          <p:cNvPicPr>
            <a:picLocks noGrp="1" noChangeAspect="1"/>
          </p:cNvPicPr>
          <p:nvPr>
            <p:ph idx="1"/>
          </p:nvPr>
        </p:nvPicPr>
        <p:blipFill>
          <a:blip r:embed="rId2" cstate="print"/>
          <a:srcRect/>
          <a:stretch>
            <a:fillRect/>
          </a:stretch>
        </p:blipFill>
        <p:spPr>
          <a:xfrm>
            <a:off x="0" y="0"/>
            <a:ext cx="4876800" cy="3895725"/>
          </a:xfrm>
        </p:spPr>
      </p:pic>
      <p:pic>
        <p:nvPicPr>
          <p:cNvPr id="10244" name="Picture 4" descr="DSC00326.jpg"/>
          <p:cNvPicPr>
            <a:picLocks noChangeAspect="1"/>
          </p:cNvPicPr>
          <p:nvPr/>
        </p:nvPicPr>
        <p:blipFill>
          <a:blip r:embed="rId3" cstate="print"/>
          <a:srcRect/>
          <a:stretch>
            <a:fillRect/>
          </a:stretch>
        </p:blipFill>
        <p:spPr bwMode="auto">
          <a:xfrm>
            <a:off x="4572000" y="1447800"/>
            <a:ext cx="4038600" cy="3028950"/>
          </a:xfrm>
          <a:prstGeom prst="rect">
            <a:avLst/>
          </a:prstGeom>
          <a:noFill/>
          <a:ln w="9525">
            <a:noFill/>
            <a:miter lim="800000"/>
            <a:headEnd/>
            <a:tailEnd/>
          </a:ln>
        </p:spPr>
      </p:pic>
      <p:pic>
        <p:nvPicPr>
          <p:cNvPr id="10245" name="Picture 5" descr="DSC00305.jpg"/>
          <p:cNvPicPr>
            <a:picLocks noChangeAspect="1"/>
          </p:cNvPicPr>
          <p:nvPr/>
        </p:nvPicPr>
        <p:blipFill>
          <a:blip r:embed="rId4" cstate="print"/>
          <a:srcRect/>
          <a:stretch>
            <a:fillRect/>
          </a:stretch>
        </p:blipFill>
        <p:spPr bwMode="auto">
          <a:xfrm>
            <a:off x="1524000" y="3286125"/>
            <a:ext cx="4762500" cy="3571875"/>
          </a:xfrm>
          <a:prstGeom prst="rect">
            <a:avLst/>
          </a:prstGeom>
          <a:noFill/>
          <a:ln w="9525">
            <a:noFill/>
            <a:miter lim="800000"/>
            <a:headEnd/>
            <a:tailEnd/>
          </a:ln>
        </p:spPr>
      </p:pic>
      <p:sp>
        <p:nvSpPr>
          <p:cNvPr id="10246" name="TextBox 6"/>
          <p:cNvSpPr txBox="1">
            <a:spLocks noChangeArrowheads="1"/>
          </p:cNvSpPr>
          <p:nvPr/>
        </p:nvSpPr>
        <p:spPr bwMode="auto">
          <a:xfrm>
            <a:off x="6477000" y="4800600"/>
            <a:ext cx="2286000" cy="1200150"/>
          </a:xfrm>
          <a:prstGeom prst="rect">
            <a:avLst/>
          </a:prstGeom>
          <a:noFill/>
          <a:ln w="9525">
            <a:noFill/>
            <a:miter lim="800000"/>
            <a:headEnd/>
            <a:tailEnd/>
          </a:ln>
        </p:spPr>
        <p:txBody>
          <a:bodyPr>
            <a:spAutoFit/>
          </a:bodyPr>
          <a:lstStyle/>
          <a:p>
            <a:r>
              <a:rPr lang="en-US" sz="2400" b="1" i="1" dirty="0">
                <a:latin typeface="Papyrus" pitchFamily="66" charset="0"/>
              </a:rPr>
              <a:t>CHALKOO @ GMC SRINAGAR</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FAHAAD\Pictures\doctor.jpg"/>
          <p:cNvPicPr>
            <a:picLocks noChangeAspect="1" noChangeArrowheads="1"/>
          </p:cNvPicPr>
          <p:nvPr/>
        </p:nvPicPr>
        <p:blipFill>
          <a:blip r:embed="rId2" cstate="print"/>
          <a:srcRect/>
          <a:stretch>
            <a:fillRect/>
          </a:stretch>
        </p:blipFill>
        <p:spPr bwMode="auto">
          <a:xfrm>
            <a:off x="3581400" y="1676400"/>
            <a:ext cx="1957387" cy="1828800"/>
          </a:xfrm>
          <a:prstGeom prst="rect">
            <a:avLst/>
          </a:prstGeom>
          <a:noFill/>
        </p:spPr>
      </p:pic>
      <p:pic>
        <p:nvPicPr>
          <p:cNvPr id="1027" name="Picture 3" descr="C:\Users\FAHAAD\Pictures\front_page.png"/>
          <p:cNvPicPr>
            <a:picLocks noChangeAspect="1" noChangeArrowheads="1"/>
          </p:cNvPicPr>
          <p:nvPr/>
        </p:nvPicPr>
        <p:blipFill>
          <a:blip r:embed="rId3" cstate="print"/>
          <a:srcRect/>
          <a:stretch>
            <a:fillRect/>
          </a:stretch>
        </p:blipFill>
        <p:spPr bwMode="auto">
          <a:xfrm>
            <a:off x="3200400" y="4572000"/>
            <a:ext cx="2743200" cy="1752600"/>
          </a:xfrm>
          <a:prstGeom prst="rect">
            <a:avLst/>
          </a:prstGeom>
          <a:noFill/>
        </p:spPr>
      </p:pic>
      <p:pic>
        <p:nvPicPr>
          <p:cNvPr id="1029" name="Picture 5" descr="C:\Users\FAHAAD\Desktop\Capture2.JPG"/>
          <p:cNvPicPr>
            <a:picLocks noChangeAspect="1" noChangeArrowheads="1"/>
          </p:cNvPicPr>
          <p:nvPr/>
        </p:nvPicPr>
        <p:blipFill>
          <a:blip r:embed="rId4" cstate="print"/>
          <a:srcRect/>
          <a:stretch>
            <a:fillRect/>
          </a:stretch>
        </p:blipFill>
        <p:spPr bwMode="auto">
          <a:xfrm>
            <a:off x="28136" y="457200"/>
            <a:ext cx="3553264" cy="1944519"/>
          </a:xfrm>
          <a:prstGeom prst="rect">
            <a:avLst/>
          </a:prstGeom>
          <a:noFill/>
        </p:spPr>
      </p:pic>
      <p:pic>
        <p:nvPicPr>
          <p:cNvPr id="1030" name="Picture 6" descr="C:\Users\FAHAAD\Desktop\Capture3.JPG"/>
          <p:cNvPicPr>
            <a:picLocks noChangeAspect="1" noChangeArrowheads="1"/>
          </p:cNvPicPr>
          <p:nvPr/>
        </p:nvPicPr>
        <p:blipFill>
          <a:blip r:embed="rId5" cstate="print"/>
          <a:srcRect/>
          <a:stretch>
            <a:fillRect/>
          </a:stretch>
        </p:blipFill>
        <p:spPr bwMode="auto">
          <a:xfrm>
            <a:off x="28136" y="4648200"/>
            <a:ext cx="3172264" cy="1600200"/>
          </a:xfrm>
          <a:prstGeom prst="rect">
            <a:avLst/>
          </a:prstGeom>
          <a:noFill/>
        </p:spPr>
      </p:pic>
      <p:sp>
        <p:nvSpPr>
          <p:cNvPr id="9" name="Rectangle 8"/>
          <p:cNvSpPr/>
          <p:nvPr/>
        </p:nvSpPr>
        <p:spPr>
          <a:xfrm>
            <a:off x="3200400" y="6400800"/>
            <a:ext cx="2743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MY XPRESSIONS</a:t>
            </a:r>
            <a:endParaRPr lang="en-US" dirty="0"/>
          </a:p>
        </p:txBody>
      </p:sp>
      <p:sp>
        <p:nvSpPr>
          <p:cNvPr id="10" name="Rectangle 9"/>
          <p:cNvSpPr/>
          <p:nvPr/>
        </p:nvSpPr>
        <p:spPr>
          <a:xfrm>
            <a:off x="0" y="2438400"/>
            <a:ext cx="3276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 CHALKOO CONCEPTS</a:t>
            </a:r>
            <a:endParaRPr lang="en-US" dirty="0"/>
          </a:p>
        </p:txBody>
      </p:sp>
      <p:pic>
        <p:nvPicPr>
          <p:cNvPr id="1031" name="Picture 7" descr="C:\Users\FAHAAD\Desktop\Capture.JPG"/>
          <p:cNvPicPr>
            <a:picLocks noChangeAspect="1" noChangeArrowheads="1"/>
          </p:cNvPicPr>
          <p:nvPr/>
        </p:nvPicPr>
        <p:blipFill>
          <a:blip r:embed="rId6" cstate="print"/>
          <a:srcRect/>
          <a:stretch>
            <a:fillRect/>
          </a:stretch>
        </p:blipFill>
        <p:spPr bwMode="auto">
          <a:xfrm>
            <a:off x="5562600" y="457200"/>
            <a:ext cx="3581400" cy="1905000"/>
          </a:xfrm>
          <a:prstGeom prst="rect">
            <a:avLst/>
          </a:prstGeom>
          <a:noFill/>
        </p:spPr>
      </p:pic>
      <p:sp>
        <p:nvSpPr>
          <p:cNvPr id="12" name="Rounded Rectangle 11"/>
          <p:cNvSpPr/>
          <p:nvPr/>
        </p:nvSpPr>
        <p:spPr>
          <a:xfrm>
            <a:off x="304800" y="0"/>
            <a:ext cx="8534400" cy="4572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0000"/>
                </a:solidFill>
              </a:rPr>
              <a:t>CAREER HIGHLIGHTS</a:t>
            </a:r>
          </a:p>
          <a:p>
            <a:pPr algn="ctr"/>
            <a:r>
              <a:rPr lang="en-US" dirty="0" smtClean="0"/>
              <a:t>RESEARCH</a:t>
            </a:r>
          </a:p>
        </p:txBody>
      </p:sp>
      <p:sp>
        <p:nvSpPr>
          <p:cNvPr id="13" name="Rectangle 12"/>
          <p:cNvSpPr/>
          <p:nvPr/>
        </p:nvSpPr>
        <p:spPr>
          <a:xfrm>
            <a:off x="5867400" y="2438400"/>
            <a:ext cx="3276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 CHALKOO TECHNIQUE</a:t>
            </a:r>
            <a:endParaRPr lang="en-US" dirty="0"/>
          </a:p>
        </p:txBody>
      </p:sp>
      <p:sp>
        <p:nvSpPr>
          <p:cNvPr id="15" name="Rectangle 14"/>
          <p:cNvSpPr/>
          <p:nvPr/>
        </p:nvSpPr>
        <p:spPr>
          <a:xfrm>
            <a:off x="0" y="6400800"/>
            <a:ext cx="3124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 CHALKOO MODIFICATION</a:t>
            </a:r>
            <a:endParaRPr lang="en-US" dirty="0"/>
          </a:p>
        </p:txBody>
      </p:sp>
      <p:pic>
        <p:nvPicPr>
          <p:cNvPr id="1033" name="Picture 9" descr="C:\Users\FAHAAD\Desktop\5.JPG"/>
          <p:cNvPicPr>
            <a:picLocks noChangeAspect="1" noChangeArrowheads="1"/>
          </p:cNvPicPr>
          <p:nvPr/>
        </p:nvPicPr>
        <p:blipFill>
          <a:blip r:embed="rId7" cstate="print"/>
          <a:srcRect/>
          <a:stretch>
            <a:fillRect/>
          </a:stretch>
        </p:blipFill>
        <p:spPr bwMode="auto">
          <a:xfrm>
            <a:off x="6019800" y="4572000"/>
            <a:ext cx="3124200" cy="1371600"/>
          </a:xfrm>
          <a:prstGeom prst="rect">
            <a:avLst/>
          </a:prstGeom>
          <a:noFill/>
        </p:spPr>
      </p:pic>
      <p:sp>
        <p:nvSpPr>
          <p:cNvPr id="19" name="Rectangle 18"/>
          <p:cNvSpPr/>
          <p:nvPr/>
        </p:nvSpPr>
        <p:spPr>
          <a:xfrm>
            <a:off x="6019800" y="6400800"/>
            <a:ext cx="3124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 CHALKOO’S POINT</a:t>
            </a:r>
            <a:endParaRPr lang="en-US" dirty="0"/>
          </a:p>
        </p:txBody>
      </p:sp>
      <p:sp>
        <p:nvSpPr>
          <p:cNvPr id="21" name="Rectangle 20"/>
          <p:cNvSpPr/>
          <p:nvPr/>
        </p:nvSpPr>
        <p:spPr>
          <a:xfrm>
            <a:off x="2819400" y="3505200"/>
            <a:ext cx="3352800" cy="10668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DR.MUSHTAQ CHALKOO</a:t>
            </a:r>
          </a:p>
          <a:p>
            <a:pPr algn="ctr"/>
            <a:r>
              <a:rPr lang="en-US" sz="1600" dirty="0" smtClean="0"/>
              <a:t>ASSISTANT PROFESSOR</a:t>
            </a:r>
          </a:p>
          <a:p>
            <a:pPr algn="ctr"/>
            <a:r>
              <a:rPr lang="en-US" sz="1600" dirty="0" smtClean="0"/>
              <a:t>GMC  SGR</a:t>
            </a:r>
          </a:p>
          <a:p>
            <a:pPr algn="ctr"/>
            <a:r>
              <a:rPr lang="en-US" sz="1200" dirty="0" smtClean="0">
                <a:solidFill>
                  <a:srgbClr val="FFFF00"/>
                </a:solidFill>
              </a:rPr>
              <a:t>WWW.MUSHTAQCHALK OO.WEBS.COM</a:t>
            </a:r>
            <a:endParaRPr lang="en-US" sz="1200" dirty="0">
              <a:solidFill>
                <a:srgbClr val="FFFF00"/>
              </a:solidFill>
            </a:endParaRPr>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0"/>
            <a:ext cx="8305800" cy="2286000"/>
          </a:xfrm>
        </p:spPr>
        <p:txBody>
          <a:bodyPr>
            <a:normAutofit fontScale="90000"/>
          </a:bodyPr>
          <a:lstStyle/>
          <a:p>
            <a:r>
              <a:rPr lang="en-US" sz="2800" dirty="0" smtClean="0"/>
              <a:t>A medical school experience with three port laparoscopic cholecystectomy with</a:t>
            </a:r>
            <a:br>
              <a:rPr lang="en-US" sz="2800" dirty="0" smtClean="0"/>
            </a:br>
            <a:r>
              <a:rPr lang="en-US" sz="2800" dirty="0" smtClean="0"/>
              <a:t>a new modification in technique</a:t>
            </a:r>
            <a:br>
              <a:rPr lang="en-US" sz="2800" dirty="0" smtClean="0"/>
            </a:br>
            <a:r>
              <a:rPr sz="3600" b="1" dirty="0" smtClean="0">
                <a:solidFill>
                  <a:schemeClr val="accent6">
                    <a:lumMod val="75000"/>
                  </a:schemeClr>
                </a:solidFill>
                <a:latin typeface="Papyrus" pitchFamily="66" charset="0"/>
              </a:rPr>
              <a:t>“</a:t>
            </a:r>
            <a:r>
              <a:rPr sz="3600" b="1" dirty="0" smtClean="0">
                <a:solidFill>
                  <a:schemeClr val="accent6">
                    <a:lumMod val="75000"/>
                  </a:schemeClr>
                </a:solidFill>
                <a:latin typeface="Rockwell" pitchFamily="18" charset="0"/>
              </a:rPr>
              <a:t>The </a:t>
            </a:r>
            <a:r>
              <a:rPr sz="3600" b="1" dirty="0" err="1" smtClean="0">
                <a:solidFill>
                  <a:schemeClr val="accent6">
                    <a:lumMod val="75000"/>
                  </a:schemeClr>
                </a:solidFill>
                <a:latin typeface="Rockwell" pitchFamily="18" charset="0"/>
              </a:rPr>
              <a:t>Chalk</a:t>
            </a:r>
            <a:r>
              <a:rPr lang="en-US" sz="3600" b="1" dirty="0" err="1" smtClean="0">
                <a:solidFill>
                  <a:schemeClr val="accent6">
                    <a:lumMod val="75000"/>
                  </a:schemeClr>
                </a:solidFill>
                <a:latin typeface="Rockwell" pitchFamily="18" charset="0"/>
              </a:rPr>
              <a:t>oo’s</a:t>
            </a:r>
            <a:r>
              <a:rPr sz="3600" b="1" dirty="0" smtClean="0">
                <a:solidFill>
                  <a:schemeClr val="accent6">
                    <a:lumMod val="75000"/>
                  </a:schemeClr>
                </a:solidFill>
                <a:latin typeface="Rockwell" pitchFamily="18" charset="0"/>
              </a:rPr>
              <a:t> </a:t>
            </a:r>
            <a:r>
              <a:rPr lang="en-US" sz="3600" b="1" dirty="0" smtClean="0">
                <a:solidFill>
                  <a:schemeClr val="accent6">
                    <a:lumMod val="75000"/>
                  </a:schemeClr>
                </a:solidFill>
                <a:latin typeface="Rockwell" pitchFamily="18" charset="0"/>
              </a:rPr>
              <a:t>Modification</a:t>
            </a:r>
            <a:r>
              <a:rPr sz="3600" b="1" dirty="0" smtClean="0">
                <a:solidFill>
                  <a:schemeClr val="accent6">
                    <a:lumMod val="75000"/>
                  </a:schemeClr>
                </a:solidFill>
                <a:latin typeface="Rockwell" pitchFamily="18" charset="0"/>
              </a:rPr>
              <a:t>”</a:t>
            </a:r>
            <a:br>
              <a:rPr sz="3600" b="1" dirty="0" smtClean="0">
                <a:solidFill>
                  <a:schemeClr val="accent6">
                    <a:lumMod val="75000"/>
                  </a:schemeClr>
                </a:solidFill>
                <a:latin typeface="Rockwell" pitchFamily="18" charset="0"/>
              </a:rPr>
            </a:br>
            <a:r>
              <a:rPr lang="en-US" dirty="0" smtClean="0"/>
              <a:t> </a:t>
            </a:r>
            <a:r>
              <a:rPr lang="en-US" sz="2200" dirty="0" smtClean="0"/>
              <a:t>M. </a:t>
            </a:r>
            <a:r>
              <a:rPr lang="en-US" sz="2200" dirty="0" err="1" smtClean="0"/>
              <a:t>Chalkoo</a:t>
            </a:r>
            <a:r>
              <a:rPr lang="en-US" sz="2200" dirty="0" smtClean="0"/>
              <a:t> et al. / International Journal of Surgery xxx (2012) 1-4</a:t>
            </a:r>
            <a:endParaRPr sz="2200" b="1" dirty="0">
              <a:solidFill>
                <a:srgbClr val="FF0000"/>
              </a:solidFill>
              <a:latin typeface="Rockwell" pitchFamily="18" charset="0"/>
            </a:endParaRPr>
          </a:p>
        </p:txBody>
      </p:sp>
      <p:sp>
        <p:nvSpPr>
          <p:cNvPr id="3" name="Subtitle 2"/>
          <p:cNvSpPr>
            <a:spLocks noGrp="1"/>
          </p:cNvSpPr>
          <p:nvPr>
            <p:ph type="subTitle" idx="1"/>
          </p:nvPr>
        </p:nvSpPr>
        <p:spPr>
          <a:xfrm>
            <a:off x="457200" y="2362200"/>
            <a:ext cx="8305800" cy="3657600"/>
          </a:xfrm>
        </p:spPr>
        <p:txBody>
          <a:bodyPr/>
          <a:lstStyle/>
          <a:p>
            <a:pPr eaLnBrk="1" fontAlgn="auto" hangingPunct="1">
              <a:spcAft>
                <a:spcPts val="0"/>
              </a:spcAft>
              <a:buFont typeface="Wingdings 2"/>
              <a:buNone/>
              <a:defRPr/>
            </a:pPr>
            <a:r>
              <a:rPr lang="en-US" sz="2800" b="1" dirty="0" smtClean="0">
                <a:solidFill>
                  <a:srgbClr val="002060"/>
                </a:solidFill>
              </a:rPr>
              <a:t>Dr </a:t>
            </a:r>
            <a:r>
              <a:rPr lang="en-US" sz="2800" b="1" dirty="0" err="1" smtClean="0">
                <a:solidFill>
                  <a:srgbClr val="002060"/>
                </a:solidFill>
              </a:rPr>
              <a:t>Mushtaq</a:t>
            </a:r>
            <a:r>
              <a:rPr lang="en-US" sz="2800" b="1" dirty="0" smtClean="0">
                <a:solidFill>
                  <a:srgbClr val="002060"/>
                </a:solidFill>
              </a:rPr>
              <a:t> </a:t>
            </a:r>
            <a:r>
              <a:rPr lang="en-US" sz="2800" b="1" dirty="0" err="1" smtClean="0">
                <a:solidFill>
                  <a:srgbClr val="002060"/>
                </a:solidFill>
              </a:rPr>
              <a:t>Chalkoo</a:t>
            </a:r>
            <a:endParaRPr lang="en-US" sz="2800" b="1" dirty="0" smtClean="0">
              <a:solidFill>
                <a:srgbClr val="002060"/>
              </a:solidFill>
            </a:endParaRPr>
          </a:p>
          <a:p>
            <a:pPr eaLnBrk="1" fontAlgn="auto" hangingPunct="1">
              <a:spcAft>
                <a:spcPts val="0"/>
              </a:spcAft>
              <a:buFont typeface="Wingdings 2"/>
              <a:buNone/>
              <a:defRPr/>
            </a:pPr>
            <a:r>
              <a:rPr lang="en-US" sz="1800" dirty="0" err="1" smtClean="0">
                <a:solidFill>
                  <a:schemeClr val="tx1"/>
                </a:solidFill>
              </a:rPr>
              <a:t>SR.Consultant</a:t>
            </a:r>
            <a:r>
              <a:rPr lang="en-US" sz="1800" dirty="0" smtClean="0">
                <a:solidFill>
                  <a:schemeClr val="tx1"/>
                </a:solidFill>
              </a:rPr>
              <a:t> Laparoscopic And Minimal Access Surgeon,</a:t>
            </a:r>
          </a:p>
          <a:p>
            <a:pPr eaLnBrk="1" fontAlgn="auto" hangingPunct="1">
              <a:spcAft>
                <a:spcPts val="0"/>
              </a:spcAft>
              <a:buFont typeface="Wingdings 2"/>
              <a:buNone/>
              <a:defRPr/>
            </a:pPr>
            <a:r>
              <a:rPr lang="en-US" sz="1800" dirty="0" smtClean="0">
                <a:solidFill>
                  <a:schemeClr val="tx1"/>
                </a:solidFill>
              </a:rPr>
              <a:t>Govt. Medical College, SMHS and Associated Hospitals, Srinagar.</a:t>
            </a:r>
          </a:p>
          <a:p>
            <a:pPr algn="l" eaLnBrk="1" fontAlgn="auto" hangingPunct="1">
              <a:spcAft>
                <a:spcPts val="0"/>
              </a:spcAft>
              <a:buFont typeface="Wingdings 2"/>
              <a:buNone/>
              <a:defRPr/>
            </a:pPr>
            <a:r>
              <a:rPr lang="en-US" sz="1800" b="1" dirty="0" smtClean="0">
                <a:solidFill>
                  <a:schemeClr val="tx1"/>
                </a:solidFill>
              </a:rPr>
              <a:t>Reviewer</a:t>
            </a:r>
            <a:r>
              <a:rPr lang="en-US" sz="1800" dirty="0" smtClean="0">
                <a:solidFill>
                  <a:schemeClr val="tx1"/>
                </a:solidFill>
              </a:rPr>
              <a:t>:  </a:t>
            </a:r>
            <a:r>
              <a:rPr lang="en-US" sz="1800" b="1" dirty="0" smtClean="0">
                <a:solidFill>
                  <a:schemeClr val="tx1"/>
                </a:solidFill>
              </a:rPr>
              <a:t>IJS London.</a:t>
            </a:r>
          </a:p>
          <a:p>
            <a:pPr algn="l" eaLnBrk="1" fontAlgn="auto" hangingPunct="1">
              <a:spcAft>
                <a:spcPts val="0"/>
              </a:spcAft>
              <a:buFont typeface="Wingdings 2"/>
              <a:buNone/>
              <a:defRPr/>
            </a:pPr>
            <a:r>
              <a:rPr lang="en-US" sz="1800" b="1" dirty="0" smtClean="0">
                <a:solidFill>
                  <a:schemeClr val="tx1"/>
                </a:solidFill>
              </a:rPr>
              <a:t>                    IJS-Case reports London</a:t>
            </a:r>
          </a:p>
          <a:p>
            <a:pPr algn="l" eaLnBrk="1" fontAlgn="auto" hangingPunct="1">
              <a:spcAft>
                <a:spcPts val="0"/>
              </a:spcAft>
              <a:buFont typeface="Wingdings 2"/>
              <a:buNone/>
              <a:defRPr/>
            </a:pPr>
            <a:r>
              <a:rPr lang="en-US" sz="1800" b="1" dirty="0" smtClean="0">
                <a:solidFill>
                  <a:schemeClr val="tx1"/>
                </a:solidFill>
              </a:rPr>
              <a:t>	   Laparoscopy </a:t>
            </a:r>
            <a:r>
              <a:rPr lang="en-US" sz="1800" b="1" dirty="0" err="1" smtClean="0">
                <a:solidFill>
                  <a:schemeClr val="tx1"/>
                </a:solidFill>
              </a:rPr>
              <a:t>Faculty,Webmed</a:t>
            </a:r>
            <a:r>
              <a:rPr lang="en-US" sz="1800" b="1" dirty="0" smtClean="0">
                <a:solidFill>
                  <a:schemeClr val="tx1"/>
                </a:solidFill>
              </a:rPr>
              <a:t> Central UK</a:t>
            </a:r>
          </a:p>
          <a:p>
            <a:pPr algn="l" eaLnBrk="1" fontAlgn="auto" hangingPunct="1">
              <a:spcAft>
                <a:spcPts val="0"/>
              </a:spcAft>
              <a:buFont typeface="Wingdings 2"/>
              <a:buNone/>
              <a:defRPr/>
            </a:pPr>
            <a:r>
              <a:rPr lang="en-US" sz="1800" b="1" dirty="0" smtClean="0">
                <a:solidFill>
                  <a:schemeClr val="tx1"/>
                </a:solidFill>
              </a:rPr>
              <a:t>                     Malaysian Journal Of Surgery</a:t>
            </a:r>
          </a:p>
          <a:p>
            <a:pPr algn="l" eaLnBrk="1" fontAlgn="auto" hangingPunct="1">
              <a:spcAft>
                <a:spcPts val="0"/>
              </a:spcAft>
              <a:buFont typeface="Wingdings 2"/>
              <a:buNone/>
              <a:defRPr/>
            </a:pPr>
            <a:r>
              <a:rPr lang="en-US" sz="1800" b="1" dirty="0" smtClean="0">
                <a:solidFill>
                  <a:schemeClr val="tx1"/>
                </a:solidFill>
              </a:rPr>
              <a:t>                     Pakistani Journal of Surgery</a:t>
            </a:r>
          </a:p>
          <a:p>
            <a:pPr algn="l" eaLnBrk="1" fontAlgn="auto" hangingPunct="1">
              <a:spcAft>
                <a:spcPts val="0"/>
              </a:spcAft>
              <a:buFont typeface="Wingdings 2"/>
              <a:buNone/>
              <a:defRPr/>
            </a:pPr>
            <a:r>
              <a:rPr lang="en-US" sz="1800" b="1" dirty="0" smtClean="0">
                <a:solidFill>
                  <a:schemeClr val="tx1"/>
                </a:solidFill>
              </a:rPr>
              <a:t>	    N. American Journal of Surgery</a:t>
            </a:r>
          </a:p>
          <a:p>
            <a:pPr algn="l" eaLnBrk="1" fontAlgn="auto" hangingPunct="1">
              <a:spcAft>
                <a:spcPts val="0"/>
              </a:spcAft>
              <a:buFont typeface="Wingdings 2"/>
              <a:buNone/>
              <a:defRPr/>
            </a:pPr>
            <a:r>
              <a:rPr lang="en-US" sz="1800" b="1" dirty="0" smtClean="0">
                <a:solidFill>
                  <a:schemeClr val="tx1"/>
                </a:solidFill>
              </a:rPr>
              <a:t>                     Surgical Science </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62600"/>
            <a:ext cx="8229600" cy="1143000"/>
          </a:xfrm>
        </p:spPr>
        <p:txBody>
          <a:bodyPr>
            <a:normAutofit/>
          </a:bodyPr>
          <a:lstStyle/>
          <a:p>
            <a:r>
              <a:rPr lang="en-US" sz="2800" dirty="0" err="1" smtClean="0">
                <a:latin typeface="Aharoni" pitchFamily="2" charset="-79"/>
                <a:ea typeface="Adobe Gothic Std B" pitchFamily="34" charset="-128"/>
                <a:cs typeface="Aharoni" pitchFamily="2" charset="-79"/>
              </a:rPr>
              <a:t>Chalkoo’s</a:t>
            </a:r>
            <a:r>
              <a:rPr lang="en-US" sz="2800" dirty="0" smtClean="0">
                <a:latin typeface="Aharoni" pitchFamily="2" charset="-79"/>
                <a:ea typeface="Adobe Gothic Std B" pitchFamily="34" charset="-128"/>
                <a:cs typeface="Aharoni" pitchFamily="2" charset="-79"/>
              </a:rPr>
              <a:t> Modification For Three Port </a:t>
            </a:r>
            <a:r>
              <a:rPr lang="en-US" sz="2800" dirty="0" err="1" smtClean="0">
                <a:latin typeface="Aharoni" pitchFamily="2" charset="-79"/>
                <a:ea typeface="Adobe Gothic Std B" pitchFamily="34" charset="-128"/>
                <a:cs typeface="Aharoni" pitchFamily="2" charset="-79"/>
              </a:rPr>
              <a:t>Lapchole</a:t>
            </a:r>
            <a:endParaRPr lang="en-US" sz="2800" dirty="0"/>
          </a:p>
        </p:txBody>
      </p:sp>
      <p:pic>
        <p:nvPicPr>
          <p:cNvPr id="2050" name="Picture 2" descr="J:\America Images\20130811_103457.jpg"/>
          <p:cNvPicPr>
            <a:picLocks noChangeAspect="1" noChangeArrowheads="1"/>
          </p:cNvPicPr>
          <p:nvPr/>
        </p:nvPicPr>
        <p:blipFill>
          <a:blip r:embed="rId2" cstate="print"/>
          <a:srcRect/>
          <a:stretch>
            <a:fillRect/>
          </a:stretch>
        </p:blipFill>
        <p:spPr bwMode="auto">
          <a:xfrm>
            <a:off x="228599" y="76200"/>
            <a:ext cx="2020661" cy="2286000"/>
          </a:xfrm>
          <a:prstGeom prst="rect">
            <a:avLst/>
          </a:prstGeom>
          <a:noFill/>
        </p:spPr>
      </p:pic>
      <p:pic>
        <p:nvPicPr>
          <p:cNvPr id="2051" name="Picture 3" descr="J:\America Images\20130811_103607.jpg"/>
          <p:cNvPicPr>
            <a:picLocks noChangeAspect="1" noChangeArrowheads="1"/>
          </p:cNvPicPr>
          <p:nvPr/>
        </p:nvPicPr>
        <p:blipFill>
          <a:blip r:embed="rId3" cstate="print"/>
          <a:srcRect/>
          <a:stretch>
            <a:fillRect/>
          </a:stretch>
        </p:blipFill>
        <p:spPr bwMode="auto">
          <a:xfrm>
            <a:off x="2438400" y="304800"/>
            <a:ext cx="2895600" cy="3276600"/>
          </a:xfrm>
          <a:prstGeom prst="rect">
            <a:avLst/>
          </a:prstGeom>
          <a:noFill/>
        </p:spPr>
      </p:pic>
      <p:pic>
        <p:nvPicPr>
          <p:cNvPr id="2052" name="Picture 4" descr="J:\America Images\20130811_103819.jpg"/>
          <p:cNvPicPr>
            <a:picLocks noChangeAspect="1" noChangeArrowheads="1"/>
          </p:cNvPicPr>
          <p:nvPr/>
        </p:nvPicPr>
        <p:blipFill>
          <a:blip r:embed="rId4" cstate="print"/>
          <a:srcRect/>
          <a:stretch>
            <a:fillRect/>
          </a:stretch>
        </p:blipFill>
        <p:spPr bwMode="auto">
          <a:xfrm>
            <a:off x="5486400" y="1219200"/>
            <a:ext cx="3429000" cy="40386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486400"/>
            <a:ext cx="8305800" cy="1219200"/>
          </a:xfrm>
        </p:spPr>
        <p:txBody>
          <a:bodyPr>
            <a:normAutofit/>
          </a:bodyPr>
          <a:lstStyle/>
          <a:p>
            <a:r>
              <a:rPr lang="en-US" sz="2800" dirty="0" err="1" smtClean="0">
                <a:latin typeface="Aharoni" pitchFamily="2" charset="-79"/>
                <a:ea typeface="Adobe Gothic Std B" pitchFamily="34" charset="-128"/>
                <a:cs typeface="Aharoni" pitchFamily="2" charset="-79"/>
              </a:rPr>
              <a:t>Chalkoo’s</a:t>
            </a:r>
            <a:r>
              <a:rPr lang="en-US" sz="2800" dirty="0" smtClean="0">
                <a:latin typeface="Aharoni" pitchFamily="2" charset="-79"/>
                <a:ea typeface="Adobe Gothic Std B" pitchFamily="34" charset="-128"/>
                <a:cs typeface="Aharoni" pitchFamily="2" charset="-79"/>
              </a:rPr>
              <a:t> Modification For Three Port </a:t>
            </a:r>
            <a:r>
              <a:rPr lang="en-US" sz="2800" dirty="0" err="1" smtClean="0">
                <a:latin typeface="Aharoni" pitchFamily="2" charset="-79"/>
                <a:ea typeface="Adobe Gothic Std B" pitchFamily="34" charset="-128"/>
                <a:cs typeface="Aharoni" pitchFamily="2" charset="-79"/>
              </a:rPr>
              <a:t>Lapchole</a:t>
            </a:r>
            <a:endParaRPr lang="en-US" sz="2800" dirty="0">
              <a:latin typeface="Aharoni" pitchFamily="2" charset="-79"/>
              <a:ea typeface="Adobe Gothic Std B" pitchFamily="34" charset="-128"/>
              <a:cs typeface="Aharoni" pitchFamily="2" charset="-79"/>
            </a:endParaRPr>
          </a:p>
        </p:txBody>
      </p:sp>
      <p:pic>
        <p:nvPicPr>
          <p:cNvPr id="1026" name="Picture 2" descr="J:\America Images\20130811_103825.jpg"/>
          <p:cNvPicPr>
            <a:picLocks noChangeAspect="1" noChangeArrowheads="1"/>
          </p:cNvPicPr>
          <p:nvPr/>
        </p:nvPicPr>
        <p:blipFill>
          <a:blip r:embed="rId2" cstate="print"/>
          <a:srcRect/>
          <a:stretch>
            <a:fillRect/>
          </a:stretch>
        </p:blipFill>
        <p:spPr bwMode="auto">
          <a:xfrm>
            <a:off x="152399" y="152400"/>
            <a:ext cx="2743201" cy="2438400"/>
          </a:xfrm>
          <a:prstGeom prst="rect">
            <a:avLst/>
          </a:prstGeom>
          <a:noFill/>
        </p:spPr>
      </p:pic>
      <p:pic>
        <p:nvPicPr>
          <p:cNvPr id="1027" name="Picture 3" descr="J:\America Images\20130811_103828.jpg"/>
          <p:cNvPicPr>
            <a:picLocks noChangeAspect="1" noChangeArrowheads="1"/>
          </p:cNvPicPr>
          <p:nvPr/>
        </p:nvPicPr>
        <p:blipFill>
          <a:blip r:embed="rId3" cstate="print"/>
          <a:srcRect/>
          <a:stretch>
            <a:fillRect/>
          </a:stretch>
        </p:blipFill>
        <p:spPr bwMode="auto">
          <a:xfrm>
            <a:off x="2971800" y="685800"/>
            <a:ext cx="2895600" cy="3124200"/>
          </a:xfrm>
          <a:prstGeom prst="rect">
            <a:avLst/>
          </a:prstGeom>
          <a:noFill/>
        </p:spPr>
      </p:pic>
      <p:pic>
        <p:nvPicPr>
          <p:cNvPr id="1028" name="Picture 4" descr="J:\America Images\20130811_103919.jpg"/>
          <p:cNvPicPr>
            <a:picLocks noChangeAspect="1" noChangeArrowheads="1"/>
          </p:cNvPicPr>
          <p:nvPr/>
        </p:nvPicPr>
        <p:blipFill>
          <a:blip r:embed="rId4" cstate="print"/>
          <a:srcRect/>
          <a:stretch>
            <a:fillRect/>
          </a:stretch>
        </p:blipFill>
        <p:spPr bwMode="auto">
          <a:xfrm>
            <a:off x="5943600" y="1447800"/>
            <a:ext cx="3124200" cy="39624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err="1" smtClean="0">
                <a:latin typeface="Aharoni" pitchFamily="2" charset="-79"/>
                <a:cs typeface="Aharoni" pitchFamily="2" charset="-79"/>
              </a:rPr>
              <a:t>Chalkoo’s</a:t>
            </a:r>
            <a:r>
              <a:rPr lang="en-US" sz="4000" dirty="0" smtClean="0">
                <a:latin typeface="Aharoni" pitchFamily="2" charset="-79"/>
                <a:cs typeface="Aharoni" pitchFamily="2" charset="-79"/>
              </a:rPr>
              <a:t> Modification For Three Port </a:t>
            </a:r>
            <a:r>
              <a:rPr lang="en-US" sz="4000" dirty="0" err="1" smtClean="0">
                <a:latin typeface="Aharoni" pitchFamily="2" charset="-79"/>
                <a:cs typeface="Aharoni" pitchFamily="2" charset="-79"/>
              </a:rPr>
              <a:t>Lapchole</a:t>
            </a:r>
            <a:endParaRPr lang="en-US" sz="4000" dirty="0">
              <a:latin typeface="Aharoni" pitchFamily="2" charset="-79"/>
              <a:cs typeface="Aharoni" pitchFamily="2" charset="-79"/>
            </a:endParaRPr>
          </a:p>
        </p:txBody>
      </p:sp>
      <p:pic>
        <p:nvPicPr>
          <p:cNvPr id="4" name="America Vedio CD 1.mpg">
            <a:hlinkClick r:id="" action="ppaction://media"/>
          </p:cNvPr>
          <p:cNvPicPr>
            <a:picLocks noGrp="1" noRot="1" noChangeAspect="1"/>
          </p:cNvPicPr>
          <p:nvPr>
            <p:ph idx="1"/>
            <a:videoFile r:link="rId1"/>
          </p:nvPr>
        </p:nvPicPr>
        <p:blipFill>
          <a:blip r:embed="rId3" cstate="print"/>
          <a:stretch>
            <a:fillRect/>
          </a:stretch>
        </p:blipFill>
        <p:spPr>
          <a:xfrm>
            <a:off x="685800" y="1676400"/>
            <a:ext cx="7772400" cy="4572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24200"/>
            <a:ext cx="8229600" cy="1143000"/>
          </a:xfrm>
        </p:spPr>
        <p:txBody>
          <a:bodyPr>
            <a:noAutofit/>
          </a:bodyPr>
          <a:lstStyle/>
          <a:p>
            <a:pPr lvl="0"/>
            <a:r>
              <a:rPr lang="en-US" sz="1800" dirty="0" smtClean="0"/>
              <a:t>Performing your original search, </a:t>
            </a:r>
            <a:r>
              <a:rPr lang="en-US" sz="1800" b="1" i="1" dirty="0" err="1" smtClean="0"/>
              <a:t>indian</a:t>
            </a:r>
            <a:r>
              <a:rPr lang="en-US" sz="1800" b="1" i="1" dirty="0" smtClean="0"/>
              <a:t> journal of </a:t>
            </a:r>
            <a:r>
              <a:rPr lang="en-US" sz="1800" b="1" i="1" dirty="0" err="1" smtClean="0"/>
              <a:t>surgery,is</a:t>
            </a:r>
            <a:r>
              <a:rPr lang="en-US" sz="1800" b="1" i="1" dirty="0" smtClean="0"/>
              <a:t> fourth port really required for laparoscopic cholecystectomy </a:t>
            </a:r>
            <a:r>
              <a:rPr lang="en-US" sz="1800" b="1" i="1" dirty="0" err="1" smtClean="0"/>
              <a:t>dr</a:t>
            </a:r>
            <a:r>
              <a:rPr lang="en-US" sz="1800" b="1" i="1" dirty="0" smtClean="0"/>
              <a:t> </a:t>
            </a:r>
            <a:r>
              <a:rPr lang="en-US" sz="1800" b="1" i="1" dirty="0" err="1" smtClean="0"/>
              <a:t>mushtaq</a:t>
            </a:r>
            <a:r>
              <a:rPr lang="en-US" sz="1800" b="1" i="1" dirty="0" smtClean="0"/>
              <a:t> </a:t>
            </a:r>
            <a:r>
              <a:rPr lang="en-US" sz="1800" b="1" i="1" dirty="0" err="1" smtClean="0"/>
              <a:t>chalkoo</a:t>
            </a:r>
            <a:r>
              <a:rPr lang="en-US" sz="1800" dirty="0" smtClean="0"/>
              <a:t>, in PMC will retrieve </a:t>
            </a:r>
            <a:r>
              <a:rPr lang="en-US" sz="1800" b="1" i="1" u="sng" dirty="0" smtClean="0">
                <a:hlinkClick r:id="rId2"/>
              </a:rPr>
              <a:t>0</a:t>
            </a:r>
            <a:r>
              <a:rPr lang="en-US" sz="1800" u="sng" dirty="0" smtClean="0">
                <a:hlinkClick r:id="rId2"/>
              </a:rPr>
              <a:t> records</a:t>
            </a:r>
            <a:r>
              <a:rPr lang="en-US" sz="1800" dirty="0" smtClean="0"/>
              <a:t>.</a:t>
            </a:r>
            <a:br>
              <a:rPr lang="en-US" sz="1800" dirty="0" smtClean="0"/>
            </a:br>
            <a:r>
              <a:rPr lang="en-US" sz="1800" dirty="0" smtClean="0"/>
              <a:t>Indian J Surg. 2010 October; 72(5): 373–376.</a:t>
            </a:r>
            <a:br>
              <a:rPr lang="en-US" sz="1800" dirty="0" smtClean="0"/>
            </a:br>
            <a:r>
              <a:rPr lang="en-US" sz="1800" dirty="0" smtClean="0"/>
              <a:t>Published online 2010 November 18. </a:t>
            </a:r>
            <a:r>
              <a:rPr lang="en-US" sz="1800" dirty="0" err="1" smtClean="0"/>
              <a:t>doi</a:t>
            </a:r>
            <a:r>
              <a:rPr lang="en-US" sz="1800" dirty="0" smtClean="0"/>
              <a:t>:  </a:t>
            </a:r>
            <a:r>
              <a:rPr lang="en-US" sz="1800" u="sng" dirty="0" smtClean="0">
                <a:hlinkClick r:id="rId3"/>
              </a:rPr>
              <a:t>10.1007/s12262-010-0154-9</a:t>
            </a:r>
            <a:r>
              <a:rPr lang="en-US" sz="1800" dirty="0" smtClean="0"/>
              <a:t/>
            </a:r>
            <a:br>
              <a:rPr lang="en-US" sz="1800" dirty="0" smtClean="0"/>
            </a:br>
            <a:r>
              <a:rPr lang="en-US" sz="1800" dirty="0" smtClean="0"/>
              <a:t>PMCID: PMC3077134</a:t>
            </a:r>
            <a:br>
              <a:rPr lang="en-US" sz="1800" dirty="0" smtClean="0"/>
            </a:br>
            <a:r>
              <a:rPr lang="en-US" sz="1800" b="1" dirty="0" smtClean="0"/>
              <a:t>Is Fourth Port Really Required in Laparoscopic Cholecystectomy?</a:t>
            </a:r>
            <a:r>
              <a:rPr lang="en-US" sz="1800" dirty="0" smtClean="0"/>
              <a:t/>
            </a:r>
            <a:br>
              <a:rPr lang="en-US" sz="1800" dirty="0" smtClean="0"/>
            </a:br>
            <a:r>
              <a:rPr lang="en-US" sz="1800" u="sng" dirty="0" err="1" smtClean="0">
                <a:hlinkClick r:id="rId4"/>
              </a:rPr>
              <a:t>Mushtaq</a:t>
            </a:r>
            <a:r>
              <a:rPr lang="en-US" sz="1800" u="sng" dirty="0" smtClean="0">
                <a:hlinkClick r:id="rId4"/>
              </a:rPr>
              <a:t> </a:t>
            </a:r>
            <a:r>
              <a:rPr lang="en-US" sz="1800" u="sng" dirty="0" err="1" smtClean="0">
                <a:hlinkClick r:id="rId4"/>
              </a:rPr>
              <a:t>Chalkoo</a:t>
            </a:r>
            <a:r>
              <a:rPr lang="en-US" sz="1800" dirty="0" smtClean="0"/>
              <a:t>,</a:t>
            </a:r>
            <a:r>
              <a:rPr lang="en-US" sz="1800" baseline="30000" dirty="0" smtClean="0"/>
              <a:t> </a:t>
            </a:r>
            <a:r>
              <a:rPr lang="en-US" sz="1800" dirty="0" smtClean="0"/>
              <a:t> </a:t>
            </a:r>
            <a:r>
              <a:rPr lang="en-US" sz="1800" u="sng" dirty="0" err="1" smtClean="0">
                <a:hlinkClick r:id="rId5"/>
              </a:rPr>
              <a:t>Shahnawaz</a:t>
            </a:r>
            <a:r>
              <a:rPr lang="en-US" sz="1800" u="sng" dirty="0" smtClean="0">
                <a:hlinkClick r:id="rId5"/>
              </a:rPr>
              <a:t> </a:t>
            </a:r>
            <a:r>
              <a:rPr lang="en-US" sz="1800" u="sng" dirty="0" err="1" smtClean="0">
                <a:hlinkClick r:id="rId5"/>
              </a:rPr>
              <a:t>Ahangar</a:t>
            </a:r>
            <a:r>
              <a:rPr lang="en-US" sz="1800" dirty="0" smtClean="0"/>
              <a:t>, and </a:t>
            </a:r>
            <a:r>
              <a:rPr lang="en-US" sz="1800" u="sng" dirty="0" smtClean="0">
                <a:hlinkClick r:id="rId6"/>
              </a:rPr>
              <a:t>Abdul </a:t>
            </a:r>
            <a:r>
              <a:rPr lang="en-US" sz="1800" u="sng" dirty="0" err="1" smtClean="0">
                <a:hlinkClick r:id="rId6"/>
              </a:rPr>
              <a:t>Munnon</a:t>
            </a:r>
            <a:r>
              <a:rPr lang="en-US" sz="1800" u="sng" dirty="0" smtClean="0">
                <a:hlinkClick r:id="rId6"/>
              </a:rPr>
              <a:t> </a:t>
            </a:r>
            <a:r>
              <a:rPr lang="en-US" sz="1800" u="sng" dirty="0" err="1" smtClean="0">
                <a:hlinkClick r:id="rId6"/>
              </a:rPr>
              <a:t>Durrani</a:t>
            </a:r>
            <a:r>
              <a:rPr lang="en-US" sz="1800" dirty="0" smtClean="0"/>
              <a:t/>
            </a:r>
            <a:br>
              <a:rPr lang="en-US" sz="1800" dirty="0" smtClean="0"/>
            </a:br>
            <a:r>
              <a:rPr lang="en-US" sz="1800" u="sng" dirty="0" smtClean="0">
                <a:hlinkClick r:id="rId7"/>
              </a:rPr>
              <a:t>Author information ►</a:t>
            </a:r>
            <a:r>
              <a:rPr lang="en-US" sz="1800" dirty="0" smtClean="0"/>
              <a:t> </a:t>
            </a:r>
            <a:r>
              <a:rPr lang="en-US" sz="1800" u="sng" dirty="0" smtClean="0">
                <a:hlinkClick r:id="rId7"/>
              </a:rPr>
              <a:t>Article notes ►</a:t>
            </a:r>
            <a:r>
              <a:rPr lang="en-US" sz="1800" dirty="0" smtClean="0"/>
              <a:t> </a:t>
            </a:r>
            <a:r>
              <a:rPr lang="en-US" sz="1800" u="sng" dirty="0" smtClean="0">
                <a:hlinkClick r:id="rId7"/>
              </a:rPr>
              <a:t>Copyright and License information ►</a:t>
            </a:r>
            <a:r>
              <a:rPr lang="en-US" sz="1800" dirty="0" smtClean="0"/>
              <a:t/>
            </a:r>
            <a:br>
              <a:rPr lang="en-US" sz="1800" dirty="0" smtClean="0"/>
            </a:br>
            <a:r>
              <a:rPr lang="en-US" sz="1800" u="sng" dirty="0" smtClean="0">
                <a:hlinkClick r:id="rId7" tooltip="Go to other sections in this page"/>
              </a:rPr>
              <a:t>Go to:</a:t>
            </a:r>
            <a:r>
              <a:rPr lang="en-US" sz="1800" dirty="0" smtClean="0"/>
              <a:t/>
            </a:r>
            <a:br>
              <a:rPr lang="en-US" sz="1800" dirty="0" smtClean="0"/>
            </a:br>
            <a:r>
              <a:rPr lang="en-US" sz="1800" b="1" dirty="0" smtClean="0"/>
              <a:t>Abstract</a:t>
            </a:r>
            <a:r>
              <a:rPr lang="en-US" sz="1800" dirty="0" smtClean="0"/>
              <a:t/>
            </a:r>
            <a:br>
              <a:rPr lang="en-US" sz="1800" dirty="0" smtClean="0"/>
            </a:br>
            <a:r>
              <a:rPr lang="en-US" sz="1800" dirty="0" smtClean="0"/>
              <a:t>Since the advent of four-port laparoscopic cholecystectomy, many modifications regarding port number and size have been tried. The feasibility of three-port technique has been found comparable to the conventional four-port laparoscopic cholecystectomy. To assess the feasibility and safety of three-port laparoscopic cholecystectomy in a prospective study. Between March 2007 and March 2009, fifty patients with cholelithiasis aged between 15 and 56 years underwent three-port cholecystectomy in a prospective study in Government medical college, Srinagar.</a:t>
            </a:r>
            <a:br>
              <a:rPr lang="en-US" sz="1800" dirty="0" smtClean="0"/>
            </a:br>
            <a:endParaRPr lang="en-US" sz="1800" dirty="0"/>
          </a:p>
        </p:txBody>
      </p:sp>
      <p:pic>
        <p:nvPicPr>
          <p:cNvPr id="26626" name="Picture 2" descr="J:\logo-ijsurg.gif"/>
          <p:cNvPicPr>
            <a:picLocks noChangeAspect="1" noChangeArrowheads="1"/>
          </p:cNvPicPr>
          <p:nvPr/>
        </p:nvPicPr>
        <p:blipFill>
          <a:blip r:embed="rId8" cstate="print"/>
          <a:srcRect/>
          <a:stretch>
            <a:fillRect/>
          </a:stretch>
        </p:blipFill>
        <p:spPr bwMode="auto">
          <a:xfrm>
            <a:off x="1676400" y="152400"/>
            <a:ext cx="5638800" cy="82296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140</TotalTime>
  <Words>118</Words>
  <Application>Microsoft Office PowerPoint</Application>
  <PresentationFormat>On-screen Show (4:3)</PresentationFormat>
  <Paragraphs>33</Paragraphs>
  <Slides>12</Slides>
  <Notes>1</Notes>
  <HiddenSlides>0</HiddenSlides>
  <MMClips>1</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 I always remind myself of the famous quote,                                                                             “look behind you at what you have already accomplished                                                                      look up and believe that the sky is the limit                                                                     look down to make sure you are on the right path                                                                     look ahead and claim success in every thing you do.”  </vt:lpstr>
      <vt:lpstr>SUB DISTRICT HOSPITAL TANGMARG-GULMARG</vt:lpstr>
      <vt:lpstr>PowerPoint Presentation</vt:lpstr>
      <vt:lpstr>PowerPoint Presentation</vt:lpstr>
      <vt:lpstr>A medical school experience with three port laparoscopic cholecystectomy with a new modification in technique “The Chalkoo’s Modification”  M. Chalkoo et al. / International Journal of Surgery xxx (2012) 1-4</vt:lpstr>
      <vt:lpstr>Chalkoo’s Modification For Three Port Lapchole</vt:lpstr>
      <vt:lpstr>Chalkoo’s Modification For Three Port Lapchole</vt:lpstr>
      <vt:lpstr>Chalkoo’s Modification For Three Port Lapchole</vt:lpstr>
      <vt:lpstr>Performing your original search, indian journal of surgery,is fourth port really required for laparoscopic cholecystectomy dr mushtaq chalkoo, in PMC will retrieve 0 records. Indian J Surg. 2010 October; 72(5): 373–376. Published online 2010 November 18. doi:  10.1007/s12262-010-0154-9 PMCID: PMC3077134 Is Fourth Port Really Required in Laparoscopic Cholecystectomy? Mushtaq Chalkoo,  Shahnawaz Ahangar, and Abdul Munnon Durrani Author information ► Article notes ► Copyright and License information ► Go to: Abstract Since the advent of four-port laparoscopic cholecystectomy, many modifications regarding port number and size have been tried. The feasibility of three-port technique has been found comparable to the conventional four-port laparoscopic cholecystectomy. To assess the feasibility and safety of three-port laparoscopic cholecystectomy in a prospective study. Between March 2007 and March 2009, fifty patients with cholelithiasis aged between 15 and 56 years underwent three-port cholecystectomy in a prospective study in Government medical college, Srinagar. </vt:lpstr>
      <vt:lpstr>PowerPoint Presentation</vt:lpstr>
      <vt:lpstr>PowerPoint Presentation</vt:lpstr>
      <vt:lpstr>A Book on Life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always remind myself of the famous quote,                                                                             “look behind you at what you have already accomplished                                                                      look up and believe that the sky is the limit                                                                     look down to make sure you are on the right path                                                                     look ahead and claim success in every thing you do.”</dc:title>
  <dc:creator>numan chalkoo</dc:creator>
  <cp:lastModifiedBy>RUMELA BASU</cp:lastModifiedBy>
  <cp:revision>18</cp:revision>
  <dcterms:created xsi:type="dcterms:W3CDTF">2013-08-21T07:07:36Z</dcterms:created>
  <dcterms:modified xsi:type="dcterms:W3CDTF">2014-07-17T12:30:50Z</dcterms:modified>
</cp:coreProperties>
</file>