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4" r:id="rId12"/>
    <p:sldId id="295" r:id="rId13"/>
    <p:sldId id="267" r:id="rId14"/>
    <p:sldId id="268" r:id="rId15"/>
    <p:sldId id="269" r:id="rId16"/>
    <p:sldId id="270" r:id="rId17"/>
    <p:sldId id="271" r:id="rId18"/>
    <p:sldId id="273" r:id="rId19"/>
    <p:sldId id="288" r:id="rId20"/>
    <p:sldId id="289" r:id="rId21"/>
    <p:sldId id="290" r:id="rId22"/>
    <p:sldId id="291" r:id="rId23"/>
    <p:sldId id="292" r:id="rId24"/>
    <p:sldId id="29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GRESSO%20CIRURGIA\hernia%20dias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GRESSO\custo\A213029187_84_133_235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GRESSO\custo\A213502187_84_133_235.xlsx%20grafic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NGRESSO\custo\A213943187_84_133_235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3197062821931086E-2"/>
                  <c:y val="1.40237248639375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51713716659178"/>
                  <c:y val="-9.30151020614587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Plan1!$A$2:$A$3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595</c:v>
                </c:pt>
                <c:pt idx="1">
                  <c:v>4856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20781847584466573"/>
                  <c:y val="-3.20730860418172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Plan1!$A$2:$A$3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36</c:v>
                </c:pt>
                <c:pt idx="1">
                  <c:v>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'hernia dias'!$A$9:$A$15</c:f>
              <c:strCache>
                <c:ptCount val="7"/>
                <c:pt idx="0">
                  <c:v>20 a 29 anos</c:v>
                </c:pt>
                <c:pt idx="1">
                  <c:v>30 a 39 anos</c:v>
                </c:pt>
                <c:pt idx="2">
                  <c:v>40 a 49 anos</c:v>
                </c:pt>
                <c:pt idx="3">
                  <c:v>50 a 59 anos</c:v>
                </c:pt>
                <c:pt idx="4">
                  <c:v>60 a 69 anos</c:v>
                </c:pt>
                <c:pt idx="5">
                  <c:v>70 a 79 anos</c:v>
                </c:pt>
                <c:pt idx="6">
                  <c:v>80 anos e mais</c:v>
                </c:pt>
              </c:strCache>
            </c:strRef>
          </c:cat>
          <c:val>
            <c:numRef>
              <c:f>'hernia dias'!$B$9:$B$15</c:f>
              <c:numCache>
                <c:formatCode>General</c:formatCode>
                <c:ptCount val="7"/>
                <c:pt idx="0">
                  <c:v>1.8</c:v>
                </c:pt>
                <c:pt idx="1">
                  <c:v>1.9</c:v>
                </c:pt>
                <c:pt idx="2">
                  <c:v>1.9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2.5</c:v>
                </c:pt>
                <c:pt idx="6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17600"/>
        <c:axId val="40568512"/>
      </c:barChart>
      <c:catAx>
        <c:axId val="40217600"/>
        <c:scaling>
          <c:orientation val="minMax"/>
        </c:scaling>
        <c:delete val="0"/>
        <c:axPos val="l"/>
        <c:majorTickMark val="out"/>
        <c:minorTickMark val="none"/>
        <c:tickLblPos val="nextTo"/>
        <c:crossAx val="40568512"/>
        <c:crosses val="autoZero"/>
        <c:auto val="1"/>
        <c:lblAlgn val="ctr"/>
        <c:lblOffset val="100"/>
        <c:noMultiLvlLbl val="0"/>
      </c:catAx>
      <c:valAx>
        <c:axId val="40568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21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7641865947312097E-2"/>
                  <c:y val="-1.6237696850393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123511470788374E-2"/>
                  <c:y val="5.86696194225721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7735691904066151"/>
                  <c:y val="-4.71963517500194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4265407097674035E-2"/>
                  <c:y val="3.7314427890471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4034643239039564E-2"/>
                  <c:y val="-4.15397391732283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Plan1!$A$2:$A$8</c:f>
              <c:strCache>
                <c:ptCount val="7"/>
                <c:pt idx="0">
                  <c:v>Edema</c:v>
                </c:pt>
                <c:pt idx="1">
                  <c:v>Hematoma</c:v>
                </c:pt>
                <c:pt idx="2">
                  <c:v>Seroma</c:v>
                </c:pt>
                <c:pt idx="3">
                  <c:v>Parestesia</c:v>
                </c:pt>
                <c:pt idx="4">
                  <c:v>Dor crônica</c:v>
                </c:pt>
                <c:pt idx="5">
                  <c:v>Atrofia Testicular</c:v>
                </c:pt>
                <c:pt idx="6">
                  <c:v>Recidiva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26</c:v>
                </c:pt>
                <c:pt idx="1">
                  <c:v>70</c:v>
                </c:pt>
                <c:pt idx="2">
                  <c:v>106</c:v>
                </c:pt>
                <c:pt idx="3">
                  <c:v>53</c:v>
                </c:pt>
                <c:pt idx="4">
                  <c:v>8</c:v>
                </c:pt>
                <c:pt idx="5">
                  <c:v>26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041903883209481E-2"/>
                  <c:y val="-6.21999712498811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1246783955290594E-2"/>
                  <c:y val="-1.99069265515447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Plan1!$A$2:$A$4</c:f>
              <c:strCache>
                <c:ptCount val="3"/>
                <c:pt idx="0">
                  <c:v>Esquerda</c:v>
                </c:pt>
                <c:pt idx="1">
                  <c:v>Direita</c:v>
                </c:pt>
                <c:pt idx="2">
                  <c:v>Bilateral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308</c:v>
                </c:pt>
                <c:pt idx="1">
                  <c:v>556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Valor Total por Idade</a:t>
            </a:r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1.7101864003110721E-2"/>
                  <c:y val="-2.45708251312335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034691844075045"/>
                  <c:y val="-2.08333333333333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1338825702342763E-2"/>
                  <c:y val="-4.02833825459318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A213029187_84_133_235!$B$8:$H$8</c:f>
              <c:strCache>
                <c:ptCount val="7"/>
                <c:pt idx="0">
                  <c:v>20 a 29 anos</c:v>
                </c:pt>
                <c:pt idx="1">
                  <c:v>30 a 39 anos</c:v>
                </c:pt>
                <c:pt idx="2">
                  <c:v>40 a 49 anos</c:v>
                </c:pt>
                <c:pt idx="3">
                  <c:v>50 a 59 anos</c:v>
                </c:pt>
                <c:pt idx="4">
                  <c:v>60 a 69 anos</c:v>
                </c:pt>
                <c:pt idx="5">
                  <c:v>70 a 79 anos</c:v>
                </c:pt>
                <c:pt idx="6">
                  <c:v>80 anos e mais</c:v>
                </c:pt>
              </c:strCache>
            </c:strRef>
          </c:cat>
          <c:val>
            <c:numRef>
              <c:f>A213029187_84_133_235!$B$9:$H$9</c:f>
              <c:numCache>
                <c:formatCode>General</c:formatCode>
                <c:ptCount val="7"/>
                <c:pt idx="0">
                  <c:v>226698.25</c:v>
                </c:pt>
                <c:pt idx="1">
                  <c:v>288876.21999999997</c:v>
                </c:pt>
                <c:pt idx="2">
                  <c:v>463312.08</c:v>
                </c:pt>
                <c:pt idx="3">
                  <c:v>605553.78999999887</c:v>
                </c:pt>
                <c:pt idx="4">
                  <c:v>620956.99</c:v>
                </c:pt>
                <c:pt idx="5">
                  <c:v>373586.8</c:v>
                </c:pt>
                <c:pt idx="6">
                  <c:v>98260.13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Valor</a:t>
            </a:r>
            <a:r>
              <a:rPr lang="pt-BR" baseline="0"/>
              <a:t> Serviços Hospitalares por Idade</a:t>
            </a:r>
            <a:endParaRPr lang="pt-BR"/>
          </a:p>
        </c:rich>
      </c:tx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2.2952573636628754E-2"/>
                  <c:y val="-9.00672572178477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454785165743171E-2"/>
                  <c:y val="-0.134695907152231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762242393311924"/>
                  <c:y val="-1.65260006561680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5923131136385728E-2"/>
                  <c:y val="-8.02112040682414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194462671332751E-2"/>
                  <c:y val="2.26295931758530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A213502187_84_133_235!$B$8:$H$8</c:f>
              <c:strCache>
                <c:ptCount val="7"/>
                <c:pt idx="0">
                  <c:v>20 a 29 anos</c:v>
                </c:pt>
                <c:pt idx="1">
                  <c:v>30 a 39 anos</c:v>
                </c:pt>
                <c:pt idx="2">
                  <c:v>40 a 49 anos</c:v>
                </c:pt>
                <c:pt idx="3">
                  <c:v>50 a 59 anos</c:v>
                </c:pt>
                <c:pt idx="4">
                  <c:v>60 a 69 anos</c:v>
                </c:pt>
                <c:pt idx="5">
                  <c:v>70 a 79 anos</c:v>
                </c:pt>
                <c:pt idx="6">
                  <c:v>80 anos e mais</c:v>
                </c:pt>
              </c:strCache>
            </c:strRef>
          </c:cat>
          <c:val>
            <c:numRef>
              <c:f>A213502187_84_133_235!$B$9:$H$9</c:f>
              <c:numCache>
                <c:formatCode>General</c:formatCode>
                <c:ptCount val="7"/>
                <c:pt idx="0">
                  <c:v>155254.15</c:v>
                </c:pt>
                <c:pt idx="1">
                  <c:v>197750.91</c:v>
                </c:pt>
                <c:pt idx="2">
                  <c:v>317991.74</c:v>
                </c:pt>
                <c:pt idx="3">
                  <c:v>418527.06</c:v>
                </c:pt>
                <c:pt idx="4">
                  <c:v>427956.32</c:v>
                </c:pt>
                <c:pt idx="5">
                  <c:v>263431.46999999997</c:v>
                </c:pt>
                <c:pt idx="6">
                  <c:v>69945.539999999994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	Hospitalization</a:t>
            </a:r>
            <a:r>
              <a:rPr lang="en-US" baseline="0" dirty="0" smtClean="0"/>
              <a:t> Average time by Age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A213943187_84_133_235!$B$8:$H$8</c:f>
              <c:strCache>
                <c:ptCount val="7"/>
                <c:pt idx="0">
                  <c:v>20 a 29 anos</c:v>
                </c:pt>
                <c:pt idx="1">
                  <c:v>30 a 39 anos</c:v>
                </c:pt>
                <c:pt idx="2">
                  <c:v>40 a 49 anos</c:v>
                </c:pt>
                <c:pt idx="3">
                  <c:v>50 a 59 anos</c:v>
                </c:pt>
                <c:pt idx="4">
                  <c:v>60 a 69 anos</c:v>
                </c:pt>
                <c:pt idx="5">
                  <c:v>70 a 79 anos</c:v>
                </c:pt>
                <c:pt idx="6">
                  <c:v>80 anos e mais</c:v>
                </c:pt>
              </c:strCache>
            </c:strRef>
          </c:cat>
          <c:val>
            <c:numRef>
              <c:f>A213943187_84_133_235!$B$9:$H$9</c:f>
              <c:numCache>
                <c:formatCode>General</c:formatCode>
                <c:ptCount val="7"/>
                <c:pt idx="0">
                  <c:v>472.28999999999968</c:v>
                </c:pt>
                <c:pt idx="1">
                  <c:v>476.69</c:v>
                </c:pt>
                <c:pt idx="2">
                  <c:v>487.7</c:v>
                </c:pt>
                <c:pt idx="3">
                  <c:v>485.61</c:v>
                </c:pt>
                <c:pt idx="4">
                  <c:v>486.64000000000033</c:v>
                </c:pt>
                <c:pt idx="5">
                  <c:v>526.17999999999995</c:v>
                </c:pt>
                <c:pt idx="6">
                  <c:v>539.89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5439232"/>
        <c:axId val="75630848"/>
      </c:barChart>
      <c:catAx>
        <c:axId val="65439232"/>
        <c:scaling>
          <c:orientation val="minMax"/>
        </c:scaling>
        <c:delete val="0"/>
        <c:axPos val="l"/>
        <c:majorTickMark val="none"/>
        <c:minorTickMark val="none"/>
        <c:tickLblPos val="nextTo"/>
        <c:crossAx val="75630848"/>
        <c:crosses val="autoZero"/>
        <c:auto val="1"/>
        <c:lblAlgn val="ctr"/>
        <c:lblOffset val="100"/>
        <c:noMultiLvlLbl val="0"/>
      </c:catAx>
      <c:valAx>
        <c:axId val="756308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54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74D0-077E-45F2-843D-E29520766CA3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49B22-F6C5-42A5-884F-68790100F56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9B22-F6C5-42A5-884F-68790100F56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85406-EAC5-4A29-92BF-DC29640E674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2564-4725-430F-BDBC-11C8846800CC}" type="datetimeFigureOut">
              <a:rPr lang="pt-BR" smtClean="0"/>
              <a:pPr/>
              <a:t>23/07/2014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4248-F3B2-4D83-A339-ACF9088209B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406640" cy="147218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INGUINAL HERNIA REPAIR WITH LOCAL </a:t>
            </a:r>
            <a:br>
              <a:rPr lang="en-US" sz="2800" b="1" dirty="0" smtClean="0"/>
            </a:br>
            <a:r>
              <a:rPr lang="en-US" sz="2800" b="1" dirty="0" smtClean="0"/>
              <a:t>ANESTHESIA IN THE OUTPATIENT, BEING SAFE,</a:t>
            </a:r>
            <a:br>
              <a:rPr lang="en-US" sz="2800" b="1" dirty="0" smtClean="0"/>
            </a:br>
            <a:r>
              <a:rPr lang="en-US" sz="2800" b="1" dirty="0" smtClean="0"/>
              <a:t>EFFECTIVE, EASY TO PERFORM, YET HAVING A LOWER COST</a:t>
            </a:r>
            <a:endParaRPr lang="pt-BR" sz="2800" b="1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7406640" cy="1752600"/>
          </a:xfrm>
        </p:spPr>
        <p:txBody>
          <a:bodyPr/>
          <a:lstStyle/>
          <a:p>
            <a:pPr algn="r"/>
            <a:r>
              <a:rPr lang="pt-BR" dirty="0" smtClean="0"/>
              <a:t>Flavio Antonio de Sá Ribeiro</a:t>
            </a:r>
          </a:p>
          <a:p>
            <a:pPr algn="r"/>
            <a:r>
              <a:rPr lang="pt-BR" dirty="0" smtClean="0"/>
              <a:t>flavioasribeiro@bol.com.br</a:t>
            </a:r>
            <a:endParaRPr lang="pt-BR" dirty="0"/>
          </a:p>
        </p:txBody>
      </p:sp>
      <p:pic>
        <p:nvPicPr>
          <p:cNvPr id="1028" name="Picture 4" descr="https://encrypted-tbn0.gstatic.com/images?q=tbn:ANd9GcTUPtscat4jNn6-rfKA-5lprt63AILmq9w5HkbNairSX2MUGVtG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45025"/>
            <a:ext cx="1800200" cy="930104"/>
          </a:xfrm>
          <a:prstGeom prst="rect">
            <a:avLst/>
          </a:prstGeom>
          <a:noFill/>
        </p:spPr>
      </p:pic>
      <p:pic>
        <p:nvPicPr>
          <p:cNvPr id="6" name="Imagem 5" descr="content_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1331640" cy="1291692"/>
          </a:xfrm>
          <a:prstGeom prst="rect">
            <a:avLst/>
          </a:prstGeom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61174"/>
            <a:ext cx="9144000" cy="1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4" name="Picture 5" descr="E:\DCIM\100MSDCF\DSC017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65312"/>
            <a:ext cx="5981720" cy="4735528"/>
          </a:xfrm>
          <a:prstGeom prst="rect">
            <a:avLst/>
          </a:prstGeom>
          <a:noFill/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00298" y="3500438"/>
            <a:ext cx="9906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>
                <a:solidFill>
                  <a:schemeClr val="bg2"/>
                </a:solidFill>
              </a:rPr>
              <a:t>5 ml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29256" y="271462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Púbis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Flavio Sá Ribeiro\AppData\Local\Microsoft\Windows\Temporary Internet Files\Content.IE5\EF89D2ZJ\fo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Flavio Sá Ribeiro\Downloads\Amyand H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98424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t-BR" dirty="0" err="1" smtClean="0"/>
              <a:t>Results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Operations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Completed</a:t>
            </a:r>
            <a:r>
              <a:rPr lang="pt-BR" dirty="0" smtClean="0"/>
              <a:t> </a:t>
            </a:r>
            <a:r>
              <a:rPr lang="pt-BR" dirty="0" err="1" smtClean="0"/>
              <a:t>successfully</a:t>
            </a:r>
            <a:endParaRPr lang="pt-BR" dirty="0" smtClean="0"/>
          </a:p>
          <a:p>
            <a:r>
              <a:rPr lang="pt-BR" dirty="0" smtClean="0"/>
              <a:t>No case </a:t>
            </a:r>
            <a:r>
              <a:rPr lang="pt-BR" dirty="0" err="1" smtClean="0"/>
              <a:t>there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need</a:t>
            </a:r>
            <a:r>
              <a:rPr lang="pt-BR" dirty="0" smtClean="0"/>
              <a:t> to </a:t>
            </a:r>
            <a:r>
              <a:rPr lang="pt-BR" dirty="0" err="1" smtClean="0"/>
              <a:t>change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anesthesic</a:t>
            </a:r>
            <a:r>
              <a:rPr lang="pt-BR" dirty="0" smtClean="0"/>
              <a:t> </a:t>
            </a:r>
            <a:r>
              <a:rPr lang="pt-BR" dirty="0" err="1" smtClean="0"/>
              <a:t>method</a:t>
            </a:r>
            <a:endParaRPr lang="pt-BR" dirty="0" smtClean="0"/>
          </a:p>
          <a:p>
            <a:r>
              <a:rPr lang="pt-BR" dirty="0" err="1" smtClean="0"/>
              <a:t>Surgical</a:t>
            </a:r>
            <a:r>
              <a:rPr lang="pt-BR" dirty="0" smtClean="0"/>
              <a:t>  time </a:t>
            </a:r>
            <a:r>
              <a:rPr lang="pt-BR" dirty="0" err="1" smtClean="0"/>
              <a:t>equal</a:t>
            </a:r>
            <a:endParaRPr lang="pt-BR" dirty="0" smtClean="0"/>
          </a:p>
          <a:p>
            <a:r>
              <a:rPr lang="pt-BR" dirty="0" smtClean="0"/>
              <a:t>No cases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drugs</a:t>
            </a:r>
            <a:r>
              <a:rPr lang="pt-BR" dirty="0" smtClean="0"/>
              <a:t> </a:t>
            </a:r>
            <a:r>
              <a:rPr lang="pt-BR" dirty="0" err="1" smtClean="0"/>
              <a:t>adverse</a:t>
            </a:r>
            <a:r>
              <a:rPr lang="pt-BR" dirty="0" smtClean="0"/>
              <a:t> </a:t>
            </a:r>
            <a:r>
              <a:rPr lang="pt-BR" dirty="0" err="1" smtClean="0"/>
              <a:t>efects</a:t>
            </a:r>
            <a:r>
              <a:rPr lang="pt-BR" dirty="0" smtClean="0"/>
              <a:t> </a:t>
            </a:r>
          </a:p>
          <a:p>
            <a:r>
              <a:rPr lang="pt-BR" dirty="0" smtClean="0"/>
              <a:t>No </a:t>
            </a:r>
            <a:r>
              <a:rPr lang="pt-BR" dirty="0" err="1" smtClean="0"/>
              <a:t>need</a:t>
            </a:r>
            <a:r>
              <a:rPr lang="pt-BR" dirty="0" smtClean="0"/>
              <a:t> for hospital </a:t>
            </a:r>
            <a:r>
              <a:rPr lang="pt-BR" dirty="0" err="1" smtClean="0"/>
              <a:t>admissions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64305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err="1" smtClean="0"/>
              <a:t>Huskisson</a:t>
            </a:r>
            <a:r>
              <a:rPr lang="pt-BR" dirty="0" smtClean="0"/>
              <a:t> </a:t>
            </a:r>
            <a:r>
              <a:rPr lang="pt-BR" dirty="0" err="1" smtClean="0"/>
              <a:t>pain</a:t>
            </a:r>
            <a:r>
              <a:rPr lang="pt-BR" dirty="0" smtClean="0"/>
              <a:t> </a:t>
            </a:r>
            <a:r>
              <a:rPr lang="pt-BR" dirty="0" err="1" smtClean="0"/>
              <a:t>scale</a:t>
            </a:r>
            <a:r>
              <a:rPr lang="pt-BR" dirty="0" smtClean="0"/>
              <a:t>:</a:t>
            </a:r>
          </a:p>
          <a:p>
            <a:r>
              <a:rPr lang="pt-BR" dirty="0" smtClean="0"/>
              <a:t>1 – no </a:t>
            </a:r>
            <a:r>
              <a:rPr lang="pt-BR" dirty="0" err="1" smtClean="0"/>
              <a:t>pain</a:t>
            </a:r>
            <a:endParaRPr lang="pt-BR" dirty="0" smtClean="0"/>
          </a:p>
          <a:p>
            <a:r>
              <a:rPr lang="pt-BR" dirty="0" smtClean="0"/>
              <a:t>10 – </a:t>
            </a:r>
            <a:r>
              <a:rPr lang="pt-BR" dirty="0" err="1" smtClean="0"/>
              <a:t>severe</a:t>
            </a:r>
            <a:r>
              <a:rPr lang="pt-BR" dirty="0" smtClean="0"/>
              <a:t> </a:t>
            </a:r>
            <a:r>
              <a:rPr lang="pt-BR" dirty="0" err="1" smtClean="0"/>
              <a:t>pain</a:t>
            </a:r>
            <a:endParaRPr lang="pt-BR" dirty="0" smtClean="0"/>
          </a:p>
          <a:p>
            <a:r>
              <a:rPr lang="pt-BR" dirty="0" smtClean="0"/>
              <a:t>972 </a:t>
            </a:r>
            <a:r>
              <a:rPr lang="pt-BR" dirty="0" err="1" smtClean="0"/>
              <a:t>patients</a:t>
            </a:r>
            <a:r>
              <a:rPr lang="pt-BR" dirty="0" smtClean="0"/>
              <a:t> - no </a:t>
            </a:r>
            <a:r>
              <a:rPr lang="pt-BR" dirty="0" err="1" smtClean="0"/>
              <a:t>pain</a:t>
            </a:r>
            <a:endParaRPr lang="pt-BR" dirty="0" smtClean="0"/>
          </a:p>
          <a:p>
            <a:r>
              <a:rPr lang="pt-BR" dirty="0" smtClean="0"/>
              <a:t>70 </a:t>
            </a:r>
            <a:r>
              <a:rPr lang="pt-BR" dirty="0" err="1" smtClean="0"/>
              <a:t>patients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related</a:t>
            </a:r>
            <a:r>
              <a:rPr lang="pt-BR" dirty="0" smtClean="0"/>
              <a:t> </a:t>
            </a:r>
            <a:r>
              <a:rPr lang="pt-BR" dirty="0" err="1" smtClean="0"/>
              <a:t>pain</a:t>
            </a:r>
            <a:endParaRPr lang="pt-BR" dirty="0" smtClean="0"/>
          </a:p>
          <a:p>
            <a:r>
              <a:rPr lang="pt-BR" dirty="0" smtClean="0"/>
              <a:t>Grade 2  - 47 </a:t>
            </a:r>
            <a:r>
              <a:rPr lang="pt-BR" dirty="0" err="1" smtClean="0"/>
              <a:t>patients</a:t>
            </a:r>
            <a:endParaRPr lang="pt-BR" dirty="0" smtClean="0"/>
          </a:p>
          <a:p>
            <a:r>
              <a:rPr lang="pt-BR" dirty="0" smtClean="0"/>
              <a:t>Grade 3  - 11 </a:t>
            </a:r>
            <a:r>
              <a:rPr lang="pt-BR" dirty="0" err="1" smtClean="0"/>
              <a:t>patients</a:t>
            </a:r>
            <a:endParaRPr lang="pt-BR" dirty="0" smtClean="0"/>
          </a:p>
          <a:p>
            <a:r>
              <a:rPr lang="pt-BR" dirty="0" smtClean="0"/>
              <a:t>Grade 4  - 8 </a:t>
            </a:r>
            <a:r>
              <a:rPr lang="pt-BR" dirty="0" err="1" smtClean="0"/>
              <a:t>patients</a:t>
            </a:r>
            <a:endParaRPr lang="pt-BR" dirty="0" smtClean="0"/>
          </a:p>
          <a:p>
            <a:r>
              <a:rPr lang="pt-BR" dirty="0" smtClean="0"/>
              <a:t>Grade 6  - 4 </a:t>
            </a:r>
            <a:r>
              <a:rPr lang="pt-BR" dirty="0" err="1" smtClean="0"/>
              <a:t>patients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graphicFrame>
        <p:nvGraphicFramePr>
          <p:cNvPr id="108544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1142976" y="2285992"/>
          <a:ext cx="5572140" cy="37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6096075" imgH="4067089" progId="MSGraph.Chart.8">
                  <p:embed followColorScheme="full"/>
                </p:oleObj>
              </mc:Choice>
              <mc:Fallback>
                <p:oleObj name="Chart" r:id="rId4" imgW="6096075" imgH="4067089" progId="MSGraph.Chart.8">
                  <p:embed followColorScheme="full"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285992"/>
                        <a:ext cx="5572140" cy="371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1285852" y="1857364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 smtClean="0"/>
              <a:t>Nyhus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85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6934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25839"/>
            <a:ext cx="5572164" cy="46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643182"/>
            <a:ext cx="571504" cy="34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14546" y="1984248"/>
            <a:ext cx="7467600" cy="4873752"/>
          </a:xfrm>
        </p:spPr>
        <p:txBody>
          <a:bodyPr>
            <a:normAutofit/>
          </a:bodyPr>
          <a:lstStyle/>
          <a:p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outpatients</a:t>
            </a:r>
            <a:endParaRPr lang="pt-BR" dirty="0" smtClean="0"/>
          </a:p>
          <a:p>
            <a:r>
              <a:rPr lang="pt-BR" dirty="0" smtClean="0"/>
              <a:t>Oral </a:t>
            </a:r>
            <a:r>
              <a:rPr lang="pt-BR" dirty="0" err="1" smtClean="0"/>
              <a:t>analgesics</a:t>
            </a:r>
            <a:r>
              <a:rPr lang="pt-BR" dirty="0" smtClean="0"/>
              <a:t> for 04 </a:t>
            </a:r>
            <a:r>
              <a:rPr lang="pt-BR" dirty="0" err="1" smtClean="0"/>
              <a:t>days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err="1" smtClean="0"/>
              <a:t>pain</a:t>
            </a:r>
            <a:r>
              <a:rPr lang="pt-BR" dirty="0" smtClean="0"/>
              <a:t> </a:t>
            </a:r>
            <a:r>
              <a:rPr lang="pt-BR" dirty="0" err="1" smtClean="0"/>
              <a:t>complains</a:t>
            </a:r>
            <a:r>
              <a:rPr lang="pt-BR" dirty="0" smtClean="0"/>
              <a:t> for more 96%</a:t>
            </a:r>
          </a:p>
          <a:p>
            <a:r>
              <a:rPr lang="pt-BR" dirty="0" err="1" smtClean="0"/>
              <a:t>Satisfaction</a:t>
            </a:r>
            <a:r>
              <a:rPr lang="pt-BR" dirty="0" smtClean="0"/>
              <a:t>  100%</a:t>
            </a:r>
          </a:p>
          <a:p>
            <a:r>
              <a:rPr lang="pt-BR" dirty="0" smtClean="0"/>
              <a:t>Work </a:t>
            </a:r>
            <a:r>
              <a:rPr lang="pt-BR" dirty="0" err="1" smtClean="0"/>
              <a:t>after</a:t>
            </a:r>
            <a:r>
              <a:rPr lang="pt-BR" dirty="0" smtClean="0"/>
              <a:t> 2 to 14 </a:t>
            </a:r>
            <a:r>
              <a:rPr lang="pt-BR" dirty="0" err="1" smtClean="0"/>
              <a:t>days</a:t>
            </a:r>
            <a:endParaRPr lang="pt-BR" dirty="0" smtClean="0"/>
          </a:p>
          <a:p>
            <a:r>
              <a:rPr lang="pt-BR" dirty="0" smtClean="0"/>
              <a:t>Drive </a:t>
            </a:r>
            <a:r>
              <a:rPr lang="pt-BR" dirty="0" err="1" smtClean="0"/>
              <a:t>after</a:t>
            </a:r>
            <a:r>
              <a:rPr lang="pt-BR" dirty="0" smtClean="0"/>
              <a:t> 15 </a:t>
            </a:r>
            <a:r>
              <a:rPr lang="pt-BR" dirty="0" err="1" smtClean="0"/>
              <a:t>days</a:t>
            </a:r>
            <a:endParaRPr lang="pt-BR" dirty="0" smtClean="0"/>
          </a:p>
          <a:p>
            <a:r>
              <a:rPr lang="pt-BR" dirty="0" err="1" smtClean="0"/>
              <a:t>Walk</a:t>
            </a:r>
            <a:r>
              <a:rPr lang="pt-BR" dirty="0" smtClean="0"/>
              <a:t> </a:t>
            </a:r>
            <a:r>
              <a:rPr lang="pt-BR" dirty="0" err="1" smtClean="0"/>
              <a:t>after</a:t>
            </a:r>
            <a:r>
              <a:rPr lang="pt-BR" dirty="0" smtClean="0"/>
              <a:t> 30 </a:t>
            </a:r>
            <a:r>
              <a:rPr lang="pt-BR" dirty="0" err="1" smtClean="0"/>
              <a:t>days</a:t>
            </a:r>
            <a:endParaRPr lang="pt-BR" dirty="0" smtClean="0"/>
          </a:p>
          <a:p>
            <a:r>
              <a:rPr lang="pt-BR" dirty="0" err="1" smtClean="0"/>
              <a:t>Exercises</a:t>
            </a:r>
            <a:r>
              <a:rPr lang="pt-BR" dirty="0" smtClean="0"/>
              <a:t> </a:t>
            </a:r>
            <a:r>
              <a:rPr lang="pt-BR" dirty="0" err="1" smtClean="0"/>
              <a:t>after</a:t>
            </a:r>
            <a:r>
              <a:rPr lang="pt-BR" dirty="0" smtClean="0"/>
              <a:t> 3 </a:t>
            </a:r>
            <a:r>
              <a:rPr lang="pt-BR" dirty="0" err="1" smtClean="0"/>
              <a:t>months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3000372"/>
            <a:ext cx="7467600" cy="4873752"/>
          </a:xfrm>
        </p:spPr>
        <p:txBody>
          <a:bodyPr/>
          <a:lstStyle/>
          <a:p>
            <a:r>
              <a:rPr lang="pt-BR" dirty="0" smtClean="0"/>
              <a:t>No more </a:t>
            </a:r>
            <a:r>
              <a:rPr lang="pt-BR" dirty="0" err="1" smtClean="0"/>
              <a:t>waiting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endParaRPr lang="pt-BR" dirty="0" smtClean="0"/>
          </a:p>
          <a:p>
            <a:r>
              <a:rPr lang="pt-BR" dirty="0" err="1" smtClean="0"/>
              <a:t>Femural</a:t>
            </a:r>
            <a:r>
              <a:rPr lang="pt-BR" dirty="0" smtClean="0"/>
              <a:t> </a:t>
            </a:r>
            <a:r>
              <a:rPr lang="pt-BR" dirty="0" err="1" smtClean="0"/>
              <a:t>hernia</a:t>
            </a:r>
            <a:r>
              <a:rPr lang="pt-BR" dirty="0" smtClean="0"/>
              <a:t>, umbilical </a:t>
            </a:r>
            <a:r>
              <a:rPr lang="pt-BR" dirty="0" err="1" smtClean="0"/>
              <a:t>hernia</a:t>
            </a:r>
            <a:r>
              <a:rPr lang="pt-BR" dirty="0" smtClean="0"/>
              <a:t>, </a:t>
            </a:r>
            <a:r>
              <a:rPr lang="pt-BR" dirty="0" err="1" smtClean="0"/>
              <a:t>epigastric</a:t>
            </a:r>
            <a:r>
              <a:rPr lang="pt-BR" dirty="0" smtClean="0"/>
              <a:t> </a:t>
            </a:r>
            <a:r>
              <a:rPr lang="pt-BR" dirty="0" err="1" smtClean="0"/>
              <a:t>hernia</a:t>
            </a:r>
            <a:r>
              <a:rPr lang="pt-BR" dirty="0" smtClean="0"/>
              <a:t>, </a:t>
            </a:r>
            <a:r>
              <a:rPr lang="pt-BR" dirty="0" err="1" smtClean="0"/>
              <a:t>pilonical</a:t>
            </a:r>
            <a:r>
              <a:rPr lang="pt-BR" dirty="0" smtClean="0"/>
              <a:t> </a:t>
            </a:r>
            <a:r>
              <a:rPr lang="pt-BR" dirty="0" err="1" smtClean="0"/>
              <a:t>cist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same</a:t>
            </a:r>
            <a:r>
              <a:rPr lang="pt-BR" dirty="0" smtClean="0"/>
              <a:t> programe –no </a:t>
            </a:r>
            <a:r>
              <a:rPr lang="pt-BR" dirty="0" err="1" smtClean="0"/>
              <a:t>waiting</a:t>
            </a:r>
            <a:r>
              <a:rPr lang="pt-BR" dirty="0" smtClean="0"/>
              <a:t> </a:t>
            </a:r>
            <a:r>
              <a:rPr lang="pt-BR" dirty="0" err="1" smtClean="0"/>
              <a:t>list</a:t>
            </a:r>
            <a:r>
              <a:rPr lang="pt-BR" dirty="0" smtClean="0"/>
              <a:t> </a:t>
            </a:r>
            <a:r>
              <a:rPr lang="pt-BR" dirty="0" err="1" smtClean="0"/>
              <a:t>also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23360" cy="64008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 RJ   </a:t>
            </a:r>
            <a:r>
              <a:rPr lang="pt-BR" dirty="0" err="1" smtClean="0"/>
              <a:t>Patients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7523281"/>
              </p:ext>
            </p:extLst>
          </p:nvPr>
        </p:nvGraphicFramePr>
        <p:xfrm>
          <a:off x="457200" y="2276872"/>
          <a:ext cx="4042792" cy="411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5212080" y="1412776"/>
            <a:ext cx="3931920" cy="648072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r>
              <a:rPr lang="pt-BR" sz="8600" dirty="0" smtClean="0">
                <a:solidFill>
                  <a:schemeClr val="tx1"/>
                </a:solidFill>
              </a:rPr>
              <a:t>HFB </a:t>
            </a:r>
            <a:r>
              <a:rPr lang="pt-BR" sz="8600" dirty="0" err="1" smtClean="0"/>
              <a:t>Patients</a:t>
            </a:r>
            <a:endParaRPr lang="pt-BR" sz="86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450759"/>
              </p:ext>
            </p:extLst>
          </p:nvPr>
        </p:nvGraphicFramePr>
        <p:xfrm>
          <a:off x="4716016" y="2132856"/>
          <a:ext cx="3932237" cy="409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1043608" y="6237312"/>
            <a:ext cx="25202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Total: 5.451 </a:t>
            </a:r>
            <a:r>
              <a:rPr lang="pt-BR" dirty="0" err="1" smtClean="0"/>
              <a:t>Patients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436096" y="6237312"/>
            <a:ext cx="25202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Total: 1042 </a:t>
            </a:r>
            <a:r>
              <a:rPr lang="pt-BR" dirty="0" err="1" smtClean="0"/>
              <a:t>Patients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2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8" name="Picture 4" descr="http://netdiario.com.br/wp-content/uploads/2013/01/213_2726-unifes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79912" y="3140967"/>
            <a:ext cx="5364088" cy="3576059"/>
          </a:xfrm>
          <a:prstGeom prst="rect">
            <a:avLst/>
          </a:prstGeom>
          <a:noFill/>
        </p:spPr>
      </p:pic>
      <p:pic>
        <p:nvPicPr>
          <p:cNvPr id="26626" name="Picture 2" descr="http://www.sborl.org.br/imagebank/memorial/h17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4762500" cy="3228975"/>
          </a:xfrm>
          <a:prstGeom prst="rect">
            <a:avLst/>
          </a:prstGeom>
          <a:noFill/>
        </p:spPr>
      </p:pic>
      <p:pic>
        <p:nvPicPr>
          <p:cNvPr id="26634" name="Picture 10" descr="reduzir tamanho do tex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6636" name="Picture 12" descr="reduzir tamanho do tex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Results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65826"/>
              </p:ext>
            </p:extLst>
          </p:nvPr>
        </p:nvGraphicFramePr>
        <p:xfrm>
          <a:off x="1187624" y="1628800"/>
          <a:ext cx="6851104" cy="412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7956376" y="5316700"/>
            <a:ext cx="97160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Dias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231740" y="1196752"/>
            <a:ext cx="4680520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Hospitalizationg</a:t>
            </a:r>
            <a:r>
              <a:rPr lang="pt-BR" dirty="0" smtClean="0"/>
              <a:t> </a:t>
            </a:r>
            <a:r>
              <a:rPr lang="pt-BR" dirty="0" err="1" smtClean="0"/>
              <a:t>Average</a:t>
            </a:r>
            <a:r>
              <a:rPr lang="pt-BR" dirty="0" smtClean="0"/>
              <a:t> time/RJ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95536" y="6021288"/>
            <a:ext cx="432048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Average</a:t>
            </a:r>
            <a:r>
              <a:rPr lang="pt-BR" dirty="0" smtClean="0"/>
              <a:t> time/RJ: 2,2 </a:t>
            </a:r>
            <a:r>
              <a:rPr lang="pt-BR" dirty="0" err="1" smtClean="0"/>
              <a:t>days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932040" y="6021288"/>
            <a:ext cx="3816424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Average</a:t>
            </a:r>
            <a:r>
              <a:rPr lang="pt-BR" dirty="0" smtClean="0"/>
              <a:t> Time/HFB: 6 </a:t>
            </a:r>
            <a:r>
              <a:rPr lang="pt-BR" dirty="0" err="1" smtClean="0"/>
              <a:t>hours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1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Results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9960451"/>
              </p:ext>
            </p:extLst>
          </p:nvPr>
        </p:nvGraphicFramePr>
        <p:xfrm>
          <a:off x="0" y="1844824"/>
          <a:ext cx="4389438" cy="454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Espaço Reservado para Conteú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55430418"/>
              </p:ext>
            </p:extLst>
          </p:nvPr>
        </p:nvGraphicFramePr>
        <p:xfrm>
          <a:off x="4754563" y="2438400"/>
          <a:ext cx="393223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107504" y="1218610"/>
            <a:ext cx="43204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Sirurgycal</a:t>
            </a:r>
            <a:r>
              <a:rPr lang="pt-BR" dirty="0" smtClean="0"/>
              <a:t> </a:t>
            </a:r>
            <a:r>
              <a:rPr lang="pt-BR" dirty="0" err="1" smtClean="0"/>
              <a:t>Complications</a:t>
            </a:r>
            <a:r>
              <a:rPr lang="pt-BR" dirty="0" smtClean="0"/>
              <a:t>/HFB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716016" y="1218610"/>
            <a:ext cx="43204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Hernial Site/HFB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4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Results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6756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79512" y="6021288"/>
            <a:ext cx="374441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Valor Total: R</a:t>
            </a:r>
            <a:r>
              <a:rPr lang="pt-BR" dirty="0"/>
              <a:t>$ 2.677.244,26</a:t>
            </a:r>
          </a:p>
        </p:txBody>
      </p:sp>
    </p:spTree>
    <p:extLst>
      <p:ext uri="{BB962C8B-B14F-4D97-AF65-F5344CB8AC3E}">
        <p14:creationId xmlns:p14="http://schemas.microsoft.com/office/powerpoint/2010/main" val="9052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Results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617590"/>
              </p:ext>
            </p:extLst>
          </p:nvPr>
        </p:nvGraphicFramePr>
        <p:xfrm>
          <a:off x="457200" y="1268760"/>
          <a:ext cx="8229600" cy="520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7504" y="6021288"/>
            <a:ext cx="3816424" cy="69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Valor serviços: R</a:t>
            </a:r>
            <a:r>
              <a:rPr lang="pt-BR" dirty="0"/>
              <a:t>$ </a:t>
            </a:r>
            <a:r>
              <a:rPr lang="pt-BR" dirty="0" smtClean="0"/>
              <a:t>1.850.857,19</a:t>
            </a:r>
          </a:p>
          <a:p>
            <a:pPr algn="ctr"/>
            <a:r>
              <a:rPr lang="pt-BR" dirty="0" smtClean="0"/>
              <a:t>(</a:t>
            </a:r>
            <a:r>
              <a:rPr lang="pt-BR" dirty="0"/>
              <a:t>69% do valor total)</a:t>
            </a:r>
          </a:p>
        </p:txBody>
      </p:sp>
    </p:spTree>
    <p:extLst>
      <p:ext uri="{BB962C8B-B14F-4D97-AF65-F5344CB8AC3E}">
        <p14:creationId xmlns:p14="http://schemas.microsoft.com/office/powerpoint/2010/main" val="14221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err="1" smtClean="0"/>
              <a:t>Results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014626"/>
              </p:ext>
            </p:extLst>
          </p:nvPr>
        </p:nvGraphicFramePr>
        <p:xfrm>
          <a:off x="1115616" y="1556792"/>
          <a:ext cx="78592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6093296"/>
            <a:ext cx="3672408" cy="692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Valor médio </a:t>
            </a:r>
            <a:r>
              <a:rPr lang="pt-BR" dirty="0" err="1" smtClean="0"/>
              <a:t>internação:R</a:t>
            </a:r>
            <a:r>
              <a:rPr lang="pt-BR" dirty="0" smtClean="0"/>
              <a:t>$ 491,15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4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55132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8920"/>
            <a:ext cx="6734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43241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876"/>
            <a:ext cx="34004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785926"/>
            <a:ext cx="3467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143380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56652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088" y="2624138"/>
            <a:ext cx="69818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509120"/>
            <a:ext cx="43241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895990"/>
            <a:ext cx="8501122" cy="146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360761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94" y="2600324"/>
            <a:ext cx="8579358" cy="23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67600" cy="1143000"/>
          </a:xfrm>
        </p:spPr>
        <p:txBody>
          <a:bodyPr>
            <a:noAutofit/>
          </a:bodyPr>
          <a:lstStyle/>
          <a:p>
            <a:pPr algn="r"/>
            <a:r>
              <a:rPr lang="pt-BR" sz="3200" dirty="0" smtClean="0"/>
              <a:t>Inguinal </a:t>
            </a:r>
            <a:r>
              <a:rPr lang="pt-BR" sz="3200" dirty="0" err="1" smtClean="0"/>
              <a:t>hernia</a:t>
            </a:r>
            <a:r>
              <a:rPr lang="pt-BR" sz="3200" dirty="0" smtClean="0"/>
              <a:t> </a:t>
            </a:r>
            <a:r>
              <a:rPr lang="pt-BR" sz="3200" dirty="0" err="1" smtClean="0"/>
              <a:t>repair</a:t>
            </a:r>
            <a:r>
              <a:rPr lang="pt-BR" sz="3200" dirty="0" smtClean="0"/>
              <a:t> </a:t>
            </a:r>
            <a:r>
              <a:rPr lang="pt-BR" sz="3200" dirty="0" err="1" smtClean="0"/>
              <a:t>with</a:t>
            </a:r>
            <a:r>
              <a:rPr lang="pt-BR" sz="3200" dirty="0" smtClean="0"/>
              <a:t> local </a:t>
            </a:r>
            <a:r>
              <a:rPr lang="pt-BR" sz="3200" dirty="0" err="1" smtClean="0"/>
              <a:t>anesthesia</a:t>
            </a:r>
            <a:r>
              <a:rPr lang="pt-BR" sz="3200" dirty="0" smtClean="0"/>
              <a:t> in </a:t>
            </a:r>
            <a:r>
              <a:rPr lang="pt-BR" sz="3200" dirty="0" err="1" smtClean="0"/>
              <a:t>the</a:t>
            </a:r>
            <a:r>
              <a:rPr lang="pt-BR" sz="3200" dirty="0" smtClean="0"/>
              <a:t> </a:t>
            </a:r>
            <a:r>
              <a:rPr lang="pt-BR" sz="3200" dirty="0" err="1" smtClean="0"/>
              <a:t>outpatient</a:t>
            </a:r>
            <a:endParaRPr lang="pt-BR" sz="3200" dirty="0"/>
          </a:p>
        </p:txBody>
      </p:sp>
      <p:pic>
        <p:nvPicPr>
          <p:cNvPr id="4" name="Espaço Reservado para Conteúdo 3" descr="eliane_ho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000240"/>
            <a:ext cx="1571636" cy="2105992"/>
          </a:xfrm>
        </p:spPr>
      </p:pic>
      <p:sp>
        <p:nvSpPr>
          <p:cNvPr id="5" name="Retângulo 4"/>
          <p:cNvSpPr/>
          <p:nvPr/>
        </p:nvSpPr>
        <p:spPr>
          <a:xfrm>
            <a:off x="2857488" y="30718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“Foi </a:t>
            </a:r>
            <a:r>
              <a:rPr lang="pt-BR" dirty="0"/>
              <a:t>realizada uma avaliação inicial das patologias cirúrgicas mais freqüentes, sendo identificado uma alta prevalência e incidência de hérnia inguinal (HI) e de </a:t>
            </a:r>
            <a:r>
              <a:rPr lang="pt-BR" dirty="0" err="1"/>
              <a:t>prolapso</a:t>
            </a:r>
            <a:r>
              <a:rPr lang="pt-BR" dirty="0"/>
              <a:t> uterino, e/ou fístula </a:t>
            </a:r>
            <a:r>
              <a:rPr lang="pt-BR" dirty="0" err="1"/>
              <a:t>vesico-vaginal</a:t>
            </a:r>
            <a:r>
              <a:rPr lang="pt-BR" dirty="0" smtClean="0"/>
              <a:t>.”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857488" y="1928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Eliane Mansur, </a:t>
            </a:r>
            <a:r>
              <a:rPr lang="pt-BR" b="1" dirty="0" err="1" smtClean="0"/>
              <a:t>surgeon</a:t>
            </a:r>
            <a:r>
              <a:rPr lang="pt-BR" b="1" dirty="0" smtClean="0"/>
              <a:t> </a:t>
            </a:r>
            <a:r>
              <a:rPr lang="pt-BR" b="1" dirty="0" err="1" smtClean="0"/>
              <a:t>from</a:t>
            </a:r>
            <a:r>
              <a:rPr lang="pt-BR" b="1" dirty="0" smtClean="0"/>
              <a:t> </a:t>
            </a:r>
            <a:r>
              <a:rPr lang="pt-BR" b="1" dirty="0" err="1" smtClean="0"/>
              <a:t>brazil</a:t>
            </a:r>
            <a:r>
              <a:rPr lang="pt-BR" b="1" dirty="0" smtClean="0"/>
              <a:t>, </a:t>
            </a:r>
            <a:r>
              <a:rPr lang="pt-BR" b="1" dirty="0" err="1" smtClean="0"/>
              <a:t>Batangafo</a:t>
            </a:r>
            <a:r>
              <a:rPr lang="pt-BR" b="1" dirty="0"/>
              <a:t>, República Centro Africana, 08 de março de 2007.</a:t>
            </a:r>
            <a:r>
              <a:rPr lang="pt-BR" dirty="0"/>
              <a:t> </a:t>
            </a:r>
          </a:p>
        </p:txBody>
      </p:sp>
      <p:pic>
        <p:nvPicPr>
          <p:cNvPr id="7" name="Imagem 6" descr="MedecinsSansFrontier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572008"/>
            <a:ext cx="2071706" cy="2071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44" y="1643050"/>
            <a:ext cx="65722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6715172" cy="298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3714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233181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5372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71088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26" y="403480"/>
            <a:ext cx="7827550" cy="607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26" y="1857364"/>
            <a:ext cx="82882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934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71744"/>
            <a:ext cx="6810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6772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714752"/>
            <a:ext cx="682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86256"/>
            <a:ext cx="6819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5572140"/>
            <a:ext cx="6819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6400" y="2636912"/>
            <a:ext cx="7467600" cy="4873752"/>
          </a:xfrm>
        </p:spPr>
        <p:txBody>
          <a:bodyPr/>
          <a:lstStyle/>
          <a:p>
            <a:r>
              <a:rPr lang="pt-BR" dirty="0" err="1" smtClean="0"/>
              <a:t>Savings</a:t>
            </a:r>
            <a:r>
              <a:rPr lang="pt-BR" dirty="0" smtClean="0"/>
              <a:t> in </a:t>
            </a:r>
            <a:r>
              <a:rPr lang="pt-BR" dirty="0" err="1" smtClean="0"/>
              <a:t>outpatient</a:t>
            </a:r>
            <a:r>
              <a:rPr lang="pt-BR" dirty="0" smtClean="0"/>
              <a:t> </a:t>
            </a:r>
            <a:r>
              <a:rPr lang="pt-BR" dirty="0" err="1" smtClean="0"/>
              <a:t>cost</a:t>
            </a:r>
            <a:r>
              <a:rPr lang="pt-BR" dirty="0" smtClean="0"/>
              <a:t> in HFB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</a:t>
            </a:r>
            <a:r>
              <a:rPr lang="pt-BR" dirty="0" err="1" smtClean="0"/>
              <a:t>only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b="1" u="sng" dirty="0" smtClean="0"/>
              <a:t>75 to 85%</a:t>
            </a:r>
            <a:endParaRPr lang="pt-B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1071546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285749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t-BR" dirty="0" err="1" smtClean="0"/>
              <a:t>Conclusion</a:t>
            </a:r>
            <a:r>
              <a:rPr lang="pt-BR" dirty="0" smtClean="0"/>
              <a:t>:</a:t>
            </a:r>
          </a:p>
          <a:p>
            <a:r>
              <a:rPr lang="pt-BR" dirty="0" err="1" smtClean="0"/>
              <a:t>Safety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endParaRPr lang="pt-BR" dirty="0" smtClean="0"/>
          </a:p>
          <a:p>
            <a:r>
              <a:rPr lang="pt-BR" dirty="0" err="1" smtClean="0"/>
              <a:t>Quick</a:t>
            </a:r>
            <a:r>
              <a:rPr lang="pt-BR" dirty="0" smtClean="0"/>
              <a:t> to mobilize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patient</a:t>
            </a:r>
            <a:endParaRPr lang="pt-BR" dirty="0" smtClean="0"/>
          </a:p>
          <a:p>
            <a:r>
              <a:rPr lang="pt-BR" dirty="0" err="1" smtClean="0"/>
              <a:t>Easy</a:t>
            </a:r>
            <a:r>
              <a:rPr lang="pt-BR" dirty="0" smtClean="0"/>
              <a:t> to </a:t>
            </a:r>
            <a:r>
              <a:rPr lang="pt-BR" dirty="0" err="1" smtClean="0"/>
              <a:t>learn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to do</a:t>
            </a:r>
          </a:p>
          <a:p>
            <a:r>
              <a:rPr lang="pt-BR" dirty="0" err="1" smtClean="0"/>
              <a:t>Easy</a:t>
            </a:r>
            <a:r>
              <a:rPr lang="pt-BR" dirty="0" smtClean="0"/>
              <a:t> to </a:t>
            </a:r>
            <a:r>
              <a:rPr lang="pt-BR" dirty="0" err="1" smtClean="0"/>
              <a:t>reproduce</a:t>
            </a:r>
            <a:endParaRPr lang="pt-BR" dirty="0" smtClean="0"/>
          </a:p>
          <a:p>
            <a:r>
              <a:rPr lang="pt-BR" dirty="0" err="1" smtClean="0"/>
              <a:t>Cheaper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ages olimpiada 2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15309" y="0"/>
            <a:ext cx="5828691" cy="4000504"/>
          </a:xfrm>
        </p:spPr>
      </p:pic>
      <p:pic>
        <p:nvPicPr>
          <p:cNvPr id="7" name="Imagem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8999"/>
            <a:ext cx="4101345" cy="3429001"/>
          </a:xfrm>
          <a:prstGeom prst="rect">
            <a:avLst/>
          </a:prstGeom>
        </p:spPr>
      </p:pic>
      <p:pic>
        <p:nvPicPr>
          <p:cNvPr id="8" name="Imagem 7" descr="copacaban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3871510"/>
            <a:ext cx="5072066" cy="2986490"/>
          </a:xfrm>
          <a:prstGeom prst="rect">
            <a:avLst/>
          </a:prstGeom>
        </p:spPr>
      </p:pic>
      <p:pic>
        <p:nvPicPr>
          <p:cNvPr id="9" name="Imagem 8" descr="113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05052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4" name="Espaço Reservado para Conteúdo 3" descr="h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4357694" cy="4357694"/>
          </a:xfrm>
        </p:spPr>
      </p:pic>
      <p:pic>
        <p:nvPicPr>
          <p:cNvPr id="5" name="Imagem 4" descr="Hospital blind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4056" y="3643314"/>
            <a:ext cx="480994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628800"/>
            <a:ext cx="7467600" cy="4873752"/>
          </a:xfrm>
        </p:spPr>
        <p:txBody>
          <a:bodyPr>
            <a:normAutofit fontScale="70000" lnSpcReduction="20000"/>
          </a:bodyPr>
          <a:lstStyle/>
          <a:p>
            <a:r>
              <a:rPr lang="pt-BR" dirty="0" err="1" smtClean="0"/>
              <a:t>November</a:t>
            </a:r>
            <a:r>
              <a:rPr lang="pt-BR" dirty="0" smtClean="0"/>
              <a:t> 2004 to </a:t>
            </a:r>
            <a:r>
              <a:rPr lang="pt-BR" dirty="0" err="1" smtClean="0"/>
              <a:t>march</a:t>
            </a:r>
            <a:r>
              <a:rPr lang="pt-BR" dirty="0" smtClean="0"/>
              <a:t> 2013</a:t>
            </a:r>
          </a:p>
          <a:p>
            <a:r>
              <a:rPr lang="pt-BR" dirty="0" smtClean="0"/>
              <a:t>1042 </a:t>
            </a:r>
            <a:r>
              <a:rPr lang="pt-BR" dirty="0" err="1" smtClean="0"/>
              <a:t>patients</a:t>
            </a:r>
            <a:r>
              <a:rPr lang="pt-BR" dirty="0" smtClean="0"/>
              <a:t> – </a:t>
            </a:r>
            <a:r>
              <a:rPr lang="pt-BR" dirty="0" err="1" smtClean="0"/>
              <a:t>all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endParaRPr lang="pt-BR" dirty="0" smtClean="0"/>
          </a:p>
          <a:p>
            <a:r>
              <a:rPr lang="pt-BR" dirty="0" smtClean="0"/>
              <a:t>651 </a:t>
            </a:r>
            <a:r>
              <a:rPr lang="pt-BR" dirty="0" err="1" smtClean="0"/>
              <a:t>right</a:t>
            </a:r>
            <a:r>
              <a:rPr lang="pt-BR" dirty="0" smtClean="0"/>
              <a:t> </a:t>
            </a:r>
          </a:p>
          <a:p>
            <a:r>
              <a:rPr lang="pt-BR" dirty="0" smtClean="0"/>
              <a:t>363 </a:t>
            </a:r>
            <a:r>
              <a:rPr lang="pt-BR" dirty="0" err="1" smtClean="0"/>
              <a:t>left</a:t>
            </a:r>
            <a:r>
              <a:rPr lang="pt-BR" dirty="0" smtClean="0"/>
              <a:t> </a:t>
            </a:r>
          </a:p>
          <a:p>
            <a:r>
              <a:rPr lang="pt-BR" dirty="0" smtClean="0"/>
              <a:t>28 bilateral </a:t>
            </a:r>
          </a:p>
          <a:p>
            <a:r>
              <a:rPr lang="pt-BR" dirty="0" smtClean="0"/>
              <a:t>96% male</a:t>
            </a:r>
          </a:p>
          <a:p>
            <a:r>
              <a:rPr lang="pt-BR" dirty="0" smtClean="0"/>
              <a:t>4% </a:t>
            </a:r>
            <a:r>
              <a:rPr lang="pt-BR" dirty="0" err="1" smtClean="0"/>
              <a:t>female</a:t>
            </a:r>
            <a:endParaRPr lang="pt-BR" dirty="0" smtClean="0"/>
          </a:p>
          <a:p>
            <a:r>
              <a:rPr lang="pt-BR" dirty="0" smtClean="0"/>
              <a:t>Age – 16 to 68 (</a:t>
            </a:r>
            <a:r>
              <a:rPr lang="pt-BR" dirty="0" err="1" smtClean="0"/>
              <a:t>median</a:t>
            </a:r>
            <a:r>
              <a:rPr lang="pt-BR" dirty="0" smtClean="0"/>
              <a:t> 35)</a:t>
            </a:r>
          </a:p>
          <a:p>
            <a:r>
              <a:rPr lang="pt-BR" dirty="0" err="1" smtClean="0"/>
              <a:t>Lichtenstein</a:t>
            </a:r>
            <a:r>
              <a:rPr lang="pt-BR" dirty="0" smtClean="0"/>
              <a:t>  </a:t>
            </a:r>
            <a:r>
              <a:rPr lang="pt-BR" dirty="0" err="1" smtClean="0"/>
              <a:t>surgery</a:t>
            </a:r>
            <a:endParaRPr lang="pt-BR" dirty="0" smtClean="0"/>
          </a:p>
          <a:p>
            <a:r>
              <a:rPr lang="pt-BR" dirty="0" err="1" smtClean="0"/>
              <a:t>Huskisson</a:t>
            </a:r>
            <a:r>
              <a:rPr lang="pt-BR" dirty="0" smtClean="0"/>
              <a:t> </a:t>
            </a:r>
            <a:r>
              <a:rPr lang="pt-BR" dirty="0" err="1" smtClean="0"/>
              <a:t>pain</a:t>
            </a:r>
            <a:r>
              <a:rPr lang="pt-BR" dirty="0" smtClean="0"/>
              <a:t> </a:t>
            </a:r>
            <a:r>
              <a:rPr lang="pt-BR" dirty="0" err="1" smtClean="0"/>
              <a:t>scale</a:t>
            </a:r>
            <a:endParaRPr lang="pt-BR" dirty="0" smtClean="0"/>
          </a:p>
          <a:p>
            <a:r>
              <a:rPr lang="pt-BR" dirty="0" err="1" smtClean="0"/>
              <a:t>Residents</a:t>
            </a:r>
            <a:r>
              <a:rPr lang="pt-BR" dirty="0" smtClean="0"/>
              <a:t> (</a:t>
            </a: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year</a:t>
            </a:r>
            <a:r>
              <a:rPr lang="pt-BR" dirty="0" smtClean="0"/>
              <a:t>) do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surgery</a:t>
            </a:r>
            <a:endParaRPr lang="pt-BR" dirty="0" smtClean="0"/>
          </a:p>
          <a:p>
            <a:r>
              <a:rPr lang="pt-BR" dirty="0" smtClean="0"/>
              <a:t>Junior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senior</a:t>
            </a:r>
            <a:r>
              <a:rPr lang="pt-BR" dirty="0" smtClean="0"/>
              <a:t> staff </a:t>
            </a:r>
            <a:r>
              <a:rPr lang="pt-BR" dirty="0" err="1" smtClean="0"/>
              <a:t>supervision</a:t>
            </a:r>
            <a:endParaRPr lang="pt-BR" dirty="0" smtClean="0"/>
          </a:p>
          <a:p>
            <a:r>
              <a:rPr lang="pt-BR" dirty="0" err="1" smtClean="0"/>
              <a:t>Anesthesist</a:t>
            </a:r>
            <a:r>
              <a:rPr lang="pt-BR" dirty="0" smtClean="0"/>
              <a:t> in </a:t>
            </a:r>
            <a:r>
              <a:rPr lang="pt-BR" dirty="0" err="1" smtClean="0"/>
              <a:t>surgery</a:t>
            </a:r>
            <a:r>
              <a:rPr lang="pt-BR" dirty="0" smtClean="0"/>
              <a:t> </a:t>
            </a:r>
            <a:r>
              <a:rPr lang="pt-BR" dirty="0" err="1" smtClean="0"/>
              <a:t>center</a:t>
            </a:r>
            <a:r>
              <a:rPr lang="pt-BR" dirty="0" smtClean="0"/>
              <a:t> </a:t>
            </a:r>
            <a:r>
              <a:rPr lang="pt-BR" dirty="0" err="1" smtClean="0"/>
              <a:t>but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room</a:t>
            </a:r>
            <a:endParaRPr lang="pt-BR" dirty="0" smtClean="0"/>
          </a:p>
          <a:p>
            <a:r>
              <a:rPr lang="pt-BR" dirty="0" err="1" smtClean="0"/>
              <a:t>Oximetry</a:t>
            </a:r>
            <a:r>
              <a:rPr lang="pt-BR" dirty="0" smtClean="0"/>
              <a:t>, </a:t>
            </a:r>
            <a:r>
              <a:rPr lang="pt-BR" dirty="0" err="1" smtClean="0"/>
              <a:t>cardiac</a:t>
            </a:r>
            <a:r>
              <a:rPr lang="pt-BR" dirty="0" smtClean="0"/>
              <a:t> monitor, arterial </a:t>
            </a:r>
            <a:r>
              <a:rPr lang="pt-BR" dirty="0" err="1" smtClean="0"/>
              <a:t>pressure</a:t>
            </a:r>
            <a:r>
              <a:rPr lang="pt-BR" dirty="0" smtClean="0"/>
              <a:t> </a:t>
            </a:r>
            <a:r>
              <a:rPr lang="pt-BR" dirty="0" err="1" smtClean="0"/>
              <a:t>non</a:t>
            </a:r>
            <a:r>
              <a:rPr lang="pt-BR" dirty="0" smtClean="0"/>
              <a:t> </a:t>
            </a:r>
            <a:r>
              <a:rPr lang="pt-BR" dirty="0" err="1" smtClean="0"/>
              <a:t>invasive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700808"/>
            <a:ext cx="7467600" cy="4873752"/>
          </a:xfrm>
        </p:spPr>
        <p:txBody>
          <a:bodyPr/>
          <a:lstStyle/>
          <a:p>
            <a:r>
              <a:rPr lang="pt-BR" dirty="0" smtClean="0"/>
              <a:t>ASA &lt; = II</a:t>
            </a:r>
          </a:p>
          <a:p>
            <a:r>
              <a:rPr lang="pt-BR" dirty="0" smtClean="0"/>
              <a:t>&lt; 70 </a:t>
            </a:r>
            <a:r>
              <a:rPr lang="pt-BR" dirty="0" err="1" smtClean="0"/>
              <a:t>years</a:t>
            </a:r>
            <a:r>
              <a:rPr lang="pt-BR" dirty="0" smtClean="0"/>
              <a:t> </a:t>
            </a:r>
            <a:r>
              <a:rPr lang="pt-BR" dirty="0" err="1" smtClean="0"/>
              <a:t>old</a:t>
            </a:r>
            <a:endParaRPr lang="pt-BR" dirty="0" smtClean="0"/>
          </a:p>
          <a:p>
            <a:r>
              <a:rPr lang="pt-BR" dirty="0" smtClean="0"/>
              <a:t>BMI &lt; 30kg/m2</a:t>
            </a:r>
          </a:p>
          <a:p>
            <a:r>
              <a:rPr lang="pt-BR" dirty="0" err="1" smtClean="0"/>
              <a:t>Patient’s</a:t>
            </a:r>
            <a:r>
              <a:rPr lang="pt-BR" dirty="0" smtClean="0"/>
              <a:t> </a:t>
            </a:r>
            <a:r>
              <a:rPr lang="pt-BR" dirty="0" err="1" smtClean="0"/>
              <a:t>refusal</a:t>
            </a:r>
            <a:endParaRPr lang="pt-BR" dirty="0" smtClean="0"/>
          </a:p>
          <a:p>
            <a:r>
              <a:rPr lang="pt-BR" dirty="0" err="1" smtClean="0"/>
              <a:t>Psychiatric</a:t>
            </a:r>
            <a:r>
              <a:rPr lang="pt-BR" dirty="0" smtClean="0"/>
              <a:t> </a:t>
            </a:r>
            <a:r>
              <a:rPr lang="pt-BR" dirty="0" err="1" smtClean="0"/>
              <a:t>disorder</a:t>
            </a:r>
            <a:endParaRPr lang="pt-BR" dirty="0" smtClean="0"/>
          </a:p>
          <a:p>
            <a:r>
              <a:rPr lang="pt-BR" dirty="0" err="1" smtClean="0"/>
              <a:t>Irreducible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</a:t>
            </a:r>
            <a:r>
              <a:rPr lang="pt-BR" dirty="0" err="1" smtClean="0"/>
              <a:t>recurrent</a:t>
            </a:r>
            <a:r>
              <a:rPr lang="pt-BR" dirty="0" smtClean="0"/>
              <a:t> </a:t>
            </a:r>
            <a:r>
              <a:rPr lang="pt-BR" dirty="0" err="1" smtClean="0"/>
              <a:t>hernia</a:t>
            </a:r>
            <a:endParaRPr lang="pt-BR" dirty="0" smtClean="0"/>
          </a:p>
          <a:p>
            <a:r>
              <a:rPr lang="pt-BR" dirty="0" err="1" smtClean="0"/>
              <a:t>All</a:t>
            </a:r>
            <a:r>
              <a:rPr lang="pt-BR" dirty="0" smtClean="0"/>
              <a:t> </a:t>
            </a:r>
            <a:r>
              <a:rPr lang="pt-BR" dirty="0" err="1" smtClean="0"/>
              <a:t>patients</a:t>
            </a:r>
            <a:r>
              <a:rPr lang="pt-BR" dirty="0" smtClean="0"/>
              <a:t> </a:t>
            </a:r>
            <a:r>
              <a:rPr lang="pt-BR" dirty="0" err="1" smtClean="0"/>
              <a:t>underwent</a:t>
            </a:r>
            <a:r>
              <a:rPr lang="pt-BR" dirty="0" smtClean="0"/>
              <a:t> </a:t>
            </a:r>
            <a:r>
              <a:rPr lang="pt-BR" dirty="0" err="1" smtClean="0"/>
              <a:t>elective</a:t>
            </a:r>
            <a:r>
              <a:rPr lang="pt-BR" dirty="0" smtClean="0"/>
              <a:t> </a:t>
            </a:r>
            <a:r>
              <a:rPr lang="pt-BR" dirty="0" err="1" smtClean="0"/>
              <a:t>surgery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45920" y="1844824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pt-BR" dirty="0" err="1" smtClean="0"/>
              <a:t>Midazolam</a:t>
            </a:r>
            <a:r>
              <a:rPr lang="pt-BR" dirty="0" smtClean="0"/>
              <a:t> 10 to 1 </a:t>
            </a:r>
            <a:r>
              <a:rPr lang="pt-BR" dirty="0" err="1" smtClean="0"/>
              <a:t>mg</a:t>
            </a:r>
            <a:endParaRPr lang="pt-BR" dirty="0" smtClean="0"/>
          </a:p>
          <a:p>
            <a:r>
              <a:rPr lang="pt-BR" dirty="0" err="1" smtClean="0"/>
              <a:t>Tenoxican</a:t>
            </a:r>
            <a:r>
              <a:rPr lang="pt-BR" dirty="0" smtClean="0"/>
              <a:t> 20 </a:t>
            </a:r>
            <a:r>
              <a:rPr lang="pt-BR" dirty="0" err="1" smtClean="0"/>
              <a:t>mg</a:t>
            </a:r>
            <a:endParaRPr lang="pt-BR" dirty="0" smtClean="0"/>
          </a:p>
          <a:p>
            <a:r>
              <a:rPr lang="pt-BR" dirty="0" err="1" smtClean="0"/>
              <a:t>Meperidine</a:t>
            </a:r>
            <a:r>
              <a:rPr lang="pt-BR" dirty="0" smtClean="0"/>
              <a:t> 100mg</a:t>
            </a:r>
          </a:p>
          <a:p>
            <a:r>
              <a:rPr lang="pt-BR" dirty="0" err="1" smtClean="0"/>
              <a:t>Cefazoline</a:t>
            </a:r>
            <a:r>
              <a:rPr lang="pt-BR" dirty="0" smtClean="0"/>
              <a:t> 1g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Local </a:t>
            </a:r>
            <a:r>
              <a:rPr lang="pt-BR" dirty="0" err="1" smtClean="0"/>
              <a:t>Anesthesia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Ropivacaine</a:t>
            </a:r>
            <a:r>
              <a:rPr lang="pt-BR" dirty="0" smtClean="0"/>
              <a:t> 0,75% 20ml</a:t>
            </a:r>
          </a:p>
          <a:p>
            <a:r>
              <a:rPr lang="pt-BR" dirty="0" err="1" smtClean="0"/>
              <a:t>Lidocaine</a:t>
            </a:r>
            <a:r>
              <a:rPr lang="pt-BR" dirty="0" smtClean="0"/>
              <a:t> 2% 20ml</a:t>
            </a:r>
          </a:p>
          <a:p>
            <a:r>
              <a:rPr lang="pt-BR" dirty="0" smtClean="0"/>
              <a:t>Adrenalina 0,1% 0,4ml</a:t>
            </a:r>
          </a:p>
          <a:p>
            <a:r>
              <a:rPr lang="pt-BR" dirty="0" smtClean="0"/>
              <a:t>H2O 30ml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4" name="Picture 6" descr="E:\DCIM\100MSDCF\DSC017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67438"/>
            <a:ext cx="6572296" cy="5203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2199503" y="3500438"/>
            <a:ext cx="1436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b="1" dirty="0" err="1"/>
              <a:t>Esp.IASup</a:t>
            </a:r>
            <a:endParaRPr lang="pt-BR" b="1" dirty="0"/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428992" y="3071810"/>
            <a:ext cx="8382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10 ml</a:t>
            </a:r>
          </a:p>
        </p:txBody>
      </p:sp>
      <p:sp>
        <p:nvSpPr>
          <p:cNvPr id="7" name="Oval 38"/>
          <p:cNvSpPr>
            <a:spLocks noChangeArrowheads="1"/>
          </p:cNvSpPr>
          <p:nvPr/>
        </p:nvSpPr>
        <p:spPr bwMode="auto">
          <a:xfrm>
            <a:off x="5357818" y="3929066"/>
            <a:ext cx="8382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5 ml</a:t>
            </a: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6143636" y="5000636"/>
            <a:ext cx="8382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5 ml</a:t>
            </a:r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3428992" y="5500702"/>
            <a:ext cx="981076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5 ml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3857620" y="3429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5000628" y="4214818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39"/>
          <p:cNvSpPr>
            <a:spLocks noChangeArrowheads="1"/>
          </p:cNvSpPr>
          <p:nvPr/>
        </p:nvSpPr>
        <p:spPr bwMode="auto">
          <a:xfrm>
            <a:off x="5715008" y="5214950"/>
            <a:ext cx="3048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4572000" y="571501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Inguinal </a:t>
            </a:r>
            <a:r>
              <a:rPr lang="pt-BR" dirty="0" err="1" smtClean="0"/>
              <a:t>hernia</a:t>
            </a:r>
            <a:r>
              <a:rPr lang="pt-BR" dirty="0" smtClean="0"/>
              <a:t> </a:t>
            </a:r>
            <a:r>
              <a:rPr lang="pt-BR" dirty="0" err="1" smtClean="0"/>
              <a:t>repair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local </a:t>
            </a:r>
            <a:r>
              <a:rPr lang="pt-BR" dirty="0" err="1" smtClean="0"/>
              <a:t>anesthesia</a:t>
            </a:r>
            <a:r>
              <a:rPr lang="pt-BR" dirty="0" smtClean="0"/>
              <a:t> in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outpatient</a:t>
            </a:r>
            <a:endParaRPr lang="pt-BR" dirty="0"/>
          </a:p>
        </p:txBody>
      </p:sp>
      <p:pic>
        <p:nvPicPr>
          <p:cNvPr id="4" name="Picture 5" descr="E:\DCIM\100MSDCF\DSC017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39091"/>
            <a:ext cx="6553224" cy="5187969"/>
          </a:xfrm>
          <a:prstGeom prst="rect">
            <a:avLst/>
          </a:prstGeom>
          <a:noFill/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7488" y="2786058"/>
            <a:ext cx="1066800" cy="609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5 ml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000760" y="2571744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Ap. O </a:t>
            </a:r>
            <a:r>
              <a:rPr lang="pt-BR" dirty="0" err="1"/>
              <a:t>Ext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 advAuto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695</Words>
  <Application>Microsoft Office PowerPoint</Application>
  <PresentationFormat>On-screen Show (4:3)</PresentationFormat>
  <Paragraphs>155</Paragraphs>
  <Slides>38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Tema do Office</vt:lpstr>
      <vt:lpstr>Chart</vt:lpstr>
      <vt:lpstr>INGUINAL HERNIA REPAIR WITH LOCAL  ANESTHESIA IN THE OUTPATIENT, BEING SAFE, EFFECTIVE, EASY TO PERFORM, YET HAVING A LOWER COST</vt:lpstr>
      <vt:lpstr>PowerPoint Presentation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PowerPoint Presentation</vt:lpstr>
      <vt:lpstr>PowerPoint Presentation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PowerPoint Presentation</vt:lpstr>
      <vt:lpstr>Inguinal hernia repair with local anesthesia in the outpatient</vt:lpstr>
      <vt:lpstr>Inguinal hernia repair with local anesthesia in the outpatient</vt:lpstr>
      <vt:lpstr>Resultados</vt:lpstr>
      <vt:lpstr>Results</vt:lpstr>
      <vt:lpstr>Results</vt:lpstr>
      <vt:lpstr>Results</vt:lpstr>
      <vt:lpstr>Results</vt:lpstr>
      <vt:lpstr>Results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PowerPoint Presentation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Inguinal hernia repair with local anesthesia in the outpatient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INGUINAL HERNIA REPAIR WITH LOCAL ANESTHESIA IN THE OUTPATIENT</dc:title>
  <dc:creator>Flavio Sá Ribeiro</dc:creator>
  <cp:lastModifiedBy>RUMELA BASU</cp:lastModifiedBy>
  <cp:revision>18</cp:revision>
  <dcterms:created xsi:type="dcterms:W3CDTF">2013-08-17T01:48:02Z</dcterms:created>
  <dcterms:modified xsi:type="dcterms:W3CDTF">2014-07-23T08:49:35Z</dcterms:modified>
</cp:coreProperties>
</file>