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3" r:id="rId1"/>
  </p:sldMasterIdLst>
  <p:notesMasterIdLst>
    <p:notesMasterId r:id="rId19"/>
  </p:notesMasterIdLst>
  <p:handoutMasterIdLst>
    <p:handoutMasterId r:id="rId20"/>
  </p:handoutMasterIdLst>
  <p:sldIdLst>
    <p:sldId id="284" r:id="rId2"/>
    <p:sldId id="285" r:id="rId3"/>
    <p:sldId id="256" r:id="rId4"/>
    <p:sldId id="257" r:id="rId5"/>
    <p:sldId id="258" r:id="rId6"/>
    <p:sldId id="259" r:id="rId7"/>
    <p:sldId id="268" r:id="rId8"/>
    <p:sldId id="262" r:id="rId9"/>
    <p:sldId id="271" r:id="rId10"/>
    <p:sldId id="272" r:id="rId11"/>
    <p:sldId id="283" r:id="rId12"/>
    <p:sldId id="282" r:id="rId13"/>
    <p:sldId id="280" r:id="rId14"/>
    <p:sldId id="278" r:id="rId15"/>
    <p:sldId id="277" r:id="rId16"/>
    <p:sldId id="279" r:id="rId17"/>
    <p:sldId id="286" r:id="rId1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70" charset="0"/>
        <a:ea typeface="ＭＳ Ｐゴシック" pitchFamily="70" charset="-128"/>
        <a:cs typeface="ＭＳ Ｐゴシック" pitchFamily="70" charset="-128"/>
      </a:defRPr>
    </a:lvl1pPr>
    <a:lvl2pPr marL="457200" algn="l" rtl="0" eaLnBrk="0" fontAlgn="base" hangingPunct="0">
      <a:spcBef>
        <a:spcPct val="0"/>
      </a:spcBef>
      <a:spcAft>
        <a:spcPct val="0"/>
      </a:spcAft>
      <a:defRPr sz="2400" kern="1200">
        <a:solidFill>
          <a:schemeClr val="tx1"/>
        </a:solidFill>
        <a:latin typeface="Arial" pitchFamily="70" charset="0"/>
        <a:ea typeface="ＭＳ Ｐゴシック" pitchFamily="70" charset="-128"/>
        <a:cs typeface="ＭＳ Ｐゴシック" pitchFamily="70" charset="-128"/>
      </a:defRPr>
    </a:lvl2pPr>
    <a:lvl3pPr marL="914400" algn="l" rtl="0" eaLnBrk="0" fontAlgn="base" hangingPunct="0">
      <a:spcBef>
        <a:spcPct val="0"/>
      </a:spcBef>
      <a:spcAft>
        <a:spcPct val="0"/>
      </a:spcAft>
      <a:defRPr sz="2400" kern="1200">
        <a:solidFill>
          <a:schemeClr val="tx1"/>
        </a:solidFill>
        <a:latin typeface="Arial" pitchFamily="70" charset="0"/>
        <a:ea typeface="ＭＳ Ｐゴシック" pitchFamily="70" charset="-128"/>
        <a:cs typeface="ＭＳ Ｐゴシック" pitchFamily="70" charset="-128"/>
      </a:defRPr>
    </a:lvl3pPr>
    <a:lvl4pPr marL="1371600" algn="l" rtl="0" eaLnBrk="0" fontAlgn="base" hangingPunct="0">
      <a:spcBef>
        <a:spcPct val="0"/>
      </a:spcBef>
      <a:spcAft>
        <a:spcPct val="0"/>
      </a:spcAft>
      <a:defRPr sz="2400" kern="1200">
        <a:solidFill>
          <a:schemeClr val="tx1"/>
        </a:solidFill>
        <a:latin typeface="Arial" pitchFamily="70" charset="0"/>
        <a:ea typeface="ＭＳ Ｐゴシック" pitchFamily="70" charset="-128"/>
        <a:cs typeface="ＭＳ Ｐゴシック" pitchFamily="70" charset="-128"/>
      </a:defRPr>
    </a:lvl4pPr>
    <a:lvl5pPr marL="1828800" algn="l" rtl="0" eaLnBrk="0" fontAlgn="base" hangingPunct="0">
      <a:spcBef>
        <a:spcPct val="0"/>
      </a:spcBef>
      <a:spcAft>
        <a:spcPct val="0"/>
      </a:spcAft>
      <a:defRPr sz="2400" kern="1200">
        <a:solidFill>
          <a:schemeClr val="tx1"/>
        </a:solidFill>
        <a:latin typeface="Arial" pitchFamily="70" charset="0"/>
        <a:ea typeface="ＭＳ Ｐゴシック" pitchFamily="70" charset="-128"/>
        <a:cs typeface="ＭＳ Ｐゴシック" pitchFamily="70" charset="-128"/>
      </a:defRPr>
    </a:lvl5pPr>
    <a:lvl6pPr marL="2286000" algn="l" defTabSz="457200" rtl="0" eaLnBrk="1" latinLnBrk="0" hangingPunct="1">
      <a:defRPr sz="2400" kern="1200">
        <a:solidFill>
          <a:schemeClr val="tx1"/>
        </a:solidFill>
        <a:latin typeface="Arial" pitchFamily="70" charset="0"/>
        <a:ea typeface="ＭＳ Ｐゴシック" pitchFamily="70" charset="-128"/>
        <a:cs typeface="ＭＳ Ｐゴシック" pitchFamily="70" charset="-128"/>
      </a:defRPr>
    </a:lvl6pPr>
    <a:lvl7pPr marL="2743200" algn="l" defTabSz="457200" rtl="0" eaLnBrk="1" latinLnBrk="0" hangingPunct="1">
      <a:defRPr sz="2400" kern="1200">
        <a:solidFill>
          <a:schemeClr val="tx1"/>
        </a:solidFill>
        <a:latin typeface="Arial" pitchFamily="70" charset="0"/>
        <a:ea typeface="ＭＳ Ｐゴシック" pitchFamily="70" charset="-128"/>
        <a:cs typeface="ＭＳ Ｐゴシック" pitchFamily="70" charset="-128"/>
      </a:defRPr>
    </a:lvl7pPr>
    <a:lvl8pPr marL="3200400" algn="l" defTabSz="457200" rtl="0" eaLnBrk="1" latinLnBrk="0" hangingPunct="1">
      <a:defRPr sz="2400" kern="1200">
        <a:solidFill>
          <a:schemeClr val="tx1"/>
        </a:solidFill>
        <a:latin typeface="Arial" pitchFamily="70" charset="0"/>
        <a:ea typeface="ＭＳ Ｐゴシック" pitchFamily="70" charset="-128"/>
        <a:cs typeface="ＭＳ Ｐゴシック" pitchFamily="70" charset="-128"/>
      </a:defRPr>
    </a:lvl8pPr>
    <a:lvl9pPr marL="3657600" algn="l" defTabSz="457200" rtl="0" eaLnBrk="1" latinLnBrk="0" hangingPunct="1">
      <a:defRPr sz="2400" kern="1200">
        <a:solidFill>
          <a:schemeClr val="tx1"/>
        </a:solidFill>
        <a:latin typeface="Arial" pitchFamily="70" charset="0"/>
        <a:ea typeface="ＭＳ Ｐゴシック" pitchFamily="70" charset="-128"/>
        <a:cs typeface="ＭＳ Ｐゴシック" pitchFamily="70" charset="-128"/>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outlineViewPr>
    <p:cViewPr>
      <p:scale>
        <a:sx n="33" d="100"/>
        <a:sy n="33" d="100"/>
      </p:scale>
      <p:origin x="360" y="34040"/>
    </p:cViewPr>
  </p:outlineViewPr>
  <p:notesTextViewPr>
    <p:cViewPr>
      <p:scale>
        <a:sx n="100" d="100"/>
        <a:sy n="100" d="100"/>
      </p:scale>
      <p:origin x="0" y="0"/>
    </p:cViewPr>
  </p:notesTextViewPr>
  <p:sorterViewPr>
    <p:cViewPr>
      <p:scale>
        <a:sx n="125" d="100"/>
        <a:sy n="125" d="100"/>
      </p:scale>
      <p:origin x="0" y="0"/>
    </p:cViewPr>
  </p:sorterViewPr>
  <p:notesViewPr>
    <p:cSldViewPr>
      <p:cViewPr>
        <p:scale>
          <a:sx n="100" d="100"/>
          <a:sy n="100" d="100"/>
        </p:scale>
        <p:origin x="-976" y="16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95" charset="0"/>
                <a:ea typeface="ＭＳ Ｐゴシック" pitchFamily="95" charset="-128"/>
                <a:cs typeface="ＭＳ Ｐゴシック" pitchFamily="95"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itchFamily="95" charset="0"/>
                <a:ea typeface="ＭＳ Ｐゴシック" pitchFamily="95" charset="-128"/>
                <a:cs typeface="ＭＳ Ｐゴシック" pitchFamily="95" charset="-128"/>
              </a:defRPr>
            </a:lvl1pPr>
          </a:lstStyle>
          <a:p>
            <a:pPr>
              <a:defRPr/>
            </a:pPr>
            <a:fld id="{B335D29F-DC0A-4529-9477-72F622D72621}" type="datetime1">
              <a:rPr lang="en-US"/>
              <a:pPr>
                <a:defRPr/>
              </a:pPr>
              <a:t>10/1/2014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95" charset="0"/>
                <a:ea typeface="ＭＳ Ｐゴシック" pitchFamily="95" charset="-128"/>
                <a:cs typeface="ＭＳ Ｐゴシック" pitchFamily="95"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itchFamily="95" charset="0"/>
                <a:ea typeface="ＭＳ Ｐゴシック" pitchFamily="95" charset="-128"/>
                <a:cs typeface="ＭＳ Ｐゴシック" pitchFamily="95" charset="-128"/>
              </a:defRPr>
            </a:lvl1pPr>
          </a:lstStyle>
          <a:p>
            <a:pPr>
              <a:defRPr/>
            </a:pPr>
            <a:fld id="{BA35B73B-189A-477A-8525-6C47218D4C07}" type="slidenum">
              <a:rPr lang="en-US"/>
              <a:pPr>
                <a:defRPr/>
              </a:pPr>
              <a:t>‹#›</a:t>
            </a:fld>
            <a:endParaRPr lang="en-US"/>
          </a:p>
        </p:txBody>
      </p:sp>
    </p:spTree>
    <p:extLst>
      <p:ext uri="{BB962C8B-B14F-4D97-AF65-F5344CB8AC3E}">
        <p14:creationId xmlns:p14="http://schemas.microsoft.com/office/powerpoint/2010/main" xmlns="" val="32759168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95" charset="0"/>
                <a:ea typeface="ＭＳ Ｐゴシック" pitchFamily="95" charset="-128"/>
                <a:cs typeface="ＭＳ Ｐゴシック" pitchFamily="95" charset="-128"/>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95" charset="0"/>
                <a:ea typeface="ＭＳ Ｐゴシック" pitchFamily="95" charset="-128"/>
                <a:cs typeface="ＭＳ Ｐゴシック" pitchFamily="95"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228600" y="4267200"/>
            <a:ext cx="6400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a:t>
            </a:r>
            <a:r>
              <a:rPr lang="en-US" noProof="0" dirty="0" smtClean="0"/>
              <a:t>level</a:t>
            </a:r>
            <a:endParaRPr lang="en-US" noProof="0" dirty="0"/>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95" charset="0"/>
                <a:ea typeface="ＭＳ Ｐゴシック" pitchFamily="95" charset="-128"/>
                <a:cs typeface="ＭＳ Ｐゴシック" pitchFamily="95" charset="-128"/>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95" charset="0"/>
                <a:ea typeface="ＭＳ Ｐゴシック" pitchFamily="95" charset="-128"/>
                <a:cs typeface="ＭＳ Ｐゴシック" pitchFamily="95" charset="-128"/>
              </a:defRPr>
            </a:lvl1pPr>
          </a:lstStyle>
          <a:p>
            <a:pPr>
              <a:defRPr/>
            </a:pPr>
            <a:fld id="{EB02004A-DFE7-4E0D-A24A-B23588BB875C}" type="slidenum">
              <a:rPr lang="en-US"/>
              <a:pPr>
                <a:defRPr/>
              </a:pPr>
              <a:t>‹#›</a:t>
            </a:fld>
            <a:endParaRPr lang="en-US"/>
          </a:p>
        </p:txBody>
      </p:sp>
    </p:spTree>
    <p:extLst>
      <p:ext uri="{BB962C8B-B14F-4D97-AF65-F5344CB8AC3E}">
        <p14:creationId xmlns:p14="http://schemas.microsoft.com/office/powerpoint/2010/main" xmlns="" val="282229662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ts val="900"/>
      </a:spcAft>
      <a:defRPr sz="1600" kern="1200">
        <a:solidFill>
          <a:schemeClr val="tx1"/>
        </a:solidFill>
        <a:latin typeface="Arial" pitchFamily="95" charset="0"/>
        <a:ea typeface="ＭＳ Ｐゴシック" pitchFamily="95" charset="-128"/>
        <a:cs typeface="ＭＳ Ｐゴシック" pitchFamily="95" charset="-128"/>
      </a:defRPr>
    </a:lvl1pPr>
    <a:lvl2pPr marL="273050" algn="l" rtl="0" eaLnBrk="0" fontAlgn="base" hangingPunct="0">
      <a:spcBef>
        <a:spcPct val="0"/>
      </a:spcBef>
      <a:spcAft>
        <a:spcPts val="300"/>
      </a:spcAft>
      <a:defRPr sz="1400" kern="1200">
        <a:solidFill>
          <a:schemeClr val="tx1"/>
        </a:solidFill>
        <a:latin typeface="Arial" pitchFamily="95" charset="0"/>
        <a:ea typeface="ＭＳ Ｐゴシック" pitchFamily="95" charset="-128"/>
        <a:cs typeface="+mn-cs"/>
      </a:defRPr>
    </a:lvl2pPr>
    <a:lvl3pPr marL="547688" algn="l" rtl="0" eaLnBrk="0" fontAlgn="base" hangingPunct="0">
      <a:spcBef>
        <a:spcPct val="0"/>
      </a:spcBef>
      <a:spcAft>
        <a:spcPts val="300"/>
      </a:spcAft>
      <a:defRPr sz="1200" kern="1200">
        <a:solidFill>
          <a:schemeClr val="tx1"/>
        </a:solidFill>
        <a:latin typeface="Arial" pitchFamily="95" charset="0"/>
        <a:ea typeface="ＭＳ Ｐゴシック" pitchFamily="95" charset="-128"/>
        <a:cs typeface="+mn-cs"/>
      </a:defRPr>
    </a:lvl3pPr>
    <a:lvl4pPr marL="1371600" algn="l" rtl="0" eaLnBrk="0" fontAlgn="base" hangingPunct="0">
      <a:spcBef>
        <a:spcPct val="30000"/>
      </a:spcBef>
      <a:spcAft>
        <a:spcPct val="0"/>
      </a:spcAft>
      <a:defRPr sz="1200" kern="1200">
        <a:solidFill>
          <a:schemeClr val="tx1"/>
        </a:solidFill>
        <a:latin typeface="Arial" pitchFamily="95" charset="0"/>
        <a:ea typeface="ＭＳ Ｐゴシック" pitchFamily="95" charset="-128"/>
        <a:cs typeface="+mn-cs"/>
      </a:defRPr>
    </a:lvl4pPr>
    <a:lvl5pPr marL="1828800" algn="l" rtl="0" eaLnBrk="0" fontAlgn="base" hangingPunct="0">
      <a:spcBef>
        <a:spcPct val="30000"/>
      </a:spcBef>
      <a:spcAft>
        <a:spcPct val="0"/>
      </a:spcAft>
      <a:defRPr sz="1200" kern="1200">
        <a:solidFill>
          <a:schemeClr val="tx1"/>
        </a:solidFill>
        <a:latin typeface="Arial" pitchFamily="95" charset="0"/>
        <a:ea typeface="ＭＳ Ｐゴシック" pitchFamily="9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91A0A5F-B454-49E8-8332-4C64C32495AC}" type="slidenum">
              <a:rPr lang="en-US">
                <a:latin typeface="Arial" pitchFamily="70" charset="0"/>
                <a:ea typeface="ＭＳ Ｐゴシック" pitchFamily="70" charset="-128"/>
                <a:cs typeface="ＭＳ Ｐゴシック" pitchFamily="70" charset="-128"/>
              </a:rPr>
              <a:pPr/>
              <a:t>3</a:t>
            </a:fld>
            <a:endParaRPr lang="en-US">
              <a:latin typeface="Arial" pitchFamily="70" charset="0"/>
              <a:ea typeface="ＭＳ Ｐゴシック" pitchFamily="70" charset="-128"/>
              <a:cs typeface="ＭＳ Ｐゴシック" pitchFamily="70"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r>
              <a:rPr lang="en-US" dirty="0" smtClean="0">
                <a:latin typeface="Arial" pitchFamily="70" charset="0"/>
                <a:ea typeface="ＭＳ Ｐゴシック" pitchFamily="70" charset="-128"/>
                <a:cs typeface="ＭＳ Ｐゴシック" pitchFamily="70" charset="-128"/>
              </a:rPr>
              <a:t>I would like to thank Dr. </a:t>
            </a:r>
            <a:r>
              <a:rPr lang="en-US" dirty="0" err="1" smtClean="0">
                <a:latin typeface="Arial" pitchFamily="70" charset="0"/>
                <a:ea typeface="ＭＳ Ｐゴシック" pitchFamily="70" charset="-128"/>
                <a:cs typeface="ＭＳ Ｐゴシック" pitchFamily="70" charset="-128"/>
              </a:rPr>
              <a:t>Pheffer</a:t>
            </a:r>
            <a:r>
              <a:rPr lang="en-US" dirty="0" smtClean="0">
                <a:latin typeface="Arial" pitchFamily="70" charset="0"/>
                <a:ea typeface="ＭＳ Ｐゴシック" pitchFamily="70" charset="-128"/>
                <a:cs typeface="ＭＳ Ｐゴシック" pitchFamily="70" charset="-128"/>
              </a:rPr>
              <a:t> from Munich Germany that recommend that I join the OMICS</a:t>
            </a:r>
            <a:r>
              <a:rPr lang="en-US" baseline="0" dirty="0" smtClean="0">
                <a:latin typeface="Arial" pitchFamily="70" charset="0"/>
                <a:ea typeface="ＭＳ Ｐゴシック" pitchFamily="70" charset="-128"/>
                <a:cs typeface="ＭＳ Ｐゴシック" pitchFamily="70" charset="-128"/>
              </a:rPr>
              <a:t> Group. Dr. </a:t>
            </a:r>
            <a:r>
              <a:rPr lang="en-US" baseline="0" dirty="0" err="1" smtClean="0">
                <a:latin typeface="Arial" pitchFamily="70" charset="0"/>
                <a:ea typeface="ＭＳ Ｐゴシック" pitchFamily="70" charset="-128"/>
                <a:cs typeface="ＭＳ Ｐゴシック" pitchFamily="70" charset="-128"/>
              </a:rPr>
              <a:t>Pheffer</a:t>
            </a:r>
            <a:r>
              <a:rPr lang="en-US" baseline="0" dirty="0" smtClean="0">
                <a:latin typeface="Arial" pitchFamily="70" charset="0"/>
                <a:ea typeface="ＭＳ Ｐゴシック" pitchFamily="70" charset="-128"/>
                <a:cs typeface="ＭＳ Ｐゴシック" pitchFamily="70" charset="-128"/>
              </a:rPr>
              <a:t> is the Editor-in-Chief of AOT, a new journal that I am on the editorial board. </a:t>
            </a:r>
            <a:endParaRPr lang="en-US" dirty="0" smtClean="0">
              <a:latin typeface="Arial" pitchFamily="70" charset="0"/>
              <a:ea typeface="ＭＳ Ｐゴシック" pitchFamily="70" charset="-128"/>
              <a:cs typeface="ＭＳ Ｐゴシック" pitchFamily="70" charset="-128"/>
            </a:endParaRPr>
          </a:p>
        </p:txBody>
      </p:sp>
    </p:spTree>
    <p:extLst>
      <p:ext uri="{BB962C8B-B14F-4D97-AF65-F5344CB8AC3E}">
        <p14:creationId xmlns:p14="http://schemas.microsoft.com/office/powerpoint/2010/main" xmlns="" val="1316662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3B0B63B4-9190-46D9-8112-5735CC50BE53}" type="slidenum">
              <a:rPr lang="en-US" smtClean="0">
                <a:latin typeface="Arial" charset="0"/>
                <a:ea typeface="ＭＳ Ｐゴシック"/>
                <a:cs typeface="ＭＳ Ｐゴシック"/>
              </a:rPr>
              <a:pPr/>
              <a:t>12</a:t>
            </a:fld>
            <a:endParaRPr lang="en-US" smtClean="0">
              <a:latin typeface="Arial" charset="0"/>
              <a:ea typeface="ＭＳ Ｐゴシック"/>
              <a:cs typeface="ＭＳ Ｐゴシック"/>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r>
              <a:rPr lang="en-US" smtClean="0">
                <a:latin typeface="Arial" charset="0"/>
                <a:ea typeface="ＭＳ Ｐゴシック"/>
                <a:cs typeface="ＭＳ Ｐゴシック"/>
              </a:rPr>
              <a:t>Multilayer film on inserts improves performance, but is not cost effective for the small improvement</a:t>
            </a:r>
          </a:p>
        </p:txBody>
      </p:sp>
    </p:spTree>
    <p:extLst>
      <p:ext uri="{BB962C8B-B14F-4D97-AF65-F5344CB8AC3E}">
        <p14:creationId xmlns:p14="http://schemas.microsoft.com/office/powerpoint/2010/main" xmlns="" val="834772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p:spPr>
        <p:txBody>
          <a:bodyPr/>
          <a:lstStyle/>
          <a:p>
            <a:r>
              <a:rPr lang="en-US" smtClean="0">
                <a:latin typeface="Arial" charset="0"/>
                <a:ea typeface="ＭＳ Ｐゴシック"/>
                <a:cs typeface="ＭＳ Ｐゴシック"/>
              </a:rPr>
              <a:t>With all the disadvantages of polymers, they were not included in the  test program</a:t>
            </a:r>
          </a:p>
          <a:p>
            <a:r>
              <a:rPr lang="en-US" smtClean="0">
                <a:latin typeface="Arial" charset="0"/>
                <a:ea typeface="ＭＳ Ｐゴシック"/>
                <a:cs typeface="ＭＳ Ｐゴシック"/>
              </a:rPr>
              <a:t>Gold solders may work well for semiconductors, but did not work at all in the 2 methods chosen. The configuration is difficult, but may be made to work with further development</a:t>
            </a:r>
          </a:p>
          <a:p>
            <a:r>
              <a:rPr lang="en-US" smtClean="0">
                <a:latin typeface="Arial" charset="0"/>
                <a:ea typeface="ＭＳ Ｐゴシック"/>
                <a:cs typeface="ＭＳ Ｐゴシック"/>
              </a:rPr>
              <a:t>With the McCarter’s wealth of experience with frit bonding, these tests showed that with additional film(s) on the insert, there could be some improvement in strength and sealability, but not enough to warrant the extra cost involved</a:t>
            </a:r>
          </a:p>
        </p:txBody>
      </p:sp>
      <p:sp>
        <p:nvSpPr>
          <p:cNvPr id="20483" name="Slide Number Placeholder 3"/>
          <p:cNvSpPr>
            <a:spLocks noGrp="1"/>
          </p:cNvSpPr>
          <p:nvPr>
            <p:ph type="sldNum" sz="quarter" idx="5"/>
          </p:nvPr>
        </p:nvSpPr>
        <p:spPr>
          <a:noFill/>
        </p:spPr>
        <p:txBody>
          <a:bodyPr/>
          <a:lstStyle/>
          <a:p>
            <a:fld id="{D828BA80-1ADA-42EE-AEB3-9B66D0651A40}" type="slidenum">
              <a:rPr lang="en-US" smtClean="0">
                <a:latin typeface="Arial" charset="0"/>
                <a:ea typeface="ＭＳ Ｐゴシック"/>
                <a:cs typeface="ＭＳ Ｐゴシック"/>
              </a:rPr>
              <a:pPr/>
              <a:t>13</a:t>
            </a:fld>
            <a:endParaRPr lang="en-US" smtClean="0">
              <a:latin typeface="Arial" charset="0"/>
              <a:ea typeface="ＭＳ Ｐゴシック"/>
              <a:cs typeface="ＭＳ Ｐゴシック"/>
            </a:endParaRPr>
          </a:p>
        </p:txBody>
      </p:sp>
    </p:spTree>
    <p:extLst>
      <p:ext uri="{BB962C8B-B14F-4D97-AF65-F5344CB8AC3E}">
        <p14:creationId xmlns:p14="http://schemas.microsoft.com/office/powerpoint/2010/main" xmlns="" val="825595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0418EDCE-01EE-4C47-BEE3-9CB4DC7B163F}" type="slidenum">
              <a:rPr lang="en-US" smtClean="0">
                <a:latin typeface="Arial" charset="0"/>
                <a:ea typeface="ＭＳ Ｐゴシック"/>
                <a:cs typeface="ＭＳ Ｐゴシック"/>
              </a:rPr>
              <a:pPr/>
              <a:t>14</a:t>
            </a:fld>
            <a:endParaRPr lang="en-US" smtClean="0">
              <a:latin typeface="Arial" charset="0"/>
              <a:ea typeface="ＭＳ Ｐゴシック"/>
              <a:cs typeface="ＭＳ Ｐゴシック"/>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r>
              <a:rPr lang="en-US" smtClean="0">
                <a:latin typeface="Arial" charset="0"/>
                <a:ea typeface="ＭＳ Ｐゴシック"/>
                <a:cs typeface="ＭＳ Ｐゴシック"/>
              </a:rPr>
              <a:t>It is clear from this table, hopefully not biased, that frit is superior to both solder and epoxy, with solder the least desirable method</a:t>
            </a:r>
          </a:p>
        </p:txBody>
      </p:sp>
    </p:spTree>
    <p:extLst>
      <p:ext uri="{BB962C8B-B14F-4D97-AF65-F5344CB8AC3E}">
        <p14:creationId xmlns:p14="http://schemas.microsoft.com/office/powerpoint/2010/main" xmlns="" val="2084418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p:spPr>
        <p:txBody>
          <a:bodyPr/>
          <a:lstStyle/>
          <a:p>
            <a:r>
              <a:rPr lang="en-US" smtClean="0">
                <a:latin typeface="Arial" charset="0"/>
                <a:ea typeface="ＭＳ Ｐゴシック"/>
                <a:cs typeface="ＭＳ Ｐゴシック"/>
              </a:rPr>
              <a:t>These charts show the relative costs of the raw materials and application for the 3 types of bonding methods</a:t>
            </a:r>
          </a:p>
          <a:p>
            <a:r>
              <a:rPr lang="en-US" smtClean="0">
                <a:latin typeface="Arial" charset="0"/>
                <a:ea typeface="ＭＳ Ｐゴシック"/>
                <a:cs typeface="ＭＳ Ｐゴシック"/>
              </a:rPr>
              <a:t>While the total cost of frit bonding is not inexpensive, it only 40% of the solder cost - and is a reliable, strong bond</a:t>
            </a:r>
          </a:p>
        </p:txBody>
      </p:sp>
    </p:spTree>
    <p:extLst>
      <p:ext uri="{BB962C8B-B14F-4D97-AF65-F5344CB8AC3E}">
        <p14:creationId xmlns:p14="http://schemas.microsoft.com/office/powerpoint/2010/main" xmlns="" val="1301717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DCC6F8E6-5D03-4256-B213-8D6D14DA744E}" type="slidenum">
              <a:rPr lang="en-US" smtClean="0">
                <a:latin typeface="Arial" charset="0"/>
                <a:ea typeface="ＭＳ Ｐゴシック"/>
                <a:cs typeface="ＭＳ Ｐゴシック"/>
              </a:rPr>
              <a:pPr/>
              <a:t>16</a:t>
            </a:fld>
            <a:endParaRPr lang="en-US" smtClean="0">
              <a:latin typeface="Arial" charset="0"/>
              <a:ea typeface="ＭＳ Ｐゴシック"/>
              <a:cs typeface="ＭＳ Ｐゴシック"/>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r>
              <a:rPr lang="en-US" smtClean="0">
                <a:latin typeface="Arial" charset="0"/>
                <a:ea typeface="ＭＳ Ｐゴシック"/>
                <a:cs typeface="ＭＳ Ｐゴシック"/>
              </a:rPr>
              <a:t>The figure shows the back of a mirror where the abrasive water jet lightweight core has been successfully frit bonded to a meniscus faceplate. A mirror with a simpler core and flat backplate was fabricated 6 years ago and has been proven stable by Dave Content at GSFC to </a:t>
            </a:r>
            <a:r>
              <a:rPr lang="en-US" smtClean="0">
                <a:latin typeface="Symbol" pitchFamily="18" charset="2"/>
                <a:ea typeface="ＭＳ Ｐゴシック"/>
                <a:cs typeface="ＭＳ Ｐゴシック"/>
              </a:rPr>
              <a:t>l</a:t>
            </a:r>
            <a:r>
              <a:rPr lang="en-US" smtClean="0">
                <a:latin typeface="Arial" charset="0"/>
                <a:ea typeface="ＭＳ Ｐゴシック"/>
                <a:cs typeface="Arial" charset="0"/>
              </a:rPr>
              <a:t>/500 rms over that time. It was also tested to 90K with a change from cold to RT of only </a:t>
            </a:r>
            <a:r>
              <a:rPr lang="en-US" smtClean="0">
                <a:latin typeface="Symbol" pitchFamily="18" charset="2"/>
                <a:ea typeface="ＭＳ Ｐゴシック"/>
                <a:cs typeface="ＭＳ Ｐゴシック"/>
              </a:rPr>
              <a:t>l</a:t>
            </a:r>
            <a:r>
              <a:rPr lang="en-US" smtClean="0">
                <a:latin typeface="Arial" charset="0"/>
                <a:ea typeface="ＭＳ Ｐゴシック"/>
                <a:cs typeface="Arial" charset="0"/>
              </a:rPr>
              <a:t>/19 rms for 80% clear aperture.</a:t>
            </a:r>
          </a:p>
          <a:p>
            <a:pPr eaLnBrk="1" hangingPunct="1"/>
            <a:r>
              <a:rPr lang="en-US" smtClean="0">
                <a:latin typeface="Arial" charset="0"/>
                <a:ea typeface="ＭＳ Ｐゴシック"/>
                <a:cs typeface="Arial" charset="0"/>
              </a:rPr>
              <a:t>The frit bonding process has also been proven for SiC, fused quartz and other brittle materials.</a:t>
            </a:r>
            <a:endParaRPr lang="en-US" smtClean="0">
              <a:latin typeface="Arial" charset="0"/>
              <a:ea typeface="ＭＳ Ｐゴシック"/>
              <a:cs typeface="ＭＳ Ｐゴシック"/>
            </a:endParaRPr>
          </a:p>
        </p:txBody>
      </p:sp>
    </p:spTree>
    <p:extLst>
      <p:ext uri="{BB962C8B-B14F-4D97-AF65-F5344CB8AC3E}">
        <p14:creationId xmlns:p14="http://schemas.microsoft.com/office/powerpoint/2010/main" xmlns="" val="258788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C086C0EA-8AEE-4D2E-9808-411EE0F3EB60}" type="slidenum">
              <a:rPr lang="en-US">
                <a:latin typeface="Arial" pitchFamily="70" charset="0"/>
                <a:ea typeface="ＭＳ Ｐゴシック" pitchFamily="70" charset="-128"/>
                <a:cs typeface="ＭＳ Ｐゴシック" pitchFamily="70" charset="-128"/>
              </a:rPr>
              <a:pPr/>
              <a:t>4</a:t>
            </a:fld>
            <a:endParaRPr lang="en-US">
              <a:latin typeface="Arial" pitchFamily="70" charset="0"/>
              <a:ea typeface="ＭＳ Ｐゴシック" pitchFamily="70" charset="-128"/>
              <a:cs typeface="ＭＳ Ｐゴシック" pitchFamily="70"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US" smtClean="0">
                <a:latin typeface="Arial" pitchFamily="70" charset="0"/>
                <a:ea typeface="ＭＳ Ｐゴシック" pitchFamily="70" charset="-128"/>
                <a:cs typeface="ＭＳ Ｐゴシック" pitchFamily="70" charset="-128"/>
              </a:rPr>
              <a:t>Because single xtal Si is a brittle material, it is essential to make sure attachments load the Si in compression</a:t>
            </a:r>
          </a:p>
          <a:p>
            <a:pPr eaLnBrk="1" hangingPunct="1"/>
            <a:r>
              <a:rPr lang="en-US" smtClean="0">
                <a:latin typeface="Arial" pitchFamily="70" charset="0"/>
                <a:ea typeface="ＭＳ Ｐゴシック" pitchFamily="70" charset="-128"/>
                <a:cs typeface="ＭＳ Ｐゴシック" pitchFamily="70" charset="-128"/>
              </a:rPr>
              <a:t>Direct bonding is possible, but threaded inserts are the best way</a:t>
            </a:r>
          </a:p>
          <a:p>
            <a:pPr eaLnBrk="1" hangingPunct="1"/>
            <a:r>
              <a:rPr lang="en-US" smtClean="0">
                <a:latin typeface="Arial" pitchFamily="70" charset="0"/>
                <a:ea typeface="ＭＳ Ｐゴシック" pitchFamily="70" charset="-128"/>
                <a:cs typeface="ＭＳ Ｐゴシック" pitchFamily="70" charset="-128"/>
              </a:rPr>
              <a:t>Bonding materials and methods are required to have the properties listed</a:t>
            </a:r>
          </a:p>
        </p:txBody>
      </p:sp>
    </p:spTree>
    <p:extLst>
      <p:ext uri="{BB962C8B-B14F-4D97-AF65-F5344CB8AC3E}">
        <p14:creationId xmlns:p14="http://schemas.microsoft.com/office/powerpoint/2010/main" xmlns="" val="969808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A727BEED-2E87-41E4-A1FC-AB557825A1CF}" type="slidenum">
              <a:rPr lang="en-US">
                <a:latin typeface="Arial" pitchFamily="70" charset="0"/>
                <a:ea typeface="ＭＳ Ｐゴシック" pitchFamily="70" charset="-128"/>
                <a:cs typeface="ＭＳ Ｐゴシック" pitchFamily="70" charset="-128"/>
              </a:rPr>
              <a:pPr/>
              <a:t>5</a:t>
            </a:fld>
            <a:endParaRPr lang="en-US">
              <a:latin typeface="Arial" pitchFamily="70" charset="0"/>
              <a:ea typeface="ＭＳ Ｐゴシック" pitchFamily="70" charset="-128"/>
              <a:cs typeface="ＭＳ Ｐゴシック" pitchFamily="70" charset="-128"/>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en-US" dirty="0" smtClean="0">
                <a:latin typeface="Arial" pitchFamily="70" charset="0"/>
                <a:ea typeface="ＭＳ Ｐゴシック" pitchFamily="70" charset="-128"/>
                <a:cs typeface="ＭＳ Ｐゴシック" pitchFamily="70" charset="-128"/>
              </a:rPr>
              <a:t>Since Si can’t be tapped without leaving damage, bonded in threaded inserts are used. The material used is Invar 39. It has a good thermal expansion match in the range </a:t>
            </a:r>
            <a:r>
              <a:rPr lang="en-US" smtClean="0">
                <a:latin typeface="Arial" pitchFamily="70" charset="0"/>
                <a:ea typeface="ＭＳ Ｐゴシック" pitchFamily="70" charset="-128"/>
                <a:cs typeface="ＭＳ Ｐゴシック" pitchFamily="70" charset="-128"/>
              </a:rPr>
              <a:t>of -80°C </a:t>
            </a:r>
            <a:r>
              <a:rPr lang="en-US" dirty="0" smtClean="0">
                <a:latin typeface="Arial" pitchFamily="70" charset="0"/>
                <a:ea typeface="ＭＳ Ｐゴシック" pitchFamily="70" charset="-128"/>
                <a:cs typeface="ＭＳ Ｐゴシック" pitchFamily="70" charset="-128"/>
              </a:rPr>
              <a:t>to +300°C.</a:t>
            </a:r>
          </a:p>
          <a:p>
            <a:pPr eaLnBrk="1" hangingPunct="1"/>
            <a:r>
              <a:rPr lang="en-US" dirty="0" smtClean="0">
                <a:latin typeface="Arial" pitchFamily="70" charset="0"/>
                <a:ea typeface="ＭＳ Ｐゴシック" pitchFamily="70" charset="-128"/>
                <a:cs typeface="ＭＳ Ｐゴシック" pitchFamily="70" charset="-128"/>
              </a:rPr>
              <a:t>Possible bond methods:</a:t>
            </a:r>
          </a:p>
          <a:p>
            <a:pPr eaLnBrk="1" hangingPunct="1"/>
            <a:r>
              <a:rPr lang="en-US" dirty="0" smtClean="0">
                <a:latin typeface="Arial" pitchFamily="70" charset="0"/>
                <a:ea typeface="ＭＳ Ｐゴシック" pitchFamily="70" charset="-128"/>
                <a:cs typeface="ＭＳ Ｐゴシック" pitchFamily="70" charset="-128"/>
              </a:rPr>
              <a:t>  - Frit: McCarter experience - </a:t>
            </a:r>
            <a:r>
              <a:rPr lang="en-US" dirty="0" err="1" smtClean="0">
                <a:latin typeface="Arial" pitchFamily="70" charset="0"/>
                <a:ea typeface="ＭＳ Ｐゴシック" pitchFamily="70" charset="-128"/>
                <a:cs typeface="ＭＳ Ｐゴシック" pitchFamily="70" charset="-128"/>
              </a:rPr>
              <a:t>Mech</a:t>
            </a:r>
            <a:r>
              <a:rPr lang="en-US" dirty="0" smtClean="0">
                <a:latin typeface="Arial" pitchFamily="70" charset="0"/>
                <a:ea typeface="ＭＳ Ｐゴシック" pitchFamily="70" charset="-128"/>
                <a:cs typeface="ＭＳ Ｐゴシック" pitchFamily="70" charset="-128"/>
              </a:rPr>
              <a:t>, </a:t>
            </a:r>
            <a:r>
              <a:rPr lang="en-US" dirty="0" err="1" smtClean="0">
                <a:latin typeface="Arial" pitchFamily="70" charset="0"/>
                <a:ea typeface="ＭＳ Ｐゴシック" pitchFamily="70" charset="-128"/>
                <a:cs typeface="ＭＳ Ｐゴシック" pitchFamily="70" charset="-128"/>
              </a:rPr>
              <a:t>Therm</a:t>
            </a:r>
            <a:r>
              <a:rPr lang="en-US" dirty="0" smtClean="0">
                <a:latin typeface="Arial" pitchFamily="70" charset="0"/>
                <a:ea typeface="ＭＳ Ｐゴシック" pitchFamily="70" charset="-128"/>
                <a:cs typeface="ＭＳ Ｐゴシック" pitchFamily="70" charset="-128"/>
              </a:rPr>
              <a:t>, vibe testing.  		          Also many cooled mirrors</a:t>
            </a:r>
          </a:p>
          <a:p>
            <a:pPr eaLnBrk="1" hangingPunct="1"/>
            <a:r>
              <a:rPr lang="en-US" dirty="0" smtClean="0">
                <a:latin typeface="Arial" pitchFamily="70" charset="0"/>
                <a:ea typeface="ＭＳ Ｐゴシック" pitchFamily="70" charset="-128"/>
                <a:cs typeface="ＭＳ Ｐゴシック" pitchFamily="70" charset="-128"/>
              </a:rPr>
              <a:t>  - Polymers - Cheap, but large CTE mismatch, creep, </a:t>
            </a:r>
            <a:r>
              <a:rPr lang="en-US" dirty="0" err="1" smtClean="0">
                <a:latin typeface="Arial" pitchFamily="70" charset="0"/>
                <a:ea typeface="ＭＳ Ｐゴシック" pitchFamily="70" charset="-128"/>
                <a:cs typeface="ＭＳ Ｐゴシック" pitchFamily="70" charset="-128"/>
              </a:rPr>
              <a:t>outgassing</a:t>
            </a:r>
            <a:endParaRPr lang="en-US" dirty="0" smtClean="0">
              <a:latin typeface="Arial" pitchFamily="70" charset="0"/>
              <a:ea typeface="ＭＳ Ｐゴシック" pitchFamily="70" charset="-128"/>
              <a:cs typeface="ＭＳ Ｐゴシック" pitchFamily="70" charset="-128"/>
            </a:endParaRPr>
          </a:p>
          <a:p>
            <a:pPr eaLnBrk="1" hangingPunct="1"/>
            <a:r>
              <a:rPr lang="en-US" dirty="0" smtClean="0">
                <a:latin typeface="Arial" pitchFamily="70" charset="0"/>
                <a:ea typeface="ＭＳ Ｐゴシック" pitchFamily="70" charset="-128"/>
                <a:cs typeface="ＭＳ Ｐゴシック" pitchFamily="70" charset="-128"/>
              </a:rPr>
              <a:t>  - Solders used for semiconductors but brittle interface and diffusion requires multilayer barriers  But no heritage here</a:t>
            </a:r>
          </a:p>
        </p:txBody>
      </p:sp>
    </p:spTree>
    <p:extLst>
      <p:ext uri="{BB962C8B-B14F-4D97-AF65-F5344CB8AC3E}">
        <p14:creationId xmlns:p14="http://schemas.microsoft.com/office/powerpoint/2010/main" xmlns="" val="4188415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910AC6F-0751-4986-AAC7-686594BAB66C}" type="slidenum">
              <a:rPr lang="en-US">
                <a:latin typeface="Arial" pitchFamily="70" charset="0"/>
                <a:ea typeface="ＭＳ Ｐゴシック" pitchFamily="70" charset="-128"/>
                <a:cs typeface="ＭＳ Ｐゴシック" pitchFamily="70" charset="-128"/>
              </a:rPr>
              <a:pPr/>
              <a:t>6</a:t>
            </a:fld>
            <a:endParaRPr lang="en-US">
              <a:latin typeface="Arial" pitchFamily="70" charset="0"/>
              <a:ea typeface="ＭＳ Ｐゴシック" pitchFamily="70" charset="-128"/>
              <a:cs typeface="ＭＳ Ｐゴシック" pitchFamily="70"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n-US" smtClean="0">
                <a:latin typeface="Arial" pitchFamily="70" charset="0"/>
                <a:ea typeface="ＭＳ Ｐゴシック" pitchFamily="70" charset="-128"/>
                <a:cs typeface="ＭＳ Ｐゴシック" pitchFamily="70" charset="-128"/>
              </a:rPr>
              <a:t>Si to Si frit bond 4-point bend test showed bond strength comparable to Si strength - both improved slightly after cryo exposure</a:t>
            </a:r>
          </a:p>
          <a:p>
            <a:pPr eaLnBrk="1" hangingPunct="1"/>
            <a:r>
              <a:rPr lang="en-US" smtClean="0">
                <a:latin typeface="Arial" pitchFamily="70" charset="0"/>
                <a:ea typeface="ＭＳ Ｐゴシック" pitchFamily="70" charset="-128"/>
                <a:cs typeface="ＭＳ Ｐゴシック" pitchFamily="70" charset="-128"/>
              </a:rPr>
              <a:t>Bonded inserts with slight taper were tested by pushing on the bigger end of the insert to keep the Si in compression. Fracture was typically in the Si and average load was ~350 lbs</a:t>
            </a:r>
          </a:p>
          <a:p>
            <a:pPr eaLnBrk="1" hangingPunct="1"/>
            <a:r>
              <a:rPr lang="en-US" smtClean="0">
                <a:latin typeface="Arial" pitchFamily="70" charset="0"/>
                <a:ea typeface="ＭＳ Ｐゴシック" pitchFamily="70" charset="-128"/>
                <a:cs typeface="ＭＳ Ｐゴシック" pitchFamily="70" charset="-128"/>
              </a:rPr>
              <a:t>The frits are McCarter proprietary. The 3 shown have different bonding temperatures but all have excellent CTE match to Si</a:t>
            </a:r>
          </a:p>
        </p:txBody>
      </p:sp>
    </p:spTree>
    <p:extLst>
      <p:ext uri="{BB962C8B-B14F-4D97-AF65-F5344CB8AC3E}">
        <p14:creationId xmlns:p14="http://schemas.microsoft.com/office/powerpoint/2010/main" xmlns="" val="2474250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r>
              <a:rPr lang="en-US" smtClean="0">
                <a:latin typeface="Arial" pitchFamily="70" charset="0"/>
                <a:ea typeface="ＭＳ Ｐゴシック" pitchFamily="70" charset="-128"/>
                <a:cs typeface="ＭＳ Ｐゴシック" pitchFamily="70" charset="-128"/>
              </a:rPr>
              <a:t>As with Si to Si bonds, strength improves after cryo exposure</a:t>
            </a:r>
          </a:p>
          <a:p>
            <a:r>
              <a:rPr lang="en-US" smtClean="0">
                <a:latin typeface="Arial" pitchFamily="70" charset="0"/>
                <a:ea typeface="ＭＳ Ｐゴシック" pitchFamily="70" charset="-128"/>
                <a:cs typeface="ＭＳ Ｐゴシック" pitchFamily="70" charset="-128"/>
              </a:rPr>
              <a:t>Illustrated breaking loads are not necessarily typical</a:t>
            </a:r>
          </a:p>
        </p:txBody>
      </p:sp>
    </p:spTree>
    <p:extLst>
      <p:ext uri="{BB962C8B-B14F-4D97-AF65-F5344CB8AC3E}">
        <p14:creationId xmlns:p14="http://schemas.microsoft.com/office/powerpoint/2010/main" xmlns="" val="2165867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CA92E0FB-2E4F-4943-9363-DC3DC97542C2}" type="slidenum">
              <a:rPr lang="en-US">
                <a:latin typeface="Arial" pitchFamily="70" charset="0"/>
                <a:ea typeface="ＭＳ Ｐゴシック" pitchFamily="70" charset="-128"/>
                <a:cs typeface="ＭＳ Ｐゴシック" pitchFamily="70" charset="-128"/>
              </a:rPr>
              <a:pPr/>
              <a:t>8</a:t>
            </a:fld>
            <a:endParaRPr lang="en-US">
              <a:latin typeface="Arial" pitchFamily="70" charset="0"/>
              <a:ea typeface="ＭＳ Ｐゴシック" pitchFamily="70" charset="-128"/>
              <a:cs typeface="ＭＳ Ｐゴシック" pitchFamily="70" charset="-128"/>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mtClean="0">
                <a:latin typeface="Arial" pitchFamily="70" charset="0"/>
                <a:ea typeface="ＭＳ Ｐゴシック" pitchFamily="70" charset="-128"/>
                <a:cs typeface="ＭＳ Ｐゴシック" pitchFamily="70" charset="-128"/>
              </a:rPr>
              <a:t>It’s clear that there is great mismatch between CTE’s of Si &amp; polymers. Increasing bond thickness to allow some resilience only increases chance for creep</a:t>
            </a:r>
          </a:p>
          <a:p>
            <a:pPr eaLnBrk="1" hangingPunct="1"/>
            <a:r>
              <a:rPr lang="en-US" smtClean="0">
                <a:latin typeface="Arial" pitchFamily="70" charset="0"/>
                <a:ea typeface="ＭＳ Ｐゴシック" pitchFamily="70" charset="-128"/>
                <a:cs typeface="ＭＳ Ｐゴシック" pitchFamily="70" charset="-128"/>
              </a:rPr>
              <a:t>Assembly is not easily repeatable due to difficulty in control of adhesive placement. </a:t>
            </a:r>
          </a:p>
        </p:txBody>
      </p:sp>
    </p:spTree>
    <p:extLst>
      <p:ext uri="{BB962C8B-B14F-4D97-AF65-F5344CB8AC3E}">
        <p14:creationId xmlns:p14="http://schemas.microsoft.com/office/powerpoint/2010/main" xmlns="" val="941327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r>
              <a:rPr lang="en-US" smtClean="0">
                <a:latin typeface="Arial" pitchFamily="70" charset="0"/>
                <a:ea typeface="ＭＳ Ｐゴシック" pitchFamily="70" charset="-128"/>
                <a:cs typeface="ＭＳ Ｐゴシック" pitchFamily="70" charset="-128"/>
              </a:rPr>
              <a:t>Same configuration for 4 different bonding methods. Three specimens of each type</a:t>
            </a:r>
          </a:p>
          <a:p>
            <a:r>
              <a:rPr lang="en-US" smtClean="0">
                <a:latin typeface="Arial" pitchFamily="70" charset="0"/>
                <a:ea typeface="ＭＳ Ｐゴシック" pitchFamily="70" charset="-128"/>
                <a:cs typeface="ＭＳ Ｐゴシック" pitchFamily="70" charset="-128"/>
              </a:rPr>
              <a:t>1</a:t>
            </a:r>
            <a:r>
              <a:rPr lang="en-US" baseline="30000" smtClean="0">
                <a:latin typeface="Arial" pitchFamily="70" charset="0"/>
                <a:ea typeface="ＭＳ Ｐゴシック" pitchFamily="70" charset="-128"/>
                <a:cs typeface="ＭＳ Ｐゴシック" pitchFamily="70" charset="-128"/>
              </a:rPr>
              <a:t>st</a:t>
            </a:r>
            <a:r>
              <a:rPr lang="en-US" smtClean="0">
                <a:latin typeface="Arial" pitchFamily="70" charset="0"/>
                <a:ea typeface="ＭＳ Ｐゴシック" pitchFamily="70" charset="-128"/>
                <a:cs typeface="ＭＳ Ｐゴシック" pitchFamily="70" charset="-128"/>
              </a:rPr>
              <a:t> test - He leak test with specimen under water &amp; 8 psi He</a:t>
            </a:r>
          </a:p>
          <a:p>
            <a:r>
              <a:rPr lang="en-US" smtClean="0">
                <a:latin typeface="Arial" pitchFamily="70" charset="0"/>
                <a:ea typeface="ＭＳ Ｐゴシック" pitchFamily="70" charset="-128"/>
                <a:cs typeface="ＭＳ Ｐゴシック" pitchFamily="70" charset="-128"/>
              </a:rPr>
              <a:t>2</a:t>
            </a:r>
            <a:r>
              <a:rPr lang="en-US" baseline="30000" smtClean="0">
                <a:latin typeface="Arial" pitchFamily="70" charset="0"/>
                <a:ea typeface="ＭＳ Ｐゴシック" pitchFamily="70" charset="-128"/>
                <a:cs typeface="ＭＳ Ｐゴシック" pitchFamily="70" charset="-128"/>
              </a:rPr>
              <a:t>nd</a:t>
            </a:r>
            <a:r>
              <a:rPr lang="en-US" smtClean="0">
                <a:latin typeface="Arial" pitchFamily="70" charset="0"/>
                <a:ea typeface="ＭＳ Ｐゴシック" pitchFamily="70" charset="-128"/>
                <a:cs typeface="ＭＳ Ｐゴシック" pitchFamily="70" charset="-128"/>
              </a:rPr>
              <a:t> test - push test as before</a:t>
            </a:r>
          </a:p>
          <a:p>
            <a:r>
              <a:rPr lang="en-US" smtClean="0">
                <a:latin typeface="Arial" pitchFamily="70" charset="0"/>
                <a:ea typeface="ＭＳ Ｐゴシック" pitchFamily="70" charset="-128"/>
                <a:cs typeface="ＭＳ Ｐゴシック" pitchFamily="70" charset="-128"/>
              </a:rPr>
              <a:t>The thin films are designed to be barriers to diffusion. Gold diffuses readily into Si and forms a brittle intermetallic phase, but gold is the easiest to solder.</a:t>
            </a:r>
          </a:p>
        </p:txBody>
      </p:sp>
    </p:spTree>
    <p:extLst>
      <p:ext uri="{BB962C8B-B14F-4D97-AF65-F5344CB8AC3E}">
        <p14:creationId xmlns:p14="http://schemas.microsoft.com/office/powerpoint/2010/main" xmlns="" val="3139752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079F9700-2DBB-4D41-810B-F39EA524AEE7}" type="slidenum">
              <a:rPr lang="en-US">
                <a:latin typeface="Arial" pitchFamily="70" charset="0"/>
                <a:ea typeface="ＭＳ Ｐゴシック" pitchFamily="70" charset="-128"/>
                <a:cs typeface="ＭＳ Ｐゴシック" pitchFamily="70" charset="-128"/>
              </a:rPr>
              <a:pPr/>
              <a:t>10</a:t>
            </a:fld>
            <a:endParaRPr lang="en-US">
              <a:latin typeface="Arial" pitchFamily="70" charset="0"/>
              <a:ea typeface="ＭＳ Ｐゴシック" pitchFamily="70" charset="-128"/>
              <a:cs typeface="ＭＳ Ｐゴシック" pitchFamily="70" charset="-128"/>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smtClean="0">
                <a:latin typeface="Arial" pitchFamily="70" charset="0"/>
                <a:ea typeface="ＭＳ Ｐゴシック" pitchFamily="70" charset="-128"/>
                <a:cs typeface="ＭＳ Ｐゴシック" pitchFamily="70" charset="-128"/>
              </a:rPr>
              <a:t>A - In every way just like prior testing with no advantage gained by the Ti film</a:t>
            </a:r>
          </a:p>
          <a:p>
            <a:pPr eaLnBrk="1" hangingPunct="1"/>
            <a:r>
              <a:rPr lang="en-US" smtClean="0">
                <a:latin typeface="Arial" pitchFamily="70" charset="0"/>
                <a:ea typeface="ＭＳ Ｐゴシック" pitchFamily="70" charset="-128"/>
                <a:cs typeface="ＭＳ Ｐゴシック" pitchFamily="70" charset="-128"/>
              </a:rPr>
              <a:t>B - Little or no bonding</a:t>
            </a:r>
          </a:p>
        </p:txBody>
      </p:sp>
    </p:spTree>
    <p:extLst>
      <p:ext uri="{BB962C8B-B14F-4D97-AF65-F5344CB8AC3E}">
        <p14:creationId xmlns:p14="http://schemas.microsoft.com/office/powerpoint/2010/main" xmlns="" val="1578150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DF52B732-9FBC-4BF0-AAA8-F3F8DE60FD17}" type="slidenum">
              <a:rPr lang="en-US" smtClean="0">
                <a:latin typeface="Arial" charset="0"/>
                <a:ea typeface="ＭＳ Ｐゴシック"/>
                <a:cs typeface="ＭＳ Ｐゴシック"/>
              </a:rPr>
              <a:pPr/>
              <a:t>11</a:t>
            </a:fld>
            <a:endParaRPr lang="en-US" smtClean="0">
              <a:latin typeface="Arial" charset="0"/>
              <a:ea typeface="ＭＳ Ｐゴシック"/>
              <a:cs typeface="ＭＳ Ｐゴシック"/>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r>
              <a:rPr lang="en-US" smtClean="0">
                <a:latin typeface="Arial" charset="0"/>
                <a:ea typeface="ＭＳ Ｐゴシック"/>
                <a:cs typeface="ＭＳ Ｐゴシック"/>
              </a:rPr>
              <a:t>Vendor had great difficulty with the one specimen and returned the other two without attempting to solder</a:t>
            </a:r>
          </a:p>
        </p:txBody>
      </p:sp>
    </p:spTree>
    <p:extLst>
      <p:ext uri="{BB962C8B-B14F-4D97-AF65-F5344CB8AC3E}">
        <p14:creationId xmlns:p14="http://schemas.microsoft.com/office/powerpoint/2010/main" xmlns="" val="72616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772400" y="762000"/>
            <a:ext cx="0" cy="4495800"/>
          </a:xfrm>
          <a:prstGeom prst="line">
            <a:avLst/>
          </a:prstGeom>
          <a:noFill/>
          <a:ln w="9525">
            <a:solidFill>
              <a:schemeClr val="tx1"/>
            </a:solidFill>
            <a:round/>
            <a:headEnd/>
            <a:tailEnd/>
          </a:ln>
          <a:effectLst/>
        </p:spPr>
        <p:txBody>
          <a:bodyP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grpSp>
        <p:nvGrpSpPr>
          <p:cNvPr id="5" name="Group 8"/>
          <p:cNvGrpSpPr>
            <a:grpSpLocks/>
          </p:cNvGrpSpPr>
          <p:nvPr/>
        </p:nvGrpSpPr>
        <p:grpSpPr bwMode="auto">
          <a:xfrm>
            <a:off x="7924800" y="990600"/>
            <a:ext cx="965200" cy="2189163"/>
            <a:chOff x="4704" y="1885"/>
            <a:chExt cx="843" cy="1379"/>
          </a:xfrm>
        </p:grpSpPr>
        <p:sp>
          <p:nvSpPr>
            <p:cNvPr id="6" name="Oval 9"/>
            <p:cNvSpPr>
              <a:spLocks noChangeArrowheads="1"/>
            </p:cNvSpPr>
            <p:nvPr/>
          </p:nvSpPr>
          <p:spPr bwMode="auto">
            <a:xfrm>
              <a:off x="4704" y="1885"/>
              <a:ext cx="128" cy="127"/>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7" name="Oval 10"/>
            <p:cNvSpPr>
              <a:spLocks noChangeArrowheads="1"/>
            </p:cNvSpPr>
            <p:nvPr/>
          </p:nvSpPr>
          <p:spPr bwMode="auto">
            <a:xfrm>
              <a:off x="4883" y="1885"/>
              <a:ext cx="128" cy="127"/>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8" name="Oval 11"/>
            <p:cNvSpPr>
              <a:spLocks noChangeArrowheads="1"/>
            </p:cNvSpPr>
            <p:nvPr/>
          </p:nvSpPr>
          <p:spPr bwMode="auto">
            <a:xfrm>
              <a:off x="5062" y="1885"/>
              <a:ext cx="129" cy="127"/>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9" name="Oval 12"/>
            <p:cNvSpPr>
              <a:spLocks noChangeArrowheads="1"/>
            </p:cNvSpPr>
            <p:nvPr/>
          </p:nvSpPr>
          <p:spPr bwMode="auto">
            <a:xfrm>
              <a:off x="4704" y="2064"/>
              <a:ext cx="128" cy="127"/>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10" name="Oval 13"/>
            <p:cNvSpPr>
              <a:spLocks noChangeArrowheads="1"/>
            </p:cNvSpPr>
            <p:nvPr/>
          </p:nvSpPr>
          <p:spPr bwMode="auto">
            <a:xfrm>
              <a:off x="4883" y="2064"/>
              <a:ext cx="128" cy="127"/>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11" name="Oval 14"/>
            <p:cNvSpPr>
              <a:spLocks noChangeArrowheads="1"/>
            </p:cNvSpPr>
            <p:nvPr/>
          </p:nvSpPr>
          <p:spPr bwMode="auto">
            <a:xfrm>
              <a:off x="5062" y="2064"/>
              <a:ext cx="129" cy="127"/>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12" name="Oval 15"/>
            <p:cNvSpPr>
              <a:spLocks noChangeArrowheads="1"/>
            </p:cNvSpPr>
            <p:nvPr/>
          </p:nvSpPr>
          <p:spPr bwMode="auto">
            <a:xfrm>
              <a:off x="5241" y="2064"/>
              <a:ext cx="129" cy="127"/>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13" name="Oval 16"/>
            <p:cNvSpPr>
              <a:spLocks noChangeArrowheads="1"/>
            </p:cNvSpPr>
            <p:nvPr/>
          </p:nvSpPr>
          <p:spPr bwMode="auto">
            <a:xfrm>
              <a:off x="4704" y="2243"/>
              <a:ext cx="128" cy="127"/>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14" name="Oval 17"/>
            <p:cNvSpPr>
              <a:spLocks noChangeArrowheads="1"/>
            </p:cNvSpPr>
            <p:nvPr/>
          </p:nvSpPr>
          <p:spPr bwMode="auto">
            <a:xfrm>
              <a:off x="4883" y="2243"/>
              <a:ext cx="128" cy="127"/>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15" name="Oval 18"/>
            <p:cNvSpPr>
              <a:spLocks noChangeArrowheads="1"/>
            </p:cNvSpPr>
            <p:nvPr/>
          </p:nvSpPr>
          <p:spPr bwMode="auto">
            <a:xfrm>
              <a:off x="5062" y="2243"/>
              <a:ext cx="129" cy="127"/>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16" name="Oval 19"/>
            <p:cNvSpPr>
              <a:spLocks noChangeArrowheads="1"/>
            </p:cNvSpPr>
            <p:nvPr/>
          </p:nvSpPr>
          <p:spPr bwMode="auto">
            <a:xfrm>
              <a:off x="5241" y="2243"/>
              <a:ext cx="129" cy="127"/>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17" name="Oval 20"/>
            <p:cNvSpPr>
              <a:spLocks noChangeArrowheads="1"/>
            </p:cNvSpPr>
            <p:nvPr/>
          </p:nvSpPr>
          <p:spPr bwMode="auto">
            <a:xfrm>
              <a:off x="5419" y="2243"/>
              <a:ext cx="128" cy="127"/>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18" name="Oval 21"/>
            <p:cNvSpPr>
              <a:spLocks noChangeArrowheads="1"/>
            </p:cNvSpPr>
            <p:nvPr/>
          </p:nvSpPr>
          <p:spPr bwMode="auto">
            <a:xfrm>
              <a:off x="4704" y="2421"/>
              <a:ext cx="128" cy="128"/>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19" name="Oval 22"/>
            <p:cNvSpPr>
              <a:spLocks noChangeArrowheads="1"/>
            </p:cNvSpPr>
            <p:nvPr/>
          </p:nvSpPr>
          <p:spPr bwMode="auto">
            <a:xfrm>
              <a:off x="4883" y="2421"/>
              <a:ext cx="128" cy="128"/>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20" name="Oval 23"/>
            <p:cNvSpPr>
              <a:spLocks noChangeArrowheads="1"/>
            </p:cNvSpPr>
            <p:nvPr/>
          </p:nvSpPr>
          <p:spPr bwMode="auto">
            <a:xfrm>
              <a:off x="5062" y="2421"/>
              <a:ext cx="129" cy="128"/>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21" name="Oval 24"/>
            <p:cNvSpPr>
              <a:spLocks noChangeArrowheads="1"/>
            </p:cNvSpPr>
            <p:nvPr/>
          </p:nvSpPr>
          <p:spPr bwMode="auto">
            <a:xfrm>
              <a:off x="5241" y="2421"/>
              <a:ext cx="129" cy="128"/>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22" name="Oval 25"/>
            <p:cNvSpPr>
              <a:spLocks noChangeArrowheads="1"/>
            </p:cNvSpPr>
            <p:nvPr/>
          </p:nvSpPr>
          <p:spPr bwMode="auto">
            <a:xfrm>
              <a:off x="4704" y="2600"/>
              <a:ext cx="128" cy="128"/>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23" name="Oval 26"/>
            <p:cNvSpPr>
              <a:spLocks noChangeArrowheads="1"/>
            </p:cNvSpPr>
            <p:nvPr/>
          </p:nvSpPr>
          <p:spPr bwMode="auto">
            <a:xfrm>
              <a:off x="4883" y="2600"/>
              <a:ext cx="128" cy="128"/>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24" name="Oval 27"/>
            <p:cNvSpPr>
              <a:spLocks noChangeArrowheads="1"/>
            </p:cNvSpPr>
            <p:nvPr/>
          </p:nvSpPr>
          <p:spPr bwMode="auto">
            <a:xfrm>
              <a:off x="5062" y="2600"/>
              <a:ext cx="129" cy="128"/>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25" name="Oval 28"/>
            <p:cNvSpPr>
              <a:spLocks noChangeArrowheads="1"/>
            </p:cNvSpPr>
            <p:nvPr/>
          </p:nvSpPr>
          <p:spPr bwMode="auto">
            <a:xfrm>
              <a:off x="5241" y="2600"/>
              <a:ext cx="129" cy="128"/>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26" name="Oval 29"/>
            <p:cNvSpPr>
              <a:spLocks noChangeArrowheads="1"/>
            </p:cNvSpPr>
            <p:nvPr/>
          </p:nvSpPr>
          <p:spPr bwMode="auto">
            <a:xfrm>
              <a:off x="5419" y="2600"/>
              <a:ext cx="128" cy="128"/>
            </a:xfrm>
            <a:prstGeom prst="ellipse">
              <a:avLst/>
            </a:prstGeom>
            <a:solidFill>
              <a:schemeClr val="folHlink"/>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27" name="Oval 30"/>
            <p:cNvSpPr>
              <a:spLocks noChangeArrowheads="1"/>
            </p:cNvSpPr>
            <p:nvPr/>
          </p:nvSpPr>
          <p:spPr bwMode="auto">
            <a:xfrm>
              <a:off x="4704" y="2779"/>
              <a:ext cx="128" cy="127"/>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28" name="Oval 31"/>
            <p:cNvSpPr>
              <a:spLocks noChangeArrowheads="1"/>
            </p:cNvSpPr>
            <p:nvPr/>
          </p:nvSpPr>
          <p:spPr bwMode="auto">
            <a:xfrm>
              <a:off x="4883" y="2779"/>
              <a:ext cx="128" cy="127"/>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29" name="Oval 32"/>
            <p:cNvSpPr>
              <a:spLocks noChangeArrowheads="1"/>
            </p:cNvSpPr>
            <p:nvPr/>
          </p:nvSpPr>
          <p:spPr bwMode="auto">
            <a:xfrm>
              <a:off x="5062" y="2779"/>
              <a:ext cx="129" cy="127"/>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30" name="Oval 33"/>
            <p:cNvSpPr>
              <a:spLocks noChangeArrowheads="1"/>
            </p:cNvSpPr>
            <p:nvPr/>
          </p:nvSpPr>
          <p:spPr bwMode="auto">
            <a:xfrm>
              <a:off x="5241" y="2779"/>
              <a:ext cx="129" cy="127"/>
            </a:xfrm>
            <a:prstGeom prst="ellipse">
              <a:avLst/>
            </a:prstGeom>
            <a:solidFill>
              <a:schemeClr val="folHlink"/>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31" name="Oval 34"/>
            <p:cNvSpPr>
              <a:spLocks noChangeArrowheads="1"/>
            </p:cNvSpPr>
            <p:nvPr/>
          </p:nvSpPr>
          <p:spPr bwMode="auto">
            <a:xfrm>
              <a:off x="4704" y="2958"/>
              <a:ext cx="128" cy="127"/>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32" name="Oval 35"/>
            <p:cNvSpPr>
              <a:spLocks noChangeArrowheads="1"/>
            </p:cNvSpPr>
            <p:nvPr/>
          </p:nvSpPr>
          <p:spPr bwMode="auto">
            <a:xfrm>
              <a:off x="4883" y="2958"/>
              <a:ext cx="128" cy="127"/>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33" name="Oval 36"/>
            <p:cNvSpPr>
              <a:spLocks noChangeArrowheads="1"/>
            </p:cNvSpPr>
            <p:nvPr/>
          </p:nvSpPr>
          <p:spPr bwMode="auto">
            <a:xfrm>
              <a:off x="5062" y="2958"/>
              <a:ext cx="129" cy="127"/>
            </a:xfrm>
            <a:prstGeom prst="ellipse">
              <a:avLst/>
            </a:prstGeom>
            <a:solidFill>
              <a:schemeClr val="folHlink"/>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34" name="Oval 37"/>
            <p:cNvSpPr>
              <a:spLocks noChangeArrowheads="1"/>
            </p:cNvSpPr>
            <p:nvPr/>
          </p:nvSpPr>
          <p:spPr bwMode="auto">
            <a:xfrm>
              <a:off x="5241" y="2958"/>
              <a:ext cx="129" cy="127"/>
            </a:xfrm>
            <a:prstGeom prst="ellipse">
              <a:avLst/>
            </a:prstGeom>
            <a:solidFill>
              <a:schemeClr val="folHlink"/>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35" name="Oval 38"/>
            <p:cNvSpPr>
              <a:spLocks noChangeArrowheads="1"/>
            </p:cNvSpPr>
            <p:nvPr/>
          </p:nvSpPr>
          <p:spPr bwMode="auto">
            <a:xfrm>
              <a:off x="4883" y="3137"/>
              <a:ext cx="128" cy="127"/>
            </a:xfrm>
            <a:prstGeom prst="ellipse">
              <a:avLst/>
            </a:prstGeom>
            <a:solidFill>
              <a:schemeClr val="folHlink"/>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36" name="Oval 39"/>
            <p:cNvSpPr>
              <a:spLocks noChangeArrowheads="1"/>
            </p:cNvSpPr>
            <p:nvPr/>
          </p:nvSpPr>
          <p:spPr bwMode="auto">
            <a:xfrm>
              <a:off x="5241" y="3137"/>
              <a:ext cx="129" cy="127"/>
            </a:xfrm>
            <a:prstGeom prst="ellipse">
              <a:avLst/>
            </a:prstGeom>
            <a:solidFill>
              <a:schemeClr val="folHlink"/>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grpSp>
      <p:sp>
        <p:nvSpPr>
          <p:cNvPr id="37" name="Line 40"/>
          <p:cNvSpPr>
            <a:spLocks noChangeShapeType="1"/>
          </p:cNvSpPr>
          <p:nvPr/>
        </p:nvSpPr>
        <p:spPr bwMode="auto">
          <a:xfrm>
            <a:off x="304800" y="3276600"/>
            <a:ext cx="8229600" cy="0"/>
          </a:xfrm>
          <a:prstGeom prst="line">
            <a:avLst/>
          </a:prstGeom>
          <a:noFill/>
          <a:ln w="6350">
            <a:solidFill>
              <a:schemeClr val="tx1"/>
            </a:solidFill>
            <a:round/>
            <a:headEnd/>
            <a:tailEnd/>
          </a:ln>
          <a:effectLst/>
        </p:spPr>
        <p:txBody>
          <a:bodyP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8371" name="Rectangle 3"/>
          <p:cNvSpPr>
            <a:spLocks noGrp="1" noChangeArrowheads="1"/>
          </p:cNvSpPr>
          <p:nvPr>
            <p:ph type="ctrTitle"/>
          </p:nvPr>
        </p:nvSpPr>
        <p:spPr>
          <a:xfrm>
            <a:off x="304800" y="228600"/>
            <a:ext cx="6781800" cy="1066800"/>
          </a:xfrm>
        </p:spPr>
        <p:txBody>
          <a:bodyPr/>
          <a:lstStyle>
            <a:lvl1pPr>
              <a:defRPr sz="3900" i="0"/>
            </a:lvl1pPr>
          </a:lstStyle>
          <a:p>
            <a:r>
              <a:rPr lang="en-US"/>
              <a:t>Click to edit Master title style</a:t>
            </a:r>
          </a:p>
        </p:txBody>
      </p:sp>
      <p:sp>
        <p:nvSpPr>
          <p:cNvPr id="58372" name="Rectangle 4"/>
          <p:cNvSpPr>
            <a:spLocks noGrp="1" noChangeArrowheads="1"/>
          </p:cNvSpPr>
          <p:nvPr>
            <p:ph type="subTitle" idx="1"/>
          </p:nvPr>
        </p:nvSpPr>
        <p:spPr>
          <a:xfrm>
            <a:off x="609600" y="1600200"/>
            <a:ext cx="6477000" cy="3811588"/>
          </a:xfrm>
        </p:spPr>
        <p:txBody>
          <a:bodyPr/>
          <a:lstStyle>
            <a:lvl1pPr marL="0" indent="0">
              <a:buFont typeface="Wingdings" pitchFamily="95" charset="2"/>
              <a:buChar char="Ø"/>
              <a:defRPr/>
            </a:lvl1pPr>
          </a:lstStyle>
          <a:p>
            <a:r>
              <a:rPr 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r>
              <a:rPr lang="en-US"/>
              <a:t>27 Aug 08</a:t>
            </a:r>
            <a:endParaRPr lang="en-US" sz="1000" i="0" dirty="0"/>
          </a:p>
        </p:txBody>
      </p:sp>
      <p:sp>
        <p:nvSpPr>
          <p:cNvPr id="39" name="Rectangle 6"/>
          <p:cNvSpPr>
            <a:spLocks noGrp="1" noChangeArrowheads="1"/>
          </p:cNvSpPr>
          <p:nvPr>
            <p:ph type="ftr" sz="quarter" idx="11"/>
          </p:nvPr>
        </p:nvSpPr>
        <p:spPr>
          <a:xfrm>
            <a:off x="3124200" y="6248400"/>
            <a:ext cx="2895600" cy="457200"/>
          </a:xfrm>
        </p:spPr>
        <p:txBody>
          <a:bodyPr/>
          <a:lstStyle>
            <a:lvl1pPr>
              <a:defRPr/>
            </a:lvl1pPr>
          </a:lstStyle>
          <a:p>
            <a:pPr>
              <a:defRPr/>
            </a:pPr>
            <a:r>
              <a:rPr lang="en-US"/>
              <a:t>ITAR CONTROLLED</a:t>
            </a:r>
          </a:p>
        </p:txBody>
      </p:sp>
      <p:sp>
        <p:nvSpPr>
          <p:cNvPr id="40" name="Rectangle 7"/>
          <p:cNvSpPr>
            <a:spLocks noGrp="1" noChangeArrowheads="1"/>
          </p:cNvSpPr>
          <p:nvPr>
            <p:ph type="sldNum" sz="quarter" idx="12"/>
          </p:nvPr>
        </p:nvSpPr>
        <p:spPr bwMode="auto">
          <a:xfrm>
            <a:off x="6553200" y="6629400"/>
            <a:ext cx="2133600" cy="2286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latin typeface="Arial" pitchFamily="95" charset="0"/>
                <a:ea typeface="ＭＳ Ｐゴシック" pitchFamily="95" charset="-128"/>
                <a:cs typeface="ＭＳ Ｐゴシック" pitchFamily="95" charset="-128"/>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27 Aug 08</a:t>
            </a:r>
            <a:endParaRPr lang="en-US" sz="1000" i="0"/>
          </a:p>
        </p:txBody>
      </p:sp>
      <p:sp>
        <p:nvSpPr>
          <p:cNvPr id="5" name="Footer Placeholder 4"/>
          <p:cNvSpPr>
            <a:spLocks noGrp="1"/>
          </p:cNvSpPr>
          <p:nvPr>
            <p:ph type="ftr" sz="quarter" idx="11"/>
          </p:nvPr>
        </p:nvSpPr>
        <p:spPr/>
        <p:txBody>
          <a:bodyPr/>
          <a:lstStyle>
            <a:lvl1pPr>
              <a:defRPr/>
            </a:lvl1pPr>
          </a:lstStyle>
          <a:p>
            <a:pPr>
              <a:defRPr/>
            </a:pPr>
            <a:r>
              <a:rPr lang="en-US"/>
              <a:t>ITAR CONTROLLED</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27 Aug 08</a:t>
            </a:r>
            <a:endParaRPr lang="en-US" sz="1000" i="0"/>
          </a:p>
        </p:txBody>
      </p:sp>
      <p:sp>
        <p:nvSpPr>
          <p:cNvPr id="5" name="Footer Placeholder 4"/>
          <p:cNvSpPr>
            <a:spLocks noGrp="1"/>
          </p:cNvSpPr>
          <p:nvPr>
            <p:ph type="ftr" sz="quarter" idx="11"/>
          </p:nvPr>
        </p:nvSpPr>
        <p:spPr/>
        <p:txBody>
          <a:bodyPr/>
          <a:lstStyle>
            <a:lvl1pPr>
              <a:defRPr/>
            </a:lvl1pPr>
          </a:lstStyle>
          <a:p>
            <a:pPr>
              <a:defRPr/>
            </a:pPr>
            <a:r>
              <a:rPr lang="en-US"/>
              <a:t>ITAR CONTROLLED</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27 Aug 08</a:t>
            </a:r>
            <a:endParaRPr lang="en-US" sz="1000" i="0"/>
          </a:p>
        </p:txBody>
      </p:sp>
      <p:sp>
        <p:nvSpPr>
          <p:cNvPr id="5" name="Footer Placeholder 4"/>
          <p:cNvSpPr>
            <a:spLocks noGrp="1"/>
          </p:cNvSpPr>
          <p:nvPr>
            <p:ph type="ftr" sz="quarter" idx="11"/>
          </p:nvPr>
        </p:nvSpPr>
        <p:spPr/>
        <p:txBody>
          <a:bodyPr/>
          <a:lstStyle>
            <a:lvl1pPr>
              <a:defRPr/>
            </a:lvl1pPr>
          </a:lstStyle>
          <a:p>
            <a:pPr>
              <a:defRPr/>
            </a:pPr>
            <a:r>
              <a:rPr lang="en-US" dirty="0"/>
              <a:t>ITAR CONTROLLED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27 Aug 08</a:t>
            </a:r>
            <a:endParaRPr lang="en-US" sz="1000" i="0"/>
          </a:p>
        </p:txBody>
      </p:sp>
      <p:sp>
        <p:nvSpPr>
          <p:cNvPr id="5" name="Footer Placeholder 4"/>
          <p:cNvSpPr>
            <a:spLocks noGrp="1"/>
          </p:cNvSpPr>
          <p:nvPr>
            <p:ph type="ftr" sz="quarter" idx="11"/>
          </p:nvPr>
        </p:nvSpPr>
        <p:spPr/>
        <p:txBody>
          <a:bodyPr/>
          <a:lstStyle>
            <a:lvl1pPr>
              <a:defRPr/>
            </a:lvl1pPr>
          </a:lstStyle>
          <a:p>
            <a:pPr>
              <a:defRPr/>
            </a:pPr>
            <a:r>
              <a:rPr lang="en-US"/>
              <a:t>ITAR CONTROLLED</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en-US"/>
              <a:t>27 Aug 08</a:t>
            </a:r>
            <a:endParaRPr lang="en-US" sz="1000" i="0"/>
          </a:p>
        </p:txBody>
      </p:sp>
      <p:sp>
        <p:nvSpPr>
          <p:cNvPr id="6" name="Footer Placeholder 5"/>
          <p:cNvSpPr>
            <a:spLocks noGrp="1"/>
          </p:cNvSpPr>
          <p:nvPr>
            <p:ph type="ftr" sz="quarter" idx="11"/>
          </p:nvPr>
        </p:nvSpPr>
        <p:spPr/>
        <p:txBody>
          <a:bodyPr/>
          <a:lstStyle>
            <a:lvl1pPr>
              <a:defRPr/>
            </a:lvl1pPr>
          </a:lstStyle>
          <a:p>
            <a:pPr>
              <a:defRPr/>
            </a:pPr>
            <a:r>
              <a:rPr lang="en-US"/>
              <a:t>ITAR CONTROLLED</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en-US"/>
              <a:t>27 Aug 08</a:t>
            </a:r>
            <a:endParaRPr lang="en-US" sz="1000" i="0"/>
          </a:p>
        </p:txBody>
      </p:sp>
      <p:sp>
        <p:nvSpPr>
          <p:cNvPr id="8" name="Footer Placeholder 7"/>
          <p:cNvSpPr>
            <a:spLocks noGrp="1"/>
          </p:cNvSpPr>
          <p:nvPr>
            <p:ph type="ftr" sz="quarter" idx="11"/>
          </p:nvPr>
        </p:nvSpPr>
        <p:spPr/>
        <p:txBody>
          <a:bodyPr/>
          <a:lstStyle>
            <a:lvl1pPr>
              <a:defRPr/>
            </a:lvl1pPr>
          </a:lstStyle>
          <a:p>
            <a:pPr>
              <a:defRPr/>
            </a:pPr>
            <a:r>
              <a:rPr lang="en-US"/>
              <a:t>ITAR CONTROLLED</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en-US"/>
              <a:t>27 Aug 08</a:t>
            </a:r>
            <a:endParaRPr lang="en-US" sz="1000" i="0"/>
          </a:p>
        </p:txBody>
      </p:sp>
      <p:sp>
        <p:nvSpPr>
          <p:cNvPr id="4" name="Footer Placeholder 3"/>
          <p:cNvSpPr>
            <a:spLocks noGrp="1"/>
          </p:cNvSpPr>
          <p:nvPr>
            <p:ph type="ftr" sz="quarter" idx="11"/>
          </p:nvPr>
        </p:nvSpPr>
        <p:spPr/>
        <p:txBody>
          <a:bodyPr/>
          <a:lstStyle>
            <a:lvl1pPr>
              <a:defRPr/>
            </a:lvl1pPr>
          </a:lstStyle>
          <a:p>
            <a:pPr>
              <a:defRPr/>
            </a:pPr>
            <a:r>
              <a:rPr lang="en-US"/>
              <a:t>ITAR CONTROLLED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27 Aug 08</a:t>
            </a:r>
            <a:endParaRPr lang="en-US" sz="1000" i="0"/>
          </a:p>
        </p:txBody>
      </p:sp>
      <p:sp>
        <p:nvSpPr>
          <p:cNvPr id="3" name="Footer Placeholder 2"/>
          <p:cNvSpPr>
            <a:spLocks noGrp="1"/>
          </p:cNvSpPr>
          <p:nvPr>
            <p:ph type="ftr" sz="quarter" idx="11"/>
          </p:nvPr>
        </p:nvSpPr>
        <p:spPr/>
        <p:txBody>
          <a:bodyPr/>
          <a:lstStyle>
            <a:lvl1pPr>
              <a:defRPr/>
            </a:lvl1pPr>
          </a:lstStyle>
          <a:p>
            <a:pPr>
              <a:defRPr/>
            </a:pPr>
            <a:r>
              <a:rPr lang="en-US"/>
              <a:t>ITAR CONTROLLED</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27 Aug 08</a:t>
            </a:r>
            <a:endParaRPr lang="en-US" sz="1000" i="0"/>
          </a:p>
        </p:txBody>
      </p:sp>
      <p:sp>
        <p:nvSpPr>
          <p:cNvPr id="6" name="Footer Placeholder 5"/>
          <p:cNvSpPr>
            <a:spLocks noGrp="1"/>
          </p:cNvSpPr>
          <p:nvPr>
            <p:ph type="ftr" sz="quarter" idx="11"/>
          </p:nvPr>
        </p:nvSpPr>
        <p:spPr/>
        <p:txBody>
          <a:bodyPr/>
          <a:lstStyle>
            <a:lvl1pPr>
              <a:defRPr/>
            </a:lvl1pPr>
          </a:lstStyle>
          <a:p>
            <a:pPr>
              <a:defRPr/>
            </a:pPr>
            <a:r>
              <a:rPr lang="en-US"/>
              <a:t>ITAR CONTROLLED</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27 Aug 08</a:t>
            </a:r>
            <a:endParaRPr lang="en-US" sz="1000" i="0"/>
          </a:p>
        </p:txBody>
      </p:sp>
      <p:sp>
        <p:nvSpPr>
          <p:cNvPr id="6" name="Footer Placeholder 5"/>
          <p:cNvSpPr>
            <a:spLocks noGrp="1"/>
          </p:cNvSpPr>
          <p:nvPr>
            <p:ph type="ftr" sz="quarter" idx="11"/>
          </p:nvPr>
        </p:nvSpPr>
        <p:spPr/>
        <p:txBody>
          <a:bodyPr/>
          <a:lstStyle>
            <a:lvl1pPr>
              <a:defRPr/>
            </a:lvl1pPr>
          </a:lstStyle>
          <a:p>
            <a:pPr>
              <a:defRPr/>
            </a:pPr>
            <a:r>
              <a:rPr lang="en-US"/>
              <a:t>ITAR CONTROLLED</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Line 2"/>
          <p:cNvSpPr>
            <a:spLocks noChangeShapeType="1"/>
          </p:cNvSpPr>
          <p:nvPr/>
        </p:nvSpPr>
        <p:spPr bwMode="auto">
          <a:xfrm>
            <a:off x="8077200" y="152400"/>
            <a:ext cx="0" cy="1371600"/>
          </a:xfrm>
          <a:prstGeom prst="line">
            <a:avLst/>
          </a:prstGeom>
          <a:noFill/>
          <a:ln w="9525">
            <a:solidFill>
              <a:schemeClr val="tx1"/>
            </a:solidFill>
            <a:round/>
            <a:headEnd/>
            <a:tailEnd/>
          </a:ln>
          <a:effectLst/>
        </p:spPr>
        <p:txBody>
          <a:bodyP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1027" name="Rectangle 3"/>
          <p:cNvSpPr>
            <a:spLocks noGrp="1" noChangeArrowheads="1"/>
          </p:cNvSpPr>
          <p:nvPr>
            <p:ph type="title"/>
          </p:nvPr>
        </p:nvSpPr>
        <p:spPr bwMode="auto">
          <a:xfrm>
            <a:off x="457200" y="152400"/>
            <a:ext cx="75438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457200" y="15240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49" name="Rectangle 5"/>
          <p:cNvSpPr>
            <a:spLocks noGrp="1" noChangeArrowheads="1"/>
          </p:cNvSpPr>
          <p:nvPr>
            <p:ph type="dt" sz="half" idx="2"/>
          </p:nvPr>
        </p:nvSpPr>
        <p:spPr bwMode="auto">
          <a:xfrm>
            <a:off x="457200" y="64770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1">
                <a:latin typeface="Arial" pitchFamily="95" charset="0"/>
                <a:ea typeface="ＭＳ Ｐゴシック" pitchFamily="95" charset="-128"/>
                <a:cs typeface="ＭＳ Ｐゴシック" pitchFamily="95" charset="-128"/>
              </a:defRPr>
            </a:lvl1pPr>
          </a:lstStyle>
          <a:p>
            <a:pPr>
              <a:defRPr/>
            </a:pPr>
            <a:r>
              <a:rPr lang="en-US"/>
              <a:t>27 Aug 08</a:t>
            </a:r>
            <a:endParaRPr lang="en-US" sz="1000" dirty="0"/>
          </a:p>
        </p:txBody>
      </p:sp>
      <p:sp>
        <p:nvSpPr>
          <p:cNvPr id="57350" name="Rectangle 6"/>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Rounded MT Bold" pitchFamily="80" charset="0"/>
                <a:ea typeface="ＭＳ Ｐゴシック" pitchFamily="80" charset="-128"/>
                <a:cs typeface="ＭＳ Ｐゴシック" pitchFamily="80" charset="-128"/>
              </a:defRPr>
            </a:lvl1pPr>
          </a:lstStyle>
          <a:p>
            <a:pPr>
              <a:defRPr/>
            </a:pPr>
            <a:r>
              <a:rPr lang="en-US"/>
              <a:t>ITAR CONTROLLED</a:t>
            </a:r>
          </a:p>
        </p:txBody>
      </p:sp>
      <p:grpSp>
        <p:nvGrpSpPr>
          <p:cNvPr id="1031" name="Group 8"/>
          <p:cNvGrpSpPr>
            <a:grpSpLocks/>
          </p:cNvGrpSpPr>
          <p:nvPr/>
        </p:nvGrpSpPr>
        <p:grpSpPr bwMode="auto">
          <a:xfrm>
            <a:off x="8229600" y="228600"/>
            <a:ext cx="609600" cy="838200"/>
            <a:chOff x="5136" y="960"/>
            <a:chExt cx="528" cy="864"/>
          </a:xfrm>
        </p:grpSpPr>
        <p:sp>
          <p:nvSpPr>
            <p:cNvPr id="57353"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54" name="Oval 10"/>
            <p:cNvSpPr>
              <a:spLocks noChangeArrowheads="1"/>
            </p:cNvSpPr>
            <p:nvPr/>
          </p:nvSpPr>
          <p:spPr bwMode="auto">
            <a:xfrm>
              <a:off x="5247" y="960"/>
              <a:ext cx="81" cy="80"/>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55" name="Oval 11"/>
            <p:cNvSpPr>
              <a:spLocks noChangeArrowheads="1"/>
            </p:cNvSpPr>
            <p:nvPr/>
          </p:nvSpPr>
          <p:spPr bwMode="auto">
            <a:xfrm>
              <a:off x="5360" y="960"/>
              <a:ext cx="80" cy="80"/>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56" name="Oval 12"/>
            <p:cNvSpPr>
              <a:spLocks noChangeArrowheads="1"/>
            </p:cNvSpPr>
            <p:nvPr/>
          </p:nvSpPr>
          <p:spPr bwMode="auto">
            <a:xfrm>
              <a:off x="5136" y="1071"/>
              <a:ext cx="80" cy="80"/>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57" name="Oval 13"/>
            <p:cNvSpPr>
              <a:spLocks noChangeArrowheads="1"/>
            </p:cNvSpPr>
            <p:nvPr/>
          </p:nvSpPr>
          <p:spPr bwMode="auto">
            <a:xfrm>
              <a:off x="5247" y="1071"/>
              <a:ext cx="81" cy="80"/>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58" name="Oval 14"/>
            <p:cNvSpPr>
              <a:spLocks noChangeArrowheads="1"/>
            </p:cNvSpPr>
            <p:nvPr/>
          </p:nvSpPr>
          <p:spPr bwMode="auto">
            <a:xfrm>
              <a:off x="5360" y="1071"/>
              <a:ext cx="80" cy="80"/>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59" name="Oval 15"/>
            <p:cNvSpPr>
              <a:spLocks noChangeArrowheads="1"/>
            </p:cNvSpPr>
            <p:nvPr/>
          </p:nvSpPr>
          <p:spPr bwMode="auto">
            <a:xfrm>
              <a:off x="5472" y="1071"/>
              <a:ext cx="81" cy="80"/>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60" name="Oval 16"/>
            <p:cNvSpPr>
              <a:spLocks noChangeArrowheads="1"/>
            </p:cNvSpPr>
            <p:nvPr/>
          </p:nvSpPr>
          <p:spPr bwMode="auto">
            <a:xfrm>
              <a:off x="5136" y="1184"/>
              <a:ext cx="80" cy="80"/>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61" name="Oval 17"/>
            <p:cNvSpPr>
              <a:spLocks noChangeArrowheads="1"/>
            </p:cNvSpPr>
            <p:nvPr/>
          </p:nvSpPr>
          <p:spPr bwMode="auto">
            <a:xfrm>
              <a:off x="5247" y="1184"/>
              <a:ext cx="81" cy="80"/>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62" name="Oval 18"/>
            <p:cNvSpPr>
              <a:spLocks noChangeArrowheads="1"/>
            </p:cNvSpPr>
            <p:nvPr/>
          </p:nvSpPr>
          <p:spPr bwMode="auto">
            <a:xfrm>
              <a:off x="5360" y="1184"/>
              <a:ext cx="80" cy="80"/>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63" name="Oval 19"/>
            <p:cNvSpPr>
              <a:spLocks noChangeArrowheads="1"/>
            </p:cNvSpPr>
            <p:nvPr/>
          </p:nvSpPr>
          <p:spPr bwMode="auto">
            <a:xfrm>
              <a:off x="5472" y="1184"/>
              <a:ext cx="81" cy="80"/>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64" name="Oval 20"/>
            <p:cNvSpPr>
              <a:spLocks noChangeArrowheads="1"/>
            </p:cNvSpPr>
            <p:nvPr/>
          </p:nvSpPr>
          <p:spPr bwMode="auto">
            <a:xfrm>
              <a:off x="5584" y="1184"/>
              <a:ext cx="80" cy="80"/>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65" name="Oval 21"/>
            <p:cNvSpPr>
              <a:spLocks noChangeArrowheads="1"/>
            </p:cNvSpPr>
            <p:nvPr/>
          </p:nvSpPr>
          <p:spPr bwMode="auto">
            <a:xfrm>
              <a:off x="5136" y="1295"/>
              <a:ext cx="80" cy="80"/>
            </a:xfrm>
            <a:prstGeom prst="ellipse">
              <a:avLst/>
            </a:prstGeom>
            <a:solidFill>
              <a:schemeClr val="tx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66" name="Oval 22"/>
            <p:cNvSpPr>
              <a:spLocks noChangeArrowheads="1"/>
            </p:cNvSpPr>
            <p:nvPr/>
          </p:nvSpPr>
          <p:spPr bwMode="auto">
            <a:xfrm>
              <a:off x="5247" y="1295"/>
              <a:ext cx="81" cy="80"/>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67" name="Oval 23"/>
            <p:cNvSpPr>
              <a:spLocks noChangeArrowheads="1"/>
            </p:cNvSpPr>
            <p:nvPr/>
          </p:nvSpPr>
          <p:spPr bwMode="auto">
            <a:xfrm>
              <a:off x="5360" y="1295"/>
              <a:ext cx="80" cy="80"/>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68" name="Oval 24"/>
            <p:cNvSpPr>
              <a:spLocks noChangeArrowheads="1"/>
            </p:cNvSpPr>
            <p:nvPr/>
          </p:nvSpPr>
          <p:spPr bwMode="auto">
            <a:xfrm>
              <a:off x="5472" y="1295"/>
              <a:ext cx="81" cy="80"/>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69"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70" name="Oval 26"/>
            <p:cNvSpPr>
              <a:spLocks noChangeArrowheads="1"/>
            </p:cNvSpPr>
            <p:nvPr/>
          </p:nvSpPr>
          <p:spPr bwMode="auto">
            <a:xfrm>
              <a:off x="5247" y="1408"/>
              <a:ext cx="81" cy="80"/>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71" name="Oval 27"/>
            <p:cNvSpPr>
              <a:spLocks noChangeArrowheads="1"/>
            </p:cNvSpPr>
            <p:nvPr/>
          </p:nvSpPr>
          <p:spPr bwMode="auto">
            <a:xfrm>
              <a:off x="5360" y="1408"/>
              <a:ext cx="80" cy="80"/>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72" name="Oval 28"/>
            <p:cNvSpPr>
              <a:spLocks noChangeArrowheads="1"/>
            </p:cNvSpPr>
            <p:nvPr/>
          </p:nvSpPr>
          <p:spPr bwMode="auto">
            <a:xfrm>
              <a:off x="5472" y="1408"/>
              <a:ext cx="81" cy="80"/>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73"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74" name="Oval 30"/>
            <p:cNvSpPr>
              <a:spLocks noChangeArrowheads="1"/>
            </p:cNvSpPr>
            <p:nvPr/>
          </p:nvSpPr>
          <p:spPr bwMode="auto">
            <a:xfrm>
              <a:off x="5136" y="1520"/>
              <a:ext cx="80" cy="80"/>
            </a:xfrm>
            <a:prstGeom prst="ellipse">
              <a:avLst/>
            </a:prstGeom>
            <a:solidFill>
              <a:schemeClr val="accent2"/>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75" name="Oval 31"/>
            <p:cNvSpPr>
              <a:spLocks noChangeArrowheads="1"/>
            </p:cNvSpPr>
            <p:nvPr/>
          </p:nvSpPr>
          <p:spPr bwMode="auto">
            <a:xfrm>
              <a:off x="5247" y="1520"/>
              <a:ext cx="81" cy="80"/>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76" name="Oval 32"/>
            <p:cNvSpPr>
              <a:spLocks noChangeArrowheads="1"/>
            </p:cNvSpPr>
            <p:nvPr/>
          </p:nvSpPr>
          <p:spPr bwMode="auto">
            <a:xfrm>
              <a:off x="5360" y="1520"/>
              <a:ext cx="80" cy="80"/>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77" name="Oval 33"/>
            <p:cNvSpPr>
              <a:spLocks noChangeArrowheads="1"/>
            </p:cNvSpPr>
            <p:nvPr/>
          </p:nvSpPr>
          <p:spPr bwMode="auto">
            <a:xfrm>
              <a:off x="5472" y="1520"/>
              <a:ext cx="81" cy="80"/>
            </a:xfrm>
            <a:prstGeom prst="ellipse">
              <a:avLst/>
            </a:prstGeom>
            <a:solidFill>
              <a:schemeClr val="folHlink"/>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78" name="Oval 34"/>
            <p:cNvSpPr>
              <a:spLocks noChangeArrowheads="1"/>
            </p:cNvSpPr>
            <p:nvPr/>
          </p:nvSpPr>
          <p:spPr bwMode="auto">
            <a:xfrm>
              <a:off x="5136" y="1633"/>
              <a:ext cx="80" cy="80"/>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79" name="Oval 35"/>
            <p:cNvSpPr>
              <a:spLocks noChangeArrowheads="1"/>
            </p:cNvSpPr>
            <p:nvPr/>
          </p:nvSpPr>
          <p:spPr bwMode="auto">
            <a:xfrm>
              <a:off x="5247" y="1633"/>
              <a:ext cx="81" cy="80"/>
            </a:xfrm>
            <a:prstGeom prst="ellipse">
              <a:avLst/>
            </a:prstGeom>
            <a:solidFill>
              <a:schemeClr val="accent1"/>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80" name="Oval 36"/>
            <p:cNvSpPr>
              <a:spLocks noChangeArrowheads="1"/>
            </p:cNvSpPr>
            <p:nvPr/>
          </p:nvSpPr>
          <p:spPr bwMode="auto">
            <a:xfrm>
              <a:off x="5360" y="1633"/>
              <a:ext cx="80" cy="80"/>
            </a:xfrm>
            <a:prstGeom prst="ellipse">
              <a:avLst/>
            </a:prstGeom>
            <a:solidFill>
              <a:schemeClr val="folHlink"/>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81" name="Oval 37"/>
            <p:cNvSpPr>
              <a:spLocks noChangeArrowheads="1"/>
            </p:cNvSpPr>
            <p:nvPr/>
          </p:nvSpPr>
          <p:spPr bwMode="auto">
            <a:xfrm>
              <a:off x="5472" y="1633"/>
              <a:ext cx="81" cy="80"/>
            </a:xfrm>
            <a:prstGeom prst="ellipse">
              <a:avLst/>
            </a:prstGeom>
            <a:solidFill>
              <a:schemeClr val="folHlink"/>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82" name="Oval 38"/>
            <p:cNvSpPr>
              <a:spLocks noChangeArrowheads="1"/>
            </p:cNvSpPr>
            <p:nvPr/>
          </p:nvSpPr>
          <p:spPr bwMode="auto">
            <a:xfrm>
              <a:off x="5247" y="1744"/>
              <a:ext cx="81" cy="80"/>
            </a:xfrm>
            <a:prstGeom prst="ellipse">
              <a:avLst/>
            </a:prstGeom>
            <a:solidFill>
              <a:schemeClr val="folHlink"/>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83" name="Oval 39"/>
            <p:cNvSpPr>
              <a:spLocks noChangeArrowheads="1"/>
            </p:cNvSpPr>
            <p:nvPr/>
          </p:nvSpPr>
          <p:spPr bwMode="auto">
            <a:xfrm>
              <a:off x="5472" y="1744"/>
              <a:ext cx="81" cy="80"/>
            </a:xfrm>
            <a:prstGeom prst="ellipse">
              <a:avLst/>
            </a:prstGeom>
            <a:solidFill>
              <a:schemeClr val="folHlink"/>
            </a:solidFill>
            <a:ln w="9525">
              <a:noFill/>
              <a:round/>
              <a:headEnd/>
              <a:tailEnd/>
            </a:ln>
            <a:effectLst/>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grpSp>
      <p:sp>
        <p:nvSpPr>
          <p:cNvPr id="57384" name="Line 40"/>
          <p:cNvSpPr>
            <a:spLocks noChangeShapeType="1"/>
          </p:cNvSpPr>
          <p:nvPr userDrawn="1"/>
        </p:nvSpPr>
        <p:spPr bwMode="auto">
          <a:xfrm>
            <a:off x="457200" y="1143000"/>
            <a:ext cx="8153400" cy="0"/>
          </a:xfrm>
          <a:prstGeom prst="line">
            <a:avLst/>
          </a:prstGeom>
          <a:noFill/>
          <a:ln w="9525">
            <a:solidFill>
              <a:schemeClr val="tx1"/>
            </a:solidFill>
            <a:round/>
            <a:headEnd/>
            <a:tailEnd/>
          </a:ln>
        </p:spPr>
        <p:txBody>
          <a:bodyPr wrap="none" anchor="ctr">
            <a:prstTxWarp prst="textNoShape">
              <a:avLst/>
            </a:prstTxWarp>
          </a:bodyPr>
          <a:lstStyle/>
          <a:p>
            <a:pPr>
              <a:defRPr/>
            </a:pPr>
            <a:endParaRPr lang="en-US">
              <a:latin typeface="Arial" pitchFamily="95" charset="0"/>
              <a:ea typeface="ＭＳ Ｐゴシック" pitchFamily="95" charset="-128"/>
              <a:cs typeface="ＭＳ Ｐゴシック" pitchFamily="95" charset="-128"/>
            </a:endParaRPr>
          </a:p>
        </p:txBody>
      </p:sp>
      <p:sp>
        <p:nvSpPr>
          <p:cNvPr id="57385" name="Rectangle 41"/>
          <p:cNvSpPr>
            <a:spLocks noChangeArrowheads="1"/>
          </p:cNvSpPr>
          <p:nvPr userDrawn="1"/>
        </p:nvSpPr>
        <p:spPr bwMode="auto">
          <a:xfrm>
            <a:off x="6172200" y="6400800"/>
            <a:ext cx="2667000" cy="304800"/>
          </a:xfrm>
          <a:prstGeom prst="rect">
            <a:avLst/>
          </a:prstGeom>
          <a:noFill/>
          <a:ln w="9525">
            <a:noFill/>
            <a:miter lim="800000"/>
            <a:headEnd/>
            <a:tailEnd/>
          </a:ln>
        </p:spPr>
        <p:txBody>
          <a:bodyPr>
            <a:prstTxWarp prst="textNoShape">
              <a:avLst/>
            </a:prstTxWarp>
            <a:spAutoFit/>
          </a:bodyPr>
          <a:lstStyle/>
          <a:p>
            <a:pPr algn="r">
              <a:defRPr/>
            </a:pPr>
            <a:r>
              <a:rPr lang="en-US" sz="1400" i="1" dirty="0">
                <a:solidFill>
                  <a:srgbClr val="CC3300"/>
                </a:solidFill>
                <a:latin typeface="Arial Rounded MT Bold" pitchFamily="95" charset="0"/>
                <a:ea typeface="ＭＳ Ｐゴシック" pitchFamily="95" charset="-128"/>
                <a:cs typeface="ＭＳ Ｐゴシック" pitchFamily="95" charset="-128"/>
              </a:rPr>
              <a:t>McCarter Machine, Inc</a:t>
            </a:r>
          </a:p>
        </p:txBody>
      </p:sp>
    </p:spTree>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iming>
    <p:tnLst>
      <p:par>
        <p:cTn id="1" dur="indefinite" restart="never" nodeType="tmRoot"/>
      </p:par>
    </p:tnLst>
  </p:timing>
  <p:hf sldNum="0" hdr="0"/>
  <p:txStyles>
    <p:titleStyle>
      <a:lvl1pPr algn="l" rtl="0" eaLnBrk="0" fontAlgn="base" hangingPunct="0">
        <a:spcBef>
          <a:spcPct val="0"/>
        </a:spcBef>
        <a:spcAft>
          <a:spcPct val="0"/>
        </a:spcAft>
        <a:defRPr sz="4200" i="1">
          <a:solidFill>
            <a:srgbClr val="800080"/>
          </a:solidFill>
          <a:latin typeface="+mj-lt"/>
          <a:ea typeface="ＭＳ Ｐゴシック" pitchFamily="80" charset="-128"/>
          <a:cs typeface="ＭＳ Ｐゴシック" pitchFamily="80" charset="-128"/>
        </a:defRPr>
      </a:lvl1pPr>
      <a:lvl2pPr algn="l" rtl="0" eaLnBrk="0" fontAlgn="base" hangingPunct="0">
        <a:spcBef>
          <a:spcPct val="0"/>
        </a:spcBef>
        <a:spcAft>
          <a:spcPct val="0"/>
        </a:spcAft>
        <a:defRPr sz="4200" i="1">
          <a:solidFill>
            <a:srgbClr val="800080"/>
          </a:solidFill>
          <a:latin typeface="Copperplate Gothic Bold" pitchFamily="95" charset="0"/>
          <a:ea typeface="ＭＳ Ｐゴシック" pitchFamily="80" charset="-128"/>
          <a:cs typeface="ＭＳ Ｐゴシック" pitchFamily="80" charset="-128"/>
        </a:defRPr>
      </a:lvl2pPr>
      <a:lvl3pPr algn="l" rtl="0" eaLnBrk="0" fontAlgn="base" hangingPunct="0">
        <a:spcBef>
          <a:spcPct val="0"/>
        </a:spcBef>
        <a:spcAft>
          <a:spcPct val="0"/>
        </a:spcAft>
        <a:defRPr sz="4200" i="1">
          <a:solidFill>
            <a:srgbClr val="800080"/>
          </a:solidFill>
          <a:latin typeface="Copperplate Gothic Bold" pitchFamily="95" charset="0"/>
          <a:ea typeface="ＭＳ Ｐゴシック" pitchFamily="80" charset="-128"/>
          <a:cs typeface="ＭＳ Ｐゴシック" pitchFamily="80" charset="-128"/>
        </a:defRPr>
      </a:lvl3pPr>
      <a:lvl4pPr algn="l" rtl="0" eaLnBrk="0" fontAlgn="base" hangingPunct="0">
        <a:spcBef>
          <a:spcPct val="0"/>
        </a:spcBef>
        <a:spcAft>
          <a:spcPct val="0"/>
        </a:spcAft>
        <a:defRPr sz="4200" i="1">
          <a:solidFill>
            <a:srgbClr val="800080"/>
          </a:solidFill>
          <a:latin typeface="Copperplate Gothic Bold" pitchFamily="95" charset="0"/>
          <a:ea typeface="ＭＳ Ｐゴシック" pitchFamily="80" charset="-128"/>
          <a:cs typeface="ＭＳ Ｐゴシック" pitchFamily="80" charset="-128"/>
        </a:defRPr>
      </a:lvl4pPr>
      <a:lvl5pPr algn="l" rtl="0" eaLnBrk="0" fontAlgn="base" hangingPunct="0">
        <a:spcBef>
          <a:spcPct val="0"/>
        </a:spcBef>
        <a:spcAft>
          <a:spcPct val="0"/>
        </a:spcAft>
        <a:defRPr sz="4200" i="1">
          <a:solidFill>
            <a:srgbClr val="800080"/>
          </a:solidFill>
          <a:latin typeface="Copperplate Gothic Bold" pitchFamily="95" charset="0"/>
          <a:ea typeface="ＭＳ Ｐゴシック" pitchFamily="80" charset="-128"/>
          <a:cs typeface="ＭＳ Ｐゴシック" pitchFamily="80" charset="-128"/>
        </a:defRPr>
      </a:lvl5pPr>
      <a:lvl6pPr marL="457200" algn="l" rtl="0" fontAlgn="base">
        <a:spcBef>
          <a:spcPct val="0"/>
        </a:spcBef>
        <a:spcAft>
          <a:spcPct val="0"/>
        </a:spcAft>
        <a:defRPr sz="4200" i="1">
          <a:solidFill>
            <a:srgbClr val="800080"/>
          </a:solidFill>
          <a:latin typeface="Copperplate Gothic Bold" pitchFamily="95" charset="0"/>
        </a:defRPr>
      </a:lvl6pPr>
      <a:lvl7pPr marL="914400" algn="l" rtl="0" fontAlgn="base">
        <a:spcBef>
          <a:spcPct val="0"/>
        </a:spcBef>
        <a:spcAft>
          <a:spcPct val="0"/>
        </a:spcAft>
        <a:defRPr sz="4200" i="1">
          <a:solidFill>
            <a:srgbClr val="800080"/>
          </a:solidFill>
          <a:latin typeface="Copperplate Gothic Bold" pitchFamily="95" charset="0"/>
        </a:defRPr>
      </a:lvl7pPr>
      <a:lvl8pPr marL="1371600" algn="l" rtl="0" fontAlgn="base">
        <a:spcBef>
          <a:spcPct val="0"/>
        </a:spcBef>
        <a:spcAft>
          <a:spcPct val="0"/>
        </a:spcAft>
        <a:defRPr sz="4200" i="1">
          <a:solidFill>
            <a:srgbClr val="800080"/>
          </a:solidFill>
          <a:latin typeface="Copperplate Gothic Bold" pitchFamily="95" charset="0"/>
        </a:defRPr>
      </a:lvl8pPr>
      <a:lvl9pPr marL="1828800" algn="l" rtl="0" fontAlgn="base">
        <a:spcBef>
          <a:spcPct val="0"/>
        </a:spcBef>
        <a:spcAft>
          <a:spcPct val="0"/>
        </a:spcAft>
        <a:defRPr sz="4200" i="1">
          <a:solidFill>
            <a:srgbClr val="800080"/>
          </a:solidFill>
          <a:latin typeface="Copperplate Gothic Bold" pitchFamily="95" charset="0"/>
        </a:defRPr>
      </a:lvl9pPr>
    </p:titleStyle>
    <p:bodyStyle>
      <a:lvl1pPr marL="342900" indent="-342900" algn="l" rtl="0" eaLnBrk="0" fontAlgn="base" hangingPunct="0">
        <a:spcBef>
          <a:spcPct val="20000"/>
        </a:spcBef>
        <a:spcAft>
          <a:spcPct val="0"/>
        </a:spcAft>
        <a:buClr>
          <a:schemeClr val="tx2"/>
        </a:buClr>
        <a:buSzPct val="70000"/>
        <a:buFont typeface="Wingdings" pitchFamily="70" charset="2"/>
        <a:buChar char="l"/>
        <a:defRPr sz="3000">
          <a:solidFill>
            <a:srgbClr val="0000FF"/>
          </a:solidFill>
          <a:latin typeface="+mn-lt"/>
          <a:ea typeface="ＭＳ Ｐゴシック" pitchFamily="80" charset="-128"/>
          <a:cs typeface="ＭＳ Ｐゴシック" pitchFamily="80" charset="-128"/>
        </a:defRPr>
      </a:lvl1pPr>
      <a:lvl2pPr marL="692150" indent="-347663" algn="l" rtl="0" eaLnBrk="0" fontAlgn="base" hangingPunct="0">
        <a:spcBef>
          <a:spcPct val="20000"/>
        </a:spcBef>
        <a:spcAft>
          <a:spcPct val="0"/>
        </a:spcAft>
        <a:buClr>
          <a:schemeClr val="accent2"/>
        </a:buClr>
        <a:buSzPct val="70000"/>
        <a:buFont typeface="Wingdings" pitchFamily="70" charset="2"/>
        <a:buChar char="l"/>
        <a:defRPr sz="2800">
          <a:solidFill>
            <a:srgbClr val="0000FF"/>
          </a:solidFill>
          <a:latin typeface="+mn-lt"/>
          <a:ea typeface="ＭＳ Ｐゴシック" pitchFamily="95" charset="-128"/>
        </a:defRPr>
      </a:lvl2pPr>
      <a:lvl3pPr marL="987425" indent="-293688" algn="l" rtl="0" eaLnBrk="0" fontAlgn="base" hangingPunct="0">
        <a:spcBef>
          <a:spcPct val="20000"/>
        </a:spcBef>
        <a:spcAft>
          <a:spcPct val="0"/>
        </a:spcAft>
        <a:buClr>
          <a:schemeClr val="accent1"/>
        </a:buClr>
        <a:buSzPct val="70000"/>
        <a:buFont typeface="Wingdings" pitchFamily="70" charset="2"/>
        <a:buChar char="l"/>
        <a:defRPr sz="2600">
          <a:solidFill>
            <a:srgbClr val="0000FF"/>
          </a:solidFill>
          <a:latin typeface="+mn-lt"/>
          <a:ea typeface="ＭＳ Ｐゴシック" pitchFamily="95" charset="-128"/>
        </a:defRPr>
      </a:lvl3pPr>
      <a:lvl4pPr marL="1281113" indent="-292100" algn="l" rtl="0" eaLnBrk="0" fontAlgn="base" hangingPunct="0">
        <a:spcBef>
          <a:spcPct val="20000"/>
        </a:spcBef>
        <a:spcAft>
          <a:spcPct val="0"/>
        </a:spcAft>
        <a:buClr>
          <a:schemeClr val="tx2"/>
        </a:buClr>
        <a:buSzPct val="75000"/>
        <a:buFont typeface="Wingdings" pitchFamily="70" charset="2"/>
        <a:buChar char="§"/>
        <a:defRPr sz="2400">
          <a:solidFill>
            <a:srgbClr val="0000FF"/>
          </a:solidFill>
          <a:latin typeface="+mn-lt"/>
          <a:ea typeface="ＭＳ Ｐゴシック" pitchFamily="95" charset="-128"/>
        </a:defRPr>
      </a:lvl4pPr>
      <a:lvl5pPr marL="1598613" indent="-315913" algn="l" rtl="0" eaLnBrk="0" fontAlgn="base" hangingPunct="0">
        <a:spcBef>
          <a:spcPct val="20000"/>
        </a:spcBef>
        <a:spcAft>
          <a:spcPct val="0"/>
        </a:spcAft>
        <a:buClr>
          <a:schemeClr val="folHlink"/>
        </a:buClr>
        <a:buSzPct val="80000"/>
        <a:buFont typeface="Wingdings" pitchFamily="70" charset="2"/>
        <a:buChar char="§"/>
        <a:defRPr sz="2200">
          <a:solidFill>
            <a:srgbClr val="0000FF"/>
          </a:solidFill>
          <a:latin typeface="+mn-lt"/>
          <a:ea typeface="ＭＳ Ｐゴシック" pitchFamily="95" charset="-128"/>
        </a:defRPr>
      </a:lvl5pPr>
      <a:lvl6pPr marL="2055813" indent="-315913" algn="l" rtl="0" fontAlgn="base">
        <a:spcBef>
          <a:spcPct val="20000"/>
        </a:spcBef>
        <a:spcAft>
          <a:spcPct val="0"/>
        </a:spcAft>
        <a:buClr>
          <a:schemeClr val="folHlink"/>
        </a:buClr>
        <a:buSzPct val="80000"/>
        <a:buFont typeface="Wingdings" pitchFamily="95" charset="2"/>
        <a:buChar char="§"/>
        <a:defRPr sz="2200">
          <a:solidFill>
            <a:srgbClr val="0000FF"/>
          </a:solidFill>
          <a:latin typeface="+mn-lt"/>
          <a:ea typeface="ＭＳ Ｐゴシック" pitchFamily="95" charset="-128"/>
        </a:defRPr>
      </a:lvl6pPr>
      <a:lvl7pPr marL="2513013" indent="-315913" algn="l" rtl="0" fontAlgn="base">
        <a:spcBef>
          <a:spcPct val="20000"/>
        </a:spcBef>
        <a:spcAft>
          <a:spcPct val="0"/>
        </a:spcAft>
        <a:buClr>
          <a:schemeClr val="folHlink"/>
        </a:buClr>
        <a:buSzPct val="80000"/>
        <a:buFont typeface="Wingdings" pitchFamily="95" charset="2"/>
        <a:buChar char="§"/>
        <a:defRPr sz="2200">
          <a:solidFill>
            <a:srgbClr val="0000FF"/>
          </a:solidFill>
          <a:latin typeface="+mn-lt"/>
          <a:ea typeface="ＭＳ Ｐゴシック" pitchFamily="95" charset="-128"/>
        </a:defRPr>
      </a:lvl7pPr>
      <a:lvl8pPr marL="2970213" indent="-315913" algn="l" rtl="0" fontAlgn="base">
        <a:spcBef>
          <a:spcPct val="20000"/>
        </a:spcBef>
        <a:spcAft>
          <a:spcPct val="0"/>
        </a:spcAft>
        <a:buClr>
          <a:schemeClr val="folHlink"/>
        </a:buClr>
        <a:buSzPct val="80000"/>
        <a:buFont typeface="Wingdings" pitchFamily="95" charset="2"/>
        <a:buChar char="§"/>
        <a:defRPr sz="2200">
          <a:solidFill>
            <a:srgbClr val="0000FF"/>
          </a:solidFill>
          <a:latin typeface="+mn-lt"/>
          <a:ea typeface="ＭＳ Ｐゴシック" pitchFamily="95" charset="-128"/>
        </a:defRPr>
      </a:lvl8pPr>
      <a:lvl9pPr marL="3427413" indent="-315913" algn="l" rtl="0" fontAlgn="base">
        <a:spcBef>
          <a:spcPct val="20000"/>
        </a:spcBef>
        <a:spcAft>
          <a:spcPct val="0"/>
        </a:spcAft>
        <a:buClr>
          <a:schemeClr val="folHlink"/>
        </a:buClr>
        <a:buSzPct val="80000"/>
        <a:buFont typeface="Wingdings" pitchFamily="95" charset="2"/>
        <a:buChar char="§"/>
        <a:defRPr sz="2200">
          <a:solidFill>
            <a:srgbClr val="0000FF"/>
          </a:solidFill>
          <a:latin typeface="+mn-lt"/>
          <a:ea typeface="ＭＳ Ｐゴシック" pitchFamily="9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nationalsymposium.com/link%20her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hyperlink" Target="http://www.omicsgroup.com/" TargetMode="External"/><Relationship Id="rId1" Type="http://schemas.openxmlformats.org/officeDocument/2006/relationships/slideLayout" Target="../slideLayouts/slideLayout2.xml"/><Relationship Id="rId4" Type="http://schemas.openxmlformats.org/officeDocument/2006/relationships/hyperlink" Target="http://optics.conferenceseries.com/"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www.nationalsymposium.com/link%20her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oleObject" Target="roger:Business:McCarter:BeSubII:Silicon%20Bonding%20Report-2.doc!OLE_LINK2" TargetMode="External"/><Relationship Id="rId4" Type="http://schemas.openxmlformats.org/officeDocument/2006/relationships/oleObject" Target="roger:Business:McCarter:BeSubII:Silicon%20Bonding%20Report-2.doc!OLE_LINK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62" y="428604"/>
            <a:ext cx="7772400" cy="898521"/>
          </a:xfrm>
        </p:spPr>
        <p:txBody>
          <a:bodyPr/>
          <a:lstStyle/>
          <a:p>
            <a:pPr algn="ctr"/>
            <a:r>
              <a:rPr lang="en-IN" dirty="0" smtClean="0"/>
              <a:t>About Omics Group</a:t>
            </a:r>
            <a:endParaRPr lang="en-IN" dirty="0"/>
          </a:p>
        </p:txBody>
      </p:sp>
      <p:sp>
        <p:nvSpPr>
          <p:cNvPr id="3" name="Subtitle 2"/>
          <p:cNvSpPr>
            <a:spLocks noGrp="1"/>
          </p:cNvSpPr>
          <p:nvPr>
            <p:ph type="subTitle" idx="1"/>
          </p:nvPr>
        </p:nvSpPr>
        <p:spPr>
          <a:xfrm>
            <a:off x="186147" y="1375763"/>
            <a:ext cx="8715436" cy="5292323"/>
          </a:xfrm>
        </p:spPr>
        <p:txBody>
          <a:bodyPr>
            <a:normAutofit fontScale="92500" lnSpcReduction="10000"/>
          </a:bodyPr>
          <a:lstStyle/>
          <a:p>
            <a:pPr algn="just"/>
            <a:r>
              <a:rPr lang="en-IN" dirty="0">
                <a:solidFill>
                  <a:schemeClr val="tx1"/>
                </a:solidFill>
                <a:cs typeface="Times New Roman" pitchFamily="18" charset="0"/>
                <a:hlinkClick r:id="rId2"/>
              </a:rPr>
              <a:t>OMICS Group</a:t>
            </a:r>
            <a:r>
              <a:rPr lang="en-IN" dirty="0">
                <a:solidFill>
                  <a:schemeClr val="tx1"/>
                </a:solidFill>
                <a:cs typeface="Times New Roman" pitchFamily="18" charset="0"/>
              </a:rPr>
              <a:t> International through its Open Access Initiative is committed to make genuine and reliable contributions to the scientific community. </a:t>
            </a:r>
            <a:r>
              <a:rPr lang="en-IN" dirty="0">
                <a:solidFill>
                  <a:schemeClr val="tx1"/>
                </a:solidFill>
                <a:cs typeface="Times New Roman" pitchFamily="18" charset="0"/>
                <a:hlinkClick r:id="rId2"/>
              </a:rPr>
              <a:t>OMICS Group</a:t>
            </a:r>
            <a:r>
              <a:rPr lang="en-IN" dirty="0">
                <a:solidFill>
                  <a:schemeClr val="tx1"/>
                </a:solidFill>
                <a:cs typeface="Times New Roman" pitchFamily="18" charset="0"/>
              </a:rPr>
              <a:t> hosts over 400 leading-edge peer reviewed Open Access Journals and organize over 300 International Conferences annually all over the world. OMICS Publishing Group journals have over 3 million readers and the fame and success of the same can be attributed to the strong editorial board which contains over 30000 eminent personalities that ensure a rapid, quality and quick review process.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70" charset="-128"/>
                <a:cs typeface="ＭＳ Ｐゴシック" pitchFamily="70" charset="-128"/>
              </a:rPr>
              <a:t>Results - A/B</a:t>
            </a:r>
          </a:p>
        </p:txBody>
      </p:sp>
      <p:sp>
        <p:nvSpPr>
          <p:cNvPr id="31747" name="Rectangle 3"/>
          <p:cNvSpPr>
            <a:spLocks noGrp="1" noChangeArrowheads="1"/>
          </p:cNvSpPr>
          <p:nvPr>
            <p:ph type="body" idx="1"/>
          </p:nvPr>
        </p:nvSpPr>
        <p:spPr>
          <a:xfrm>
            <a:off x="304800" y="1295400"/>
            <a:ext cx="4876800" cy="4800600"/>
          </a:xfrm>
        </p:spPr>
        <p:txBody>
          <a:bodyPr/>
          <a:lstStyle/>
          <a:p>
            <a:pPr>
              <a:lnSpc>
                <a:spcPct val="90000"/>
              </a:lnSpc>
            </a:pPr>
            <a:r>
              <a:rPr lang="en-US" sz="2600" dirty="0" err="1" smtClean="0">
                <a:ea typeface="ＭＳ Ｐゴシック" pitchFamily="70" charset="-128"/>
                <a:cs typeface="ＭＳ Ｐゴシック" pitchFamily="70" charset="-128"/>
              </a:rPr>
              <a:t>MoA</a:t>
            </a:r>
            <a:r>
              <a:rPr lang="en-US" sz="2600" dirty="0" smtClean="0">
                <a:ea typeface="ＭＳ Ｐゴシック" pitchFamily="70" charset="-128"/>
                <a:cs typeface="ＭＳ Ｐゴシック" pitchFamily="70" charset="-128"/>
              </a:rPr>
              <a:t>-A - Titanium/Frit Bond</a:t>
            </a:r>
          </a:p>
          <a:p>
            <a:pPr lvl="1">
              <a:lnSpc>
                <a:spcPct val="90000"/>
              </a:lnSpc>
            </a:pPr>
            <a:r>
              <a:rPr lang="en-US" sz="2400" dirty="0" smtClean="0"/>
              <a:t>Breaking load/He sealing similar to prior</a:t>
            </a:r>
          </a:p>
          <a:p>
            <a:pPr lvl="2">
              <a:lnSpc>
                <a:spcPct val="90000"/>
              </a:lnSpc>
            </a:pPr>
            <a:r>
              <a:rPr lang="en-US" sz="2200" dirty="0" smtClean="0">
                <a:ea typeface="ＭＳ Ｐゴシック" pitchFamily="70" charset="-128"/>
              </a:rPr>
              <a:t>350 pounds</a:t>
            </a:r>
          </a:p>
          <a:p>
            <a:pPr lvl="2">
              <a:lnSpc>
                <a:spcPct val="90000"/>
              </a:lnSpc>
            </a:pPr>
            <a:r>
              <a:rPr lang="en-US" sz="2200" dirty="0" smtClean="0">
                <a:ea typeface="ＭＳ Ｐゴシック" pitchFamily="70" charset="-128"/>
              </a:rPr>
              <a:t>Not completely sealed</a:t>
            </a:r>
          </a:p>
          <a:p>
            <a:pPr>
              <a:lnSpc>
                <a:spcPct val="90000"/>
              </a:lnSpc>
            </a:pPr>
            <a:r>
              <a:rPr lang="en-US" sz="2600" dirty="0" err="1" smtClean="0">
                <a:ea typeface="ＭＳ Ｐゴシック" pitchFamily="70" charset="-128"/>
                <a:cs typeface="ＭＳ Ｐゴシック" pitchFamily="70" charset="-128"/>
              </a:rPr>
              <a:t>MoA</a:t>
            </a:r>
            <a:r>
              <a:rPr lang="en-US" sz="2600" dirty="0" smtClean="0">
                <a:ea typeface="ＭＳ Ｐゴシック" pitchFamily="70" charset="-128"/>
                <a:cs typeface="ＭＳ Ｐゴシック" pitchFamily="70" charset="-128"/>
              </a:rPr>
              <a:t>-B - Au Film Solder Bond</a:t>
            </a:r>
          </a:p>
          <a:p>
            <a:pPr lvl="1">
              <a:lnSpc>
                <a:spcPct val="90000"/>
              </a:lnSpc>
            </a:pPr>
            <a:r>
              <a:rPr lang="en-US" sz="2400" dirty="0" smtClean="0"/>
              <a:t>3 failures</a:t>
            </a:r>
          </a:p>
          <a:p>
            <a:pPr lvl="2">
              <a:lnSpc>
                <a:spcPct val="90000"/>
              </a:lnSpc>
            </a:pPr>
            <a:r>
              <a:rPr lang="en-US" sz="2200" dirty="0" smtClean="0">
                <a:ea typeface="ＭＳ Ｐゴシック" pitchFamily="70" charset="-128"/>
              </a:rPr>
              <a:t>2 separated in sealing test @ 8 psi</a:t>
            </a:r>
          </a:p>
          <a:p>
            <a:pPr lvl="2">
              <a:lnSpc>
                <a:spcPct val="90000"/>
              </a:lnSpc>
            </a:pPr>
            <a:r>
              <a:rPr lang="en-US" sz="2200" dirty="0" smtClean="0">
                <a:ea typeface="ＭＳ Ｐゴシック" pitchFamily="70" charset="-128"/>
              </a:rPr>
              <a:t>Third failed in push test setup</a:t>
            </a:r>
          </a:p>
          <a:p>
            <a:pPr lvl="1">
              <a:lnSpc>
                <a:spcPct val="90000"/>
              </a:lnSpc>
            </a:pPr>
            <a:endParaRPr lang="en-US" sz="2400" dirty="0" smtClean="0"/>
          </a:p>
        </p:txBody>
      </p:sp>
      <p:sp>
        <p:nvSpPr>
          <p:cNvPr id="31748" name="Date Placeholder 3"/>
          <p:cNvSpPr>
            <a:spLocks noGrp="1"/>
          </p:cNvSpPr>
          <p:nvPr>
            <p:ph type="dt" sz="quarter" idx="10"/>
          </p:nvPr>
        </p:nvSpPr>
        <p:spPr>
          <a:noFill/>
        </p:spPr>
        <p:txBody>
          <a:bodyPr/>
          <a:lstStyle/>
          <a:p>
            <a:r>
              <a:rPr lang="en-US" i="0" dirty="0" smtClean="0">
                <a:latin typeface="Arial" pitchFamily="70" charset="0"/>
                <a:ea typeface="ＭＳ Ｐゴシック" pitchFamily="70" charset="-128"/>
                <a:cs typeface="ＭＳ Ｐゴシック" pitchFamily="70" charset="-128"/>
              </a:rPr>
              <a:t>10-2-13</a:t>
            </a:r>
          </a:p>
        </p:txBody>
      </p:sp>
      <p:sp>
        <p:nvSpPr>
          <p:cNvPr id="31749" name="Footer Placeholder 4"/>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pic>
        <p:nvPicPr>
          <p:cNvPr id="31750" name="Picture 5" descr="test specimens.jpg"/>
          <p:cNvPicPr>
            <a:picLocks noChangeAspect="1"/>
          </p:cNvPicPr>
          <p:nvPr/>
        </p:nvPicPr>
        <p:blipFill>
          <a:blip r:embed="rId3"/>
          <a:srcRect l="6897" t="16768" r="8046"/>
          <a:stretch>
            <a:fillRect/>
          </a:stretch>
        </p:blipFill>
        <p:spPr bwMode="auto">
          <a:xfrm>
            <a:off x="5562600" y="1295400"/>
            <a:ext cx="2417763" cy="1296988"/>
          </a:xfrm>
          <a:prstGeom prst="rect">
            <a:avLst/>
          </a:prstGeom>
          <a:noFill/>
          <a:ln w="9525">
            <a:noFill/>
            <a:miter lim="800000"/>
            <a:headEnd/>
            <a:tailEnd/>
          </a:ln>
        </p:spPr>
      </p:pic>
      <p:pic>
        <p:nvPicPr>
          <p:cNvPr id="31751" name="Picture 9" descr="MoA A 3 After Break"/>
          <p:cNvPicPr>
            <a:picLocks noChangeAspect="1" noChangeArrowheads="1"/>
          </p:cNvPicPr>
          <p:nvPr/>
        </p:nvPicPr>
        <p:blipFill>
          <a:blip r:embed="rId4"/>
          <a:srcRect l="13635" t="21213" r="29546" b="30302"/>
          <a:stretch>
            <a:fillRect/>
          </a:stretch>
        </p:blipFill>
        <p:spPr bwMode="auto">
          <a:xfrm>
            <a:off x="5570538" y="2743200"/>
            <a:ext cx="2354262" cy="1620838"/>
          </a:xfrm>
          <a:prstGeom prst="rect">
            <a:avLst/>
          </a:prstGeom>
          <a:noFill/>
          <a:ln w="9525">
            <a:noFill/>
            <a:miter lim="800000"/>
            <a:headEnd/>
            <a:tailEnd/>
          </a:ln>
        </p:spPr>
      </p:pic>
      <p:sp>
        <p:nvSpPr>
          <p:cNvPr id="31752" name="Text Box 12"/>
          <p:cNvSpPr txBox="1">
            <a:spLocks noChangeArrowheads="1"/>
          </p:cNvSpPr>
          <p:nvPr/>
        </p:nvSpPr>
        <p:spPr bwMode="auto">
          <a:xfrm>
            <a:off x="5715000" y="4038600"/>
            <a:ext cx="2286000" cy="304800"/>
          </a:xfrm>
          <a:prstGeom prst="rect">
            <a:avLst/>
          </a:prstGeom>
          <a:noFill/>
          <a:ln w="9525">
            <a:noFill/>
            <a:miter lim="800000"/>
            <a:headEnd/>
            <a:tailEnd/>
          </a:ln>
        </p:spPr>
        <p:txBody>
          <a:bodyPr>
            <a:prstTxWarp prst="textNoShape">
              <a:avLst/>
            </a:prstTxWarp>
            <a:spAutoFit/>
          </a:bodyPr>
          <a:lstStyle/>
          <a:p>
            <a:pPr>
              <a:spcBef>
                <a:spcPct val="50000"/>
              </a:spcBef>
            </a:pPr>
            <a:r>
              <a:rPr lang="en-US" sz="1400">
                <a:solidFill>
                  <a:schemeClr val="bg1"/>
                </a:solidFill>
              </a:rPr>
              <a:t>MoA-A After Push Test</a:t>
            </a:r>
          </a:p>
        </p:txBody>
      </p:sp>
      <p:pic>
        <p:nvPicPr>
          <p:cNvPr id="31753" name="Picture 13" descr="MoA B 102 2166"/>
          <p:cNvPicPr>
            <a:picLocks noChangeAspect="1" noChangeArrowheads="1"/>
          </p:cNvPicPr>
          <p:nvPr/>
        </p:nvPicPr>
        <p:blipFill>
          <a:blip r:embed="rId5"/>
          <a:srcRect t="7018" b="29825"/>
          <a:stretch>
            <a:fillRect/>
          </a:stretch>
        </p:blipFill>
        <p:spPr bwMode="auto">
          <a:xfrm>
            <a:off x="4648200" y="5105400"/>
            <a:ext cx="2684463" cy="1271588"/>
          </a:xfrm>
          <a:prstGeom prst="rect">
            <a:avLst/>
          </a:prstGeom>
          <a:noFill/>
          <a:ln w="9525">
            <a:noFill/>
            <a:miter lim="800000"/>
            <a:headEnd/>
            <a:tailEnd/>
          </a:ln>
        </p:spPr>
      </p:pic>
      <p:sp>
        <p:nvSpPr>
          <p:cNvPr id="31754" name="Rectangle 14"/>
          <p:cNvSpPr>
            <a:spLocks noChangeArrowheads="1"/>
          </p:cNvSpPr>
          <p:nvPr/>
        </p:nvSpPr>
        <p:spPr bwMode="auto">
          <a:xfrm>
            <a:off x="5791200" y="2286000"/>
            <a:ext cx="2062163" cy="3048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a:solidFill>
                  <a:schemeClr val="bg1"/>
                </a:solidFill>
              </a:rPr>
              <a:t>MoA-A</a:t>
            </a:r>
          </a:p>
        </p:txBody>
      </p:sp>
      <p:pic>
        <p:nvPicPr>
          <p:cNvPr id="31755" name="Picture 15" descr="MoA B 1 Separated installng fitting"/>
          <p:cNvPicPr>
            <a:picLocks noChangeAspect="1" noChangeArrowheads="1"/>
          </p:cNvPicPr>
          <p:nvPr/>
        </p:nvPicPr>
        <p:blipFill>
          <a:blip r:embed="rId6"/>
          <a:srcRect l="33749" t="20000" r="32500" b="36667"/>
          <a:stretch>
            <a:fillRect/>
          </a:stretch>
        </p:blipFill>
        <p:spPr bwMode="auto">
          <a:xfrm>
            <a:off x="7281863" y="4678363"/>
            <a:ext cx="1862137" cy="1679575"/>
          </a:xfrm>
          <a:prstGeom prst="rect">
            <a:avLst/>
          </a:prstGeom>
          <a:noFill/>
          <a:ln w="9525">
            <a:noFill/>
            <a:miter lim="800000"/>
            <a:headEnd/>
            <a:tailEnd/>
          </a:ln>
        </p:spPr>
      </p:pic>
      <p:sp>
        <p:nvSpPr>
          <p:cNvPr id="31756" name="Text Box 16"/>
          <p:cNvSpPr txBox="1">
            <a:spLocks noChangeArrowheads="1"/>
          </p:cNvSpPr>
          <p:nvPr/>
        </p:nvSpPr>
        <p:spPr bwMode="auto">
          <a:xfrm>
            <a:off x="5410200" y="6096000"/>
            <a:ext cx="1473200" cy="304800"/>
          </a:xfrm>
          <a:prstGeom prst="rect">
            <a:avLst/>
          </a:prstGeom>
          <a:noFill/>
          <a:ln w="9525">
            <a:noFill/>
            <a:miter lim="800000"/>
            <a:headEnd/>
            <a:tailEnd/>
          </a:ln>
        </p:spPr>
        <p:txBody>
          <a:bodyPr>
            <a:prstTxWarp prst="textNoShape">
              <a:avLst/>
            </a:prstTxWarp>
            <a:spAutoFit/>
          </a:bodyPr>
          <a:lstStyle/>
          <a:p>
            <a:pPr algn="ctr"/>
            <a:r>
              <a:rPr lang="en-US" sz="1400">
                <a:solidFill>
                  <a:schemeClr val="bg1"/>
                </a:solidFill>
              </a:rPr>
              <a:t>MoA-B</a:t>
            </a:r>
          </a:p>
        </p:txBody>
      </p:sp>
      <p:sp>
        <p:nvSpPr>
          <p:cNvPr id="31757" name="Text Box 17"/>
          <p:cNvSpPr txBox="1">
            <a:spLocks noChangeArrowheads="1"/>
          </p:cNvSpPr>
          <p:nvPr/>
        </p:nvSpPr>
        <p:spPr bwMode="auto">
          <a:xfrm>
            <a:off x="7662863" y="6096000"/>
            <a:ext cx="1481137" cy="304800"/>
          </a:xfrm>
          <a:prstGeom prst="rect">
            <a:avLst/>
          </a:prstGeom>
          <a:noFill/>
          <a:ln w="9525">
            <a:noFill/>
            <a:miter lim="800000"/>
            <a:headEnd/>
            <a:tailEnd/>
          </a:ln>
        </p:spPr>
        <p:txBody>
          <a:bodyPr>
            <a:prstTxWarp prst="textNoShape">
              <a:avLst/>
            </a:prstTxWarp>
            <a:spAutoFit/>
          </a:bodyPr>
          <a:lstStyle/>
          <a:p>
            <a:r>
              <a:rPr lang="en-US" sz="1400">
                <a:solidFill>
                  <a:schemeClr val="bg1"/>
                </a:solidFill>
              </a:rPr>
              <a:t>MoA-B After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en-US" smtClean="0">
                <a:ea typeface="ＭＳ Ｐゴシック"/>
                <a:cs typeface="ＭＳ Ｐゴシック"/>
              </a:rPr>
              <a:t>Results - D</a:t>
            </a:r>
          </a:p>
        </p:txBody>
      </p:sp>
      <p:sp>
        <p:nvSpPr>
          <p:cNvPr id="17410" name="Content Placeholder 8"/>
          <p:cNvSpPr>
            <a:spLocks noGrp="1"/>
          </p:cNvSpPr>
          <p:nvPr>
            <p:ph idx="1"/>
          </p:nvPr>
        </p:nvSpPr>
        <p:spPr>
          <a:xfrm>
            <a:off x="457200" y="1447800"/>
            <a:ext cx="8229600" cy="1143000"/>
          </a:xfrm>
        </p:spPr>
        <p:txBody>
          <a:bodyPr/>
          <a:lstStyle/>
          <a:p>
            <a:r>
              <a:rPr lang="en-US" smtClean="0">
                <a:ea typeface="ＭＳ Ｐゴシック"/>
                <a:cs typeface="ＭＳ Ｐゴシック"/>
              </a:rPr>
              <a:t>MoA-D - 80Au/20Sn Solder Bond</a:t>
            </a:r>
          </a:p>
          <a:p>
            <a:pPr lvl="1"/>
            <a:r>
              <a:rPr lang="en-US" smtClean="0">
                <a:ea typeface="ＭＳ Ｐゴシック"/>
              </a:rPr>
              <a:t>Complete failure</a:t>
            </a:r>
          </a:p>
        </p:txBody>
      </p:sp>
      <p:sp>
        <p:nvSpPr>
          <p:cNvPr id="17411" name="Date Placeholder 3"/>
          <p:cNvSpPr>
            <a:spLocks noGrp="1"/>
          </p:cNvSpPr>
          <p:nvPr>
            <p:ph type="dt" sz="quarter" idx="10"/>
          </p:nvPr>
        </p:nvSpPr>
        <p:spPr>
          <a:noFill/>
        </p:spPr>
        <p:txBody>
          <a:bodyPr/>
          <a:lstStyle/>
          <a:p>
            <a:r>
              <a:rPr lang="en-US" i="0" dirty="0" smtClean="0">
                <a:latin typeface="Arial" pitchFamily="70" charset="0"/>
                <a:ea typeface="ＭＳ Ｐゴシック" pitchFamily="70" charset="-128"/>
                <a:cs typeface="ＭＳ Ｐゴシック" pitchFamily="70" charset="-128"/>
              </a:rPr>
              <a:t>10-2-13</a:t>
            </a:r>
          </a:p>
        </p:txBody>
      </p:sp>
      <p:sp>
        <p:nvSpPr>
          <p:cNvPr id="17412" name="Footer Placeholder 4"/>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pic>
        <p:nvPicPr>
          <p:cNvPr id="17413" name="Picture 7" descr="MoA D 1 Multiple bubbles 1"/>
          <p:cNvPicPr>
            <a:picLocks noChangeAspect="1" noChangeArrowheads="1"/>
          </p:cNvPicPr>
          <p:nvPr/>
        </p:nvPicPr>
        <p:blipFill>
          <a:blip r:embed="rId3"/>
          <a:srcRect l="10811" t="7207" r="8109" b="13513"/>
          <a:stretch>
            <a:fillRect/>
          </a:stretch>
        </p:blipFill>
        <p:spPr bwMode="auto">
          <a:xfrm>
            <a:off x="4829175" y="2763838"/>
            <a:ext cx="3629025" cy="2662237"/>
          </a:xfrm>
          <a:prstGeom prst="rect">
            <a:avLst/>
          </a:prstGeom>
          <a:noFill/>
          <a:ln w="9525">
            <a:noFill/>
            <a:miter lim="800000"/>
            <a:headEnd/>
            <a:tailEnd/>
          </a:ln>
        </p:spPr>
      </p:pic>
      <p:sp>
        <p:nvSpPr>
          <p:cNvPr id="17414" name="Text Box 8"/>
          <p:cNvSpPr txBox="1">
            <a:spLocks noChangeArrowheads="1"/>
          </p:cNvSpPr>
          <p:nvPr/>
        </p:nvSpPr>
        <p:spPr bwMode="auto">
          <a:xfrm>
            <a:off x="1600200" y="5105400"/>
            <a:ext cx="1828800" cy="304800"/>
          </a:xfrm>
          <a:prstGeom prst="rect">
            <a:avLst/>
          </a:prstGeom>
          <a:noFill/>
          <a:ln w="9525">
            <a:noFill/>
            <a:miter lim="800000"/>
            <a:headEnd/>
            <a:tailEnd/>
          </a:ln>
        </p:spPr>
        <p:txBody>
          <a:bodyPr>
            <a:spAutoFit/>
          </a:bodyPr>
          <a:lstStyle/>
          <a:p>
            <a:pPr algn="ctr" eaLnBrk="0" hangingPunct="0">
              <a:spcBef>
                <a:spcPct val="50000"/>
              </a:spcBef>
            </a:pPr>
            <a:r>
              <a:rPr lang="en-US" sz="1400">
                <a:solidFill>
                  <a:schemeClr val="bg1"/>
                </a:solidFill>
              </a:rPr>
              <a:t>MoA-D Sample</a:t>
            </a:r>
          </a:p>
        </p:txBody>
      </p:sp>
      <p:sp>
        <p:nvSpPr>
          <p:cNvPr id="17415" name="Text Box 9"/>
          <p:cNvSpPr txBox="1">
            <a:spLocks noChangeArrowheads="1"/>
          </p:cNvSpPr>
          <p:nvPr/>
        </p:nvSpPr>
        <p:spPr bwMode="auto">
          <a:xfrm>
            <a:off x="5791200" y="5105400"/>
            <a:ext cx="1905000" cy="304800"/>
          </a:xfrm>
          <a:prstGeom prst="rect">
            <a:avLst/>
          </a:prstGeom>
          <a:noFill/>
          <a:ln w="9525">
            <a:noFill/>
            <a:miter lim="800000"/>
            <a:headEnd/>
            <a:tailEnd/>
          </a:ln>
        </p:spPr>
        <p:txBody>
          <a:bodyPr>
            <a:spAutoFit/>
          </a:bodyPr>
          <a:lstStyle/>
          <a:p>
            <a:pPr algn="ctr" eaLnBrk="0" hangingPunct="0">
              <a:spcBef>
                <a:spcPct val="50000"/>
              </a:spcBef>
            </a:pPr>
            <a:r>
              <a:rPr lang="en-US" sz="1400">
                <a:solidFill>
                  <a:schemeClr val="bg1"/>
                </a:solidFill>
              </a:rPr>
              <a:t>MoA-D Testing 8psi</a:t>
            </a:r>
          </a:p>
        </p:txBody>
      </p:sp>
      <p:pic>
        <p:nvPicPr>
          <p:cNvPr id="17416" name="Picture 11" descr="MoA D 1   2215"/>
          <p:cNvPicPr>
            <a:picLocks noChangeAspect="1" noChangeArrowheads="1"/>
          </p:cNvPicPr>
          <p:nvPr/>
        </p:nvPicPr>
        <p:blipFill>
          <a:blip r:embed="rId4"/>
          <a:srcRect/>
          <a:stretch>
            <a:fillRect/>
          </a:stretch>
        </p:blipFill>
        <p:spPr bwMode="auto">
          <a:xfrm>
            <a:off x="762000" y="2743200"/>
            <a:ext cx="3556000" cy="2667000"/>
          </a:xfrm>
          <a:prstGeom prst="rect">
            <a:avLst/>
          </a:prstGeom>
          <a:noFill/>
          <a:ln w="9525">
            <a:noFill/>
            <a:miter lim="800000"/>
            <a:headEnd/>
            <a:tailEnd/>
          </a:ln>
        </p:spPr>
      </p:pic>
      <p:sp>
        <p:nvSpPr>
          <p:cNvPr id="17417" name="Text Box 12"/>
          <p:cNvSpPr txBox="1">
            <a:spLocks noChangeArrowheads="1"/>
          </p:cNvSpPr>
          <p:nvPr/>
        </p:nvSpPr>
        <p:spPr bwMode="auto">
          <a:xfrm>
            <a:off x="1371600" y="5105400"/>
            <a:ext cx="2211388" cy="304800"/>
          </a:xfrm>
          <a:prstGeom prst="rect">
            <a:avLst/>
          </a:prstGeom>
          <a:noFill/>
          <a:ln w="9525">
            <a:noFill/>
            <a:miter lim="800000"/>
            <a:headEnd/>
            <a:tailEnd/>
          </a:ln>
        </p:spPr>
        <p:txBody>
          <a:bodyPr>
            <a:spAutoFit/>
          </a:bodyPr>
          <a:lstStyle/>
          <a:p>
            <a:pPr algn="ctr" eaLnBrk="0" hangingPunct="0"/>
            <a:r>
              <a:rPr lang="en-US" sz="1400">
                <a:solidFill>
                  <a:schemeClr val="bg1"/>
                </a:solidFill>
              </a:rPr>
              <a:t>MoA-D After Solder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r>
              <a:rPr lang="en-US" smtClean="0">
                <a:ea typeface="ＭＳ Ｐゴシック"/>
                <a:cs typeface="ＭＳ Ｐゴシック"/>
              </a:rPr>
              <a:t>Results - C</a:t>
            </a:r>
          </a:p>
        </p:txBody>
      </p:sp>
      <p:sp>
        <p:nvSpPr>
          <p:cNvPr id="15362" name="Content Placeholder 8"/>
          <p:cNvSpPr>
            <a:spLocks noGrp="1"/>
          </p:cNvSpPr>
          <p:nvPr>
            <p:ph idx="1"/>
          </p:nvPr>
        </p:nvSpPr>
        <p:spPr>
          <a:xfrm>
            <a:off x="457200" y="1295400"/>
            <a:ext cx="8229600" cy="4724400"/>
          </a:xfrm>
        </p:spPr>
        <p:txBody>
          <a:bodyPr/>
          <a:lstStyle/>
          <a:p>
            <a:pPr>
              <a:spcBef>
                <a:spcPct val="0"/>
              </a:spcBef>
              <a:spcAft>
                <a:spcPts val="600"/>
              </a:spcAft>
            </a:pPr>
            <a:r>
              <a:rPr lang="en-US" sz="3200" smtClean="0">
                <a:ea typeface="ＭＳ Ｐゴシック"/>
                <a:cs typeface="ＭＳ Ｐゴシック"/>
              </a:rPr>
              <a:t>MoA-C – Ti/Ni/Au Thin film Plus Frit Bond</a:t>
            </a:r>
          </a:p>
          <a:p>
            <a:pPr lvl="1">
              <a:spcBef>
                <a:spcPct val="0"/>
              </a:spcBef>
              <a:spcAft>
                <a:spcPts val="600"/>
              </a:spcAft>
            </a:pPr>
            <a:r>
              <a:rPr lang="en-US" smtClean="0">
                <a:ea typeface="ＭＳ Ｐゴシック"/>
              </a:rPr>
              <a:t>All specimens leak tight</a:t>
            </a:r>
          </a:p>
          <a:p>
            <a:pPr lvl="1">
              <a:spcBef>
                <a:spcPct val="0"/>
              </a:spcBef>
              <a:spcAft>
                <a:spcPts val="600"/>
              </a:spcAft>
            </a:pPr>
            <a:r>
              <a:rPr lang="en-US" smtClean="0">
                <a:ea typeface="ＭＳ Ｐゴシック"/>
              </a:rPr>
              <a:t>Strength similar to prior results</a:t>
            </a:r>
          </a:p>
          <a:p>
            <a:pPr lvl="2">
              <a:spcBef>
                <a:spcPct val="0"/>
              </a:spcBef>
              <a:spcAft>
                <a:spcPts val="600"/>
              </a:spcAft>
            </a:pPr>
            <a:r>
              <a:rPr lang="en-US" sz="2800" smtClean="0">
                <a:ea typeface="ＭＳ Ｐゴシック"/>
              </a:rPr>
              <a:t>~ 450 lbs this test</a:t>
            </a:r>
          </a:p>
          <a:p>
            <a:pPr lvl="2">
              <a:spcBef>
                <a:spcPct val="0"/>
              </a:spcBef>
              <a:spcAft>
                <a:spcPts val="600"/>
              </a:spcAft>
            </a:pPr>
            <a:r>
              <a:rPr lang="en-US" sz="2800" smtClean="0">
                <a:ea typeface="ＭＳ Ｐゴシック"/>
              </a:rPr>
              <a:t>~350 lbs prior</a:t>
            </a:r>
          </a:p>
        </p:txBody>
      </p:sp>
      <p:sp>
        <p:nvSpPr>
          <p:cNvPr id="15363" name="Date Placeholder 3"/>
          <p:cNvSpPr>
            <a:spLocks noGrp="1"/>
          </p:cNvSpPr>
          <p:nvPr>
            <p:ph type="dt" sz="quarter" idx="10"/>
          </p:nvPr>
        </p:nvSpPr>
        <p:spPr>
          <a:noFill/>
        </p:spPr>
        <p:txBody>
          <a:bodyPr/>
          <a:lstStyle/>
          <a:p>
            <a:r>
              <a:rPr lang="en-US" i="0" dirty="0" smtClean="0">
                <a:latin typeface="Arial" pitchFamily="70" charset="0"/>
                <a:ea typeface="ＭＳ Ｐゴシック" pitchFamily="70" charset="-128"/>
                <a:cs typeface="ＭＳ Ｐゴシック" pitchFamily="70" charset="-128"/>
              </a:rPr>
              <a:t>10-2-13</a:t>
            </a:r>
          </a:p>
        </p:txBody>
      </p:sp>
      <p:sp>
        <p:nvSpPr>
          <p:cNvPr id="15364" name="Footer Placeholder 4"/>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pic>
        <p:nvPicPr>
          <p:cNvPr id="15365" name="Picture 6" descr="MoA C 2 Helium Test Sealed"/>
          <p:cNvPicPr>
            <a:picLocks noChangeAspect="1" noChangeArrowheads="1"/>
          </p:cNvPicPr>
          <p:nvPr/>
        </p:nvPicPr>
        <p:blipFill>
          <a:blip r:embed="rId3"/>
          <a:srcRect/>
          <a:stretch>
            <a:fillRect/>
          </a:stretch>
        </p:blipFill>
        <p:spPr bwMode="auto">
          <a:xfrm>
            <a:off x="5181600" y="3962400"/>
            <a:ext cx="2921000" cy="2190750"/>
          </a:xfrm>
          <a:prstGeom prst="rect">
            <a:avLst/>
          </a:prstGeom>
          <a:noFill/>
          <a:ln w="9525">
            <a:noFill/>
            <a:miter lim="800000"/>
            <a:headEnd/>
            <a:tailEnd/>
          </a:ln>
        </p:spPr>
      </p:pic>
      <p:pic>
        <p:nvPicPr>
          <p:cNvPr id="15366" name="Picture 7" descr="MoA C 3 Post Assembly Fire"/>
          <p:cNvPicPr>
            <a:picLocks noChangeAspect="1" noChangeArrowheads="1"/>
          </p:cNvPicPr>
          <p:nvPr/>
        </p:nvPicPr>
        <p:blipFill>
          <a:blip r:embed="rId4"/>
          <a:srcRect/>
          <a:stretch>
            <a:fillRect/>
          </a:stretch>
        </p:blipFill>
        <p:spPr bwMode="auto">
          <a:xfrm>
            <a:off x="1371600" y="3962400"/>
            <a:ext cx="2921000" cy="2190750"/>
          </a:xfrm>
          <a:prstGeom prst="rect">
            <a:avLst/>
          </a:prstGeom>
          <a:noFill/>
          <a:ln w="9525">
            <a:noFill/>
            <a:miter lim="800000"/>
            <a:headEnd/>
            <a:tailEnd/>
          </a:ln>
        </p:spPr>
      </p:pic>
      <p:sp>
        <p:nvSpPr>
          <p:cNvPr id="15367" name="Text Box 8"/>
          <p:cNvSpPr txBox="1">
            <a:spLocks noChangeArrowheads="1"/>
          </p:cNvSpPr>
          <p:nvPr/>
        </p:nvSpPr>
        <p:spPr bwMode="auto">
          <a:xfrm>
            <a:off x="1828800" y="5867400"/>
            <a:ext cx="1905000" cy="304800"/>
          </a:xfrm>
          <a:prstGeom prst="rect">
            <a:avLst/>
          </a:prstGeom>
          <a:noFill/>
          <a:ln w="9525">
            <a:noFill/>
            <a:miter lim="800000"/>
            <a:headEnd/>
            <a:tailEnd/>
          </a:ln>
        </p:spPr>
        <p:txBody>
          <a:bodyPr>
            <a:spAutoFit/>
          </a:bodyPr>
          <a:lstStyle/>
          <a:p>
            <a:pPr algn="ctr" eaLnBrk="0" hangingPunct="0">
              <a:spcBef>
                <a:spcPct val="50000"/>
              </a:spcBef>
            </a:pPr>
            <a:r>
              <a:rPr lang="en-US" sz="1400">
                <a:solidFill>
                  <a:schemeClr val="bg1"/>
                </a:solidFill>
              </a:rPr>
              <a:t>MoA-C Sample</a:t>
            </a:r>
          </a:p>
        </p:txBody>
      </p:sp>
      <p:sp>
        <p:nvSpPr>
          <p:cNvPr id="15368" name="Text Box 9"/>
          <p:cNvSpPr txBox="1">
            <a:spLocks noChangeArrowheads="1"/>
          </p:cNvSpPr>
          <p:nvPr/>
        </p:nvSpPr>
        <p:spPr bwMode="auto">
          <a:xfrm>
            <a:off x="5410200" y="5867400"/>
            <a:ext cx="2438400" cy="304800"/>
          </a:xfrm>
          <a:prstGeom prst="rect">
            <a:avLst/>
          </a:prstGeom>
          <a:noFill/>
          <a:ln w="9525">
            <a:noFill/>
            <a:miter lim="800000"/>
            <a:headEnd/>
            <a:tailEnd/>
          </a:ln>
        </p:spPr>
        <p:txBody>
          <a:bodyPr>
            <a:spAutoFit/>
          </a:bodyPr>
          <a:lstStyle/>
          <a:p>
            <a:pPr algn="ctr" eaLnBrk="0" hangingPunct="0">
              <a:spcBef>
                <a:spcPct val="50000"/>
              </a:spcBef>
            </a:pPr>
            <a:r>
              <a:rPr lang="en-US" sz="1400">
                <a:solidFill>
                  <a:schemeClr val="bg1"/>
                </a:solidFill>
              </a:rPr>
              <a:t>MoA-C Testing 8psi</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mtClean="0">
                <a:ea typeface="ＭＳ Ｐゴシック"/>
                <a:cs typeface="ＭＳ Ｐゴシック"/>
              </a:rPr>
              <a:t>MoA Test Summary</a:t>
            </a:r>
          </a:p>
        </p:txBody>
      </p:sp>
      <p:sp>
        <p:nvSpPr>
          <p:cNvPr id="19458" name="Content Placeholder 2"/>
          <p:cNvSpPr>
            <a:spLocks noGrp="1"/>
          </p:cNvSpPr>
          <p:nvPr>
            <p:ph idx="1"/>
          </p:nvPr>
        </p:nvSpPr>
        <p:spPr>
          <a:xfrm>
            <a:off x="457200" y="1295400"/>
            <a:ext cx="8229600" cy="4724400"/>
          </a:xfrm>
        </p:spPr>
        <p:txBody>
          <a:bodyPr/>
          <a:lstStyle/>
          <a:p>
            <a:pPr>
              <a:spcBef>
                <a:spcPct val="0"/>
              </a:spcBef>
              <a:spcAft>
                <a:spcPts val="300"/>
              </a:spcAft>
            </a:pPr>
            <a:r>
              <a:rPr lang="en-US" sz="2800" smtClean="0">
                <a:ea typeface="ＭＳ Ｐゴシック"/>
                <a:cs typeface="ＭＳ Ｐゴシック"/>
              </a:rPr>
              <a:t>Polymers Not Tested</a:t>
            </a:r>
          </a:p>
          <a:p>
            <a:pPr>
              <a:spcBef>
                <a:spcPct val="0"/>
              </a:spcBef>
              <a:spcAft>
                <a:spcPts val="300"/>
              </a:spcAft>
            </a:pPr>
            <a:r>
              <a:rPr lang="en-US" sz="2800" smtClean="0">
                <a:ea typeface="ＭＳ Ｐゴシック"/>
                <a:cs typeface="ＭＳ Ｐゴシック"/>
              </a:rPr>
              <a:t>Solder</a:t>
            </a:r>
            <a:endParaRPr lang="en-US" sz="2600" smtClean="0">
              <a:ea typeface="ＭＳ Ｐゴシック"/>
              <a:cs typeface="ＭＳ Ｐゴシック"/>
            </a:endParaRPr>
          </a:p>
          <a:p>
            <a:pPr lvl="1">
              <a:spcBef>
                <a:spcPct val="0"/>
              </a:spcBef>
              <a:spcAft>
                <a:spcPts val="300"/>
              </a:spcAft>
            </a:pPr>
            <a:r>
              <a:rPr lang="en-US" sz="2600" smtClean="0">
                <a:ea typeface="ＭＳ Ｐゴシック"/>
              </a:rPr>
              <a:t>Gold film specimens all failed</a:t>
            </a:r>
          </a:p>
          <a:p>
            <a:pPr lvl="1">
              <a:spcBef>
                <a:spcPct val="0"/>
              </a:spcBef>
              <a:spcAft>
                <a:spcPts val="300"/>
              </a:spcAft>
            </a:pPr>
            <a:r>
              <a:rPr lang="en-US" sz="2600" smtClean="0">
                <a:ea typeface="ＭＳ Ｐゴシック"/>
              </a:rPr>
              <a:t>80Au/20Sn failed</a:t>
            </a:r>
          </a:p>
          <a:p>
            <a:pPr>
              <a:spcBef>
                <a:spcPct val="0"/>
              </a:spcBef>
              <a:spcAft>
                <a:spcPts val="300"/>
              </a:spcAft>
            </a:pPr>
            <a:r>
              <a:rPr lang="en-US" sz="2800" smtClean="0">
                <a:ea typeface="ＭＳ Ｐゴシック"/>
                <a:cs typeface="ＭＳ Ｐゴシック"/>
              </a:rPr>
              <a:t>Frit</a:t>
            </a:r>
            <a:endParaRPr lang="en-US" sz="2600" smtClean="0">
              <a:ea typeface="ＭＳ Ｐゴシック"/>
              <a:cs typeface="ＭＳ Ｐゴシック"/>
            </a:endParaRPr>
          </a:p>
          <a:p>
            <a:pPr lvl="1">
              <a:spcBef>
                <a:spcPct val="0"/>
              </a:spcBef>
              <a:spcAft>
                <a:spcPts val="300"/>
              </a:spcAft>
            </a:pPr>
            <a:r>
              <a:rPr lang="en-US" sz="2600" smtClean="0">
                <a:ea typeface="ＭＳ Ｐゴシック"/>
              </a:rPr>
              <a:t>With Ti film</a:t>
            </a:r>
            <a:endParaRPr lang="en-US" sz="2400" smtClean="0">
              <a:ea typeface="ＭＳ Ｐゴシック"/>
            </a:endParaRPr>
          </a:p>
          <a:p>
            <a:pPr lvl="2">
              <a:spcBef>
                <a:spcPct val="0"/>
              </a:spcBef>
              <a:spcAft>
                <a:spcPts val="300"/>
              </a:spcAft>
            </a:pPr>
            <a:r>
              <a:rPr lang="en-US" sz="2400" smtClean="0">
                <a:ea typeface="ＭＳ Ｐゴシック"/>
              </a:rPr>
              <a:t>Similar strength to prior results</a:t>
            </a:r>
          </a:p>
          <a:p>
            <a:pPr lvl="2">
              <a:spcBef>
                <a:spcPct val="0"/>
              </a:spcBef>
              <a:spcAft>
                <a:spcPts val="300"/>
              </a:spcAft>
            </a:pPr>
            <a:r>
              <a:rPr lang="en-US" sz="2400" smtClean="0">
                <a:ea typeface="ＭＳ Ｐゴシック"/>
              </a:rPr>
              <a:t>Not completely He tight</a:t>
            </a:r>
          </a:p>
          <a:p>
            <a:pPr lvl="1">
              <a:spcBef>
                <a:spcPct val="0"/>
              </a:spcBef>
              <a:spcAft>
                <a:spcPts val="300"/>
              </a:spcAft>
            </a:pPr>
            <a:r>
              <a:rPr lang="en-US" sz="2600" smtClean="0">
                <a:ea typeface="ＭＳ Ｐゴシック"/>
              </a:rPr>
              <a:t>With Au film</a:t>
            </a:r>
            <a:endParaRPr lang="en-US" sz="2400" smtClean="0">
              <a:ea typeface="ＭＳ Ｐゴシック"/>
            </a:endParaRPr>
          </a:p>
          <a:p>
            <a:pPr lvl="2">
              <a:spcBef>
                <a:spcPct val="0"/>
              </a:spcBef>
              <a:spcAft>
                <a:spcPts val="300"/>
              </a:spcAft>
            </a:pPr>
            <a:r>
              <a:rPr lang="en-US" sz="2400" smtClean="0">
                <a:ea typeface="ＭＳ Ｐゴシック"/>
              </a:rPr>
              <a:t>Strength ≥ to prior results</a:t>
            </a:r>
          </a:p>
          <a:p>
            <a:pPr lvl="2">
              <a:spcBef>
                <a:spcPct val="0"/>
              </a:spcBef>
              <a:spcAft>
                <a:spcPts val="300"/>
              </a:spcAft>
            </a:pPr>
            <a:r>
              <a:rPr lang="en-US" sz="2400" smtClean="0">
                <a:ea typeface="ＭＳ Ｐゴシック"/>
              </a:rPr>
              <a:t>He leak tight at 8psi</a:t>
            </a:r>
          </a:p>
          <a:p>
            <a:pPr lvl="2"/>
            <a:endParaRPr lang="en-US" smtClean="0">
              <a:ea typeface="ＭＳ Ｐゴシック"/>
            </a:endParaRPr>
          </a:p>
        </p:txBody>
      </p:sp>
      <p:sp>
        <p:nvSpPr>
          <p:cNvPr id="19459" name="Date Placeholder 3"/>
          <p:cNvSpPr>
            <a:spLocks noGrp="1"/>
          </p:cNvSpPr>
          <p:nvPr>
            <p:ph type="dt" sz="quarter" idx="10"/>
          </p:nvPr>
        </p:nvSpPr>
        <p:spPr>
          <a:noFill/>
        </p:spPr>
        <p:txBody>
          <a:bodyPr/>
          <a:lstStyle/>
          <a:p>
            <a:r>
              <a:rPr lang="en-US" i="0" dirty="0" smtClean="0">
                <a:latin typeface="Arial" pitchFamily="70" charset="0"/>
                <a:ea typeface="ＭＳ Ｐゴシック" pitchFamily="70" charset="-128"/>
                <a:cs typeface="ＭＳ Ｐゴシック" pitchFamily="70" charset="-128"/>
              </a:rPr>
              <a:t>10-2-13</a:t>
            </a:r>
          </a:p>
        </p:txBody>
      </p:sp>
      <p:sp>
        <p:nvSpPr>
          <p:cNvPr id="19460" name="Footer Placeholder 4"/>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Date Placeholder 3"/>
          <p:cNvSpPr>
            <a:spLocks noGrp="1"/>
          </p:cNvSpPr>
          <p:nvPr>
            <p:ph type="dt" sz="quarter" idx="10"/>
          </p:nvPr>
        </p:nvSpPr>
        <p:spPr>
          <a:noFill/>
        </p:spPr>
        <p:txBody>
          <a:bodyPr/>
          <a:lstStyle/>
          <a:p>
            <a:r>
              <a:rPr lang="en-US" i="0" dirty="0" smtClean="0">
                <a:latin typeface="Arial" pitchFamily="70" charset="0"/>
                <a:ea typeface="ＭＳ Ｐゴシック" pitchFamily="70" charset="-128"/>
                <a:cs typeface="ＭＳ Ｐゴシック" pitchFamily="70" charset="-128"/>
              </a:rPr>
              <a:t>10-2-13</a:t>
            </a:r>
          </a:p>
        </p:txBody>
      </p:sp>
      <p:sp>
        <p:nvSpPr>
          <p:cNvPr id="23554" name="Rectangle 4"/>
          <p:cNvSpPr>
            <a:spLocks noChangeArrowheads="1"/>
          </p:cNvSpPr>
          <p:nvPr/>
        </p:nvSpPr>
        <p:spPr bwMode="auto">
          <a:xfrm>
            <a:off x="1143000" y="46482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23555" name="Rectangle 5"/>
          <p:cNvSpPr>
            <a:spLocks noChangeArrowheads="1"/>
          </p:cNvSpPr>
          <p:nvPr/>
        </p:nvSpPr>
        <p:spPr bwMode="auto">
          <a:xfrm>
            <a:off x="1447800" y="5110163"/>
            <a:ext cx="5332413" cy="300037"/>
          </a:xfrm>
          <a:prstGeom prst="rect">
            <a:avLst/>
          </a:prstGeom>
          <a:noFill/>
          <a:ln w="9525">
            <a:solidFill>
              <a:srgbClr val="0000FF"/>
            </a:solidFill>
            <a:miter lim="800000"/>
            <a:headEnd/>
            <a:tailEnd/>
          </a:ln>
        </p:spPr>
        <p:txBody>
          <a:bodyPr wrap="none">
            <a:spAutoFit/>
          </a:bodyPr>
          <a:lstStyle/>
          <a:p>
            <a:pPr eaLnBrk="0" hangingPunct="0"/>
            <a:r>
              <a:rPr lang="en-US" sz="1300">
                <a:latin typeface="Arial Rounded MT Bold"/>
              </a:rPr>
              <a:t>1 = Most desirable   2 = Somewhat desirable   3 = Least desirable</a:t>
            </a:r>
          </a:p>
        </p:txBody>
      </p:sp>
      <p:sp>
        <p:nvSpPr>
          <p:cNvPr id="23556" name="Rectangle 6"/>
          <p:cNvSpPr>
            <a:spLocks noChangeArrowheads="1"/>
          </p:cNvSpPr>
          <p:nvPr/>
        </p:nvSpPr>
        <p:spPr bwMode="auto">
          <a:xfrm>
            <a:off x="1062038" y="1349375"/>
            <a:ext cx="184150" cy="457200"/>
          </a:xfrm>
          <a:prstGeom prst="rect">
            <a:avLst/>
          </a:prstGeom>
          <a:noFill/>
          <a:ln w="9525">
            <a:noFill/>
            <a:miter lim="800000"/>
            <a:headEnd/>
            <a:tailEnd/>
          </a:ln>
        </p:spPr>
        <p:txBody>
          <a:bodyPr wrap="none">
            <a:spAutoFit/>
          </a:bodyPr>
          <a:lstStyle/>
          <a:p>
            <a:pPr eaLnBrk="0" hangingPunct="0"/>
            <a:endParaRPr lang="en-US"/>
          </a:p>
        </p:txBody>
      </p:sp>
      <p:sp>
        <p:nvSpPr>
          <p:cNvPr id="23557" name="Rectangle 7"/>
          <p:cNvSpPr>
            <a:spLocks noGrp="1" noChangeArrowheads="1"/>
          </p:cNvSpPr>
          <p:nvPr>
            <p:ph type="title"/>
          </p:nvPr>
        </p:nvSpPr>
        <p:spPr>
          <a:xfrm>
            <a:off x="304800" y="152400"/>
            <a:ext cx="7696200" cy="990600"/>
          </a:xfrm>
        </p:spPr>
        <p:txBody>
          <a:bodyPr/>
          <a:lstStyle/>
          <a:p>
            <a:pPr eaLnBrk="1" hangingPunct="1"/>
            <a:r>
              <a:rPr lang="en-US" sz="3800" smtClean="0">
                <a:ea typeface="ＭＳ Ｐゴシック"/>
                <a:cs typeface="ＭＳ Ｐゴシック"/>
              </a:rPr>
              <a:t>COMPARISON of METHODS</a:t>
            </a:r>
            <a:endParaRPr lang="en-US" smtClean="0">
              <a:ea typeface="ＭＳ Ｐゴシック"/>
              <a:cs typeface="ＭＳ Ｐゴシック"/>
            </a:endParaRPr>
          </a:p>
        </p:txBody>
      </p:sp>
      <p:sp>
        <p:nvSpPr>
          <p:cNvPr id="23558" name="Rectangle 8"/>
          <p:cNvSpPr>
            <a:spLocks noGrp="1" noChangeArrowheads="1"/>
          </p:cNvSpPr>
          <p:nvPr>
            <p:ph type="body" idx="1"/>
          </p:nvPr>
        </p:nvSpPr>
        <p:spPr>
          <a:xfrm>
            <a:off x="457200" y="1524000"/>
            <a:ext cx="8229600" cy="1143000"/>
          </a:xfrm>
        </p:spPr>
        <p:txBody>
          <a:bodyPr/>
          <a:lstStyle/>
          <a:p>
            <a:pPr eaLnBrk="1" hangingPunct="1"/>
            <a:r>
              <a:rPr lang="en-US" sz="3600" smtClean="0">
                <a:ea typeface="ＭＳ Ｐゴシック"/>
                <a:cs typeface="ＭＳ Ｐゴシック"/>
              </a:rPr>
              <a:t>Comparison of bond qualities</a:t>
            </a:r>
          </a:p>
        </p:txBody>
      </p:sp>
      <p:sp>
        <p:nvSpPr>
          <p:cNvPr id="23559" name="Rectangle 12"/>
          <p:cNvSpPr>
            <a:spLocks noChangeArrowheads="1"/>
          </p:cNvSpPr>
          <p:nvPr/>
        </p:nvSpPr>
        <p:spPr bwMode="auto">
          <a:xfrm>
            <a:off x="1371600" y="2193925"/>
            <a:ext cx="5321300" cy="396875"/>
          </a:xfrm>
          <a:prstGeom prst="rect">
            <a:avLst/>
          </a:prstGeom>
          <a:noFill/>
          <a:ln w="9525">
            <a:noFill/>
            <a:miter lim="800000"/>
            <a:headEnd/>
            <a:tailEnd/>
          </a:ln>
        </p:spPr>
        <p:txBody>
          <a:bodyPr wrap="none">
            <a:spAutoFit/>
          </a:bodyPr>
          <a:lstStyle/>
          <a:p>
            <a:pPr eaLnBrk="0" hangingPunct="0"/>
            <a:r>
              <a:rPr lang="en-US" sz="2000" i="1">
                <a:solidFill>
                  <a:srgbClr val="800080"/>
                </a:solidFill>
                <a:latin typeface="Arial Rounded MT Bold"/>
              </a:rPr>
              <a:t>Note: Qualitative ratings - not quantitative</a:t>
            </a:r>
          </a:p>
        </p:txBody>
      </p:sp>
      <p:sp>
        <p:nvSpPr>
          <p:cNvPr id="23560" name="Footer Placeholder 9"/>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grpSp>
        <p:nvGrpSpPr>
          <p:cNvPr id="2" name="Group 97"/>
          <p:cNvGrpSpPr>
            <a:grpSpLocks/>
          </p:cNvGrpSpPr>
          <p:nvPr/>
        </p:nvGrpSpPr>
        <p:grpSpPr bwMode="auto">
          <a:xfrm>
            <a:off x="76200" y="2819400"/>
            <a:ext cx="8839200" cy="1828800"/>
            <a:chOff x="48" y="1584"/>
            <a:chExt cx="5568" cy="1152"/>
          </a:xfrm>
        </p:grpSpPr>
        <p:grpSp>
          <p:nvGrpSpPr>
            <p:cNvPr id="3" name="Group 96"/>
            <p:cNvGrpSpPr>
              <a:grpSpLocks/>
            </p:cNvGrpSpPr>
            <p:nvPr/>
          </p:nvGrpSpPr>
          <p:grpSpPr bwMode="auto">
            <a:xfrm>
              <a:off x="48" y="1584"/>
              <a:ext cx="5568" cy="1152"/>
              <a:chOff x="48" y="1584"/>
              <a:chExt cx="5568" cy="1152"/>
            </a:xfrm>
          </p:grpSpPr>
          <p:sp>
            <p:nvSpPr>
              <p:cNvPr id="23568" name="AutoShape 11"/>
              <p:cNvSpPr>
                <a:spLocks noChangeAspect="1" noChangeArrowheads="1" noTextEdit="1"/>
              </p:cNvSpPr>
              <p:nvPr/>
            </p:nvSpPr>
            <p:spPr bwMode="auto">
              <a:xfrm>
                <a:off x="48" y="1584"/>
                <a:ext cx="5568" cy="1152"/>
              </a:xfrm>
              <a:prstGeom prst="rect">
                <a:avLst/>
              </a:prstGeom>
              <a:noFill/>
              <a:ln w="19050">
                <a:solidFill>
                  <a:srgbClr val="000000"/>
                </a:solidFill>
                <a:miter lim="800000"/>
                <a:headEnd/>
                <a:tailEnd/>
              </a:ln>
            </p:spPr>
            <p:txBody>
              <a:bodyPr wrap="none" lIns="0" tIns="0" rIns="0" bIns="0">
                <a:spAutoFit/>
              </a:bodyPr>
              <a:lstStyle/>
              <a:p>
                <a:endParaRPr lang="en-US"/>
              </a:p>
            </p:txBody>
          </p:sp>
          <p:sp>
            <p:nvSpPr>
              <p:cNvPr id="23569" name="Rectangle 13"/>
              <p:cNvSpPr>
                <a:spLocks noChangeArrowheads="1"/>
              </p:cNvSpPr>
              <p:nvPr/>
            </p:nvSpPr>
            <p:spPr bwMode="auto">
              <a:xfrm>
                <a:off x="2234" y="1634"/>
                <a:ext cx="276"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CREEP</a:t>
                </a:r>
              </a:p>
            </p:txBody>
          </p:sp>
          <p:sp>
            <p:nvSpPr>
              <p:cNvPr id="23570" name="Rectangle 14"/>
              <p:cNvSpPr>
                <a:spLocks noChangeArrowheads="1"/>
              </p:cNvSpPr>
              <p:nvPr/>
            </p:nvSpPr>
            <p:spPr bwMode="auto">
              <a:xfrm>
                <a:off x="2656" y="1634"/>
                <a:ext cx="245"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JOINT</a:t>
                </a:r>
              </a:p>
            </p:txBody>
          </p:sp>
          <p:sp>
            <p:nvSpPr>
              <p:cNvPr id="23571" name="Rectangle 15"/>
              <p:cNvSpPr>
                <a:spLocks noChangeArrowheads="1"/>
              </p:cNvSpPr>
              <p:nvPr/>
            </p:nvSpPr>
            <p:spPr bwMode="auto">
              <a:xfrm>
                <a:off x="3942" y="1634"/>
                <a:ext cx="162"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CTE</a:t>
                </a:r>
              </a:p>
            </p:txBody>
          </p:sp>
          <p:sp>
            <p:nvSpPr>
              <p:cNvPr id="23572" name="Rectangle 16"/>
              <p:cNvSpPr>
                <a:spLocks noChangeArrowheads="1"/>
              </p:cNvSpPr>
              <p:nvPr/>
            </p:nvSpPr>
            <p:spPr bwMode="auto">
              <a:xfrm>
                <a:off x="4794" y="1634"/>
                <a:ext cx="313"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PROD'N</a:t>
                </a:r>
              </a:p>
            </p:txBody>
          </p:sp>
          <p:sp>
            <p:nvSpPr>
              <p:cNvPr id="23573" name="Rectangle 17"/>
              <p:cNvSpPr>
                <a:spLocks noChangeArrowheads="1"/>
              </p:cNvSpPr>
              <p:nvPr/>
            </p:nvSpPr>
            <p:spPr bwMode="auto">
              <a:xfrm>
                <a:off x="5281" y="1634"/>
                <a:ext cx="276"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LOCAL</a:t>
                </a:r>
              </a:p>
            </p:txBody>
          </p:sp>
          <p:sp>
            <p:nvSpPr>
              <p:cNvPr id="23574" name="Rectangle 18"/>
              <p:cNvSpPr>
                <a:spLocks noChangeArrowheads="1"/>
              </p:cNvSpPr>
              <p:nvPr/>
            </p:nvSpPr>
            <p:spPr bwMode="auto">
              <a:xfrm>
                <a:off x="642" y="1827"/>
                <a:ext cx="242"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MAT'L</a:t>
                </a:r>
              </a:p>
            </p:txBody>
          </p:sp>
          <p:sp>
            <p:nvSpPr>
              <p:cNvPr id="23575" name="Rectangle 19"/>
              <p:cNvSpPr>
                <a:spLocks noChangeArrowheads="1"/>
              </p:cNvSpPr>
              <p:nvPr/>
            </p:nvSpPr>
            <p:spPr bwMode="auto">
              <a:xfrm>
                <a:off x="1014" y="1827"/>
                <a:ext cx="292"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APPL'N</a:t>
                </a:r>
              </a:p>
            </p:txBody>
          </p:sp>
          <p:sp>
            <p:nvSpPr>
              <p:cNvPr id="23576" name="Rectangle 20"/>
              <p:cNvSpPr>
                <a:spLocks noChangeArrowheads="1"/>
              </p:cNvSpPr>
              <p:nvPr/>
            </p:nvSpPr>
            <p:spPr bwMode="auto">
              <a:xfrm>
                <a:off x="1406" y="1827"/>
                <a:ext cx="314"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LIT'URE</a:t>
                </a:r>
              </a:p>
            </p:txBody>
          </p:sp>
          <p:sp>
            <p:nvSpPr>
              <p:cNvPr id="23577" name="Rectangle 21"/>
              <p:cNvSpPr>
                <a:spLocks noChangeArrowheads="1"/>
              </p:cNvSpPr>
              <p:nvPr/>
            </p:nvSpPr>
            <p:spPr bwMode="auto">
              <a:xfrm>
                <a:off x="1803" y="1827"/>
                <a:ext cx="334"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ACTUAL</a:t>
                </a:r>
              </a:p>
            </p:txBody>
          </p:sp>
          <p:sp>
            <p:nvSpPr>
              <p:cNvPr id="23578" name="Rectangle 22"/>
              <p:cNvSpPr>
                <a:spLocks noChangeArrowheads="1"/>
              </p:cNvSpPr>
              <p:nvPr/>
            </p:nvSpPr>
            <p:spPr bwMode="auto">
              <a:xfrm>
                <a:off x="2225" y="1827"/>
                <a:ext cx="292"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RESIST</a:t>
                </a:r>
              </a:p>
            </p:txBody>
          </p:sp>
          <p:sp>
            <p:nvSpPr>
              <p:cNvPr id="23579" name="Rectangle 23"/>
              <p:cNvSpPr>
                <a:spLocks noChangeArrowheads="1"/>
              </p:cNvSpPr>
              <p:nvPr/>
            </p:nvSpPr>
            <p:spPr bwMode="auto">
              <a:xfrm>
                <a:off x="2614" y="1827"/>
                <a:ext cx="321"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INTEG'Y</a:t>
                </a:r>
              </a:p>
            </p:txBody>
          </p:sp>
          <p:sp>
            <p:nvSpPr>
              <p:cNvPr id="23580" name="Rectangle 24"/>
              <p:cNvSpPr>
                <a:spLocks noChangeArrowheads="1"/>
              </p:cNvSpPr>
              <p:nvPr/>
            </p:nvSpPr>
            <p:spPr bwMode="auto">
              <a:xfrm>
                <a:off x="3068" y="1827"/>
                <a:ext cx="230"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CRYO</a:t>
                </a:r>
              </a:p>
            </p:txBody>
          </p:sp>
          <p:sp>
            <p:nvSpPr>
              <p:cNvPr id="23581" name="Rectangle 25"/>
              <p:cNvSpPr>
                <a:spLocks noChangeArrowheads="1"/>
              </p:cNvSpPr>
              <p:nvPr/>
            </p:nvSpPr>
            <p:spPr bwMode="auto">
              <a:xfrm>
                <a:off x="3416" y="1824"/>
                <a:ext cx="329"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HI TEMP</a:t>
                </a:r>
              </a:p>
            </p:txBody>
          </p:sp>
          <p:sp>
            <p:nvSpPr>
              <p:cNvPr id="23582" name="Rectangle 26"/>
              <p:cNvSpPr>
                <a:spLocks noChangeArrowheads="1"/>
              </p:cNvSpPr>
              <p:nvPr/>
            </p:nvSpPr>
            <p:spPr bwMode="auto">
              <a:xfrm>
                <a:off x="3876" y="1827"/>
                <a:ext cx="295"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MATCH</a:t>
                </a:r>
              </a:p>
            </p:txBody>
          </p:sp>
          <p:sp>
            <p:nvSpPr>
              <p:cNvPr id="23583" name="Rectangle 27"/>
              <p:cNvSpPr>
                <a:spLocks noChangeArrowheads="1"/>
              </p:cNvSpPr>
              <p:nvPr/>
            </p:nvSpPr>
            <p:spPr bwMode="auto">
              <a:xfrm>
                <a:off x="4311" y="1827"/>
                <a:ext cx="348"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OUTGAS</a:t>
                </a:r>
              </a:p>
            </p:txBody>
          </p:sp>
          <p:sp>
            <p:nvSpPr>
              <p:cNvPr id="23584" name="Rectangle 28"/>
              <p:cNvSpPr>
                <a:spLocks noChangeArrowheads="1"/>
              </p:cNvSpPr>
              <p:nvPr/>
            </p:nvSpPr>
            <p:spPr bwMode="auto">
              <a:xfrm>
                <a:off x="4791" y="1827"/>
                <a:ext cx="325"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REPEAT</a:t>
                </a:r>
              </a:p>
            </p:txBody>
          </p:sp>
          <p:sp>
            <p:nvSpPr>
              <p:cNvPr id="23585" name="Rectangle 29"/>
              <p:cNvSpPr>
                <a:spLocks noChangeArrowheads="1"/>
              </p:cNvSpPr>
              <p:nvPr/>
            </p:nvSpPr>
            <p:spPr bwMode="auto">
              <a:xfrm>
                <a:off x="5265" y="1827"/>
                <a:ext cx="305"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STRAIN</a:t>
                </a:r>
              </a:p>
            </p:txBody>
          </p:sp>
          <p:sp>
            <p:nvSpPr>
              <p:cNvPr id="23586" name="Rectangle 30"/>
              <p:cNvSpPr>
                <a:spLocks noChangeArrowheads="1"/>
              </p:cNvSpPr>
              <p:nvPr/>
            </p:nvSpPr>
            <p:spPr bwMode="auto">
              <a:xfrm>
                <a:off x="116" y="2079"/>
                <a:ext cx="2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FRIT</a:t>
                </a:r>
                <a:endParaRPr lang="en-US"/>
              </a:p>
            </p:txBody>
          </p:sp>
          <p:sp>
            <p:nvSpPr>
              <p:cNvPr id="23587" name="Rectangle 31"/>
              <p:cNvSpPr>
                <a:spLocks noChangeArrowheads="1"/>
              </p:cNvSpPr>
              <p:nvPr/>
            </p:nvSpPr>
            <p:spPr bwMode="auto">
              <a:xfrm>
                <a:off x="744" y="2079"/>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1</a:t>
                </a:r>
                <a:endParaRPr lang="en-US"/>
              </a:p>
            </p:txBody>
          </p:sp>
          <p:sp>
            <p:nvSpPr>
              <p:cNvPr id="23588" name="Rectangle 32"/>
              <p:cNvSpPr>
                <a:spLocks noChangeArrowheads="1"/>
              </p:cNvSpPr>
              <p:nvPr/>
            </p:nvSpPr>
            <p:spPr bwMode="auto">
              <a:xfrm>
                <a:off x="1148" y="2079"/>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2</a:t>
                </a:r>
                <a:endParaRPr lang="en-US"/>
              </a:p>
            </p:txBody>
          </p:sp>
          <p:sp>
            <p:nvSpPr>
              <p:cNvPr id="23589" name="Rectangle 33"/>
              <p:cNvSpPr>
                <a:spLocks noChangeArrowheads="1"/>
              </p:cNvSpPr>
              <p:nvPr/>
            </p:nvSpPr>
            <p:spPr bwMode="auto">
              <a:xfrm>
                <a:off x="1551" y="2079"/>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3</a:t>
                </a:r>
                <a:endParaRPr lang="en-US"/>
              </a:p>
            </p:txBody>
          </p:sp>
          <p:sp>
            <p:nvSpPr>
              <p:cNvPr id="23590" name="Rectangle 34"/>
              <p:cNvSpPr>
                <a:spLocks noChangeArrowheads="1"/>
              </p:cNvSpPr>
              <p:nvPr/>
            </p:nvSpPr>
            <p:spPr bwMode="auto">
              <a:xfrm>
                <a:off x="1955" y="2079"/>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2</a:t>
                </a:r>
                <a:endParaRPr lang="en-US"/>
              </a:p>
            </p:txBody>
          </p:sp>
          <p:sp>
            <p:nvSpPr>
              <p:cNvPr id="23591" name="Rectangle 35"/>
              <p:cNvSpPr>
                <a:spLocks noChangeArrowheads="1"/>
              </p:cNvSpPr>
              <p:nvPr/>
            </p:nvSpPr>
            <p:spPr bwMode="auto">
              <a:xfrm>
                <a:off x="2359" y="2079"/>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1</a:t>
                </a:r>
                <a:endParaRPr lang="en-US"/>
              </a:p>
            </p:txBody>
          </p:sp>
          <p:sp>
            <p:nvSpPr>
              <p:cNvPr id="23592" name="Rectangle 36"/>
              <p:cNvSpPr>
                <a:spLocks noChangeArrowheads="1"/>
              </p:cNvSpPr>
              <p:nvPr/>
            </p:nvSpPr>
            <p:spPr bwMode="auto">
              <a:xfrm>
                <a:off x="2762" y="2079"/>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1</a:t>
                </a:r>
                <a:endParaRPr lang="en-US"/>
              </a:p>
            </p:txBody>
          </p:sp>
          <p:sp>
            <p:nvSpPr>
              <p:cNvPr id="23593" name="Rectangle 37"/>
              <p:cNvSpPr>
                <a:spLocks noChangeArrowheads="1"/>
              </p:cNvSpPr>
              <p:nvPr/>
            </p:nvSpPr>
            <p:spPr bwMode="auto">
              <a:xfrm>
                <a:off x="3166" y="2079"/>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1</a:t>
                </a:r>
                <a:endParaRPr lang="en-US"/>
              </a:p>
            </p:txBody>
          </p:sp>
          <p:sp>
            <p:nvSpPr>
              <p:cNvPr id="23594" name="Rectangle 38"/>
              <p:cNvSpPr>
                <a:spLocks noChangeArrowheads="1"/>
              </p:cNvSpPr>
              <p:nvPr/>
            </p:nvSpPr>
            <p:spPr bwMode="auto">
              <a:xfrm>
                <a:off x="3569" y="2079"/>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1</a:t>
                </a:r>
                <a:endParaRPr lang="en-US"/>
              </a:p>
            </p:txBody>
          </p:sp>
          <p:sp>
            <p:nvSpPr>
              <p:cNvPr id="23595" name="Rectangle 39"/>
              <p:cNvSpPr>
                <a:spLocks noChangeArrowheads="1"/>
              </p:cNvSpPr>
              <p:nvPr/>
            </p:nvSpPr>
            <p:spPr bwMode="auto">
              <a:xfrm>
                <a:off x="4005" y="2079"/>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1</a:t>
                </a:r>
                <a:endParaRPr lang="en-US"/>
              </a:p>
            </p:txBody>
          </p:sp>
          <p:sp>
            <p:nvSpPr>
              <p:cNvPr id="23596" name="Rectangle 40"/>
              <p:cNvSpPr>
                <a:spLocks noChangeArrowheads="1"/>
              </p:cNvSpPr>
              <p:nvPr/>
            </p:nvSpPr>
            <p:spPr bwMode="auto">
              <a:xfrm>
                <a:off x="4471" y="2079"/>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1</a:t>
                </a:r>
                <a:endParaRPr lang="en-US"/>
              </a:p>
            </p:txBody>
          </p:sp>
          <p:sp>
            <p:nvSpPr>
              <p:cNvPr id="23597" name="Rectangle 41"/>
              <p:cNvSpPr>
                <a:spLocks noChangeArrowheads="1"/>
              </p:cNvSpPr>
              <p:nvPr/>
            </p:nvSpPr>
            <p:spPr bwMode="auto">
              <a:xfrm>
                <a:off x="4938" y="2079"/>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1</a:t>
                </a:r>
                <a:endParaRPr lang="en-US"/>
              </a:p>
            </p:txBody>
          </p:sp>
          <p:sp>
            <p:nvSpPr>
              <p:cNvPr id="23598" name="Rectangle 42"/>
              <p:cNvSpPr>
                <a:spLocks noChangeArrowheads="1"/>
              </p:cNvSpPr>
              <p:nvPr/>
            </p:nvSpPr>
            <p:spPr bwMode="auto">
              <a:xfrm>
                <a:off x="5404" y="2079"/>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1</a:t>
                </a:r>
                <a:endParaRPr lang="en-US"/>
              </a:p>
            </p:txBody>
          </p:sp>
          <p:sp>
            <p:nvSpPr>
              <p:cNvPr id="23599" name="Rectangle 43"/>
              <p:cNvSpPr>
                <a:spLocks noChangeArrowheads="1"/>
              </p:cNvSpPr>
              <p:nvPr/>
            </p:nvSpPr>
            <p:spPr bwMode="auto">
              <a:xfrm>
                <a:off x="116" y="2332"/>
                <a:ext cx="502"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SOLDER</a:t>
                </a:r>
                <a:endParaRPr lang="en-US"/>
              </a:p>
            </p:txBody>
          </p:sp>
          <p:sp>
            <p:nvSpPr>
              <p:cNvPr id="23600" name="Rectangle 44"/>
              <p:cNvSpPr>
                <a:spLocks noChangeArrowheads="1"/>
              </p:cNvSpPr>
              <p:nvPr/>
            </p:nvSpPr>
            <p:spPr bwMode="auto">
              <a:xfrm>
                <a:off x="744" y="2332"/>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3</a:t>
                </a:r>
                <a:endParaRPr lang="en-US"/>
              </a:p>
            </p:txBody>
          </p:sp>
          <p:sp>
            <p:nvSpPr>
              <p:cNvPr id="23601" name="Rectangle 45"/>
              <p:cNvSpPr>
                <a:spLocks noChangeArrowheads="1"/>
              </p:cNvSpPr>
              <p:nvPr/>
            </p:nvSpPr>
            <p:spPr bwMode="auto">
              <a:xfrm>
                <a:off x="1148" y="2332"/>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3</a:t>
                </a:r>
                <a:endParaRPr lang="en-US"/>
              </a:p>
            </p:txBody>
          </p:sp>
          <p:sp>
            <p:nvSpPr>
              <p:cNvPr id="23602" name="Rectangle 46"/>
              <p:cNvSpPr>
                <a:spLocks noChangeArrowheads="1"/>
              </p:cNvSpPr>
              <p:nvPr/>
            </p:nvSpPr>
            <p:spPr bwMode="auto">
              <a:xfrm>
                <a:off x="1551" y="2332"/>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2</a:t>
                </a:r>
                <a:endParaRPr lang="en-US"/>
              </a:p>
            </p:txBody>
          </p:sp>
          <p:sp>
            <p:nvSpPr>
              <p:cNvPr id="23603" name="Rectangle 47"/>
              <p:cNvSpPr>
                <a:spLocks noChangeArrowheads="1"/>
              </p:cNvSpPr>
              <p:nvPr/>
            </p:nvSpPr>
            <p:spPr bwMode="auto">
              <a:xfrm>
                <a:off x="1955" y="2332"/>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3</a:t>
                </a:r>
                <a:endParaRPr lang="en-US"/>
              </a:p>
            </p:txBody>
          </p:sp>
          <p:sp>
            <p:nvSpPr>
              <p:cNvPr id="23604" name="Rectangle 48"/>
              <p:cNvSpPr>
                <a:spLocks noChangeArrowheads="1"/>
              </p:cNvSpPr>
              <p:nvPr/>
            </p:nvSpPr>
            <p:spPr bwMode="auto">
              <a:xfrm>
                <a:off x="2359" y="2332"/>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2</a:t>
                </a:r>
                <a:endParaRPr lang="en-US"/>
              </a:p>
            </p:txBody>
          </p:sp>
          <p:sp>
            <p:nvSpPr>
              <p:cNvPr id="23605" name="Rectangle 49"/>
              <p:cNvSpPr>
                <a:spLocks noChangeArrowheads="1"/>
              </p:cNvSpPr>
              <p:nvPr/>
            </p:nvSpPr>
            <p:spPr bwMode="auto">
              <a:xfrm>
                <a:off x="2762" y="2332"/>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3</a:t>
                </a:r>
                <a:endParaRPr lang="en-US"/>
              </a:p>
            </p:txBody>
          </p:sp>
          <p:sp>
            <p:nvSpPr>
              <p:cNvPr id="23606" name="Rectangle 50"/>
              <p:cNvSpPr>
                <a:spLocks noChangeArrowheads="1"/>
              </p:cNvSpPr>
              <p:nvPr/>
            </p:nvSpPr>
            <p:spPr bwMode="auto">
              <a:xfrm>
                <a:off x="3166" y="2332"/>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3</a:t>
                </a:r>
                <a:endParaRPr lang="en-US"/>
              </a:p>
            </p:txBody>
          </p:sp>
          <p:sp>
            <p:nvSpPr>
              <p:cNvPr id="23607" name="Rectangle 51"/>
              <p:cNvSpPr>
                <a:spLocks noChangeArrowheads="1"/>
              </p:cNvSpPr>
              <p:nvPr/>
            </p:nvSpPr>
            <p:spPr bwMode="auto">
              <a:xfrm>
                <a:off x="3569" y="2332"/>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3</a:t>
                </a:r>
                <a:endParaRPr lang="en-US"/>
              </a:p>
            </p:txBody>
          </p:sp>
          <p:sp>
            <p:nvSpPr>
              <p:cNvPr id="23608" name="Rectangle 52"/>
              <p:cNvSpPr>
                <a:spLocks noChangeArrowheads="1"/>
              </p:cNvSpPr>
              <p:nvPr/>
            </p:nvSpPr>
            <p:spPr bwMode="auto">
              <a:xfrm>
                <a:off x="4005" y="2332"/>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3</a:t>
                </a:r>
                <a:endParaRPr lang="en-US"/>
              </a:p>
            </p:txBody>
          </p:sp>
          <p:sp>
            <p:nvSpPr>
              <p:cNvPr id="23609" name="Rectangle 53"/>
              <p:cNvSpPr>
                <a:spLocks noChangeArrowheads="1"/>
              </p:cNvSpPr>
              <p:nvPr/>
            </p:nvSpPr>
            <p:spPr bwMode="auto">
              <a:xfrm>
                <a:off x="4471" y="2332"/>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2</a:t>
                </a:r>
                <a:endParaRPr lang="en-US"/>
              </a:p>
            </p:txBody>
          </p:sp>
          <p:sp>
            <p:nvSpPr>
              <p:cNvPr id="23610" name="Rectangle 54"/>
              <p:cNvSpPr>
                <a:spLocks noChangeArrowheads="1"/>
              </p:cNvSpPr>
              <p:nvPr/>
            </p:nvSpPr>
            <p:spPr bwMode="auto">
              <a:xfrm>
                <a:off x="4938" y="2332"/>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3</a:t>
                </a:r>
                <a:endParaRPr lang="en-US"/>
              </a:p>
            </p:txBody>
          </p:sp>
          <p:sp>
            <p:nvSpPr>
              <p:cNvPr id="23611" name="Rectangle 55"/>
              <p:cNvSpPr>
                <a:spLocks noChangeArrowheads="1"/>
              </p:cNvSpPr>
              <p:nvPr/>
            </p:nvSpPr>
            <p:spPr bwMode="auto">
              <a:xfrm>
                <a:off x="5404" y="2332"/>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2</a:t>
                </a:r>
                <a:endParaRPr lang="en-US"/>
              </a:p>
            </p:txBody>
          </p:sp>
          <p:sp>
            <p:nvSpPr>
              <p:cNvPr id="23612" name="Rectangle 56"/>
              <p:cNvSpPr>
                <a:spLocks noChangeArrowheads="1"/>
              </p:cNvSpPr>
              <p:nvPr/>
            </p:nvSpPr>
            <p:spPr bwMode="auto">
              <a:xfrm>
                <a:off x="116" y="2585"/>
                <a:ext cx="402"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EPOXY</a:t>
                </a:r>
                <a:endParaRPr lang="en-US"/>
              </a:p>
            </p:txBody>
          </p:sp>
          <p:sp>
            <p:nvSpPr>
              <p:cNvPr id="23613" name="Rectangle 57"/>
              <p:cNvSpPr>
                <a:spLocks noChangeArrowheads="1"/>
              </p:cNvSpPr>
              <p:nvPr/>
            </p:nvSpPr>
            <p:spPr bwMode="auto">
              <a:xfrm>
                <a:off x="744" y="2585"/>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2</a:t>
                </a:r>
                <a:endParaRPr lang="en-US"/>
              </a:p>
            </p:txBody>
          </p:sp>
          <p:sp>
            <p:nvSpPr>
              <p:cNvPr id="23614" name="Rectangle 58"/>
              <p:cNvSpPr>
                <a:spLocks noChangeArrowheads="1"/>
              </p:cNvSpPr>
              <p:nvPr/>
            </p:nvSpPr>
            <p:spPr bwMode="auto">
              <a:xfrm>
                <a:off x="1148" y="2585"/>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1</a:t>
                </a:r>
                <a:endParaRPr lang="en-US"/>
              </a:p>
            </p:txBody>
          </p:sp>
          <p:sp>
            <p:nvSpPr>
              <p:cNvPr id="23615" name="Rectangle 59"/>
              <p:cNvSpPr>
                <a:spLocks noChangeArrowheads="1"/>
              </p:cNvSpPr>
              <p:nvPr/>
            </p:nvSpPr>
            <p:spPr bwMode="auto">
              <a:xfrm>
                <a:off x="1551" y="2585"/>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1</a:t>
                </a:r>
                <a:endParaRPr lang="en-US"/>
              </a:p>
            </p:txBody>
          </p:sp>
          <p:sp>
            <p:nvSpPr>
              <p:cNvPr id="23616" name="Rectangle 60"/>
              <p:cNvSpPr>
                <a:spLocks noChangeArrowheads="1"/>
              </p:cNvSpPr>
              <p:nvPr/>
            </p:nvSpPr>
            <p:spPr bwMode="auto">
              <a:xfrm>
                <a:off x="1955" y="2585"/>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1</a:t>
                </a:r>
                <a:endParaRPr lang="en-US"/>
              </a:p>
            </p:txBody>
          </p:sp>
          <p:sp>
            <p:nvSpPr>
              <p:cNvPr id="23617" name="Rectangle 61"/>
              <p:cNvSpPr>
                <a:spLocks noChangeArrowheads="1"/>
              </p:cNvSpPr>
              <p:nvPr/>
            </p:nvSpPr>
            <p:spPr bwMode="auto">
              <a:xfrm>
                <a:off x="2359" y="2585"/>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3</a:t>
                </a:r>
                <a:endParaRPr lang="en-US"/>
              </a:p>
            </p:txBody>
          </p:sp>
          <p:sp>
            <p:nvSpPr>
              <p:cNvPr id="23618" name="Rectangle 62"/>
              <p:cNvSpPr>
                <a:spLocks noChangeArrowheads="1"/>
              </p:cNvSpPr>
              <p:nvPr/>
            </p:nvSpPr>
            <p:spPr bwMode="auto">
              <a:xfrm>
                <a:off x="2762" y="2585"/>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2</a:t>
                </a:r>
                <a:endParaRPr lang="en-US"/>
              </a:p>
            </p:txBody>
          </p:sp>
          <p:sp>
            <p:nvSpPr>
              <p:cNvPr id="23619" name="Rectangle 63"/>
              <p:cNvSpPr>
                <a:spLocks noChangeArrowheads="1"/>
              </p:cNvSpPr>
              <p:nvPr/>
            </p:nvSpPr>
            <p:spPr bwMode="auto">
              <a:xfrm>
                <a:off x="3166" y="2585"/>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2</a:t>
                </a:r>
                <a:endParaRPr lang="en-US"/>
              </a:p>
            </p:txBody>
          </p:sp>
          <p:sp>
            <p:nvSpPr>
              <p:cNvPr id="23620" name="Rectangle 64"/>
              <p:cNvSpPr>
                <a:spLocks noChangeArrowheads="1"/>
              </p:cNvSpPr>
              <p:nvPr/>
            </p:nvSpPr>
            <p:spPr bwMode="auto">
              <a:xfrm>
                <a:off x="3569" y="2585"/>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2</a:t>
                </a:r>
                <a:endParaRPr lang="en-US"/>
              </a:p>
            </p:txBody>
          </p:sp>
          <p:sp>
            <p:nvSpPr>
              <p:cNvPr id="23621" name="Rectangle 65"/>
              <p:cNvSpPr>
                <a:spLocks noChangeArrowheads="1"/>
              </p:cNvSpPr>
              <p:nvPr/>
            </p:nvSpPr>
            <p:spPr bwMode="auto">
              <a:xfrm>
                <a:off x="4005" y="2585"/>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2</a:t>
                </a:r>
                <a:endParaRPr lang="en-US"/>
              </a:p>
            </p:txBody>
          </p:sp>
          <p:sp>
            <p:nvSpPr>
              <p:cNvPr id="23622" name="Rectangle 66"/>
              <p:cNvSpPr>
                <a:spLocks noChangeArrowheads="1"/>
              </p:cNvSpPr>
              <p:nvPr/>
            </p:nvSpPr>
            <p:spPr bwMode="auto">
              <a:xfrm>
                <a:off x="4471" y="2585"/>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3</a:t>
                </a:r>
                <a:endParaRPr lang="en-US"/>
              </a:p>
            </p:txBody>
          </p:sp>
          <p:sp>
            <p:nvSpPr>
              <p:cNvPr id="23623" name="Rectangle 67"/>
              <p:cNvSpPr>
                <a:spLocks noChangeArrowheads="1"/>
              </p:cNvSpPr>
              <p:nvPr/>
            </p:nvSpPr>
            <p:spPr bwMode="auto">
              <a:xfrm>
                <a:off x="4938" y="2585"/>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2</a:t>
                </a:r>
                <a:endParaRPr lang="en-US"/>
              </a:p>
            </p:txBody>
          </p:sp>
          <p:sp>
            <p:nvSpPr>
              <p:cNvPr id="23624" name="Rectangle 68"/>
              <p:cNvSpPr>
                <a:spLocks noChangeArrowheads="1"/>
              </p:cNvSpPr>
              <p:nvPr/>
            </p:nvSpPr>
            <p:spPr bwMode="auto">
              <a:xfrm>
                <a:off x="5404" y="2585"/>
                <a:ext cx="71" cy="14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latin typeface="Arial Rounded MT Bold"/>
                  </a:rPr>
                  <a:t>3</a:t>
                </a:r>
                <a:endParaRPr lang="en-US"/>
              </a:p>
            </p:txBody>
          </p:sp>
          <p:sp>
            <p:nvSpPr>
              <p:cNvPr id="23625" name="Rectangle 69"/>
              <p:cNvSpPr>
                <a:spLocks noChangeArrowheads="1"/>
              </p:cNvSpPr>
              <p:nvPr/>
            </p:nvSpPr>
            <p:spPr bwMode="auto">
              <a:xfrm>
                <a:off x="849" y="1634"/>
                <a:ext cx="225"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COST</a:t>
                </a:r>
              </a:p>
            </p:txBody>
          </p:sp>
          <p:sp>
            <p:nvSpPr>
              <p:cNvPr id="23626" name="Rectangle 70"/>
              <p:cNvSpPr>
                <a:spLocks noChangeArrowheads="1"/>
              </p:cNvSpPr>
              <p:nvPr/>
            </p:nvSpPr>
            <p:spPr bwMode="auto">
              <a:xfrm>
                <a:off x="1535" y="1634"/>
                <a:ext cx="449"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STRENGTH</a:t>
                </a:r>
              </a:p>
            </p:txBody>
          </p:sp>
          <p:sp>
            <p:nvSpPr>
              <p:cNvPr id="23627" name="Rectangle 71"/>
              <p:cNvSpPr>
                <a:spLocks noChangeArrowheads="1"/>
              </p:cNvSpPr>
              <p:nvPr/>
            </p:nvSpPr>
            <p:spPr bwMode="auto">
              <a:xfrm>
                <a:off x="3170" y="1634"/>
                <a:ext cx="417" cy="96"/>
              </a:xfrm>
              <a:prstGeom prst="rect">
                <a:avLst/>
              </a:prstGeom>
              <a:noFill/>
              <a:ln w="9525">
                <a:noFill/>
                <a:miter lim="800000"/>
                <a:headEnd/>
                <a:tailEnd/>
              </a:ln>
            </p:spPr>
            <p:txBody>
              <a:bodyPr wrap="none" lIns="0" tIns="0" rIns="0" bIns="0">
                <a:spAutoFit/>
              </a:bodyPr>
              <a:lstStyle/>
              <a:p>
                <a:pPr eaLnBrk="0" hangingPunct="0"/>
                <a:r>
                  <a:rPr lang="en-US" sz="1000">
                    <a:solidFill>
                      <a:srgbClr val="000000"/>
                    </a:solidFill>
                    <a:latin typeface="Arial Rounded MT Bold"/>
                  </a:rPr>
                  <a:t>STABILITY</a:t>
                </a:r>
              </a:p>
            </p:txBody>
          </p:sp>
          <p:sp>
            <p:nvSpPr>
              <p:cNvPr id="23628" name="Rectangle 72"/>
              <p:cNvSpPr>
                <a:spLocks noChangeArrowheads="1"/>
              </p:cNvSpPr>
              <p:nvPr/>
            </p:nvSpPr>
            <p:spPr bwMode="auto">
              <a:xfrm>
                <a:off x="1344" y="1584"/>
                <a:ext cx="6" cy="381"/>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29" name="Rectangle 73"/>
              <p:cNvSpPr>
                <a:spLocks noChangeArrowheads="1"/>
              </p:cNvSpPr>
              <p:nvPr/>
            </p:nvSpPr>
            <p:spPr bwMode="auto">
              <a:xfrm>
                <a:off x="2177" y="1588"/>
                <a:ext cx="6" cy="381"/>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30" name="Rectangle 74"/>
              <p:cNvSpPr>
                <a:spLocks noChangeArrowheads="1"/>
              </p:cNvSpPr>
              <p:nvPr/>
            </p:nvSpPr>
            <p:spPr bwMode="auto">
              <a:xfrm>
                <a:off x="2581" y="1588"/>
                <a:ext cx="6" cy="381"/>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31" name="Rectangle 75"/>
              <p:cNvSpPr>
                <a:spLocks noChangeArrowheads="1"/>
              </p:cNvSpPr>
              <p:nvPr/>
            </p:nvSpPr>
            <p:spPr bwMode="auto">
              <a:xfrm>
                <a:off x="2980" y="1588"/>
                <a:ext cx="6" cy="381"/>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32" name="Rectangle 76"/>
              <p:cNvSpPr>
                <a:spLocks noChangeArrowheads="1"/>
              </p:cNvSpPr>
              <p:nvPr/>
            </p:nvSpPr>
            <p:spPr bwMode="auto">
              <a:xfrm>
                <a:off x="3792" y="1584"/>
                <a:ext cx="6" cy="381"/>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33" name="Rectangle 77"/>
              <p:cNvSpPr>
                <a:spLocks noChangeArrowheads="1"/>
              </p:cNvSpPr>
              <p:nvPr/>
            </p:nvSpPr>
            <p:spPr bwMode="auto">
              <a:xfrm>
                <a:off x="4258" y="1588"/>
                <a:ext cx="6" cy="381"/>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34" name="Rectangle 78"/>
              <p:cNvSpPr>
                <a:spLocks noChangeArrowheads="1"/>
              </p:cNvSpPr>
              <p:nvPr/>
            </p:nvSpPr>
            <p:spPr bwMode="auto">
              <a:xfrm>
                <a:off x="4725" y="1588"/>
                <a:ext cx="6" cy="381"/>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35" name="Rectangle 79"/>
              <p:cNvSpPr>
                <a:spLocks noChangeArrowheads="1"/>
              </p:cNvSpPr>
              <p:nvPr/>
            </p:nvSpPr>
            <p:spPr bwMode="auto">
              <a:xfrm>
                <a:off x="5191" y="1588"/>
                <a:ext cx="6" cy="381"/>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36" name="Line 80"/>
              <p:cNvSpPr>
                <a:spLocks noChangeShapeType="1"/>
              </p:cNvSpPr>
              <p:nvPr/>
            </p:nvSpPr>
            <p:spPr bwMode="auto">
              <a:xfrm>
                <a:off x="624" y="1584"/>
                <a:ext cx="0" cy="1146"/>
              </a:xfrm>
              <a:prstGeom prst="line">
                <a:avLst/>
              </a:prstGeom>
              <a:noFill/>
              <a:ln w="9525">
                <a:solidFill>
                  <a:srgbClr val="000000"/>
                </a:solidFill>
                <a:round/>
                <a:headEnd/>
                <a:tailEnd/>
              </a:ln>
            </p:spPr>
            <p:txBody>
              <a:bodyPr/>
              <a:lstStyle/>
              <a:p>
                <a:endParaRPr lang="en-US"/>
              </a:p>
            </p:txBody>
          </p:sp>
          <p:sp>
            <p:nvSpPr>
              <p:cNvPr id="23637" name="Rectangle 81"/>
              <p:cNvSpPr>
                <a:spLocks noChangeArrowheads="1"/>
              </p:cNvSpPr>
              <p:nvPr/>
            </p:nvSpPr>
            <p:spPr bwMode="auto">
              <a:xfrm>
                <a:off x="1344" y="1977"/>
                <a:ext cx="6" cy="757"/>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38" name="Rectangle 82"/>
              <p:cNvSpPr>
                <a:spLocks noChangeArrowheads="1"/>
              </p:cNvSpPr>
              <p:nvPr/>
            </p:nvSpPr>
            <p:spPr bwMode="auto">
              <a:xfrm>
                <a:off x="2177" y="1977"/>
                <a:ext cx="6" cy="757"/>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39" name="Rectangle 83"/>
              <p:cNvSpPr>
                <a:spLocks noChangeArrowheads="1"/>
              </p:cNvSpPr>
              <p:nvPr/>
            </p:nvSpPr>
            <p:spPr bwMode="auto">
              <a:xfrm>
                <a:off x="2581" y="1977"/>
                <a:ext cx="6" cy="757"/>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40" name="Rectangle 84"/>
              <p:cNvSpPr>
                <a:spLocks noChangeArrowheads="1"/>
              </p:cNvSpPr>
              <p:nvPr/>
            </p:nvSpPr>
            <p:spPr bwMode="auto">
              <a:xfrm>
                <a:off x="2980" y="1968"/>
                <a:ext cx="6" cy="757"/>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41" name="Rectangle 85"/>
              <p:cNvSpPr>
                <a:spLocks noChangeArrowheads="1"/>
              </p:cNvSpPr>
              <p:nvPr/>
            </p:nvSpPr>
            <p:spPr bwMode="auto">
              <a:xfrm>
                <a:off x="3791" y="1977"/>
                <a:ext cx="6" cy="757"/>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42" name="Rectangle 86"/>
              <p:cNvSpPr>
                <a:spLocks noChangeArrowheads="1"/>
              </p:cNvSpPr>
              <p:nvPr/>
            </p:nvSpPr>
            <p:spPr bwMode="auto">
              <a:xfrm>
                <a:off x="4258" y="1977"/>
                <a:ext cx="6" cy="757"/>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43" name="Rectangle 87"/>
              <p:cNvSpPr>
                <a:spLocks noChangeArrowheads="1"/>
              </p:cNvSpPr>
              <p:nvPr/>
            </p:nvSpPr>
            <p:spPr bwMode="auto">
              <a:xfrm>
                <a:off x="4725" y="1977"/>
                <a:ext cx="6" cy="757"/>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44" name="Rectangle 88"/>
              <p:cNvSpPr>
                <a:spLocks noChangeArrowheads="1"/>
              </p:cNvSpPr>
              <p:nvPr/>
            </p:nvSpPr>
            <p:spPr bwMode="auto">
              <a:xfrm>
                <a:off x="5191" y="1977"/>
                <a:ext cx="6" cy="757"/>
              </a:xfrm>
              <a:prstGeom prst="rect">
                <a:avLst/>
              </a:prstGeom>
              <a:blipFill dpi="0" rotWithShape="0">
                <a:blip/>
                <a:srcRect/>
                <a:tile tx="0" ty="0" sx="100000" sy="100000" flip="none" algn="tl"/>
              </a:blipFill>
              <a:ln w="9525">
                <a:solidFill>
                  <a:srgbClr val="000000"/>
                </a:solidFill>
                <a:miter lim="800000"/>
                <a:headEnd/>
                <a:tailEnd/>
              </a:ln>
            </p:spPr>
            <p:txBody>
              <a:bodyPr/>
              <a:lstStyle/>
              <a:p>
                <a:pPr eaLnBrk="0" hangingPunct="0"/>
                <a:endParaRPr lang="en-US"/>
              </a:p>
            </p:txBody>
          </p:sp>
          <p:sp>
            <p:nvSpPr>
              <p:cNvPr id="23645" name="Line 89"/>
              <p:cNvSpPr>
                <a:spLocks noChangeShapeType="1"/>
              </p:cNvSpPr>
              <p:nvPr/>
            </p:nvSpPr>
            <p:spPr bwMode="auto">
              <a:xfrm flipV="1">
                <a:off x="48" y="1968"/>
                <a:ext cx="5568" cy="5"/>
              </a:xfrm>
              <a:prstGeom prst="line">
                <a:avLst/>
              </a:prstGeom>
              <a:noFill/>
              <a:ln w="19050">
                <a:solidFill>
                  <a:srgbClr val="000000"/>
                </a:solidFill>
                <a:round/>
                <a:headEnd/>
                <a:tailEnd/>
              </a:ln>
            </p:spPr>
            <p:txBody>
              <a:bodyPr/>
              <a:lstStyle/>
              <a:p>
                <a:endParaRPr lang="en-US"/>
              </a:p>
            </p:txBody>
          </p:sp>
        </p:grpSp>
        <p:sp>
          <p:nvSpPr>
            <p:cNvPr id="23563" name="Line 90"/>
            <p:cNvSpPr>
              <a:spLocks noChangeShapeType="1"/>
            </p:cNvSpPr>
            <p:nvPr/>
          </p:nvSpPr>
          <p:spPr bwMode="auto">
            <a:xfrm>
              <a:off x="960" y="1776"/>
              <a:ext cx="0" cy="960"/>
            </a:xfrm>
            <a:prstGeom prst="line">
              <a:avLst/>
            </a:prstGeom>
            <a:noFill/>
            <a:ln w="9525">
              <a:solidFill>
                <a:schemeClr val="tx1"/>
              </a:solidFill>
              <a:round/>
              <a:headEnd/>
              <a:tailEnd/>
            </a:ln>
          </p:spPr>
          <p:txBody>
            <a:bodyPr/>
            <a:lstStyle/>
            <a:p>
              <a:endParaRPr lang="en-US"/>
            </a:p>
          </p:txBody>
        </p:sp>
        <p:sp>
          <p:nvSpPr>
            <p:cNvPr id="23564" name="Line 91"/>
            <p:cNvSpPr>
              <a:spLocks noChangeShapeType="1"/>
            </p:cNvSpPr>
            <p:nvPr/>
          </p:nvSpPr>
          <p:spPr bwMode="auto">
            <a:xfrm>
              <a:off x="1776" y="1776"/>
              <a:ext cx="0" cy="960"/>
            </a:xfrm>
            <a:prstGeom prst="line">
              <a:avLst/>
            </a:prstGeom>
            <a:noFill/>
            <a:ln w="9525">
              <a:solidFill>
                <a:schemeClr val="tx1"/>
              </a:solidFill>
              <a:round/>
              <a:headEnd/>
              <a:tailEnd/>
            </a:ln>
          </p:spPr>
          <p:txBody>
            <a:bodyPr/>
            <a:lstStyle/>
            <a:p>
              <a:endParaRPr lang="en-US"/>
            </a:p>
          </p:txBody>
        </p:sp>
        <p:sp>
          <p:nvSpPr>
            <p:cNvPr id="23565" name="Line 92"/>
            <p:cNvSpPr>
              <a:spLocks noChangeShapeType="1"/>
            </p:cNvSpPr>
            <p:nvPr/>
          </p:nvSpPr>
          <p:spPr bwMode="auto">
            <a:xfrm>
              <a:off x="3360" y="1776"/>
              <a:ext cx="0" cy="960"/>
            </a:xfrm>
            <a:prstGeom prst="line">
              <a:avLst/>
            </a:prstGeom>
            <a:noFill/>
            <a:ln w="9525">
              <a:solidFill>
                <a:schemeClr val="tx1"/>
              </a:solidFill>
              <a:round/>
              <a:headEnd/>
              <a:tailEnd/>
            </a:ln>
          </p:spPr>
          <p:txBody>
            <a:bodyPr/>
            <a:lstStyle/>
            <a:p>
              <a:endParaRPr lang="en-US"/>
            </a:p>
          </p:txBody>
        </p:sp>
        <p:sp>
          <p:nvSpPr>
            <p:cNvPr id="23566" name="Line 93"/>
            <p:cNvSpPr>
              <a:spLocks noChangeShapeType="1"/>
            </p:cNvSpPr>
            <p:nvPr/>
          </p:nvSpPr>
          <p:spPr bwMode="auto">
            <a:xfrm>
              <a:off x="624" y="1776"/>
              <a:ext cx="1536" cy="0"/>
            </a:xfrm>
            <a:prstGeom prst="line">
              <a:avLst/>
            </a:prstGeom>
            <a:noFill/>
            <a:ln w="9525">
              <a:solidFill>
                <a:schemeClr val="tx1"/>
              </a:solidFill>
              <a:round/>
              <a:headEnd/>
              <a:tailEnd/>
            </a:ln>
          </p:spPr>
          <p:txBody>
            <a:bodyPr/>
            <a:lstStyle/>
            <a:p>
              <a:endParaRPr lang="en-US"/>
            </a:p>
          </p:txBody>
        </p:sp>
        <p:sp>
          <p:nvSpPr>
            <p:cNvPr id="23567" name="Line 94"/>
            <p:cNvSpPr>
              <a:spLocks noChangeShapeType="1"/>
            </p:cNvSpPr>
            <p:nvPr/>
          </p:nvSpPr>
          <p:spPr bwMode="auto">
            <a:xfrm>
              <a:off x="2976" y="1776"/>
              <a:ext cx="816" cy="0"/>
            </a:xfrm>
            <a:prstGeom prst="line">
              <a:avLst/>
            </a:prstGeom>
            <a:noFill/>
            <a:ln w="9525">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US" sz="3800" smtClean="0">
                <a:ea typeface="ＭＳ Ｐゴシック"/>
                <a:cs typeface="ＭＳ Ｐゴシック"/>
              </a:rPr>
              <a:t>Bonding Cost Comparison</a:t>
            </a:r>
          </a:p>
        </p:txBody>
      </p:sp>
      <p:sp>
        <p:nvSpPr>
          <p:cNvPr id="21506" name="Date Placeholder 3"/>
          <p:cNvSpPr>
            <a:spLocks noGrp="1"/>
          </p:cNvSpPr>
          <p:nvPr>
            <p:ph type="dt" sz="quarter" idx="10"/>
          </p:nvPr>
        </p:nvSpPr>
        <p:spPr>
          <a:noFill/>
        </p:spPr>
        <p:txBody>
          <a:bodyPr/>
          <a:lstStyle/>
          <a:p>
            <a:r>
              <a:rPr lang="en-US" i="0" dirty="0" smtClean="0">
                <a:latin typeface="Arial" pitchFamily="70" charset="0"/>
                <a:ea typeface="ＭＳ Ｐゴシック" pitchFamily="70" charset="-128"/>
                <a:cs typeface="ＭＳ Ｐゴシック" pitchFamily="70" charset="-128"/>
              </a:rPr>
              <a:t>10-2-13</a:t>
            </a:r>
          </a:p>
        </p:txBody>
      </p:sp>
      <p:sp>
        <p:nvSpPr>
          <p:cNvPr id="21507" name="Footer Placeholder 4"/>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pic>
        <p:nvPicPr>
          <p:cNvPr id="21508" name="Picture 2"/>
          <p:cNvPicPr>
            <a:picLocks noChangeAspect="1" noChangeArrowheads="1"/>
          </p:cNvPicPr>
          <p:nvPr/>
        </p:nvPicPr>
        <p:blipFill>
          <a:blip r:embed="rId3"/>
          <a:srcRect/>
          <a:stretch>
            <a:fillRect/>
          </a:stretch>
        </p:blipFill>
        <p:spPr bwMode="auto">
          <a:xfrm>
            <a:off x="304800" y="1219200"/>
            <a:ext cx="4449763" cy="3200400"/>
          </a:xfrm>
          <a:prstGeom prst="rect">
            <a:avLst/>
          </a:prstGeom>
          <a:noFill/>
          <a:ln w="9525">
            <a:noFill/>
            <a:miter lim="800000"/>
            <a:headEnd/>
            <a:tailEnd/>
          </a:ln>
        </p:spPr>
      </p:pic>
      <p:pic>
        <p:nvPicPr>
          <p:cNvPr id="21509" name="Picture 6" descr="Cost table.jpg"/>
          <p:cNvPicPr>
            <a:picLocks noChangeAspect="1"/>
          </p:cNvPicPr>
          <p:nvPr/>
        </p:nvPicPr>
        <p:blipFill>
          <a:blip r:embed="rId4"/>
          <a:srcRect/>
          <a:stretch>
            <a:fillRect/>
          </a:stretch>
        </p:blipFill>
        <p:spPr bwMode="auto">
          <a:xfrm>
            <a:off x="3886200" y="3810000"/>
            <a:ext cx="5053013" cy="2400300"/>
          </a:xfrm>
          <a:prstGeom prst="rect">
            <a:avLst/>
          </a:prstGeom>
          <a:noFill/>
          <a:ln w="9525">
            <a:noFill/>
            <a:miter lim="800000"/>
            <a:headEnd/>
            <a:tailEnd/>
          </a:ln>
        </p:spPr>
      </p:pic>
      <p:sp>
        <p:nvSpPr>
          <p:cNvPr id="21510" name="TextBox 6"/>
          <p:cNvSpPr txBox="1">
            <a:spLocks noChangeArrowheads="1"/>
          </p:cNvSpPr>
          <p:nvPr/>
        </p:nvSpPr>
        <p:spPr bwMode="auto">
          <a:xfrm>
            <a:off x="4876800" y="1828800"/>
            <a:ext cx="3962400" cy="1477963"/>
          </a:xfrm>
          <a:prstGeom prst="rect">
            <a:avLst/>
          </a:prstGeom>
          <a:noFill/>
          <a:ln w="9525">
            <a:noFill/>
            <a:miter lim="800000"/>
            <a:headEnd/>
            <a:tailEnd/>
          </a:ln>
        </p:spPr>
        <p:txBody>
          <a:bodyPr>
            <a:spAutoFit/>
          </a:bodyPr>
          <a:lstStyle/>
          <a:p>
            <a:pPr marL="0" lvl="1"/>
            <a:r>
              <a:rPr lang="en-US" sz="2100" i="1">
                <a:solidFill>
                  <a:srgbClr val="0000FF"/>
                </a:solidFill>
              </a:rPr>
              <a:t>Frit</a:t>
            </a:r>
            <a:r>
              <a:rPr lang="en-US" sz="2100">
                <a:solidFill>
                  <a:srgbClr val="0000FF"/>
                </a:solidFill>
              </a:rPr>
              <a:t> - McCarter proprietary GK</a:t>
            </a:r>
          </a:p>
          <a:p>
            <a:pPr marL="0" lvl="1"/>
            <a:r>
              <a:rPr lang="en-US" sz="2100" i="1">
                <a:solidFill>
                  <a:srgbClr val="0000FF"/>
                </a:solidFill>
              </a:rPr>
              <a:t>Solder</a:t>
            </a:r>
            <a:r>
              <a:rPr lang="en-US" sz="2100">
                <a:solidFill>
                  <a:srgbClr val="0000FF"/>
                </a:solidFill>
              </a:rPr>
              <a:t> - 80/20 Au/Sn</a:t>
            </a:r>
          </a:p>
          <a:p>
            <a:pPr marL="0" lvl="1"/>
            <a:r>
              <a:rPr lang="en-US" sz="2100" i="1">
                <a:solidFill>
                  <a:srgbClr val="0000FF"/>
                </a:solidFill>
              </a:rPr>
              <a:t>Epoxy</a:t>
            </a:r>
            <a:r>
              <a:rPr lang="en-US" sz="2100">
                <a:solidFill>
                  <a:srgbClr val="0000FF"/>
                </a:solidFill>
              </a:rPr>
              <a:t> - 3M EC-2216 </a:t>
            </a:r>
          </a:p>
          <a:p>
            <a:pPr eaLnBrk="0" hangingPunct="0"/>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Date Placeholder 3"/>
          <p:cNvSpPr>
            <a:spLocks noGrp="1"/>
          </p:cNvSpPr>
          <p:nvPr>
            <p:ph type="dt" sz="quarter" idx="10"/>
          </p:nvPr>
        </p:nvSpPr>
        <p:spPr>
          <a:noFill/>
        </p:spPr>
        <p:txBody>
          <a:bodyPr/>
          <a:lstStyle/>
          <a:p>
            <a:r>
              <a:rPr lang="en-US" i="0" dirty="0" smtClean="0">
                <a:latin typeface="Arial" pitchFamily="70" charset="0"/>
                <a:ea typeface="ＭＳ Ｐゴシック" pitchFamily="70" charset="-128"/>
                <a:cs typeface="ＭＳ Ｐゴシック" pitchFamily="70" charset="-128"/>
              </a:rPr>
              <a:t>10-2-13</a:t>
            </a:r>
          </a:p>
        </p:txBody>
      </p:sp>
      <p:sp>
        <p:nvSpPr>
          <p:cNvPr id="25602" name="Rectangle 2"/>
          <p:cNvSpPr>
            <a:spLocks noGrp="1" noChangeArrowheads="1"/>
          </p:cNvSpPr>
          <p:nvPr>
            <p:ph type="title"/>
          </p:nvPr>
        </p:nvSpPr>
        <p:spPr/>
        <p:txBody>
          <a:bodyPr/>
          <a:lstStyle/>
          <a:p>
            <a:pPr eaLnBrk="1" hangingPunct="1"/>
            <a:r>
              <a:rPr lang="en-US" smtClean="0">
                <a:ea typeface="ＭＳ Ｐゴシック"/>
                <a:cs typeface="ＭＳ Ｐゴシック"/>
              </a:rPr>
              <a:t>CONCLUSIONS</a:t>
            </a:r>
          </a:p>
        </p:txBody>
      </p:sp>
      <p:sp>
        <p:nvSpPr>
          <p:cNvPr id="44036" name="Rectangle 3"/>
          <p:cNvSpPr>
            <a:spLocks noGrp="1" noChangeArrowheads="1"/>
          </p:cNvSpPr>
          <p:nvPr>
            <p:ph type="body" idx="1"/>
          </p:nvPr>
        </p:nvSpPr>
        <p:spPr/>
        <p:txBody>
          <a:bodyPr/>
          <a:lstStyle/>
          <a:p>
            <a:pPr eaLnBrk="1" hangingPunct="1">
              <a:lnSpc>
                <a:spcPct val="90000"/>
              </a:lnSpc>
              <a:buFont typeface="Wingdings" pitchFamily="80" charset="2"/>
              <a:buChar char="l"/>
              <a:defRPr/>
            </a:pPr>
            <a:r>
              <a:rPr lang="en-US" sz="2600" dirty="0">
                <a:solidFill>
                  <a:srgbClr val="FF6633"/>
                </a:solidFill>
              </a:rPr>
              <a:t>Frit Bonding is Method/Material of Choice</a:t>
            </a:r>
          </a:p>
          <a:p>
            <a:pPr lvl="1" eaLnBrk="1" hangingPunct="1">
              <a:lnSpc>
                <a:spcPct val="90000"/>
              </a:lnSpc>
              <a:buFont typeface="Wingdings" pitchFamily="80" charset="2"/>
              <a:buChar char="l"/>
              <a:defRPr/>
            </a:pPr>
            <a:r>
              <a:rPr lang="en-US" sz="2400" dirty="0"/>
              <a:t>Proven most predictable &amp; reliable</a:t>
            </a:r>
          </a:p>
          <a:p>
            <a:pPr eaLnBrk="1" hangingPunct="1">
              <a:lnSpc>
                <a:spcPct val="90000"/>
              </a:lnSpc>
              <a:buFont typeface="Wingdings" pitchFamily="80" charset="2"/>
              <a:buChar char="l"/>
              <a:defRPr/>
            </a:pPr>
            <a:r>
              <a:rPr lang="en-US" sz="2600" dirty="0">
                <a:solidFill>
                  <a:schemeClr val="tx2">
                    <a:lumMod val="60000"/>
                    <a:lumOff val="40000"/>
                  </a:schemeClr>
                </a:solidFill>
              </a:rPr>
              <a:t>Solder Not Acceptable</a:t>
            </a:r>
          </a:p>
          <a:p>
            <a:pPr lvl="1" eaLnBrk="1" hangingPunct="1">
              <a:lnSpc>
                <a:spcPct val="90000"/>
              </a:lnSpc>
              <a:buFont typeface="Wingdings" pitchFamily="80" charset="2"/>
              <a:buChar char="l"/>
              <a:defRPr/>
            </a:pPr>
            <a:r>
              <a:rPr lang="en-US" sz="2400" dirty="0"/>
              <a:t>Difficulty of application</a:t>
            </a:r>
          </a:p>
          <a:p>
            <a:pPr lvl="1" eaLnBrk="1" hangingPunct="1">
              <a:lnSpc>
                <a:spcPct val="90000"/>
              </a:lnSpc>
              <a:buFont typeface="Wingdings" pitchFamily="80" charset="2"/>
              <a:buChar char="l"/>
              <a:defRPr/>
            </a:pPr>
            <a:r>
              <a:rPr lang="en-US" sz="2400" dirty="0"/>
              <a:t>Limited temperature range</a:t>
            </a:r>
          </a:p>
          <a:p>
            <a:pPr lvl="1" eaLnBrk="1" hangingPunct="1">
              <a:lnSpc>
                <a:spcPct val="90000"/>
              </a:lnSpc>
              <a:buFont typeface="Wingdings" pitchFamily="80" charset="2"/>
              <a:buChar char="l"/>
              <a:defRPr/>
            </a:pPr>
            <a:r>
              <a:rPr lang="en-US" sz="2400" dirty="0"/>
              <a:t>Costly</a:t>
            </a:r>
          </a:p>
          <a:p>
            <a:pPr eaLnBrk="1" hangingPunct="1">
              <a:lnSpc>
                <a:spcPct val="90000"/>
              </a:lnSpc>
              <a:buFont typeface="Wingdings" pitchFamily="80" charset="2"/>
              <a:buChar char="l"/>
              <a:defRPr/>
            </a:pPr>
            <a:r>
              <a:rPr lang="en-US" sz="2600" dirty="0">
                <a:solidFill>
                  <a:srgbClr val="850AFF"/>
                </a:solidFill>
              </a:rPr>
              <a:t>Polymers Not Acceptable</a:t>
            </a:r>
          </a:p>
          <a:p>
            <a:pPr lvl="1" eaLnBrk="1" hangingPunct="1">
              <a:lnSpc>
                <a:spcPct val="90000"/>
              </a:lnSpc>
              <a:buFont typeface="Wingdings" pitchFamily="80" charset="2"/>
              <a:buChar char="l"/>
              <a:defRPr/>
            </a:pPr>
            <a:r>
              <a:rPr lang="en-US" sz="2400" dirty="0"/>
              <a:t>Least reliable</a:t>
            </a:r>
          </a:p>
          <a:p>
            <a:pPr lvl="2" eaLnBrk="1" hangingPunct="1">
              <a:lnSpc>
                <a:spcPct val="90000"/>
              </a:lnSpc>
              <a:buFont typeface="Wingdings" pitchFamily="80" charset="2"/>
              <a:buChar char="l"/>
              <a:defRPr/>
            </a:pPr>
            <a:r>
              <a:rPr lang="en-US" sz="2000" dirty="0">
                <a:ea typeface="ＭＳ Ｐゴシック" pitchFamily="80" charset="-128"/>
              </a:rPr>
              <a:t>Low creep strength</a:t>
            </a:r>
          </a:p>
          <a:p>
            <a:pPr lvl="2" eaLnBrk="1" hangingPunct="1">
              <a:lnSpc>
                <a:spcPct val="90000"/>
              </a:lnSpc>
              <a:buFont typeface="Wingdings" pitchFamily="80" charset="2"/>
              <a:buChar char="l"/>
              <a:defRPr/>
            </a:pPr>
            <a:r>
              <a:rPr lang="en-US" sz="2000" dirty="0">
                <a:ea typeface="ＭＳ Ｐゴシック" pitchFamily="80" charset="-128"/>
              </a:rPr>
              <a:t>High CTE mismatch - local strain</a:t>
            </a:r>
          </a:p>
          <a:p>
            <a:pPr lvl="2" eaLnBrk="1" hangingPunct="1">
              <a:lnSpc>
                <a:spcPct val="90000"/>
              </a:lnSpc>
              <a:buFont typeface="Wingdings" pitchFamily="80" charset="2"/>
              <a:buChar char="l"/>
              <a:defRPr/>
            </a:pPr>
            <a:r>
              <a:rPr lang="en-US" sz="2000" dirty="0">
                <a:ea typeface="ＭＳ Ｐゴシック" pitchFamily="80" charset="-128"/>
              </a:rPr>
              <a:t>Poor production </a:t>
            </a:r>
            <a:r>
              <a:rPr lang="en-US" sz="2000" dirty="0" smtClean="0">
                <a:ea typeface="ＭＳ Ｐゴシック" pitchFamily="80" charset="-128"/>
              </a:rPr>
              <a:t>repeatability</a:t>
            </a:r>
          </a:p>
          <a:p>
            <a:pPr lvl="2" eaLnBrk="1" hangingPunct="1">
              <a:lnSpc>
                <a:spcPct val="90000"/>
              </a:lnSpc>
              <a:buNone/>
              <a:defRPr/>
            </a:pPr>
            <a:r>
              <a:rPr lang="en-US" sz="2000" i="1" dirty="0" smtClean="0">
                <a:latin typeface="Arial Rounded MT Bold" pitchFamily="34" charset="0"/>
                <a:ea typeface="ＭＳ Ｐゴシック" pitchFamily="70" charset="-128"/>
                <a:cs typeface="ＭＳ Ｐゴシック" pitchFamily="70" charset="-128"/>
              </a:rPr>
              <a:t>                           </a:t>
            </a:r>
          </a:p>
          <a:p>
            <a:pPr lvl="2" eaLnBrk="1" hangingPunct="1">
              <a:lnSpc>
                <a:spcPct val="90000"/>
              </a:lnSpc>
              <a:buNone/>
              <a:defRPr/>
            </a:pPr>
            <a:endParaRPr lang="en-US" sz="2000" dirty="0">
              <a:ea typeface="ＭＳ Ｐゴシック" pitchFamily="80" charset="-128"/>
            </a:endParaRPr>
          </a:p>
        </p:txBody>
      </p:sp>
      <p:sp>
        <p:nvSpPr>
          <p:cNvPr id="25604" name="Footer Placeholder 4"/>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pic>
        <p:nvPicPr>
          <p:cNvPr id="25605" name="Picture 15" descr="Bonded Webs Cropped"/>
          <p:cNvPicPr>
            <a:picLocks noChangeAspect="1" noChangeArrowheads="1"/>
          </p:cNvPicPr>
          <p:nvPr/>
        </p:nvPicPr>
        <p:blipFill>
          <a:blip r:embed="rId3"/>
          <a:srcRect/>
          <a:stretch>
            <a:fillRect/>
          </a:stretch>
        </p:blipFill>
        <p:spPr bwMode="auto">
          <a:xfrm>
            <a:off x="5741987" y="2743200"/>
            <a:ext cx="2563813" cy="2403475"/>
          </a:xfrm>
          <a:prstGeom prst="rect">
            <a:avLst/>
          </a:prstGeom>
          <a:noFill/>
          <a:ln w="9525">
            <a:noFill/>
            <a:miter lim="800000"/>
            <a:headEnd/>
            <a:tailEnd/>
          </a:ln>
        </p:spPr>
      </p:pic>
      <p:sp>
        <p:nvSpPr>
          <p:cNvPr id="25606" name="Text Box 16"/>
          <p:cNvSpPr txBox="1">
            <a:spLocks noChangeArrowheads="1"/>
          </p:cNvSpPr>
          <p:nvPr/>
        </p:nvSpPr>
        <p:spPr bwMode="auto">
          <a:xfrm>
            <a:off x="6172200" y="4648200"/>
            <a:ext cx="2133600" cy="304800"/>
          </a:xfrm>
          <a:prstGeom prst="rect">
            <a:avLst/>
          </a:prstGeom>
          <a:noFill/>
          <a:ln w="9525">
            <a:noFill/>
            <a:miter lim="800000"/>
            <a:headEnd/>
            <a:tailEnd/>
          </a:ln>
        </p:spPr>
        <p:txBody>
          <a:bodyPr>
            <a:spAutoFit/>
          </a:bodyPr>
          <a:lstStyle/>
          <a:p>
            <a:pPr algn="ctr" eaLnBrk="0" hangingPunct="0">
              <a:spcBef>
                <a:spcPct val="50000"/>
              </a:spcBef>
            </a:pPr>
            <a:r>
              <a:rPr lang="en-US" sz="1400">
                <a:solidFill>
                  <a:schemeClr val="bg1"/>
                </a:solidFill>
              </a:rPr>
              <a:t>Silicon to Silicon</a:t>
            </a:r>
          </a:p>
        </p:txBody>
      </p:sp>
      <p:sp>
        <p:nvSpPr>
          <p:cNvPr id="25607" name="Text Box 17"/>
          <p:cNvSpPr txBox="1">
            <a:spLocks noChangeArrowheads="1"/>
          </p:cNvSpPr>
          <p:nvPr/>
        </p:nvSpPr>
        <p:spPr bwMode="auto">
          <a:xfrm>
            <a:off x="5715000" y="2438400"/>
            <a:ext cx="2590800" cy="304800"/>
          </a:xfrm>
          <a:prstGeom prst="rect">
            <a:avLst/>
          </a:prstGeom>
          <a:noFill/>
          <a:ln w="9525">
            <a:noFill/>
            <a:miter lim="800000"/>
            <a:headEnd/>
            <a:tailEnd/>
          </a:ln>
        </p:spPr>
        <p:txBody>
          <a:bodyPr>
            <a:spAutoFit/>
          </a:bodyPr>
          <a:lstStyle/>
          <a:p>
            <a:pPr algn="ctr" eaLnBrk="0" hangingPunct="0">
              <a:spcBef>
                <a:spcPct val="50000"/>
              </a:spcBef>
            </a:pPr>
            <a:r>
              <a:rPr lang="en-US" sz="1400" dirty="0"/>
              <a:t>Frit Bonded Application</a:t>
            </a:r>
          </a:p>
        </p:txBody>
      </p:sp>
      <p:sp>
        <p:nvSpPr>
          <p:cNvPr id="9" name="TextBox 8"/>
          <p:cNvSpPr txBox="1"/>
          <p:nvPr/>
        </p:nvSpPr>
        <p:spPr>
          <a:xfrm>
            <a:off x="5562600" y="5181601"/>
            <a:ext cx="2953798" cy="400110"/>
          </a:xfrm>
          <a:prstGeom prst="rect">
            <a:avLst/>
          </a:prstGeom>
          <a:noFill/>
        </p:spPr>
        <p:txBody>
          <a:bodyPr wrap="square" rtlCol="0">
            <a:spAutoFit/>
          </a:bodyPr>
          <a:lstStyle/>
          <a:p>
            <a:r>
              <a:rPr lang="en-US" sz="2000" i="1" dirty="0" smtClean="0">
                <a:latin typeface="Arial Rounded MT Bold" pitchFamily="34" charset="0"/>
              </a:rPr>
              <a:t>www.mccarteret.com</a:t>
            </a: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28" y="500042"/>
            <a:ext cx="7498080" cy="1143000"/>
          </a:xfrm>
        </p:spPr>
        <p:txBody>
          <a:bodyPr/>
          <a:lstStyle/>
          <a:p>
            <a:pPr algn="ctr"/>
            <a:r>
              <a:rPr lang="en-IN" dirty="0" smtClean="0"/>
              <a:t>Let Us Meet Again</a:t>
            </a:r>
            <a:endParaRPr lang="en-IN" dirty="0"/>
          </a:p>
        </p:txBody>
      </p:sp>
      <p:sp>
        <p:nvSpPr>
          <p:cNvPr id="3" name="Content Placeholder 2"/>
          <p:cNvSpPr>
            <a:spLocks noGrp="1"/>
          </p:cNvSpPr>
          <p:nvPr>
            <p:ph idx="1"/>
          </p:nvPr>
        </p:nvSpPr>
        <p:spPr>
          <a:xfrm>
            <a:off x="500034" y="1928802"/>
            <a:ext cx="8433654" cy="3695712"/>
          </a:xfrm>
        </p:spPr>
        <p:txBody>
          <a:bodyPr/>
          <a:lstStyle/>
          <a:p>
            <a:pPr algn="ctr">
              <a:buNone/>
            </a:pPr>
            <a:r>
              <a:rPr lang="en-IN" dirty="0" smtClean="0"/>
              <a:t>We welcome all to our future group conferences of Omics group international</a:t>
            </a:r>
          </a:p>
          <a:p>
            <a:pPr algn="ctr">
              <a:buNone/>
            </a:pPr>
            <a:r>
              <a:rPr lang="en-IN" dirty="0" smtClean="0"/>
              <a:t>Please visit:</a:t>
            </a:r>
          </a:p>
          <a:p>
            <a:pPr algn="ctr">
              <a:buNone/>
            </a:pPr>
            <a:r>
              <a:rPr lang="en-IN" dirty="0" smtClean="0">
                <a:solidFill>
                  <a:srgbClr val="0070C0"/>
                </a:solidFill>
                <a:hlinkClick r:id="rId2"/>
              </a:rPr>
              <a:t>www.omicsgroup.com</a:t>
            </a:r>
            <a:endParaRPr lang="en-IN" dirty="0" smtClean="0">
              <a:solidFill>
                <a:srgbClr val="0070C0"/>
              </a:solidFill>
            </a:endParaRPr>
          </a:p>
          <a:p>
            <a:pPr algn="ctr">
              <a:buNone/>
            </a:pPr>
            <a:r>
              <a:rPr lang="en-IN" dirty="0" smtClean="0">
                <a:solidFill>
                  <a:srgbClr val="0070C0"/>
                </a:solidFill>
                <a:hlinkClick r:id="rId3"/>
              </a:rPr>
              <a:t>www.Conferenceseries.com</a:t>
            </a:r>
            <a:r>
              <a:rPr lang="en-IN" dirty="0" smtClean="0">
                <a:solidFill>
                  <a:srgbClr val="0070C0"/>
                </a:solidFill>
              </a:rPr>
              <a:t> </a:t>
            </a:r>
          </a:p>
          <a:p>
            <a:pPr algn="ctr">
              <a:buNone/>
            </a:pPr>
            <a:r>
              <a:rPr lang="en-IN" dirty="0" smtClean="0">
                <a:solidFill>
                  <a:srgbClr val="0070C0"/>
                </a:solidFill>
                <a:hlinkClick r:id="rId4"/>
              </a:rPr>
              <a:t>http://optics.conferenceseries.com/</a:t>
            </a:r>
            <a:r>
              <a:rPr lang="en-IN" dirty="0" smtClean="0">
                <a:solidFill>
                  <a:srgbClr val="0070C0"/>
                </a:solidFill>
              </a:rPr>
              <a:t> </a:t>
            </a:r>
            <a:endParaRPr lang="en-IN" dirty="0">
              <a:solidFill>
                <a:srgbClr val="0070C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About Omics Group conferences</a:t>
            </a:r>
            <a:endParaRPr lang="en-IN" dirty="0"/>
          </a:p>
        </p:txBody>
      </p:sp>
      <p:sp>
        <p:nvSpPr>
          <p:cNvPr id="3" name="Content Placeholder 2"/>
          <p:cNvSpPr>
            <a:spLocks noGrp="1"/>
          </p:cNvSpPr>
          <p:nvPr>
            <p:ph idx="1"/>
          </p:nvPr>
        </p:nvSpPr>
        <p:spPr>
          <a:xfrm>
            <a:off x="214282" y="1600200"/>
            <a:ext cx="8715436" cy="5043510"/>
          </a:xfrm>
        </p:spPr>
        <p:txBody>
          <a:bodyPr>
            <a:normAutofit fontScale="77500" lnSpcReduction="20000"/>
          </a:bodyPr>
          <a:lstStyle/>
          <a:p>
            <a:pPr algn="just"/>
            <a:r>
              <a:rPr lang="en-IN" dirty="0">
                <a:cs typeface="Times New Roman" pitchFamily="18" charset="0"/>
                <a:hlinkClick r:id="rId2"/>
              </a:rPr>
              <a:t>OMICS Group</a:t>
            </a:r>
            <a:r>
              <a:rPr lang="en-IN" dirty="0">
                <a:cs typeface="Times New Roman" pitchFamily="18" charset="0"/>
              </a:rPr>
              <a:t> signed an agreement with more than 1000 International Societies to make healthcare information Open Access. </a:t>
            </a:r>
            <a:r>
              <a:rPr lang="en-IN" dirty="0">
                <a:cs typeface="Times New Roman" pitchFamily="18" charset="0"/>
                <a:hlinkClick r:id="rId2"/>
              </a:rPr>
              <a:t>OMICS Group</a:t>
            </a:r>
            <a:r>
              <a:rPr lang="en-IN" dirty="0">
                <a:cs typeface="Times New Roman" pitchFamily="18" charset="0"/>
              </a:rPr>
              <a:t> Conferences make the perfect platform for global networking as it brings together renowned speakers and scientists across the globe to a most exciting and memorable scientific event filled with much enlightening interactive sessions, world class exhibitions and poster </a:t>
            </a:r>
            <a:r>
              <a:rPr lang="en-IN" dirty="0" smtClean="0">
                <a:cs typeface="Times New Roman" pitchFamily="18" charset="0"/>
              </a:rPr>
              <a:t>presentations</a:t>
            </a:r>
          </a:p>
          <a:p>
            <a:pPr algn="just"/>
            <a:r>
              <a:rPr lang="en-IN" dirty="0" smtClean="0">
                <a:cs typeface="Times New Roman" pitchFamily="18" charset="0"/>
              </a:rPr>
              <a:t>Omics group has organised 500 conferences, workshops and national symposium across the major cities including SanFrancisco,Omaha,Orlado,Rayleigh,SantaClara,Chicago,Philadelphia,Unitedkingdom,Baltimore,SanAntanio,Dubai,Hyderabad,Bangaluru and Mumbai.</a:t>
            </a:r>
            <a:endParaRPr lang="en-I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subTitle" idx="1"/>
          </p:nvPr>
        </p:nvSpPr>
        <p:spPr>
          <a:xfrm>
            <a:off x="152400" y="990600"/>
            <a:ext cx="7543800" cy="4876800"/>
          </a:xfrm>
        </p:spPr>
        <p:txBody>
          <a:bodyPr/>
          <a:lstStyle/>
          <a:p>
            <a:pPr algn="ctr" eaLnBrk="1" hangingPunct="1">
              <a:spcBef>
                <a:spcPts val="600"/>
              </a:spcBef>
              <a:spcAft>
                <a:spcPts val="300"/>
              </a:spcAft>
              <a:buFontTx/>
              <a:buNone/>
            </a:pPr>
            <a:endParaRPr lang="en-US" sz="2000" dirty="0" smtClean="0">
              <a:ea typeface="ＭＳ Ｐゴシック" pitchFamily="70" charset="-128"/>
              <a:cs typeface="ＭＳ Ｐゴシック" pitchFamily="70" charset="-128"/>
            </a:endParaRPr>
          </a:p>
          <a:p>
            <a:pPr algn="ctr" eaLnBrk="1" hangingPunct="1">
              <a:spcBef>
                <a:spcPts val="600"/>
              </a:spcBef>
              <a:spcAft>
                <a:spcPts val="300"/>
              </a:spcAft>
              <a:buFontTx/>
              <a:buNone/>
            </a:pPr>
            <a:r>
              <a:rPr lang="en-US" sz="2000" b="1" dirty="0" smtClean="0">
                <a:latin typeface="Arial Rounded MT Bold" pitchFamily="34" charset="0"/>
                <a:ea typeface="ＭＳ Ｐゴシック" pitchFamily="70" charset="-128"/>
                <a:cs typeface="ＭＳ Ｐゴシック" pitchFamily="70" charset="-128"/>
              </a:rPr>
              <a:t>Methods of attachment for single crystal silicon (SCSi)</a:t>
            </a:r>
          </a:p>
          <a:p>
            <a:pPr algn="ctr" eaLnBrk="1" hangingPunct="1">
              <a:spcBef>
                <a:spcPts val="600"/>
              </a:spcBef>
              <a:spcAft>
                <a:spcPts val="300"/>
              </a:spcAft>
              <a:buFontTx/>
              <a:buNone/>
            </a:pPr>
            <a:r>
              <a:rPr lang="en-US" sz="2000" i="1" dirty="0" smtClean="0">
                <a:latin typeface="Arial Rounded MT Bold" pitchFamily="34" charset="0"/>
                <a:ea typeface="ＭＳ Ｐゴシック" pitchFamily="70" charset="-128"/>
                <a:cs typeface="ＭＳ Ｐゴシック" pitchFamily="70" charset="-128"/>
              </a:rPr>
              <a:t>Douglas R. McCarter</a:t>
            </a:r>
          </a:p>
          <a:p>
            <a:pPr algn="ctr" eaLnBrk="1" hangingPunct="1">
              <a:spcBef>
                <a:spcPct val="0"/>
              </a:spcBef>
              <a:buFontTx/>
              <a:buNone/>
            </a:pPr>
            <a:r>
              <a:rPr lang="en-US" sz="1400" i="1" dirty="0" smtClean="0">
                <a:solidFill>
                  <a:schemeClr val="tx1"/>
                </a:solidFill>
                <a:latin typeface="Arial Rounded MT Bold" pitchFamily="34" charset="0"/>
                <a:ea typeface="ＭＳ Ｐゴシック" pitchFamily="70" charset="-128"/>
                <a:cs typeface="ＭＳ Ｐゴシック" pitchFamily="70" charset="-128"/>
              </a:rPr>
              <a:t>McCarter Machine ,Inc. dba</a:t>
            </a:r>
          </a:p>
          <a:p>
            <a:pPr algn="ctr" eaLnBrk="1" hangingPunct="1">
              <a:spcBef>
                <a:spcPct val="0"/>
              </a:spcBef>
              <a:buFontTx/>
              <a:buNone/>
            </a:pPr>
            <a:r>
              <a:rPr lang="en-US" sz="1400" i="1" dirty="0" smtClean="0">
                <a:solidFill>
                  <a:schemeClr val="tx1"/>
                </a:solidFill>
                <a:latin typeface="Arial Rounded MT Bold" pitchFamily="34" charset="0"/>
                <a:ea typeface="ＭＳ Ｐゴシック" pitchFamily="70" charset="-128"/>
                <a:cs typeface="ＭＳ Ｐゴシック" pitchFamily="70" charset="-128"/>
              </a:rPr>
              <a:t>McCarter Technology, Inc.</a:t>
            </a:r>
          </a:p>
          <a:p>
            <a:pPr algn="ctr" eaLnBrk="1" hangingPunct="1">
              <a:spcBef>
                <a:spcPct val="0"/>
              </a:spcBef>
              <a:spcAft>
                <a:spcPts val="300"/>
              </a:spcAft>
              <a:buFontTx/>
              <a:buNone/>
            </a:pPr>
            <a:r>
              <a:rPr lang="en-US" sz="1400" i="1" dirty="0" smtClean="0">
                <a:solidFill>
                  <a:schemeClr val="tx1"/>
                </a:solidFill>
                <a:latin typeface="Arial Rounded MT Bold" pitchFamily="34" charset="0"/>
                <a:ea typeface="ＭＳ Ｐゴシック" pitchFamily="70" charset="-128"/>
                <a:cs typeface="ＭＳ Ｐゴシック" pitchFamily="70" charset="-128"/>
              </a:rPr>
              <a:t>Laporte Texas</a:t>
            </a:r>
          </a:p>
          <a:p>
            <a:pPr algn="ctr" eaLnBrk="1" hangingPunct="1">
              <a:spcBef>
                <a:spcPct val="0"/>
              </a:spcBef>
              <a:spcAft>
                <a:spcPts val="300"/>
              </a:spcAft>
              <a:buFontTx/>
              <a:buNone/>
            </a:pPr>
            <a:r>
              <a:rPr lang="en-US" sz="1400" i="1" dirty="0" smtClean="0">
                <a:latin typeface="Arial Rounded MT Bold" pitchFamily="34" charset="0"/>
                <a:ea typeface="ＭＳ Ｐゴシック" pitchFamily="70" charset="-128"/>
                <a:cs typeface="ＭＳ Ｐゴシック" pitchFamily="70" charset="-128"/>
              </a:rPr>
              <a:t>www.mccarteret.com</a:t>
            </a:r>
          </a:p>
          <a:p>
            <a:pPr algn="ctr" eaLnBrk="1" hangingPunct="1">
              <a:spcBef>
                <a:spcPts val="600"/>
              </a:spcBef>
              <a:spcAft>
                <a:spcPts val="300"/>
              </a:spcAft>
              <a:buFontTx/>
              <a:buNone/>
            </a:pPr>
            <a:endParaRPr lang="en-US" sz="2400" b="1" i="1" dirty="0" smtClean="0">
              <a:solidFill>
                <a:srgbClr val="850AFF"/>
              </a:solidFill>
              <a:latin typeface="Century Schoolbook" pitchFamily="70" charset="0"/>
              <a:ea typeface="ＭＳ Ｐゴシック" pitchFamily="70" charset="-128"/>
              <a:cs typeface="ＭＳ Ｐゴシック" pitchFamily="70" charset="-128"/>
            </a:endParaRPr>
          </a:p>
          <a:p>
            <a:pPr algn="ctr" eaLnBrk="1" hangingPunct="1">
              <a:spcBef>
                <a:spcPts val="600"/>
              </a:spcBef>
              <a:spcAft>
                <a:spcPts val="300"/>
              </a:spcAft>
              <a:buFontTx/>
              <a:buNone/>
            </a:pPr>
            <a:endParaRPr lang="en-US" sz="2400" b="1" i="1" dirty="0" smtClean="0">
              <a:solidFill>
                <a:srgbClr val="850AFF"/>
              </a:solidFill>
              <a:latin typeface="Century Schoolbook" pitchFamily="70" charset="0"/>
              <a:ea typeface="ＭＳ Ｐゴシック" pitchFamily="70" charset="-128"/>
              <a:cs typeface="ＭＳ Ｐゴシック" pitchFamily="70" charset="-128"/>
            </a:endParaRPr>
          </a:p>
          <a:p>
            <a:pPr algn="ctr" eaLnBrk="1" hangingPunct="1">
              <a:spcBef>
                <a:spcPct val="0"/>
              </a:spcBef>
              <a:spcAft>
                <a:spcPts val="300"/>
              </a:spcAft>
              <a:buFontTx/>
              <a:buNone/>
            </a:pPr>
            <a:endParaRPr lang="en-US" sz="2200" dirty="0" smtClean="0">
              <a:solidFill>
                <a:srgbClr val="334D4D"/>
              </a:solidFill>
              <a:ea typeface="ＭＳ Ｐゴシック" pitchFamily="70" charset="-128"/>
              <a:cs typeface="ＭＳ Ｐゴシック" pitchFamily="70" charset="-128"/>
            </a:endParaRPr>
          </a:p>
          <a:p>
            <a:pPr algn="ctr" eaLnBrk="1" hangingPunct="1">
              <a:spcBef>
                <a:spcPct val="0"/>
              </a:spcBef>
              <a:spcAft>
                <a:spcPts val="300"/>
              </a:spcAft>
              <a:buFontTx/>
              <a:buNone/>
            </a:pPr>
            <a:r>
              <a:rPr lang="en-US" sz="2200" dirty="0" smtClean="0">
                <a:solidFill>
                  <a:srgbClr val="334D4D"/>
                </a:solidFill>
                <a:ea typeface="ＭＳ Ｐゴシック" pitchFamily="70" charset="-128"/>
                <a:cs typeface="ＭＳ Ｐゴシック" pitchFamily="70" charset="-128"/>
              </a:rPr>
              <a:t>Lasers, Optics &amp; Photonics</a:t>
            </a:r>
          </a:p>
          <a:p>
            <a:pPr algn="ctr" eaLnBrk="1" hangingPunct="1">
              <a:spcBef>
                <a:spcPct val="0"/>
              </a:spcBef>
              <a:spcAft>
                <a:spcPts val="300"/>
              </a:spcAft>
              <a:buFontTx/>
              <a:buNone/>
            </a:pPr>
            <a:r>
              <a:rPr lang="en-US" sz="2200" dirty="0" smtClean="0">
                <a:solidFill>
                  <a:srgbClr val="334D4D"/>
                </a:solidFill>
                <a:ea typeface="ＭＳ Ｐゴシック" pitchFamily="70" charset="-128"/>
                <a:cs typeface="ＭＳ Ｐゴシック" pitchFamily="70" charset="-128"/>
              </a:rPr>
              <a:t>October 7-9, 2013</a:t>
            </a:r>
          </a:p>
          <a:p>
            <a:pPr algn="ctr" eaLnBrk="1" hangingPunct="1">
              <a:spcBef>
                <a:spcPct val="0"/>
              </a:spcBef>
              <a:spcAft>
                <a:spcPts val="300"/>
              </a:spcAft>
              <a:buFontTx/>
              <a:buNone/>
            </a:pPr>
            <a:endParaRPr lang="en-US" sz="2200" dirty="0" smtClean="0">
              <a:solidFill>
                <a:srgbClr val="334D4D"/>
              </a:solidFill>
              <a:ea typeface="ＭＳ Ｐゴシック" pitchFamily="70" charset="-128"/>
              <a:cs typeface="ＭＳ Ｐゴシック" pitchFamily="70" charset="-128"/>
            </a:endParaRPr>
          </a:p>
          <a:p>
            <a:pPr algn="ctr" eaLnBrk="1" hangingPunct="1">
              <a:spcBef>
                <a:spcPct val="0"/>
              </a:spcBef>
              <a:spcAft>
                <a:spcPts val="300"/>
              </a:spcAft>
              <a:buFontTx/>
              <a:buNone/>
            </a:pPr>
            <a:endParaRPr lang="en-US" sz="2200" dirty="0" smtClean="0">
              <a:solidFill>
                <a:srgbClr val="334D4D"/>
              </a:solidFill>
              <a:ea typeface="ＭＳ Ｐゴシック" pitchFamily="70" charset="-128"/>
              <a:cs typeface="ＭＳ Ｐゴシック" pitchFamily="70" charset="-128"/>
            </a:endParaRPr>
          </a:p>
          <a:p>
            <a:pPr algn="ctr" eaLnBrk="1" hangingPunct="1">
              <a:spcBef>
                <a:spcPct val="0"/>
              </a:spcBef>
              <a:spcAft>
                <a:spcPts val="300"/>
              </a:spcAft>
              <a:buFontTx/>
              <a:buNone/>
            </a:pPr>
            <a:endParaRPr lang="en-US" sz="2200" dirty="0" smtClean="0">
              <a:ea typeface="ＭＳ Ｐゴシック" pitchFamily="70" charset="-128"/>
              <a:cs typeface="ＭＳ Ｐゴシック" pitchFamily="70" charset="-128"/>
            </a:endParaRPr>
          </a:p>
          <a:p>
            <a:pPr algn="ctr" eaLnBrk="1" hangingPunct="1">
              <a:spcBef>
                <a:spcPct val="0"/>
              </a:spcBef>
              <a:spcAft>
                <a:spcPts val="300"/>
              </a:spcAft>
              <a:buFontTx/>
              <a:buNone/>
            </a:pPr>
            <a:endParaRPr lang="en-US" sz="2200" dirty="0">
              <a:solidFill>
                <a:srgbClr val="334D4D"/>
              </a:solidFill>
              <a:ea typeface="ＭＳ Ｐゴシック" pitchFamily="70" charset="-128"/>
              <a:cs typeface="ＭＳ Ｐゴシック" pitchFamily="70" charset="-128"/>
            </a:endParaRPr>
          </a:p>
        </p:txBody>
      </p:sp>
      <p:sp>
        <p:nvSpPr>
          <p:cNvPr id="15363" name="Rectangle 4"/>
          <p:cNvSpPr>
            <a:spLocks noChangeArrowheads="1"/>
          </p:cNvSpPr>
          <p:nvPr/>
        </p:nvSpPr>
        <p:spPr bwMode="auto">
          <a:xfrm>
            <a:off x="1552575" y="96043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5364" name="Date Placeholder 3"/>
          <p:cNvSpPr>
            <a:spLocks noGrp="1"/>
          </p:cNvSpPr>
          <p:nvPr>
            <p:ph type="dt" sz="quarter" idx="10"/>
          </p:nvPr>
        </p:nvSpPr>
        <p:spPr>
          <a:noFill/>
        </p:spPr>
        <p:txBody>
          <a:bodyPr/>
          <a:lstStyle/>
          <a:p>
            <a:r>
              <a:rPr lang="en-US" sz="1000" i="0" dirty="0" smtClean="0">
                <a:latin typeface="Arial" pitchFamily="70" charset="0"/>
                <a:ea typeface="ＭＳ Ｐゴシック" pitchFamily="70" charset="-128"/>
                <a:cs typeface="ＭＳ Ｐゴシック" pitchFamily="70" charset="-128"/>
              </a:rPr>
              <a:t>10-2-13</a:t>
            </a:r>
          </a:p>
        </p:txBody>
      </p:sp>
      <p:sp>
        <p:nvSpPr>
          <p:cNvPr id="15365" name="Footer Placeholder 5"/>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70" charset="-128"/>
                <a:cs typeface="ＭＳ Ｐゴシック" pitchFamily="70" charset="-128"/>
              </a:rPr>
              <a:t>Background</a:t>
            </a:r>
          </a:p>
        </p:txBody>
      </p:sp>
      <p:sp>
        <p:nvSpPr>
          <p:cNvPr id="19459" name="Rectangle 3"/>
          <p:cNvSpPr>
            <a:spLocks noGrp="1" noChangeArrowheads="1"/>
          </p:cNvSpPr>
          <p:nvPr>
            <p:ph type="body" idx="1"/>
          </p:nvPr>
        </p:nvSpPr>
        <p:spPr>
          <a:xfrm>
            <a:off x="381000" y="1143000"/>
            <a:ext cx="8229600" cy="4724400"/>
          </a:xfrm>
        </p:spPr>
        <p:txBody>
          <a:bodyPr/>
          <a:lstStyle/>
          <a:p>
            <a:pPr>
              <a:spcBef>
                <a:spcPct val="0"/>
              </a:spcBef>
            </a:pPr>
            <a:r>
              <a:rPr lang="en-US" sz="2800" smtClean="0">
                <a:ea typeface="ＭＳ Ｐゴシック" pitchFamily="70" charset="-128"/>
                <a:cs typeface="ＭＳ Ｐゴシック" pitchFamily="70" charset="-128"/>
              </a:rPr>
              <a:t>SCSi is a Brittle Material</a:t>
            </a:r>
          </a:p>
          <a:p>
            <a:pPr lvl="1">
              <a:spcBef>
                <a:spcPct val="0"/>
              </a:spcBef>
            </a:pPr>
            <a:r>
              <a:rPr lang="en-US" sz="2200" smtClean="0"/>
              <a:t>Keep in compression</a:t>
            </a:r>
          </a:p>
          <a:p>
            <a:pPr>
              <a:spcBef>
                <a:spcPct val="0"/>
              </a:spcBef>
            </a:pPr>
            <a:r>
              <a:rPr lang="en-US" sz="2800" smtClean="0">
                <a:ea typeface="ＭＳ Ｐゴシック" pitchFamily="70" charset="-128"/>
                <a:cs typeface="ＭＳ Ｐゴシック" pitchFamily="70" charset="-128"/>
              </a:rPr>
              <a:t>How to attach?</a:t>
            </a:r>
          </a:p>
          <a:p>
            <a:pPr lvl="1">
              <a:spcBef>
                <a:spcPct val="0"/>
              </a:spcBef>
            </a:pPr>
            <a:r>
              <a:rPr lang="en-US" sz="2200" smtClean="0"/>
              <a:t>Direct bonding</a:t>
            </a:r>
          </a:p>
          <a:p>
            <a:pPr lvl="1">
              <a:spcBef>
                <a:spcPct val="0"/>
              </a:spcBef>
            </a:pPr>
            <a:r>
              <a:rPr lang="en-US" sz="2200" smtClean="0"/>
              <a:t>Threaded inserts</a:t>
            </a:r>
          </a:p>
          <a:p>
            <a:pPr>
              <a:spcBef>
                <a:spcPct val="0"/>
              </a:spcBef>
            </a:pPr>
            <a:r>
              <a:rPr lang="en-US" sz="2800" smtClean="0">
                <a:ea typeface="ＭＳ Ｐゴシック" pitchFamily="70" charset="-128"/>
                <a:cs typeface="ＭＳ Ｐゴシック" pitchFamily="70" charset="-128"/>
              </a:rPr>
              <a:t>Required Bond Properties</a:t>
            </a:r>
          </a:p>
          <a:p>
            <a:pPr lvl="1">
              <a:spcBef>
                <a:spcPct val="0"/>
              </a:spcBef>
            </a:pPr>
            <a:r>
              <a:rPr lang="en-US" sz="2200" smtClean="0"/>
              <a:t>Minimum induced stress/strain</a:t>
            </a:r>
          </a:p>
          <a:p>
            <a:pPr lvl="1">
              <a:spcBef>
                <a:spcPct val="0"/>
              </a:spcBef>
            </a:pPr>
            <a:r>
              <a:rPr lang="en-US" sz="2200" smtClean="0"/>
              <a:t>CTE close to SCSi</a:t>
            </a:r>
          </a:p>
          <a:p>
            <a:pPr lvl="1">
              <a:spcBef>
                <a:spcPct val="0"/>
              </a:spcBef>
            </a:pPr>
            <a:r>
              <a:rPr lang="en-US" sz="2200" smtClean="0">
                <a:ea typeface="ＭＳ Ｐゴシック" pitchFamily="70" charset="-128"/>
                <a:cs typeface="ＭＳ Ｐゴシック" pitchFamily="70" charset="-128"/>
              </a:rPr>
              <a:t>Thermal stability over large </a:t>
            </a:r>
            <a:r>
              <a:rPr lang="en-US" sz="2200" smtClean="0">
                <a:latin typeface="Symbol" pitchFamily="70" charset="2"/>
                <a:ea typeface="ＭＳ Ｐゴシック" pitchFamily="70" charset="-128"/>
                <a:cs typeface="ＭＳ Ｐゴシック" pitchFamily="70" charset="-128"/>
              </a:rPr>
              <a:t>D</a:t>
            </a:r>
            <a:r>
              <a:rPr lang="en-US" sz="2200" smtClean="0">
                <a:ea typeface="ＭＳ Ｐゴシック" pitchFamily="70" charset="-128"/>
                <a:cs typeface="ＭＳ Ｐゴシック" pitchFamily="70" charset="-128"/>
              </a:rPr>
              <a:t>T</a:t>
            </a:r>
          </a:p>
          <a:p>
            <a:pPr lvl="1">
              <a:spcBef>
                <a:spcPct val="0"/>
              </a:spcBef>
            </a:pPr>
            <a:r>
              <a:rPr lang="en-US" sz="2200" smtClean="0"/>
              <a:t>Very low outgassing</a:t>
            </a:r>
          </a:p>
          <a:p>
            <a:pPr lvl="1">
              <a:spcBef>
                <a:spcPct val="0"/>
              </a:spcBef>
            </a:pPr>
            <a:r>
              <a:rPr lang="en-US" sz="2200" smtClean="0"/>
              <a:t>Bond strength </a:t>
            </a:r>
            <a:r>
              <a:rPr lang="en-US" sz="2200" smtClean="0">
                <a:sym typeface="Symbol" pitchFamily="70" charset="2"/>
              </a:rPr>
              <a:t></a:t>
            </a:r>
            <a:r>
              <a:rPr lang="en-US" sz="2200" smtClean="0"/>
              <a:t> SCSi strength</a:t>
            </a:r>
          </a:p>
          <a:p>
            <a:pPr lvl="1">
              <a:spcBef>
                <a:spcPct val="0"/>
              </a:spcBef>
            </a:pPr>
            <a:r>
              <a:rPr lang="en-US" sz="2200" smtClean="0"/>
              <a:t>High creep strength</a:t>
            </a:r>
          </a:p>
          <a:p>
            <a:pPr lvl="1">
              <a:spcBef>
                <a:spcPct val="0"/>
              </a:spcBef>
            </a:pPr>
            <a:r>
              <a:rPr lang="en-US" sz="2200" smtClean="0"/>
              <a:t>Production repeatability</a:t>
            </a:r>
          </a:p>
          <a:p>
            <a:pPr lvl="1">
              <a:spcBef>
                <a:spcPct val="0"/>
              </a:spcBef>
            </a:pPr>
            <a:r>
              <a:rPr lang="en-US" sz="2200" smtClean="0"/>
              <a:t>Low cost</a:t>
            </a:r>
          </a:p>
          <a:p>
            <a:pPr lvl="1">
              <a:spcBef>
                <a:spcPts val="125"/>
              </a:spcBef>
            </a:pPr>
            <a:endParaRPr lang="en-US" sz="2200" smtClean="0"/>
          </a:p>
        </p:txBody>
      </p:sp>
      <p:sp>
        <p:nvSpPr>
          <p:cNvPr id="19460" name="Date Placeholder 3"/>
          <p:cNvSpPr>
            <a:spLocks noGrp="1"/>
          </p:cNvSpPr>
          <p:nvPr>
            <p:ph type="dt" sz="quarter" idx="10"/>
          </p:nvPr>
        </p:nvSpPr>
        <p:spPr>
          <a:noFill/>
        </p:spPr>
        <p:txBody>
          <a:bodyPr/>
          <a:lstStyle/>
          <a:p>
            <a:r>
              <a:rPr lang="en-US" i="0" dirty="0" smtClean="0">
                <a:latin typeface="Arial" pitchFamily="70" charset="0"/>
                <a:ea typeface="ＭＳ Ｐゴシック" pitchFamily="70" charset="-128"/>
                <a:cs typeface="ＭＳ Ｐゴシック" pitchFamily="70" charset="-128"/>
              </a:rPr>
              <a:t>10-2-13</a:t>
            </a:r>
          </a:p>
        </p:txBody>
      </p:sp>
      <p:sp>
        <p:nvSpPr>
          <p:cNvPr id="19461" name="Footer Placeholder 4"/>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pic>
        <p:nvPicPr>
          <p:cNvPr id="19462" name="Picture 6" descr="New Boule with Man"/>
          <p:cNvPicPr>
            <a:picLocks noChangeAspect="1" noChangeArrowheads="1"/>
          </p:cNvPicPr>
          <p:nvPr/>
        </p:nvPicPr>
        <p:blipFill>
          <a:blip r:embed="rId3"/>
          <a:srcRect l="11543"/>
          <a:stretch>
            <a:fillRect/>
          </a:stretch>
        </p:blipFill>
        <p:spPr bwMode="auto">
          <a:xfrm>
            <a:off x="5791200" y="1600200"/>
            <a:ext cx="2919413"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Date Placeholder 3"/>
          <p:cNvSpPr>
            <a:spLocks noGrp="1"/>
          </p:cNvSpPr>
          <p:nvPr>
            <p:ph type="dt" sz="quarter" idx="10"/>
          </p:nvPr>
        </p:nvSpPr>
        <p:spPr>
          <a:noFill/>
        </p:spPr>
        <p:txBody>
          <a:bodyPr/>
          <a:lstStyle/>
          <a:p>
            <a:r>
              <a:rPr lang="en-US" i="0" dirty="0" smtClean="0">
                <a:latin typeface="Arial" pitchFamily="70" charset="0"/>
                <a:ea typeface="ＭＳ Ｐゴシック" pitchFamily="70" charset="-128"/>
                <a:cs typeface="ＭＳ Ｐゴシック" pitchFamily="70" charset="-128"/>
              </a:rPr>
              <a:t>10-2-13</a:t>
            </a:r>
          </a:p>
        </p:txBody>
      </p:sp>
      <p:sp>
        <p:nvSpPr>
          <p:cNvPr id="21508" name="Rectangle 2"/>
          <p:cNvSpPr>
            <a:spLocks noGrp="1" noChangeArrowheads="1"/>
          </p:cNvSpPr>
          <p:nvPr>
            <p:ph type="title"/>
          </p:nvPr>
        </p:nvSpPr>
        <p:spPr/>
        <p:txBody>
          <a:bodyPr/>
          <a:lstStyle/>
          <a:p>
            <a:pPr eaLnBrk="1" hangingPunct="1"/>
            <a:r>
              <a:rPr lang="en-US" smtClean="0">
                <a:ea typeface="ＭＳ Ｐゴシック" pitchFamily="70" charset="-128"/>
                <a:cs typeface="ＭＳ Ｐゴシック" pitchFamily="70" charset="-128"/>
              </a:rPr>
              <a:t>Inserts</a:t>
            </a:r>
          </a:p>
        </p:txBody>
      </p:sp>
      <p:sp>
        <p:nvSpPr>
          <p:cNvPr id="21509" name="Rectangle 3"/>
          <p:cNvSpPr>
            <a:spLocks noGrp="1" noChangeArrowheads="1"/>
          </p:cNvSpPr>
          <p:nvPr>
            <p:ph type="body" idx="1"/>
          </p:nvPr>
        </p:nvSpPr>
        <p:spPr>
          <a:xfrm>
            <a:off x="381000" y="1371600"/>
            <a:ext cx="8229600" cy="5029200"/>
          </a:xfrm>
        </p:spPr>
        <p:txBody>
          <a:bodyPr/>
          <a:lstStyle/>
          <a:p>
            <a:pPr eaLnBrk="1" hangingPunct="1"/>
            <a:r>
              <a:rPr lang="en-US" sz="2400" dirty="0">
                <a:ea typeface="ＭＳ Ｐゴシック" pitchFamily="70" charset="-128"/>
                <a:cs typeface="ＭＳ Ｐゴシック" pitchFamily="70" charset="-128"/>
              </a:rPr>
              <a:t>Threaded Inserts Required for Attachments</a:t>
            </a:r>
            <a:endParaRPr lang="en-US" sz="2600" dirty="0">
              <a:ea typeface="ＭＳ Ｐゴシック" pitchFamily="70" charset="-128"/>
              <a:cs typeface="ＭＳ Ｐゴシック" pitchFamily="70" charset="-128"/>
            </a:endParaRPr>
          </a:p>
          <a:p>
            <a:pPr lvl="1" eaLnBrk="1" hangingPunct="1"/>
            <a:r>
              <a:rPr lang="en-US" sz="2400" dirty="0"/>
              <a:t>Best match is Fe/39Ni</a:t>
            </a:r>
          </a:p>
          <a:p>
            <a:pPr lvl="2" eaLnBrk="1" hangingPunct="1"/>
            <a:r>
              <a:rPr lang="en-US" sz="2300" dirty="0">
                <a:ea typeface="ＭＳ Ｐゴシック" pitchFamily="70" charset="-128"/>
              </a:rPr>
              <a:t>CTE close over wide temperature range</a:t>
            </a:r>
          </a:p>
          <a:p>
            <a:pPr lvl="1" eaLnBrk="1" hangingPunct="1"/>
            <a:r>
              <a:rPr lang="en-US" sz="2400" dirty="0"/>
              <a:t>How to bond?</a:t>
            </a:r>
          </a:p>
          <a:p>
            <a:pPr lvl="2" eaLnBrk="1" hangingPunct="1"/>
            <a:r>
              <a:rPr lang="en-US" sz="2300" dirty="0">
                <a:ea typeface="ＭＳ Ｐゴシック" pitchFamily="70" charset="-128"/>
              </a:rPr>
              <a:t>Frit most widely used</a:t>
            </a:r>
          </a:p>
          <a:p>
            <a:pPr lvl="3" eaLnBrk="1" hangingPunct="1"/>
            <a:r>
              <a:rPr lang="en-US" sz="2200" dirty="0">
                <a:ea typeface="ＭＳ Ｐゴシック" pitchFamily="70" charset="-128"/>
              </a:rPr>
              <a:t>Extensive testing</a:t>
            </a:r>
          </a:p>
          <a:p>
            <a:pPr lvl="4" eaLnBrk="1" hangingPunct="1"/>
            <a:r>
              <a:rPr lang="en-US" sz="2000" dirty="0">
                <a:ea typeface="ＭＳ Ｐゴシック" pitchFamily="70" charset="-128"/>
              </a:rPr>
              <a:t>Mechanical</a:t>
            </a:r>
          </a:p>
          <a:p>
            <a:pPr lvl="4" eaLnBrk="1" hangingPunct="1"/>
            <a:r>
              <a:rPr lang="en-US" sz="2000" dirty="0">
                <a:ea typeface="ＭＳ Ｐゴシック" pitchFamily="70" charset="-128"/>
              </a:rPr>
              <a:t>Thermal</a:t>
            </a:r>
          </a:p>
          <a:p>
            <a:pPr lvl="2" eaLnBrk="1" hangingPunct="1"/>
            <a:r>
              <a:rPr lang="en-US" sz="2300" dirty="0">
                <a:ea typeface="ＭＳ Ｐゴシック" pitchFamily="70" charset="-128"/>
              </a:rPr>
              <a:t>Polymers </a:t>
            </a:r>
          </a:p>
          <a:p>
            <a:pPr lvl="3" eaLnBrk="1" hangingPunct="1"/>
            <a:r>
              <a:rPr lang="en-US" sz="2200" dirty="0">
                <a:ea typeface="ＭＳ Ｐゴシック" pitchFamily="70" charset="-128"/>
              </a:rPr>
              <a:t>Subject to creep</a:t>
            </a:r>
          </a:p>
          <a:p>
            <a:pPr lvl="3" eaLnBrk="1" hangingPunct="1"/>
            <a:r>
              <a:rPr lang="en-US" sz="2200" dirty="0" err="1">
                <a:ea typeface="ＭＳ Ｐゴシック" pitchFamily="70" charset="-128"/>
              </a:rPr>
              <a:t>Outgassing</a:t>
            </a:r>
            <a:endParaRPr lang="en-US" sz="2200" dirty="0">
              <a:ea typeface="ＭＳ Ｐゴシック" pitchFamily="70" charset="-128"/>
            </a:endParaRPr>
          </a:p>
          <a:p>
            <a:pPr lvl="2" eaLnBrk="1" hangingPunct="1"/>
            <a:r>
              <a:rPr lang="en-US" sz="2300" dirty="0">
                <a:ea typeface="ＭＳ Ｐゴシック" pitchFamily="70" charset="-128"/>
              </a:rPr>
              <a:t>No solder heritage</a:t>
            </a:r>
          </a:p>
        </p:txBody>
      </p:sp>
      <p:sp>
        <p:nvSpPr>
          <p:cNvPr id="21510" name="Footer Placeholder 4"/>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graphicFrame>
        <p:nvGraphicFramePr>
          <p:cNvPr id="21506" name="Object 2"/>
          <p:cNvGraphicFramePr>
            <a:graphicFrameLocks noChangeAspect="1"/>
          </p:cNvGraphicFramePr>
          <p:nvPr/>
        </p:nvGraphicFramePr>
        <p:xfrm>
          <a:off x="5410200" y="3048000"/>
          <a:ext cx="2990850" cy="2640013"/>
        </p:xfrm>
        <a:graphic>
          <a:graphicData uri="http://schemas.openxmlformats.org/presentationml/2006/ole">
            <p:oleObj spid="_x0000_s21508" name="Photo Editor Photo" r:id="rId4" imgW="3982006" imgH="3514286" progId="">
              <p:embed/>
            </p:oleObj>
          </a:graphicData>
        </a:graphic>
      </p:graphicFrame>
      <p:sp>
        <p:nvSpPr>
          <p:cNvPr id="21511" name="Line 7"/>
          <p:cNvSpPr>
            <a:spLocks noChangeShapeType="1"/>
          </p:cNvSpPr>
          <p:nvPr/>
        </p:nvSpPr>
        <p:spPr bwMode="auto">
          <a:xfrm flipV="1">
            <a:off x="5791200" y="5562600"/>
            <a:ext cx="381000" cy="304800"/>
          </a:xfrm>
          <a:prstGeom prst="line">
            <a:avLst/>
          </a:prstGeom>
          <a:noFill/>
          <a:ln w="19050">
            <a:solidFill>
              <a:srgbClr val="FF6633"/>
            </a:solidFill>
            <a:round/>
            <a:headEnd/>
            <a:tailEnd type="triangle" w="med" len="med"/>
          </a:ln>
        </p:spPr>
        <p:txBody>
          <a:bodyPr>
            <a:prstTxWarp prst="textNoShape">
              <a:avLst/>
            </a:prstTxWarp>
          </a:bodyPr>
          <a:lstStyle/>
          <a:p>
            <a:endParaRPr lang="en-US"/>
          </a:p>
        </p:txBody>
      </p:sp>
      <p:sp>
        <p:nvSpPr>
          <p:cNvPr id="21512" name="Line 8"/>
          <p:cNvSpPr>
            <a:spLocks noChangeShapeType="1"/>
          </p:cNvSpPr>
          <p:nvPr/>
        </p:nvSpPr>
        <p:spPr bwMode="auto">
          <a:xfrm flipH="1" flipV="1">
            <a:off x="6705600" y="5029200"/>
            <a:ext cx="1371600" cy="914400"/>
          </a:xfrm>
          <a:prstGeom prst="line">
            <a:avLst/>
          </a:prstGeom>
          <a:noFill/>
          <a:ln w="19050">
            <a:solidFill>
              <a:srgbClr val="FF6633"/>
            </a:solidFill>
            <a:round/>
            <a:headEnd/>
            <a:tailEnd type="triangle" w="med" len="med"/>
          </a:ln>
        </p:spPr>
        <p:txBody>
          <a:bodyPr>
            <a:prstTxWarp prst="textNoShape">
              <a:avLst/>
            </a:prstTxWarp>
          </a:bodyPr>
          <a:lstStyle/>
          <a:p>
            <a:endParaRPr lang="en-US"/>
          </a:p>
        </p:txBody>
      </p:sp>
      <p:sp>
        <p:nvSpPr>
          <p:cNvPr id="21513" name="Text Box 9"/>
          <p:cNvSpPr txBox="1">
            <a:spLocks noChangeArrowheads="1"/>
          </p:cNvSpPr>
          <p:nvPr/>
        </p:nvSpPr>
        <p:spPr bwMode="auto">
          <a:xfrm>
            <a:off x="5410200" y="5867400"/>
            <a:ext cx="2133600" cy="517525"/>
          </a:xfrm>
          <a:prstGeom prst="rect">
            <a:avLst/>
          </a:prstGeom>
          <a:noFill/>
          <a:ln w="9525">
            <a:noFill/>
            <a:miter lim="800000"/>
            <a:headEnd/>
            <a:tailEnd/>
          </a:ln>
        </p:spPr>
        <p:txBody>
          <a:bodyPr>
            <a:prstTxWarp prst="textNoShape">
              <a:avLst/>
            </a:prstTxWarp>
            <a:spAutoFit/>
          </a:bodyPr>
          <a:lstStyle/>
          <a:p>
            <a:pPr>
              <a:spcBef>
                <a:spcPct val="50000"/>
              </a:spcBef>
            </a:pPr>
            <a:r>
              <a:rPr lang="en-US" sz="1400"/>
              <a:t>Silicon Substrate with Threaded Insert</a:t>
            </a:r>
          </a:p>
        </p:txBody>
      </p:sp>
      <p:sp>
        <p:nvSpPr>
          <p:cNvPr id="21514" name="Text Box 10"/>
          <p:cNvSpPr txBox="1">
            <a:spLocks noChangeArrowheads="1"/>
          </p:cNvSpPr>
          <p:nvPr/>
        </p:nvSpPr>
        <p:spPr bwMode="auto">
          <a:xfrm>
            <a:off x="7391400" y="5943600"/>
            <a:ext cx="1524000" cy="5175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a:t>Metal Substructure</a:t>
            </a:r>
          </a:p>
        </p:txBody>
      </p:sp>
      <p:sp>
        <p:nvSpPr>
          <p:cNvPr id="21515" name="Text Box 11"/>
          <p:cNvSpPr txBox="1">
            <a:spLocks noChangeArrowheads="1"/>
          </p:cNvSpPr>
          <p:nvPr/>
        </p:nvSpPr>
        <p:spPr bwMode="auto">
          <a:xfrm>
            <a:off x="5257800" y="2743200"/>
            <a:ext cx="3429000" cy="3048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a:t>Frit Bonded Application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Date Placeholder 3"/>
          <p:cNvSpPr>
            <a:spLocks noGrp="1"/>
          </p:cNvSpPr>
          <p:nvPr>
            <p:ph type="dt" sz="quarter" idx="10"/>
          </p:nvPr>
        </p:nvSpPr>
        <p:spPr>
          <a:noFill/>
        </p:spPr>
        <p:txBody>
          <a:bodyPr/>
          <a:lstStyle/>
          <a:p>
            <a:r>
              <a:rPr lang="en-US" i="0" dirty="0" smtClean="0">
                <a:latin typeface="Arial" pitchFamily="70" charset="0"/>
                <a:ea typeface="ＭＳ Ｐゴシック" pitchFamily="70" charset="-128"/>
                <a:cs typeface="ＭＳ Ｐゴシック" pitchFamily="70" charset="-128"/>
              </a:rPr>
              <a:t>10-2-13</a:t>
            </a:r>
          </a:p>
        </p:txBody>
      </p:sp>
      <p:sp>
        <p:nvSpPr>
          <p:cNvPr id="23557" name="Rectangle 2"/>
          <p:cNvSpPr>
            <a:spLocks noGrp="1" noChangeArrowheads="1"/>
          </p:cNvSpPr>
          <p:nvPr>
            <p:ph type="title"/>
          </p:nvPr>
        </p:nvSpPr>
        <p:spPr/>
        <p:txBody>
          <a:bodyPr/>
          <a:lstStyle/>
          <a:p>
            <a:pPr eaLnBrk="1" hangingPunct="1"/>
            <a:r>
              <a:rPr lang="en-US" sz="3700" smtClean="0">
                <a:ea typeface="ＭＳ Ｐゴシック" pitchFamily="70" charset="-128"/>
                <a:cs typeface="ＭＳ Ｐゴシック" pitchFamily="70" charset="-128"/>
              </a:rPr>
              <a:t>McCarter Bonding History</a:t>
            </a:r>
          </a:p>
        </p:txBody>
      </p:sp>
      <p:sp>
        <p:nvSpPr>
          <p:cNvPr id="23558" name="Footer Placeholder 4"/>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graphicFrame>
        <p:nvGraphicFramePr>
          <p:cNvPr id="23554" name="Object 2"/>
          <p:cNvGraphicFramePr>
            <a:graphicFrameLocks noChangeAspect="1"/>
          </p:cNvGraphicFramePr>
          <p:nvPr>
            <p:extLst>
              <p:ext uri="{D42A27DB-BD31-4B8C-83A1-F6EECF244321}">
                <p14:modId xmlns:p14="http://schemas.microsoft.com/office/powerpoint/2010/main" xmlns="" val="1438619810"/>
              </p:ext>
            </p:extLst>
          </p:nvPr>
        </p:nvGraphicFramePr>
        <p:xfrm>
          <a:off x="6019800" y="3505200"/>
          <a:ext cx="2743200" cy="2527300"/>
        </p:xfrm>
        <a:graphic>
          <a:graphicData uri="http://schemas.openxmlformats.org/presentationml/2006/ole">
            <p:oleObj spid="_x0000_s23558" name="Document" r:id="rId4" imgW="8230749" imgH="7582958" progId="Word.Document.12">
              <p:link updateAutomatic="1"/>
            </p:oleObj>
          </a:graphicData>
        </a:graphic>
      </p:graphicFrame>
      <p:graphicFrame>
        <p:nvGraphicFramePr>
          <p:cNvPr id="23555" name="Object 3"/>
          <p:cNvGraphicFramePr>
            <a:graphicFrameLocks noChangeAspect="1"/>
          </p:cNvGraphicFramePr>
          <p:nvPr>
            <p:extLst>
              <p:ext uri="{D42A27DB-BD31-4B8C-83A1-F6EECF244321}">
                <p14:modId xmlns:p14="http://schemas.microsoft.com/office/powerpoint/2010/main" xmlns="" val="3874660456"/>
              </p:ext>
            </p:extLst>
          </p:nvPr>
        </p:nvGraphicFramePr>
        <p:xfrm>
          <a:off x="381000" y="4038600"/>
          <a:ext cx="5638800" cy="1600200"/>
        </p:xfrm>
        <a:graphic>
          <a:graphicData uri="http://schemas.openxmlformats.org/presentationml/2006/ole">
            <p:oleObj spid="_x0000_s23559" name="Document" r:id="rId5" imgW="16880656" imgH="4763165" progId="Word.Document.12">
              <p:link updateAutomatic="1"/>
            </p:oleObj>
          </a:graphicData>
        </a:graphic>
      </p:graphicFrame>
      <p:sp>
        <p:nvSpPr>
          <p:cNvPr id="23559" name="AutoShape 8"/>
          <p:cNvSpPr>
            <a:spLocks noChangeAspect="1" noChangeArrowheads="1" noTextEdit="1"/>
          </p:cNvSpPr>
          <p:nvPr/>
        </p:nvSpPr>
        <p:spPr bwMode="auto">
          <a:xfrm>
            <a:off x="763588" y="1371600"/>
            <a:ext cx="6615112" cy="1905000"/>
          </a:xfrm>
          <a:prstGeom prst="rect">
            <a:avLst/>
          </a:prstGeom>
          <a:noFill/>
          <a:ln w="9525">
            <a:noFill/>
            <a:miter lim="800000"/>
            <a:headEnd/>
            <a:tailEnd/>
          </a:ln>
        </p:spPr>
        <p:txBody>
          <a:bodyPr>
            <a:prstTxWarp prst="textNoShape">
              <a:avLst/>
            </a:prstTxWarp>
          </a:bodyPr>
          <a:lstStyle/>
          <a:p>
            <a:endParaRPr lang="en-US"/>
          </a:p>
        </p:txBody>
      </p:sp>
      <p:pic>
        <p:nvPicPr>
          <p:cNvPr id="23560" name="Picture 10"/>
          <p:cNvPicPr>
            <a:picLocks noChangeAspect="1" noChangeArrowheads="1"/>
          </p:cNvPicPr>
          <p:nvPr/>
        </p:nvPicPr>
        <p:blipFill>
          <a:blip r:embed="rId6"/>
          <a:srcRect b="13792"/>
          <a:stretch>
            <a:fillRect/>
          </a:stretch>
        </p:blipFill>
        <p:spPr bwMode="auto">
          <a:xfrm>
            <a:off x="763588" y="1371600"/>
            <a:ext cx="6615112"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p:spPr>
        <p:txBody>
          <a:bodyPr/>
          <a:lstStyle/>
          <a:p>
            <a:r>
              <a:rPr lang="en-US" i="0" dirty="0" smtClean="0">
                <a:latin typeface="Arial" pitchFamily="70" charset="0"/>
                <a:ea typeface="ＭＳ Ｐゴシック" pitchFamily="70" charset="-128"/>
                <a:cs typeface="ＭＳ Ｐゴシック" pitchFamily="70" charset="-128"/>
              </a:rPr>
              <a:t>10-2-13</a:t>
            </a:r>
          </a:p>
        </p:txBody>
      </p:sp>
      <p:sp>
        <p:nvSpPr>
          <p:cNvPr id="25603" name="Rectangle 2"/>
          <p:cNvSpPr>
            <a:spLocks noGrp="1" noChangeArrowheads="1"/>
          </p:cNvSpPr>
          <p:nvPr>
            <p:ph type="title"/>
          </p:nvPr>
        </p:nvSpPr>
        <p:spPr/>
        <p:txBody>
          <a:bodyPr/>
          <a:lstStyle/>
          <a:p>
            <a:pPr eaLnBrk="1" hangingPunct="1"/>
            <a:r>
              <a:rPr lang="en-US" sz="3600" smtClean="0">
                <a:ea typeface="ＭＳ Ｐゴシック" pitchFamily="70" charset="-128"/>
                <a:cs typeface="ＭＳ Ｐゴシック" pitchFamily="70" charset="-128"/>
              </a:rPr>
              <a:t>Frit Bond Strength After Cryogenic Dip</a:t>
            </a:r>
          </a:p>
        </p:txBody>
      </p:sp>
      <p:pic>
        <p:nvPicPr>
          <p:cNvPr id="25604" name="Picture 4" descr="Frit bond test"/>
          <p:cNvPicPr>
            <a:picLocks noChangeAspect="1" noChangeArrowheads="1"/>
          </p:cNvPicPr>
          <p:nvPr/>
        </p:nvPicPr>
        <p:blipFill>
          <a:blip r:embed="rId3"/>
          <a:srcRect/>
          <a:stretch>
            <a:fillRect/>
          </a:stretch>
        </p:blipFill>
        <p:spPr bwMode="auto">
          <a:xfrm>
            <a:off x="914400" y="1371600"/>
            <a:ext cx="7427913" cy="4972050"/>
          </a:xfrm>
          <a:prstGeom prst="rect">
            <a:avLst/>
          </a:prstGeom>
          <a:noFill/>
          <a:ln w="9525">
            <a:noFill/>
            <a:miter lim="800000"/>
            <a:headEnd/>
            <a:tailEnd/>
          </a:ln>
        </p:spPr>
      </p:pic>
      <p:sp>
        <p:nvSpPr>
          <p:cNvPr id="25605" name="Footer Placeholder 5"/>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p:spPr>
        <p:txBody>
          <a:bodyPr/>
          <a:lstStyle/>
          <a:p>
            <a:r>
              <a:rPr lang="en-US" i="0" dirty="0" smtClean="0">
                <a:latin typeface="Arial" pitchFamily="70" charset="0"/>
                <a:ea typeface="ＭＳ Ｐゴシック" pitchFamily="70" charset="-128"/>
                <a:cs typeface="ＭＳ Ｐゴシック" pitchFamily="70" charset="-128"/>
              </a:rPr>
              <a:t>10-2-13</a:t>
            </a:r>
          </a:p>
        </p:txBody>
      </p:sp>
      <p:sp>
        <p:nvSpPr>
          <p:cNvPr id="27651" name="Rectangle 2"/>
          <p:cNvSpPr>
            <a:spLocks noGrp="1" noChangeArrowheads="1"/>
          </p:cNvSpPr>
          <p:nvPr>
            <p:ph type="title"/>
          </p:nvPr>
        </p:nvSpPr>
        <p:spPr/>
        <p:txBody>
          <a:bodyPr/>
          <a:lstStyle/>
          <a:p>
            <a:pPr eaLnBrk="1" hangingPunct="1"/>
            <a:r>
              <a:rPr lang="en-US" smtClean="0">
                <a:ea typeface="ＭＳ Ｐゴシック" pitchFamily="70" charset="-128"/>
                <a:cs typeface="ＭＳ Ｐゴシック" pitchFamily="70" charset="-128"/>
              </a:rPr>
              <a:t>Polymers</a:t>
            </a:r>
          </a:p>
        </p:txBody>
      </p:sp>
      <p:sp>
        <p:nvSpPr>
          <p:cNvPr id="27652" name="Rectangle 3"/>
          <p:cNvSpPr>
            <a:spLocks noGrp="1" noChangeArrowheads="1"/>
          </p:cNvSpPr>
          <p:nvPr>
            <p:ph type="body" idx="1"/>
          </p:nvPr>
        </p:nvSpPr>
        <p:spPr>
          <a:xfrm>
            <a:off x="304800" y="1219200"/>
            <a:ext cx="8229600" cy="5257800"/>
          </a:xfrm>
        </p:spPr>
        <p:txBody>
          <a:bodyPr/>
          <a:lstStyle/>
          <a:p>
            <a:pPr eaLnBrk="1" hangingPunct="1">
              <a:lnSpc>
                <a:spcPct val="80000"/>
              </a:lnSpc>
              <a:spcBef>
                <a:spcPct val="15000"/>
              </a:spcBef>
              <a:spcAft>
                <a:spcPts val="600"/>
              </a:spcAft>
            </a:pPr>
            <a:r>
              <a:rPr lang="en-US" sz="2600" smtClean="0">
                <a:ea typeface="ＭＳ Ｐゴシック" pitchFamily="70" charset="-128"/>
                <a:cs typeface="ＭＳ Ｐゴシック" pitchFamily="70" charset="-128"/>
              </a:rPr>
              <a:t>Primarily Epoxies</a:t>
            </a:r>
          </a:p>
          <a:p>
            <a:pPr lvl="1" eaLnBrk="1" hangingPunct="1">
              <a:lnSpc>
                <a:spcPct val="80000"/>
              </a:lnSpc>
              <a:spcBef>
                <a:spcPct val="15000"/>
              </a:spcBef>
              <a:spcAft>
                <a:spcPts val="600"/>
              </a:spcAft>
            </a:pPr>
            <a:r>
              <a:rPr lang="en-US" sz="2400" smtClean="0"/>
              <a:t>Scotch-Weld EC-2216 gray - most common</a:t>
            </a:r>
          </a:p>
          <a:p>
            <a:pPr lvl="1" eaLnBrk="1" hangingPunct="1">
              <a:lnSpc>
                <a:spcPct val="80000"/>
              </a:lnSpc>
              <a:spcBef>
                <a:spcPct val="15000"/>
              </a:spcBef>
              <a:spcAft>
                <a:spcPts val="600"/>
              </a:spcAft>
            </a:pPr>
            <a:r>
              <a:rPr lang="en-US" sz="2400" smtClean="0"/>
              <a:t>Scotch-Weld 1838 green - lower CTE </a:t>
            </a:r>
          </a:p>
          <a:p>
            <a:pPr lvl="1" eaLnBrk="1" hangingPunct="1">
              <a:lnSpc>
                <a:spcPct val="80000"/>
              </a:lnSpc>
              <a:spcBef>
                <a:spcPct val="15000"/>
              </a:spcBef>
              <a:spcAft>
                <a:spcPts val="600"/>
              </a:spcAft>
            </a:pPr>
            <a:r>
              <a:rPr lang="en-US" sz="2400" smtClean="0"/>
              <a:t>Others available</a:t>
            </a:r>
          </a:p>
          <a:p>
            <a:pPr eaLnBrk="1" hangingPunct="1">
              <a:lnSpc>
                <a:spcPct val="80000"/>
              </a:lnSpc>
              <a:spcBef>
                <a:spcPct val="15000"/>
              </a:spcBef>
              <a:spcAft>
                <a:spcPts val="600"/>
              </a:spcAft>
            </a:pPr>
            <a:r>
              <a:rPr lang="en-US" sz="2600" smtClean="0">
                <a:ea typeface="ＭＳ Ｐゴシック" pitchFamily="70" charset="-128"/>
                <a:cs typeface="ＭＳ Ｐゴシック" pitchFamily="70" charset="-128"/>
              </a:rPr>
              <a:t>Silicones</a:t>
            </a:r>
          </a:p>
          <a:p>
            <a:pPr lvl="1" eaLnBrk="1" hangingPunct="1">
              <a:lnSpc>
                <a:spcPct val="80000"/>
              </a:lnSpc>
              <a:spcBef>
                <a:spcPct val="15000"/>
              </a:spcBef>
              <a:spcAft>
                <a:spcPts val="600"/>
              </a:spcAft>
            </a:pPr>
            <a:r>
              <a:rPr lang="en-US" sz="2400" smtClean="0"/>
              <a:t>GE RTV 142</a:t>
            </a:r>
          </a:p>
          <a:p>
            <a:pPr eaLnBrk="1" hangingPunct="1">
              <a:lnSpc>
                <a:spcPct val="80000"/>
              </a:lnSpc>
              <a:spcBef>
                <a:spcPct val="15000"/>
              </a:spcBef>
              <a:spcAft>
                <a:spcPts val="600"/>
              </a:spcAft>
            </a:pPr>
            <a:r>
              <a:rPr lang="en-US" sz="2600" smtClean="0">
                <a:ea typeface="ＭＳ Ｐゴシック" pitchFamily="70" charset="-128"/>
                <a:cs typeface="ＭＳ Ｐゴシック" pitchFamily="70" charset="-128"/>
              </a:rPr>
              <a:t>Polymer Bond Issues</a:t>
            </a:r>
          </a:p>
          <a:p>
            <a:pPr lvl="1" eaLnBrk="1" hangingPunct="1">
              <a:lnSpc>
                <a:spcPct val="80000"/>
              </a:lnSpc>
              <a:spcBef>
                <a:spcPct val="15000"/>
              </a:spcBef>
              <a:spcAft>
                <a:spcPts val="600"/>
              </a:spcAft>
            </a:pPr>
            <a:r>
              <a:rPr lang="en-US" sz="2400" smtClean="0"/>
              <a:t>Creep</a:t>
            </a:r>
          </a:p>
          <a:p>
            <a:pPr lvl="1" eaLnBrk="1" hangingPunct="1">
              <a:lnSpc>
                <a:spcPct val="80000"/>
              </a:lnSpc>
              <a:spcBef>
                <a:spcPct val="15000"/>
              </a:spcBef>
              <a:spcAft>
                <a:spcPts val="600"/>
              </a:spcAft>
            </a:pPr>
            <a:r>
              <a:rPr lang="en-US" sz="2400" smtClean="0"/>
              <a:t>High CTE</a:t>
            </a:r>
          </a:p>
          <a:p>
            <a:pPr lvl="1" eaLnBrk="1" hangingPunct="1">
              <a:lnSpc>
                <a:spcPct val="80000"/>
              </a:lnSpc>
              <a:spcBef>
                <a:spcPct val="15000"/>
              </a:spcBef>
              <a:spcAft>
                <a:spcPts val="600"/>
              </a:spcAft>
            </a:pPr>
            <a:r>
              <a:rPr lang="en-US" sz="2400" smtClean="0"/>
              <a:t>Bond-line thickness control</a:t>
            </a:r>
          </a:p>
          <a:p>
            <a:pPr lvl="1" eaLnBrk="1" hangingPunct="1">
              <a:lnSpc>
                <a:spcPct val="80000"/>
              </a:lnSpc>
              <a:spcBef>
                <a:spcPct val="15000"/>
              </a:spcBef>
              <a:spcAft>
                <a:spcPts val="600"/>
              </a:spcAft>
            </a:pPr>
            <a:r>
              <a:rPr lang="en-US" sz="2400" smtClean="0"/>
              <a:t>Component placement control</a:t>
            </a:r>
          </a:p>
          <a:p>
            <a:pPr eaLnBrk="1" hangingPunct="1">
              <a:lnSpc>
                <a:spcPct val="80000"/>
              </a:lnSpc>
              <a:spcBef>
                <a:spcPct val="15000"/>
              </a:spcBef>
              <a:spcAft>
                <a:spcPts val="600"/>
              </a:spcAft>
            </a:pPr>
            <a:r>
              <a:rPr lang="en-US" sz="2600" smtClean="0">
                <a:ea typeface="ＭＳ Ｐゴシック" pitchFamily="70" charset="-128"/>
                <a:cs typeface="ＭＳ Ｐゴシック" pitchFamily="70" charset="-128"/>
              </a:rPr>
              <a:t>Polymer Bonds Rejected</a:t>
            </a:r>
          </a:p>
        </p:txBody>
      </p:sp>
      <p:sp>
        <p:nvSpPr>
          <p:cNvPr id="27653" name="Footer Placeholder 4"/>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pic>
        <p:nvPicPr>
          <p:cNvPr id="27654" name="Picture 5" descr="polymer cte.jpg"/>
          <p:cNvPicPr>
            <a:picLocks noChangeAspect="1"/>
          </p:cNvPicPr>
          <p:nvPr/>
        </p:nvPicPr>
        <p:blipFill>
          <a:blip r:embed="rId3"/>
          <a:srcRect/>
          <a:stretch>
            <a:fillRect/>
          </a:stretch>
        </p:blipFill>
        <p:spPr bwMode="auto">
          <a:xfrm>
            <a:off x="4114800" y="2647950"/>
            <a:ext cx="4953000" cy="245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81000" y="152400"/>
            <a:ext cx="7620000" cy="914400"/>
          </a:xfrm>
        </p:spPr>
        <p:txBody>
          <a:bodyPr/>
          <a:lstStyle/>
          <a:p>
            <a:r>
              <a:rPr lang="en-US" sz="3500" smtClean="0">
                <a:ea typeface="ＭＳ Ｐゴシック" pitchFamily="70" charset="-128"/>
                <a:cs typeface="ＭＳ Ｐゴシック" pitchFamily="70" charset="-128"/>
              </a:rPr>
              <a:t>Methods of Attachment Plan</a:t>
            </a:r>
          </a:p>
        </p:txBody>
      </p:sp>
      <p:sp>
        <p:nvSpPr>
          <p:cNvPr id="29699" name="Content Placeholder 2"/>
          <p:cNvSpPr>
            <a:spLocks noGrp="1"/>
          </p:cNvSpPr>
          <p:nvPr>
            <p:ph idx="1"/>
          </p:nvPr>
        </p:nvSpPr>
        <p:spPr>
          <a:xfrm>
            <a:off x="304800" y="1066800"/>
            <a:ext cx="7162800" cy="5410200"/>
          </a:xfrm>
        </p:spPr>
        <p:txBody>
          <a:bodyPr/>
          <a:lstStyle/>
          <a:p>
            <a:pPr>
              <a:spcBef>
                <a:spcPct val="0"/>
              </a:spcBef>
            </a:pPr>
            <a:r>
              <a:rPr lang="en-US" sz="2600" smtClean="0">
                <a:ea typeface="ＭＳ Ｐゴシック" pitchFamily="70" charset="-128"/>
                <a:cs typeface="ＭＳ Ｐゴシック" pitchFamily="70" charset="-128"/>
              </a:rPr>
              <a:t>Tests Performed After Bonding</a:t>
            </a:r>
            <a:endParaRPr lang="en-US" sz="2400" smtClean="0">
              <a:ea typeface="ＭＳ Ｐゴシック" pitchFamily="70" charset="-128"/>
              <a:cs typeface="ＭＳ Ｐゴシック" pitchFamily="70" charset="-128"/>
            </a:endParaRPr>
          </a:p>
          <a:p>
            <a:pPr lvl="1">
              <a:spcBef>
                <a:spcPct val="0"/>
              </a:spcBef>
            </a:pPr>
            <a:r>
              <a:rPr lang="en-US" sz="2400" smtClean="0"/>
              <a:t>Helium tightness at 8psi under water</a:t>
            </a:r>
          </a:p>
          <a:p>
            <a:pPr lvl="1">
              <a:spcBef>
                <a:spcPct val="0"/>
              </a:spcBef>
            </a:pPr>
            <a:r>
              <a:rPr lang="en-US" sz="2400" smtClean="0"/>
              <a:t>Push test to fracture</a:t>
            </a:r>
          </a:p>
          <a:p>
            <a:pPr>
              <a:spcBef>
                <a:spcPct val="0"/>
              </a:spcBef>
            </a:pPr>
            <a:r>
              <a:rPr lang="en-US" sz="2600" smtClean="0">
                <a:ea typeface="ＭＳ Ｐゴシック" pitchFamily="70" charset="-128"/>
                <a:cs typeface="ＭＳ Ｐゴシック" pitchFamily="70" charset="-128"/>
              </a:rPr>
              <a:t>Designations</a:t>
            </a:r>
            <a:endParaRPr lang="en-US" sz="2400" smtClean="0">
              <a:ea typeface="ＭＳ Ｐゴシック" pitchFamily="70" charset="-128"/>
              <a:cs typeface="ＭＳ Ｐゴシック" pitchFamily="70" charset="-128"/>
            </a:endParaRPr>
          </a:p>
          <a:p>
            <a:pPr lvl="1">
              <a:spcBef>
                <a:spcPct val="0"/>
              </a:spcBef>
            </a:pPr>
            <a:r>
              <a:rPr lang="en-US" sz="2400" smtClean="0"/>
              <a:t>MoA-A</a:t>
            </a:r>
            <a:endParaRPr lang="en-US" sz="2100" smtClean="0"/>
          </a:p>
          <a:p>
            <a:pPr lvl="2">
              <a:spcBef>
                <a:spcPct val="0"/>
              </a:spcBef>
            </a:pPr>
            <a:r>
              <a:rPr lang="en-US" sz="2000" smtClean="0">
                <a:ea typeface="ＭＳ Ｐゴシック" pitchFamily="70" charset="-128"/>
              </a:rPr>
              <a:t>Ti film on insert</a:t>
            </a:r>
          </a:p>
          <a:p>
            <a:pPr lvl="2">
              <a:spcBef>
                <a:spcPct val="0"/>
              </a:spcBef>
            </a:pPr>
            <a:r>
              <a:rPr lang="en-US" sz="2000" smtClean="0">
                <a:ea typeface="ＭＳ Ｐゴシック" pitchFamily="70" charset="-128"/>
              </a:rPr>
              <a:t>GK frit</a:t>
            </a:r>
          </a:p>
          <a:p>
            <a:pPr lvl="1">
              <a:spcBef>
                <a:spcPct val="0"/>
              </a:spcBef>
            </a:pPr>
            <a:r>
              <a:rPr lang="en-US" sz="2400" smtClean="0"/>
              <a:t>MoA-B</a:t>
            </a:r>
            <a:endParaRPr lang="en-US" sz="2100" smtClean="0"/>
          </a:p>
          <a:p>
            <a:pPr lvl="2">
              <a:spcBef>
                <a:spcPct val="0"/>
              </a:spcBef>
            </a:pPr>
            <a:r>
              <a:rPr lang="en-US" sz="2000" smtClean="0">
                <a:ea typeface="ＭＳ Ｐゴシック" pitchFamily="70" charset="-128"/>
              </a:rPr>
              <a:t>Ti/Ni/Au film on both</a:t>
            </a:r>
          </a:p>
          <a:p>
            <a:pPr lvl="2">
              <a:spcBef>
                <a:spcPct val="0"/>
              </a:spcBef>
            </a:pPr>
            <a:r>
              <a:rPr lang="en-US" sz="2000" smtClean="0">
                <a:ea typeface="ＭＳ Ｐゴシック" pitchFamily="70" charset="-128"/>
              </a:rPr>
              <a:t>Direct Bond</a:t>
            </a:r>
          </a:p>
          <a:p>
            <a:pPr lvl="1">
              <a:spcBef>
                <a:spcPct val="0"/>
              </a:spcBef>
            </a:pPr>
            <a:r>
              <a:rPr lang="en-US" sz="2400" smtClean="0"/>
              <a:t>MoA-C</a:t>
            </a:r>
          </a:p>
          <a:p>
            <a:pPr lvl="2">
              <a:spcBef>
                <a:spcPct val="0"/>
              </a:spcBef>
            </a:pPr>
            <a:r>
              <a:rPr lang="en-US" sz="2000" smtClean="0">
                <a:ea typeface="ＭＳ Ｐゴシック" pitchFamily="70" charset="-128"/>
              </a:rPr>
              <a:t>Ti/Ni/Au film + GK frit on insert</a:t>
            </a:r>
          </a:p>
          <a:p>
            <a:pPr lvl="2">
              <a:spcBef>
                <a:spcPct val="0"/>
              </a:spcBef>
            </a:pPr>
            <a:r>
              <a:rPr lang="en-US" sz="2000" smtClean="0">
                <a:ea typeface="ＭＳ Ｐゴシック" pitchFamily="70" charset="-128"/>
              </a:rPr>
              <a:t>GC frit on SCSi</a:t>
            </a:r>
          </a:p>
          <a:p>
            <a:pPr lvl="1">
              <a:spcBef>
                <a:spcPct val="0"/>
              </a:spcBef>
            </a:pPr>
            <a:r>
              <a:rPr lang="en-US" sz="2400" smtClean="0"/>
              <a:t>MoA-D</a:t>
            </a:r>
            <a:endParaRPr lang="en-US" sz="2100" smtClean="0"/>
          </a:p>
          <a:p>
            <a:pPr lvl="2">
              <a:spcBef>
                <a:spcPct val="0"/>
              </a:spcBef>
            </a:pPr>
            <a:r>
              <a:rPr lang="en-US" sz="2000" smtClean="0">
                <a:ea typeface="ＭＳ Ｐゴシック" pitchFamily="70" charset="-128"/>
              </a:rPr>
              <a:t>Ti/Ni/Au film on both</a:t>
            </a:r>
          </a:p>
          <a:p>
            <a:pPr lvl="2">
              <a:spcBef>
                <a:spcPct val="0"/>
              </a:spcBef>
            </a:pPr>
            <a:r>
              <a:rPr lang="en-US" sz="2000" smtClean="0">
                <a:ea typeface="ＭＳ Ｐゴシック" pitchFamily="70" charset="-128"/>
              </a:rPr>
              <a:t>80Au/20Sn solder</a:t>
            </a:r>
          </a:p>
        </p:txBody>
      </p:sp>
      <p:sp>
        <p:nvSpPr>
          <p:cNvPr id="29700" name="Date Placeholder 3"/>
          <p:cNvSpPr>
            <a:spLocks noGrp="1"/>
          </p:cNvSpPr>
          <p:nvPr>
            <p:ph type="dt" sz="quarter" idx="10"/>
          </p:nvPr>
        </p:nvSpPr>
        <p:spPr>
          <a:noFill/>
        </p:spPr>
        <p:txBody>
          <a:bodyPr/>
          <a:lstStyle/>
          <a:p>
            <a:r>
              <a:rPr lang="en-US" i="0" dirty="0" smtClean="0">
                <a:latin typeface="Arial" pitchFamily="70" charset="0"/>
                <a:ea typeface="ＭＳ Ｐゴシック" pitchFamily="70" charset="-128"/>
                <a:cs typeface="ＭＳ Ｐゴシック" pitchFamily="70" charset="-128"/>
              </a:rPr>
              <a:t>10-2-13</a:t>
            </a:r>
          </a:p>
        </p:txBody>
      </p:sp>
      <p:sp>
        <p:nvSpPr>
          <p:cNvPr id="29701" name="Footer Placeholder 4"/>
          <p:cNvSpPr>
            <a:spLocks noGrp="1"/>
          </p:cNvSpPr>
          <p:nvPr>
            <p:ph type="ftr" sz="quarter" idx="11"/>
          </p:nvPr>
        </p:nvSpPr>
        <p:spPr>
          <a:noFill/>
        </p:spPr>
        <p:txBody>
          <a:bodyPr/>
          <a:lstStyle/>
          <a:p>
            <a:r>
              <a:rPr lang="en-US" dirty="0" smtClean="0">
                <a:latin typeface="Arial Rounded MT Bold" pitchFamily="70" charset="0"/>
                <a:ea typeface="ＭＳ Ｐゴシック" pitchFamily="70" charset="-128"/>
                <a:cs typeface="ＭＳ Ｐゴシック" pitchFamily="70" charset="-128"/>
              </a:rPr>
              <a:t>OMICS Group</a:t>
            </a:r>
          </a:p>
        </p:txBody>
      </p:sp>
      <p:pic>
        <p:nvPicPr>
          <p:cNvPr id="29702" name="Picture 8" descr="MoA pre-assy"/>
          <p:cNvPicPr>
            <a:picLocks noChangeAspect="1" noChangeArrowheads="1"/>
          </p:cNvPicPr>
          <p:nvPr/>
        </p:nvPicPr>
        <p:blipFill>
          <a:blip r:embed="rId3"/>
          <a:srcRect/>
          <a:stretch>
            <a:fillRect/>
          </a:stretch>
        </p:blipFill>
        <p:spPr bwMode="auto">
          <a:xfrm>
            <a:off x="4826000" y="1981200"/>
            <a:ext cx="3962400" cy="2971800"/>
          </a:xfrm>
          <a:prstGeom prst="rect">
            <a:avLst/>
          </a:prstGeom>
          <a:noFill/>
          <a:ln w="9525">
            <a:noFill/>
            <a:miter lim="800000"/>
            <a:headEnd/>
            <a:tailEnd/>
          </a:ln>
        </p:spPr>
      </p:pic>
      <p:sp>
        <p:nvSpPr>
          <p:cNvPr id="29703" name="Text Box 9"/>
          <p:cNvSpPr txBox="1">
            <a:spLocks noChangeArrowheads="1"/>
          </p:cNvSpPr>
          <p:nvPr/>
        </p:nvSpPr>
        <p:spPr bwMode="auto">
          <a:xfrm>
            <a:off x="5410200" y="4648200"/>
            <a:ext cx="2819400" cy="815975"/>
          </a:xfrm>
          <a:prstGeom prst="rect">
            <a:avLst/>
          </a:prstGeom>
          <a:noFill/>
          <a:ln w="9525">
            <a:noFill/>
            <a:miter lim="800000"/>
            <a:headEnd/>
            <a:tailEnd/>
          </a:ln>
        </p:spPr>
        <p:txBody>
          <a:bodyPr>
            <a:prstTxWarp prst="textNoShape">
              <a:avLst/>
            </a:prstTxWarp>
            <a:spAutoFit/>
          </a:bodyPr>
          <a:lstStyle/>
          <a:p>
            <a:pPr algn="ctr">
              <a:spcBef>
                <a:spcPct val="50000"/>
              </a:spcBef>
              <a:spcAft>
                <a:spcPts val="600"/>
              </a:spcAft>
            </a:pPr>
            <a:r>
              <a:rPr lang="en-US" sz="1400">
                <a:solidFill>
                  <a:schemeClr val="bg1"/>
                </a:solidFill>
              </a:rPr>
              <a:t>MoA Samples </a:t>
            </a:r>
          </a:p>
          <a:p>
            <a:pPr algn="ctr"/>
            <a:r>
              <a:rPr lang="en-US" sz="1400">
                <a:latin typeface="Arial Rounded MT Bold" pitchFamily="70" charset="0"/>
                <a:ea typeface="Arial Rounded MT Bold" pitchFamily="70" charset="0"/>
                <a:cs typeface="Arial Rounded MT Bold" pitchFamily="70" charset="0"/>
              </a:rPr>
              <a:t>(Fit check of Insert to Silicon)  </a:t>
            </a:r>
          </a:p>
          <a:p>
            <a:pPr algn="ctr"/>
            <a:r>
              <a:rPr lang="en-US" sz="1400">
                <a:latin typeface="Arial Rounded MT Bold" pitchFamily="70" charset="0"/>
                <a:ea typeface="Arial Rounded MT Bold" pitchFamily="70" charset="0"/>
                <a:cs typeface="Arial Rounded MT Bold" pitchFamily="70" charset="0"/>
              </a:rPr>
              <a:t>3 of each</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Copperplate Gothic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5" charset="0"/>
            <a:ea typeface="ＭＳ Ｐゴシック" pitchFamily="95" charset="-128"/>
            <a:cs typeface="ＭＳ Ｐゴシック" pitchFamily="9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5" charset="0"/>
            <a:ea typeface="ＭＳ Ｐゴシック" pitchFamily="95" charset="-128"/>
            <a:cs typeface="ＭＳ Ｐゴシック" pitchFamily="95" charset="-128"/>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2004:Templates:Presentations:Designs:Network</Template>
  <TotalTime>3204</TotalTime>
  <Words>1279</Words>
  <Application>Microsoft Office PowerPoint</Application>
  <PresentationFormat>On-screen Show (4:3)</PresentationFormat>
  <Paragraphs>284</Paragraphs>
  <Slides>17</Slides>
  <Notes>14</Notes>
  <HiddenSlides>0</HiddenSlides>
  <MMClips>0</MMClips>
  <ScaleCrop>false</ScaleCrop>
  <HeadingPairs>
    <vt:vector size="8" baseType="variant">
      <vt:variant>
        <vt:lpstr>Theme</vt:lpstr>
      </vt:variant>
      <vt:variant>
        <vt:i4>1</vt:i4>
      </vt:variant>
      <vt:variant>
        <vt:lpstr>Links</vt:lpstr>
      </vt:variant>
      <vt:variant>
        <vt:i4>2</vt:i4>
      </vt:variant>
      <vt:variant>
        <vt:lpstr>Embedded OLE Servers</vt:lpstr>
      </vt:variant>
      <vt:variant>
        <vt:i4>1</vt:i4>
      </vt:variant>
      <vt:variant>
        <vt:lpstr>Slide Titles</vt:lpstr>
      </vt:variant>
      <vt:variant>
        <vt:i4>17</vt:i4>
      </vt:variant>
    </vt:vector>
  </HeadingPairs>
  <TitlesOfParts>
    <vt:vector size="21" baseType="lpstr">
      <vt:lpstr>Network</vt:lpstr>
      <vt:lpstr>roger:Business:McCarter:BeSubII:Silicon Bonding Report-2.doc!OLE_LINK1</vt:lpstr>
      <vt:lpstr>roger:Business:McCarter:BeSubII:Silicon Bonding Report-2.doc!OLE_LINK2</vt:lpstr>
      <vt:lpstr>Photo Editor Photo</vt:lpstr>
      <vt:lpstr>About Omics Group</vt:lpstr>
      <vt:lpstr>About Omics Group conferences</vt:lpstr>
      <vt:lpstr>Slide 3</vt:lpstr>
      <vt:lpstr>Background</vt:lpstr>
      <vt:lpstr>Inserts</vt:lpstr>
      <vt:lpstr>McCarter Bonding History</vt:lpstr>
      <vt:lpstr>Frit Bond Strength After Cryogenic Dip</vt:lpstr>
      <vt:lpstr>Polymers</vt:lpstr>
      <vt:lpstr>Methods of Attachment Plan</vt:lpstr>
      <vt:lpstr>Results - A/B</vt:lpstr>
      <vt:lpstr>Results - D</vt:lpstr>
      <vt:lpstr>Results - C</vt:lpstr>
      <vt:lpstr>MoA Test Summary</vt:lpstr>
      <vt:lpstr>COMPARISON of METHODS</vt:lpstr>
      <vt:lpstr>Bonding Cost Comparison</vt:lpstr>
      <vt:lpstr>CONCLUSIONS</vt:lpstr>
      <vt:lpstr>Let Us Meet Again</vt:lpstr>
    </vt:vector>
  </TitlesOfParts>
  <Company>Roger Paquin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 Paquin</dc:creator>
  <cp:lastModifiedBy>Anderson Silver</cp:lastModifiedBy>
  <cp:revision>81</cp:revision>
  <cp:lastPrinted>2008-08-23T18:41:31Z</cp:lastPrinted>
  <dcterms:created xsi:type="dcterms:W3CDTF">2009-04-02T13:27:49Z</dcterms:created>
  <dcterms:modified xsi:type="dcterms:W3CDTF">2014-10-01T13:48:09Z</dcterms:modified>
</cp:coreProperties>
</file>