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78" r:id="rId2"/>
    <p:sldId id="579" r:id="rId3"/>
    <p:sldId id="466" r:id="rId4"/>
    <p:sldId id="324" r:id="rId5"/>
    <p:sldId id="519" r:id="rId6"/>
    <p:sldId id="520" r:id="rId7"/>
    <p:sldId id="468" r:id="rId8"/>
    <p:sldId id="528" r:id="rId9"/>
    <p:sldId id="552" r:id="rId10"/>
    <p:sldId id="571" r:id="rId11"/>
    <p:sldId id="554" r:id="rId12"/>
    <p:sldId id="573" r:id="rId13"/>
    <p:sldId id="575" r:id="rId14"/>
    <p:sldId id="577" r:id="rId15"/>
    <p:sldId id="529" r:id="rId16"/>
    <p:sldId id="558" r:id="rId17"/>
    <p:sldId id="559" r:id="rId18"/>
    <p:sldId id="530" r:id="rId19"/>
    <p:sldId id="531" r:id="rId20"/>
    <p:sldId id="561" r:id="rId21"/>
    <p:sldId id="532" r:id="rId22"/>
    <p:sldId id="564" r:id="rId23"/>
    <p:sldId id="566" r:id="rId24"/>
    <p:sldId id="547" r:id="rId25"/>
    <p:sldId id="548" r:id="rId26"/>
    <p:sldId id="550" r:id="rId27"/>
    <p:sldId id="542" r:id="rId28"/>
    <p:sldId id="539" r:id="rId29"/>
    <p:sldId id="541" r:id="rId30"/>
    <p:sldId id="581"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showPr>
  <p:clrMru>
    <a:srgbClr val="6600FF"/>
    <a:srgbClr val="FAEF64"/>
    <a:srgbClr val="00CC66"/>
    <a:srgbClr val="00CCFF"/>
    <a:srgbClr val="315C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3264" autoAdjust="0"/>
  </p:normalViewPr>
  <p:slideViewPr>
    <p:cSldViewPr>
      <p:cViewPr varScale="1">
        <p:scale>
          <a:sx n="68" d="100"/>
          <a:sy n="68" d="100"/>
        </p:scale>
        <p:origin x="-14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FA5EC66-7E51-488B-8F37-3A56BE0FADEE}" type="datetimeFigureOut">
              <a:rPr lang="en-US"/>
              <a:pPr>
                <a:defRPr/>
              </a:pPr>
              <a:t>9/27/2014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8610C17-3547-4702-A956-D6A0108254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A84F27-8A5D-4382-BC71-C214D61C7948}" type="slidenum">
              <a:rPr lang="en-US" smtClean="0"/>
              <a:pPr/>
              <a:t>3</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610C17-3547-4702-A956-D6A010825427}"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6A688-BA78-4712-9951-387F2C527DF0}" type="slidenum">
              <a:rPr lang="en-US"/>
              <a:pPr/>
              <a:t>26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60ADB8-19A3-4948-B19F-051D5440C51C}" type="datetime1">
              <a:rPr lang="en-US"/>
              <a:pPr>
                <a:defRPr/>
              </a:pPr>
              <a:t>9/27/2014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CA6F0C-F283-43EF-A2D6-123BA30C79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F13BDE-2601-494D-8273-2351DC2F7EF0}" type="datetime1">
              <a:rPr lang="en-US"/>
              <a:pPr>
                <a:defRPr/>
              </a:pPr>
              <a:t>9/27/2014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C5A8E2-5EFC-4EFE-B690-E8F398671C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890F3D-03CD-487F-BB8F-AF76AC4C83D0}" type="datetime1">
              <a:rPr lang="en-US"/>
              <a:pPr>
                <a:defRPr/>
              </a:pPr>
              <a:t>9/27/2014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76CE3-5241-43E2-989D-2EC7EEE6EE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A2F4B6-8821-400A-B605-18DE4FDE8341}" type="datetime1">
              <a:rPr lang="en-US"/>
              <a:pPr>
                <a:defRPr/>
              </a:pPr>
              <a:t>9/27/2014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5DAAC1-A688-4E28-920F-647A66766B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CEA617-DCF6-40DA-AC97-1D44C4232916}" type="datetime1">
              <a:rPr lang="en-US"/>
              <a:pPr>
                <a:defRPr/>
              </a:pPr>
              <a:t>9/27/2014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6B3521-0ACB-44FB-8CE3-CD67FBFA14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8515A3-9EED-4AE1-9CA5-53237E0355C0}" type="datetime1">
              <a:rPr lang="en-US"/>
              <a:pPr>
                <a:defRPr/>
              </a:pPr>
              <a:t>9/27/2014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339D5C-5F36-4F06-A04E-24E520C61E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E5A568-1541-4B0F-81A2-2A0C75DC0EEA}" type="datetime1">
              <a:rPr lang="en-US"/>
              <a:pPr>
                <a:defRPr/>
              </a:pPr>
              <a:t>9/27/2014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13A431-11DA-47D2-B943-C4F58BCA65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DF1C0F-2F7E-4500-A3AA-6F1B584C6AED}" type="datetime1">
              <a:rPr lang="en-US"/>
              <a:pPr>
                <a:defRPr/>
              </a:pPr>
              <a:t>9/27/2014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A9031A-5334-4495-A020-C746DD5C7A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586D16-B3BF-4095-BC74-230745F81254}" type="datetime1">
              <a:rPr lang="en-US"/>
              <a:pPr>
                <a:defRPr/>
              </a:pPr>
              <a:t>9/27/2014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F360E9-FE1B-4590-9E0D-F0044E5389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68D8AC-F602-451E-9A8F-AE9D8239D2AA}" type="datetime1">
              <a:rPr lang="en-US"/>
              <a:pPr>
                <a:defRPr/>
              </a:pPr>
              <a:t>9/27/2014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A7E651-279E-480E-B9DD-578A46DD24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BE2ADA-56EC-4BFA-BA8F-D23C7C6B729A}" type="datetime1">
              <a:rPr lang="en-US"/>
              <a:pPr>
                <a:defRPr/>
              </a:pPr>
              <a:t>9/27/2014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13E77C-73A4-422B-9893-23D97FD944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9AE488-7662-4498-B5F3-199D76B2A5DB}" type="datetime1">
              <a:rPr lang="en-US"/>
              <a:pPr>
                <a:defRPr/>
              </a:pPr>
              <a:t>9/27/2014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DB6916-4D2B-4890-8C59-CB3CA7BFA2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5CA7241-FC28-40A3-9721-EC5C10672110}" type="datetime1">
              <a:rPr lang="en-US"/>
              <a:pPr>
                <a:defRPr/>
              </a:pPr>
              <a:t>9/27/2014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25AF41-619F-4558-9DF3-31A90D6B6A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www.amrita.edu/acn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mailto:cgmohan@aims.amrita.edu"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medicinalchemistry.pharmaceuticalconferenc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1143000"/>
          <a:ext cx="8915400" cy="5516428"/>
        </p:xfrm>
        <a:graphic>
          <a:graphicData uri="http://schemas.openxmlformats.org/drawingml/2006/table">
            <a:tbl>
              <a:tblPr/>
              <a:tblGrid>
                <a:gridCol w="1895771"/>
                <a:gridCol w="2132745"/>
                <a:gridCol w="2843661"/>
                <a:gridCol w="2043223"/>
              </a:tblGrid>
              <a:tr h="1258915">
                <a:tc>
                  <a:txBody>
                    <a:bodyPr/>
                    <a:lstStyle/>
                    <a:p>
                      <a:pPr marL="0" marR="0" algn="ctr">
                        <a:lnSpc>
                          <a:spcPct val="100000"/>
                        </a:lnSpc>
                        <a:spcBef>
                          <a:spcPts val="0"/>
                        </a:spcBef>
                        <a:spcAft>
                          <a:spcPts val="0"/>
                        </a:spcAft>
                      </a:pPr>
                      <a:r>
                        <a:rPr lang="en-US" sz="1800" b="1" dirty="0">
                          <a:latin typeface="Times New Roman"/>
                          <a:ea typeface="Calibri"/>
                          <a:cs typeface="Times New Roman"/>
                        </a:rPr>
                        <a:t>Types of calcium channel/ Activation threshold</a:t>
                      </a:r>
                      <a:endParaRPr lang="en-US" sz="1800" b="1" dirty="0">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marL="0" marR="0" algn="ctr">
                        <a:lnSpc>
                          <a:spcPct val="100000"/>
                        </a:lnSpc>
                        <a:spcBef>
                          <a:spcPts val="0"/>
                        </a:spcBef>
                        <a:spcAft>
                          <a:spcPts val="0"/>
                        </a:spcAft>
                      </a:pPr>
                      <a:r>
                        <a:rPr lang="en-US" sz="1800" b="1" dirty="0">
                          <a:latin typeface="Times New Roman"/>
                          <a:ea typeface="Calibri"/>
                          <a:cs typeface="Times New Roman"/>
                        </a:rPr>
                        <a:t>Calcium </a:t>
                      </a:r>
                      <a:r>
                        <a:rPr lang="en-US" sz="1800" b="1" dirty="0" smtClean="0">
                          <a:latin typeface="Times New Roman"/>
                          <a:ea typeface="Calibri"/>
                          <a:cs typeface="Times New Roman"/>
                        </a:rPr>
                        <a:t>Channel α</a:t>
                      </a:r>
                      <a:r>
                        <a:rPr lang="en-US" sz="1800" b="1" baseline="-25000" dirty="0" smtClean="0">
                          <a:latin typeface="Times New Roman"/>
                          <a:ea typeface="Calibri"/>
                          <a:cs typeface="Times New Roman"/>
                        </a:rPr>
                        <a:t>1</a:t>
                      </a:r>
                      <a:r>
                        <a:rPr lang="en-US" sz="1800" b="1" dirty="0" smtClean="0">
                          <a:latin typeface="Times New Roman"/>
                          <a:ea typeface="Calibri"/>
                          <a:cs typeface="Times New Roman"/>
                        </a:rPr>
                        <a:t> </a:t>
                      </a:r>
                      <a:r>
                        <a:rPr lang="en-US" sz="1800" b="1" dirty="0">
                          <a:latin typeface="Times New Roman"/>
                          <a:ea typeface="Calibri"/>
                          <a:cs typeface="Times New Roman"/>
                        </a:rPr>
                        <a:t>subunit genes</a:t>
                      </a:r>
                      <a:endParaRPr lang="en-US" sz="1800" b="1" dirty="0">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marL="0" marR="0" algn="ctr">
                        <a:lnSpc>
                          <a:spcPct val="100000"/>
                        </a:lnSpc>
                        <a:spcBef>
                          <a:spcPts val="0"/>
                        </a:spcBef>
                        <a:spcAft>
                          <a:spcPts val="0"/>
                        </a:spcAft>
                      </a:pPr>
                      <a:r>
                        <a:rPr lang="en-US" sz="1800" b="1" dirty="0">
                          <a:latin typeface="Times New Roman"/>
                          <a:ea typeface="Calibri"/>
                          <a:cs typeface="Times New Roman"/>
                        </a:rPr>
                        <a:t>Tissue expression</a:t>
                      </a:r>
                      <a:endParaRPr lang="en-US" sz="1800" b="1" dirty="0">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marL="0" marR="0" algn="ctr">
                        <a:lnSpc>
                          <a:spcPct val="100000"/>
                        </a:lnSpc>
                        <a:spcBef>
                          <a:spcPts val="0"/>
                        </a:spcBef>
                        <a:spcAft>
                          <a:spcPts val="0"/>
                        </a:spcAft>
                      </a:pPr>
                      <a:r>
                        <a:rPr lang="en-US" sz="1800" b="1" dirty="0">
                          <a:latin typeface="Times New Roman"/>
                          <a:ea typeface="Calibri"/>
                          <a:cs typeface="Times New Roman"/>
                        </a:rPr>
                        <a:t>Disease cause</a:t>
                      </a:r>
                      <a:endParaRPr lang="en-US" sz="1800" b="1" dirty="0">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r>
              <a:tr h="939117">
                <a:tc>
                  <a:txBody>
                    <a:bodyPr/>
                    <a:lstStyle/>
                    <a:p>
                      <a:pPr marL="0" marR="0">
                        <a:lnSpc>
                          <a:spcPct val="115000"/>
                        </a:lnSpc>
                        <a:spcBef>
                          <a:spcPts val="0"/>
                        </a:spcBef>
                        <a:spcAft>
                          <a:spcPts val="1000"/>
                        </a:spcAft>
                      </a:pPr>
                      <a:r>
                        <a:rPr lang="en-US" sz="1600" b="1" dirty="0">
                          <a:solidFill>
                            <a:schemeClr val="bg1"/>
                          </a:solidFill>
                          <a:latin typeface="Times New Roman"/>
                          <a:ea typeface="Calibri"/>
                          <a:cs typeface="Times New Roman"/>
                        </a:rPr>
                        <a:t>L-type/High</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Ca</a:t>
                      </a:r>
                      <a:r>
                        <a:rPr lang="en-US" sz="1600" b="1" baseline="-25000" dirty="0">
                          <a:solidFill>
                            <a:schemeClr val="bg1"/>
                          </a:solidFill>
                          <a:latin typeface="Times New Roman"/>
                          <a:ea typeface="Calibri"/>
                          <a:cs typeface="Times New Roman"/>
                        </a:rPr>
                        <a:t>v</a:t>
                      </a:r>
                      <a:r>
                        <a:rPr lang="en-US" sz="1600" b="1" dirty="0">
                          <a:solidFill>
                            <a:schemeClr val="bg1"/>
                          </a:solidFill>
                          <a:latin typeface="Times New Roman"/>
                          <a:ea typeface="Calibri"/>
                          <a:cs typeface="Times New Roman"/>
                        </a:rPr>
                        <a:t>1.1, Ca</a:t>
                      </a:r>
                      <a:r>
                        <a:rPr lang="en-US" sz="1600" b="1" baseline="-25000" dirty="0">
                          <a:solidFill>
                            <a:schemeClr val="bg1"/>
                          </a:solidFill>
                          <a:latin typeface="Times New Roman"/>
                          <a:ea typeface="Calibri"/>
                          <a:cs typeface="Times New Roman"/>
                        </a:rPr>
                        <a:t>v</a:t>
                      </a:r>
                      <a:r>
                        <a:rPr lang="en-US" sz="1600" b="1" dirty="0">
                          <a:solidFill>
                            <a:schemeClr val="bg1"/>
                          </a:solidFill>
                          <a:latin typeface="Times New Roman"/>
                          <a:ea typeface="Calibri"/>
                          <a:cs typeface="Times New Roman"/>
                        </a:rPr>
                        <a:t>1.2, Ca</a:t>
                      </a:r>
                      <a:r>
                        <a:rPr lang="en-US" sz="1600" b="1" baseline="-25000" dirty="0">
                          <a:solidFill>
                            <a:schemeClr val="bg1"/>
                          </a:solidFill>
                          <a:latin typeface="Times New Roman"/>
                          <a:ea typeface="Calibri"/>
                          <a:cs typeface="Times New Roman"/>
                        </a:rPr>
                        <a:t>v</a:t>
                      </a:r>
                      <a:r>
                        <a:rPr lang="en-US" sz="1600" b="1" dirty="0">
                          <a:solidFill>
                            <a:schemeClr val="bg1"/>
                          </a:solidFill>
                          <a:latin typeface="Times New Roman"/>
                          <a:ea typeface="Calibri"/>
                          <a:cs typeface="Times New Roman"/>
                        </a:rPr>
                        <a:t>1.3, Ca</a:t>
                      </a:r>
                      <a:r>
                        <a:rPr lang="en-US" sz="1600" b="1" baseline="-25000" dirty="0">
                          <a:solidFill>
                            <a:schemeClr val="bg1"/>
                          </a:solidFill>
                          <a:latin typeface="Times New Roman"/>
                          <a:ea typeface="Calibri"/>
                          <a:cs typeface="Times New Roman"/>
                        </a:rPr>
                        <a:t>v</a:t>
                      </a:r>
                      <a:r>
                        <a:rPr lang="en-US" sz="1600" b="1" dirty="0">
                          <a:solidFill>
                            <a:schemeClr val="bg1"/>
                          </a:solidFill>
                          <a:latin typeface="Times New Roman"/>
                          <a:ea typeface="Calibri"/>
                          <a:cs typeface="Times New Roman"/>
                        </a:rPr>
                        <a:t>1.4 (α</a:t>
                      </a:r>
                      <a:r>
                        <a:rPr lang="en-US" sz="1600" b="1" baseline="-25000" dirty="0">
                          <a:solidFill>
                            <a:schemeClr val="bg1"/>
                          </a:solidFill>
                          <a:latin typeface="Times New Roman"/>
                          <a:ea typeface="Calibri"/>
                          <a:cs typeface="Times New Roman"/>
                        </a:rPr>
                        <a:t>1C’</a:t>
                      </a:r>
                      <a:r>
                        <a:rPr lang="en-US" sz="1600" b="1" dirty="0">
                          <a:solidFill>
                            <a:schemeClr val="bg1"/>
                          </a:solidFill>
                          <a:latin typeface="Times New Roman"/>
                          <a:ea typeface="Calibri"/>
                          <a:cs typeface="Times New Roman"/>
                        </a:rPr>
                        <a:t> α</a:t>
                      </a:r>
                      <a:r>
                        <a:rPr lang="en-US" sz="1600" b="1" baseline="-25000" dirty="0">
                          <a:solidFill>
                            <a:schemeClr val="bg1"/>
                          </a:solidFill>
                          <a:latin typeface="Times New Roman"/>
                          <a:ea typeface="Calibri"/>
                          <a:cs typeface="Times New Roman"/>
                        </a:rPr>
                        <a:t>1D’</a:t>
                      </a:r>
                      <a:r>
                        <a:rPr lang="en-US" sz="1600" b="1" dirty="0">
                          <a:solidFill>
                            <a:schemeClr val="bg1"/>
                          </a:solidFill>
                          <a:latin typeface="Times New Roman"/>
                          <a:ea typeface="Calibri"/>
                          <a:cs typeface="Times New Roman"/>
                        </a:rPr>
                        <a:t> α</a:t>
                      </a:r>
                      <a:r>
                        <a:rPr lang="en-US" sz="1600" b="1" baseline="-25000" dirty="0">
                          <a:solidFill>
                            <a:schemeClr val="bg1"/>
                          </a:solidFill>
                          <a:latin typeface="Times New Roman"/>
                          <a:ea typeface="Calibri"/>
                          <a:cs typeface="Times New Roman"/>
                        </a:rPr>
                        <a:t>1S’</a:t>
                      </a:r>
                      <a:r>
                        <a:rPr lang="en-US" sz="1600" b="1" dirty="0">
                          <a:solidFill>
                            <a:schemeClr val="bg1"/>
                          </a:solidFill>
                          <a:latin typeface="Times New Roman"/>
                          <a:ea typeface="Calibri"/>
                          <a:cs typeface="Times New Roman"/>
                        </a:rPr>
                        <a:t> α</a:t>
                      </a:r>
                      <a:r>
                        <a:rPr lang="en-US" sz="1600" b="1" baseline="-25000" dirty="0">
                          <a:solidFill>
                            <a:schemeClr val="bg1"/>
                          </a:solidFill>
                          <a:latin typeface="Times New Roman"/>
                          <a:ea typeface="Calibri"/>
                          <a:cs typeface="Times New Roman"/>
                        </a:rPr>
                        <a:t>1F</a:t>
                      </a:r>
                      <a:r>
                        <a:rPr lang="en-US" sz="1600" b="1" dirty="0">
                          <a:solidFill>
                            <a:schemeClr val="bg1"/>
                          </a:solidFill>
                          <a:latin typeface="Times New Roman"/>
                          <a:ea typeface="Calibri"/>
                          <a:cs typeface="Times New Roman"/>
                        </a:rPr>
                        <a:t>)</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neurons, endocrine, skeletal muscle, cardiovascular system</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a:solidFill>
                            <a:schemeClr val="bg1"/>
                          </a:solidFill>
                          <a:latin typeface="Times New Roman"/>
                          <a:ea typeface="Calibri"/>
                          <a:cs typeface="Times New Roman"/>
                        </a:rPr>
                        <a:t>cardiac disorders</a:t>
                      </a:r>
                      <a:endParaRPr lang="en-US" sz="1600" b="1">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21479">
                <a:tc>
                  <a:txBody>
                    <a:bodyPr/>
                    <a:lstStyle/>
                    <a:p>
                      <a:pPr marL="0" marR="0">
                        <a:lnSpc>
                          <a:spcPct val="115000"/>
                        </a:lnSpc>
                        <a:spcBef>
                          <a:spcPts val="0"/>
                        </a:spcBef>
                        <a:spcAft>
                          <a:spcPts val="1000"/>
                        </a:spcAft>
                      </a:pPr>
                      <a:r>
                        <a:rPr lang="en-US" sz="1600" b="1">
                          <a:solidFill>
                            <a:schemeClr val="bg1"/>
                          </a:solidFill>
                          <a:latin typeface="Times New Roman"/>
                          <a:ea typeface="Calibri"/>
                          <a:cs typeface="Times New Roman"/>
                        </a:rPr>
                        <a:t>P-and Q-type/ High</a:t>
                      </a:r>
                      <a:endParaRPr lang="en-US" sz="1600" b="1">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Ca</a:t>
                      </a:r>
                      <a:r>
                        <a:rPr lang="en-US" sz="1600" b="1" baseline="-25000" dirty="0">
                          <a:solidFill>
                            <a:schemeClr val="bg1"/>
                          </a:solidFill>
                          <a:latin typeface="Times New Roman"/>
                          <a:ea typeface="Calibri"/>
                          <a:cs typeface="Times New Roman"/>
                        </a:rPr>
                        <a:t>v</a:t>
                      </a:r>
                      <a:r>
                        <a:rPr lang="en-US" sz="1600" b="1" dirty="0">
                          <a:solidFill>
                            <a:schemeClr val="bg1"/>
                          </a:solidFill>
                          <a:latin typeface="Times New Roman"/>
                          <a:ea typeface="Calibri"/>
                          <a:cs typeface="Times New Roman"/>
                        </a:rPr>
                        <a:t>2.1 (α</a:t>
                      </a:r>
                      <a:r>
                        <a:rPr lang="en-US" sz="1600" b="1" baseline="-25000" dirty="0">
                          <a:solidFill>
                            <a:schemeClr val="bg1"/>
                          </a:solidFill>
                          <a:latin typeface="Times New Roman"/>
                          <a:ea typeface="Calibri"/>
                          <a:cs typeface="Times New Roman"/>
                        </a:rPr>
                        <a:t>1A</a:t>
                      </a:r>
                      <a:r>
                        <a:rPr lang="en-US" sz="1600" b="1" dirty="0">
                          <a:solidFill>
                            <a:schemeClr val="bg1"/>
                          </a:solidFill>
                          <a:latin typeface="Times New Roman"/>
                          <a:ea typeface="Calibri"/>
                          <a:cs typeface="Times New Roman"/>
                        </a:rPr>
                        <a:t>)</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neurons</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a:solidFill>
                            <a:schemeClr val="bg1"/>
                          </a:solidFill>
                          <a:latin typeface="Times New Roman"/>
                          <a:ea typeface="Calibri"/>
                          <a:cs typeface="Times New Roman"/>
                        </a:rPr>
                        <a:t>epilepsy, migraine symptoms</a:t>
                      </a:r>
                      <a:endParaRPr lang="en-US" sz="1600" b="1">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42656">
                <a:tc>
                  <a:txBody>
                    <a:bodyPr/>
                    <a:lstStyle/>
                    <a:p>
                      <a:pPr marL="0" marR="0">
                        <a:lnSpc>
                          <a:spcPct val="115000"/>
                        </a:lnSpc>
                        <a:spcBef>
                          <a:spcPts val="0"/>
                        </a:spcBef>
                        <a:spcAft>
                          <a:spcPts val="1000"/>
                        </a:spcAft>
                      </a:pPr>
                      <a:r>
                        <a:rPr lang="en-US" sz="2200" b="1" dirty="0">
                          <a:solidFill>
                            <a:srgbClr val="FFC000"/>
                          </a:solidFill>
                          <a:latin typeface="Times New Roman"/>
                          <a:ea typeface="Calibri"/>
                          <a:cs typeface="Times New Roman"/>
                        </a:rPr>
                        <a:t>N-type/High</a:t>
                      </a:r>
                      <a:endParaRPr lang="en-US" sz="2200" b="1" dirty="0">
                        <a:solidFill>
                          <a:srgbClr val="FFC000"/>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2200" b="1" dirty="0">
                          <a:solidFill>
                            <a:srgbClr val="FFC000"/>
                          </a:solidFill>
                          <a:latin typeface="Times New Roman"/>
                          <a:ea typeface="Calibri"/>
                          <a:cs typeface="Times New Roman"/>
                        </a:rPr>
                        <a:t>Ca</a:t>
                      </a:r>
                      <a:r>
                        <a:rPr lang="en-US" sz="2200" b="1" baseline="-25000" dirty="0">
                          <a:solidFill>
                            <a:srgbClr val="FFC000"/>
                          </a:solidFill>
                          <a:latin typeface="Times New Roman"/>
                          <a:ea typeface="Calibri"/>
                          <a:cs typeface="Times New Roman"/>
                        </a:rPr>
                        <a:t>v</a:t>
                      </a:r>
                      <a:r>
                        <a:rPr lang="en-US" sz="2200" b="1" dirty="0">
                          <a:solidFill>
                            <a:srgbClr val="FFC000"/>
                          </a:solidFill>
                          <a:latin typeface="Times New Roman"/>
                          <a:ea typeface="Calibri"/>
                          <a:cs typeface="Times New Roman"/>
                        </a:rPr>
                        <a:t>2.2 (α</a:t>
                      </a:r>
                      <a:r>
                        <a:rPr lang="en-US" sz="2200" b="1" baseline="-25000" dirty="0">
                          <a:solidFill>
                            <a:srgbClr val="FFC000"/>
                          </a:solidFill>
                          <a:latin typeface="Times New Roman"/>
                          <a:ea typeface="Calibri"/>
                          <a:cs typeface="Times New Roman"/>
                        </a:rPr>
                        <a:t>1B</a:t>
                      </a:r>
                      <a:r>
                        <a:rPr lang="en-US" sz="2200" b="1" dirty="0">
                          <a:solidFill>
                            <a:srgbClr val="FFC000"/>
                          </a:solidFill>
                          <a:latin typeface="Times New Roman"/>
                          <a:ea typeface="Calibri"/>
                          <a:cs typeface="Times New Roman"/>
                        </a:rPr>
                        <a:t>)</a:t>
                      </a:r>
                      <a:endParaRPr lang="en-US" sz="2200" b="1" dirty="0">
                        <a:solidFill>
                          <a:srgbClr val="FFC000"/>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2200" b="1" dirty="0">
                          <a:solidFill>
                            <a:srgbClr val="FFC000"/>
                          </a:solidFill>
                          <a:latin typeface="Times New Roman"/>
                          <a:ea typeface="Calibri"/>
                          <a:cs typeface="Times New Roman"/>
                        </a:rPr>
                        <a:t>neurons</a:t>
                      </a:r>
                      <a:endParaRPr lang="en-US" sz="2200" b="1" dirty="0">
                        <a:solidFill>
                          <a:srgbClr val="FFC000"/>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2200" b="1" dirty="0">
                          <a:solidFill>
                            <a:srgbClr val="FFC000"/>
                          </a:solidFill>
                          <a:latin typeface="Times New Roman"/>
                          <a:ea typeface="Calibri"/>
                          <a:cs typeface="Times New Roman"/>
                        </a:rPr>
                        <a:t>pain</a:t>
                      </a:r>
                      <a:endParaRPr lang="en-US" sz="2200" b="1" dirty="0">
                        <a:solidFill>
                          <a:srgbClr val="FFC000"/>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0308">
                <a:tc>
                  <a:txBody>
                    <a:bodyPr/>
                    <a:lstStyle/>
                    <a:p>
                      <a:pPr marL="0" marR="0">
                        <a:lnSpc>
                          <a:spcPct val="115000"/>
                        </a:lnSpc>
                        <a:spcBef>
                          <a:spcPts val="0"/>
                        </a:spcBef>
                        <a:spcAft>
                          <a:spcPts val="1000"/>
                        </a:spcAft>
                      </a:pPr>
                      <a:r>
                        <a:rPr lang="en-US" sz="1600" b="1">
                          <a:solidFill>
                            <a:schemeClr val="bg1"/>
                          </a:solidFill>
                          <a:latin typeface="Times New Roman"/>
                          <a:ea typeface="Calibri"/>
                          <a:cs typeface="Times New Roman"/>
                        </a:rPr>
                        <a:t>R-type/ High</a:t>
                      </a:r>
                      <a:endParaRPr lang="en-US" sz="1600" b="1">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Ca</a:t>
                      </a:r>
                      <a:r>
                        <a:rPr lang="en-US" sz="1600" b="1" baseline="-25000" dirty="0">
                          <a:solidFill>
                            <a:schemeClr val="bg1"/>
                          </a:solidFill>
                          <a:latin typeface="Times New Roman"/>
                          <a:ea typeface="Calibri"/>
                          <a:cs typeface="Times New Roman"/>
                        </a:rPr>
                        <a:t>v</a:t>
                      </a:r>
                      <a:r>
                        <a:rPr lang="en-US" sz="1600" b="1" dirty="0">
                          <a:solidFill>
                            <a:schemeClr val="bg1"/>
                          </a:solidFill>
                          <a:latin typeface="Times New Roman"/>
                          <a:ea typeface="Calibri"/>
                          <a:cs typeface="Times New Roman"/>
                        </a:rPr>
                        <a:t>2.3 (α</a:t>
                      </a:r>
                      <a:r>
                        <a:rPr lang="en-US" sz="1600" b="1" baseline="-25000" dirty="0">
                          <a:solidFill>
                            <a:schemeClr val="bg1"/>
                          </a:solidFill>
                          <a:latin typeface="Times New Roman"/>
                          <a:ea typeface="Calibri"/>
                          <a:cs typeface="Times New Roman"/>
                        </a:rPr>
                        <a:t>1E</a:t>
                      </a:r>
                      <a:r>
                        <a:rPr lang="en-US" sz="1600" b="1" dirty="0">
                          <a:solidFill>
                            <a:schemeClr val="bg1"/>
                          </a:solidFill>
                          <a:latin typeface="Times New Roman"/>
                          <a:ea typeface="Calibri"/>
                          <a:cs typeface="Times New Roman"/>
                        </a:rPr>
                        <a:t>)</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neurons</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diabetes symptoms</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83953">
                <a:tc>
                  <a:txBody>
                    <a:bodyPr/>
                    <a:lstStyle/>
                    <a:p>
                      <a:pPr marL="0" marR="0">
                        <a:lnSpc>
                          <a:spcPct val="115000"/>
                        </a:lnSpc>
                        <a:spcBef>
                          <a:spcPts val="0"/>
                        </a:spcBef>
                        <a:spcAft>
                          <a:spcPts val="1000"/>
                        </a:spcAft>
                      </a:pPr>
                      <a:r>
                        <a:rPr lang="en-US" sz="1600" b="1">
                          <a:solidFill>
                            <a:schemeClr val="bg1"/>
                          </a:solidFill>
                          <a:latin typeface="Times New Roman"/>
                          <a:ea typeface="Calibri"/>
                          <a:cs typeface="Times New Roman"/>
                        </a:rPr>
                        <a:t>T-type/Low</a:t>
                      </a:r>
                      <a:endParaRPr lang="en-US" sz="1600" b="1">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pt-BR" sz="1600" b="1" dirty="0">
                          <a:solidFill>
                            <a:schemeClr val="bg1"/>
                          </a:solidFill>
                          <a:latin typeface="Times New Roman"/>
                          <a:ea typeface="Calibri"/>
                          <a:cs typeface="Times New Roman"/>
                        </a:rPr>
                        <a:t>Ca</a:t>
                      </a:r>
                      <a:r>
                        <a:rPr lang="pt-BR" sz="1600" b="1" baseline="-25000" dirty="0">
                          <a:solidFill>
                            <a:schemeClr val="bg1"/>
                          </a:solidFill>
                          <a:latin typeface="Times New Roman"/>
                          <a:ea typeface="Calibri"/>
                          <a:cs typeface="Times New Roman"/>
                        </a:rPr>
                        <a:t>v</a:t>
                      </a:r>
                      <a:r>
                        <a:rPr lang="pt-BR" sz="1600" b="1" dirty="0">
                          <a:solidFill>
                            <a:schemeClr val="bg1"/>
                          </a:solidFill>
                          <a:latin typeface="Times New Roman"/>
                          <a:ea typeface="Calibri"/>
                          <a:cs typeface="Times New Roman"/>
                        </a:rPr>
                        <a:t>3.1, Ca</a:t>
                      </a:r>
                      <a:r>
                        <a:rPr lang="pt-BR" sz="1600" b="1" baseline="-25000" dirty="0">
                          <a:solidFill>
                            <a:schemeClr val="bg1"/>
                          </a:solidFill>
                          <a:latin typeface="Times New Roman"/>
                          <a:ea typeface="Calibri"/>
                          <a:cs typeface="Times New Roman"/>
                        </a:rPr>
                        <a:t>v</a:t>
                      </a:r>
                      <a:r>
                        <a:rPr lang="pt-BR" sz="1600" b="1" dirty="0">
                          <a:solidFill>
                            <a:schemeClr val="bg1"/>
                          </a:solidFill>
                          <a:latin typeface="Times New Roman"/>
                          <a:ea typeface="Calibri"/>
                          <a:cs typeface="Times New Roman"/>
                        </a:rPr>
                        <a:t>3.2 , </a:t>
                      </a:r>
                      <a:r>
                        <a:rPr lang="pt-BR" sz="1600" b="1" dirty="0" smtClean="0">
                          <a:solidFill>
                            <a:schemeClr val="bg1"/>
                          </a:solidFill>
                          <a:latin typeface="Times New Roman"/>
                          <a:ea typeface="Calibri"/>
                          <a:cs typeface="Times New Roman"/>
                        </a:rPr>
                        <a:t>Ca</a:t>
                      </a:r>
                      <a:r>
                        <a:rPr lang="pt-BR" sz="1600" b="1" baseline="-25000" dirty="0" smtClean="0">
                          <a:solidFill>
                            <a:schemeClr val="bg1"/>
                          </a:solidFill>
                          <a:latin typeface="Times New Roman"/>
                          <a:ea typeface="Calibri"/>
                          <a:cs typeface="Times New Roman"/>
                        </a:rPr>
                        <a:t>v</a:t>
                      </a:r>
                      <a:r>
                        <a:rPr lang="pt-BR" sz="1600" b="1" dirty="0" smtClean="0">
                          <a:solidFill>
                            <a:schemeClr val="bg1"/>
                          </a:solidFill>
                          <a:latin typeface="Times New Roman"/>
                          <a:ea typeface="Calibri"/>
                          <a:cs typeface="Times New Roman"/>
                        </a:rPr>
                        <a:t>3.3(</a:t>
                      </a:r>
                      <a:r>
                        <a:rPr lang="en-US" sz="1600" b="1" dirty="0" smtClean="0">
                          <a:solidFill>
                            <a:schemeClr val="bg1"/>
                          </a:solidFill>
                          <a:latin typeface="Times New Roman"/>
                          <a:ea typeface="Calibri"/>
                          <a:cs typeface="Times New Roman"/>
                        </a:rPr>
                        <a:t>α</a:t>
                      </a:r>
                      <a:r>
                        <a:rPr lang="pt-BR" sz="1600" b="1" baseline="-25000" dirty="0" smtClean="0">
                          <a:solidFill>
                            <a:schemeClr val="bg1"/>
                          </a:solidFill>
                          <a:latin typeface="Times New Roman"/>
                          <a:ea typeface="Calibri"/>
                          <a:cs typeface="Times New Roman"/>
                        </a:rPr>
                        <a:t>1G’</a:t>
                      </a:r>
                      <a:r>
                        <a:rPr lang="pt-BR" sz="1600" b="1" dirty="0" smtClean="0">
                          <a:solidFill>
                            <a:schemeClr val="bg1"/>
                          </a:solidFill>
                          <a:latin typeface="Times New Roman"/>
                          <a:ea typeface="Calibri"/>
                          <a:cs typeface="Times New Roman"/>
                        </a:rPr>
                        <a:t> </a:t>
                      </a:r>
                      <a:r>
                        <a:rPr lang="en-US" sz="1600" b="1" dirty="0" smtClean="0">
                          <a:solidFill>
                            <a:schemeClr val="bg1"/>
                          </a:solidFill>
                          <a:latin typeface="Times New Roman"/>
                          <a:ea typeface="Calibri"/>
                          <a:cs typeface="Times New Roman"/>
                        </a:rPr>
                        <a:t>α</a:t>
                      </a:r>
                      <a:r>
                        <a:rPr lang="pt-BR" sz="1600" b="1" baseline="-25000" dirty="0" smtClean="0">
                          <a:solidFill>
                            <a:schemeClr val="bg1"/>
                          </a:solidFill>
                          <a:latin typeface="Times New Roman"/>
                          <a:ea typeface="Calibri"/>
                          <a:cs typeface="Times New Roman"/>
                        </a:rPr>
                        <a:t>1H’ </a:t>
                      </a:r>
                      <a:r>
                        <a:rPr lang="en-US" sz="1600" b="1" dirty="0" smtClean="0">
                          <a:solidFill>
                            <a:schemeClr val="bg1"/>
                          </a:solidFill>
                          <a:latin typeface="Times New Roman"/>
                          <a:ea typeface="Calibri"/>
                          <a:cs typeface="Times New Roman"/>
                        </a:rPr>
                        <a:t>α</a:t>
                      </a:r>
                      <a:r>
                        <a:rPr lang="pt-BR" sz="1600" b="1" baseline="-25000" dirty="0" smtClean="0">
                          <a:solidFill>
                            <a:schemeClr val="bg1"/>
                          </a:solidFill>
                          <a:latin typeface="Times New Roman"/>
                          <a:ea typeface="Calibri"/>
                          <a:cs typeface="Times New Roman"/>
                        </a:rPr>
                        <a:t>1I</a:t>
                      </a:r>
                      <a:r>
                        <a:rPr lang="pt-BR" sz="1600" b="1" dirty="0" smtClean="0">
                          <a:solidFill>
                            <a:schemeClr val="bg1"/>
                          </a:solidFill>
                          <a:latin typeface="Times New Roman"/>
                          <a:ea typeface="Calibri"/>
                          <a:cs typeface="Times New Roman"/>
                        </a:rPr>
                        <a:t>)</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a:solidFill>
                            <a:schemeClr val="bg1"/>
                          </a:solidFill>
                          <a:latin typeface="Times New Roman"/>
                          <a:ea typeface="Calibri"/>
                          <a:cs typeface="Times New Roman"/>
                        </a:rPr>
                        <a:t>neurons, smooth muscle, sinoatrial node</a:t>
                      </a:r>
                      <a:endParaRPr lang="en-US" sz="1600" b="1">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600" b="1" dirty="0">
                          <a:solidFill>
                            <a:schemeClr val="bg1"/>
                          </a:solidFill>
                          <a:latin typeface="Times New Roman"/>
                          <a:ea typeface="Calibri"/>
                          <a:cs typeface="Times New Roman"/>
                        </a:rPr>
                        <a:t>arrhythmias, epilepsy, pain, fertility?</a:t>
                      </a:r>
                      <a:endParaRPr lang="en-US" sz="1600" b="1" dirty="0">
                        <a:solidFill>
                          <a:schemeClr val="bg1"/>
                        </a:solidFill>
                        <a:latin typeface="Calibri"/>
                        <a:ea typeface="Calibri"/>
                        <a:cs typeface="Times New Roman"/>
                      </a:endParaRPr>
                    </a:p>
                  </a:txBody>
                  <a:tcPr marL="54201" marR="542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676400" y="304800"/>
            <a:ext cx="6178294" cy="523220"/>
          </a:xfrm>
          <a:prstGeom prst="rect">
            <a:avLst/>
          </a:prstGeom>
          <a:noFill/>
        </p:spPr>
        <p:txBody>
          <a:bodyPr wrap="none" rtlCol="0">
            <a:spAutoFit/>
          </a:bodyPr>
          <a:lstStyle/>
          <a:p>
            <a:r>
              <a:rPr lang="en-US" sz="2800" b="1" dirty="0" smtClean="0">
                <a:solidFill>
                  <a:schemeClr val="bg1"/>
                </a:solidFill>
              </a:rPr>
              <a:t>Classification of Calcium Channels</a:t>
            </a:r>
            <a:endParaRPr lang="en-US" sz="2800" b="1" dirty="0">
              <a:solidFill>
                <a:schemeClr val="bg1"/>
              </a:solidFill>
            </a:endParaRPr>
          </a:p>
        </p:txBody>
      </p:sp>
      <p:sp>
        <p:nvSpPr>
          <p:cNvPr id="4" name="Rounded Rectangle 3"/>
          <p:cNvSpPr/>
          <p:nvPr/>
        </p:nvSpPr>
        <p:spPr>
          <a:xfrm>
            <a:off x="1447800" y="152400"/>
            <a:ext cx="6324600" cy="83820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3F4D40F2-80BA-4692-9A1F-46AF6FAAE46B}" type="slidenum">
              <a:rPr lang="en-US" smtClean="0"/>
              <a:pPr>
                <a:defRPr/>
              </a:pPr>
              <a:t>10</a:t>
            </a:fld>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04800" y="892124"/>
          <a:ext cx="8610600" cy="5610253"/>
        </p:xfrm>
        <a:graphic>
          <a:graphicData uri="http://schemas.openxmlformats.org/drawingml/2006/table">
            <a:tbl>
              <a:tblPr/>
              <a:tblGrid>
                <a:gridCol w="1855732"/>
                <a:gridCol w="2078421"/>
                <a:gridCol w="1558816"/>
                <a:gridCol w="3117631"/>
              </a:tblGrid>
              <a:tr h="352177">
                <a:tc>
                  <a:txBody>
                    <a:bodyPr/>
                    <a:lstStyle/>
                    <a:p>
                      <a:pPr marL="0" marR="0" algn="ctr">
                        <a:spcBef>
                          <a:spcPts val="0"/>
                        </a:spcBef>
                        <a:spcAft>
                          <a:spcPts val="0"/>
                        </a:spcAft>
                      </a:pPr>
                      <a:r>
                        <a:rPr lang="en-US" sz="2000" b="1" dirty="0">
                          <a:solidFill>
                            <a:srgbClr val="000000"/>
                          </a:solidFill>
                          <a:latin typeface="Times New Roman"/>
                          <a:ea typeface="Calibri"/>
                          <a:cs typeface="Times New Roman"/>
                        </a:rPr>
                        <a:t>Drug</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000" b="1" dirty="0">
                          <a:solidFill>
                            <a:srgbClr val="000000"/>
                          </a:solidFill>
                          <a:latin typeface="Times New Roman"/>
                          <a:ea typeface="Calibri"/>
                          <a:cs typeface="Times New Roman"/>
                        </a:rPr>
                        <a:t>Use</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000" b="1" dirty="0">
                          <a:solidFill>
                            <a:srgbClr val="000000"/>
                          </a:solidFill>
                          <a:latin typeface="Times New Roman"/>
                          <a:ea typeface="Calibri"/>
                          <a:cs typeface="Times New Roman"/>
                        </a:rPr>
                        <a:t>Stage</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rgbClr val="000000"/>
                          </a:solidFill>
                          <a:latin typeface="Times New Roman"/>
                          <a:ea typeface="Calibri"/>
                          <a:cs typeface="Times New Roman"/>
                        </a:rPr>
                        <a:t>Side Effects</a:t>
                      </a:r>
                      <a:endParaRPr lang="en-US" sz="2000" b="1" dirty="0">
                        <a:latin typeface="Calibri"/>
                        <a:ea typeface="Calibri"/>
                        <a:cs typeface="Times New Roman"/>
                      </a:endParaRP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704354">
                <a:tc>
                  <a:txBody>
                    <a:bodyPr/>
                    <a:lstStyle/>
                    <a:p>
                      <a:pPr marL="0" marR="0" algn="ctr">
                        <a:spcBef>
                          <a:spcPts val="0"/>
                        </a:spcBef>
                        <a:spcAft>
                          <a:spcPts val="0"/>
                        </a:spcAft>
                      </a:pPr>
                      <a:r>
                        <a:rPr lang="en-US" sz="1600" b="1" dirty="0" err="1">
                          <a:solidFill>
                            <a:schemeClr val="bg1"/>
                          </a:solidFill>
                          <a:latin typeface="Times New Roman"/>
                          <a:ea typeface="Calibri"/>
                          <a:cs typeface="Times New Roman"/>
                        </a:rPr>
                        <a:t>Ziconotide</a:t>
                      </a:r>
                      <a:r>
                        <a:rPr lang="en-US" sz="1600" b="1" dirty="0">
                          <a:solidFill>
                            <a:schemeClr val="bg1"/>
                          </a:solidFill>
                          <a:latin typeface="Times New Roman"/>
                          <a:ea typeface="Calibri"/>
                          <a:cs typeface="Times New Roman"/>
                        </a:rPr>
                        <a:t>/</a:t>
                      </a:r>
                    </a:p>
                    <a:p>
                      <a:pPr marL="0" marR="0" algn="ctr">
                        <a:spcBef>
                          <a:spcPts val="0"/>
                        </a:spcBef>
                        <a:spcAft>
                          <a:spcPts val="0"/>
                        </a:spcAft>
                      </a:pPr>
                      <a:r>
                        <a:rPr lang="en-US" sz="1600" b="1" dirty="0" err="1">
                          <a:solidFill>
                            <a:schemeClr val="bg1"/>
                          </a:solidFill>
                          <a:latin typeface="Times New Roman"/>
                          <a:ea typeface="Calibri"/>
                          <a:cs typeface="Times New Roman"/>
                        </a:rPr>
                        <a:t>Prialt</a:t>
                      </a:r>
                      <a:r>
                        <a:rPr lang="en-US" sz="1600" b="1" baseline="30000" dirty="0" err="1">
                          <a:solidFill>
                            <a:schemeClr val="bg1"/>
                          </a:solidFill>
                          <a:latin typeface="Times New Roman"/>
                          <a:ea typeface="Calibri"/>
                          <a:cs typeface="Times New Roman"/>
                        </a:rPr>
                        <a:t>TM</a:t>
                      </a:r>
                      <a:endParaRPr lang="en-US" sz="1600" b="1" dirty="0">
                        <a:solidFill>
                          <a:schemeClr val="bg1"/>
                        </a:solidFill>
                        <a:latin typeface="Times New Roman"/>
                        <a:ea typeface="Calibri"/>
                        <a:cs typeface="Times New Roman"/>
                      </a:endParaRP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Neuropathic pain, </a:t>
                      </a:r>
                    </a:p>
                    <a:p>
                      <a:pPr marL="0" marR="0" algn="ctr">
                        <a:spcBef>
                          <a:spcPts val="0"/>
                        </a:spcBef>
                        <a:spcAft>
                          <a:spcPts val="0"/>
                        </a:spcAft>
                      </a:pPr>
                      <a:r>
                        <a:rPr lang="en-US" sz="1600" b="1" dirty="0">
                          <a:solidFill>
                            <a:schemeClr val="bg1"/>
                          </a:solidFill>
                          <a:latin typeface="Times New Roman"/>
                          <a:ea typeface="Calibri"/>
                          <a:cs typeface="Times New Roman"/>
                        </a:rPr>
                        <a:t>cancer pain</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Clinical</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bg1"/>
                          </a:solidFill>
                          <a:latin typeface="Times New Roman"/>
                          <a:ea typeface="Calibri"/>
                          <a:cs typeface="Times New Roman"/>
                        </a:rPr>
                        <a:t>Hypotension, sedation, confusion,</a:t>
                      </a:r>
                      <a:endParaRPr lang="en-US" sz="1600" b="1" dirty="0">
                        <a:solidFill>
                          <a:schemeClr val="bg1"/>
                        </a:solidFill>
                        <a:latin typeface="Calibri"/>
                        <a:ea typeface="Calibri"/>
                        <a:cs typeface="Times New Roman"/>
                      </a:endParaRPr>
                    </a:p>
                    <a:p>
                      <a:pPr marL="0" marR="0">
                        <a:lnSpc>
                          <a:spcPct val="115000"/>
                        </a:lnSpc>
                        <a:spcBef>
                          <a:spcPts val="0"/>
                        </a:spcBef>
                        <a:spcAft>
                          <a:spcPts val="0"/>
                        </a:spcAft>
                      </a:pPr>
                      <a:r>
                        <a:rPr lang="en-US" sz="1600" b="1" dirty="0">
                          <a:solidFill>
                            <a:schemeClr val="bg1"/>
                          </a:solidFill>
                          <a:latin typeface="Times New Roman"/>
                          <a:ea typeface="Calibri"/>
                          <a:cs typeface="Times New Roman"/>
                        </a:rPr>
                        <a:t>unruly behavior</a:t>
                      </a:r>
                      <a:endParaRPr lang="en-US" sz="1600" b="1" dirty="0">
                        <a:solidFill>
                          <a:schemeClr val="bg1"/>
                        </a:solidFill>
                        <a:latin typeface="Calibri"/>
                        <a:ea typeface="Calibri"/>
                        <a:cs typeface="Times New Roman"/>
                      </a:endParaRP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510">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Morphine</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Chronic, neuropathic </a:t>
                      </a:r>
                    </a:p>
                    <a:p>
                      <a:pPr marL="0" marR="0" algn="ctr">
                        <a:spcBef>
                          <a:spcPts val="0"/>
                        </a:spcBef>
                        <a:spcAft>
                          <a:spcPts val="0"/>
                        </a:spcAft>
                      </a:pPr>
                      <a:r>
                        <a:rPr lang="en-US" sz="1600" b="1" dirty="0">
                          <a:solidFill>
                            <a:schemeClr val="bg1"/>
                          </a:solidFill>
                          <a:latin typeface="Times New Roman"/>
                          <a:ea typeface="Calibri"/>
                          <a:cs typeface="Times New Roman"/>
                        </a:rPr>
                        <a:t>and inflammatory pain</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Clinical</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bg1"/>
                          </a:solidFill>
                          <a:latin typeface="Times New Roman"/>
                          <a:ea typeface="Calibri"/>
                          <a:cs typeface="Times New Roman"/>
                        </a:rPr>
                        <a:t>Constipation, narcotic and addictive</a:t>
                      </a:r>
                      <a:endParaRPr lang="en-US" sz="1600" b="1" dirty="0">
                        <a:solidFill>
                          <a:schemeClr val="bg1"/>
                        </a:solidFill>
                        <a:latin typeface="Calibri"/>
                        <a:ea typeface="Calibri"/>
                        <a:cs typeface="Times New Roman"/>
                      </a:endParaRPr>
                    </a:p>
                    <a:p>
                      <a:pPr marL="0" marR="0">
                        <a:lnSpc>
                          <a:spcPct val="115000"/>
                        </a:lnSpc>
                        <a:spcBef>
                          <a:spcPts val="0"/>
                        </a:spcBef>
                        <a:spcAft>
                          <a:spcPts val="0"/>
                        </a:spcAft>
                      </a:pPr>
                      <a:r>
                        <a:rPr lang="en-US" sz="1600" b="1" dirty="0">
                          <a:solidFill>
                            <a:schemeClr val="bg1"/>
                          </a:solidFill>
                          <a:latin typeface="Times New Roman"/>
                          <a:ea typeface="Calibri"/>
                          <a:cs typeface="Times New Roman"/>
                        </a:rPr>
                        <a:t>effects, development of tolerance</a:t>
                      </a:r>
                      <a:endParaRPr lang="en-US" sz="1600" b="1" dirty="0">
                        <a:solidFill>
                          <a:schemeClr val="bg1"/>
                        </a:solidFill>
                        <a:latin typeface="Calibri"/>
                        <a:ea typeface="Calibri"/>
                        <a:cs typeface="Times New Roman"/>
                      </a:endParaRP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174">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NMED160</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Chronic, neuropathic pain, </a:t>
                      </a:r>
                    </a:p>
                    <a:p>
                      <a:pPr marL="0" marR="0" algn="ctr">
                        <a:spcBef>
                          <a:spcPts val="0"/>
                        </a:spcBef>
                        <a:spcAft>
                          <a:spcPts val="0"/>
                        </a:spcAft>
                      </a:pPr>
                      <a:r>
                        <a:rPr lang="en-US" sz="1600" b="1" dirty="0" err="1" smtClean="0">
                          <a:solidFill>
                            <a:schemeClr val="bg1"/>
                          </a:solidFill>
                          <a:latin typeface="Times New Roman"/>
                          <a:ea typeface="Calibri"/>
                          <a:cs typeface="Times New Roman"/>
                        </a:rPr>
                        <a:t>Posttherpetic</a:t>
                      </a:r>
                      <a:r>
                        <a:rPr lang="en-US" sz="1600" b="1" dirty="0" smtClean="0">
                          <a:solidFill>
                            <a:schemeClr val="bg1"/>
                          </a:solidFill>
                          <a:latin typeface="Times New Roman"/>
                          <a:ea typeface="Calibri"/>
                          <a:cs typeface="Times New Roman"/>
                        </a:rPr>
                        <a:t> </a:t>
                      </a:r>
                      <a:r>
                        <a:rPr lang="en-US" sz="1600" b="1" dirty="0">
                          <a:solidFill>
                            <a:schemeClr val="bg1"/>
                          </a:solidFill>
                          <a:latin typeface="Times New Roman"/>
                          <a:ea typeface="Calibri"/>
                          <a:cs typeface="Times New Roman"/>
                        </a:rPr>
                        <a:t>neuralgia,  </a:t>
                      </a:r>
                    </a:p>
                    <a:p>
                      <a:pPr marL="0" marR="0" algn="ctr">
                        <a:spcBef>
                          <a:spcPts val="0"/>
                        </a:spcBef>
                        <a:spcAft>
                          <a:spcPts val="0"/>
                        </a:spcAft>
                      </a:pPr>
                      <a:r>
                        <a:rPr lang="en-US" sz="1600" b="1" dirty="0">
                          <a:solidFill>
                            <a:schemeClr val="bg1"/>
                          </a:solidFill>
                          <a:latin typeface="Times New Roman"/>
                          <a:ea typeface="Calibri"/>
                          <a:cs typeface="Times New Roman"/>
                        </a:rPr>
                        <a:t>diabetic neuropathy</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Phase II</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solidFill>
                          <a:latin typeface="Times New Roman"/>
                          <a:ea typeface="Calibri"/>
                          <a:cs typeface="Times New Roman"/>
                        </a:rPr>
                        <a:t>None </a:t>
                      </a:r>
                      <a:r>
                        <a:rPr lang="en-US" sz="1600" b="1" dirty="0" smtClean="0">
                          <a:solidFill>
                            <a:schemeClr val="bg1"/>
                          </a:solidFill>
                          <a:latin typeface="Times New Roman"/>
                          <a:ea typeface="Calibri"/>
                          <a:cs typeface="Times New Roman"/>
                        </a:rPr>
                        <a:t>identified</a:t>
                      </a:r>
                      <a:endParaRPr lang="en-US" sz="1600" b="1" dirty="0">
                        <a:solidFill>
                          <a:schemeClr val="bg1"/>
                        </a:solidFill>
                        <a:latin typeface="Calibri"/>
                        <a:ea typeface="Calibri"/>
                        <a:cs typeface="Times New Roman"/>
                      </a:endParaRP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174">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NMED1077</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Chronic, neuropathic pain, </a:t>
                      </a:r>
                    </a:p>
                    <a:p>
                      <a:pPr marL="0" marR="0" algn="ctr">
                        <a:spcBef>
                          <a:spcPts val="0"/>
                        </a:spcBef>
                        <a:spcAft>
                          <a:spcPts val="0"/>
                        </a:spcAft>
                      </a:pPr>
                      <a:r>
                        <a:rPr lang="en-US" sz="1600" b="1" dirty="0" err="1" smtClean="0">
                          <a:solidFill>
                            <a:schemeClr val="bg1"/>
                          </a:solidFill>
                          <a:latin typeface="Times New Roman"/>
                          <a:ea typeface="Calibri"/>
                          <a:cs typeface="Times New Roman"/>
                        </a:rPr>
                        <a:t>Posttherpetic</a:t>
                      </a:r>
                      <a:r>
                        <a:rPr lang="en-US" sz="1600" b="1" dirty="0" smtClean="0">
                          <a:solidFill>
                            <a:schemeClr val="bg1"/>
                          </a:solidFill>
                          <a:latin typeface="Times New Roman"/>
                          <a:ea typeface="Calibri"/>
                          <a:cs typeface="Times New Roman"/>
                        </a:rPr>
                        <a:t> </a:t>
                      </a:r>
                      <a:r>
                        <a:rPr lang="en-US" sz="1600" b="1" dirty="0">
                          <a:solidFill>
                            <a:schemeClr val="bg1"/>
                          </a:solidFill>
                          <a:latin typeface="Times New Roman"/>
                          <a:ea typeface="Calibri"/>
                          <a:cs typeface="Times New Roman"/>
                        </a:rPr>
                        <a:t>neuralgia,  </a:t>
                      </a:r>
                    </a:p>
                    <a:p>
                      <a:pPr marL="0" marR="0" algn="ctr">
                        <a:spcBef>
                          <a:spcPts val="0"/>
                        </a:spcBef>
                        <a:spcAft>
                          <a:spcPts val="0"/>
                        </a:spcAft>
                      </a:pPr>
                      <a:r>
                        <a:rPr lang="en-US" sz="1600" b="1" dirty="0">
                          <a:solidFill>
                            <a:schemeClr val="bg1"/>
                          </a:solidFill>
                          <a:latin typeface="Times New Roman"/>
                          <a:ea typeface="Calibri"/>
                          <a:cs typeface="Times New Roman"/>
                        </a:rPr>
                        <a:t>diabetic neuropathy</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chemeClr val="bg1"/>
                          </a:solidFill>
                          <a:latin typeface="Times New Roman"/>
                          <a:ea typeface="Calibri"/>
                          <a:cs typeface="Times New Roman"/>
                        </a:rPr>
                        <a:t>Completed </a:t>
                      </a:r>
                    </a:p>
                    <a:p>
                      <a:pPr marL="0" marR="0" algn="ctr">
                        <a:spcBef>
                          <a:spcPts val="0"/>
                        </a:spcBef>
                        <a:spcAft>
                          <a:spcPts val="0"/>
                        </a:spcAft>
                      </a:pPr>
                      <a:r>
                        <a:rPr lang="en-US" sz="1600" b="1" dirty="0" smtClean="0">
                          <a:solidFill>
                            <a:schemeClr val="bg1"/>
                          </a:solidFill>
                          <a:latin typeface="Times New Roman"/>
                          <a:ea typeface="Calibri"/>
                          <a:cs typeface="Times New Roman"/>
                        </a:rPr>
                        <a:t>Phase </a:t>
                      </a:r>
                      <a:r>
                        <a:rPr lang="en-US" sz="1600" b="1" dirty="0">
                          <a:solidFill>
                            <a:schemeClr val="bg1"/>
                          </a:solidFill>
                          <a:latin typeface="Times New Roman"/>
                          <a:ea typeface="Calibri"/>
                          <a:cs typeface="Times New Roman"/>
                        </a:rPr>
                        <a:t>III</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solidFill>
                          <a:latin typeface="Times New Roman"/>
                          <a:ea typeface="Calibri"/>
                          <a:cs typeface="Times New Roman"/>
                        </a:rPr>
                        <a:t>None </a:t>
                      </a:r>
                      <a:r>
                        <a:rPr lang="en-US" sz="1600" b="1" dirty="0" smtClean="0">
                          <a:solidFill>
                            <a:schemeClr val="bg1"/>
                          </a:solidFill>
                          <a:latin typeface="Times New Roman"/>
                          <a:ea typeface="Calibri"/>
                          <a:cs typeface="Times New Roman"/>
                        </a:rPr>
                        <a:t>identified</a:t>
                      </a:r>
                      <a:endParaRPr lang="en-US" sz="1600" b="1" dirty="0">
                        <a:solidFill>
                          <a:schemeClr val="bg1"/>
                        </a:solidFill>
                        <a:latin typeface="Calibri"/>
                        <a:ea typeface="Calibri"/>
                        <a:cs typeface="Times New Roman"/>
                      </a:endParaRP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604">
                <a:tc>
                  <a:txBody>
                    <a:bodyPr/>
                    <a:lstStyle/>
                    <a:p>
                      <a:pPr marL="0" marR="0" algn="ctr">
                        <a:spcBef>
                          <a:spcPts val="0"/>
                        </a:spcBef>
                        <a:spcAft>
                          <a:spcPts val="0"/>
                        </a:spcAft>
                      </a:pPr>
                      <a:r>
                        <a:rPr lang="en-US" sz="1600" b="1">
                          <a:solidFill>
                            <a:schemeClr val="bg1"/>
                          </a:solidFill>
                          <a:latin typeface="Times New Roman"/>
                          <a:ea typeface="Calibri"/>
                          <a:cs typeface="Times New Roman"/>
                        </a:rPr>
                        <a:t>ω-Conotoxin CVID</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bg1"/>
                          </a:solidFill>
                          <a:latin typeface="Times New Roman"/>
                          <a:ea typeface="Calibri"/>
                          <a:cs typeface="Times New Roman"/>
                        </a:rPr>
                        <a:t>Neuropathic pain</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Phase II</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solidFill>
                          <a:latin typeface="Times New Roman"/>
                          <a:ea typeface="Calibri"/>
                          <a:cs typeface="Times New Roman"/>
                        </a:rPr>
                        <a:t>Unknown</a:t>
                      </a:r>
                      <a:endParaRPr lang="en-US" sz="1600" b="1" dirty="0">
                        <a:solidFill>
                          <a:schemeClr val="bg1"/>
                        </a:solidFill>
                        <a:latin typeface="Calibri"/>
                        <a:ea typeface="Calibri"/>
                        <a:cs typeface="Times New Roman"/>
                      </a:endParaRP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604">
                <a:tc>
                  <a:txBody>
                    <a:bodyPr/>
                    <a:lstStyle/>
                    <a:p>
                      <a:pPr marL="0" marR="0" algn="ctr">
                        <a:spcBef>
                          <a:spcPts val="0"/>
                        </a:spcBef>
                        <a:spcAft>
                          <a:spcPts val="0"/>
                        </a:spcAft>
                      </a:pPr>
                      <a:r>
                        <a:rPr lang="en-US" sz="1600" b="1">
                          <a:solidFill>
                            <a:schemeClr val="bg1"/>
                          </a:solidFill>
                          <a:latin typeface="Times New Roman"/>
                          <a:ea typeface="Calibri"/>
                          <a:cs typeface="Times New Roman"/>
                        </a:rPr>
                        <a:t>4-Benzoxyaniline</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bg1"/>
                          </a:solidFill>
                          <a:latin typeface="Times New Roman"/>
                          <a:ea typeface="Calibri"/>
                          <a:cs typeface="Times New Roman"/>
                        </a:rPr>
                        <a:t>Neuropathic pain</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Pre-clinical</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solidFill>
                          <a:latin typeface="Times New Roman"/>
                          <a:ea typeface="Calibri"/>
                          <a:cs typeface="Times New Roman"/>
                        </a:rPr>
                        <a:t>Unknown</a:t>
                      </a:r>
                      <a:endParaRPr lang="en-US" sz="1600" b="1" dirty="0">
                        <a:solidFill>
                          <a:schemeClr val="bg1"/>
                        </a:solidFill>
                        <a:latin typeface="Calibri"/>
                        <a:ea typeface="Calibri"/>
                        <a:cs typeface="Times New Roman"/>
                      </a:endParaRP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604">
                <a:tc>
                  <a:txBody>
                    <a:bodyPr/>
                    <a:lstStyle/>
                    <a:p>
                      <a:pPr marL="0" marR="0" algn="ctr">
                        <a:spcBef>
                          <a:spcPts val="0"/>
                        </a:spcBef>
                        <a:spcAft>
                          <a:spcPts val="0"/>
                        </a:spcAft>
                      </a:pPr>
                      <a:r>
                        <a:rPr lang="en-US" sz="1600" b="1">
                          <a:solidFill>
                            <a:schemeClr val="bg1"/>
                          </a:solidFill>
                          <a:latin typeface="Times New Roman"/>
                          <a:ea typeface="Calibri"/>
                          <a:cs typeface="Times New Roman"/>
                        </a:rPr>
                        <a:t>ZC-88</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chemeClr val="bg1"/>
                          </a:solidFill>
                          <a:latin typeface="Times New Roman"/>
                          <a:ea typeface="Calibri"/>
                          <a:cs typeface="Times New Roman"/>
                        </a:rPr>
                        <a:t>Neuropathic pain</a:t>
                      </a:r>
                    </a:p>
                  </a:txBody>
                  <a:tcPr marL="18270" marR="18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bg1"/>
                          </a:solidFill>
                          <a:latin typeface="Times New Roman"/>
                          <a:ea typeface="Calibri"/>
                          <a:cs typeface="Times New Roman"/>
                        </a:rPr>
                        <a:t>Pre-clinical</a:t>
                      </a: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solidFill>
                          <a:latin typeface="Times New Roman"/>
                          <a:ea typeface="Calibri"/>
                          <a:cs typeface="Times New Roman"/>
                        </a:rPr>
                        <a:t>Unknown</a:t>
                      </a:r>
                      <a:endParaRPr lang="en-US" sz="1600" b="1" dirty="0">
                        <a:solidFill>
                          <a:schemeClr val="bg1"/>
                        </a:solidFill>
                        <a:latin typeface="Calibri"/>
                        <a:ea typeface="Calibri"/>
                        <a:cs typeface="Times New Roman"/>
                      </a:endParaRPr>
                    </a:p>
                  </a:txBody>
                  <a:tcPr marL="18270" marR="18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905000" y="228600"/>
            <a:ext cx="6255239" cy="461665"/>
          </a:xfrm>
          <a:prstGeom prst="rect">
            <a:avLst/>
          </a:prstGeom>
          <a:noFill/>
        </p:spPr>
        <p:txBody>
          <a:bodyPr wrap="none" rtlCol="0">
            <a:spAutoFit/>
          </a:bodyPr>
          <a:lstStyle/>
          <a:p>
            <a:r>
              <a:rPr lang="en-US" sz="2400" b="1" dirty="0" smtClean="0">
                <a:solidFill>
                  <a:schemeClr val="bg1"/>
                </a:solidFill>
              </a:rPr>
              <a:t>Current  N-type calcium channel blockers</a:t>
            </a:r>
            <a:endParaRPr lang="en-US" sz="2400" b="1" dirty="0">
              <a:solidFill>
                <a:schemeClr val="bg1"/>
              </a:solidFill>
            </a:endParaRPr>
          </a:p>
        </p:txBody>
      </p:sp>
      <p:sp>
        <p:nvSpPr>
          <p:cNvPr id="4" name="Rounded Rectangle 3"/>
          <p:cNvSpPr/>
          <p:nvPr/>
        </p:nvSpPr>
        <p:spPr>
          <a:xfrm>
            <a:off x="1905000" y="152400"/>
            <a:ext cx="6172200" cy="53340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3F4D40F2-80BA-4692-9A1F-46AF6FAAE46B}" type="slidenum">
              <a:rPr lang="en-US" smtClean="0"/>
              <a:pPr>
                <a:defRPr/>
              </a:pPr>
              <a:t>11</a:t>
            </a:fld>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6" name="Object 4"/>
          <p:cNvGraphicFramePr>
            <a:graphicFrameLocks noChangeAspect="1"/>
          </p:cNvGraphicFramePr>
          <p:nvPr/>
        </p:nvGraphicFramePr>
        <p:xfrm>
          <a:off x="304800" y="685800"/>
          <a:ext cx="3276600" cy="2362200"/>
        </p:xfrm>
        <a:graphic>
          <a:graphicData uri="http://schemas.openxmlformats.org/presentationml/2006/ole">
            <p:oleObj spid="_x0000_s44034" name="CS ChemDraw Drawing" r:id="rId4" imgW="3844440" imgH="2953440" progId="">
              <p:embed/>
            </p:oleObj>
          </a:graphicData>
        </a:graphic>
      </p:graphicFrame>
      <p:graphicFrame>
        <p:nvGraphicFramePr>
          <p:cNvPr id="74755" name="Object 3"/>
          <p:cNvGraphicFramePr>
            <a:graphicFrameLocks noChangeAspect="1"/>
          </p:cNvGraphicFramePr>
          <p:nvPr/>
        </p:nvGraphicFramePr>
        <p:xfrm>
          <a:off x="5638800" y="609600"/>
          <a:ext cx="2895600" cy="2438400"/>
        </p:xfrm>
        <a:graphic>
          <a:graphicData uri="http://schemas.openxmlformats.org/presentationml/2006/ole">
            <p:oleObj spid="_x0000_s44035" name="CS ChemDraw Drawing" r:id="rId5" imgW="2274840" imgH="2480040" progId="">
              <p:embed/>
            </p:oleObj>
          </a:graphicData>
        </a:graphic>
      </p:graphicFrame>
      <p:sp>
        <p:nvSpPr>
          <p:cNvPr id="747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4758" name="Rectangle 6"/>
          <p:cNvSpPr>
            <a:spLocks noChangeArrowheads="1"/>
          </p:cNvSpPr>
          <p:nvPr/>
        </p:nvSpPr>
        <p:spPr bwMode="auto">
          <a:xfrm>
            <a:off x="0" y="2076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74760" name="Object 8"/>
          <p:cNvGraphicFramePr>
            <a:graphicFrameLocks noChangeAspect="1"/>
          </p:cNvGraphicFramePr>
          <p:nvPr/>
        </p:nvGraphicFramePr>
        <p:xfrm>
          <a:off x="457200" y="3200400"/>
          <a:ext cx="3200400" cy="1295400"/>
        </p:xfrm>
        <a:graphic>
          <a:graphicData uri="http://schemas.openxmlformats.org/presentationml/2006/ole">
            <p:oleObj spid="_x0000_s44036" name="CS ChemDraw Drawing" r:id="rId6" imgW="2931840" imgH="996840" progId="">
              <p:embed/>
            </p:oleObj>
          </a:graphicData>
        </a:graphic>
      </p:graphicFrame>
      <p:graphicFrame>
        <p:nvGraphicFramePr>
          <p:cNvPr id="74759" name="Object 7"/>
          <p:cNvGraphicFramePr>
            <a:graphicFrameLocks noChangeAspect="1"/>
          </p:cNvGraphicFramePr>
          <p:nvPr/>
        </p:nvGraphicFramePr>
        <p:xfrm>
          <a:off x="4724400" y="3124200"/>
          <a:ext cx="3514725" cy="1676400"/>
        </p:xfrm>
        <a:graphic>
          <a:graphicData uri="http://schemas.openxmlformats.org/presentationml/2006/ole">
            <p:oleObj spid="_x0000_s44037" name="CS ChemDraw Drawing" r:id="rId7" imgW="4483440" imgH="1860840" progId="">
              <p:embed/>
            </p:oleObj>
          </a:graphicData>
        </a:graphic>
      </p:graphicFrame>
      <p:sp>
        <p:nvSpPr>
          <p:cNvPr id="74762" name="Rectangle 10"/>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a:off x="1143000" y="2667000"/>
            <a:ext cx="1828800" cy="369332"/>
          </a:xfrm>
          <a:prstGeom prst="rect">
            <a:avLst/>
          </a:prstGeom>
          <a:noFill/>
        </p:spPr>
        <p:txBody>
          <a:bodyPr wrap="square" rtlCol="0">
            <a:spAutoFit/>
          </a:bodyPr>
          <a:lstStyle/>
          <a:p>
            <a:r>
              <a:rPr lang="en-US" b="1" dirty="0" smtClean="0">
                <a:solidFill>
                  <a:srgbClr val="6600FF"/>
                </a:solidFill>
              </a:rPr>
              <a:t>NMED160 </a:t>
            </a:r>
            <a:endParaRPr lang="en-US" b="1" dirty="0">
              <a:solidFill>
                <a:srgbClr val="6600FF"/>
              </a:solidFill>
            </a:endParaRPr>
          </a:p>
        </p:txBody>
      </p:sp>
      <p:sp>
        <p:nvSpPr>
          <p:cNvPr id="14" name="TextBox 13"/>
          <p:cNvSpPr txBox="1"/>
          <p:nvPr/>
        </p:nvSpPr>
        <p:spPr>
          <a:xfrm>
            <a:off x="6400800" y="2602468"/>
            <a:ext cx="1287532" cy="369332"/>
          </a:xfrm>
          <a:prstGeom prst="rect">
            <a:avLst/>
          </a:prstGeom>
          <a:noFill/>
        </p:spPr>
        <p:txBody>
          <a:bodyPr wrap="none" rtlCol="0">
            <a:spAutoFit/>
          </a:bodyPr>
          <a:lstStyle/>
          <a:p>
            <a:r>
              <a:rPr lang="en-US" b="1" dirty="0" smtClean="0">
                <a:solidFill>
                  <a:srgbClr val="6600FF"/>
                </a:solidFill>
              </a:rPr>
              <a:t>Morphine </a:t>
            </a:r>
            <a:endParaRPr lang="en-US" b="1" dirty="0">
              <a:solidFill>
                <a:srgbClr val="6600FF"/>
              </a:solidFill>
            </a:endParaRPr>
          </a:p>
        </p:txBody>
      </p:sp>
      <p:sp>
        <p:nvSpPr>
          <p:cNvPr id="15" name="TextBox 14"/>
          <p:cNvSpPr txBox="1"/>
          <p:nvPr/>
        </p:nvSpPr>
        <p:spPr>
          <a:xfrm>
            <a:off x="838200" y="4572000"/>
            <a:ext cx="2667000" cy="430887"/>
          </a:xfrm>
          <a:prstGeom prst="rect">
            <a:avLst/>
          </a:prstGeom>
          <a:noFill/>
        </p:spPr>
        <p:txBody>
          <a:bodyPr wrap="square" rtlCol="0">
            <a:spAutoFit/>
          </a:bodyPr>
          <a:lstStyle/>
          <a:p>
            <a:r>
              <a:rPr lang="en-US" sz="2200" b="1" dirty="0" smtClean="0">
                <a:solidFill>
                  <a:schemeClr val="bg1"/>
                </a:solidFill>
              </a:rPr>
              <a:t>4-Benzoxyaniline</a:t>
            </a:r>
            <a:r>
              <a:rPr lang="en-US" b="1" dirty="0" smtClean="0">
                <a:solidFill>
                  <a:schemeClr val="bg1"/>
                </a:solidFill>
              </a:rPr>
              <a:t> </a:t>
            </a:r>
            <a:endParaRPr lang="en-US" b="1" dirty="0">
              <a:solidFill>
                <a:schemeClr val="bg1"/>
              </a:solidFill>
            </a:endParaRPr>
          </a:p>
        </p:txBody>
      </p:sp>
      <p:sp>
        <p:nvSpPr>
          <p:cNvPr id="16" name="TextBox 15"/>
          <p:cNvSpPr txBox="1"/>
          <p:nvPr/>
        </p:nvSpPr>
        <p:spPr>
          <a:xfrm>
            <a:off x="6324600" y="4800600"/>
            <a:ext cx="1066800" cy="430887"/>
          </a:xfrm>
          <a:prstGeom prst="rect">
            <a:avLst/>
          </a:prstGeom>
          <a:noFill/>
        </p:spPr>
        <p:txBody>
          <a:bodyPr wrap="square" rtlCol="0">
            <a:spAutoFit/>
          </a:bodyPr>
          <a:lstStyle/>
          <a:p>
            <a:r>
              <a:rPr lang="en-US" sz="2200" b="1" dirty="0" smtClean="0">
                <a:solidFill>
                  <a:schemeClr val="bg1"/>
                </a:solidFill>
              </a:rPr>
              <a:t>ZC-88 </a:t>
            </a:r>
          </a:p>
        </p:txBody>
      </p:sp>
      <p:pic>
        <p:nvPicPr>
          <p:cNvPr id="17" name="Picture 16" descr="art-pharm510621.fig1.gif"/>
          <p:cNvPicPr>
            <a:picLocks noChangeAspect="1"/>
          </p:cNvPicPr>
          <p:nvPr/>
        </p:nvPicPr>
        <p:blipFill>
          <a:blip r:embed="rId8" cstate="print">
            <a:lum contrast="23000"/>
          </a:blip>
          <a:stretch>
            <a:fillRect/>
          </a:stretch>
        </p:blipFill>
        <p:spPr>
          <a:xfrm>
            <a:off x="228600" y="5364162"/>
            <a:ext cx="8534400" cy="960438"/>
          </a:xfrm>
          <a:prstGeom prst="roundRect">
            <a:avLst>
              <a:gd name="adj" fmla="val 8594"/>
            </a:avLst>
          </a:prstGeom>
          <a:solidFill>
            <a:schemeClr val="accent2"/>
          </a:solidFill>
          <a:ln w="28575">
            <a:solidFill>
              <a:schemeClr val="accent2">
                <a:lumMod val="75000"/>
              </a:schemeClr>
            </a:solidFill>
          </a:ln>
          <a:effectLst>
            <a:reflection blurRad="12700" stA="38000" endPos="28000" dist="5000" dir="5400000" sy="-100000" algn="bl" rotWithShape="0"/>
          </a:effectLst>
        </p:spPr>
      </p:pic>
      <p:sp>
        <p:nvSpPr>
          <p:cNvPr id="18" name="TextBox 17"/>
          <p:cNvSpPr txBox="1"/>
          <p:nvPr/>
        </p:nvSpPr>
        <p:spPr>
          <a:xfrm>
            <a:off x="3048000" y="6400800"/>
            <a:ext cx="1905000" cy="430887"/>
          </a:xfrm>
          <a:prstGeom prst="rect">
            <a:avLst/>
          </a:prstGeom>
          <a:noFill/>
        </p:spPr>
        <p:txBody>
          <a:bodyPr wrap="square" rtlCol="0">
            <a:spAutoFit/>
          </a:bodyPr>
          <a:lstStyle/>
          <a:p>
            <a:r>
              <a:rPr lang="en-US" sz="2200" b="1" dirty="0" err="1" smtClean="0">
                <a:solidFill>
                  <a:schemeClr val="bg1"/>
                </a:solidFill>
              </a:rPr>
              <a:t>Ziconoitide</a:t>
            </a:r>
            <a:endParaRPr lang="en-US" sz="2200" b="1" dirty="0">
              <a:solidFill>
                <a:schemeClr val="bg1"/>
              </a:solidFill>
            </a:endParaRPr>
          </a:p>
        </p:txBody>
      </p:sp>
      <p:sp>
        <p:nvSpPr>
          <p:cNvPr id="19" name="TextBox 18"/>
          <p:cNvSpPr txBox="1"/>
          <p:nvPr/>
        </p:nvSpPr>
        <p:spPr>
          <a:xfrm>
            <a:off x="1066800" y="152400"/>
            <a:ext cx="7420222" cy="461665"/>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Structure of  N-type calcium channel blockers</a:t>
            </a:r>
            <a:endParaRPr lang="en-US" sz="2400" b="1" dirty="0">
              <a:solidFill>
                <a:schemeClr val="bg1"/>
              </a:solidFill>
              <a:latin typeface="Arial" pitchFamily="34" charset="0"/>
              <a:cs typeface="Arial" pitchFamily="34" charset="0"/>
            </a:endParaRPr>
          </a:p>
        </p:txBody>
      </p:sp>
      <p:sp>
        <p:nvSpPr>
          <p:cNvPr id="20" name="Rounded Rectangle 19"/>
          <p:cNvSpPr/>
          <p:nvPr/>
        </p:nvSpPr>
        <p:spPr>
          <a:xfrm>
            <a:off x="1066800" y="152400"/>
            <a:ext cx="6781800" cy="45720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Slide Number Placeholder 20"/>
          <p:cNvSpPr>
            <a:spLocks noGrp="1"/>
          </p:cNvSpPr>
          <p:nvPr>
            <p:ph type="sldNum" sz="quarter" idx="12"/>
          </p:nvPr>
        </p:nvSpPr>
        <p:spPr/>
        <p:txBody>
          <a:bodyPr/>
          <a:lstStyle/>
          <a:p>
            <a:pPr>
              <a:defRPr/>
            </a:pPr>
            <a:fld id="{3F4D40F2-80BA-4692-9A1F-46AF6FAAE46B}" type="slidenum">
              <a:rPr lang="en-US" smtClean="0"/>
              <a:pPr>
                <a:defRPr/>
              </a:pPr>
              <a:t>12</a:t>
            </a:fld>
            <a:endParaRPr lang="en-US"/>
          </a:p>
        </p:txBody>
      </p:sp>
    </p:spTree>
    <p:custDataLst>
      <p:tags r:id="rId2"/>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874" y="838200"/>
            <a:ext cx="8930650" cy="5632311"/>
          </a:xfrm>
          <a:prstGeom prst="rect">
            <a:avLst/>
          </a:prstGeom>
          <a:noFill/>
          <a:ln>
            <a:solidFill>
              <a:srgbClr val="00B050"/>
            </a:solidFill>
          </a:ln>
        </p:spPr>
        <p:txBody>
          <a:bodyPr wrap="square" rtlCol="0">
            <a:spAutoFit/>
          </a:bodyPr>
          <a:lstStyle/>
          <a:p>
            <a:pPr algn="just"/>
            <a:r>
              <a:rPr lang="en-US" sz="2400" b="1" dirty="0" smtClean="0">
                <a:solidFill>
                  <a:schemeClr val="bg1"/>
                </a:solidFill>
              </a:rPr>
              <a:t>N-type Ca</a:t>
            </a:r>
            <a:r>
              <a:rPr lang="en-US" sz="2400" b="1" baseline="30000" dirty="0" smtClean="0">
                <a:solidFill>
                  <a:schemeClr val="bg1"/>
                </a:solidFill>
              </a:rPr>
              <a:t>2+</a:t>
            </a:r>
            <a:r>
              <a:rPr lang="en-US" sz="2400" b="1" dirty="0" smtClean="0">
                <a:solidFill>
                  <a:schemeClr val="bg1"/>
                </a:solidFill>
              </a:rPr>
              <a:t> channel (NCC)</a:t>
            </a:r>
            <a:r>
              <a:rPr lang="en-US" sz="2400" b="1" dirty="0" smtClean="0">
                <a:solidFill>
                  <a:schemeClr val="bg1"/>
                </a:solidFill>
                <a:latin typeface="Arial" pitchFamily="34" charset="0"/>
                <a:cs typeface="Arial" pitchFamily="34" charset="0"/>
              </a:rPr>
              <a:t> small organic molecule blockers inhibitory activity is within sub-</a:t>
            </a:r>
            <a:r>
              <a:rPr lang="en-US" sz="2400" b="1" dirty="0" err="1" smtClean="0">
                <a:solidFill>
                  <a:schemeClr val="bg1"/>
                </a:solidFill>
                <a:latin typeface="Arial" pitchFamily="34" charset="0"/>
                <a:cs typeface="Arial" pitchFamily="34" charset="0"/>
              </a:rPr>
              <a:t>micromolar</a:t>
            </a:r>
            <a:r>
              <a:rPr lang="en-US" sz="2400" b="1" dirty="0" smtClean="0">
                <a:solidFill>
                  <a:schemeClr val="bg1"/>
                </a:solidFill>
                <a:latin typeface="Arial" pitchFamily="34" charset="0"/>
                <a:cs typeface="Arial" pitchFamily="34" charset="0"/>
              </a:rPr>
              <a:t> to molar range.</a:t>
            </a:r>
          </a:p>
          <a:p>
            <a:pPr algn="just"/>
            <a:endParaRPr lang="en-US" sz="2400" b="1" dirty="0">
              <a:solidFill>
                <a:schemeClr val="bg1"/>
              </a:solidFill>
              <a:latin typeface="Arial" pitchFamily="34" charset="0"/>
              <a:cs typeface="Arial" pitchFamily="34" charset="0"/>
            </a:endParaRPr>
          </a:p>
          <a:p>
            <a:pPr algn="just"/>
            <a:r>
              <a:rPr lang="en-US" sz="2400" b="1" dirty="0" smtClean="0">
                <a:solidFill>
                  <a:schemeClr val="bg1"/>
                </a:solidFill>
                <a:latin typeface="Arial" pitchFamily="34" charset="0"/>
                <a:cs typeface="Arial" pitchFamily="34" charset="0"/>
              </a:rPr>
              <a:t>Not comparable to peptide based NCC blockers- </a:t>
            </a:r>
            <a:r>
              <a:rPr lang="en-US" sz="2400" b="1" dirty="0" err="1" smtClean="0">
                <a:solidFill>
                  <a:schemeClr val="bg1"/>
                </a:solidFill>
                <a:latin typeface="Arial" pitchFamily="34" charset="0"/>
                <a:cs typeface="Arial" pitchFamily="34" charset="0"/>
              </a:rPr>
              <a:t>Ziconotide</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nanomolar</a:t>
            </a:r>
            <a:r>
              <a:rPr lang="en-US" sz="2400" b="1" dirty="0" smtClean="0">
                <a:solidFill>
                  <a:schemeClr val="bg1"/>
                </a:solidFill>
                <a:latin typeface="Arial" pitchFamily="34" charset="0"/>
                <a:cs typeface="Arial" pitchFamily="34" charset="0"/>
              </a:rPr>
              <a:t> range).</a:t>
            </a:r>
          </a:p>
          <a:p>
            <a:pPr algn="just"/>
            <a:endParaRPr lang="en-US" sz="2400" b="1" dirty="0">
              <a:solidFill>
                <a:schemeClr val="bg1"/>
              </a:solidFill>
              <a:latin typeface="Arial" pitchFamily="34" charset="0"/>
              <a:cs typeface="Arial" pitchFamily="34" charset="0"/>
            </a:endParaRPr>
          </a:p>
          <a:p>
            <a:pPr algn="just"/>
            <a:r>
              <a:rPr lang="en-US" sz="2400" b="1" dirty="0" smtClean="0">
                <a:solidFill>
                  <a:schemeClr val="bg1"/>
                </a:solidFill>
                <a:latin typeface="Arial" pitchFamily="34" charset="0"/>
                <a:cs typeface="Arial" pitchFamily="34" charset="0"/>
              </a:rPr>
              <a:t>Unique selectivity over other types of channels improves the safety window and efficacy in humans.</a:t>
            </a:r>
          </a:p>
          <a:p>
            <a:pPr algn="just"/>
            <a:endParaRPr lang="en-US" sz="2400" b="1" dirty="0">
              <a:solidFill>
                <a:schemeClr val="bg1"/>
              </a:solidFill>
              <a:latin typeface="Arial" pitchFamily="34" charset="0"/>
              <a:cs typeface="Arial" pitchFamily="34" charset="0"/>
            </a:endParaRPr>
          </a:p>
          <a:p>
            <a:pPr algn="just"/>
            <a:r>
              <a:rPr lang="en-US" sz="2400" b="1" dirty="0" smtClean="0">
                <a:solidFill>
                  <a:schemeClr val="bg1"/>
                </a:solidFill>
                <a:latin typeface="Arial" pitchFamily="34" charset="0"/>
                <a:cs typeface="Arial" pitchFamily="34" charset="0"/>
              </a:rPr>
              <a:t>Structural core: </a:t>
            </a:r>
            <a:r>
              <a:rPr lang="en-US" sz="2400" b="1" dirty="0" err="1" smtClean="0">
                <a:solidFill>
                  <a:schemeClr val="bg1"/>
                </a:solidFill>
                <a:latin typeface="Arial" pitchFamily="34" charset="0"/>
                <a:cs typeface="Arial" pitchFamily="34" charset="0"/>
              </a:rPr>
              <a:t>Pharmacophore</a:t>
            </a:r>
            <a:r>
              <a:rPr lang="en-US" sz="2400" b="1" dirty="0" smtClean="0">
                <a:solidFill>
                  <a:schemeClr val="bg1"/>
                </a:solidFill>
                <a:latin typeface="Arial" pitchFamily="34" charset="0"/>
                <a:cs typeface="Arial" pitchFamily="34" charset="0"/>
              </a:rPr>
              <a:t> model necessary for potent        N-type blocker is not identified till date.</a:t>
            </a:r>
          </a:p>
          <a:p>
            <a:pPr algn="just"/>
            <a:endParaRPr lang="en-US" sz="2400" b="1" dirty="0">
              <a:solidFill>
                <a:schemeClr val="bg1"/>
              </a:solidFill>
              <a:latin typeface="Arial" pitchFamily="34" charset="0"/>
              <a:cs typeface="Arial" pitchFamily="34" charset="0"/>
            </a:endParaRPr>
          </a:p>
          <a:p>
            <a:pPr algn="just"/>
            <a:r>
              <a:rPr lang="en-US" sz="2400" b="1" dirty="0" smtClean="0">
                <a:solidFill>
                  <a:schemeClr val="bg1"/>
                </a:solidFill>
                <a:latin typeface="Arial" pitchFamily="34" charset="0"/>
                <a:cs typeface="Arial" pitchFamily="34" charset="0"/>
              </a:rPr>
              <a:t>Potent and selective N-type organic blockers need to be identified than the currently available peptide drugs with better clinical efficacy and safety profiles.</a:t>
            </a:r>
            <a:endParaRPr lang="en-US" sz="2400" b="1" dirty="0">
              <a:solidFill>
                <a:schemeClr val="bg1"/>
              </a:solidFill>
              <a:latin typeface="Arial" pitchFamily="34" charset="0"/>
              <a:cs typeface="Arial" pitchFamily="34" charset="0"/>
            </a:endParaRPr>
          </a:p>
        </p:txBody>
      </p:sp>
      <p:sp>
        <p:nvSpPr>
          <p:cNvPr id="6" name="TextBox 5"/>
          <p:cNvSpPr txBox="1"/>
          <p:nvPr/>
        </p:nvSpPr>
        <p:spPr>
          <a:xfrm>
            <a:off x="1981200" y="152400"/>
            <a:ext cx="5078634" cy="523220"/>
          </a:xfrm>
          <a:prstGeom prst="rect">
            <a:avLst/>
          </a:prstGeom>
          <a:noFill/>
          <a:ln>
            <a:solidFill>
              <a:schemeClr val="bg1"/>
            </a:solidFill>
          </a:ln>
        </p:spPr>
        <p:txBody>
          <a:bodyPr wrap="none" rtlCol="0">
            <a:spAutoFit/>
          </a:bodyPr>
          <a:lstStyle/>
          <a:p>
            <a:r>
              <a:rPr lang="en-US" sz="2800" b="1" i="1" dirty="0" smtClean="0">
                <a:solidFill>
                  <a:srgbClr val="FAEF64"/>
                </a:solidFill>
              </a:rPr>
              <a:t>Importance of Present Study</a:t>
            </a:r>
            <a:endParaRPr lang="en-US" sz="2800" b="1" i="1" dirty="0">
              <a:solidFill>
                <a:srgbClr val="FAEF64"/>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44" y="51577"/>
            <a:ext cx="8839200" cy="5786199"/>
          </a:xfrm>
          <a:prstGeom prst="rect">
            <a:avLst/>
          </a:prstGeom>
          <a:noFill/>
          <a:ln>
            <a:solidFill>
              <a:srgbClr val="00B050"/>
            </a:solidFill>
          </a:ln>
        </p:spPr>
        <p:txBody>
          <a:bodyPr wrap="square" rtlCol="0">
            <a:spAutoFit/>
          </a:bodyPr>
          <a:lstStyle/>
          <a:p>
            <a:pPr lvl="1">
              <a:buClr>
                <a:schemeClr val="accent2"/>
              </a:buClr>
              <a:buSzPct val="87000"/>
            </a:pPr>
            <a:endParaRPr lang="en-US" dirty="0" smtClean="0">
              <a:solidFill>
                <a:schemeClr val="bg1"/>
              </a:solidFill>
            </a:endParaRPr>
          </a:p>
          <a:p>
            <a:pPr marL="233363" lvl="1" indent="-233363" algn="just">
              <a:buClr>
                <a:schemeClr val="accent2"/>
              </a:buClr>
              <a:buSzPct val="87000"/>
              <a:buFont typeface="Wingdings" pitchFamily="2" charset="2"/>
              <a:buChar char="v"/>
            </a:pPr>
            <a:r>
              <a:rPr lang="en-US" sz="2200" b="1" dirty="0" smtClean="0">
                <a:solidFill>
                  <a:schemeClr val="bg1"/>
                </a:solidFill>
              </a:rPr>
              <a:t>Calcium (Ca</a:t>
            </a:r>
            <a:r>
              <a:rPr lang="en-US" sz="2200" b="1" baseline="30000" dirty="0" smtClean="0">
                <a:solidFill>
                  <a:schemeClr val="bg1"/>
                </a:solidFill>
              </a:rPr>
              <a:t>2+</a:t>
            </a:r>
            <a:r>
              <a:rPr lang="en-US" sz="2200" b="1" dirty="0" smtClean="0">
                <a:solidFill>
                  <a:schemeClr val="bg1"/>
                </a:solidFill>
              </a:rPr>
              <a:t>), potassium (K</a:t>
            </a:r>
            <a:r>
              <a:rPr lang="en-US" sz="2200" b="1" baseline="30000" dirty="0" smtClean="0">
                <a:solidFill>
                  <a:schemeClr val="bg1"/>
                </a:solidFill>
              </a:rPr>
              <a:t>+</a:t>
            </a:r>
            <a:r>
              <a:rPr lang="en-US" sz="2200" b="1" dirty="0" smtClean="0">
                <a:solidFill>
                  <a:schemeClr val="bg1"/>
                </a:solidFill>
              </a:rPr>
              <a:t>) and sodium (Na</a:t>
            </a:r>
            <a:r>
              <a:rPr lang="en-US" sz="2200" b="1" baseline="30000" dirty="0" smtClean="0">
                <a:solidFill>
                  <a:schemeClr val="bg1"/>
                </a:solidFill>
              </a:rPr>
              <a:t>+</a:t>
            </a:r>
            <a:r>
              <a:rPr lang="en-US" sz="2200" b="1" dirty="0" smtClean="0">
                <a:solidFill>
                  <a:schemeClr val="bg1"/>
                </a:solidFill>
              </a:rPr>
              <a:t>) ion channels  assemble in the membranes to form functional tetramers. </a:t>
            </a:r>
          </a:p>
          <a:p>
            <a:pPr marL="233363" lvl="1" indent="-233363" algn="just">
              <a:buClr>
                <a:schemeClr val="accent2"/>
              </a:buClr>
              <a:buSzPct val="87000"/>
              <a:buFont typeface="Wingdings" pitchFamily="2" charset="2"/>
              <a:buChar char="v"/>
            </a:pPr>
            <a:endParaRPr lang="en-US" sz="2200" b="1" dirty="0" smtClean="0">
              <a:solidFill>
                <a:schemeClr val="bg1"/>
              </a:solidFill>
            </a:endParaRPr>
          </a:p>
          <a:p>
            <a:pPr marL="233363" lvl="1" indent="-233363" algn="just">
              <a:buClr>
                <a:schemeClr val="accent2"/>
              </a:buClr>
              <a:buSzPct val="87000"/>
              <a:buFont typeface="Wingdings" pitchFamily="2" charset="2"/>
              <a:buChar char="v"/>
            </a:pPr>
            <a:r>
              <a:rPr lang="en-US" sz="2200" b="1" dirty="0" smtClean="0">
                <a:solidFill>
                  <a:schemeClr val="bg1"/>
                </a:solidFill>
              </a:rPr>
              <a:t>K</a:t>
            </a:r>
            <a:r>
              <a:rPr lang="en-US" sz="2200" b="1" baseline="30000" dirty="0" smtClean="0">
                <a:solidFill>
                  <a:schemeClr val="bg1"/>
                </a:solidFill>
              </a:rPr>
              <a:t>+</a:t>
            </a:r>
            <a:r>
              <a:rPr lang="en-US" sz="2200" b="1" dirty="0" smtClean="0">
                <a:solidFill>
                  <a:schemeClr val="bg1"/>
                </a:solidFill>
              </a:rPr>
              <a:t> channels are formed by four α-subunit monomers while for Na</a:t>
            </a:r>
            <a:r>
              <a:rPr lang="en-US" sz="2200" b="1" baseline="30000" dirty="0" smtClean="0">
                <a:solidFill>
                  <a:schemeClr val="bg1"/>
                </a:solidFill>
              </a:rPr>
              <a:t>+</a:t>
            </a:r>
            <a:r>
              <a:rPr lang="en-US" sz="2200" b="1" dirty="0" smtClean="0">
                <a:solidFill>
                  <a:schemeClr val="bg1"/>
                </a:solidFill>
              </a:rPr>
              <a:t> and Ca</a:t>
            </a:r>
            <a:r>
              <a:rPr lang="en-US" sz="2200" b="1" baseline="30000" dirty="0" smtClean="0">
                <a:solidFill>
                  <a:schemeClr val="bg1"/>
                </a:solidFill>
              </a:rPr>
              <a:t>2+</a:t>
            </a:r>
            <a:r>
              <a:rPr lang="en-US" sz="2200" b="1" dirty="0" smtClean="0">
                <a:solidFill>
                  <a:schemeClr val="bg1"/>
                </a:solidFill>
              </a:rPr>
              <a:t> channels, a single α-subunit polypeptide with four internal hydrophobic repeats folds to form a functional </a:t>
            </a:r>
            <a:r>
              <a:rPr lang="en-US" sz="2200" b="1" dirty="0" err="1" smtClean="0">
                <a:solidFill>
                  <a:schemeClr val="bg1"/>
                </a:solidFill>
              </a:rPr>
              <a:t>tetrameric</a:t>
            </a:r>
            <a:r>
              <a:rPr lang="en-US" sz="2200" b="1" dirty="0" smtClean="0">
                <a:solidFill>
                  <a:schemeClr val="bg1"/>
                </a:solidFill>
              </a:rPr>
              <a:t> structure.</a:t>
            </a:r>
          </a:p>
          <a:p>
            <a:pPr marL="233363" lvl="1" indent="-233363" algn="just">
              <a:buClr>
                <a:schemeClr val="accent2"/>
              </a:buClr>
              <a:buSzPct val="87000"/>
              <a:buFont typeface="Wingdings" pitchFamily="2" charset="2"/>
              <a:buChar char="v"/>
            </a:pPr>
            <a:endParaRPr lang="en-US" sz="2200" b="1" dirty="0" smtClean="0">
              <a:solidFill>
                <a:schemeClr val="bg1"/>
              </a:solidFill>
            </a:endParaRPr>
          </a:p>
          <a:p>
            <a:pPr marL="233363" lvl="1" indent="-233363" algn="just">
              <a:buClr>
                <a:schemeClr val="accent2"/>
              </a:buClr>
              <a:buSzPct val="87000"/>
              <a:buFont typeface="Wingdings" pitchFamily="2" charset="2"/>
              <a:buChar char="v"/>
            </a:pPr>
            <a:r>
              <a:rPr lang="en-US" sz="2200" b="1" dirty="0" smtClean="0">
                <a:solidFill>
                  <a:schemeClr val="bg1"/>
                </a:solidFill>
              </a:rPr>
              <a:t>Each repeat contains six </a:t>
            </a:r>
            <a:r>
              <a:rPr lang="en-US" sz="2200" b="1" dirty="0" err="1" smtClean="0">
                <a:solidFill>
                  <a:schemeClr val="bg1"/>
                </a:solidFill>
              </a:rPr>
              <a:t>transmembrane</a:t>
            </a:r>
            <a:r>
              <a:rPr lang="en-US" sz="2200" b="1" dirty="0" smtClean="0">
                <a:solidFill>
                  <a:schemeClr val="bg1"/>
                </a:solidFill>
              </a:rPr>
              <a:t> segments (TMSs)-S1–S6, constituting two functional domains that include the voltage-sensing module (S1–S4) and the pore-forming module (S5–P–S6).</a:t>
            </a:r>
          </a:p>
          <a:p>
            <a:pPr marL="233363" lvl="1" indent="-233363" algn="just">
              <a:buClr>
                <a:schemeClr val="accent2"/>
              </a:buClr>
              <a:buSzPct val="87000"/>
              <a:buFont typeface="Wingdings" pitchFamily="2" charset="2"/>
              <a:buChar char="v"/>
            </a:pPr>
            <a:endParaRPr lang="en-US" sz="2200" b="1" dirty="0" smtClean="0">
              <a:solidFill>
                <a:schemeClr val="bg1"/>
              </a:solidFill>
            </a:endParaRPr>
          </a:p>
          <a:p>
            <a:pPr marL="233363" lvl="1" indent="-233363" algn="just">
              <a:buClr>
                <a:schemeClr val="accent2"/>
              </a:buClr>
              <a:buSzPct val="87000"/>
              <a:buFont typeface="Wingdings" pitchFamily="2" charset="2"/>
              <a:buChar char="v"/>
            </a:pPr>
            <a:r>
              <a:rPr lang="en-US" sz="2200" b="1" dirty="0" smtClean="0">
                <a:solidFill>
                  <a:schemeClr val="bg1"/>
                </a:solidFill>
              </a:rPr>
              <a:t>S5–P–S6 segments confer pore </a:t>
            </a:r>
          </a:p>
          <a:p>
            <a:pPr marL="233363" lvl="1" indent="-233363" algn="just">
              <a:buClr>
                <a:schemeClr val="accent2"/>
              </a:buClr>
              <a:buSzPct val="87000"/>
            </a:pPr>
            <a:r>
              <a:rPr lang="en-US" sz="2200" b="1" dirty="0" smtClean="0">
                <a:solidFill>
                  <a:schemeClr val="bg1"/>
                </a:solidFill>
              </a:rPr>
              <a:t>properties including selectivity, </a:t>
            </a:r>
          </a:p>
          <a:p>
            <a:pPr marL="233363" lvl="1" indent="-233363" algn="just">
              <a:buClr>
                <a:schemeClr val="accent2"/>
              </a:buClr>
              <a:buSzPct val="87000"/>
            </a:pPr>
            <a:r>
              <a:rPr lang="en-US" sz="2200" b="1" dirty="0" smtClean="0">
                <a:solidFill>
                  <a:schemeClr val="bg1"/>
                </a:solidFill>
              </a:rPr>
              <a:t>blocker specificity, and conductance.</a:t>
            </a:r>
          </a:p>
        </p:txBody>
      </p:sp>
      <p:pic>
        <p:nvPicPr>
          <p:cNvPr id="5" name="Picture 4"/>
          <p:cNvPicPr>
            <a:picLocks noChangeAspect="1" noChangeArrowheads="1"/>
          </p:cNvPicPr>
          <p:nvPr/>
        </p:nvPicPr>
        <p:blipFill>
          <a:blip r:embed="rId2" cstate="print"/>
          <a:srcRect/>
          <a:stretch>
            <a:fillRect/>
          </a:stretch>
        </p:blipFill>
        <p:spPr bwMode="auto">
          <a:xfrm>
            <a:off x="5105400" y="4267200"/>
            <a:ext cx="3819495" cy="2377440"/>
          </a:xfrm>
          <a:prstGeom prst="rect">
            <a:avLst/>
          </a:prstGeom>
          <a:noFill/>
          <a:ln w="9525">
            <a:solidFill>
              <a:srgbClr val="FFFF00"/>
            </a:solidFill>
            <a:miter lim="800000"/>
            <a:headEnd/>
            <a:tailEnd/>
          </a:ln>
          <a:effectLst/>
        </p:spPr>
      </p:pic>
      <p:sp>
        <p:nvSpPr>
          <p:cNvPr id="7" name="Slide Number Placeholder 6"/>
          <p:cNvSpPr>
            <a:spLocks noGrp="1"/>
          </p:cNvSpPr>
          <p:nvPr>
            <p:ph type="sldNum" sz="quarter" idx="12"/>
          </p:nvPr>
        </p:nvSpPr>
        <p:spPr/>
        <p:txBody>
          <a:bodyPr/>
          <a:lstStyle/>
          <a:p>
            <a:pPr>
              <a:defRPr/>
            </a:pPr>
            <a:fld id="{3F4D40F2-80BA-4692-9A1F-46AF6FAAE46B}"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6B3521-0ACB-44FB-8CE3-CD67FBFA1498}" type="slidenum">
              <a:rPr lang="en-US" smtClean="0"/>
              <a:pPr>
                <a:defRPr/>
              </a:pPr>
              <a:t>15</a:t>
            </a:fld>
            <a:endParaRPr lang="en-US"/>
          </a:p>
        </p:txBody>
      </p:sp>
      <p:pic>
        <p:nvPicPr>
          <p:cNvPr id="5" name="Picture 4"/>
          <p:cNvPicPr/>
          <p:nvPr/>
        </p:nvPicPr>
        <p:blipFill>
          <a:blip r:embed="rId2"/>
          <a:srcRect/>
          <a:stretch>
            <a:fillRect/>
          </a:stretch>
        </p:blipFill>
        <p:spPr bwMode="auto">
          <a:xfrm>
            <a:off x="304800" y="2229728"/>
            <a:ext cx="8321040" cy="4572000"/>
          </a:xfrm>
          <a:prstGeom prst="rect">
            <a:avLst/>
          </a:prstGeom>
          <a:noFill/>
          <a:ln w="9525">
            <a:solidFill>
              <a:srgbClr val="FFFF00"/>
            </a:solidFill>
            <a:miter lim="800000"/>
            <a:headEnd/>
            <a:tailEnd/>
          </a:ln>
        </p:spPr>
      </p:pic>
      <p:pic>
        <p:nvPicPr>
          <p:cNvPr id="6" name="Picture 5"/>
          <p:cNvPicPr/>
          <p:nvPr/>
        </p:nvPicPr>
        <p:blipFill>
          <a:blip r:embed="rId3"/>
          <a:srcRect t="3585" b="3585"/>
          <a:stretch>
            <a:fillRect/>
          </a:stretch>
        </p:blipFill>
        <p:spPr bwMode="auto">
          <a:xfrm>
            <a:off x="130124" y="42204"/>
            <a:ext cx="5947410" cy="2103120"/>
          </a:xfrm>
          <a:prstGeom prst="rect">
            <a:avLst/>
          </a:prstGeom>
          <a:noFill/>
          <a:ln w="9525">
            <a:solidFill>
              <a:srgbClr val="FFFF00"/>
            </a:solidFill>
            <a:miter lim="800000"/>
            <a:headEnd/>
            <a:tailEnd/>
          </a:ln>
        </p:spPr>
      </p:pic>
      <p:sp>
        <p:nvSpPr>
          <p:cNvPr id="8" name="TextBox 7"/>
          <p:cNvSpPr txBox="1"/>
          <p:nvPr/>
        </p:nvSpPr>
        <p:spPr>
          <a:xfrm>
            <a:off x="6129996" y="457200"/>
            <a:ext cx="2971800" cy="1446550"/>
          </a:xfrm>
          <a:prstGeom prst="rect">
            <a:avLst/>
          </a:prstGeom>
          <a:noFill/>
          <a:ln>
            <a:solidFill>
              <a:schemeClr val="bg1"/>
            </a:solidFill>
          </a:ln>
        </p:spPr>
        <p:txBody>
          <a:bodyPr wrap="square" rtlCol="0">
            <a:spAutoFit/>
          </a:bodyPr>
          <a:lstStyle/>
          <a:p>
            <a:pPr algn="ctr"/>
            <a:r>
              <a:rPr lang="en-US" sz="2200" b="1" dirty="0" smtClean="0">
                <a:solidFill>
                  <a:schemeClr val="bg1"/>
                </a:solidFill>
              </a:rPr>
              <a:t>Multiple sequence alignment of different Ca</a:t>
            </a:r>
            <a:r>
              <a:rPr lang="en-US" sz="2200" b="1" baseline="30000" dirty="0" smtClean="0">
                <a:solidFill>
                  <a:schemeClr val="bg1"/>
                </a:solidFill>
              </a:rPr>
              <a:t>2+</a:t>
            </a:r>
            <a:r>
              <a:rPr lang="en-US" sz="2200" b="1" dirty="0" smtClean="0">
                <a:solidFill>
                  <a:schemeClr val="bg1"/>
                </a:solidFill>
              </a:rPr>
              <a:t> channels</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707"/>
            <a:ext cx="8382000" cy="685800"/>
          </a:xfrm>
          <a:ln>
            <a:solidFill>
              <a:srgbClr val="00B050"/>
            </a:solidFill>
          </a:ln>
        </p:spPr>
        <p:txBody>
          <a:bodyPr/>
          <a:lstStyle/>
          <a:p>
            <a:r>
              <a:rPr lang="en-US" sz="2600" b="1" i="1" dirty="0" smtClean="0">
                <a:solidFill>
                  <a:srgbClr val="FFFF00"/>
                </a:solidFill>
                <a:latin typeface="Arial" pitchFamily="34" charset="0"/>
                <a:cs typeface="Arial" pitchFamily="34" charset="0"/>
              </a:rPr>
              <a:t>Biological Significance of S5–P–S6 TM segments</a:t>
            </a:r>
            <a:endParaRPr lang="en-US" sz="2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953375"/>
            <a:ext cx="8534400" cy="4837825"/>
          </a:xfrm>
          <a:ln>
            <a:solidFill>
              <a:srgbClr val="00B050"/>
            </a:solidFill>
          </a:ln>
        </p:spPr>
        <p:txBody>
          <a:bodyPr/>
          <a:lstStyle/>
          <a:p>
            <a:pPr algn="just">
              <a:buFont typeface="Wingdings" pitchFamily="2" charset="2"/>
              <a:buChar char="q"/>
            </a:pPr>
            <a:r>
              <a:rPr lang="en-US" sz="2200" b="1" dirty="0" smtClean="0">
                <a:solidFill>
                  <a:schemeClr val="bg1"/>
                </a:solidFill>
                <a:latin typeface="Arial" pitchFamily="34" charset="0"/>
                <a:cs typeface="Arial" pitchFamily="34" charset="0"/>
              </a:rPr>
              <a:t>In the S5 segment, Ca</a:t>
            </a:r>
            <a:r>
              <a:rPr lang="en-US" sz="2200" b="1" baseline="30000" dirty="0" smtClean="0">
                <a:solidFill>
                  <a:schemeClr val="bg1"/>
                </a:solidFill>
                <a:latin typeface="Arial" pitchFamily="34" charset="0"/>
                <a:cs typeface="Arial" pitchFamily="34" charset="0"/>
              </a:rPr>
              <a:t>2+</a:t>
            </a:r>
            <a:r>
              <a:rPr lang="en-US" sz="2200" b="1" dirty="0" smtClean="0">
                <a:solidFill>
                  <a:schemeClr val="bg1"/>
                </a:solidFill>
                <a:latin typeface="Arial" pitchFamily="34" charset="0"/>
                <a:cs typeface="Arial" pitchFamily="34" charset="0"/>
              </a:rPr>
              <a:t> channel receptors and Na</a:t>
            </a:r>
            <a:r>
              <a:rPr lang="en-US" sz="2200" b="1" baseline="30000" dirty="0" smtClean="0">
                <a:solidFill>
                  <a:schemeClr val="bg1"/>
                </a:solidFill>
                <a:latin typeface="Arial" pitchFamily="34" charset="0"/>
                <a:cs typeface="Arial" pitchFamily="34" charset="0"/>
              </a:rPr>
              <a:t>+</a:t>
            </a:r>
            <a:r>
              <a:rPr lang="en-US" sz="2200" b="1" dirty="0" smtClean="0">
                <a:solidFill>
                  <a:schemeClr val="bg1"/>
                </a:solidFill>
                <a:latin typeface="Arial" pitchFamily="34" charset="0"/>
                <a:cs typeface="Arial" pitchFamily="34" charset="0"/>
              </a:rPr>
              <a:t> channel receptor have a similar conserved motif, </a:t>
            </a:r>
            <a:r>
              <a:rPr lang="en-US" sz="2200" b="1" dirty="0" smtClean="0">
                <a:solidFill>
                  <a:srgbClr val="FFC000"/>
                </a:solidFill>
                <a:latin typeface="Arial" pitchFamily="34" charset="0"/>
                <a:cs typeface="Arial" pitchFamily="34" charset="0"/>
              </a:rPr>
              <a:t>[FY]-[AS]-x(2)-G-M-QL-F,</a:t>
            </a:r>
            <a:r>
              <a:rPr lang="en-US" sz="2200" b="1" dirty="0" smtClean="0">
                <a:solidFill>
                  <a:schemeClr val="bg1"/>
                </a:solidFill>
                <a:latin typeface="Arial" pitchFamily="34" charset="0"/>
                <a:cs typeface="Arial" pitchFamily="34" charset="0"/>
              </a:rPr>
              <a:t> which significantly differs from that of the K</a:t>
            </a:r>
            <a:r>
              <a:rPr lang="en-US" sz="2200" b="1" baseline="30000" dirty="0" smtClean="0">
                <a:solidFill>
                  <a:schemeClr val="bg1"/>
                </a:solidFill>
                <a:latin typeface="Arial" pitchFamily="34" charset="0"/>
                <a:cs typeface="Arial" pitchFamily="34" charset="0"/>
              </a:rPr>
              <a:t>+</a:t>
            </a:r>
            <a:r>
              <a:rPr lang="en-US" sz="2200" b="1" dirty="0" smtClean="0">
                <a:solidFill>
                  <a:schemeClr val="bg1"/>
                </a:solidFill>
                <a:latin typeface="Arial" pitchFamily="34" charset="0"/>
                <a:cs typeface="Arial" pitchFamily="34" charset="0"/>
              </a:rPr>
              <a:t> channel receptors. In Na</a:t>
            </a:r>
            <a:r>
              <a:rPr lang="en-US" sz="2200" b="1" baseline="30000" dirty="0" smtClean="0">
                <a:solidFill>
                  <a:schemeClr val="bg1"/>
                </a:solidFill>
                <a:latin typeface="Arial" pitchFamily="34" charset="0"/>
                <a:cs typeface="Arial" pitchFamily="34" charset="0"/>
              </a:rPr>
              <a:t>+</a:t>
            </a:r>
            <a:r>
              <a:rPr lang="en-US" sz="2200" b="1" dirty="0" smtClean="0">
                <a:solidFill>
                  <a:schemeClr val="bg1"/>
                </a:solidFill>
                <a:latin typeface="Arial" pitchFamily="34" charset="0"/>
                <a:cs typeface="Arial" pitchFamily="34" charset="0"/>
              </a:rPr>
              <a:t> channel receptor, mutation of </a:t>
            </a:r>
            <a:r>
              <a:rPr lang="en-US" sz="2200" b="1" dirty="0" err="1" smtClean="0">
                <a:solidFill>
                  <a:srgbClr val="FFC000"/>
                </a:solidFill>
                <a:latin typeface="Arial" pitchFamily="34" charset="0"/>
                <a:cs typeface="Arial" pitchFamily="34" charset="0"/>
              </a:rPr>
              <a:t>Leu</a:t>
            </a:r>
            <a:r>
              <a:rPr lang="en-US" sz="2200" b="1" dirty="0" smtClean="0">
                <a:solidFill>
                  <a:srgbClr val="FFC000"/>
                </a:solidFill>
                <a:latin typeface="Arial" pitchFamily="34" charset="0"/>
                <a:cs typeface="Arial" pitchFamily="34" charset="0"/>
              </a:rPr>
              <a:t> to Val </a:t>
            </a:r>
            <a:r>
              <a:rPr lang="en-US" sz="2200" b="1" dirty="0" smtClean="0">
                <a:solidFill>
                  <a:schemeClr val="bg1"/>
                </a:solidFill>
                <a:latin typeface="Arial" pitchFamily="34" charset="0"/>
                <a:cs typeface="Arial" pitchFamily="34" charset="0"/>
              </a:rPr>
              <a:t>of TM segment repeat III resulted in the complete loss of function.</a:t>
            </a:r>
          </a:p>
          <a:p>
            <a:pPr algn="just">
              <a:buFont typeface="Wingdings" pitchFamily="2" charset="2"/>
              <a:buChar char="q"/>
            </a:pPr>
            <a:r>
              <a:rPr lang="en-US" sz="2000" b="1" dirty="0" smtClean="0">
                <a:solidFill>
                  <a:schemeClr val="bg1"/>
                </a:solidFill>
                <a:latin typeface="Arial" pitchFamily="34" charset="0"/>
                <a:cs typeface="Arial" pitchFamily="34" charset="0"/>
              </a:rPr>
              <a:t>The pore regions of Ca</a:t>
            </a:r>
            <a:r>
              <a:rPr lang="en-US" sz="2000" b="1" baseline="30000" dirty="0" smtClean="0">
                <a:solidFill>
                  <a:schemeClr val="bg1"/>
                </a:solidFill>
                <a:latin typeface="Arial" pitchFamily="34" charset="0"/>
                <a:cs typeface="Arial" pitchFamily="34" charset="0"/>
              </a:rPr>
              <a:t>2+</a:t>
            </a:r>
            <a:r>
              <a:rPr lang="en-US" sz="2000" b="1" dirty="0" smtClean="0">
                <a:solidFill>
                  <a:schemeClr val="bg1"/>
                </a:solidFill>
                <a:latin typeface="Arial" pitchFamily="34" charset="0"/>
                <a:cs typeface="Arial" pitchFamily="34" charset="0"/>
              </a:rPr>
              <a:t> and Na</a:t>
            </a:r>
            <a:r>
              <a:rPr lang="en-US" sz="2000" b="1" baseline="30000" dirty="0" smtClean="0">
                <a:solidFill>
                  <a:schemeClr val="bg1"/>
                </a:solidFill>
                <a:latin typeface="Arial" pitchFamily="34" charset="0"/>
                <a:cs typeface="Arial" pitchFamily="34" charset="0"/>
              </a:rPr>
              <a:t>+</a:t>
            </a:r>
            <a:r>
              <a:rPr lang="en-US" sz="2000" b="1" dirty="0" smtClean="0">
                <a:solidFill>
                  <a:schemeClr val="bg1"/>
                </a:solidFill>
                <a:latin typeface="Arial" pitchFamily="34" charset="0"/>
                <a:cs typeface="Arial" pitchFamily="34" charset="0"/>
              </a:rPr>
              <a:t> channels showed </a:t>
            </a:r>
          </a:p>
          <a:p>
            <a:pPr algn="just">
              <a:buNone/>
            </a:pPr>
            <a:r>
              <a:rPr lang="en-US" sz="2000" b="1" dirty="0" smtClean="0">
                <a:solidFill>
                  <a:schemeClr val="bg1"/>
                </a:solidFill>
                <a:latin typeface="Arial" pitchFamily="34" charset="0"/>
                <a:cs typeface="Arial" pitchFamily="34" charset="0"/>
              </a:rPr>
              <a:t>     similar conserved motifs, i.e., </a:t>
            </a:r>
            <a:r>
              <a:rPr lang="en-US" sz="2000" b="1" dirty="0" smtClean="0">
                <a:solidFill>
                  <a:srgbClr val="FFC000"/>
                </a:solidFill>
                <a:latin typeface="Arial" pitchFamily="34" charset="0"/>
                <a:cs typeface="Arial" pitchFamily="34" charset="0"/>
              </a:rPr>
              <a:t>F-[QR]-x(2)-T-x-E-x-W </a:t>
            </a:r>
          </a:p>
          <a:p>
            <a:pPr algn="just">
              <a:buNone/>
            </a:pPr>
            <a:r>
              <a:rPr lang="en-US" sz="2000" b="1" dirty="0" smtClean="0">
                <a:solidFill>
                  <a:srgbClr val="FFC000"/>
                </a:solidFill>
                <a:latin typeface="Arial" pitchFamily="34" charset="0"/>
                <a:cs typeface="Arial" pitchFamily="34" charset="0"/>
              </a:rPr>
              <a:t>     and F-[RQ]-x(2)-[TC]-x-[EDKA]-x-[W/I</a:t>
            </a:r>
            <a:r>
              <a:rPr lang="en-US" sz="2000" b="1" dirty="0" smtClean="0">
                <a:solidFill>
                  <a:schemeClr val="bg1"/>
                </a:solidFill>
                <a:latin typeface="Arial" pitchFamily="34" charset="0"/>
                <a:cs typeface="Arial" pitchFamily="34" charset="0"/>
              </a:rPr>
              <a:t>].</a:t>
            </a:r>
          </a:p>
          <a:p>
            <a:pPr algn="just">
              <a:buNone/>
            </a:pPr>
            <a:endParaRPr lang="en-US" sz="2200" b="1" dirty="0" smtClean="0">
              <a:solidFill>
                <a:schemeClr val="bg1"/>
              </a:solidFill>
              <a:latin typeface="Arial" pitchFamily="34" charset="0"/>
              <a:cs typeface="Arial" pitchFamily="34" charset="0"/>
            </a:endParaRPr>
          </a:p>
          <a:p>
            <a:pPr marL="0" indent="0" algn="just">
              <a:buNone/>
            </a:pPr>
            <a:r>
              <a:rPr lang="en-US" sz="2200" b="1" dirty="0" smtClean="0">
                <a:solidFill>
                  <a:schemeClr val="bg1"/>
                </a:solidFill>
                <a:latin typeface="Arial" pitchFamily="34" charset="0"/>
                <a:cs typeface="Arial" pitchFamily="34" charset="0"/>
              </a:rPr>
              <a:t>In Ca</a:t>
            </a:r>
            <a:r>
              <a:rPr lang="en-US" sz="2200" b="1" baseline="30000" dirty="0" smtClean="0">
                <a:solidFill>
                  <a:schemeClr val="bg1"/>
                </a:solidFill>
                <a:latin typeface="Arial" pitchFamily="34" charset="0"/>
                <a:cs typeface="Arial" pitchFamily="34" charset="0"/>
              </a:rPr>
              <a:t>2+</a:t>
            </a:r>
            <a:r>
              <a:rPr lang="en-US" sz="2200" b="1" dirty="0" smtClean="0">
                <a:solidFill>
                  <a:schemeClr val="bg1"/>
                </a:solidFill>
                <a:latin typeface="Arial" pitchFamily="34" charset="0"/>
                <a:cs typeface="Arial" pitchFamily="34" charset="0"/>
              </a:rPr>
              <a:t> channel receptors, when </a:t>
            </a:r>
            <a:r>
              <a:rPr lang="en-US" sz="2200" b="1" dirty="0" smtClean="0">
                <a:solidFill>
                  <a:srgbClr val="FFC000"/>
                </a:solidFill>
                <a:latin typeface="Arial" pitchFamily="34" charset="0"/>
                <a:cs typeface="Arial" pitchFamily="34" charset="0"/>
              </a:rPr>
              <a:t>EEEE</a:t>
            </a:r>
            <a:r>
              <a:rPr lang="en-US" sz="2200" b="1" dirty="0" smtClean="0">
                <a:solidFill>
                  <a:schemeClr val="bg1"/>
                </a:solidFill>
                <a:latin typeface="Arial" pitchFamily="34" charset="0"/>
                <a:cs typeface="Arial" pitchFamily="34" charset="0"/>
              </a:rPr>
              <a:t> (E from each repeat at I, II, III and IV) was mutated to </a:t>
            </a:r>
            <a:r>
              <a:rPr lang="en-US" sz="2200" b="1" dirty="0" smtClean="0">
                <a:solidFill>
                  <a:srgbClr val="FFC000"/>
                </a:solidFill>
                <a:latin typeface="Arial" pitchFamily="34" charset="0"/>
                <a:cs typeface="Arial" pitchFamily="34" charset="0"/>
              </a:rPr>
              <a:t>EEKA</a:t>
            </a:r>
            <a:r>
              <a:rPr lang="en-US" sz="2200" b="1" dirty="0" smtClean="0">
                <a:solidFill>
                  <a:schemeClr val="bg1"/>
                </a:solidFill>
                <a:latin typeface="Arial" pitchFamily="34" charset="0"/>
                <a:cs typeface="Arial" pitchFamily="34" charset="0"/>
              </a:rPr>
              <a:t>, Na</a:t>
            </a:r>
            <a:r>
              <a:rPr lang="en-US" sz="2200" b="1" baseline="30000" dirty="0" smtClean="0">
                <a:solidFill>
                  <a:schemeClr val="bg1"/>
                </a:solidFill>
                <a:latin typeface="Arial" pitchFamily="34" charset="0"/>
                <a:cs typeface="Arial" pitchFamily="34" charset="0"/>
              </a:rPr>
              <a:t>+ </a:t>
            </a:r>
            <a:r>
              <a:rPr lang="en-US" sz="2200" b="1" dirty="0" smtClean="0">
                <a:solidFill>
                  <a:schemeClr val="bg1"/>
                </a:solidFill>
                <a:latin typeface="Arial" pitchFamily="34" charset="0"/>
                <a:cs typeface="Arial" pitchFamily="34" charset="0"/>
              </a:rPr>
              <a:t>permeability was increased by 15-fold.</a:t>
            </a:r>
            <a:endParaRPr lang="en-US" sz="2200" b="1" dirty="0">
              <a:solidFill>
                <a:schemeClr val="bg1"/>
              </a:solidFill>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l="37082"/>
          <a:stretch>
            <a:fillRect/>
          </a:stretch>
        </p:blipFill>
        <p:spPr bwMode="auto">
          <a:xfrm>
            <a:off x="7010400" y="2819400"/>
            <a:ext cx="1663706" cy="1645920"/>
          </a:xfrm>
          <a:prstGeom prst="rect">
            <a:avLst/>
          </a:prstGeom>
          <a:noFill/>
          <a:ln w="9525">
            <a:solidFill>
              <a:srgbClr val="00B050"/>
            </a:solidFill>
            <a:miter lim="800000"/>
            <a:headEnd/>
            <a:tailEnd/>
          </a:ln>
          <a:effectLst/>
        </p:spPr>
      </p:pic>
      <p:sp>
        <p:nvSpPr>
          <p:cNvPr id="5" name="TextBox 4"/>
          <p:cNvSpPr txBox="1"/>
          <p:nvPr/>
        </p:nvSpPr>
        <p:spPr>
          <a:xfrm>
            <a:off x="457200" y="6248400"/>
            <a:ext cx="8026556" cy="461665"/>
          </a:xfrm>
          <a:prstGeom prst="rect">
            <a:avLst/>
          </a:prstGeom>
          <a:noFill/>
          <a:ln>
            <a:solidFill>
              <a:srgbClr val="00B050"/>
            </a:solidFill>
          </a:ln>
        </p:spPr>
        <p:txBody>
          <a:bodyPr wrap="none" rtlCol="0">
            <a:spAutoFit/>
          </a:bodyPr>
          <a:lstStyle/>
          <a:p>
            <a:pPr lvl="0"/>
            <a:r>
              <a:rPr lang="en-US" sz="1200" b="1" i="1" dirty="0" err="1" smtClean="0">
                <a:solidFill>
                  <a:schemeClr val="bg1"/>
                </a:solidFill>
              </a:rPr>
              <a:t>Purnima</a:t>
            </a:r>
            <a:r>
              <a:rPr lang="en-US" sz="1200" b="1" i="1" dirty="0" smtClean="0">
                <a:solidFill>
                  <a:schemeClr val="bg1"/>
                </a:solidFill>
              </a:rPr>
              <a:t>, G.; Philip, E.B.; </a:t>
            </a:r>
            <a:r>
              <a:rPr lang="en-US" sz="1200" b="1" i="1" dirty="0" err="1" smtClean="0">
                <a:solidFill>
                  <a:schemeClr val="bg1"/>
                </a:solidFill>
              </a:rPr>
              <a:t>Chittibabu</a:t>
            </a:r>
            <a:r>
              <a:rPr lang="en-US" sz="1200" b="1" i="1" dirty="0" smtClean="0">
                <a:solidFill>
                  <a:schemeClr val="bg1"/>
                </a:solidFill>
              </a:rPr>
              <a:t>, G. Conserved motifs in voltage-sensing and pore-forming modules of </a:t>
            </a:r>
          </a:p>
          <a:p>
            <a:pPr lvl="0"/>
            <a:r>
              <a:rPr lang="en-US" sz="1200" b="1" i="1" dirty="0" smtClean="0">
                <a:solidFill>
                  <a:schemeClr val="bg1"/>
                </a:solidFill>
              </a:rPr>
              <a:t>voltage-gated ion channel proteins, </a:t>
            </a:r>
            <a:r>
              <a:rPr lang="en-US" sz="1200" b="1" i="1" dirty="0" err="1" smtClean="0">
                <a:solidFill>
                  <a:schemeClr val="bg1"/>
                </a:solidFill>
              </a:rPr>
              <a:t>Biochem</a:t>
            </a:r>
            <a:r>
              <a:rPr lang="en-US" sz="1200" b="1" i="1" dirty="0" smtClean="0">
                <a:solidFill>
                  <a:schemeClr val="bg1"/>
                </a:solidFill>
              </a:rPr>
              <a:t>. </a:t>
            </a:r>
            <a:r>
              <a:rPr lang="en-US" sz="1200" b="1" i="1" dirty="0" err="1" smtClean="0">
                <a:solidFill>
                  <a:schemeClr val="bg1"/>
                </a:solidFill>
              </a:rPr>
              <a:t>Biophy</a:t>
            </a:r>
            <a:r>
              <a:rPr lang="en-US" sz="1200" b="1" i="1" dirty="0" smtClean="0">
                <a:solidFill>
                  <a:schemeClr val="bg1"/>
                </a:solidFill>
              </a:rPr>
              <a:t>. Res. </a:t>
            </a:r>
            <a:r>
              <a:rPr lang="en-US" sz="1200" b="1" i="1" dirty="0" err="1" smtClean="0">
                <a:solidFill>
                  <a:schemeClr val="bg1"/>
                </a:solidFill>
              </a:rPr>
              <a:t>Commu</a:t>
            </a:r>
            <a:r>
              <a:rPr lang="en-US" sz="1200" b="1" i="1" dirty="0" smtClean="0">
                <a:solidFill>
                  <a:schemeClr val="bg1"/>
                </a:solidFill>
              </a:rPr>
              <a:t>. 2007, 352, 292-298.</a:t>
            </a:r>
          </a:p>
        </p:txBody>
      </p:sp>
      <p:sp>
        <p:nvSpPr>
          <p:cNvPr id="6" name="Slide Number Placeholder 5"/>
          <p:cNvSpPr>
            <a:spLocks noGrp="1"/>
          </p:cNvSpPr>
          <p:nvPr>
            <p:ph type="sldNum" sz="quarter" idx="12"/>
          </p:nvPr>
        </p:nvSpPr>
        <p:spPr/>
        <p:txBody>
          <a:bodyPr/>
          <a:lstStyle/>
          <a:p>
            <a:pPr>
              <a:defRPr/>
            </a:pPr>
            <a:fld id="{3F4D40F2-80BA-4692-9A1F-46AF6FAAE46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0340"/>
            <a:ext cx="8610600" cy="6629400"/>
          </a:xfrm>
          <a:ln>
            <a:solidFill>
              <a:srgbClr val="00B050"/>
            </a:solidFill>
          </a:ln>
        </p:spPr>
        <p:txBody>
          <a:bodyPr/>
          <a:lstStyle/>
          <a:p>
            <a:pPr algn="just">
              <a:buFont typeface="Wingdings" pitchFamily="2" charset="2"/>
              <a:buChar char="q"/>
            </a:pPr>
            <a:r>
              <a:rPr lang="en-US" sz="2200" b="1" dirty="0" smtClean="0">
                <a:solidFill>
                  <a:schemeClr val="bg1"/>
                </a:solidFill>
                <a:latin typeface="Arial" pitchFamily="34" charset="0"/>
                <a:cs typeface="Arial" pitchFamily="34" charset="0"/>
              </a:rPr>
              <a:t>The conserved residues </a:t>
            </a:r>
            <a:r>
              <a:rPr lang="en-US" sz="2200" b="1" dirty="0" err="1" smtClean="0">
                <a:solidFill>
                  <a:srgbClr val="FFC000"/>
                </a:solidFill>
                <a:latin typeface="Arial" pitchFamily="34" charset="0"/>
                <a:cs typeface="Arial" pitchFamily="34" charset="0"/>
              </a:rPr>
              <a:t>Thr</a:t>
            </a:r>
            <a:r>
              <a:rPr lang="en-US" sz="2200" b="1" dirty="0" smtClean="0">
                <a:solidFill>
                  <a:srgbClr val="FFC000"/>
                </a:solidFill>
                <a:latin typeface="Arial" pitchFamily="34" charset="0"/>
                <a:cs typeface="Arial" pitchFamily="34" charset="0"/>
              </a:rPr>
              <a:t> and </a:t>
            </a:r>
            <a:r>
              <a:rPr lang="en-US" sz="2200" b="1" dirty="0" err="1" smtClean="0">
                <a:solidFill>
                  <a:srgbClr val="FFC000"/>
                </a:solidFill>
                <a:latin typeface="Arial" pitchFamily="34" charset="0"/>
                <a:cs typeface="Arial" pitchFamily="34" charset="0"/>
              </a:rPr>
              <a:t>Trp</a:t>
            </a:r>
            <a:r>
              <a:rPr lang="en-US" sz="2200" b="1" dirty="0" smtClean="0">
                <a:solidFill>
                  <a:srgbClr val="FFC000"/>
                </a:solidFill>
                <a:latin typeface="Arial" pitchFamily="34" charset="0"/>
                <a:cs typeface="Arial" pitchFamily="34" charset="0"/>
              </a:rPr>
              <a:t> </a:t>
            </a:r>
            <a:r>
              <a:rPr lang="en-US" sz="2200" b="1" dirty="0" smtClean="0">
                <a:solidFill>
                  <a:schemeClr val="bg1"/>
                </a:solidFill>
                <a:latin typeface="Arial" pitchFamily="34" charset="0"/>
                <a:cs typeface="Arial" pitchFamily="34" charset="0"/>
              </a:rPr>
              <a:t>at the pore TMSs of Ca</a:t>
            </a:r>
            <a:r>
              <a:rPr lang="en-US" sz="2200" b="1" baseline="30000" dirty="0" smtClean="0">
                <a:solidFill>
                  <a:schemeClr val="bg1"/>
                </a:solidFill>
                <a:latin typeface="Arial" pitchFamily="34" charset="0"/>
                <a:cs typeface="Arial" pitchFamily="34" charset="0"/>
              </a:rPr>
              <a:t>2+</a:t>
            </a:r>
            <a:r>
              <a:rPr lang="en-US" sz="2200" b="1" dirty="0" smtClean="0">
                <a:solidFill>
                  <a:schemeClr val="bg1"/>
                </a:solidFill>
                <a:latin typeface="Arial" pitchFamily="34" charset="0"/>
                <a:cs typeface="Arial" pitchFamily="34" charset="0"/>
              </a:rPr>
              <a:t> channel receptors and corresponding conserved residues in Na</a:t>
            </a:r>
            <a:r>
              <a:rPr lang="en-US" sz="2200" b="1" baseline="30000" dirty="0" smtClean="0">
                <a:solidFill>
                  <a:schemeClr val="bg1"/>
                </a:solidFill>
                <a:latin typeface="Arial" pitchFamily="34" charset="0"/>
                <a:cs typeface="Arial" pitchFamily="34" charset="0"/>
              </a:rPr>
              <a:t>+</a:t>
            </a:r>
            <a:r>
              <a:rPr lang="en-US" sz="2200" b="1" dirty="0" smtClean="0">
                <a:solidFill>
                  <a:schemeClr val="bg1"/>
                </a:solidFill>
                <a:latin typeface="Arial" pitchFamily="34" charset="0"/>
                <a:cs typeface="Arial" pitchFamily="34" charset="0"/>
              </a:rPr>
              <a:t> channel receptors have important functions in pharmaceutical applications as these channels have local anesthetic receptors.</a:t>
            </a:r>
          </a:p>
          <a:p>
            <a:pPr algn="just">
              <a:buNone/>
            </a:pPr>
            <a:endParaRPr lang="en-US" sz="2200" b="1" dirty="0" smtClean="0">
              <a:solidFill>
                <a:schemeClr val="bg1"/>
              </a:solidFill>
              <a:latin typeface="Arial" pitchFamily="34" charset="0"/>
              <a:cs typeface="Arial" pitchFamily="34" charset="0"/>
            </a:endParaRPr>
          </a:p>
          <a:p>
            <a:pPr algn="just">
              <a:buFont typeface="Wingdings" pitchFamily="2" charset="2"/>
              <a:buChar char="q"/>
            </a:pPr>
            <a:r>
              <a:rPr lang="en-US" sz="2200" b="1" dirty="0" smtClean="0">
                <a:solidFill>
                  <a:schemeClr val="bg1"/>
                </a:solidFill>
                <a:latin typeface="Arial" pitchFamily="34" charset="0"/>
                <a:cs typeface="Arial" pitchFamily="34" charset="0"/>
              </a:rPr>
              <a:t>In the case of K</a:t>
            </a:r>
            <a:r>
              <a:rPr lang="en-US" sz="2200" b="1" baseline="30000" dirty="0" smtClean="0">
                <a:solidFill>
                  <a:schemeClr val="bg1"/>
                </a:solidFill>
                <a:latin typeface="Arial" pitchFamily="34" charset="0"/>
                <a:cs typeface="Arial" pitchFamily="34" charset="0"/>
              </a:rPr>
              <a:t>+</a:t>
            </a:r>
            <a:r>
              <a:rPr lang="en-US" sz="2200" b="1" dirty="0" smtClean="0">
                <a:solidFill>
                  <a:schemeClr val="bg1"/>
                </a:solidFill>
                <a:latin typeface="Arial" pitchFamily="34" charset="0"/>
                <a:cs typeface="Arial" pitchFamily="34" charset="0"/>
              </a:rPr>
              <a:t> channel receptors mutations in the pore-forming domains were shown to be responsible for various diseases such as long QT syndrome (LQT), benign familial neonatal convulsions (BFNCs), </a:t>
            </a:r>
            <a:r>
              <a:rPr lang="en-US" sz="2200" b="1" dirty="0" err="1" smtClean="0">
                <a:solidFill>
                  <a:schemeClr val="bg1"/>
                </a:solidFill>
                <a:latin typeface="Arial" pitchFamily="34" charset="0"/>
                <a:cs typeface="Arial" pitchFamily="34" charset="0"/>
              </a:rPr>
              <a:t>Jervell</a:t>
            </a:r>
            <a:r>
              <a:rPr lang="en-US" sz="2200" b="1" dirty="0" smtClean="0">
                <a:solidFill>
                  <a:schemeClr val="bg1"/>
                </a:solidFill>
                <a:latin typeface="Arial" pitchFamily="34" charset="0"/>
                <a:cs typeface="Arial" pitchFamily="34" charset="0"/>
              </a:rPr>
              <a:t> and Lange-Nielsen (JLN), Romano–Ward (RW).</a:t>
            </a:r>
          </a:p>
          <a:p>
            <a:pPr algn="just">
              <a:buNone/>
            </a:pPr>
            <a:endParaRPr lang="en-US" sz="2200" b="1" dirty="0" smtClean="0">
              <a:solidFill>
                <a:schemeClr val="bg1"/>
              </a:solidFill>
              <a:latin typeface="Arial" pitchFamily="34" charset="0"/>
              <a:cs typeface="Arial" pitchFamily="34" charset="0"/>
            </a:endParaRPr>
          </a:p>
          <a:p>
            <a:pPr algn="just">
              <a:buFont typeface="Wingdings" pitchFamily="2" charset="2"/>
              <a:buChar char="q"/>
            </a:pPr>
            <a:r>
              <a:rPr lang="en-US" sz="2200" b="1" dirty="0" smtClean="0">
                <a:solidFill>
                  <a:schemeClr val="bg1"/>
                </a:solidFill>
                <a:latin typeface="Arial" pitchFamily="34" charset="0"/>
                <a:cs typeface="Arial" pitchFamily="34" charset="0"/>
              </a:rPr>
              <a:t>Mutations in the residues essential for K</a:t>
            </a:r>
            <a:r>
              <a:rPr lang="en-US" sz="2200" b="1" baseline="30000" dirty="0" smtClean="0">
                <a:solidFill>
                  <a:schemeClr val="bg1"/>
                </a:solidFill>
                <a:latin typeface="Arial" pitchFamily="34" charset="0"/>
                <a:cs typeface="Arial" pitchFamily="34" charset="0"/>
              </a:rPr>
              <a:t>+</a:t>
            </a:r>
            <a:r>
              <a:rPr lang="en-US" sz="2200" b="1" dirty="0" smtClean="0">
                <a:solidFill>
                  <a:schemeClr val="bg1"/>
                </a:solidFill>
                <a:latin typeface="Arial" pitchFamily="34" charset="0"/>
                <a:cs typeface="Arial" pitchFamily="34" charset="0"/>
              </a:rPr>
              <a:t> selectivity such as </a:t>
            </a:r>
            <a:r>
              <a:rPr lang="en-US" sz="2200" b="1" dirty="0" err="1" smtClean="0">
                <a:solidFill>
                  <a:srgbClr val="FFC000"/>
                </a:solidFill>
                <a:latin typeface="Arial" pitchFamily="34" charset="0"/>
                <a:cs typeface="Arial" pitchFamily="34" charset="0"/>
              </a:rPr>
              <a:t>Thr</a:t>
            </a:r>
            <a:r>
              <a:rPr lang="en-US" sz="2200" b="1" dirty="0" smtClean="0">
                <a:solidFill>
                  <a:srgbClr val="FFC000"/>
                </a:solidFill>
                <a:latin typeface="Arial" pitchFamily="34" charset="0"/>
                <a:cs typeface="Arial" pitchFamily="34" charset="0"/>
              </a:rPr>
              <a:t>, Ile, </a:t>
            </a:r>
            <a:r>
              <a:rPr lang="en-US" sz="2200" b="1" dirty="0" err="1" smtClean="0">
                <a:solidFill>
                  <a:srgbClr val="FFC000"/>
                </a:solidFill>
                <a:latin typeface="Arial" pitchFamily="34" charset="0"/>
                <a:cs typeface="Arial" pitchFamily="34" charset="0"/>
              </a:rPr>
              <a:t>Gly</a:t>
            </a:r>
            <a:r>
              <a:rPr lang="en-US" sz="2200" b="1" dirty="0" smtClean="0">
                <a:solidFill>
                  <a:srgbClr val="FFC000"/>
                </a:solidFill>
                <a:latin typeface="Arial" pitchFamily="34" charset="0"/>
                <a:cs typeface="Arial" pitchFamily="34" charset="0"/>
              </a:rPr>
              <a:t> and Tyr of the pore region </a:t>
            </a:r>
            <a:r>
              <a:rPr lang="en-US" sz="2200" b="1" dirty="0" smtClean="0">
                <a:solidFill>
                  <a:schemeClr val="bg1"/>
                </a:solidFill>
                <a:latin typeface="Arial" pitchFamily="34" charset="0"/>
                <a:cs typeface="Arial" pitchFamily="34" charset="0"/>
              </a:rPr>
              <a:t>led to LQT syndrome.</a:t>
            </a:r>
          </a:p>
          <a:p>
            <a:pPr algn="just">
              <a:buNone/>
            </a:pPr>
            <a:endParaRPr lang="en-US" sz="2200" b="1" dirty="0" smtClean="0">
              <a:solidFill>
                <a:schemeClr val="bg1"/>
              </a:solidFill>
              <a:latin typeface="Arial" pitchFamily="34" charset="0"/>
              <a:cs typeface="Arial" pitchFamily="34" charset="0"/>
            </a:endParaRPr>
          </a:p>
          <a:p>
            <a:pPr algn="just">
              <a:buFont typeface="Wingdings" pitchFamily="2" charset="2"/>
              <a:buChar char="q"/>
            </a:pPr>
            <a:r>
              <a:rPr lang="en-US" sz="2200" b="1" dirty="0" smtClean="0">
                <a:solidFill>
                  <a:schemeClr val="bg1"/>
                </a:solidFill>
                <a:latin typeface="Arial" pitchFamily="34" charset="0"/>
                <a:cs typeface="Arial" pitchFamily="34" charset="0"/>
              </a:rPr>
              <a:t>In VGCCs a point mutation of </a:t>
            </a:r>
            <a:r>
              <a:rPr lang="en-US" sz="2200" b="1" dirty="0" smtClean="0">
                <a:solidFill>
                  <a:srgbClr val="FFC000"/>
                </a:solidFill>
                <a:latin typeface="Arial" pitchFamily="34" charset="0"/>
                <a:cs typeface="Arial" pitchFamily="34" charset="0"/>
              </a:rPr>
              <a:t>Ile to </a:t>
            </a:r>
            <a:r>
              <a:rPr lang="en-US" sz="2200" b="1" dirty="0" err="1" smtClean="0">
                <a:solidFill>
                  <a:srgbClr val="FFC000"/>
                </a:solidFill>
                <a:latin typeface="Arial" pitchFamily="34" charset="0"/>
                <a:cs typeface="Arial" pitchFamily="34" charset="0"/>
              </a:rPr>
              <a:t>Thr</a:t>
            </a:r>
            <a:r>
              <a:rPr lang="en-US" sz="2200" b="1" dirty="0" smtClean="0">
                <a:solidFill>
                  <a:srgbClr val="FFC000"/>
                </a:solidFill>
                <a:latin typeface="Arial" pitchFamily="34" charset="0"/>
                <a:cs typeface="Arial" pitchFamily="34" charset="0"/>
              </a:rPr>
              <a:t> </a:t>
            </a:r>
            <a:r>
              <a:rPr lang="en-US" sz="2200" b="1" dirty="0" smtClean="0">
                <a:solidFill>
                  <a:schemeClr val="bg1"/>
                </a:solidFill>
                <a:latin typeface="Arial" pitchFamily="34" charset="0"/>
                <a:cs typeface="Arial" pitchFamily="34" charset="0"/>
              </a:rPr>
              <a:t>of repeat II in the S6 segment caused retinal disorder by shifting the voltage dependence of channel activation.</a:t>
            </a:r>
            <a:endParaRPr lang="en-US" sz="2200" b="1"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F4D40F2-80BA-4692-9A1F-46AF6FAAE46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6B3521-0ACB-44FB-8CE3-CD67FBFA1498}" type="slidenum">
              <a:rPr lang="en-US" smtClean="0"/>
              <a:pPr>
                <a:defRPr/>
              </a:pPr>
              <a:t>18</a:t>
            </a:fld>
            <a:endParaRPr lang="en-US"/>
          </a:p>
        </p:txBody>
      </p:sp>
      <p:pic>
        <p:nvPicPr>
          <p:cNvPr id="5" name="Picture 4"/>
          <p:cNvPicPr/>
          <p:nvPr/>
        </p:nvPicPr>
        <p:blipFill>
          <a:blip r:embed="rId2"/>
          <a:srcRect/>
          <a:stretch>
            <a:fillRect/>
          </a:stretch>
        </p:blipFill>
        <p:spPr bwMode="auto">
          <a:xfrm>
            <a:off x="838200" y="609600"/>
            <a:ext cx="4938926" cy="6096377"/>
          </a:xfrm>
          <a:prstGeom prst="rect">
            <a:avLst/>
          </a:prstGeom>
          <a:noFill/>
          <a:ln w="9525">
            <a:solidFill>
              <a:schemeClr val="bg1"/>
            </a:solidFill>
            <a:miter lim="800000"/>
            <a:headEnd/>
            <a:tailEnd/>
          </a:ln>
        </p:spPr>
      </p:pic>
      <p:sp>
        <p:nvSpPr>
          <p:cNvPr id="6" name="TextBox 5"/>
          <p:cNvSpPr txBox="1"/>
          <p:nvPr/>
        </p:nvSpPr>
        <p:spPr>
          <a:xfrm>
            <a:off x="23440" y="28136"/>
            <a:ext cx="9005992" cy="461665"/>
          </a:xfrm>
          <a:prstGeom prst="rect">
            <a:avLst/>
          </a:prstGeom>
          <a:noFill/>
          <a:ln>
            <a:solidFill>
              <a:schemeClr val="bg1"/>
            </a:solidFill>
          </a:ln>
        </p:spPr>
        <p:txBody>
          <a:bodyPr wrap="none" rtlCol="0">
            <a:spAutoFit/>
          </a:bodyPr>
          <a:lstStyle/>
          <a:p>
            <a:r>
              <a:rPr lang="en-US" sz="2400" b="1" dirty="0" smtClean="0">
                <a:solidFill>
                  <a:schemeClr val="bg1"/>
                </a:solidFill>
              </a:rPr>
              <a:t>Homology model of N-type Ca</a:t>
            </a:r>
            <a:r>
              <a:rPr lang="en-US" sz="2400" b="1" baseline="30000" dirty="0" smtClean="0">
                <a:solidFill>
                  <a:schemeClr val="bg1"/>
                </a:solidFill>
              </a:rPr>
              <a:t>2+ </a:t>
            </a:r>
            <a:r>
              <a:rPr lang="en-US" sz="2400" b="1" dirty="0" smtClean="0">
                <a:solidFill>
                  <a:schemeClr val="bg1"/>
                </a:solidFill>
              </a:rPr>
              <a:t>Channel at (S5–P–S6) </a:t>
            </a:r>
            <a:r>
              <a:rPr lang="en-US" sz="2400" b="1" dirty="0" err="1" smtClean="0">
                <a:solidFill>
                  <a:schemeClr val="bg1"/>
                </a:solidFill>
              </a:rPr>
              <a:t>TMhs</a:t>
            </a:r>
            <a:r>
              <a:rPr lang="en-US" sz="2400" b="1" dirty="0" smtClean="0">
                <a:solidFill>
                  <a:schemeClr val="bg1"/>
                </a:solidFill>
              </a:rPr>
              <a:t> </a:t>
            </a:r>
            <a:endParaRPr lang="en-US" sz="2400" b="1" dirty="0">
              <a:solidFill>
                <a:schemeClr val="bg1"/>
              </a:solidFill>
            </a:endParaRPr>
          </a:p>
        </p:txBody>
      </p:sp>
      <p:pic>
        <p:nvPicPr>
          <p:cNvPr id="7" name="Picture 6"/>
          <p:cNvPicPr>
            <a:picLocks noChangeAspect="1" noChangeArrowheads="1"/>
          </p:cNvPicPr>
          <p:nvPr/>
        </p:nvPicPr>
        <p:blipFill>
          <a:blip r:embed="rId3" cstate="print"/>
          <a:srcRect l="37082"/>
          <a:stretch>
            <a:fillRect/>
          </a:stretch>
        </p:blipFill>
        <p:spPr bwMode="auto">
          <a:xfrm>
            <a:off x="6096000" y="1447800"/>
            <a:ext cx="2865270" cy="2834640"/>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6B3521-0ACB-44FB-8CE3-CD67FBFA1498}" type="slidenum">
              <a:rPr lang="en-US" smtClean="0"/>
              <a:pPr>
                <a:defRPr/>
              </a:pPr>
              <a:t>19</a:t>
            </a:fld>
            <a:endParaRPr lang="en-US"/>
          </a:p>
        </p:txBody>
      </p:sp>
      <p:pic>
        <p:nvPicPr>
          <p:cNvPr id="5" name="Picture 4" descr="Picture11.png"/>
          <p:cNvPicPr/>
          <p:nvPr/>
        </p:nvPicPr>
        <p:blipFill>
          <a:blip r:embed="rId2"/>
          <a:srcRect l="5962" r="3577"/>
          <a:stretch>
            <a:fillRect/>
          </a:stretch>
        </p:blipFill>
        <p:spPr bwMode="auto">
          <a:xfrm>
            <a:off x="17580" y="1453680"/>
            <a:ext cx="5376466" cy="4705350"/>
          </a:xfrm>
          <a:prstGeom prst="rect">
            <a:avLst/>
          </a:prstGeom>
          <a:noFill/>
          <a:ln w="9525">
            <a:solidFill>
              <a:srgbClr val="FFFF00"/>
            </a:solidFill>
            <a:miter lim="800000"/>
            <a:headEnd/>
            <a:tailEnd/>
          </a:ln>
        </p:spPr>
      </p:pic>
      <p:sp>
        <p:nvSpPr>
          <p:cNvPr id="6" name="TextBox 5"/>
          <p:cNvSpPr txBox="1"/>
          <p:nvPr/>
        </p:nvSpPr>
        <p:spPr>
          <a:xfrm>
            <a:off x="152400" y="152400"/>
            <a:ext cx="5527475" cy="707886"/>
          </a:xfrm>
          <a:prstGeom prst="rect">
            <a:avLst/>
          </a:prstGeom>
          <a:noFill/>
          <a:ln>
            <a:solidFill>
              <a:schemeClr val="bg1"/>
            </a:solidFill>
          </a:ln>
        </p:spPr>
        <p:txBody>
          <a:bodyPr wrap="none" rtlCol="0">
            <a:spAutoFit/>
          </a:bodyPr>
          <a:lstStyle/>
          <a:p>
            <a:r>
              <a:rPr lang="en-US" sz="2000" b="1" dirty="0" smtClean="0">
                <a:solidFill>
                  <a:schemeClr val="bg1"/>
                </a:solidFill>
              </a:rPr>
              <a:t>Ca</a:t>
            </a:r>
            <a:r>
              <a:rPr lang="en-US" sz="2000" b="1" baseline="30000" dirty="0" smtClean="0">
                <a:solidFill>
                  <a:schemeClr val="bg1"/>
                </a:solidFill>
              </a:rPr>
              <a:t>2+</a:t>
            </a:r>
            <a:r>
              <a:rPr lang="en-US" sz="2000" b="1" dirty="0" smtClean="0">
                <a:solidFill>
                  <a:schemeClr val="bg1"/>
                </a:solidFill>
              </a:rPr>
              <a:t> ion selectivity filter was highlighted as </a:t>
            </a:r>
          </a:p>
          <a:p>
            <a:r>
              <a:rPr lang="en-US" sz="2000" b="1" dirty="0" smtClean="0">
                <a:solidFill>
                  <a:schemeClr val="bg1"/>
                </a:solidFill>
              </a:rPr>
              <a:t>top view in N-type Ca</a:t>
            </a:r>
            <a:r>
              <a:rPr lang="en-US" sz="2000" b="1" baseline="30000" dirty="0" smtClean="0">
                <a:solidFill>
                  <a:schemeClr val="bg1"/>
                </a:solidFill>
              </a:rPr>
              <a:t>2+</a:t>
            </a:r>
            <a:r>
              <a:rPr lang="en-US" sz="2000" b="1" dirty="0" smtClean="0">
                <a:solidFill>
                  <a:schemeClr val="bg1"/>
                </a:solidFill>
              </a:rPr>
              <a:t> channel model.</a:t>
            </a:r>
          </a:p>
        </p:txBody>
      </p:sp>
      <p:pic>
        <p:nvPicPr>
          <p:cNvPr id="7" name="Picture 6"/>
          <p:cNvPicPr/>
          <p:nvPr/>
        </p:nvPicPr>
        <p:blipFill>
          <a:blip r:embed="rId3"/>
          <a:srcRect t="5093" r="49634" b="7639"/>
          <a:stretch>
            <a:fillRect/>
          </a:stretch>
        </p:blipFill>
        <p:spPr bwMode="auto">
          <a:xfrm>
            <a:off x="5459428" y="2056236"/>
            <a:ext cx="3657600" cy="3749040"/>
          </a:xfrm>
          <a:prstGeom prst="rect">
            <a:avLst/>
          </a:prstGeom>
          <a:noFill/>
          <a:ln w="9525">
            <a:solidFill>
              <a:schemeClr val="bg1"/>
            </a:solidFill>
            <a:miter lim="800000"/>
            <a:headEnd/>
            <a:tailEnd/>
          </a:ln>
        </p:spPr>
      </p:pic>
      <p:sp>
        <p:nvSpPr>
          <p:cNvPr id="9" name="TextBox 8"/>
          <p:cNvSpPr txBox="1"/>
          <p:nvPr/>
        </p:nvSpPr>
        <p:spPr>
          <a:xfrm>
            <a:off x="5710356" y="1066800"/>
            <a:ext cx="3326552" cy="646331"/>
          </a:xfrm>
          <a:prstGeom prst="rect">
            <a:avLst/>
          </a:prstGeom>
          <a:noFill/>
          <a:ln>
            <a:solidFill>
              <a:schemeClr val="bg1"/>
            </a:solidFill>
          </a:ln>
        </p:spPr>
        <p:txBody>
          <a:bodyPr wrap="none" rtlCol="0">
            <a:spAutoFit/>
          </a:bodyPr>
          <a:lstStyle/>
          <a:p>
            <a:r>
              <a:rPr lang="en-US" b="1" dirty="0" smtClean="0">
                <a:solidFill>
                  <a:schemeClr val="bg1"/>
                </a:solidFill>
              </a:rPr>
              <a:t>Hydrophobic gating regions </a:t>
            </a:r>
          </a:p>
          <a:p>
            <a:r>
              <a:rPr lang="en-US" b="1" dirty="0" smtClean="0">
                <a:solidFill>
                  <a:schemeClr val="bg1"/>
                </a:solidFill>
              </a:rPr>
              <a:t>of N-type Ca</a:t>
            </a:r>
            <a:r>
              <a:rPr lang="en-US" b="1" baseline="30000" dirty="0" smtClean="0">
                <a:solidFill>
                  <a:schemeClr val="bg1"/>
                </a:solidFill>
              </a:rPr>
              <a:t>2+</a:t>
            </a:r>
            <a:r>
              <a:rPr lang="en-US" b="1" dirty="0" smtClean="0">
                <a:solidFill>
                  <a:schemeClr val="bg1"/>
                </a:solidFill>
              </a:rPr>
              <a:t> channel</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8" y="76200"/>
            <a:ext cx="8763000" cy="838200"/>
          </a:xfrm>
          <a:ln>
            <a:solidFill>
              <a:srgbClr val="FFFF00"/>
            </a:solidFill>
          </a:ln>
        </p:spPr>
        <p:txBody>
          <a:bodyPr/>
          <a:lstStyle/>
          <a:p>
            <a:r>
              <a:rPr lang="en-US" sz="3200" b="1" dirty="0" err="1" smtClean="0">
                <a:solidFill>
                  <a:schemeClr val="bg1"/>
                </a:solidFill>
              </a:rPr>
              <a:t>Dihydropyridine</a:t>
            </a:r>
            <a:r>
              <a:rPr lang="en-US" sz="3200" b="1" dirty="0" smtClean="0">
                <a:solidFill>
                  <a:schemeClr val="bg1"/>
                </a:solidFill>
              </a:rPr>
              <a:t> docking and interaction analysis</a:t>
            </a:r>
            <a:endParaRPr lang="en-US" sz="3200" b="1" dirty="0">
              <a:solidFill>
                <a:schemeClr val="bg1"/>
              </a:solidFill>
            </a:endParaRPr>
          </a:p>
        </p:txBody>
      </p:sp>
      <p:graphicFrame>
        <p:nvGraphicFramePr>
          <p:cNvPr id="5" name="Table 4"/>
          <p:cNvGraphicFramePr>
            <a:graphicFrameLocks noGrp="1"/>
          </p:cNvGraphicFramePr>
          <p:nvPr/>
        </p:nvGraphicFramePr>
        <p:xfrm>
          <a:off x="457201" y="4337540"/>
          <a:ext cx="8077199" cy="1895641"/>
        </p:xfrm>
        <a:graphic>
          <a:graphicData uri="http://schemas.openxmlformats.org/drawingml/2006/table">
            <a:tbl>
              <a:tblPr/>
              <a:tblGrid>
                <a:gridCol w="2491008"/>
                <a:gridCol w="2723632"/>
                <a:gridCol w="2862559"/>
              </a:tblGrid>
              <a:tr h="405598">
                <a:tc>
                  <a:txBody>
                    <a:bodyPr/>
                    <a:lstStyle/>
                    <a:p>
                      <a:pPr indent="182880" algn="ctr">
                        <a:lnSpc>
                          <a:spcPct val="115000"/>
                        </a:lnSpc>
                        <a:spcAft>
                          <a:spcPts val="0"/>
                        </a:spcAft>
                      </a:pPr>
                      <a:r>
                        <a:rPr lang="en-US" sz="2000" b="1" dirty="0" err="1">
                          <a:solidFill>
                            <a:srgbClr val="FAEF64"/>
                          </a:solidFill>
                          <a:latin typeface="Arial" pitchFamily="34" charset="0"/>
                          <a:ea typeface="Times New Roman"/>
                          <a:cs typeface="Arial" pitchFamily="34" charset="0"/>
                        </a:rPr>
                        <a:t>Dihydropyridines</a:t>
                      </a:r>
                      <a:endParaRPr lang="en-US" sz="2000"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0"/>
                        </a:spcAft>
                      </a:pPr>
                      <a:r>
                        <a:rPr lang="en-US" sz="2000" b="1" dirty="0">
                          <a:solidFill>
                            <a:srgbClr val="FAEF64"/>
                          </a:solidFill>
                          <a:latin typeface="Arial" pitchFamily="34" charset="0"/>
                          <a:ea typeface="Times New Roman"/>
                          <a:cs typeface="Arial" pitchFamily="34" charset="0"/>
                        </a:rPr>
                        <a:t>Glide score (kcal/mol)</a:t>
                      </a:r>
                      <a:endParaRPr lang="en-US" sz="2000"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0"/>
                        </a:spcAft>
                      </a:pPr>
                      <a:r>
                        <a:rPr lang="en-US" sz="2000" b="1">
                          <a:solidFill>
                            <a:srgbClr val="FAEF64"/>
                          </a:solidFill>
                          <a:latin typeface="Arial" pitchFamily="34" charset="0"/>
                          <a:ea typeface="Times New Roman"/>
                          <a:cs typeface="Arial" pitchFamily="34" charset="0"/>
                        </a:rPr>
                        <a:t>Gold fitness score</a:t>
                      </a:r>
                      <a:endParaRPr lang="en-US" sz="200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598">
                <a:tc>
                  <a:txBody>
                    <a:bodyPr/>
                    <a:lstStyle/>
                    <a:p>
                      <a:pPr indent="182880" algn="ctr">
                        <a:lnSpc>
                          <a:spcPct val="115000"/>
                        </a:lnSpc>
                        <a:spcAft>
                          <a:spcPts val="0"/>
                        </a:spcAft>
                      </a:pPr>
                      <a:r>
                        <a:rPr lang="en-US" sz="2000" b="1" dirty="0">
                          <a:solidFill>
                            <a:srgbClr val="FAEF64"/>
                          </a:solidFill>
                          <a:latin typeface="Arial" pitchFamily="34" charset="0"/>
                          <a:ea typeface="Times New Roman"/>
                          <a:cs typeface="Arial" pitchFamily="34" charset="0"/>
                        </a:rPr>
                        <a:t>(R)-</a:t>
                      </a:r>
                      <a:r>
                        <a:rPr lang="en-US" sz="2000" b="1" dirty="0" err="1">
                          <a:solidFill>
                            <a:srgbClr val="FAEF64"/>
                          </a:solidFill>
                          <a:latin typeface="Arial" pitchFamily="34" charset="0"/>
                          <a:ea typeface="Times New Roman"/>
                          <a:cs typeface="Arial" pitchFamily="34" charset="0"/>
                        </a:rPr>
                        <a:t>Amlodipine</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9245" indent="182880" algn="ctr">
                        <a:lnSpc>
                          <a:spcPct val="115000"/>
                        </a:lnSpc>
                        <a:spcBef>
                          <a:spcPts val="0"/>
                        </a:spcBef>
                        <a:spcAft>
                          <a:spcPts val="0"/>
                        </a:spcAft>
                      </a:pPr>
                      <a:r>
                        <a:rPr lang="en-US" sz="2000" b="1" dirty="0">
                          <a:solidFill>
                            <a:srgbClr val="FAEF64"/>
                          </a:solidFill>
                          <a:latin typeface="Arial" pitchFamily="34" charset="0"/>
                          <a:ea typeface="Times New Roman"/>
                          <a:cs typeface="Arial" pitchFamily="34" charset="0"/>
                        </a:rPr>
                        <a:t>-7.14</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9245" indent="182880" algn="ctr">
                        <a:lnSpc>
                          <a:spcPct val="115000"/>
                        </a:lnSpc>
                        <a:spcBef>
                          <a:spcPts val="0"/>
                        </a:spcBef>
                        <a:spcAft>
                          <a:spcPts val="0"/>
                        </a:spcAft>
                      </a:pPr>
                      <a:r>
                        <a:rPr lang="en-US" sz="2000" b="1" dirty="0">
                          <a:solidFill>
                            <a:srgbClr val="FAEF64"/>
                          </a:solidFill>
                          <a:latin typeface="Arial" pitchFamily="34" charset="0"/>
                          <a:ea typeface="Times New Roman"/>
                          <a:cs typeface="Arial" pitchFamily="34" charset="0"/>
                        </a:rPr>
                        <a:t>61.23</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496">
                <a:tc>
                  <a:txBody>
                    <a:bodyPr/>
                    <a:lstStyle/>
                    <a:p>
                      <a:pPr indent="182880" algn="ctr">
                        <a:lnSpc>
                          <a:spcPct val="115000"/>
                        </a:lnSpc>
                        <a:spcAft>
                          <a:spcPts val="0"/>
                        </a:spcAft>
                      </a:pPr>
                      <a:r>
                        <a:rPr lang="en-US" sz="2000" b="1" dirty="0">
                          <a:solidFill>
                            <a:srgbClr val="FAEF64"/>
                          </a:solidFill>
                          <a:latin typeface="Arial" pitchFamily="34" charset="0"/>
                          <a:ea typeface="Times New Roman"/>
                          <a:cs typeface="Arial" pitchFamily="34" charset="0"/>
                        </a:rPr>
                        <a:t>(R)-</a:t>
                      </a:r>
                      <a:r>
                        <a:rPr lang="en-US" sz="2000" b="1" dirty="0" err="1">
                          <a:solidFill>
                            <a:srgbClr val="FAEF64"/>
                          </a:solidFill>
                          <a:latin typeface="Arial" pitchFamily="34" charset="0"/>
                          <a:ea typeface="Times New Roman"/>
                          <a:cs typeface="Arial" pitchFamily="34" charset="0"/>
                        </a:rPr>
                        <a:t>Cilnidipine</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9245" indent="182880" algn="ctr">
                        <a:lnSpc>
                          <a:spcPct val="115000"/>
                        </a:lnSpc>
                        <a:spcBef>
                          <a:spcPts val="0"/>
                        </a:spcBef>
                        <a:spcAft>
                          <a:spcPts val="0"/>
                        </a:spcAft>
                      </a:pPr>
                      <a:r>
                        <a:rPr lang="en-US" sz="2000" b="1" dirty="0">
                          <a:solidFill>
                            <a:srgbClr val="FAEF64"/>
                          </a:solidFill>
                          <a:latin typeface="Arial" pitchFamily="34" charset="0"/>
                          <a:ea typeface="Times New Roman"/>
                          <a:cs typeface="Arial" pitchFamily="34" charset="0"/>
                        </a:rPr>
                        <a:t>-5.95</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9245" indent="182880" algn="ctr">
                        <a:lnSpc>
                          <a:spcPct val="115000"/>
                        </a:lnSpc>
                        <a:spcBef>
                          <a:spcPts val="0"/>
                        </a:spcBef>
                        <a:spcAft>
                          <a:spcPts val="0"/>
                        </a:spcAft>
                      </a:pPr>
                      <a:r>
                        <a:rPr lang="en-US" sz="2000" b="1" dirty="0">
                          <a:solidFill>
                            <a:srgbClr val="FAEF64"/>
                          </a:solidFill>
                          <a:latin typeface="Arial" pitchFamily="34" charset="0"/>
                          <a:ea typeface="Times New Roman"/>
                          <a:cs typeface="Arial" pitchFamily="34" charset="0"/>
                        </a:rPr>
                        <a:t>59.51</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07">
                <a:tc>
                  <a:txBody>
                    <a:bodyPr/>
                    <a:lstStyle/>
                    <a:p>
                      <a:pPr indent="182880" algn="ctr">
                        <a:lnSpc>
                          <a:spcPct val="115000"/>
                        </a:lnSpc>
                        <a:spcAft>
                          <a:spcPts val="0"/>
                        </a:spcAft>
                      </a:pPr>
                      <a:r>
                        <a:rPr lang="en-US" sz="2000" b="1" dirty="0" err="1">
                          <a:solidFill>
                            <a:srgbClr val="FAEF64"/>
                          </a:solidFill>
                          <a:latin typeface="Arial" pitchFamily="34" charset="0"/>
                          <a:ea typeface="Times New Roman"/>
                          <a:cs typeface="Arial" pitchFamily="34" charset="0"/>
                        </a:rPr>
                        <a:t>Nifedipine</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9245" indent="182880" algn="ctr">
                        <a:lnSpc>
                          <a:spcPct val="115000"/>
                        </a:lnSpc>
                        <a:spcBef>
                          <a:spcPts val="0"/>
                        </a:spcBef>
                        <a:spcAft>
                          <a:spcPts val="0"/>
                        </a:spcAft>
                      </a:pPr>
                      <a:r>
                        <a:rPr lang="en-US" sz="2000" b="1">
                          <a:solidFill>
                            <a:srgbClr val="FAEF64"/>
                          </a:solidFill>
                          <a:latin typeface="Arial" pitchFamily="34" charset="0"/>
                          <a:ea typeface="Times New Roman"/>
                          <a:cs typeface="Arial" pitchFamily="34" charset="0"/>
                        </a:rPr>
                        <a:t>-5.34</a:t>
                      </a:r>
                      <a:endParaRPr lang="en-US" sz="2000" b="1">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09245" indent="182880" algn="ctr">
                        <a:lnSpc>
                          <a:spcPct val="115000"/>
                        </a:lnSpc>
                        <a:spcBef>
                          <a:spcPts val="0"/>
                        </a:spcBef>
                        <a:spcAft>
                          <a:spcPts val="0"/>
                        </a:spcAft>
                      </a:pPr>
                      <a:r>
                        <a:rPr lang="en-US" sz="2000" b="1" dirty="0">
                          <a:solidFill>
                            <a:srgbClr val="FAEF64"/>
                          </a:solidFill>
                          <a:latin typeface="Arial" pitchFamily="34" charset="0"/>
                          <a:ea typeface="Times New Roman"/>
                          <a:cs typeface="Arial" pitchFamily="34" charset="0"/>
                        </a:rPr>
                        <a:t>50.63</a:t>
                      </a:r>
                      <a:endParaRPr lang="en-US" sz="2000" b="1" dirty="0">
                        <a:solidFill>
                          <a:srgbClr val="FAEF64"/>
                        </a:solidFill>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9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9923" name="Picture 3"/>
          <p:cNvPicPr>
            <a:picLocks noChangeAspect="1" noChangeArrowheads="1"/>
          </p:cNvPicPr>
          <p:nvPr/>
        </p:nvPicPr>
        <p:blipFill>
          <a:blip r:embed="rId2" cstate="print"/>
          <a:srcRect b="16667"/>
          <a:stretch>
            <a:fillRect/>
          </a:stretch>
        </p:blipFill>
        <p:spPr bwMode="auto">
          <a:xfrm>
            <a:off x="457200" y="990600"/>
            <a:ext cx="8150886" cy="2133600"/>
          </a:xfrm>
          <a:prstGeom prst="rect">
            <a:avLst/>
          </a:prstGeom>
          <a:solidFill>
            <a:schemeClr val="bg1">
              <a:lumMod val="95000"/>
            </a:schemeClr>
          </a:solidFill>
          <a:ln w="9525">
            <a:solidFill>
              <a:srgbClr val="FFC000"/>
            </a:solidFill>
            <a:miter lim="800000"/>
            <a:headEnd/>
            <a:tailEnd/>
          </a:ln>
          <a:effectLst/>
        </p:spPr>
      </p:pic>
      <p:sp>
        <p:nvSpPr>
          <p:cNvPr id="10" name="TextBox 9"/>
          <p:cNvSpPr txBox="1"/>
          <p:nvPr/>
        </p:nvSpPr>
        <p:spPr>
          <a:xfrm>
            <a:off x="1143000" y="3268392"/>
            <a:ext cx="1685077" cy="369332"/>
          </a:xfrm>
          <a:prstGeom prst="rect">
            <a:avLst/>
          </a:prstGeom>
          <a:noFill/>
          <a:ln>
            <a:solidFill>
              <a:srgbClr val="FFFF00"/>
            </a:solidFill>
          </a:ln>
        </p:spPr>
        <p:txBody>
          <a:bodyPr wrap="none" rtlCol="0">
            <a:spAutoFit/>
          </a:bodyPr>
          <a:lstStyle/>
          <a:p>
            <a:r>
              <a:rPr lang="en-US" b="1" dirty="0" err="1" smtClean="0">
                <a:solidFill>
                  <a:schemeClr val="bg1"/>
                </a:solidFill>
              </a:rPr>
              <a:t>Amlodipine</a:t>
            </a:r>
            <a:r>
              <a:rPr lang="en-US" b="1" dirty="0" smtClean="0">
                <a:solidFill>
                  <a:schemeClr val="bg1"/>
                </a:solidFill>
              </a:rPr>
              <a:t>-R</a:t>
            </a:r>
            <a:endParaRPr lang="en-US" b="1" dirty="0">
              <a:solidFill>
                <a:schemeClr val="bg1"/>
              </a:solidFill>
            </a:endParaRPr>
          </a:p>
        </p:txBody>
      </p:sp>
      <p:sp>
        <p:nvSpPr>
          <p:cNvPr id="11" name="TextBox 10"/>
          <p:cNvSpPr txBox="1"/>
          <p:nvPr/>
        </p:nvSpPr>
        <p:spPr>
          <a:xfrm>
            <a:off x="4572000" y="3254324"/>
            <a:ext cx="1608133" cy="369332"/>
          </a:xfrm>
          <a:prstGeom prst="rect">
            <a:avLst/>
          </a:prstGeom>
          <a:noFill/>
          <a:ln>
            <a:solidFill>
              <a:srgbClr val="FFFF00"/>
            </a:solidFill>
          </a:ln>
        </p:spPr>
        <p:txBody>
          <a:bodyPr wrap="none" rtlCol="0">
            <a:spAutoFit/>
          </a:bodyPr>
          <a:lstStyle/>
          <a:p>
            <a:r>
              <a:rPr lang="en-US" b="1" dirty="0" err="1" smtClean="0">
                <a:solidFill>
                  <a:schemeClr val="bg1"/>
                </a:solidFill>
              </a:rPr>
              <a:t>Clinidipine</a:t>
            </a:r>
            <a:r>
              <a:rPr lang="en-US" b="1" dirty="0" smtClean="0">
                <a:solidFill>
                  <a:schemeClr val="bg1"/>
                </a:solidFill>
              </a:rPr>
              <a:t>-R</a:t>
            </a:r>
            <a:endParaRPr lang="en-US" b="1" dirty="0">
              <a:solidFill>
                <a:schemeClr val="bg1"/>
              </a:solidFill>
            </a:endParaRPr>
          </a:p>
        </p:txBody>
      </p:sp>
      <p:sp>
        <p:nvSpPr>
          <p:cNvPr id="12" name="TextBox 11"/>
          <p:cNvSpPr txBox="1"/>
          <p:nvPr/>
        </p:nvSpPr>
        <p:spPr>
          <a:xfrm>
            <a:off x="7162800" y="3220328"/>
            <a:ext cx="1300356" cy="369332"/>
          </a:xfrm>
          <a:prstGeom prst="rect">
            <a:avLst/>
          </a:prstGeom>
          <a:noFill/>
          <a:ln>
            <a:solidFill>
              <a:srgbClr val="FFFF00"/>
            </a:solidFill>
          </a:ln>
        </p:spPr>
        <p:txBody>
          <a:bodyPr wrap="none" rtlCol="0">
            <a:spAutoFit/>
          </a:bodyPr>
          <a:lstStyle/>
          <a:p>
            <a:r>
              <a:rPr lang="en-US" b="1" dirty="0" err="1" smtClean="0">
                <a:solidFill>
                  <a:schemeClr val="bg1"/>
                </a:solidFill>
              </a:rPr>
              <a:t>Nifedipine</a:t>
            </a:r>
            <a:endParaRPr lang="en-US" b="1" dirty="0">
              <a:solidFill>
                <a:schemeClr val="bg1"/>
              </a:solidFill>
            </a:endParaRPr>
          </a:p>
        </p:txBody>
      </p:sp>
      <p:sp>
        <p:nvSpPr>
          <p:cNvPr id="13" name="TextBox 12"/>
          <p:cNvSpPr txBox="1"/>
          <p:nvPr/>
        </p:nvSpPr>
        <p:spPr>
          <a:xfrm>
            <a:off x="1676400" y="6248400"/>
            <a:ext cx="5562600" cy="442555"/>
          </a:xfrm>
          <a:prstGeom prst="rect">
            <a:avLst/>
          </a:prstGeom>
          <a:noFill/>
          <a:ln>
            <a:solidFill>
              <a:srgbClr val="00B050"/>
            </a:solidFill>
          </a:ln>
        </p:spPr>
        <p:txBody>
          <a:bodyPr wrap="square" rtlCol="0">
            <a:spAutoFit/>
          </a:bodyPr>
          <a:lstStyle/>
          <a:p>
            <a:r>
              <a:rPr lang="en-US" b="1" dirty="0" smtClean="0">
                <a:solidFill>
                  <a:schemeClr val="bg1"/>
                </a:solidFill>
              </a:rPr>
              <a:t> Correlation coefficient of docking scores: </a:t>
            </a:r>
            <a:r>
              <a:rPr lang="en-US" sz="2200" b="1" dirty="0" smtClean="0">
                <a:solidFill>
                  <a:schemeClr val="bg1"/>
                </a:solidFill>
              </a:rPr>
              <a:t>0.87</a:t>
            </a:r>
            <a:endParaRPr lang="en-US" sz="2200" b="1" dirty="0">
              <a:solidFill>
                <a:schemeClr val="bg1"/>
              </a:solidFill>
            </a:endParaRPr>
          </a:p>
        </p:txBody>
      </p:sp>
      <p:sp>
        <p:nvSpPr>
          <p:cNvPr id="14" name="TextBox 13"/>
          <p:cNvSpPr txBox="1"/>
          <p:nvPr/>
        </p:nvSpPr>
        <p:spPr>
          <a:xfrm>
            <a:off x="990600" y="3810000"/>
            <a:ext cx="7367723" cy="400110"/>
          </a:xfrm>
          <a:prstGeom prst="rect">
            <a:avLst/>
          </a:prstGeom>
          <a:noFill/>
          <a:ln>
            <a:solidFill>
              <a:srgbClr val="00B050"/>
            </a:solidFill>
          </a:ln>
        </p:spPr>
        <p:txBody>
          <a:bodyPr wrap="none" rtlCol="0">
            <a:spAutoFit/>
          </a:bodyPr>
          <a:lstStyle/>
          <a:p>
            <a:r>
              <a:rPr lang="en-US" sz="2000" b="1" dirty="0" smtClean="0">
                <a:solidFill>
                  <a:schemeClr val="bg1"/>
                </a:solidFill>
              </a:rPr>
              <a:t>Docking score analysis of NCC-</a:t>
            </a:r>
            <a:r>
              <a:rPr lang="en-US" sz="2000" b="1" dirty="0" err="1" smtClean="0">
                <a:solidFill>
                  <a:schemeClr val="bg1"/>
                </a:solidFill>
              </a:rPr>
              <a:t>Dihydropyridine</a:t>
            </a:r>
            <a:r>
              <a:rPr lang="en-US" sz="2000" b="1" dirty="0" smtClean="0">
                <a:solidFill>
                  <a:schemeClr val="bg1"/>
                </a:solidFill>
              </a:rPr>
              <a:t> analogues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6B3521-0ACB-44FB-8CE3-CD67FBFA1498}" type="slidenum">
              <a:rPr lang="en-US" smtClean="0"/>
              <a:pPr>
                <a:defRPr/>
              </a:pPr>
              <a:t>21</a:t>
            </a:fld>
            <a:endParaRPr lang="en-US"/>
          </a:p>
        </p:txBody>
      </p:sp>
      <p:pic>
        <p:nvPicPr>
          <p:cNvPr id="5" name="Picture 4" descr="full_image.png"/>
          <p:cNvPicPr>
            <a:picLocks noChangeAspect="1"/>
          </p:cNvPicPr>
          <p:nvPr/>
        </p:nvPicPr>
        <p:blipFill>
          <a:blip r:embed="rId2"/>
          <a:srcRect l="11924" t="3887" r="13122"/>
          <a:stretch>
            <a:fillRect/>
          </a:stretch>
        </p:blipFill>
        <p:spPr>
          <a:xfrm>
            <a:off x="1684917" y="96720"/>
            <a:ext cx="2218765" cy="2057400"/>
          </a:xfrm>
          <a:prstGeom prst="rect">
            <a:avLst/>
          </a:prstGeom>
        </p:spPr>
      </p:pic>
      <p:cxnSp>
        <p:nvCxnSpPr>
          <p:cNvPr id="6" name="Straight Connector 5"/>
          <p:cNvCxnSpPr/>
          <p:nvPr/>
        </p:nvCxnSpPr>
        <p:spPr>
          <a:xfrm rot="5400000">
            <a:off x="884817" y="973020"/>
            <a:ext cx="1752600" cy="1524000"/>
          </a:xfrm>
          <a:prstGeom prst="line">
            <a:avLst/>
          </a:prstGeom>
          <a:noFill/>
          <a:ln w="952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2942217" y="1049220"/>
            <a:ext cx="1828800" cy="1447800"/>
          </a:xfrm>
          <a:prstGeom prst="line">
            <a:avLst/>
          </a:prstGeom>
          <a:noFill/>
          <a:ln w="952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761117" y="1925520"/>
            <a:ext cx="1295400" cy="228600"/>
          </a:xfrm>
          <a:prstGeom prst="line">
            <a:avLst/>
          </a:prstGeom>
          <a:noFill/>
          <a:ln w="952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599317" y="1925520"/>
            <a:ext cx="1295400" cy="228600"/>
          </a:xfrm>
          <a:prstGeom prst="line">
            <a:avLst/>
          </a:prstGeom>
          <a:noFill/>
          <a:ln w="9525"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pic>
        <p:nvPicPr>
          <p:cNvPr id="10" name="Picture 9" descr="fig3.3.gif"/>
          <p:cNvPicPr>
            <a:picLocks/>
          </p:cNvPicPr>
          <p:nvPr/>
        </p:nvPicPr>
        <p:blipFill>
          <a:blip r:embed="rId3"/>
          <a:srcRect b="11707"/>
          <a:stretch>
            <a:fillRect/>
          </a:stretch>
        </p:blipFill>
        <p:spPr>
          <a:xfrm>
            <a:off x="118364" y="2211092"/>
            <a:ext cx="5334000" cy="4226052"/>
          </a:xfrm>
          <a:prstGeom prst="rect">
            <a:avLst/>
          </a:prstGeom>
        </p:spPr>
      </p:pic>
      <p:sp>
        <p:nvSpPr>
          <p:cNvPr id="11" name="Rectangle 10"/>
          <p:cNvSpPr/>
          <p:nvPr/>
        </p:nvSpPr>
        <p:spPr>
          <a:xfrm>
            <a:off x="2523117" y="858720"/>
            <a:ext cx="609600" cy="533400"/>
          </a:xfrm>
          <a:prstGeom prst="rect">
            <a:avLst/>
          </a:prstGeom>
          <a:noFill/>
          <a:ln w="1270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ea typeface=""/>
                <a:cs typeface=""/>
              </a:defRPr>
            </a:lvl1pPr>
            <a:lvl2pPr marL="457200" algn="l" defTabSz="914400" rtl="0" eaLnBrk="1" latinLnBrk="0" hangingPunct="1">
              <a:defRPr sz="1800" kern="1200">
                <a:solidFill>
                  <a:sysClr val="window" lastClr="FFFFFF"/>
                </a:solidFill>
                <a:latin typeface="Calibri"/>
                <a:ea typeface=""/>
                <a:cs typeface=""/>
              </a:defRPr>
            </a:lvl2pPr>
            <a:lvl3pPr marL="914400" algn="l" defTabSz="914400" rtl="0" eaLnBrk="1" latinLnBrk="0" hangingPunct="1">
              <a:defRPr sz="1800" kern="1200">
                <a:solidFill>
                  <a:sysClr val="window" lastClr="FFFFFF"/>
                </a:solidFill>
                <a:latin typeface="Calibri"/>
                <a:ea typeface=""/>
                <a:cs typeface=""/>
              </a:defRPr>
            </a:lvl3pPr>
            <a:lvl4pPr marL="1371600" algn="l" defTabSz="914400" rtl="0" eaLnBrk="1" latinLnBrk="0" hangingPunct="1">
              <a:defRPr sz="1800" kern="1200">
                <a:solidFill>
                  <a:sysClr val="window" lastClr="FFFFFF"/>
                </a:solidFill>
                <a:latin typeface="Calibri"/>
                <a:ea typeface=""/>
                <a:cs typeface=""/>
              </a:defRPr>
            </a:lvl4pPr>
            <a:lvl5pPr marL="1828800" algn="l" defTabSz="914400" rtl="0" eaLnBrk="1" latinLnBrk="0" hangingPunct="1">
              <a:defRPr sz="1800" kern="1200">
                <a:solidFill>
                  <a:sysClr val="window" lastClr="FFFFFF"/>
                </a:solidFill>
                <a:latin typeface="Calibri"/>
                <a:ea typeface=""/>
                <a:cs typeface=""/>
              </a:defRPr>
            </a:lvl5pPr>
            <a:lvl6pPr marL="2286000" algn="l" defTabSz="914400" rtl="0" eaLnBrk="1" latinLnBrk="0" hangingPunct="1">
              <a:defRPr sz="1800" kern="1200">
                <a:solidFill>
                  <a:sysClr val="window" lastClr="FFFFFF"/>
                </a:solidFill>
                <a:latin typeface="Calibri"/>
                <a:ea typeface=""/>
                <a:cs typeface=""/>
              </a:defRPr>
            </a:lvl6pPr>
            <a:lvl7pPr marL="2743200" algn="l" defTabSz="914400" rtl="0" eaLnBrk="1" latinLnBrk="0" hangingPunct="1">
              <a:defRPr sz="1800" kern="1200">
                <a:solidFill>
                  <a:sysClr val="window" lastClr="FFFFFF"/>
                </a:solidFill>
                <a:latin typeface="Calibri"/>
                <a:ea typeface=""/>
                <a:cs typeface=""/>
              </a:defRPr>
            </a:lvl7pPr>
            <a:lvl8pPr marL="3200400" algn="l" defTabSz="914400" rtl="0" eaLnBrk="1" latinLnBrk="0" hangingPunct="1">
              <a:defRPr sz="1800" kern="1200">
                <a:solidFill>
                  <a:sysClr val="window" lastClr="FFFFFF"/>
                </a:solidFill>
                <a:latin typeface="Calibri"/>
                <a:ea typeface=""/>
                <a:cs typeface=""/>
              </a:defRPr>
            </a:lvl8pPr>
            <a:lvl9pPr marL="3657600" algn="l" defTabSz="914400" rtl="0" eaLnBrk="1" latinLnBrk="0" hangingPunct="1">
              <a:defRPr sz="1800" kern="1200">
                <a:solidFill>
                  <a:sysClr val="window" lastClr="FFFFFF"/>
                </a:solidFill>
                <a:latin typeface="Calibri"/>
                <a:ea typeface=""/>
                <a:cs typeface=""/>
              </a:defRPr>
            </a:lvl9pPr>
          </a:lstStyle>
          <a:p>
            <a:pPr algn="ctr"/>
            <a:endParaRPr lang="en-US"/>
          </a:p>
        </p:txBody>
      </p:sp>
      <p:sp>
        <p:nvSpPr>
          <p:cNvPr id="12" name="TextBox 11"/>
          <p:cNvSpPr txBox="1"/>
          <p:nvPr/>
        </p:nvSpPr>
        <p:spPr>
          <a:xfrm>
            <a:off x="3361317" y="5854166"/>
            <a:ext cx="772969"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Ile</a:t>
            </a:r>
            <a:r>
              <a:rPr lang="en-US" sz="1600" b="1" baseline="30000" dirty="0" smtClean="0">
                <a:solidFill>
                  <a:srgbClr val="C00000"/>
                </a:solidFill>
              </a:rPr>
              <a:t>IIS6.25</a:t>
            </a:r>
            <a:endParaRPr lang="en-US" sz="1600" b="1" baseline="30000" dirty="0">
              <a:solidFill>
                <a:srgbClr val="C00000"/>
              </a:solidFill>
            </a:endParaRPr>
          </a:p>
        </p:txBody>
      </p:sp>
      <p:sp>
        <p:nvSpPr>
          <p:cNvPr id="13" name="TextBox 12"/>
          <p:cNvSpPr txBox="1"/>
          <p:nvPr/>
        </p:nvSpPr>
        <p:spPr>
          <a:xfrm>
            <a:off x="2142117" y="5473166"/>
            <a:ext cx="864211"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Val</a:t>
            </a:r>
            <a:r>
              <a:rPr lang="en-US" sz="1600" b="1" baseline="30000" dirty="0" smtClean="0">
                <a:solidFill>
                  <a:srgbClr val="C00000"/>
                </a:solidFill>
              </a:rPr>
              <a:t>IIIS6.19</a:t>
            </a:r>
            <a:endParaRPr lang="en-US" sz="1600" b="1" baseline="30000" dirty="0">
              <a:solidFill>
                <a:srgbClr val="C00000"/>
              </a:solidFill>
            </a:endParaRPr>
          </a:p>
        </p:txBody>
      </p:sp>
      <p:sp>
        <p:nvSpPr>
          <p:cNvPr id="14" name="TextBox 13"/>
          <p:cNvSpPr txBox="1"/>
          <p:nvPr/>
        </p:nvSpPr>
        <p:spPr>
          <a:xfrm>
            <a:off x="2142117" y="5625566"/>
            <a:ext cx="954300"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Met</a:t>
            </a:r>
            <a:r>
              <a:rPr lang="en-US" sz="1600" b="1" baseline="30000" dirty="0" smtClean="0">
                <a:solidFill>
                  <a:srgbClr val="0000FF"/>
                </a:solidFill>
              </a:rPr>
              <a:t>IIIS6.19</a:t>
            </a:r>
            <a:endParaRPr lang="en-US" sz="1600" b="1" baseline="30000" dirty="0">
              <a:solidFill>
                <a:srgbClr val="0000FF"/>
              </a:solidFill>
            </a:endParaRPr>
          </a:p>
        </p:txBody>
      </p:sp>
      <p:sp>
        <p:nvSpPr>
          <p:cNvPr id="15" name="TextBox 16"/>
          <p:cNvSpPr txBox="1"/>
          <p:nvPr/>
        </p:nvSpPr>
        <p:spPr>
          <a:xfrm>
            <a:off x="2065917" y="4897320"/>
            <a:ext cx="925253"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Phe</a:t>
            </a:r>
            <a:r>
              <a:rPr lang="en-US" sz="1600" b="1" baseline="30000" dirty="0" smtClean="0">
                <a:solidFill>
                  <a:srgbClr val="C00000"/>
                </a:solidFill>
              </a:rPr>
              <a:t>IIIS6.18</a:t>
            </a:r>
            <a:endParaRPr lang="en-US" sz="1600" b="1" baseline="30000" dirty="0">
              <a:solidFill>
                <a:srgbClr val="C00000"/>
              </a:solidFill>
            </a:endParaRPr>
          </a:p>
        </p:txBody>
      </p:sp>
      <p:sp>
        <p:nvSpPr>
          <p:cNvPr id="16" name="TextBox 17"/>
          <p:cNvSpPr txBox="1"/>
          <p:nvPr/>
        </p:nvSpPr>
        <p:spPr>
          <a:xfrm>
            <a:off x="2065917" y="5061388"/>
            <a:ext cx="954300"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Met</a:t>
            </a:r>
            <a:r>
              <a:rPr lang="en-US" sz="1600" b="1" baseline="30000" dirty="0" smtClean="0">
                <a:solidFill>
                  <a:srgbClr val="0000FF"/>
                </a:solidFill>
              </a:rPr>
              <a:t>IIIS6.18</a:t>
            </a:r>
            <a:endParaRPr lang="en-US" sz="1600" b="1" baseline="30000" dirty="0">
              <a:solidFill>
                <a:srgbClr val="0000FF"/>
              </a:solidFill>
            </a:endParaRPr>
          </a:p>
        </p:txBody>
      </p:sp>
      <p:sp>
        <p:nvSpPr>
          <p:cNvPr id="19" name="TextBox 20"/>
          <p:cNvSpPr txBox="1"/>
          <p:nvPr/>
        </p:nvSpPr>
        <p:spPr>
          <a:xfrm>
            <a:off x="3373030" y="6006566"/>
            <a:ext cx="772969"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Ile</a:t>
            </a:r>
            <a:r>
              <a:rPr lang="en-US" sz="1600" b="1" baseline="30000" dirty="0" smtClean="0">
                <a:solidFill>
                  <a:srgbClr val="0000FF"/>
                </a:solidFill>
              </a:rPr>
              <a:t>IIS6.25</a:t>
            </a:r>
            <a:endParaRPr lang="en-US" sz="1600" b="1" baseline="30000" dirty="0">
              <a:solidFill>
                <a:srgbClr val="0000FF"/>
              </a:solidFill>
            </a:endParaRPr>
          </a:p>
        </p:txBody>
      </p:sp>
      <p:sp>
        <p:nvSpPr>
          <p:cNvPr id="20" name="TextBox 22"/>
          <p:cNvSpPr txBox="1"/>
          <p:nvPr/>
        </p:nvSpPr>
        <p:spPr>
          <a:xfrm>
            <a:off x="3742317" y="4660844"/>
            <a:ext cx="869149"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Tyr</a:t>
            </a:r>
            <a:r>
              <a:rPr lang="en-US" sz="1600" b="1" baseline="30000" dirty="0" smtClean="0">
                <a:solidFill>
                  <a:srgbClr val="C00000"/>
                </a:solidFill>
              </a:rPr>
              <a:t>IIIS5.14</a:t>
            </a:r>
            <a:endParaRPr lang="en-US" sz="1600" b="1" baseline="30000" dirty="0">
              <a:solidFill>
                <a:srgbClr val="C00000"/>
              </a:solidFill>
            </a:endParaRPr>
          </a:p>
        </p:txBody>
      </p:sp>
      <p:sp>
        <p:nvSpPr>
          <p:cNvPr id="21" name="TextBox 23"/>
          <p:cNvSpPr txBox="1"/>
          <p:nvPr/>
        </p:nvSpPr>
        <p:spPr>
          <a:xfrm>
            <a:off x="3773266" y="4863566"/>
            <a:ext cx="888385"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Thr</a:t>
            </a:r>
            <a:r>
              <a:rPr lang="en-US" sz="1600" b="1" baseline="30000" dirty="0" smtClean="0">
                <a:solidFill>
                  <a:srgbClr val="0000FF"/>
                </a:solidFill>
              </a:rPr>
              <a:t>IIIS5.14</a:t>
            </a:r>
            <a:endParaRPr lang="en-US" sz="1600" b="1" baseline="30000" dirty="0">
              <a:solidFill>
                <a:srgbClr val="0000FF"/>
              </a:solidFill>
            </a:endParaRPr>
          </a:p>
        </p:txBody>
      </p:sp>
      <p:sp>
        <p:nvSpPr>
          <p:cNvPr id="22" name="TextBox 24"/>
          <p:cNvSpPr txBox="1"/>
          <p:nvPr/>
        </p:nvSpPr>
        <p:spPr>
          <a:xfrm>
            <a:off x="3121864" y="3563525"/>
            <a:ext cx="925253"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Phe</a:t>
            </a:r>
            <a:r>
              <a:rPr lang="en-US" sz="1600" b="1" baseline="30000" dirty="0" smtClean="0">
                <a:solidFill>
                  <a:srgbClr val="C00000"/>
                </a:solidFill>
              </a:rPr>
              <a:t>IIIS6.14</a:t>
            </a:r>
            <a:endParaRPr lang="en-US" sz="1600" b="1" baseline="30000" dirty="0">
              <a:solidFill>
                <a:srgbClr val="C00000"/>
              </a:solidFill>
            </a:endParaRPr>
          </a:p>
        </p:txBody>
      </p:sp>
      <p:sp>
        <p:nvSpPr>
          <p:cNvPr id="23" name="TextBox 25"/>
          <p:cNvSpPr txBox="1"/>
          <p:nvPr/>
        </p:nvSpPr>
        <p:spPr>
          <a:xfrm>
            <a:off x="3209325" y="3720566"/>
            <a:ext cx="809837"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Ile</a:t>
            </a:r>
            <a:r>
              <a:rPr lang="en-US" sz="1600" b="1" baseline="30000" dirty="0" smtClean="0">
                <a:solidFill>
                  <a:srgbClr val="0000FF"/>
                </a:solidFill>
              </a:rPr>
              <a:t>IIIS6.14</a:t>
            </a:r>
            <a:endParaRPr lang="en-US" sz="1600" b="1" baseline="30000" dirty="0">
              <a:solidFill>
                <a:srgbClr val="0000FF"/>
              </a:solidFill>
            </a:endParaRPr>
          </a:p>
        </p:txBody>
      </p:sp>
      <p:sp>
        <p:nvSpPr>
          <p:cNvPr id="24" name="TextBox 26"/>
          <p:cNvSpPr txBox="1"/>
          <p:nvPr/>
        </p:nvSpPr>
        <p:spPr>
          <a:xfrm>
            <a:off x="3651954" y="2860463"/>
            <a:ext cx="925253"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Phe</a:t>
            </a:r>
            <a:r>
              <a:rPr lang="en-US" sz="1600" b="1" baseline="30000" dirty="0" smtClean="0">
                <a:solidFill>
                  <a:srgbClr val="C00000"/>
                </a:solidFill>
              </a:rPr>
              <a:t>IIIS6.11</a:t>
            </a:r>
            <a:endParaRPr lang="en-US" sz="1600" b="1" baseline="30000" dirty="0">
              <a:solidFill>
                <a:srgbClr val="C00000"/>
              </a:solidFill>
            </a:endParaRPr>
          </a:p>
        </p:txBody>
      </p:sp>
      <p:sp>
        <p:nvSpPr>
          <p:cNvPr id="25" name="TextBox 27"/>
          <p:cNvSpPr txBox="1"/>
          <p:nvPr/>
        </p:nvSpPr>
        <p:spPr>
          <a:xfrm>
            <a:off x="3662807" y="3038057"/>
            <a:ext cx="809837"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Ile</a:t>
            </a:r>
            <a:r>
              <a:rPr lang="en-US" sz="1600" b="1" baseline="30000" dirty="0" smtClean="0">
                <a:solidFill>
                  <a:srgbClr val="0000FF"/>
                </a:solidFill>
              </a:rPr>
              <a:t>IIIS6.11</a:t>
            </a:r>
            <a:endParaRPr lang="en-US" sz="1600" b="1" baseline="30000" dirty="0">
              <a:solidFill>
                <a:srgbClr val="0000FF"/>
              </a:solidFill>
            </a:endParaRPr>
          </a:p>
        </p:txBody>
      </p:sp>
      <p:sp>
        <p:nvSpPr>
          <p:cNvPr id="26" name="TextBox 28"/>
          <p:cNvSpPr txBox="1"/>
          <p:nvPr/>
        </p:nvSpPr>
        <p:spPr>
          <a:xfrm>
            <a:off x="4504317" y="3390572"/>
            <a:ext cx="869149"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Tyr</a:t>
            </a:r>
            <a:r>
              <a:rPr lang="en-US" sz="1600" b="1" baseline="30000" dirty="0" smtClean="0">
                <a:solidFill>
                  <a:srgbClr val="C00000"/>
                </a:solidFill>
              </a:rPr>
              <a:t>IIIS6.10</a:t>
            </a:r>
            <a:endParaRPr lang="en-US" sz="1600" b="1" baseline="30000" dirty="0">
              <a:solidFill>
                <a:srgbClr val="C00000"/>
              </a:solidFill>
            </a:endParaRPr>
          </a:p>
        </p:txBody>
      </p:sp>
      <p:sp>
        <p:nvSpPr>
          <p:cNvPr id="27" name="TextBox 29"/>
          <p:cNvSpPr txBox="1"/>
          <p:nvPr/>
        </p:nvSpPr>
        <p:spPr>
          <a:xfrm>
            <a:off x="4504317" y="3568166"/>
            <a:ext cx="869149"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Tyr</a:t>
            </a:r>
            <a:r>
              <a:rPr lang="en-US" sz="1600" b="1" baseline="30000" dirty="0" smtClean="0">
                <a:solidFill>
                  <a:srgbClr val="0000FF"/>
                </a:solidFill>
              </a:rPr>
              <a:t>IIIS6.10</a:t>
            </a:r>
            <a:endParaRPr lang="en-US" sz="1600" b="1" baseline="30000" dirty="0">
              <a:solidFill>
                <a:srgbClr val="0000FF"/>
              </a:solidFill>
            </a:endParaRPr>
          </a:p>
        </p:txBody>
      </p:sp>
      <p:sp>
        <p:nvSpPr>
          <p:cNvPr id="28" name="TextBox 30"/>
          <p:cNvSpPr txBox="1"/>
          <p:nvPr/>
        </p:nvSpPr>
        <p:spPr>
          <a:xfrm>
            <a:off x="4123317" y="2315146"/>
            <a:ext cx="954300"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Met</a:t>
            </a:r>
            <a:r>
              <a:rPr lang="en-US" sz="1600" b="1" baseline="30000" dirty="0" smtClean="0">
                <a:solidFill>
                  <a:srgbClr val="C00000"/>
                </a:solidFill>
              </a:rPr>
              <a:t>IIIS5.18</a:t>
            </a:r>
            <a:endParaRPr lang="en-US" sz="1600" b="1" baseline="30000" dirty="0">
              <a:solidFill>
                <a:srgbClr val="C00000"/>
              </a:solidFill>
            </a:endParaRPr>
          </a:p>
        </p:txBody>
      </p:sp>
      <p:sp>
        <p:nvSpPr>
          <p:cNvPr id="29" name="TextBox 31"/>
          <p:cNvSpPr txBox="1"/>
          <p:nvPr/>
        </p:nvSpPr>
        <p:spPr>
          <a:xfrm>
            <a:off x="4123317" y="2501366"/>
            <a:ext cx="894797"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Gln</a:t>
            </a:r>
            <a:r>
              <a:rPr lang="en-US" sz="1600" b="1" baseline="30000" dirty="0" smtClean="0">
                <a:solidFill>
                  <a:srgbClr val="0000FF"/>
                </a:solidFill>
              </a:rPr>
              <a:t>IIIS5.18</a:t>
            </a:r>
            <a:endParaRPr lang="en-US" sz="1600" b="1" baseline="30000" dirty="0">
              <a:solidFill>
                <a:srgbClr val="0000FF"/>
              </a:solidFill>
            </a:endParaRPr>
          </a:p>
        </p:txBody>
      </p:sp>
      <p:sp>
        <p:nvSpPr>
          <p:cNvPr id="30" name="TextBox 32"/>
          <p:cNvSpPr txBox="1"/>
          <p:nvPr/>
        </p:nvSpPr>
        <p:spPr>
          <a:xfrm>
            <a:off x="84717" y="5092166"/>
            <a:ext cx="925766"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Asn</a:t>
            </a:r>
            <a:r>
              <a:rPr lang="en-US" sz="1600" b="1" baseline="30000" dirty="0" smtClean="0">
                <a:solidFill>
                  <a:srgbClr val="C00000"/>
                </a:solidFill>
              </a:rPr>
              <a:t>IVS6.20</a:t>
            </a:r>
            <a:endParaRPr lang="en-US" sz="1600" b="1" baseline="30000" dirty="0">
              <a:solidFill>
                <a:srgbClr val="C00000"/>
              </a:solidFill>
            </a:endParaRPr>
          </a:p>
        </p:txBody>
      </p:sp>
      <p:sp>
        <p:nvSpPr>
          <p:cNvPr id="31" name="TextBox 33"/>
          <p:cNvSpPr txBox="1"/>
          <p:nvPr/>
        </p:nvSpPr>
        <p:spPr>
          <a:xfrm>
            <a:off x="84717" y="5244566"/>
            <a:ext cx="925766"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Asn</a:t>
            </a:r>
            <a:r>
              <a:rPr lang="en-US" sz="1600" b="1" baseline="30000" dirty="0" smtClean="0">
                <a:solidFill>
                  <a:srgbClr val="0000FF"/>
                </a:solidFill>
              </a:rPr>
              <a:t>IVS6.20</a:t>
            </a:r>
            <a:endParaRPr lang="en-US" sz="1600" b="1" baseline="30000" dirty="0">
              <a:solidFill>
                <a:srgbClr val="0000FF"/>
              </a:solidFill>
            </a:endParaRPr>
          </a:p>
        </p:txBody>
      </p:sp>
      <p:sp>
        <p:nvSpPr>
          <p:cNvPr id="32" name="TextBox 34"/>
          <p:cNvSpPr txBox="1"/>
          <p:nvPr/>
        </p:nvSpPr>
        <p:spPr>
          <a:xfrm>
            <a:off x="624383" y="4135320"/>
            <a:ext cx="908134"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Leu</a:t>
            </a:r>
            <a:r>
              <a:rPr lang="en-US" sz="1600" b="1" baseline="30000" dirty="0" smtClean="0">
                <a:solidFill>
                  <a:srgbClr val="C00000"/>
                </a:solidFill>
              </a:rPr>
              <a:t>IVS6.19</a:t>
            </a:r>
            <a:endParaRPr lang="en-US" sz="1600" b="1" baseline="30000" dirty="0">
              <a:solidFill>
                <a:srgbClr val="C00000"/>
              </a:solidFill>
            </a:endParaRPr>
          </a:p>
        </p:txBody>
      </p:sp>
      <p:sp>
        <p:nvSpPr>
          <p:cNvPr id="33" name="TextBox 35"/>
          <p:cNvSpPr txBox="1"/>
          <p:nvPr/>
        </p:nvSpPr>
        <p:spPr>
          <a:xfrm>
            <a:off x="624383" y="4287720"/>
            <a:ext cx="908134"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Leu</a:t>
            </a:r>
            <a:r>
              <a:rPr lang="en-US" sz="1600" b="1" baseline="30000" dirty="0" smtClean="0">
                <a:solidFill>
                  <a:srgbClr val="0000FF"/>
                </a:solidFill>
              </a:rPr>
              <a:t>IVS6.19</a:t>
            </a:r>
            <a:endParaRPr lang="en-US" sz="1600" b="1" baseline="30000" dirty="0">
              <a:solidFill>
                <a:srgbClr val="0000FF"/>
              </a:solidFill>
            </a:endParaRPr>
          </a:p>
        </p:txBody>
      </p:sp>
      <p:sp>
        <p:nvSpPr>
          <p:cNvPr id="34" name="TextBox 36"/>
          <p:cNvSpPr txBox="1"/>
          <p:nvPr/>
        </p:nvSpPr>
        <p:spPr>
          <a:xfrm>
            <a:off x="260157" y="3846422"/>
            <a:ext cx="815160"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Ile</a:t>
            </a:r>
            <a:r>
              <a:rPr lang="en-US" sz="1600" b="1" baseline="30000" dirty="0" smtClean="0">
                <a:solidFill>
                  <a:srgbClr val="0000FF"/>
                </a:solidFill>
              </a:rPr>
              <a:t>IVS6.18</a:t>
            </a:r>
            <a:endParaRPr lang="en-US" sz="1600" b="1" baseline="30000" dirty="0">
              <a:solidFill>
                <a:srgbClr val="0000FF"/>
              </a:solidFill>
            </a:endParaRPr>
          </a:p>
        </p:txBody>
      </p:sp>
      <p:sp>
        <p:nvSpPr>
          <p:cNvPr id="35" name="TextBox 37"/>
          <p:cNvSpPr txBox="1"/>
          <p:nvPr/>
        </p:nvSpPr>
        <p:spPr>
          <a:xfrm>
            <a:off x="191895" y="3678120"/>
            <a:ext cx="959622"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Met</a:t>
            </a:r>
            <a:r>
              <a:rPr lang="en-US" sz="1600" b="1" baseline="30000" dirty="0" smtClean="0">
                <a:solidFill>
                  <a:srgbClr val="C00000"/>
                </a:solidFill>
              </a:rPr>
              <a:t>IVS6.18</a:t>
            </a:r>
            <a:endParaRPr lang="en-US" sz="1600" b="1" baseline="30000" dirty="0">
              <a:solidFill>
                <a:srgbClr val="C00000"/>
              </a:solidFill>
            </a:endParaRPr>
          </a:p>
        </p:txBody>
      </p:sp>
      <p:sp>
        <p:nvSpPr>
          <p:cNvPr id="36" name="TextBox 38"/>
          <p:cNvSpPr txBox="1"/>
          <p:nvPr/>
        </p:nvSpPr>
        <p:spPr>
          <a:xfrm>
            <a:off x="541917" y="3110966"/>
            <a:ext cx="930576"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Phe</a:t>
            </a:r>
            <a:r>
              <a:rPr lang="en-US" sz="1600" b="1" baseline="30000" dirty="0" smtClean="0">
                <a:solidFill>
                  <a:srgbClr val="C00000"/>
                </a:solidFill>
              </a:rPr>
              <a:t>IVS6.12</a:t>
            </a:r>
            <a:endParaRPr lang="en-US" sz="1600" b="1" baseline="30000" dirty="0">
              <a:solidFill>
                <a:srgbClr val="C00000"/>
              </a:solidFill>
            </a:endParaRPr>
          </a:p>
        </p:txBody>
      </p:sp>
      <p:sp>
        <p:nvSpPr>
          <p:cNvPr id="37" name="TextBox 39"/>
          <p:cNvSpPr txBox="1"/>
          <p:nvPr/>
        </p:nvSpPr>
        <p:spPr>
          <a:xfrm>
            <a:off x="541917" y="3263366"/>
            <a:ext cx="959622"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Met</a:t>
            </a:r>
            <a:r>
              <a:rPr lang="en-US" sz="1600" b="1" baseline="30000" dirty="0" smtClean="0">
                <a:solidFill>
                  <a:srgbClr val="0000FF"/>
                </a:solidFill>
              </a:rPr>
              <a:t>IVS6.12</a:t>
            </a:r>
            <a:endParaRPr lang="en-US" sz="1600" b="1" baseline="30000" dirty="0">
              <a:solidFill>
                <a:srgbClr val="0000FF"/>
              </a:solidFill>
            </a:endParaRPr>
          </a:p>
        </p:txBody>
      </p:sp>
      <p:sp>
        <p:nvSpPr>
          <p:cNvPr id="38" name="TextBox 40"/>
          <p:cNvSpPr txBox="1"/>
          <p:nvPr/>
        </p:nvSpPr>
        <p:spPr>
          <a:xfrm>
            <a:off x="679403" y="2368149"/>
            <a:ext cx="874470"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Tyr</a:t>
            </a:r>
            <a:r>
              <a:rPr lang="en-US" sz="1600" b="1" baseline="30000" dirty="0" smtClean="0">
                <a:solidFill>
                  <a:srgbClr val="0000FF"/>
                </a:solidFill>
              </a:rPr>
              <a:t>IVS6.11</a:t>
            </a:r>
            <a:endParaRPr lang="en-US" sz="1600" b="1" baseline="30000" dirty="0">
              <a:solidFill>
                <a:srgbClr val="0000FF"/>
              </a:solidFill>
            </a:endParaRPr>
          </a:p>
        </p:txBody>
      </p:sp>
      <p:sp>
        <p:nvSpPr>
          <p:cNvPr id="39" name="TextBox 41"/>
          <p:cNvSpPr txBox="1"/>
          <p:nvPr/>
        </p:nvSpPr>
        <p:spPr>
          <a:xfrm>
            <a:off x="662513" y="2215749"/>
            <a:ext cx="815160"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Ile</a:t>
            </a:r>
            <a:r>
              <a:rPr lang="en-US" sz="1600" b="1" baseline="30000" dirty="0" smtClean="0">
                <a:solidFill>
                  <a:srgbClr val="C00000"/>
                </a:solidFill>
              </a:rPr>
              <a:t>IVS6.11</a:t>
            </a:r>
            <a:endParaRPr lang="en-US" sz="1600" b="1" baseline="30000" dirty="0">
              <a:solidFill>
                <a:srgbClr val="C00000"/>
              </a:solidFill>
            </a:endParaRPr>
          </a:p>
        </p:txBody>
      </p:sp>
      <p:sp>
        <p:nvSpPr>
          <p:cNvPr id="40" name="TextBox 42"/>
          <p:cNvSpPr txBox="1"/>
          <p:nvPr/>
        </p:nvSpPr>
        <p:spPr>
          <a:xfrm>
            <a:off x="2044549" y="2610701"/>
            <a:ext cx="530915"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Ca</a:t>
            </a:r>
            <a:r>
              <a:rPr lang="en-US" sz="1600" b="1" baseline="30000" dirty="0" smtClean="0">
                <a:solidFill>
                  <a:srgbClr val="C00000"/>
                </a:solidFill>
              </a:rPr>
              <a:t>2+</a:t>
            </a:r>
            <a:endParaRPr lang="en-US" sz="1600" b="1" baseline="30000" dirty="0">
              <a:solidFill>
                <a:srgbClr val="C00000"/>
              </a:solidFill>
            </a:endParaRPr>
          </a:p>
        </p:txBody>
      </p:sp>
      <p:sp>
        <p:nvSpPr>
          <p:cNvPr id="41" name="TextBox 43"/>
          <p:cNvSpPr txBox="1"/>
          <p:nvPr/>
        </p:nvSpPr>
        <p:spPr>
          <a:xfrm>
            <a:off x="3056517" y="2348966"/>
            <a:ext cx="812402"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Thr</a:t>
            </a:r>
            <a:r>
              <a:rPr lang="en-US" sz="1600" b="1" baseline="30000" dirty="0" smtClean="0">
                <a:solidFill>
                  <a:srgbClr val="C00000"/>
                </a:solidFill>
              </a:rPr>
              <a:t>IIIP.48</a:t>
            </a:r>
            <a:endParaRPr lang="en-US" sz="1600" b="1" baseline="30000" dirty="0">
              <a:solidFill>
                <a:srgbClr val="C00000"/>
              </a:solidFill>
            </a:endParaRPr>
          </a:p>
        </p:txBody>
      </p:sp>
      <p:sp>
        <p:nvSpPr>
          <p:cNvPr id="42" name="TextBox 44"/>
          <p:cNvSpPr txBox="1"/>
          <p:nvPr/>
        </p:nvSpPr>
        <p:spPr>
          <a:xfrm>
            <a:off x="3082315" y="2501366"/>
            <a:ext cx="812402"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Thr</a:t>
            </a:r>
            <a:r>
              <a:rPr lang="en-US" sz="1600" b="1" baseline="30000" dirty="0" smtClean="0">
                <a:solidFill>
                  <a:srgbClr val="0000FF"/>
                </a:solidFill>
              </a:rPr>
              <a:t>IIIP.48</a:t>
            </a:r>
            <a:endParaRPr lang="en-US" sz="1600" b="1" baseline="30000" dirty="0">
              <a:solidFill>
                <a:srgbClr val="0000FF"/>
              </a:solidFill>
            </a:endParaRPr>
          </a:p>
        </p:txBody>
      </p:sp>
      <p:sp>
        <p:nvSpPr>
          <p:cNvPr id="43" name="TextBox 46"/>
          <p:cNvSpPr txBox="1"/>
          <p:nvPr/>
        </p:nvSpPr>
        <p:spPr>
          <a:xfrm>
            <a:off x="2904117" y="4211520"/>
            <a:ext cx="883575"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Asn</a:t>
            </a:r>
            <a:r>
              <a:rPr lang="en-US" sz="1600" b="1" baseline="30000" dirty="0" smtClean="0">
                <a:solidFill>
                  <a:srgbClr val="C00000"/>
                </a:solidFill>
              </a:rPr>
              <a:t>IIS6.15</a:t>
            </a:r>
            <a:endParaRPr lang="en-US" sz="1600" b="1" baseline="30000" dirty="0">
              <a:solidFill>
                <a:srgbClr val="C00000"/>
              </a:solidFill>
            </a:endParaRPr>
          </a:p>
        </p:txBody>
      </p:sp>
      <p:sp>
        <p:nvSpPr>
          <p:cNvPr id="44" name="TextBox 47"/>
          <p:cNvSpPr txBox="1"/>
          <p:nvPr/>
        </p:nvSpPr>
        <p:spPr>
          <a:xfrm>
            <a:off x="2904117" y="4363920"/>
            <a:ext cx="883575"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Asn</a:t>
            </a:r>
            <a:r>
              <a:rPr lang="en-US" sz="1600" b="1" baseline="30000" dirty="0" smtClean="0">
                <a:solidFill>
                  <a:srgbClr val="0000FF"/>
                </a:solidFill>
              </a:rPr>
              <a:t>IIS6.15</a:t>
            </a:r>
            <a:endParaRPr lang="en-US" sz="1600" b="1" baseline="30000" dirty="0">
              <a:solidFill>
                <a:srgbClr val="0000FF"/>
              </a:solidFill>
            </a:endParaRPr>
          </a:p>
        </p:txBody>
      </p:sp>
      <p:sp>
        <p:nvSpPr>
          <p:cNvPr id="45" name="TextBox 48"/>
          <p:cNvSpPr txBox="1"/>
          <p:nvPr/>
        </p:nvSpPr>
        <p:spPr>
          <a:xfrm>
            <a:off x="770517" y="2729966"/>
            <a:ext cx="818814"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C00000"/>
                </a:solidFill>
              </a:rPr>
              <a:t>Thr</a:t>
            </a:r>
            <a:r>
              <a:rPr lang="en-US" sz="1600" b="1" baseline="30000" dirty="0" smtClean="0">
                <a:solidFill>
                  <a:srgbClr val="C00000"/>
                </a:solidFill>
              </a:rPr>
              <a:t>IVP.48</a:t>
            </a:r>
            <a:endParaRPr lang="en-US" sz="1600" b="1" baseline="30000" dirty="0">
              <a:solidFill>
                <a:srgbClr val="C00000"/>
              </a:solidFill>
            </a:endParaRPr>
          </a:p>
        </p:txBody>
      </p:sp>
      <p:sp>
        <p:nvSpPr>
          <p:cNvPr id="46" name="TextBox 49"/>
          <p:cNvSpPr txBox="1"/>
          <p:nvPr/>
        </p:nvSpPr>
        <p:spPr>
          <a:xfrm>
            <a:off x="1864654" y="2288668"/>
            <a:ext cx="818814" cy="338554"/>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a:ea typeface=""/>
                <a:cs typeface=""/>
              </a:defRPr>
            </a:lvl1pPr>
            <a:lvl2pPr marL="457200" algn="l" defTabSz="914400" rtl="0" eaLnBrk="1" latinLnBrk="0" hangingPunct="1">
              <a:defRPr sz="1800" kern="1200">
                <a:solidFill>
                  <a:sysClr val="windowText" lastClr="000000"/>
                </a:solidFill>
                <a:latin typeface="Calibri"/>
                <a:ea typeface=""/>
                <a:cs typeface=""/>
              </a:defRPr>
            </a:lvl2pPr>
            <a:lvl3pPr marL="914400" algn="l" defTabSz="914400" rtl="0" eaLnBrk="1" latinLnBrk="0" hangingPunct="1">
              <a:defRPr sz="1800" kern="1200">
                <a:solidFill>
                  <a:sysClr val="windowText" lastClr="000000"/>
                </a:solidFill>
                <a:latin typeface="Calibri"/>
                <a:ea typeface=""/>
                <a:cs typeface=""/>
              </a:defRPr>
            </a:lvl3pPr>
            <a:lvl4pPr marL="1371600" algn="l" defTabSz="914400" rtl="0" eaLnBrk="1" latinLnBrk="0" hangingPunct="1">
              <a:defRPr sz="1800" kern="1200">
                <a:solidFill>
                  <a:sysClr val="windowText" lastClr="000000"/>
                </a:solidFill>
                <a:latin typeface="Calibri"/>
                <a:ea typeface=""/>
                <a:cs typeface=""/>
              </a:defRPr>
            </a:lvl4pPr>
            <a:lvl5pPr marL="1828800" algn="l" defTabSz="914400" rtl="0" eaLnBrk="1" latinLnBrk="0" hangingPunct="1">
              <a:defRPr sz="1800" kern="1200">
                <a:solidFill>
                  <a:sysClr val="windowText" lastClr="000000"/>
                </a:solidFill>
                <a:latin typeface="Calibri"/>
                <a:ea typeface=""/>
                <a:cs typeface=""/>
              </a:defRPr>
            </a:lvl5pPr>
            <a:lvl6pPr marL="2286000" algn="l" defTabSz="914400" rtl="0" eaLnBrk="1" latinLnBrk="0" hangingPunct="1">
              <a:defRPr sz="1800" kern="1200">
                <a:solidFill>
                  <a:sysClr val="windowText" lastClr="000000"/>
                </a:solidFill>
                <a:latin typeface="Calibri"/>
                <a:ea typeface=""/>
                <a:cs typeface=""/>
              </a:defRPr>
            </a:lvl6pPr>
            <a:lvl7pPr marL="2743200" algn="l" defTabSz="914400" rtl="0" eaLnBrk="1" latinLnBrk="0" hangingPunct="1">
              <a:defRPr sz="1800" kern="1200">
                <a:solidFill>
                  <a:sysClr val="windowText" lastClr="000000"/>
                </a:solidFill>
                <a:latin typeface="Calibri"/>
                <a:ea typeface=""/>
                <a:cs typeface=""/>
              </a:defRPr>
            </a:lvl7pPr>
            <a:lvl8pPr marL="3200400" algn="l" defTabSz="914400" rtl="0" eaLnBrk="1" latinLnBrk="0" hangingPunct="1">
              <a:defRPr sz="1800" kern="1200">
                <a:solidFill>
                  <a:sysClr val="windowText" lastClr="000000"/>
                </a:solidFill>
                <a:latin typeface="Calibri"/>
                <a:ea typeface=""/>
                <a:cs typeface=""/>
              </a:defRPr>
            </a:lvl8pPr>
            <a:lvl9pPr marL="3657600" algn="l" defTabSz="914400" rtl="0" eaLnBrk="1" latinLnBrk="0" hangingPunct="1">
              <a:defRPr sz="1800" kern="1200">
                <a:solidFill>
                  <a:sysClr val="windowText" lastClr="000000"/>
                </a:solidFill>
                <a:latin typeface="Calibri"/>
                <a:ea typeface=""/>
                <a:cs typeface=""/>
              </a:defRPr>
            </a:lvl9pPr>
          </a:lstStyle>
          <a:p>
            <a:r>
              <a:rPr lang="en-US" sz="1600" b="1" dirty="0" smtClean="0">
                <a:solidFill>
                  <a:srgbClr val="0000FF"/>
                </a:solidFill>
              </a:rPr>
              <a:t>Thr</a:t>
            </a:r>
            <a:r>
              <a:rPr lang="en-US" sz="1600" b="1" baseline="30000" dirty="0" smtClean="0">
                <a:solidFill>
                  <a:srgbClr val="0000FF"/>
                </a:solidFill>
              </a:rPr>
              <a:t>IVP.48</a:t>
            </a:r>
            <a:endParaRPr lang="en-US" sz="1600" b="1" baseline="30000" dirty="0">
              <a:solidFill>
                <a:srgbClr val="0000FF"/>
              </a:solidFill>
            </a:endParaRPr>
          </a:p>
        </p:txBody>
      </p:sp>
      <p:sp>
        <p:nvSpPr>
          <p:cNvPr id="49" name="TextBox 48"/>
          <p:cNvSpPr txBox="1"/>
          <p:nvPr/>
        </p:nvSpPr>
        <p:spPr>
          <a:xfrm>
            <a:off x="4038600" y="533400"/>
            <a:ext cx="4915128" cy="707886"/>
          </a:xfrm>
          <a:prstGeom prst="rect">
            <a:avLst/>
          </a:prstGeom>
          <a:noFill/>
          <a:ln>
            <a:solidFill>
              <a:schemeClr val="bg1"/>
            </a:solidFill>
          </a:ln>
        </p:spPr>
        <p:txBody>
          <a:bodyPr wrap="none" rtlCol="0">
            <a:spAutoFit/>
          </a:bodyPr>
          <a:lstStyle/>
          <a:p>
            <a:r>
              <a:rPr lang="en-US" sz="2000" b="1" dirty="0" err="1" smtClean="0">
                <a:solidFill>
                  <a:schemeClr val="bg1"/>
                </a:solidFill>
              </a:rPr>
              <a:t>Amlodipine</a:t>
            </a:r>
            <a:r>
              <a:rPr lang="en-US" sz="2000" b="1" dirty="0" smtClean="0">
                <a:solidFill>
                  <a:schemeClr val="bg1"/>
                </a:solidFill>
              </a:rPr>
              <a:t>-R in complex with N-type </a:t>
            </a:r>
          </a:p>
          <a:p>
            <a:r>
              <a:rPr lang="en-US" sz="2000" b="1" dirty="0" smtClean="0">
                <a:solidFill>
                  <a:schemeClr val="bg1"/>
                </a:solidFill>
              </a:rPr>
              <a:t>Ca</a:t>
            </a:r>
            <a:r>
              <a:rPr lang="en-US" sz="2000" b="1" baseline="30000" dirty="0" smtClean="0">
                <a:solidFill>
                  <a:schemeClr val="bg1"/>
                </a:solidFill>
              </a:rPr>
              <a:t>2+ </a:t>
            </a:r>
            <a:r>
              <a:rPr lang="en-US" sz="2000" b="1" dirty="0" smtClean="0">
                <a:solidFill>
                  <a:schemeClr val="bg1"/>
                </a:solidFill>
              </a:rPr>
              <a:t>Channel (GOLD docking program)</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F4D40F2-80BA-4692-9A1F-46AF6FAAE46B}" type="slidenum">
              <a:rPr lang="en-US" smtClean="0"/>
              <a:pPr>
                <a:defRPr/>
              </a:pPr>
              <a:t>22</a:t>
            </a:fld>
            <a:endParaRPr lang="en-US"/>
          </a:p>
        </p:txBody>
      </p:sp>
      <p:sp>
        <p:nvSpPr>
          <p:cNvPr id="5" name="TextBox 4"/>
          <p:cNvSpPr txBox="1"/>
          <p:nvPr/>
        </p:nvSpPr>
        <p:spPr>
          <a:xfrm>
            <a:off x="2209800" y="152400"/>
            <a:ext cx="4730782" cy="461665"/>
          </a:xfrm>
          <a:prstGeom prst="rect">
            <a:avLst/>
          </a:prstGeom>
          <a:noFill/>
          <a:ln>
            <a:solidFill>
              <a:srgbClr val="FFC000"/>
            </a:solidFill>
          </a:ln>
        </p:spPr>
        <p:txBody>
          <a:bodyPr wrap="none" rtlCol="0">
            <a:spAutoFit/>
          </a:bodyPr>
          <a:lstStyle/>
          <a:p>
            <a:r>
              <a:rPr lang="en-US" sz="2400" b="1" dirty="0" smtClean="0">
                <a:solidFill>
                  <a:srgbClr val="FAEF64"/>
                </a:solidFill>
              </a:rPr>
              <a:t>Calcium ion permeability study</a:t>
            </a:r>
            <a:endParaRPr lang="en-US" sz="2400" b="1" dirty="0">
              <a:solidFill>
                <a:srgbClr val="FAEF64"/>
              </a:solidFill>
            </a:endParaRPr>
          </a:p>
        </p:txBody>
      </p:sp>
      <p:sp>
        <p:nvSpPr>
          <p:cNvPr id="6" name="TextBox 5"/>
          <p:cNvSpPr txBox="1"/>
          <p:nvPr/>
        </p:nvSpPr>
        <p:spPr>
          <a:xfrm>
            <a:off x="304800" y="5892225"/>
            <a:ext cx="8305800" cy="677108"/>
          </a:xfrm>
          <a:prstGeom prst="rect">
            <a:avLst/>
          </a:prstGeom>
          <a:noFill/>
          <a:ln>
            <a:solidFill>
              <a:srgbClr val="FFC000"/>
            </a:solidFill>
          </a:ln>
        </p:spPr>
        <p:txBody>
          <a:bodyPr wrap="square" rtlCol="0">
            <a:spAutoFit/>
          </a:bodyPr>
          <a:lstStyle/>
          <a:p>
            <a:pPr algn="just"/>
            <a:r>
              <a:rPr lang="en-IN" sz="1900" b="1" dirty="0" smtClean="0">
                <a:solidFill>
                  <a:srgbClr val="FAEF64"/>
                </a:solidFill>
              </a:rPr>
              <a:t>POREWALKER, APBS and HOLE program used to identify NCC pore radius </a:t>
            </a:r>
            <a:endParaRPr lang="en-US" sz="1900" b="1" dirty="0" smtClean="0">
              <a:solidFill>
                <a:srgbClr val="FAEF64"/>
              </a:solidFill>
            </a:endParaRPr>
          </a:p>
        </p:txBody>
      </p:sp>
      <p:pic>
        <p:nvPicPr>
          <p:cNvPr id="7" name="Picture 6"/>
          <p:cNvPicPr/>
          <p:nvPr/>
        </p:nvPicPr>
        <p:blipFill>
          <a:blip r:embed="rId2" cstate="print"/>
          <a:srcRect l="50515"/>
          <a:stretch>
            <a:fillRect/>
          </a:stretch>
        </p:blipFill>
        <p:spPr bwMode="auto">
          <a:xfrm>
            <a:off x="4709168" y="838200"/>
            <a:ext cx="3657599" cy="4648200"/>
          </a:xfrm>
          <a:prstGeom prst="rect">
            <a:avLst/>
          </a:prstGeom>
          <a:noFill/>
          <a:ln w="9525">
            <a:solidFill>
              <a:srgbClr val="FFC000"/>
            </a:solidFill>
            <a:miter lim="800000"/>
            <a:headEnd/>
            <a:tailEnd/>
          </a:ln>
        </p:spPr>
      </p:pic>
      <p:pic>
        <p:nvPicPr>
          <p:cNvPr id="8" name="Picture 7"/>
          <p:cNvPicPr/>
          <p:nvPr/>
        </p:nvPicPr>
        <p:blipFill>
          <a:blip r:embed="rId2" cstate="print">
            <a:lum bright="9000" contrast="9000"/>
          </a:blip>
          <a:srcRect r="50915"/>
          <a:stretch>
            <a:fillRect/>
          </a:stretch>
        </p:blipFill>
        <p:spPr bwMode="auto">
          <a:xfrm>
            <a:off x="426717" y="838200"/>
            <a:ext cx="3657599" cy="4648200"/>
          </a:xfrm>
          <a:prstGeom prst="rect">
            <a:avLst/>
          </a:prstGeom>
          <a:noFill/>
          <a:ln w="9525">
            <a:solidFill>
              <a:srgbClr val="FFC0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F4D40F2-80BA-4692-9A1F-46AF6FAAE46B}" type="slidenum">
              <a:rPr lang="en-US" smtClean="0"/>
              <a:pPr>
                <a:defRPr/>
              </a:pPr>
              <a:t>23</a:t>
            </a:fld>
            <a:endParaRPr lang="en-US"/>
          </a:p>
        </p:txBody>
      </p:sp>
      <p:pic>
        <p:nvPicPr>
          <p:cNvPr id="249858" name="Picture 2"/>
          <p:cNvPicPr>
            <a:picLocks noChangeAspect="1" noChangeArrowheads="1"/>
          </p:cNvPicPr>
          <p:nvPr/>
        </p:nvPicPr>
        <p:blipFill>
          <a:blip r:embed="rId2" cstate="print"/>
          <a:srcRect/>
          <a:stretch>
            <a:fillRect/>
          </a:stretch>
        </p:blipFill>
        <p:spPr bwMode="auto">
          <a:xfrm>
            <a:off x="1066800" y="533400"/>
            <a:ext cx="7162462" cy="5991225"/>
          </a:xfrm>
          <a:prstGeom prst="rect">
            <a:avLst/>
          </a:prstGeom>
          <a:noFill/>
          <a:ln w="9525">
            <a:solidFill>
              <a:srgbClr val="FFC000"/>
            </a:solid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13936"/>
            <a:ext cx="8763000" cy="1905000"/>
          </a:xfrm>
          <a:ln>
            <a:solidFill>
              <a:srgbClr val="00B050"/>
            </a:solidFill>
          </a:ln>
        </p:spPr>
        <p:txBody>
          <a:bodyPr/>
          <a:lstStyle/>
          <a:p>
            <a:pPr algn="just">
              <a:buFont typeface="Wingdings" pitchFamily="2" charset="2"/>
              <a:buChar char="v"/>
            </a:pPr>
            <a:r>
              <a:rPr lang="en-US" sz="2400" b="1" dirty="0" smtClean="0">
                <a:solidFill>
                  <a:schemeClr val="bg1"/>
                </a:solidFill>
                <a:latin typeface="Arial" pitchFamily="34" charset="0"/>
                <a:cs typeface="Arial" pitchFamily="34" charset="0"/>
              </a:rPr>
              <a:t>The knowledge of the 3D-structure of the channel receptors, will enhance understanding of the mechanism of N-type Ca</a:t>
            </a:r>
            <a:r>
              <a:rPr lang="en-US" sz="2400" b="1" baseline="30000" dirty="0" smtClean="0">
                <a:solidFill>
                  <a:schemeClr val="bg1"/>
                </a:solidFill>
                <a:latin typeface="Arial" pitchFamily="34" charset="0"/>
                <a:cs typeface="Arial" pitchFamily="34" charset="0"/>
              </a:rPr>
              <a:t>2+ </a:t>
            </a:r>
            <a:r>
              <a:rPr lang="en-US" sz="2400" b="1" dirty="0" smtClean="0">
                <a:solidFill>
                  <a:schemeClr val="bg1"/>
                </a:solidFill>
                <a:latin typeface="Arial" pitchFamily="34" charset="0"/>
                <a:cs typeface="Arial" pitchFamily="34" charset="0"/>
              </a:rPr>
              <a:t>Channel (NCC) blockade.</a:t>
            </a:r>
          </a:p>
          <a:p>
            <a:pPr algn="just">
              <a:buFont typeface="Wingdings" pitchFamily="2" charset="2"/>
              <a:buChar char="v"/>
            </a:pPr>
            <a:r>
              <a:rPr lang="en-US" sz="2400" b="1" dirty="0" smtClean="0">
                <a:solidFill>
                  <a:schemeClr val="bg1"/>
                </a:solidFill>
                <a:latin typeface="Arial" pitchFamily="34" charset="0"/>
                <a:cs typeface="Arial" pitchFamily="34" charset="0"/>
              </a:rPr>
              <a:t>NCC is an important </a:t>
            </a:r>
            <a:r>
              <a:rPr lang="en-US" sz="2400" b="1" dirty="0" err="1" smtClean="0">
                <a:solidFill>
                  <a:schemeClr val="bg1"/>
                </a:solidFill>
                <a:latin typeface="Arial" pitchFamily="34" charset="0"/>
                <a:cs typeface="Arial" pitchFamily="34" charset="0"/>
              </a:rPr>
              <a:t>druggable</a:t>
            </a:r>
            <a:r>
              <a:rPr lang="en-US" sz="2400" b="1" dirty="0" smtClean="0">
                <a:solidFill>
                  <a:schemeClr val="bg1"/>
                </a:solidFill>
                <a:latin typeface="Arial" pitchFamily="34" charset="0"/>
                <a:cs typeface="Arial" pitchFamily="34" charset="0"/>
              </a:rPr>
              <a:t> target for the treatment of Pain  &amp; Stroke disease.</a:t>
            </a:r>
          </a:p>
          <a:p>
            <a:pPr lvl="0" algn="just">
              <a:buNone/>
            </a:pPr>
            <a:endParaRPr lang="en-US" sz="2200" b="1" dirty="0" smtClean="0">
              <a:solidFill>
                <a:schemeClr val="bg1"/>
              </a:solidFill>
            </a:endParaRPr>
          </a:p>
        </p:txBody>
      </p:sp>
      <p:sp>
        <p:nvSpPr>
          <p:cNvPr id="5" name="Slide Number Placeholder 4"/>
          <p:cNvSpPr>
            <a:spLocks noGrp="1"/>
          </p:cNvSpPr>
          <p:nvPr>
            <p:ph type="sldNum" sz="quarter" idx="12"/>
          </p:nvPr>
        </p:nvSpPr>
        <p:spPr/>
        <p:txBody>
          <a:bodyPr/>
          <a:lstStyle/>
          <a:p>
            <a:pPr>
              <a:defRPr/>
            </a:pPr>
            <a:fld id="{3F4D40F2-80BA-4692-9A1F-46AF6FAAE46B}" type="slidenum">
              <a:rPr lang="en-US" smtClean="0"/>
              <a:pPr>
                <a:defRPr/>
              </a:pPr>
              <a:t>24</a:t>
            </a:fld>
            <a:endParaRPr lang="en-US"/>
          </a:p>
        </p:txBody>
      </p:sp>
      <p:sp>
        <p:nvSpPr>
          <p:cNvPr id="8" name="Content Placeholder 2"/>
          <p:cNvSpPr txBox="1">
            <a:spLocks/>
          </p:cNvSpPr>
          <p:nvPr/>
        </p:nvSpPr>
        <p:spPr bwMode="auto">
          <a:xfrm>
            <a:off x="126612" y="2802984"/>
            <a:ext cx="8763000" cy="1485308"/>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342900" lvl="0" indent="-342900" algn="just">
              <a:spcBef>
                <a:spcPct val="20000"/>
              </a:spcBef>
              <a:buFont typeface="Wingdings" pitchFamily="2" charset="2"/>
              <a:buChar char="v"/>
            </a:pPr>
            <a:r>
              <a:rPr lang="en-US" sz="2400" b="1" kern="0" dirty="0" smtClean="0">
                <a:solidFill>
                  <a:schemeClr val="bg1"/>
                </a:solidFill>
                <a:latin typeface="Arial" pitchFamily="34" charset="0"/>
                <a:cs typeface="Arial" pitchFamily="34" charset="0"/>
              </a:rPr>
              <a:t>We have developed dynamic homology model for the first time for NCC receptor at the pore forming domains, to identify its key molecular structural requirements for maximum channel blocking activity.</a:t>
            </a:r>
          </a:p>
          <a:p>
            <a:pPr marL="342900" marR="0" lvl="0" indent="-342900" algn="just" defTabSz="914400" rtl="0" eaLnBrk="1" fontAlgn="base" latinLnBrk="0" hangingPunct="1">
              <a:lnSpc>
                <a:spcPct val="100000"/>
              </a:lnSpc>
              <a:spcBef>
                <a:spcPct val="20000"/>
              </a:spcBef>
              <a:spcAft>
                <a:spcPct val="0"/>
              </a:spcAft>
              <a:buClrTx/>
              <a:buSzTx/>
              <a:tabLst/>
              <a:defRPr/>
            </a:pPr>
            <a:endParaRPr kumimoji="0" lang="en-US" sz="28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5" name="Content Placeholder 2"/>
          <p:cNvSpPr txBox="1">
            <a:spLocks/>
          </p:cNvSpPr>
          <p:nvPr/>
        </p:nvSpPr>
        <p:spPr bwMode="auto">
          <a:xfrm>
            <a:off x="228600" y="4529796"/>
            <a:ext cx="8686800" cy="1947204"/>
          </a:xfrm>
          <a:prstGeom prst="rect">
            <a:avLst/>
          </a:prstGeom>
          <a:no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342900" lvl="0" indent="-342900" algn="just">
              <a:spcBef>
                <a:spcPct val="20000"/>
              </a:spcBef>
              <a:buFont typeface="Wingdings" pitchFamily="2" charset="2"/>
              <a:buChar char="v"/>
            </a:pPr>
            <a:r>
              <a:rPr lang="en-US" sz="2400" b="1" kern="0" dirty="0" smtClean="0">
                <a:solidFill>
                  <a:schemeClr val="bg1"/>
                </a:solidFill>
                <a:latin typeface="Arial" pitchFamily="34" charset="0"/>
                <a:cs typeface="Arial" pitchFamily="34" charset="0"/>
              </a:rPr>
              <a:t>Some new hydrogen bonding interactions in the NCC-amlodipine dynamic model include Ile</a:t>
            </a:r>
            <a:r>
              <a:rPr lang="en-US" sz="2400" b="1" kern="0" baseline="30000" dirty="0" smtClean="0">
                <a:solidFill>
                  <a:schemeClr val="bg1"/>
                </a:solidFill>
                <a:latin typeface="Arial" pitchFamily="34" charset="0"/>
                <a:cs typeface="Arial" pitchFamily="34" charset="0"/>
              </a:rPr>
              <a:t>IVS6.11(369)</a:t>
            </a:r>
            <a:r>
              <a:rPr lang="en-US" sz="2400" b="1" kern="0" dirty="0" smtClean="0">
                <a:solidFill>
                  <a:schemeClr val="bg1"/>
                </a:solidFill>
                <a:latin typeface="Arial" pitchFamily="34" charset="0"/>
                <a:cs typeface="Arial" pitchFamily="34" charset="0"/>
              </a:rPr>
              <a:t>, Asn</a:t>
            </a:r>
            <a:r>
              <a:rPr lang="en-US" sz="2400" b="1" kern="0" baseline="30000" dirty="0" smtClean="0">
                <a:solidFill>
                  <a:schemeClr val="bg1"/>
                </a:solidFill>
                <a:latin typeface="Arial" pitchFamily="34" charset="0"/>
                <a:cs typeface="Arial" pitchFamily="34" charset="0"/>
              </a:rPr>
              <a:t>IIS6.15(147)</a:t>
            </a:r>
            <a:r>
              <a:rPr lang="en-US" sz="2400" b="1" kern="0" dirty="0" smtClean="0">
                <a:solidFill>
                  <a:schemeClr val="bg1"/>
                </a:solidFill>
                <a:latin typeface="Arial" pitchFamily="34" charset="0"/>
                <a:cs typeface="Arial" pitchFamily="34" charset="0"/>
              </a:rPr>
              <a:t>, Ala</a:t>
            </a:r>
            <a:r>
              <a:rPr lang="en-US" sz="2400" b="1" kern="0" baseline="30000" dirty="0" smtClean="0">
                <a:solidFill>
                  <a:schemeClr val="bg1"/>
                </a:solidFill>
                <a:latin typeface="Arial" pitchFamily="34" charset="0"/>
                <a:cs typeface="Arial" pitchFamily="34" charset="0"/>
              </a:rPr>
              <a:t>IVP.47(289)</a:t>
            </a:r>
            <a:r>
              <a:rPr lang="en-US" sz="2400" b="1" kern="0" dirty="0" smtClean="0">
                <a:solidFill>
                  <a:schemeClr val="bg1"/>
                </a:solidFill>
                <a:latin typeface="Arial" pitchFamily="34" charset="0"/>
                <a:cs typeface="Arial" pitchFamily="34" charset="0"/>
              </a:rPr>
              <a:t> and Phe</a:t>
            </a:r>
            <a:r>
              <a:rPr lang="en-US" sz="2400" b="1" kern="0" baseline="30000" dirty="0" smtClean="0">
                <a:solidFill>
                  <a:schemeClr val="bg1"/>
                </a:solidFill>
                <a:latin typeface="Arial" pitchFamily="34" charset="0"/>
                <a:cs typeface="Arial" pitchFamily="34" charset="0"/>
              </a:rPr>
              <a:t>IIIS6.14(271)</a:t>
            </a:r>
            <a:r>
              <a:rPr lang="en-US" sz="2400" b="1" kern="0" dirty="0" smtClean="0">
                <a:solidFill>
                  <a:schemeClr val="bg1"/>
                </a:solidFill>
                <a:latin typeface="Arial" pitchFamily="34" charset="0"/>
                <a:cs typeface="Arial" pitchFamily="34" charset="0"/>
              </a:rPr>
              <a:t>, in which </a:t>
            </a:r>
            <a:r>
              <a:rPr lang="en-US" sz="2400" b="1" kern="0" dirty="0" smtClean="0">
                <a:solidFill>
                  <a:srgbClr val="FFC000"/>
                </a:solidFill>
                <a:latin typeface="Arial" pitchFamily="34" charset="0"/>
                <a:cs typeface="Arial" pitchFamily="34" charset="0"/>
              </a:rPr>
              <a:t>Phe</a:t>
            </a:r>
            <a:r>
              <a:rPr lang="en-US" sz="2400" b="1" kern="0" baseline="30000" dirty="0" smtClean="0">
                <a:solidFill>
                  <a:srgbClr val="FFC000"/>
                </a:solidFill>
                <a:latin typeface="Arial" pitchFamily="34" charset="0"/>
                <a:cs typeface="Arial" pitchFamily="34" charset="0"/>
              </a:rPr>
              <a:t>IIIS6.14(271)</a:t>
            </a:r>
            <a:r>
              <a:rPr lang="en-US" sz="2400" b="1" kern="0" dirty="0" smtClean="0">
                <a:solidFill>
                  <a:srgbClr val="FFC000"/>
                </a:solidFill>
                <a:latin typeface="Arial" pitchFamily="34" charset="0"/>
                <a:cs typeface="Arial" pitchFamily="34" charset="0"/>
              </a:rPr>
              <a:t> and Ile</a:t>
            </a:r>
            <a:r>
              <a:rPr lang="en-US" sz="2400" b="1" kern="0" baseline="30000" dirty="0" smtClean="0">
                <a:solidFill>
                  <a:srgbClr val="FFC000"/>
                </a:solidFill>
                <a:latin typeface="Arial" pitchFamily="34" charset="0"/>
                <a:cs typeface="Arial" pitchFamily="34" charset="0"/>
              </a:rPr>
              <a:t>IVS6.11(369)</a:t>
            </a:r>
            <a:r>
              <a:rPr lang="en-US" sz="2400" b="1" kern="0" dirty="0" smtClean="0">
                <a:solidFill>
                  <a:srgbClr val="FFC000"/>
                </a:solidFill>
                <a:latin typeface="Arial" pitchFamily="34" charset="0"/>
                <a:cs typeface="Arial" pitchFamily="34" charset="0"/>
              </a:rPr>
              <a:t> </a:t>
            </a:r>
            <a:r>
              <a:rPr lang="en-US" sz="2400" b="1" kern="0" dirty="0" smtClean="0">
                <a:solidFill>
                  <a:schemeClr val="bg1"/>
                </a:solidFill>
                <a:latin typeface="Arial" pitchFamily="34" charset="0"/>
                <a:cs typeface="Arial" pitchFamily="34" charset="0"/>
              </a:rPr>
              <a:t>belongs to </a:t>
            </a:r>
            <a:r>
              <a:rPr lang="en-US" sz="2400" b="1" kern="0" dirty="0" err="1" smtClean="0">
                <a:solidFill>
                  <a:schemeClr val="bg1"/>
                </a:solidFill>
                <a:latin typeface="Arial" pitchFamily="34" charset="0"/>
                <a:cs typeface="Arial" pitchFamily="34" charset="0"/>
              </a:rPr>
              <a:t>ligand</a:t>
            </a:r>
            <a:r>
              <a:rPr lang="en-US" sz="2400" b="1" kern="0" dirty="0" smtClean="0">
                <a:solidFill>
                  <a:schemeClr val="bg1"/>
                </a:solidFill>
                <a:latin typeface="Arial" pitchFamily="34" charset="0"/>
                <a:cs typeface="Arial" pitchFamily="34" charset="0"/>
              </a:rPr>
              <a:t> sensing residues blocking activity.</a:t>
            </a:r>
          </a:p>
          <a:p>
            <a:pPr marL="342900" marR="0" lvl="0" indent="-342900" algn="just" defTabSz="914400" rtl="0" eaLnBrk="1" fontAlgn="base" latinLnBrk="0" hangingPunct="1">
              <a:lnSpc>
                <a:spcPct val="100000"/>
              </a:lnSpc>
              <a:spcBef>
                <a:spcPct val="20000"/>
              </a:spcBef>
              <a:spcAft>
                <a:spcPct val="0"/>
              </a:spcAft>
              <a:buClrTx/>
              <a:buSzTx/>
              <a:tabLst/>
              <a:defRPr/>
            </a:pPr>
            <a:endParaRPr kumimoji="0" lang="en-US" sz="2200" b="1"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en-US" sz="22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9" name="TextBox 8"/>
          <p:cNvSpPr txBox="1"/>
          <p:nvPr/>
        </p:nvSpPr>
        <p:spPr>
          <a:xfrm>
            <a:off x="3011636" y="111360"/>
            <a:ext cx="2837636" cy="523220"/>
          </a:xfrm>
          <a:prstGeom prst="rect">
            <a:avLst/>
          </a:prstGeom>
          <a:noFill/>
          <a:ln>
            <a:solidFill>
              <a:schemeClr val="bg1"/>
            </a:solidFill>
          </a:ln>
        </p:spPr>
        <p:txBody>
          <a:bodyPr wrap="none" rtlCol="0">
            <a:spAutoFit/>
          </a:bodyPr>
          <a:lstStyle/>
          <a:p>
            <a:r>
              <a:rPr lang="en-US" sz="2800" b="1" dirty="0" smtClean="0">
                <a:solidFill>
                  <a:schemeClr val="bg1"/>
                </a:solidFill>
              </a:rPr>
              <a:t>CONCLUSIONS</a:t>
            </a:r>
            <a:endParaRPr lang="en-US" sz="2800" b="1" dirty="0">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6B3521-0ACB-44FB-8CE3-CD67FBFA1498}" type="slidenum">
              <a:rPr lang="en-US" smtClean="0"/>
              <a:pPr>
                <a:defRPr/>
              </a:pPr>
              <a:t>25</a:t>
            </a:fld>
            <a:endParaRPr lang="en-US"/>
          </a:p>
        </p:txBody>
      </p:sp>
      <p:sp>
        <p:nvSpPr>
          <p:cNvPr id="5" name="Rectangle 4"/>
          <p:cNvSpPr/>
          <p:nvPr/>
        </p:nvSpPr>
        <p:spPr>
          <a:xfrm>
            <a:off x="130124" y="963628"/>
            <a:ext cx="8915400" cy="4893647"/>
          </a:xfrm>
          <a:prstGeom prst="rect">
            <a:avLst/>
          </a:prstGeom>
          <a:ln>
            <a:solidFill>
              <a:srgbClr val="00CC66"/>
            </a:solidFill>
          </a:ln>
        </p:spPr>
        <p:txBody>
          <a:bodyPr wrap="square">
            <a:spAutoFit/>
          </a:bodyPr>
          <a:lstStyle/>
          <a:p>
            <a:pPr lvl="0" algn="just">
              <a:buFont typeface="Wingdings" pitchFamily="2" charset="2"/>
              <a:buChar char="v"/>
            </a:pPr>
            <a:r>
              <a:rPr lang="en-US" sz="2200" b="1" dirty="0" smtClean="0">
                <a:solidFill>
                  <a:schemeClr val="bg1"/>
                </a:solidFill>
                <a:latin typeface="Arial" pitchFamily="34" charset="0"/>
                <a:cs typeface="Arial" pitchFamily="34" charset="0"/>
              </a:rPr>
              <a:t>  </a:t>
            </a:r>
            <a:r>
              <a:rPr lang="en-US" sz="2400" b="1" kern="0" dirty="0" smtClean="0">
                <a:solidFill>
                  <a:schemeClr val="bg1"/>
                </a:solidFill>
                <a:latin typeface="Arial" pitchFamily="34" charset="0"/>
                <a:cs typeface="Arial" pitchFamily="34" charset="0"/>
              </a:rPr>
              <a:t>NCC dynamic model created this way can be used to gain insight into channel structure, and receptor/</a:t>
            </a:r>
            <a:r>
              <a:rPr lang="en-US" sz="2400" b="1" kern="0" dirty="0" err="1" smtClean="0">
                <a:solidFill>
                  <a:schemeClr val="bg1"/>
                </a:solidFill>
                <a:latin typeface="Arial" pitchFamily="34" charset="0"/>
                <a:cs typeface="Arial" pitchFamily="34" charset="0"/>
              </a:rPr>
              <a:t>ligand</a:t>
            </a:r>
            <a:r>
              <a:rPr lang="en-US" sz="2400" b="1" kern="0" dirty="0" smtClean="0">
                <a:solidFill>
                  <a:schemeClr val="bg1"/>
                </a:solidFill>
                <a:latin typeface="Arial" pitchFamily="34" charset="0"/>
                <a:cs typeface="Arial" pitchFamily="34" charset="0"/>
              </a:rPr>
              <a:t> binding dynamics which are not accessible by static homology models.</a:t>
            </a:r>
          </a:p>
          <a:p>
            <a:pPr lvl="0" algn="just"/>
            <a:endParaRPr lang="en-US" sz="2400" b="1" kern="0" dirty="0" smtClean="0">
              <a:solidFill>
                <a:schemeClr val="bg1"/>
              </a:solidFill>
              <a:latin typeface="Arial" pitchFamily="34" charset="0"/>
              <a:cs typeface="Arial" pitchFamily="34" charset="0"/>
            </a:endParaRPr>
          </a:p>
          <a:p>
            <a:pPr lvl="0" algn="just">
              <a:buFont typeface="Wingdings" pitchFamily="2" charset="2"/>
              <a:buChar char="v"/>
            </a:pPr>
            <a:r>
              <a:rPr lang="en-US" sz="2400" b="1" dirty="0" smtClean="0">
                <a:solidFill>
                  <a:schemeClr val="bg1"/>
                </a:solidFill>
                <a:latin typeface="Arial" pitchFamily="34" charset="0"/>
                <a:cs typeface="Arial" pitchFamily="34" charset="0"/>
              </a:rPr>
              <a:t>Ion permeation analysis enabled us to understand in detail the channel gating, selectivity filter and closed conformational state of the NCC receptor.</a:t>
            </a:r>
          </a:p>
          <a:p>
            <a:pPr algn="just">
              <a:buFont typeface="Wingdings" pitchFamily="2" charset="2"/>
              <a:buChar char="v"/>
            </a:pPr>
            <a:endParaRPr lang="en-US" sz="2400" b="1" dirty="0" smtClean="0">
              <a:solidFill>
                <a:schemeClr val="bg1"/>
              </a:solidFill>
              <a:latin typeface="Arial" pitchFamily="34" charset="0"/>
              <a:cs typeface="Arial" pitchFamily="34" charset="0"/>
            </a:endParaRPr>
          </a:p>
          <a:p>
            <a:pPr algn="just">
              <a:buFont typeface="Wingdings" pitchFamily="2" charset="2"/>
              <a:buChar char="v"/>
            </a:pPr>
            <a:r>
              <a:rPr lang="en-US" sz="2400" b="1" dirty="0" smtClean="0">
                <a:solidFill>
                  <a:schemeClr val="bg1"/>
                </a:solidFill>
                <a:latin typeface="Arial" pitchFamily="34" charset="0"/>
                <a:cs typeface="Arial" pitchFamily="34" charset="0"/>
              </a:rPr>
              <a:t>The models can also serve as a structural frame for conducting site-directed mutagenesis and docking studies or as a footing for encouraging novel strategies in developing new drugs to treat ion-channel disorders.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2806700" y="482600"/>
            <a:ext cx="3529013" cy="519113"/>
          </a:xfrm>
          <a:prstGeom prst="rect">
            <a:avLst/>
          </a:prstGeom>
          <a:noFill/>
          <a:ln w="9525">
            <a:solidFill>
              <a:srgbClr val="FFFF00"/>
            </a:solidFill>
            <a:miter lim="800000"/>
            <a:headEnd/>
            <a:tailEnd/>
          </a:ln>
          <a:effectLst/>
        </p:spPr>
        <p:txBody>
          <a:bodyPr wrap="none">
            <a:spAutoFit/>
          </a:bodyPr>
          <a:lstStyle/>
          <a:p>
            <a:pPr algn="ctr"/>
            <a:r>
              <a:rPr lang="en-US" sz="2800" b="1" dirty="0">
                <a:solidFill>
                  <a:schemeClr val="bg1"/>
                </a:solidFill>
              </a:rPr>
              <a:t>Acknowledgements</a:t>
            </a:r>
          </a:p>
        </p:txBody>
      </p:sp>
      <p:sp>
        <p:nvSpPr>
          <p:cNvPr id="157701" name="Text Box 5"/>
          <p:cNvSpPr txBox="1">
            <a:spLocks noChangeArrowheads="1"/>
          </p:cNvSpPr>
          <p:nvPr/>
        </p:nvSpPr>
        <p:spPr bwMode="auto">
          <a:xfrm>
            <a:off x="685800" y="1371600"/>
            <a:ext cx="7848600" cy="4616648"/>
          </a:xfrm>
          <a:prstGeom prst="rect">
            <a:avLst/>
          </a:prstGeom>
          <a:noFill/>
          <a:ln w="9525">
            <a:solidFill>
              <a:schemeClr val="bg1"/>
            </a:solidFill>
            <a:miter lim="800000"/>
            <a:headEnd/>
            <a:tailEnd/>
          </a:ln>
          <a:effectLst/>
        </p:spPr>
        <p:txBody>
          <a:bodyPr wrap="square">
            <a:spAutoFit/>
          </a:bodyPr>
          <a:lstStyle/>
          <a:p>
            <a:pPr algn="ctr"/>
            <a:r>
              <a:rPr lang="en-US" sz="2400" b="1" dirty="0">
                <a:solidFill>
                  <a:schemeClr val="bg1"/>
                </a:solidFill>
              </a:rPr>
              <a:t>Director, </a:t>
            </a:r>
            <a:r>
              <a:rPr lang="en-US" sz="2400" b="1" dirty="0" smtClean="0">
                <a:solidFill>
                  <a:schemeClr val="bg1"/>
                </a:solidFill>
              </a:rPr>
              <a:t>Amrita Centre for </a:t>
            </a:r>
            <a:r>
              <a:rPr lang="en-US" sz="2400" b="1" dirty="0" err="1" smtClean="0">
                <a:solidFill>
                  <a:schemeClr val="bg1"/>
                </a:solidFill>
              </a:rPr>
              <a:t>Nanosciences</a:t>
            </a:r>
            <a:r>
              <a:rPr lang="en-US" sz="2400" b="1" dirty="0" smtClean="0">
                <a:solidFill>
                  <a:schemeClr val="bg1"/>
                </a:solidFill>
              </a:rPr>
              <a:t> and Molecular Medicine, Kochi, Kerala State</a:t>
            </a:r>
            <a:endParaRPr lang="en-US" sz="2400" b="1" dirty="0">
              <a:solidFill>
                <a:schemeClr val="bg1"/>
              </a:solidFill>
            </a:endParaRPr>
          </a:p>
          <a:p>
            <a:endParaRPr lang="en-US" sz="2000" b="1" dirty="0" smtClean="0">
              <a:solidFill>
                <a:schemeClr val="bg1"/>
              </a:solidFill>
            </a:endParaRPr>
          </a:p>
          <a:p>
            <a:r>
              <a:rPr lang="en-US" sz="2200" b="1" dirty="0" smtClean="0">
                <a:solidFill>
                  <a:schemeClr val="bg1"/>
                </a:solidFill>
              </a:rPr>
              <a:t>Ph.D. students:</a:t>
            </a:r>
          </a:p>
          <a:p>
            <a:r>
              <a:rPr lang="en-US" sz="2200" b="1" dirty="0" smtClean="0">
                <a:solidFill>
                  <a:schemeClr val="bg1"/>
                </a:solidFill>
              </a:rPr>
              <a:t>Mr. </a:t>
            </a:r>
            <a:r>
              <a:rPr lang="en-US" sz="2200" b="1" dirty="0" err="1" smtClean="0">
                <a:solidFill>
                  <a:schemeClr val="bg1"/>
                </a:solidFill>
              </a:rPr>
              <a:t>Shikhar</a:t>
            </a:r>
            <a:r>
              <a:rPr lang="en-US" sz="2200" b="1" dirty="0" smtClean="0">
                <a:solidFill>
                  <a:schemeClr val="bg1"/>
                </a:solidFill>
              </a:rPr>
              <a:t> Gupta, NIPER	            Ms.   Jane Jose          </a:t>
            </a:r>
          </a:p>
          <a:p>
            <a:r>
              <a:rPr lang="en-US" sz="2400" b="1" dirty="0" smtClean="0">
                <a:solidFill>
                  <a:srgbClr val="FFC000"/>
                </a:solidFill>
              </a:rPr>
              <a:t>Mr</a:t>
            </a:r>
            <a:r>
              <a:rPr lang="en-US" sz="2400" b="1" dirty="0">
                <a:solidFill>
                  <a:srgbClr val="FFC000"/>
                </a:solidFill>
              </a:rPr>
              <a:t>. </a:t>
            </a:r>
            <a:r>
              <a:rPr lang="en-US" sz="2400" b="1" dirty="0" err="1">
                <a:solidFill>
                  <a:srgbClr val="FFC000"/>
                </a:solidFill>
              </a:rPr>
              <a:t>Ashish</a:t>
            </a:r>
            <a:r>
              <a:rPr lang="en-US" sz="2400" b="1" dirty="0">
                <a:solidFill>
                  <a:srgbClr val="FFC000"/>
                </a:solidFill>
              </a:rPr>
              <a:t> </a:t>
            </a:r>
            <a:r>
              <a:rPr lang="en-US" sz="2400" b="1" dirty="0" smtClean="0">
                <a:solidFill>
                  <a:srgbClr val="FFC000"/>
                </a:solidFill>
              </a:rPr>
              <a:t>K. </a:t>
            </a:r>
            <a:r>
              <a:rPr lang="en-US" sz="2400" b="1" dirty="0" err="1" smtClean="0">
                <a:solidFill>
                  <a:srgbClr val="FFC000"/>
                </a:solidFill>
              </a:rPr>
              <a:t>Pandey</a:t>
            </a:r>
            <a:r>
              <a:rPr lang="en-US" sz="2400" b="1" dirty="0" smtClean="0">
                <a:solidFill>
                  <a:srgbClr val="FFC000"/>
                </a:solidFill>
              </a:rPr>
              <a:t>, NIPER</a:t>
            </a:r>
            <a:r>
              <a:rPr lang="en-US" sz="2200" b="1" dirty="0" smtClean="0">
                <a:solidFill>
                  <a:schemeClr val="bg1"/>
                </a:solidFill>
              </a:rPr>
              <a:t>	Ms.   </a:t>
            </a:r>
            <a:r>
              <a:rPr lang="en-US" sz="2200" b="1" dirty="0" err="1" smtClean="0">
                <a:solidFill>
                  <a:schemeClr val="bg1"/>
                </a:solidFill>
              </a:rPr>
              <a:t>Anju</a:t>
            </a:r>
            <a:r>
              <a:rPr lang="en-US" sz="2200" b="1" dirty="0" smtClean="0">
                <a:solidFill>
                  <a:schemeClr val="bg1"/>
                </a:solidFill>
              </a:rPr>
              <a:t> CP</a:t>
            </a:r>
          </a:p>
          <a:p>
            <a:r>
              <a:rPr lang="en-US" sz="2200" b="1" smtClean="0">
                <a:solidFill>
                  <a:schemeClr val="bg1"/>
                </a:solidFill>
              </a:rPr>
              <a:t>   (NCC Ph.D. </a:t>
            </a:r>
            <a:r>
              <a:rPr lang="en-US" sz="2200" b="1" dirty="0" smtClean="0">
                <a:solidFill>
                  <a:schemeClr val="bg1"/>
                </a:solidFill>
              </a:rPr>
              <a:t>work)			Ms.  </a:t>
            </a:r>
            <a:r>
              <a:rPr lang="en-US" sz="2200" b="1" dirty="0" err="1" smtClean="0">
                <a:solidFill>
                  <a:schemeClr val="bg1"/>
                </a:solidFill>
              </a:rPr>
              <a:t>Anu</a:t>
            </a:r>
            <a:r>
              <a:rPr lang="en-US" sz="2200" b="1" dirty="0" smtClean="0">
                <a:solidFill>
                  <a:schemeClr val="bg1"/>
                </a:solidFill>
              </a:rPr>
              <a:t> </a:t>
            </a:r>
            <a:r>
              <a:rPr lang="en-US" sz="2200" b="1" dirty="0" err="1" smtClean="0">
                <a:solidFill>
                  <a:schemeClr val="bg1"/>
                </a:solidFill>
              </a:rPr>
              <a:t>Melge</a:t>
            </a:r>
            <a:r>
              <a:rPr lang="en-US" sz="2200" b="1" dirty="0" smtClean="0">
                <a:solidFill>
                  <a:schemeClr val="bg1"/>
                </a:solidFill>
              </a:rPr>
              <a:t>	</a:t>
            </a:r>
            <a:endParaRPr lang="en-US" sz="2200" b="1" dirty="0">
              <a:solidFill>
                <a:schemeClr val="bg1"/>
              </a:solidFill>
            </a:endParaRPr>
          </a:p>
          <a:p>
            <a:pPr algn="ctr"/>
            <a:endParaRPr lang="en-US" sz="2000" b="1" dirty="0" smtClean="0">
              <a:solidFill>
                <a:schemeClr val="bg1"/>
              </a:solidFill>
            </a:endParaRPr>
          </a:p>
          <a:p>
            <a:r>
              <a:rPr lang="en-US" sz="2400" b="1" dirty="0" err="1" smtClean="0">
                <a:solidFill>
                  <a:schemeClr val="bg1"/>
                </a:solidFill>
              </a:rPr>
              <a:t>M.Tech</a:t>
            </a:r>
            <a:r>
              <a:rPr lang="en-US" sz="2400" b="1" dirty="0" smtClean="0">
                <a:solidFill>
                  <a:schemeClr val="bg1"/>
                </a:solidFill>
              </a:rPr>
              <a:t>. Students: </a:t>
            </a:r>
            <a:r>
              <a:rPr lang="en-US" sz="2400" b="1" dirty="0" err="1" smtClean="0">
                <a:solidFill>
                  <a:schemeClr val="bg1"/>
                </a:solidFill>
              </a:rPr>
              <a:t>Faiza</a:t>
            </a:r>
            <a:r>
              <a:rPr lang="en-US" sz="2400" b="1" dirty="0" smtClean="0">
                <a:solidFill>
                  <a:schemeClr val="bg1"/>
                </a:solidFill>
              </a:rPr>
              <a:t> B, </a:t>
            </a:r>
            <a:r>
              <a:rPr lang="en-US" sz="2400" b="1" dirty="0" err="1" smtClean="0">
                <a:solidFill>
                  <a:schemeClr val="bg1"/>
                </a:solidFill>
              </a:rPr>
              <a:t>Shruti</a:t>
            </a:r>
            <a:r>
              <a:rPr lang="en-US" sz="2400" b="1" dirty="0" smtClean="0">
                <a:solidFill>
                  <a:schemeClr val="bg1"/>
                </a:solidFill>
              </a:rPr>
              <a:t> K, </a:t>
            </a:r>
            <a:r>
              <a:rPr lang="en-US" sz="2400" b="1" dirty="0" err="1" smtClean="0">
                <a:solidFill>
                  <a:schemeClr val="bg1"/>
                </a:solidFill>
              </a:rPr>
              <a:t>Shraddha</a:t>
            </a:r>
            <a:r>
              <a:rPr lang="en-US" sz="2400" b="1" dirty="0" smtClean="0">
                <a:solidFill>
                  <a:schemeClr val="bg1"/>
                </a:solidFill>
              </a:rPr>
              <a:t> P   </a:t>
            </a:r>
          </a:p>
          <a:p>
            <a:pPr algn="ctr"/>
            <a:r>
              <a:rPr lang="en-US" sz="2000" b="1" dirty="0">
                <a:solidFill>
                  <a:schemeClr val="bg1"/>
                </a:solidFill>
              </a:rPr>
              <a:t>			</a:t>
            </a:r>
          </a:p>
          <a:p>
            <a:pPr algn="ctr"/>
            <a:r>
              <a:rPr lang="en-US" sz="2400" b="1" dirty="0">
                <a:solidFill>
                  <a:schemeClr val="bg1"/>
                </a:solidFill>
              </a:rPr>
              <a:t>Indo-Finland </a:t>
            </a:r>
            <a:r>
              <a:rPr lang="en-US" sz="2400" b="1" dirty="0" smtClean="0">
                <a:solidFill>
                  <a:schemeClr val="bg1"/>
                </a:solidFill>
              </a:rPr>
              <a:t>Collaborators:</a:t>
            </a:r>
          </a:p>
          <a:p>
            <a:pPr algn="ctr"/>
            <a:r>
              <a:rPr lang="en-US" sz="2400" b="1" dirty="0" smtClean="0">
                <a:solidFill>
                  <a:schemeClr val="bg1"/>
                </a:solidFill>
              </a:rPr>
              <a:t>Dr. </a:t>
            </a:r>
            <a:r>
              <a:rPr lang="en-US" sz="2400" b="1" dirty="0" err="1" smtClean="0">
                <a:solidFill>
                  <a:schemeClr val="bg1"/>
                </a:solidFill>
              </a:rPr>
              <a:t>Adyary</a:t>
            </a:r>
            <a:r>
              <a:rPr lang="en-US" sz="2400" b="1" dirty="0" smtClean="0">
                <a:solidFill>
                  <a:schemeClr val="bg1"/>
                </a:solidFill>
              </a:rPr>
              <a:t> </a:t>
            </a:r>
            <a:r>
              <a:rPr lang="en-US" sz="2400" b="1" dirty="0" err="1" smtClean="0">
                <a:solidFill>
                  <a:schemeClr val="bg1"/>
                </a:solidFill>
              </a:rPr>
              <a:t>Fallareo</a:t>
            </a:r>
            <a:r>
              <a:rPr lang="en-US" sz="2400" b="1" dirty="0" smtClean="0">
                <a:solidFill>
                  <a:schemeClr val="bg1"/>
                </a:solidFill>
              </a:rPr>
              <a:t> and Prof. </a:t>
            </a:r>
            <a:r>
              <a:rPr lang="en-US" sz="2400" b="1" dirty="0" err="1" smtClean="0">
                <a:solidFill>
                  <a:schemeClr val="bg1"/>
                </a:solidFill>
              </a:rPr>
              <a:t>Pia</a:t>
            </a:r>
            <a:r>
              <a:rPr lang="en-US" sz="2400" b="1" dirty="0" smtClean="0">
                <a:solidFill>
                  <a:schemeClr val="bg1"/>
                </a:solidFill>
              </a:rPr>
              <a:t> </a:t>
            </a:r>
            <a:r>
              <a:rPr lang="en-US" sz="2400" b="1" dirty="0" err="1" smtClean="0">
                <a:solidFill>
                  <a:schemeClr val="bg1"/>
                </a:solidFill>
              </a:rPr>
              <a:t>Vuorela</a:t>
            </a:r>
            <a:endParaRPr lang="en-US" sz="2400" b="1" dirty="0" smtClean="0">
              <a:solidFill>
                <a:schemeClr val="bg1"/>
              </a:solidFill>
            </a:endParaRPr>
          </a:p>
          <a:p>
            <a:pPr algn="ctr"/>
            <a:r>
              <a:rPr lang="en-US" sz="2400" b="1" dirty="0" smtClean="0">
                <a:solidFill>
                  <a:schemeClr val="bg1"/>
                </a:solidFill>
              </a:rPr>
              <a:t>University of Helsinki, Finland</a:t>
            </a:r>
            <a:endParaRPr lang="en-US" sz="2400" b="1" dirty="0">
              <a:solidFill>
                <a:schemeClr val="bg1"/>
              </a:solidFill>
            </a:endParaRPr>
          </a:p>
        </p:txBody>
      </p:sp>
      <p:sp>
        <p:nvSpPr>
          <p:cNvPr id="7" name="Slide Number Placeholder 6"/>
          <p:cNvSpPr>
            <a:spLocks noGrp="1"/>
          </p:cNvSpPr>
          <p:nvPr>
            <p:ph type="sldNum" sz="quarter" idx="12"/>
          </p:nvPr>
        </p:nvSpPr>
        <p:spPr/>
        <p:txBody>
          <a:bodyPr/>
          <a:lstStyle/>
          <a:p>
            <a:fld id="{0AA8E378-1364-45A1-80C6-BFFBA6EDC5B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5869D28-DEC1-40DE-AF80-A4A761D32D7B}" type="slidenum">
              <a:rPr lang="en-US" b="1" smtClean="0">
                <a:solidFill>
                  <a:schemeClr val="bg1"/>
                </a:solidFill>
              </a:rPr>
              <a:pPr>
                <a:defRPr/>
              </a:pPr>
              <a:t>27</a:t>
            </a:fld>
            <a:endParaRPr lang="en-US" b="1" dirty="0">
              <a:solidFill>
                <a:schemeClr val="bg1"/>
              </a:solidFill>
            </a:endParaRPr>
          </a:p>
        </p:txBody>
      </p:sp>
      <p:sp>
        <p:nvSpPr>
          <p:cNvPr id="5" name="Rectangle 4"/>
          <p:cNvSpPr/>
          <p:nvPr/>
        </p:nvSpPr>
        <p:spPr>
          <a:xfrm>
            <a:off x="932331" y="914400"/>
            <a:ext cx="7467600" cy="2677656"/>
          </a:xfrm>
          <a:prstGeom prst="rect">
            <a:avLst/>
          </a:prstGeom>
          <a:noFill/>
          <a:ln>
            <a:solidFill>
              <a:schemeClr val="bg1"/>
            </a:solid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3600" b="1" cap="all" dirty="0">
                <a:ln w="0"/>
                <a:solidFill>
                  <a:srgbClr val="FFC000"/>
                </a:solidFill>
                <a:effectLst>
                  <a:reflection blurRad="12700" stA="50000" endPos="50000" dist="5000" dir="5400000" sy="-100000" rotWithShape="0"/>
                </a:effectLst>
                <a:latin typeface="Arial" pitchFamily="34" charset="0"/>
                <a:cs typeface="Arial" pitchFamily="34" charset="0"/>
              </a:rPr>
              <a:t>Questions or Comments</a:t>
            </a:r>
          </a:p>
          <a:p>
            <a:pPr algn="ctr">
              <a:defRPr/>
            </a:pPr>
            <a:endParaRPr lang="en-US" sz="6600" b="1" cap="all" dirty="0">
              <a:ln w="0"/>
              <a:solidFill>
                <a:srgbClr val="FFC000"/>
              </a:solidFill>
              <a:effectLst>
                <a:reflection blurRad="12700" stA="50000" endPos="50000" dist="5000" dir="5400000" sy="-100000" rotWithShape="0"/>
              </a:effectLst>
              <a:latin typeface="Arial" pitchFamily="34" charset="0"/>
              <a:cs typeface="Arial" pitchFamily="34" charset="0"/>
            </a:endParaRPr>
          </a:p>
          <a:p>
            <a:pPr algn="ctr">
              <a:defRPr/>
            </a:pPr>
            <a:r>
              <a:rPr lang="en-US" sz="6600" b="1" cap="all" dirty="0">
                <a:ln w="0"/>
                <a:solidFill>
                  <a:srgbClr val="FFC000"/>
                </a:solidFill>
                <a:effectLst>
                  <a:reflection blurRad="12700" stA="50000" endPos="50000" dist="5000" dir="5400000" sy="-100000" rotWithShape="0"/>
                </a:effectLst>
                <a:latin typeface="Arial" pitchFamily="34" charset="0"/>
                <a:cs typeface="Arial" pitchFamily="34" charset="0"/>
              </a:rPr>
              <a:t>Thank you</a:t>
            </a:r>
          </a:p>
        </p:txBody>
      </p:sp>
      <p:pic>
        <p:nvPicPr>
          <p:cNvPr id="39940" name="Picture 4"/>
          <p:cNvPicPr>
            <a:picLocks noChangeAspect="1" noChangeArrowheads="1"/>
          </p:cNvPicPr>
          <p:nvPr/>
        </p:nvPicPr>
        <p:blipFill>
          <a:blip r:embed="rId2"/>
          <a:srcRect/>
          <a:stretch>
            <a:fillRect/>
          </a:stretch>
        </p:blipFill>
        <p:spPr bwMode="auto">
          <a:xfrm>
            <a:off x="1447800" y="4191000"/>
            <a:ext cx="6362700" cy="1714500"/>
          </a:xfrm>
          <a:prstGeom prst="rect">
            <a:avLst/>
          </a:prstGeom>
          <a:noFill/>
          <a:ln w="9525">
            <a:solidFill>
              <a:srgbClr val="00B050"/>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13" name="Content Placeholder 1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A767A1D-7B58-4FCD-A552-344B221B6A3B}" type="slidenum">
              <a:rPr lang="en-US" smtClean="0"/>
              <a:pPr/>
              <a:t>28</a:t>
            </a:fld>
            <a:endParaRPr lang="en-US"/>
          </a:p>
        </p:txBody>
      </p:sp>
      <p:pic>
        <p:nvPicPr>
          <p:cNvPr id="124930" name="Picture 2"/>
          <p:cNvPicPr>
            <a:picLocks noChangeAspect="1" noChangeArrowheads="1"/>
          </p:cNvPicPr>
          <p:nvPr/>
        </p:nvPicPr>
        <p:blipFill>
          <a:blip r:embed="rId2"/>
          <a:srcRect/>
          <a:stretch>
            <a:fillRect/>
          </a:stretch>
        </p:blipFill>
        <p:spPr bwMode="auto">
          <a:xfrm>
            <a:off x="1317" y="141119"/>
            <a:ext cx="4951683" cy="27908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4820" name="Picture 2"/>
          <p:cNvPicPr>
            <a:picLocks noChangeAspect="1" noChangeArrowheads="1"/>
          </p:cNvPicPr>
          <p:nvPr/>
        </p:nvPicPr>
        <p:blipFill>
          <a:blip r:embed="rId3"/>
          <a:srcRect l="18750" t="18750" r="24219" b="39999"/>
          <a:stretch>
            <a:fillRect/>
          </a:stretch>
        </p:blipFill>
        <p:spPr bwMode="auto">
          <a:xfrm>
            <a:off x="5001064" y="228600"/>
            <a:ext cx="4114800" cy="2667000"/>
          </a:xfrm>
          <a:prstGeom prst="rect">
            <a:avLst/>
          </a:prstGeom>
          <a:noFill/>
          <a:ln w="9525">
            <a:noFill/>
            <a:miter lim="800000"/>
            <a:headEnd/>
            <a:tailEnd/>
          </a:ln>
        </p:spPr>
      </p:pic>
      <p:pic>
        <p:nvPicPr>
          <p:cNvPr id="5" name="Picture 4"/>
          <p:cNvPicPr>
            <a:picLocks noChangeAspect="1" noChangeArrowheads="1"/>
          </p:cNvPicPr>
          <p:nvPr/>
        </p:nvPicPr>
        <p:blipFill>
          <a:blip r:embed="rId4"/>
          <a:srcRect l="12428" t="3789" r="14063" b="57500"/>
          <a:stretch>
            <a:fillRect/>
          </a:stretch>
        </p:blipFill>
        <p:spPr bwMode="auto">
          <a:xfrm>
            <a:off x="0" y="3505200"/>
            <a:ext cx="4267200" cy="2560320"/>
          </a:xfrm>
          <a:prstGeom prst="rect">
            <a:avLst/>
          </a:prstGeom>
          <a:noFill/>
          <a:ln w="9525">
            <a:noFill/>
            <a:miter lim="800000"/>
            <a:headEnd/>
            <a:tailEnd/>
          </a:ln>
        </p:spPr>
      </p:pic>
      <p:pic>
        <p:nvPicPr>
          <p:cNvPr id="15" name="Picture 14"/>
          <p:cNvPicPr>
            <a:picLocks noChangeAspect="1" noChangeArrowheads="1"/>
          </p:cNvPicPr>
          <p:nvPr/>
        </p:nvPicPr>
        <p:blipFill>
          <a:blip r:embed="rId5"/>
          <a:srcRect/>
          <a:stretch>
            <a:fillRect/>
          </a:stretch>
        </p:blipFill>
        <p:spPr bwMode="auto">
          <a:xfrm>
            <a:off x="4277756" y="3375077"/>
            <a:ext cx="484981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6B3521-0ACB-44FB-8CE3-CD67FBFA1498}" type="slidenum">
              <a:rPr lang="en-US" smtClean="0"/>
              <a:pPr>
                <a:defRPr/>
              </a:pPr>
              <a:t>29</a:t>
            </a:fld>
            <a:endParaRPr lang="en-US"/>
          </a:p>
        </p:txBody>
      </p:sp>
      <p:pic>
        <p:nvPicPr>
          <p:cNvPr id="73730" name="Picture 2"/>
          <p:cNvPicPr>
            <a:picLocks noChangeAspect="1" noChangeArrowheads="1"/>
          </p:cNvPicPr>
          <p:nvPr/>
        </p:nvPicPr>
        <p:blipFill>
          <a:blip r:embed="rId2"/>
          <a:srcRect/>
          <a:stretch>
            <a:fillRect/>
          </a:stretch>
        </p:blipFill>
        <p:spPr bwMode="auto">
          <a:xfrm>
            <a:off x="0" y="228600"/>
            <a:ext cx="4800600" cy="32194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3731" name="Picture 3"/>
          <p:cNvPicPr>
            <a:picLocks noChangeAspect="1" noChangeArrowheads="1"/>
          </p:cNvPicPr>
          <p:nvPr/>
        </p:nvPicPr>
        <p:blipFill>
          <a:blip r:embed="rId3"/>
          <a:srcRect/>
          <a:stretch>
            <a:fillRect/>
          </a:stretch>
        </p:blipFill>
        <p:spPr bwMode="auto">
          <a:xfrm>
            <a:off x="28137" y="3581400"/>
            <a:ext cx="4267199" cy="30289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3732" name="Picture 4"/>
          <p:cNvPicPr>
            <a:picLocks noChangeAspect="1" noChangeArrowheads="1"/>
          </p:cNvPicPr>
          <p:nvPr/>
        </p:nvPicPr>
        <p:blipFill>
          <a:blip r:embed="rId4"/>
          <a:srcRect/>
          <a:stretch>
            <a:fillRect/>
          </a:stretch>
        </p:blipFill>
        <p:spPr bwMode="auto">
          <a:xfrm>
            <a:off x="4321124" y="3230884"/>
            <a:ext cx="4724400" cy="34480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3733" name="Picture 5"/>
          <p:cNvPicPr>
            <a:picLocks noChangeAspect="1" noChangeArrowheads="1"/>
          </p:cNvPicPr>
          <p:nvPr/>
        </p:nvPicPr>
        <p:blipFill>
          <a:blip r:embed="rId5"/>
          <a:srcRect/>
          <a:stretch>
            <a:fillRect/>
          </a:stretch>
        </p:blipFill>
        <p:spPr bwMode="auto">
          <a:xfrm>
            <a:off x="4831084" y="522844"/>
            <a:ext cx="4267200" cy="27717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 name="TextBox 8"/>
          <p:cNvSpPr txBox="1"/>
          <p:nvPr/>
        </p:nvSpPr>
        <p:spPr>
          <a:xfrm>
            <a:off x="5285936" y="73852"/>
            <a:ext cx="2895600" cy="523220"/>
          </a:xfrm>
          <a:prstGeom prst="rect">
            <a:avLst/>
          </a:prstGeom>
          <a:noFill/>
          <a:ln>
            <a:solidFill>
              <a:schemeClr val="bg1"/>
            </a:solidFill>
          </a:ln>
        </p:spPr>
        <p:txBody>
          <a:bodyPr wrap="square" rtlCol="0">
            <a:spAutoFit/>
          </a:bodyPr>
          <a:lstStyle/>
          <a:p>
            <a:r>
              <a:rPr lang="en-US" sz="2800" b="1" dirty="0" smtClean="0">
                <a:solidFill>
                  <a:schemeClr val="bg1"/>
                </a:solidFill>
              </a:rPr>
              <a:t>Pain Research</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70804" y="59784"/>
            <a:ext cx="8686800" cy="1384995"/>
          </a:xfrm>
          <a:prstGeom prst="rect">
            <a:avLst/>
          </a:prstGeom>
          <a:noFill/>
          <a:ln w="9525">
            <a:solidFill>
              <a:schemeClr val="bg1"/>
            </a:solidFill>
            <a:miter lim="800000"/>
            <a:headEnd/>
            <a:tailEnd/>
          </a:ln>
        </p:spPr>
        <p:txBody>
          <a:bodyPr wrap="square">
            <a:spAutoFit/>
          </a:bodyPr>
          <a:lstStyle/>
          <a:p>
            <a:pPr algn="ctr"/>
            <a:r>
              <a:rPr lang="en-US" sz="2800" b="1" dirty="0" smtClean="0">
                <a:solidFill>
                  <a:schemeClr val="bg1"/>
                </a:solidFill>
              </a:rPr>
              <a:t>Harnessing Human </a:t>
            </a:r>
            <a:r>
              <a:rPr lang="en-US" sz="2800" b="1" dirty="0" smtClean="0">
                <a:solidFill>
                  <a:srgbClr val="FFC000"/>
                </a:solidFill>
              </a:rPr>
              <a:t>N-type Ca</a:t>
            </a:r>
            <a:r>
              <a:rPr lang="en-US" sz="2800" b="1" baseline="30000" dirty="0" smtClean="0">
                <a:solidFill>
                  <a:srgbClr val="FFC000"/>
                </a:solidFill>
              </a:rPr>
              <a:t>2+</a:t>
            </a:r>
            <a:r>
              <a:rPr lang="en-US" sz="2800" b="1" dirty="0" smtClean="0">
                <a:solidFill>
                  <a:srgbClr val="FFC000"/>
                </a:solidFill>
              </a:rPr>
              <a:t> Channel Receptor</a:t>
            </a:r>
            <a:r>
              <a:rPr lang="en-US" sz="2800" b="1" dirty="0" smtClean="0">
                <a:solidFill>
                  <a:schemeClr val="bg1"/>
                </a:solidFill>
              </a:rPr>
              <a:t> by Identifying the Atomic Hotspot Regions for Its Structure-Based Blocker Design</a:t>
            </a:r>
          </a:p>
        </p:txBody>
      </p:sp>
      <p:sp>
        <p:nvSpPr>
          <p:cNvPr id="5123" name="Text Box 3"/>
          <p:cNvSpPr txBox="1">
            <a:spLocks noChangeArrowheads="1"/>
          </p:cNvSpPr>
          <p:nvPr/>
        </p:nvSpPr>
        <p:spPr bwMode="auto">
          <a:xfrm>
            <a:off x="284872" y="1656472"/>
            <a:ext cx="6324600" cy="3139321"/>
          </a:xfrm>
          <a:prstGeom prst="rect">
            <a:avLst/>
          </a:prstGeom>
          <a:noFill/>
          <a:ln w="9525">
            <a:solidFill>
              <a:schemeClr val="bg1"/>
            </a:solidFill>
            <a:miter lim="800000"/>
            <a:headEnd/>
            <a:tailEnd/>
          </a:ln>
        </p:spPr>
        <p:txBody>
          <a:bodyPr wrap="square">
            <a:spAutoFit/>
          </a:bodyPr>
          <a:lstStyle/>
          <a:p>
            <a:pPr algn="ctr"/>
            <a:r>
              <a:rPr lang="en-US" sz="2200" b="1" dirty="0">
                <a:solidFill>
                  <a:schemeClr val="bg1"/>
                </a:solidFill>
              </a:rPr>
              <a:t>C. </a:t>
            </a:r>
            <a:r>
              <a:rPr lang="en-US" sz="2200" b="1" dirty="0" err="1">
                <a:solidFill>
                  <a:schemeClr val="bg1"/>
                </a:solidFill>
              </a:rPr>
              <a:t>Gopi</a:t>
            </a:r>
            <a:r>
              <a:rPr lang="en-US" sz="2200" b="1" dirty="0">
                <a:solidFill>
                  <a:schemeClr val="bg1"/>
                </a:solidFill>
              </a:rPr>
              <a:t> Mohan, Ph.D.</a:t>
            </a:r>
          </a:p>
          <a:p>
            <a:pPr algn="ctr"/>
            <a:r>
              <a:rPr lang="en-US" sz="2200" b="1" dirty="0">
                <a:solidFill>
                  <a:schemeClr val="bg1"/>
                </a:solidFill>
              </a:rPr>
              <a:t>Associate </a:t>
            </a:r>
            <a:r>
              <a:rPr lang="en-US" sz="2200" b="1" dirty="0" smtClean="0">
                <a:solidFill>
                  <a:schemeClr val="bg1"/>
                </a:solidFill>
              </a:rPr>
              <a:t>Professor</a:t>
            </a:r>
          </a:p>
          <a:p>
            <a:pPr algn="ctr"/>
            <a:r>
              <a:rPr lang="en-US" sz="2200" b="1" dirty="0" smtClean="0">
                <a:solidFill>
                  <a:schemeClr val="bg1"/>
                </a:solidFill>
              </a:rPr>
              <a:t>Amrita Centre for </a:t>
            </a:r>
            <a:r>
              <a:rPr lang="en-US" sz="2200" b="1" dirty="0" err="1" smtClean="0">
                <a:solidFill>
                  <a:schemeClr val="bg1"/>
                </a:solidFill>
              </a:rPr>
              <a:t>Nanosciences</a:t>
            </a:r>
            <a:r>
              <a:rPr lang="en-US" sz="2200" b="1" dirty="0" smtClean="0">
                <a:solidFill>
                  <a:schemeClr val="bg1"/>
                </a:solidFill>
              </a:rPr>
              <a:t> &amp; Molecular Medicine</a:t>
            </a:r>
            <a:br>
              <a:rPr lang="en-US" sz="2200" b="1" dirty="0" smtClean="0">
                <a:solidFill>
                  <a:schemeClr val="bg1"/>
                </a:solidFill>
              </a:rPr>
            </a:br>
            <a:r>
              <a:rPr lang="en-US" sz="2200" b="1" dirty="0" smtClean="0">
                <a:solidFill>
                  <a:schemeClr val="bg1"/>
                </a:solidFill>
              </a:rPr>
              <a:t>Amrita </a:t>
            </a:r>
            <a:r>
              <a:rPr lang="en-US" sz="2200" b="1" dirty="0" err="1" smtClean="0">
                <a:solidFill>
                  <a:schemeClr val="bg1"/>
                </a:solidFill>
              </a:rPr>
              <a:t>Vishwa</a:t>
            </a:r>
            <a:r>
              <a:rPr lang="en-US" sz="2200" b="1" dirty="0" smtClean="0">
                <a:solidFill>
                  <a:schemeClr val="bg1"/>
                </a:solidFill>
              </a:rPr>
              <a:t> </a:t>
            </a:r>
            <a:r>
              <a:rPr lang="en-US" sz="2200" b="1" dirty="0" err="1" smtClean="0">
                <a:solidFill>
                  <a:schemeClr val="bg1"/>
                </a:solidFill>
              </a:rPr>
              <a:t>Vidyapeetham</a:t>
            </a:r>
            <a:r>
              <a:rPr lang="en-US" sz="2200" b="1" dirty="0" smtClean="0">
                <a:solidFill>
                  <a:schemeClr val="bg1"/>
                </a:solidFill>
              </a:rPr>
              <a:t> University,</a:t>
            </a:r>
            <a:br>
              <a:rPr lang="en-US" sz="2200" b="1" dirty="0" smtClean="0">
                <a:solidFill>
                  <a:schemeClr val="bg1"/>
                </a:solidFill>
              </a:rPr>
            </a:br>
            <a:r>
              <a:rPr lang="en-US" sz="2200" b="1" dirty="0" smtClean="0">
                <a:solidFill>
                  <a:schemeClr val="bg1"/>
                </a:solidFill>
              </a:rPr>
              <a:t>Kochi, Kerala State.</a:t>
            </a:r>
            <a:br>
              <a:rPr lang="en-US" sz="2200" b="1" dirty="0" smtClean="0">
                <a:solidFill>
                  <a:schemeClr val="bg1"/>
                </a:solidFill>
              </a:rPr>
            </a:br>
            <a:r>
              <a:rPr lang="en-US" sz="2200" b="1" dirty="0" smtClean="0">
                <a:solidFill>
                  <a:schemeClr val="bg1"/>
                </a:solidFill>
                <a:hlinkClick r:id="rId3"/>
              </a:rPr>
              <a:t>http://www.amrita.edu/acns/</a:t>
            </a:r>
            <a:endParaRPr lang="en-US" sz="2200" b="1" dirty="0" smtClean="0">
              <a:solidFill>
                <a:schemeClr val="bg1"/>
              </a:solidFill>
            </a:endParaRPr>
          </a:p>
          <a:p>
            <a:pPr algn="ctr"/>
            <a:r>
              <a:rPr lang="en-US" sz="2200" b="1" dirty="0" smtClean="0">
                <a:solidFill>
                  <a:schemeClr val="bg1"/>
                </a:solidFill>
              </a:rPr>
              <a:t>E-Mail</a:t>
            </a:r>
            <a:r>
              <a:rPr lang="en-US" sz="2200" b="1" dirty="0">
                <a:solidFill>
                  <a:schemeClr val="bg1"/>
                </a:solidFill>
              </a:rPr>
              <a:t>: </a:t>
            </a:r>
            <a:r>
              <a:rPr lang="en-US" sz="2200" b="1" dirty="0">
                <a:solidFill>
                  <a:schemeClr val="bg1"/>
                </a:solidFill>
                <a:hlinkClick r:id="rId4"/>
              </a:rPr>
              <a:t>cgmohan@aims.amrita.edu</a:t>
            </a:r>
            <a:endParaRPr lang="en-US" sz="2200" b="1" dirty="0">
              <a:solidFill>
                <a:schemeClr val="bg1"/>
              </a:solidFill>
            </a:endParaRPr>
          </a:p>
          <a:p>
            <a:pPr algn="ctr"/>
            <a:r>
              <a:rPr lang="en-US" sz="2200" b="1" dirty="0">
                <a:solidFill>
                  <a:schemeClr val="bg1"/>
                </a:solidFill>
              </a:rPr>
              <a:t>cgopimohan@yahoo.com</a:t>
            </a:r>
          </a:p>
        </p:txBody>
      </p:sp>
      <p:pic>
        <p:nvPicPr>
          <p:cNvPr id="5124" name="Picture 4"/>
          <p:cNvPicPr>
            <a:picLocks noChangeAspect="1" noChangeArrowheads="1"/>
          </p:cNvPicPr>
          <p:nvPr/>
        </p:nvPicPr>
        <p:blipFill>
          <a:blip r:embed="rId5"/>
          <a:srcRect r="77605"/>
          <a:stretch>
            <a:fillRect/>
          </a:stretch>
        </p:blipFill>
        <p:spPr bwMode="auto">
          <a:xfrm>
            <a:off x="6829864" y="1991756"/>
            <a:ext cx="2053110" cy="2468880"/>
          </a:xfrm>
          <a:prstGeom prst="rect">
            <a:avLst/>
          </a:prstGeom>
          <a:noFill/>
          <a:ln w="9525">
            <a:solidFill>
              <a:srgbClr val="FFFF00"/>
            </a:solidFill>
            <a:miter lim="800000"/>
            <a:headEnd/>
            <a:tailEnd/>
          </a:ln>
        </p:spPr>
      </p:pic>
      <p:sp>
        <p:nvSpPr>
          <p:cNvPr id="5" name="TextBox 4"/>
          <p:cNvSpPr txBox="1"/>
          <p:nvPr/>
        </p:nvSpPr>
        <p:spPr>
          <a:xfrm>
            <a:off x="67992" y="5175740"/>
            <a:ext cx="8991600" cy="1338828"/>
          </a:xfrm>
          <a:prstGeom prst="rect">
            <a:avLst/>
          </a:prstGeom>
          <a:noFill/>
          <a:ln>
            <a:solidFill>
              <a:schemeClr val="bg1"/>
            </a:solidFill>
          </a:ln>
        </p:spPr>
        <p:txBody>
          <a:bodyPr wrap="square" rtlCol="0">
            <a:spAutoFit/>
          </a:bodyPr>
          <a:lstStyle/>
          <a:p>
            <a:pPr algn="ctr"/>
            <a:r>
              <a:rPr lang="en-US" sz="2000" b="1" dirty="0" smtClean="0">
                <a:solidFill>
                  <a:srgbClr val="FAEF64"/>
                </a:solidFill>
              </a:rPr>
              <a:t>2</a:t>
            </a:r>
            <a:r>
              <a:rPr lang="en-US" sz="2000" b="1" baseline="30000" dirty="0" smtClean="0">
                <a:solidFill>
                  <a:srgbClr val="FAEF64"/>
                </a:solidFill>
              </a:rPr>
              <a:t>nd </a:t>
            </a:r>
            <a:r>
              <a:rPr lang="en-US" sz="2000" b="1" dirty="0" smtClean="0">
                <a:solidFill>
                  <a:srgbClr val="FAEF64"/>
                </a:solidFill>
              </a:rPr>
              <a:t>International Conference on Medicinal Chemistry &amp; Computer-Aided Drug Designing</a:t>
            </a:r>
          </a:p>
          <a:p>
            <a:pPr algn="ctr"/>
            <a:endParaRPr lang="en-US" sz="1900" b="1" dirty="0" smtClean="0">
              <a:solidFill>
                <a:schemeClr val="bg1"/>
              </a:solidFill>
            </a:endParaRPr>
          </a:p>
          <a:p>
            <a:pPr algn="ctr"/>
            <a:r>
              <a:rPr lang="en-US" sz="2200" b="1" dirty="0" smtClean="0">
                <a:solidFill>
                  <a:schemeClr val="accent4">
                    <a:lumMod val="60000"/>
                    <a:lumOff val="40000"/>
                  </a:schemeClr>
                </a:solidFill>
              </a:rPr>
              <a:t>Las Vegas, USA (October 15-17, 2013)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5984" y="0"/>
            <a:ext cx="4143404" cy="1143000"/>
          </a:xfrm>
        </p:spPr>
        <p:txBody>
          <a:bodyPr/>
          <a:lstStyle/>
          <a:p>
            <a:pPr algn="ctr"/>
            <a:r>
              <a:rPr lang="en-US" sz="3600" b="1"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428736"/>
            <a:ext cx="8001000" cy="48577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to join at 4</a:t>
            </a:r>
            <a:r>
              <a:rPr lang="en-US" baseline="30000" dirty="0" smtClean="0">
                <a:effectLst>
                  <a:outerShdw blurRad="38100" dist="38100" dir="2700000" algn="tl">
                    <a:srgbClr val="000000">
                      <a:alpha val="43137"/>
                    </a:srgbClr>
                  </a:outerShdw>
                </a:effectLst>
                <a:latin typeface="Georgia" pitchFamily="18" charset="0"/>
              </a:rPr>
              <a:t>th</a:t>
            </a:r>
            <a:r>
              <a:rPr lang="en-US" dirty="0" smtClean="0">
                <a:effectLst>
                  <a:outerShdw blurRad="38100" dist="38100" dir="2700000" algn="tl">
                    <a:srgbClr val="000000">
                      <a:alpha val="43137"/>
                    </a:srgbClr>
                  </a:outerShdw>
                </a:effectLst>
                <a:latin typeface="Georgia" pitchFamily="18" charset="0"/>
              </a:rPr>
              <a:t> International Conference on Medicinal Chemistry &amp; Computer Aided Drug Designing</a:t>
            </a:r>
          </a:p>
          <a:p>
            <a:pPr algn="ctr">
              <a:buFont typeface="Arial" charset="0"/>
              <a:buNone/>
              <a:defRPr/>
            </a:pPr>
            <a:r>
              <a:rPr lang="en-IN" dirty="0" smtClean="0"/>
              <a:t>November 02-04 Atlanta, USA</a:t>
            </a:r>
            <a:endParaRPr lang="en-US"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1800" dirty="0" smtClean="0">
                <a:effectLst>
                  <a:outerShdw blurRad="38100" dist="38100" dir="2700000" algn="tl">
                    <a:srgbClr val="000000">
                      <a:alpha val="43137"/>
                    </a:srgbClr>
                  </a:outerShdw>
                </a:effectLst>
                <a:latin typeface="Georgia" pitchFamily="18" charset="0"/>
                <a:hlinkClick r:id="rId2"/>
              </a:rPr>
              <a:t>http://</a:t>
            </a:r>
            <a:r>
              <a:rPr lang="en-US" sz="1800" smtClean="0">
                <a:effectLst>
                  <a:outerShdw blurRad="38100" dist="38100" dir="2700000" algn="tl">
                    <a:srgbClr val="000000">
                      <a:alpha val="43137"/>
                    </a:srgbClr>
                  </a:outerShdw>
                </a:effectLst>
                <a:latin typeface="Georgia" pitchFamily="18" charset="0"/>
                <a:hlinkClick r:id="rId2"/>
              </a:rPr>
              <a:t>medicinalchemistry.pharmaceuticalconferences.com/</a:t>
            </a:r>
            <a:r>
              <a:rPr lang="en-US" sz="1800" smtClean="0">
                <a:effectLst>
                  <a:outerShdw blurRad="38100" dist="38100" dir="2700000" algn="tl">
                    <a:srgbClr val="000000">
                      <a:alpha val="43137"/>
                    </a:srgbClr>
                  </a:outerShdw>
                </a:effectLst>
                <a:latin typeface="Georgia" pitchFamily="18" charset="0"/>
              </a:rPr>
              <a:t> </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r">
              <a:buFont typeface="Arial" charset="0"/>
              <a:buNone/>
              <a:defRPr/>
            </a:pPr>
            <a:r>
              <a:rPr lang="en-US" sz="2400" dirty="0" smtClean="0">
                <a:effectLst>
                  <a:outerShdw blurRad="38100" dist="38100" dir="2700000" algn="tl">
                    <a:srgbClr val="000000">
                      <a:alpha val="43137"/>
                    </a:srgbClr>
                  </a:outerShdw>
                </a:effectLst>
                <a:latin typeface="Georgia" pitchFamily="18" charset="0"/>
              </a:rPr>
              <a:t>Regards</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Adam Benson</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rPr>
              <a:t>medchem@conferenceseries.net</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139700"/>
            <a:ext cx="8001000" cy="6080125"/>
          </a:xfrm>
          <a:prstGeom prst="rect">
            <a:avLst/>
          </a:prstGeom>
          <a:solidFill>
            <a:schemeClr val="bg1"/>
          </a:solidFill>
          <a:ln w="9525">
            <a:solidFill>
              <a:srgbClr val="000066"/>
            </a:solidFill>
            <a:miter lim="800000"/>
            <a:headEnd/>
            <a:tailEnd/>
          </a:ln>
        </p:spPr>
        <p:txBody>
          <a:bodyPr>
            <a:spAutoFit/>
          </a:bodyPr>
          <a:lstStyle/>
          <a:p>
            <a:pPr algn="just" eaLnBrk="0" hangingPunct="0"/>
            <a:r>
              <a:rPr lang="en-US" sz="2800" b="1"/>
              <a:t>“We may, I believe, anticipate that the chemist of the future who is interested in the structures of proteins, nucleic acids, polysaccharides, and other complex substances with higher molecular weights will come to rely upon a </a:t>
            </a:r>
            <a:r>
              <a:rPr lang="en-US" sz="2800" b="1">
                <a:solidFill>
                  <a:srgbClr val="008000"/>
                </a:solidFill>
              </a:rPr>
              <a:t>new structural chemistry, involving precise geometrical relationships among the atoms in the molecules</a:t>
            </a:r>
            <a:r>
              <a:rPr lang="en-US" sz="2800" b="1"/>
              <a:t> and the rigorous application of the new structural principles, and that great progress will be made, through this technique, in the attack, by chemical methods, on the problems of biology and medicine.”</a:t>
            </a:r>
          </a:p>
        </p:txBody>
      </p:sp>
      <p:sp>
        <p:nvSpPr>
          <p:cNvPr id="9219" name="Text Box 3"/>
          <p:cNvSpPr txBox="1">
            <a:spLocks noChangeArrowheads="1"/>
          </p:cNvSpPr>
          <p:nvPr/>
        </p:nvSpPr>
        <p:spPr bwMode="auto">
          <a:xfrm>
            <a:off x="2430463" y="6267450"/>
            <a:ext cx="5302250" cy="457200"/>
          </a:xfrm>
          <a:prstGeom prst="rect">
            <a:avLst/>
          </a:prstGeom>
          <a:solidFill>
            <a:schemeClr val="tx1"/>
          </a:solidFill>
          <a:ln w="9525">
            <a:noFill/>
            <a:miter lim="800000"/>
            <a:headEnd/>
            <a:tailEnd/>
          </a:ln>
        </p:spPr>
        <p:txBody>
          <a:bodyPr wrap="none">
            <a:spAutoFit/>
          </a:bodyPr>
          <a:lstStyle/>
          <a:p>
            <a:r>
              <a:rPr lang="en-US" b="1">
                <a:solidFill>
                  <a:srgbClr val="FFFF00"/>
                </a:solidFill>
              </a:rPr>
              <a:t>-</a:t>
            </a:r>
            <a:r>
              <a:rPr lang="en-US" sz="2400" b="1">
                <a:solidFill>
                  <a:srgbClr val="FFFF00"/>
                </a:solidFill>
              </a:rPr>
              <a:t>Linus Pauling, Nobel Lecture, 1954</a:t>
            </a:r>
          </a:p>
        </p:txBody>
      </p:sp>
      <p:sp>
        <p:nvSpPr>
          <p:cNvPr id="15364" name="Slide Number Placeholder 5"/>
          <p:cNvSpPr>
            <a:spLocks noGrp="1"/>
          </p:cNvSpPr>
          <p:nvPr>
            <p:ph type="sldNum" sz="quarter" idx="12"/>
          </p:nvPr>
        </p:nvSpPr>
        <p:spPr/>
        <p:txBody>
          <a:bodyPr/>
          <a:lstStyle/>
          <a:p>
            <a:pPr>
              <a:defRPr/>
            </a:pPr>
            <a:fld id="{15B4D4B6-6594-43D3-ABAC-8D914BC098EC}" type="slidenum">
              <a:rPr lang="en-US" b="1" smtClean="0">
                <a:solidFill>
                  <a:schemeClr val="bg1"/>
                </a:solidFill>
              </a:rPr>
              <a:pPr>
                <a:defRPr/>
              </a:pPr>
              <a:t>4</a:t>
            </a:fld>
            <a:endParaRPr lang="en-US" b="1" dirty="0" smtClean="0">
              <a:solidFill>
                <a:schemeClr val="bg1"/>
              </a:solidFill>
            </a:endParaRPr>
          </a:p>
        </p:txBody>
      </p:sp>
      <p:pic>
        <p:nvPicPr>
          <p:cNvPr id="5" name="Picture 3"/>
          <p:cNvPicPr>
            <a:picLocks noChangeAspect="1" noChangeArrowheads="1"/>
          </p:cNvPicPr>
          <p:nvPr/>
        </p:nvPicPr>
        <p:blipFill>
          <a:blip r:embed="rId2"/>
          <a:srcRect/>
          <a:stretch>
            <a:fillRect/>
          </a:stretch>
        </p:blipFill>
        <p:spPr bwMode="auto">
          <a:xfrm>
            <a:off x="6172200" y="304800"/>
            <a:ext cx="1992313" cy="27924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4525963"/>
          </a:xfrm>
          <a:ln>
            <a:solidFill>
              <a:srgbClr val="FFC000"/>
            </a:solidFill>
          </a:ln>
        </p:spPr>
        <p:txBody>
          <a:bodyPr/>
          <a:lstStyle/>
          <a:p>
            <a:r>
              <a:rPr lang="en-US" sz="2800" b="1" dirty="0" smtClean="0">
                <a:solidFill>
                  <a:schemeClr val="bg1"/>
                </a:solidFill>
                <a:latin typeface="Times New Roman" pitchFamily="18" charset="0"/>
                <a:cs typeface="Times New Roman" pitchFamily="18" charset="0"/>
              </a:rPr>
              <a:t>Bioinformatics: alive and kicking</a:t>
            </a:r>
          </a:p>
          <a:p>
            <a:r>
              <a:rPr lang="en-US" sz="2800" b="1" i="1" dirty="0" smtClean="0">
                <a:solidFill>
                  <a:schemeClr val="bg1"/>
                </a:solidFill>
                <a:latin typeface="Times New Roman" pitchFamily="18" charset="0"/>
                <a:cs typeface="Times New Roman" pitchFamily="18" charset="0"/>
              </a:rPr>
              <a:t>“Bioinformatics has become too central to biology to be left to specialist </a:t>
            </a:r>
            <a:r>
              <a:rPr lang="en-US" sz="2800" b="1" i="1" dirty="0" err="1" smtClean="0">
                <a:solidFill>
                  <a:schemeClr val="bg1"/>
                </a:solidFill>
                <a:latin typeface="Times New Roman" pitchFamily="18" charset="0"/>
                <a:cs typeface="Times New Roman" pitchFamily="18" charset="0"/>
              </a:rPr>
              <a:t>bioinformaticians</a:t>
            </a:r>
            <a:r>
              <a:rPr lang="en-US" sz="2800" b="1" i="1" dirty="0" smtClean="0">
                <a:solidFill>
                  <a:schemeClr val="bg1"/>
                </a:solidFill>
                <a:latin typeface="Times New Roman" pitchFamily="18" charset="0"/>
                <a:cs typeface="Times New Roman" pitchFamily="18" charset="0"/>
              </a:rPr>
              <a:t>. Biologists are all </a:t>
            </a:r>
            <a:r>
              <a:rPr lang="en-US" sz="2800" b="1" i="1" dirty="0" err="1" smtClean="0">
                <a:solidFill>
                  <a:schemeClr val="bg1"/>
                </a:solidFill>
                <a:latin typeface="Times New Roman" pitchFamily="18" charset="0"/>
                <a:cs typeface="Times New Roman" pitchFamily="18" charset="0"/>
              </a:rPr>
              <a:t>bioinformaticians</a:t>
            </a:r>
            <a:r>
              <a:rPr lang="en-US" sz="2800" b="1" i="1" dirty="0" smtClean="0">
                <a:solidFill>
                  <a:schemeClr val="bg1"/>
                </a:solidFill>
                <a:latin typeface="Times New Roman" pitchFamily="18" charset="0"/>
                <a:cs typeface="Times New Roman" pitchFamily="18" charset="0"/>
              </a:rPr>
              <a:t> now”</a:t>
            </a:r>
            <a:endParaRPr lang="en-US" sz="2800" i="1" dirty="0" smtClean="0">
              <a:solidFill>
                <a:schemeClr val="bg1"/>
              </a:solidFill>
              <a:latin typeface="Times New Roman" pitchFamily="18" charset="0"/>
              <a:cs typeface="Times New Roman" pitchFamily="18" charset="0"/>
            </a:endParaRPr>
          </a:p>
          <a:p>
            <a:endParaRPr lang="en-US" dirty="0" smtClean="0">
              <a:solidFill>
                <a:schemeClr val="bg1"/>
              </a:solidFill>
            </a:endParaRPr>
          </a:p>
        </p:txBody>
      </p:sp>
      <p:sp>
        <p:nvSpPr>
          <p:cNvPr id="8195" name="Slide Number Placeholder 3"/>
          <p:cNvSpPr>
            <a:spLocks noGrp="1"/>
          </p:cNvSpPr>
          <p:nvPr>
            <p:ph type="sldNum" sz="quarter" idx="12"/>
          </p:nvPr>
        </p:nvSpPr>
        <p:spPr/>
        <p:txBody>
          <a:bodyPr/>
          <a:lstStyle/>
          <a:p>
            <a:pPr>
              <a:defRPr/>
            </a:pPr>
            <a:fld id="{0098F364-F7AB-477C-A2B4-F2C1F30F86F6}" type="slidenum">
              <a:rPr lang="en-US" b="1" smtClean="0">
                <a:solidFill>
                  <a:schemeClr val="bg1"/>
                </a:solidFill>
                <a:latin typeface="Arial" pitchFamily="34" charset="0"/>
              </a:rPr>
              <a:pPr>
                <a:defRPr/>
              </a:pPr>
              <a:t>5</a:t>
            </a:fld>
            <a:endParaRPr lang="en-US" b="1" smtClean="0">
              <a:solidFill>
                <a:schemeClr val="bg1"/>
              </a:solidFill>
              <a:latin typeface="Arial" pitchFamily="34" charset="0"/>
            </a:endParaRPr>
          </a:p>
        </p:txBody>
      </p:sp>
      <p:sp>
        <p:nvSpPr>
          <p:cNvPr id="7" name="Rectangle 6"/>
          <p:cNvSpPr/>
          <p:nvPr/>
        </p:nvSpPr>
        <p:spPr>
          <a:xfrm>
            <a:off x="2286000" y="4648200"/>
            <a:ext cx="4572000" cy="822325"/>
          </a:xfrm>
          <a:prstGeom prst="rect">
            <a:avLst/>
          </a:prstGeom>
        </p:spPr>
        <p:txBody>
          <a:bodyPr>
            <a:spAutoFit/>
          </a:bodyPr>
          <a:lstStyle/>
          <a:p>
            <a:r>
              <a:rPr lang="en-US" sz="2400" b="1" i="1">
                <a:solidFill>
                  <a:schemeClr val="bg1"/>
                </a:solidFill>
                <a:latin typeface="Times New Roman" pitchFamily="18" charset="0"/>
                <a:cs typeface="Times New Roman" pitchFamily="18" charset="0"/>
              </a:rPr>
              <a:t>Bioinformaticians: gone by 2012</a:t>
            </a:r>
          </a:p>
          <a:p>
            <a:r>
              <a:rPr lang="en-US" sz="2400" b="1" i="1">
                <a:solidFill>
                  <a:schemeClr val="bg1"/>
                </a:solidFill>
                <a:latin typeface="Times New Roman" pitchFamily="18" charset="0"/>
                <a:cs typeface="Times New Roman" pitchFamily="18" charset="0"/>
              </a:rPr>
              <a:t>Bioinformatics: stronger than ever</a:t>
            </a:r>
          </a:p>
        </p:txBody>
      </p:sp>
      <p:sp>
        <p:nvSpPr>
          <p:cNvPr id="22533" name="Rectangle 7"/>
          <p:cNvSpPr>
            <a:spLocks noChangeArrowheads="1"/>
          </p:cNvSpPr>
          <p:nvPr/>
        </p:nvSpPr>
        <p:spPr bwMode="auto">
          <a:xfrm>
            <a:off x="2362200" y="3581400"/>
            <a:ext cx="4384675" cy="650875"/>
          </a:xfrm>
          <a:prstGeom prst="rect">
            <a:avLst/>
          </a:prstGeom>
          <a:noFill/>
          <a:ln w="9525">
            <a:solidFill>
              <a:srgbClr val="00B050"/>
            </a:solidFill>
            <a:miter lim="800000"/>
            <a:headEnd/>
            <a:tailEnd/>
          </a:ln>
        </p:spPr>
        <p:txBody>
          <a:bodyPr wrap="none">
            <a:spAutoFit/>
          </a:bodyPr>
          <a:lstStyle/>
          <a:p>
            <a:r>
              <a:rPr lang="en-US" sz="3600" b="1" dirty="0" err="1">
                <a:solidFill>
                  <a:schemeClr val="bg1"/>
                </a:solidFill>
              </a:rPr>
              <a:t>physicoinformatics</a:t>
            </a:r>
            <a:endParaRPr lang="en-US" sz="3600" dirty="0">
              <a:solidFill>
                <a:schemeClr val="bg1"/>
              </a:solidFill>
            </a:endParaRPr>
          </a:p>
        </p:txBody>
      </p:sp>
      <p:sp>
        <p:nvSpPr>
          <p:cNvPr id="9" name="Rectangle 8"/>
          <p:cNvSpPr/>
          <p:nvPr/>
        </p:nvSpPr>
        <p:spPr>
          <a:xfrm>
            <a:off x="2133600" y="6324600"/>
            <a:ext cx="5105400" cy="366713"/>
          </a:xfrm>
          <a:prstGeom prst="rect">
            <a:avLst/>
          </a:prstGeom>
          <a:ln>
            <a:solidFill>
              <a:srgbClr val="FFC000"/>
            </a:solidFill>
          </a:ln>
        </p:spPr>
        <p:txBody>
          <a:bodyPr>
            <a:spAutoFit/>
          </a:bodyPr>
          <a:lstStyle/>
          <a:p>
            <a:r>
              <a:rPr lang="en-US" b="1" dirty="0">
                <a:solidFill>
                  <a:schemeClr val="bg1"/>
                </a:solidFill>
                <a:latin typeface="Times New Roman" pitchFamily="18" charset="0"/>
                <a:cs typeface="Times New Roman" pitchFamily="18" charset="0"/>
              </a:rPr>
              <a:t>Lincoln D Stein; Genome Biology 2008, 9:114</a:t>
            </a:r>
          </a:p>
        </p:txBody>
      </p:sp>
      <p:sp>
        <p:nvSpPr>
          <p:cNvPr id="22535" name="Rectangle 7"/>
          <p:cNvSpPr>
            <a:spLocks noChangeArrowheads="1"/>
          </p:cNvSpPr>
          <p:nvPr/>
        </p:nvSpPr>
        <p:spPr bwMode="auto">
          <a:xfrm>
            <a:off x="2667000" y="457200"/>
            <a:ext cx="3954463" cy="646113"/>
          </a:xfrm>
          <a:prstGeom prst="rect">
            <a:avLst/>
          </a:prstGeom>
          <a:noFill/>
          <a:ln w="9525">
            <a:solidFill>
              <a:srgbClr val="FFC000"/>
            </a:solidFill>
            <a:miter lim="800000"/>
            <a:headEnd/>
            <a:tailEnd/>
          </a:ln>
        </p:spPr>
        <p:txBody>
          <a:bodyPr wrap="none">
            <a:spAutoFit/>
          </a:bodyPr>
          <a:lstStyle/>
          <a:p>
            <a:r>
              <a:rPr lang="en-US" sz="3600" b="1" dirty="0" err="1">
                <a:solidFill>
                  <a:schemeClr val="bg1"/>
                </a:solidFill>
              </a:rPr>
              <a:t>Omics</a:t>
            </a:r>
            <a:r>
              <a:rPr lang="en-US" sz="3600" b="1" dirty="0">
                <a:solidFill>
                  <a:schemeClr val="bg1"/>
                </a:solidFill>
              </a:rPr>
              <a:t> revolution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1295400"/>
            <a:ext cx="8610600" cy="4525963"/>
          </a:xfrm>
          <a:ln>
            <a:noFill/>
          </a:ln>
        </p:spPr>
        <p:txBody>
          <a:bodyPr/>
          <a:lstStyle/>
          <a:p>
            <a:pPr algn="ctr">
              <a:buFont typeface="Arial" pitchFamily="34" charset="0"/>
              <a:buNone/>
            </a:pPr>
            <a:r>
              <a:rPr lang="en-US" dirty="0" smtClean="0">
                <a:solidFill>
                  <a:schemeClr val="bg1"/>
                </a:solidFill>
              </a:rPr>
              <a:t>	</a:t>
            </a:r>
            <a:r>
              <a:rPr lang="en-US" sz="3600" b="1" dirty="0" err="1" smtClean="0">
                <a:solidFill>
                  <a:schemeClr val="bg1"/>
                </a:solidFill>
              </a:rPr>
              <a:t>Pharmacoinformatics</a:t>
            </a:r>
            <a:endParaRPr lang="en-US" sz="3600" b="1" dirty="0" smtClean="0">
              <a:solidFill>
                <a:schemeClr val="bg1"/>
              </a:solidFill>
            </a:endParaRPr>
          </a:p>
        </p:txBody>
      </p:sp>
      <p:sp>
        <p:nvSpPr>
          <p:cNvPr id="8195" name="Slide Number Placeholder 3"/>
          <p:cNvSpPr>
            <a:spLocks noGrp="1"/>
          </p:cNvSpPr>
          <p:nvPr>
            <p:ph type="sldNum" sz="quarter" idx="12"/>
          </p:nvPr>
        </p:nvSpPr>
        <p:spPr/>
        <p:txBody>
          <a:bodyPr/>
          <a:lstStyle/>
          <a:p>
            <a:pPr>
              <a:defRPr/>
            </a:pPr>
            <a:fld id="{641F36CA-20BD-409C-8AD0-55BF0AF47FDE}" type="slidenum">
              <a:rPr lang="en-US" b="1" smtClean="0">
                <a:solidFill>
                  <a:schemeClr val="bg1"/>
                </a:solidFill>
                <a:latin typeface="Arial" pitchFamily="34" charset="0"/>
              </a:rPr>
              <a:pPr>
                <a:defRPr/>
              </a:pPr>
              <a:t>6</a:t>
            </a:fld>
            <a:endParaRPr lang="en-US" b="1" dirty="0" smtClean="0">
              <a:solidFill>
                <a:schemeClr val="bg1"/>
              </a:solidFill>
              <a:latin typeface="Arial" pitchFamily="34" charset="0"/>
            </a:endParaRPr>
          </a:p>
        </p:txBody>
      </p:sp>
      <p:sp>
        <p:nvSpPr>
          <p:cNvPr id="23556" name="Rectangle 7"/>
          <p:cNvSpPr>
            <a:spLocks noChangeArrowheads="1"/>
          </p:cNvSpPr>
          <p:nvPr/>
        </p:nvSpPr>
        <p:spPr bwMode="auto">
          <a:xfrm>
            <a:off x="2667000" y="457200"/>
            <a:ext cx="3954463" cy="646113"/>
          </a:xfrm>
          <a:prstGeom prst="rect">
            <a:avLst/>
          </a:prstGeom>
          <a:noFill/>
          <a:ln w="9525">
            <a:solidFill>
              <a:srgbClr val="FFC000"/>
            </a:solidFill>
            <a:miter lim="800000"/>
            <a:headEnd/>
            <a:tailEnd/>
          </a:ln>
        </p:spPr>
        <p:txBody>
          <a:bodyPr wrap="none">
            <a:spAutoFit/>
          </a:bodyPr>
          <a:lstStyle/>
          <a:p>
            <a:r>
              <a:rPr lang="en-US" sz="3600" b="1" dirty="0" err="1">
                <a:solidFill>
                  <a:schemeClr val="bg1"/>
                </a:solidFill>
              </a:rPr>
              <a:t>Omics</a:t>
            </a:r>
            <a:r>
              <a:rPr lang="en-US" sz="3600" b="1" dirty="0">
                <a:solidFill>
                  <a:schemeClr val="bg1"/>
                </a:solidFill>
              </a:rPr>
              <a:t> revolution</a:t>
            </a:r>
          </a:p>
        </p:txBody>
      </p:sp>
      <p:sp>
        <p:nvSpPr>
          <p:cNvPr id="11" name="Left-Right-Up Arrow 10"/>
          <p:cNvSpPr/>
          <p:nvPr/>
        </p:nvSpPr>
        <p:spPr>
          <a:xfrm flipH="1">
            <a:off x="3386796" y="1871004"/>
            <a:ext cx="2209800" cy="1905000"/>
          </a:xfrm>
          <a:prstGeom prst="leftRigh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8" name="TextBox 11"/>
          <p:cNvSpPr txBox="1">
            <a:spLocks noChangeArrowheads="1"/>
          </p:cNvSpPr>
          <p:nvPr/>
        </p:nvSpPr>
        <p:spPr bwMode="auto">
          <a:xfrm>
            <a:off x="685800" y="2971800"/>
            <a:ext cx="2676525" cy="519113"/>
          </a:xfrm>
          <a:prstGeom prst="rect">
            <a:avLst/>
          </a:prstGeom>
          <a:noFill/>
          <a:ln w="9525">
            <a:noFill/>
            <a:miter lim="800000"/>
            <a:headEnd/>
            <a:tailEnd/>
          </a:ln>
        </p:spPr>
        <p:txBody>
          <a:bodyPr wrap="none">
            <a:spAutoFit/>
          </a:bodyPr>
          <a:lstStyle/>
          <a:p>
            <a:r>
              <a:rPr lang="en-US" sz="2800" b="1" dirty="0">
                <a:solidFill>
                  <a:schemeClr val="bg1"/>
                </a:solidFill>
              </a:rPr>
              <a:t>Bioinformatics</a:t>
            </a:r>
          </a:p>
        </p:txBody>
      </p:sp>
      <p:sp>
        <p:nvSpPr>
          <p:cNvPr id="23559" name="TextBox 12"/>
          <p:cNvSpPr txBox="1">
            <a:spLocks noChangeArrowheads="1"/>
          </p:cNvSpPr>
          <p:nvPr/>
        </p:nvSpPr>
        <p:spPr bwMode="auto">
          <a:xfrm>
            <a:off x="5641975" y="3003550"/>
            <a:ext cx="3309938" cy="519113"/>
          </a:xfrm>
          <a:prstGeom prst="rect">
            <a:avLst/>
          </a:prstGeom>
          <a:noFill/>
          <a:ln w="9525">
            <a:noFill/>
            <a:miter lim="800000"/>
            <a:headEnd/>
            <a:tailEnd/>
          </a:ln>
        </p:spPr>
        <p:txBody>
          <a:bodyPr wrap="none">
            <a:spAutoFit/>
          </a:bodyPr>
          <a:lstStyle/>
          <a:p>
            <a:r>
              <a:rPr lang="en-US" sz="2800" b="1" dirty="0" err="1">
                <a:solidFill>
                  <a:schemeClr val="bg1"/>
                </a:solidFill>
              </a:rPr>
              <a:t>Chemoinformatics</a:t>
            </a:r>
            <a:endParaRPr lang="en-US" sz="2800" b="1" dirty="0">
              <a:solidFill>
                <a:schemeClr val="bg1"/>
              </a:solidFill>
            </a:endParaRPr>
          </a:p>
        </p:txBody>
      </p:sp>
      <p:sp>
        <p:nvSpPr>
          <p:cNvPr id="14" name="TextBox 13"/>
          <p:cNvSpPr txBox="1">
            <a:spLocks noChangeArrowheads="1"/>
          </p:cNvSpPr>
          <p:nvPr/>
        </p:nvSpPr>
        <p:spPr bwMode="auto">
          <a:xfrm>
            <a:off x="260350" y="4267200"/>
            <a:ext cx="8718550" cy="366713"/>
          </a:xfrm>
          <a:prstGeom prst="rect">
            <a:avLst/>
          </a:prstGeom>
          <a:noFill/>
          <a:ln w="9525">
            <a:solidFill>
              <a:srgbClr val="FFC000"/>
            </a:solidFill>
            <a:miter lim="800000"/>
            <a:headEnd/>
            <a:tailEnd/>
          </a:ln>
        </p:spPr>
        <p:txBody>
          <a:bodyPr wrap="none">
            <a:spAutoFit/>
          </a:bodyPr>
          <a:lstStyle/>
          <a:p>
            <a:r>
              <a:rPr lang="en-US" b="1" dirty="0">
                <a:solidFill>
                  <a:schemeClr val="bg1"/>
                </a:solidFill>
              </a:rPr>
              <a:t>Proper Integration of Bio-Chemo Informatics towards Drug Discovery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865313" y="381000"/>
            <a:ext cx="5257800" cy="466725"/>
          </a:xfrm>
          <a:prstGeom prst="rect">
            <a:avLst/>
          </a:prstGeom>
          <a:noFill/>
          <a:ln w="9525">
            <a:solidFill>
              <a:schemeClr val="accent2"/>
            </a:solidFill>
            <a:miter lim="800000"/>
            <a:headEnd/>
            <a:tailEnd/>
          </a:ln>
        </p:spPr>
        <p:txBody>
          <a:bodyPr>
            <a:spAutoFit/>
          </a:bodyPr>
          <a:lstStyle/>
          <a:p>
            <a:r>
              <a:rPr lang="en-US" sz="2400" b="1">
                <a:solidFill>
                  <a:schemeClr val="bg1"/>
                </a:solidFill>
              </a:rPr>
              <a:t>  Strategies of Molecular Modeling</a:t>
            </a:r>
          </a:p>
        </p:txBody>
      </p:sp>
      <p:sp>
        <p:nvSpPr>
          <p:cNvPr id="15363" name="Text Box 3"/>
          <p:cNvSpPr txBox="1">
            <a:spLocks noChangeArrowheads="1"/>
          </p:cNvSpPr>
          <p:nvPr/>
        </p:nvSpPr>
        <p:spPr bwMode="auto">
          <a:xfrm>
            <a:off x="990600" y="1371600"/>
            <a:ext cx="1692275" cy="376238"/>
          </a:xfrm>
          <a:prstGeom prst="rect">
            <a:avLst/>
          </a:prstGeom>
          <a:noFill/>
          <a:ln w="9525">
            <a:solidFill>
              <a:schemeClr val="hlink"/>
            </a:solidFill>
            <a:miter lim="800000"/>
            <a:headEnd/>
            <a:tailEnd/>
          </a:ln>
        </p:spPr>
        <p:txBody>
          <a:bodyPr wrap="none">
            <a:spAutoFit/>
          </a:bodyPr>
          <a:lstStyle/>
          <a:p>
            <a:r>
              <a:rPr lang="en-US" b="1">
                <a:solidFill>
                  <a:schemeClr val="bg1"/>
                </a:solidFill>
              </a:rPr>
              <a:t>Ligand Based</a:t>
            </a:r>
          </a:p>
        </p:txBody>
      </p:sp>
      <p:sp>
        <p:nvSpPr>
          <p:cNvPr id="15364" name="Text Box 4"/>
          <p:cNvSpPr txBox="1">
            <a:spLocks noChangeArrowheads="1"/>
          </p:cNvSpPr>
          <p:nvPr/>
        </p:nvSpPr>
        <p:spPr bwMode="auto">
          <a:xfrm>
            <a:off x="5410200" y="1371600"/>
            <a:ext cx="1958975" cy="376238"/>
          </a:xfrm>
          <a:prstGeom prst="rect">
            <a:avLst/>
          </a:prstGeom>
          <a:noFill/>
          <a:ln w="9525">
            <a:solidFill>
              <a:schemeClr val="hlink"/>
            </a:solidFill>
            <a:miter lim="800000"/>
            <a:headEnd/>
            <a:tailEnd/>
          </a:ln>
        </p:spPr>
        <p:txBody>
          <a:bodyPr wrap="none">
            <a:spAutoFit/>
          </a:bodyPr>
          <a:lstStyle/>
          <a:p>
            <a:r>
              <a:rPr lang="en-US" b="1">
                <a:solidFill>
                  <a:schemeClr val="bg1"/>
                </a:solidFill>
              </a:rPr>
              <a:t>Structure Based</a:t>
            </a:r>
          </a:p>
        </p:txBody>
      </p:sp>
      <p:sp>
        <p:nvSpPr>
          <p:cNvPr id="15365" name="AutoShape 5"/>
          <p:cNvSpPr>
            <a:spLocks noChangeArrowheads="1"/>
          </p:cNvSpPr>
          <p:nvPr/>
        </p:nvSpPr>
        <p:spPr bwMode="auto">
          <a:xfrm rot="21565464" flipH="1">
            <a:off x="2667000" y="1447800"/>
            <a:ext cx="838200" cy="762000"/>
          </a:xfrm>
          <a:prstGeom prst="curvedRightArrow">
            <a:avLst>
              <a:gd name="adj1" fmla="val 20000"/>
              <a:gd name="adj2" fmla="val 40000"/>
              <a:gd name="adj3" fmla="val 36667"/>
            </a:avLst>
          </a:prstGeom>
          <a:solidFill>
            <a:schemeClr val="accent1"/>
          </a:solidFill>
          <a:ln w="9525">
            <a:solidFill>
              <a:schemeClr val="bg1"/>
            </a:solidFill>
            <a:miter lim="800000"/>
            <a:headEnd/>
            <a:tailEnd/>
          </a:ln>
        </p:spPr>
        <p:txBody>
          <a:bodyPr wrap="none" anchor="ctr"/>
          <a:lstStyle/>
          <a:p>
            <a:endParaRPr lang="en-US">
              <a:solidFill>
                <a:schemeClr val="bg1"/>
              </a:solidFill>
            </a:endParaRPr>
          </a:p>
        </p:txBody>
      </p:sp>
      <p:sp>
        <p:nvSpPr>
          <p:cNvPr id="15366" name="Text Box 6"/>
          <p:cNvSpPr txBox="1">
            <a:spLocks noChangeArrowheads="1"/>
          </p:cNvSpPr>
          <p:nvPr/>
        </p:nvSpPr>
        <p:spPr bwMode="auto">
          <a:xfrm>
            <a:off x="1209675" y="1857375"/>
            <a:ext cx="1222375" cy="650875"/>
          </a:xfrm>
          <a:prstGeom prst="rect">
            <a:avLst/>
          </a:prstGeom>
          <a:noFill/>
          <a:ln w="9525">
            <a:solidFill>
              <a:schemeClr val="hlink"/>
            </a:solidFill>
            <a:miter lim="800000"/>
            <a:headEnd/>
            <a:tailEnd/>
          </a:ln>
        </p:spPr>
        <p:txBody>
          <a:bodyPr wrap="none">
            <a:spAutoFit/>
          </a:bodyPr>
          <a:lstStyle/>
          <a:p>
            <a:r>
              <a:rPr lang="en-US" b="1">
                <a:solidFill>
                  <a:schemeClr val="bg1"/>
                </a:solidFill>
              </a:rPr>
              <a:t>SAR, 2D, </a:t>
            </a:r>
          </a:p>
          <a:p>
            <a:r>
              <a:rPr lang="en-US" b="1">
                <a:solidFill>
                  <a:schemeClr val="bg1"/>
                </a:solidFill>
              </a:rPr>
              <a:t>3D-QSAR</a:t>
            </a:r>
          </a:p>
        </p:txBody>
      </p:sp>
      <p:sp>
        <p:nvSpPr>
          <p:cNvPr id="15367" name="Text Box 7"/>
          <p:cNvSpPr txBox="1">
            <a:spLocks noChangeArrowheads="1"/>
          </p:cNvSpPr>
          <p:nvPr/>
        </p:nvSpPr>
        <p:spPr bwMode="auto">
          <a:xfrm>
            <a:off x="747713" y="2719388"/>
            <a:ext cx="2212975" cy="376237"/>
          </a:xfrm>
          <a:prstGeom prst="rect">
            <a:avLst/>
          </a:prstGeom>
          <a:noFill/>
          <a:ln w="9525">
            <a:solidFill>
              <a:schemeClr val="hlink"/>
            </a:solidFill>
            <a:miter lim="800000"/>
            <a:headEnd/>
            <a:tailEnd/>
          </a:ln>
        </p:spPr>
        <p:txBody>
          <a:bodyPr wrap="none">
            <a:spAutoFit/>
          </a:bodyPr>
          <a:lstStyle/>
          <a:p>
            <a:r>
              <a:rPr lang="en-US" b="1">
                <a:solidFill>
                  <a:schemeClr val="bg1"/>
                </a:solidFill>
              </a:rPr>
              <a:t>Lead Identification</a:t>
            </a:r>
          </a:p>
        </p:txBody>
      </p:sp>
      <p:sp>
        <p:nvSpPr>
          <p:cNvPr id="15368" name="Line 8"/>
          <p:cNvSpPr>
            <a:spLocks noChangeShapeType="1"/>
          </p:cNvSpPr>
          <p:nvPr/>
        </p:nvSpPr>
        <p:spPr bwMode="auto">
          <a:xfrm>
            <a:off x="1866900" y="2514600"/>
            <a:ext cx="0" cy="152400"/>
          </a:xfrm>
          <a:prstGeom prst="line">
            <a:avLst/>
          </a:prstGeom>
          <a:noFill/>
          <a:ln w="9525">
            <a:solidFill>
              <a:schemeClr val="bg1"/>
            </a:solidFill>
            <a:round/>
            <a:headEnd/>
            <a:tailEnd type="triangle" w="med" len="med"/>
          </a:ln>
        </p:spPr>
        <p:txBody>
          <a:bodyPr/>
          <a:lstStyle/>
          <a:p>
            <a:endParaRPr lang="en-US"/>
          </a:p>
        </p:txBody>
      </p:sp>
      <p:sp>
        <p:nvSpPr>
          <p:cNvPr id="15369" name="Text Box 9"/>
          <p:cNvSpPr txBox="1">
            <a:spLocks noChangeArrowheads="1"/>
          </p:cNvSpPr>
          <p:nvPr/>
        </p:nvSpPr>
        <p:spPr bwMode="auto">
          <a:xfrm>
            <a:off x="952500" y="4119563"/>
            <a:ext cx="1831975" cy="376237"/>
          </a:xfrm>
          <a:prstGeom prst="rect">
            <a:avLst/>
          </a:prstGeom>
          <a:noFill/>
          <a:ln w="9525">
            <a:solidFill>
              <a:schemeClr val="hlink"/>
            </a:solidFill>
            <a:miter lim="800000"/>
            <a:headEnd/>
            <a:tailEnd/>
          </a:ln>
        </p:spPr>
        <p:txBody>
          <a:bodyPr wrap="none">
            <a:spAutoFit/>
          </a:bodyPr>
          <a:lstStyle/>
          <a:p>
            <a:r>
              <a:rPr lang="en-US" i="1">
                <a:solidFill>
                  <a:schemeClr val="bg1"/>
                </a:solidFill>
              </a:rPr>
              <a:t>In silico</a:t>
            </a:r>
            <a:r>
              <a:rPr lang="en-US">
                <a:solidFill>
                  <a:schemeClr val="bg1"/>
                </a:solidFill>
              </a:rPr>
              <a:t> </a:t>
            </a:r>
            <a:r>
              <a:rPr lang="en-US" b="1">
                <a:solidFill>
                  <a:schemeClr val="bg1"/>
                </a:solidFill>
              </a:rPr>
              <a:t>ADMET</a:t>
            </a:r>
          </a:p>
        </p:txBody>
      </p:sp>
      <p:sp>
        <p:nvSpPr>
          <p:cNvPr id="15371" name="Text Box 11"/>
          <p:cNvSpPr txBox="1">
            <a:spLocks noChangeArrowheads="1"/>
          </p:cNvSpPr>
          <p:nvPr/>
        </p:nvSpPr>
        <p:spPr bwMode="auto">
          <a:xfrm>
            <a:off x="762000" y="5334000"/>
            <a:ext cx="2174875" cy="376238"/>
          </a:xfrm>
          <a:prstGeom prst="rect">
            <a:avLst/>
          </a:prstGeom>
          <a:noFill/>
          <a:ln w="9525">
            <a:solidFill>
              <a:schemeClr val="hlink"/>
            </a:solidFill>
            <a:miter lim="800000"/>
            <a:headEnd/>
            <a:tailEnd/>
          </a:ln>
        </p:spPr>
        <p:txBody>
          <a:bodyPr wrap="none">
            <a:spAutoFit/>
          </a:bodyPr>
          <a:lstStyle/>
          <a:p>
            <a:r>
              <a:rPr lang="en-US" b="1" dirty="0">
                <a:solidFill>
                  <a:schemeClr val="bg1"/>
                </a:solidFill>
              </a:rPr>
              <a:t>Lead Optimization</a:t>
            </a:r>
          </a:p>
        </p:txBody>
      </p:sp>
      <p:sp>
        <p:nvSpPr>
          <p:cNvPr id="15373" name="AutoShape 15"/>
          <p:cNvSpPr>
            <a:spLocks noChangeArrowheads="1"/>
          </p:cNvSpPr>
          <p:nvPr/>
        </p:nvSpPr>
        <p:spPr bwMode="auto">
          <a:xfrm>
            <a:off x="295275" y="1524000"/>
            <a:ext cx="695325" cy="838200"/>
          </a:xfrm>
          <a:prstGeom prst="curvedRightArrow">
            <a:avLst>
              <a:gd name="adj1" fmla="val 22223"/>
              <a:gd name="adj2" fmla="val 44446"/>
              <a:gd name="adj3" fmla="val 33333"/>
            </a:avLst>
          </a:prstGeom>
          <a:solidFill>
            <a:schemeClr val="accent1"/>
          </a:solidFill>
          <a:ln w="9525">
            <a:solidFill>
              <a:schemeClr val="bg1"/>
            </a:solidFill>
            <a:miter lim="800000"/>
            <a:headEnd/>
            <a:tailEnd/>
          </a:ln>
        </p:spPr>
        <p:txBody>
          <a:bodyPr wrap="none" anchor="ctr"/>
          <a:lstStyle/>
          <a:p>
            <a:endParaRPr lang="en-US">
              <a:solidFill>
                <a:schemeClr val="bg1"/>
              </a:solidFill>
            </a:endParaRPr>
          </a:p>
        </p:txBody>
      </p:sp>
      <p:sp>
        <p:nvSpPr>
          <p:cNvPr id="15374" name="Text Box 16"/>
          <p:cNvSpPr txBox="1">
            <a:spLocks noChangeArrowheads="1"/>
          </p:cNvSpPr>
          <p:nvPr/>
        </p:nvSpPr>
        <p:spPr bwMode="auto">
          <a:xfrm>
            <a:off x="4148138" y="2124075"/>
            <a:ext cx="2085975" cy="650875"/>
          </a:xfrm>
          <a:prstGeom prst="rect">
            <a:avLst/>
          </a:prstGeom>
          <a:noFill/>
          <a:ln w="9525">
            <a:solidFill>
              <a:schemeClr val="hlink"/>
            </a:solidFill>
            <a:miter lim="800000"/>
            <a:headEnd/>
            <a:tailEnd/>
          </a:ln>
        </p:spPr>
        <p:txBody>
          <a:bodyPr wrap="none">
            <a:spAutoFit/>
          </a:bodyPr>
          <a:lstStyle/>
          <a:p>
            <a:pPr algn="ctr"/>
            <a:r>
              <a:rPr lang="en-US" b="1">
                <a:solidFill>
                  <a:schemeClr val="bg1"/>
                </a:solidFill>
              </a:rPr>
              <a:t>Crystal structure </a:t>
            </a:r>
          </a:p>
          <a:p>
            <a:pPr algn="ctr"/>
            <a:r>
              <a:rPr lang="en-US" b="1">
                <a:solidFill>
                  <a:schemeClr val="bg1"/>
                </a:solidFill>
              </a:rPr>
              <a:t>analysis</a:t>
            </a:r>
          </a:p>
        </p:txBody>
      </p:sp>
      <p:sp>
        <p:nvSpPr>
          <p:cNvPr id="15375" name="Text Box 17"/>
          <p:cNvSpPr txBox="1">
            <a:spLocks noChangeArrowheads="1"/>
          </p:cNvSpPr>
          <p:nvPr/>
        </p:nvSpPr>
        <p:spPr bwMode="auto">
          <a:xfrm>
            <a:off x="6934200" y="2209800"/>
            <a:ext cx="1311275" cy="650875"/>
          </a:xfrm>
          <a:prstGeom prst="rect">
            <a:avLst/>
          </a:prstGeom>
          <a:noFill/>
          <a:ln w="9525">
            <a:solidFill>
              <a:schemeClr val="hlink"/>
            </a:solidFill>
            <a:miter lim="800000"/>
            <a:headEnd/>
            <a:tailEnd/>
          </a:ln>
        </p:spPr>
        <p:txBody>
          <a:bodyPr wrap="none">
            <a:spAutoFit/>
          </a:bodyPr>
          <a:lstStyle/>
          <a:p>
            <a:r>
              <a:rPr lang="en-US" b="1">
                <a:solidFill>
                  <a:schemeClr val="bg1"/>
                </a:solidFill>
              </a:rPr>
              <a:t>Homology</a:t>
            </a:r>
          </a:p>
          <a:p>
            <a:r>
              <a:rPr lang="en-US" b="1">
                <a:solidFill>
                  <a:schemeClr val="bg1"/>
                </a:solidFill>
              </a:rPr>
              <a:t>Modeling</a:t>
            </a:r>
          </a:p>
        </p:txBody>
      </p:sp>
      <p:sp>
        <p:nvSpPr>
          <p:cNvPr id="15376" name="AutoShape 18"/>
          <p:cNvSpPr>
            <a:spLocks noChangeArrowheads="1"/>
          </p:cNvSpPr>
          <p:nvPr/>
        </p:nvSpPr>
        <p:spPr bwMode="auto">
          <a:xfrm>
            <a:off x="4700588" y="1476375"/>
            <a:ext cx="685800" cy="762000"/>
          </a:xfrm>
          <a:prstGeom prst="curvedRightArrow">
            <a:avLst>
              <a:gd name="adj1" fmla="val 22222"/>
              <a:gd name="adj2" fmla="val 44444"/>
              <a:gd name="adj3" fmla="val 33333"/>
            </a:avLst>
          </a:prstGeom>
          <a:solidFill>
            <a:schemeClr val="accent1"/>
          </a:solidFill>
          <a:ln w="9525">
            <a:solidFill>
              <a:schemeClr val="bg1"/>
            </a:solidFill>
            <a:miter lim="800000"/>
            <a:headEnd/>
            <a:tailEnd/>
          </a:ln>
        </p:spPr>
        <p:txBody>
          <a:bodyPr wrap="none" anchor="ctr"/>
          <a:lstStyle/>
          <a:p>
            <a:endParaRPr lang="en-US">
              <a:solidFill>
                <a:schemeClr val="bg1"/>
              </a:solidFill>
            </a:endParaRPr>
          </a:p>
        </p:txBody>
      </p:sp>
      <p:sp>
        <p:nvSpPr>
          <p:cNvPr id="15377" name="AutoShape 19"/>
          <p:cNvSpPr>
            <a:spLocks noChangeArrowheads="1"/>
          </p:cNvSpPr>
          <p:nvPr/>
        </p:nvSpPr>
        <p:spPr bwMode="auto">
          <a:xfrm rot="21565464" flipH="1">
            <a:off x="7391400" y="1509713"/>
            <a:ext cx="838200" cy="762000"/>
          </a:xfrm>
          <a:prstGeom prst="curvedRightArrow">
            <a:avLst>
              <a:gd name="adj1" fmla="val 20000"/>
              <a:gd name="adj2" fmla="val 40000"/>
              <a:gd name="adj3" fmla="val 36667"/>
            </a:avLst>
          </a:prstGeom>
          <a:solidFill>
            <a:schemeClr val="accent1"/>
          </a:solidFill>
          <a:ln w="9525">
            <a:solidFill>
              <a:schemeClr val="bg1"/>
            </a:solidFill>
            <a:miter lim="800000"/>
            <a:headEnd/>
            <a:tailEnd/>
          </a:ln>
        </p:spPr>
        <p:txBody>
          <a:bodyPr wrap="none" anchor="ctr"/>
          <a:lstStyle/>
          <a:p>
            <a:endParaRPr lang="en-US">
              <a:solidFill>
                <a:schemeClr val="bg1"/>
              </a:solidFill>
            </a:endParaRPr>
          </a:p>
        </p:txBody>
      </p:sp>
      <p:sp>
        <p:nvSpPr>
          <p:cNvPr id="15378" name="Text Box 20"/>
          <p:cNvSpPr txBox="1">
            <a:spLocks noChangeArrowheads="1"/>
          </p:cNvSpPr>
          <p:nvPr/>
        </p:nvSpPr>
        <p:spPr bwMode="auto">
          <a:xfrm>
            <a:off x="3743325" y="3124200"/>
            <a:ext cx="4638675" cy="650875"/>
          </a:xfrm>
          <a:prstGeom prst="rect">
            <a:avLst/>
          </a:prstGeom>
          <a:noFill/>
          <a:ln w="9525">
            <a:solidFill>
              <a:schemeClr val="hlink"/>
            </a:solidFill>
            <a:miter lim="800000"/>
            <a:headEnd/>
            <a:tailEnd/>
          </a:ln>
        </p:spPr>
        <p:txBody>
          <a:bodyPr wrap="none">
            <a:spAutoFit/>
          </a:bodyPr>
          <a:lstStyle/>
          <a:p>
            <a:pPr algn="ctr"/>
            <a:r>
              <a:rPr lang="en-US" b="1">
                <a:solidFill>
                  <a:schemeClr val="bg1"/>
                </a:solidFill>
              </a:rPr>
              <a:t>Computational analysis of Protein-ligand</a:t>
            </a:r>
          </a:p>
          <a:p>
            <a:pPr algn="ctr"/>
            <a:r>
              <a:rPr lang="en-US" b="1">
                <a:solidFill>
                  <a:schemeClr val="bg1"/>
                </a:solidFill>
              </a:rPr>
              <a:t>interactions</a:t>
            </a:r>
          </a:p>
        </p:txBody>
      </p:sp>
      <p:sp>
        <p:nvSpPr>
          <p:cNvPr id="15379" name="Line 21"/>
          <p:cNvSpPr>
            <a:spLocks noChangeShapeType="1"/>
          </p:cNvSpPr>
          <p:nvPr/>
        </p:nvSpPr>
        <p:spPr bwMode="auto">
          <a:xfrm>
            <a:off x="5072063" y="2828925"/>
            <a:ext cx="304800" cy="228600"/>
          </a:xfrm>
          <a:prstGeom prst="line">
            <a:avLst/>
          </a:prstGeom>
          <a:noFill/>
          <a:ln w="9525">
            <a:solidFill>
              <a:schemeClr val="bg1"/>
            </a:solidFill>
            <a:round/>
            <a:headEnd/>
            <a:tailEnd type="triangle" w="med" len="med"/>
          </a:ln>
        </p:spPr>
        <p:txBody>
          <a:bodyPr/>
          <a:lstStyle/>
          <a:p>
            <a:endParaRPr lang="en-US"/>
          </a:p>
        </p:txBody>
      </p:sp>
      <p:sp>
        <p:nvSpPr>
          <p:cNvPr id="15380" name="Line 22"/>
          <p:cNvSpPr>
            <a:spLocks noChangeShapeType="1"/>
          </p:cNvSpPr>
          <p:nvPr/>
        </p:nvSpPr>
        <p:spPr bwMode="auto">
          <a:xfrm flipH="1">
            <a:off x="7086600" y="2895600"/>
            <a:ext cx="381000" cy="228600"/>
          </a:xfrm>
          <a:prstGeom prst="line">
            <a:avLst/>
          </a:prstGeom>
          <a:noFill/>
          <a:ln w="9525">
            <a:solidFill>
              <a:schemeClr val="bg1"/>
            </a:solidFill>
            <a:round/>
            <a:headEnd/>
            <a:tailEnd type="triangle" w="med" len="med"/>
          </a:ln>
        </p:spPr>
        <p:txBody>
          <a:bodyPr/>
          <a:lstStyle/>
          <a:p>
            <a:endParaRPr lang="en-US"/>
          </a:p>
        </p:txBody>
      </p:sp>
      <p:sp>
        <p:nvSpPr>
          <p:cNvPr id="15381" name="Text Box 23"/>
          <p:cNvSpPr txBox="1">
            <a:spLocks noChangeArrowheads="1"/>
          </p:cNvSpPr>
          <p:nvPr/>
        </p:nvSpPr>
        <p:spPr bwMode="auto">
          <a:xfrm>
            <a:off x="3695700" y="4024313"/>
            <a:ext cx="4752975" cy="650875"/>
          </a:xfrm>
          <a:prstGeom prst="rect">
            <a:avLst/>
          </a:prstGeom>
          <a:noFill/>
          <a:ln w="9525">
            <a:solidFill>
              <a:schemeClr val="hlink"/>
            </a:solidFill>
            <a:miter lim="800000"/>
            <a:headEnd/>
            <a:tailEnd/>
          </a:ln>
        </p:spPr>
        <p:txBody>
          <a:bodyPr wrap="none">
            <a:spAutoFit/>
          </a:bodyPr>
          <a:lstStyle/>
          <a:p>
            <a:pPr algn="ctr"/>
            <a:r>
              <a:rPr lang="en-US" b="1">
                <a:solidFill>
                  <a:schemeClr val="bg1"/>
                </a:solidFill>
              </a:rPr>
              <a:t>Fragment based Ligand modifications for </a:t>
            </a:r>
          </a:p>
          <a:p>
            <a:pPr algn="ctr"/>
            <a:r>
              <a:rPr lang="en-US" b="1">
                <a:solidFill>
                  <a:schemeClr val="bg1"/>
                </a:solidFill>
              </a:rPr>
              <a:t>better affinity </a:t>
            </a:r>
          </a:p>
        </p:txBody>
      </p:sp>
      <p:sp>
        <p:nvSpPr>
          <p:cNvPr id="15382" name="Line 24"/>
          <p:cNvSpPr>
            <a:spLocks noChangeShapeType="1"/>
          </p:cNvSpPr>
          <p:nvPr/>
        </p:nvSpPr>
        <p:spPr bwMode="auto">
          <a:xfrm>
            <a:off x="6096000" y="3852863"/>
            <a:ext cx="0" cy="152400"/>
          </a:xfrm>
          <a:prstGeom prst="line">
            <a:avLst/>
          </a:prstGeom>
          <a:noFill/>
          <a:ln w="9525">
            <a:solidFill>
              <a:schemeClr val="bg1"/>
            </a:solidFill>
            <a:round/>
            <a:headEnd/>
            <a:tailEnd type="triangle" w="med" len="med"/>
          </a:ln>
        </p:spPr>
        <p:txBody>
          <a:bodyPr/>
          <a:lstStyle/>
          <a:p>
            <a:endParaRPr lang="en-US"/>
          </a:p>
        </p:txBody>
      </p:sp>
      <p:sp>
        <p:nvSpPr>
          <p:cNvPr id="15383" name="Line 25"/>
          <p:cNvSpPr>
            <a:spLocks noChangeShapeType="1"/>
          </p:cNvSpPr>
          <p:nvPr/>
        </p:nvSpPr>
        <p:spPr bwMode="auto">
          <a:xfrm flipH="1">
            <a:off x="2824163" y="4343400"/>
            <a:ext cx="762000" cy="0"/>
          </a:xfrm>
          <a:prstGeom prst="line">
            <a:avLst/>
          </a:prstGeom>
          <a:noFill/>
          <a:ln w="9525">
            <a:solidFill>
              <a:schemeClr val="bg1"/>
            </a:solidFill>
            <a:round/>
            <a:headEnd/>
            <a:tailEnd type="triangle" w="med" len="med"/>
          </a:ln>
        </p:spPr>
        <p:txBody>
          <a:bodyPr/>
          <a:lstStyle/>
          <a:p>
            <a:endParaRPr lang="en-US"/>
          </a:p>
        </p:txBody>
      </p:sp>
      <p:sp>
        <p:nvSpPr>
          <p:cNvPr id="15384" name="Text Box 26"/>
          <p:cNvSpPr txBox="1">
            <a:spLocks noChangeArrowheads="1"/>
          </p:cNvSpPr>
          <p:nvPr/>
        </p:nvSpPr>
        <p:spPr bwMode="auto">
          <a:xfrm>
            <a:off x="3892060" y="5001064"/>
            <a:ext cx="2670175" cy="376237"/>
          </a:xfrm>
          <a:prstGeom prst="rect">
            <a:avLst/>
          </a:prstGeom>
          <a:noFill/>
          <a:ln w="9525">
            <a:solidFill>
              <a:schemeClr val="hlink"/>
            </a:solidFill>
            <a:miter lim="800000"/>
            <a:headEnd/>
            <a:tailEnd/>
          </a:ln>
        </p:spPr>
        <p:txBody>
          <a:bodyPr wrap="none">
            <a:spAutoFit/>
          </a:bodyPr>
          <a:lstStyle/>
          <a:p>
            <a:r>
              <a:rPr lang="en-US" b="1">
                <a:solidFill>
                  <a:schemeClr val="bg1"/>
                </a:solidFill>
              </a:rPr>
              <a:t>Phramacophore model</a:t>
            </a:r>
          </a:p>
        </p:txBody>
      </p:sp>
      <p:sp>
        <p:nvSpPr>
          <p:cNvPr id="15385" name="Line 27"/>
          <p:cNvSpPr>
            <a:spLocks noChangeShapeType="1"/>
          </p:cNvSpPr>
          <p:nvPr/>
        </p:nvSpPr>
        <p:spPr bwMode="auto">
          <a:xfrm>
            <a:off x="5029200" y="5410200"/>
            <a:ext cx="0" cy="228600"/>
          </a:xfrm>
          <a:prstGeom prst="line">
            <a:avLst/>
          </a:prstGeom>
          <a:noFill/>
          <a:ln w="9525">
            <a:solidFill>
              <a:schemeClr val="bg1"/>
            </a:solidFill>
            <a:round/>
            <a:headEnd/>
            <a:tailEnd type="triangle" w="med" len="med"/>
          </a:ln>
        </p:spPr>
        <p:txBody>
          <a:bodyPr/>
          <a:lstStyle/>
          <a:p>
            <a:endParaRPr lang="en-US"/>
          </a:p>
        </p:txBody>
      </p:sp>
      <p:sp>
        <p:nvSpPr>
          <p:cNvPr id="15386" name="Text Box 28"/>
          <p:cNvSpPr txBox="1">
            <a:spLocks noChangeArrowheads="1"/>
          </p:cNvSpPr>
          <p:nvPr/>
        </p:nvSpPr>
        <p:spPr bwMode="auto">
          <a:xfrm>
            <a:off x="3937000" y="5637213"/>
            <a:ext cx="2352675" cy="376237"/>
          </a:xfrm>
          <a:prstGeom prst="rect">
            <a:avLst/>
          </a:prstGeom>
          <a:noFill/>
          <a:ln w="9525">
            <a:solidFill>
              <a:schemeClr val="hlink"/>
            </a:solidFill>
            <a:miter lim="800000"/>
            <a:headEnd/>
            <a:tailEnd/>
          </a:ln>
        </p:spPr>
        <p:txBody>
          <a:bodyPr wrap="none">
            <a:spAutoFit/>
          </a:bodyPr>
          <a:lstStyle/>
          <a:p>
            <a:r>
              <a:rPr lang="en-US" b="1">
                <a:solidFill>
                  <a:schemeClr val="bg1"/>
                </a:solidFill>
              </a:rPr>
              <a:t>Database screening</a:t>
            </a:r>
          </a:p>
        </p:txBody>
      </p:sp>
      <p:sp>
        <p:nvSpPr>
          <p:cNvPr id="15387" name="Text Box 29"/>
          <p:cNvSpPr txBox="1">
            <a:spLocks noChangeArrowheads="1"/>
          </p:cNvSpPr>
          <p:nvPr/>
        </p:nvSpPr>
        <p:spPr bwMode="auto">
          <a:xfrm>
            <a:off x="3962400" y="6248400"/>
            <a:ext cx="2365375" cy="376238"/>
          </a:xfrm>
          <a:prstGeom prst="rect">
            <a:avLst/>
          </a:prstGeom>
          <a:noFill/>
          <a:ln w="9525">
            <a:solidFill>
              <a:schemeClr val="hlink"/>
            </a:solidFill>
            <a:miter lim="800000"/>
            <a:headEnd/>
            <a:tailEnd/>
          </a:ln>
        </p:spPr>
        <p:txBody>
          <a:bodyPr wrap="none">
            <a:spAutoFit/>
          </a:bodyPr>
          <a:lstStyle/>
          <a:p>
            <a:r>
              <a:rPr lang="en-US" b="1">
                <a:solidFill>
                  <a:schemeClr val="bg1"/>
                </a:solidFill>
              </a:rPr>
              <a:t>Prioritization of Hits</a:t>
            </a:r>
          </a:p>
        </p:txBody>
      </p:sp>
      <p:sp>
        <p:nvSpPr>
          <p:cNvPr id="15388" name="Line 30"/>
          <p:cNvSpPr>
            <a:spLocks noChangeShapeType="1"/>
          </p:cNvSpPr>
          <p:nvPr/>
        </p:nvSpPr>
        <p:spPr bwMode="auto">
          <a:xfrm>
            <a:off x="5029200" y="6019800"/>
            <a:ext cx="0" cy="228600"/>
          </a:xfrm>
          <a:prstGeom prst="line">
            <a:avLst/>
          </a:prstGeom>
          <a:noFill/>
          <a:ln w="9525">
            <a:solidFill>
              <a:schemeClr val="bg1"/>
            </a:solidFill>
            <a:round/>
            <a:headEnd/>
            <a:tailEnd type="triangle" w="med" len="med"/>
          </a:ln>
        </p:spPr>
        <p:txBody>
          <a:bodyPr/>
          <a:lstStyle/>
          <a:p>
            <a:endParaRPr lang="en-US"/>
          </a:p>
        </p:txBody>
      </p:sp>
      <p:sp>
        <p:nvSpPr>
          <p:cNvPr id="15389" name="Line 31"/>
          <p:cNvSpPr>
            <a:spLocks noChangeShapeType="1"/>
          </p:cNvSpPr>
          <p:nvPr/>
        </p:nvSpPr>
        <p:spPr bwMode="auto">
          <a:xfrm>
            <a:off x="6324600" y="6477000"/>
            <a:ext cx="2286000" cy="0"/>
          </a:xfrm>
          <a:prstGeom prst="line">
            <a:avLst/>
          </a:prstGeom>
          <a:noFill/>
          <a:ln w="9525">
            <a:solidFill>
              <a:schemeClr val="bg1"/>
            </a:solidFill>
            <a:round/>
            <a:headEnd/>
            <a:tailEnd/>
          </a:ln>
        </p:spPr>
        <p:txBody>
          <a:bodyPr/>
          <a:lstStyle/>
          <a:p>
            <a:endParaRPr lang="en-US"/>
          </a:p>
        </p:txBody>
      </p:sp>
      <p:sp>
        <p:nvSpPr>
          <p:cNvPr id="15390" name="Line 32"/>
          <p:cNvSpPr>
            <a:spLocks noChangeShapeType="1"/>
          </p:cNvSpPr>
          <p:nvPr/>
        </p:nvSpPr>
        <p:spPr bwMode="auto">
          <a:xfrm flipV="1">
            <a:off x="8610600" y="3429000"/>
            <a:ext cx="0" cy="3048000"/>
          </a:xfrm>
          <a:prstGeom prst="line">
            <a:avLst/>
          </a:prstGeom>
          <a:noFill/>
          <a:ln w="9525">
            <a:solidFill>
              <a:schemeClr val="bg1"/>
            </a:solidFill>
            <a:round/>
            <a:headEnd/>
            <a:tailEnd/>
          </a:ln>
        </p:spPr>
        <p:txBody>
          <a:bodyPr/>
          <a:lstStyle/>
          <a:p>
            <a:endParaRPr lang="en-US"/>
          </a:p>
        </p:txBody>
      </p:sp>
      <p:sp>
        <p:nvSpPr>
          <p:cNvPr id="15391" name="Line 33"/>
          <p:cNvSpPr>
            <a:spLocks noChangeShapeType="1"/>
          </p:cNvSpPr>
          <p:nvPr/>
        </p:nvSpPr>
        <p:spPr bwMode="auto">
          <a:xfrm flipH="1">
            <a:off x="8382000" y="3429000"/>
            <a:ext cx="228600" cy="0"/>
          </a:xfrm>
          <a:prstGeom prst="line">
            <a:avLst/>
          </a:prstGeom>
          <a:noFill/>
          <a:ln w="9525">
            <a:solidFill>
              <a:schemeClr val="bg1"/>
            </a:solidFill>
            <a:round/>
            <a:headEnd/>
            <a:tailEnd type="triangle" w="med" len="med"/>
          </a:ln>
        </p:spPr>
        <p:txBody>
          <a:bodyPr/>
          <a:lstStyle/>
          <a:p>
            <a:endParaRPr lang="en-US"/>
          </a:p>
        </p:txBody>
      </p:sp>
      <p:sp>
        <p:nvSpPr>
          <p:cNvPr id="34" name="Line 10"/>
          <p:cNvSpPr>
            <a:spLocks noChangeShapeType="1"/>
          </p:cNvSpPr>
          <p:nvPr/>
        </p:nvSpPr>
        <p:spPr bwMode="auto">
          <a:xfrm>
            <a:off x="1752600" y="4495800"/>
            <a:ext cx="0" cy="876300"/>
          </a:xfrm>
          <a:prstGeom prst="line">
            <a:avLst/>
          </a:prstGeom>
          <a:noFill/>
          <a:ln w="9525">
            <a:solidFill>
              <a:schemeClr val="bg1"/>
            </a:solidFill>
            <a:round/>
            <a:headEnd/>
            <a:tailEnd type="triangle" w="med" len="med"/>
          </a:ln>
        </p:spPr>
        <p:txBody>
          <a:bodyPr/>
          <a:lstStyle/>
          <a:p>
            <a:endParaRPr lang="en-US"/>
          </a:p>
        </p:txBody>
      </p:sp>
      <p:sp>
        <p:nvSpPr>
          <p:cNvPr id="35" name="Line 10"/>
          <p:cNvSpPr>
            <a:spLocks noChangeShapeType="1"/>
          </p:cNvSpPr>
          <p:nvPr/>
        </p:nvSpPr>
        <p:spPr bwMode="auto">
          <a:xfrm>
            <a:off x="2590800" y="4495800"/>
            <a:ext cx="1371600" cy="1295400"/>
          </a:xfrm>
          <a:prstGeom prst="line">
            <a:avLst/>
          </a:prstGeom>
          <a:noFill/>
          <a:ln w="9525">
            <a:solidFill>
              <a:schemeClr val="bg1"/>
            </a:solidFill>
            <a:round/>
            <a:headEnd/>
            <a:tailEnd type="triangle" w="med" len="med"/>
          </a:ln>
        </p:spPr>
        <p:txBody>
          <a:bodyPr/>
          <a:lstStyle/>
          <a:p>
            <a:endParaRPr lang="en-US"/>
          </a:p>
        </p:txBody>
      </p:sp>
      <p:sp>
        <p:nvSpPr>
          <p:cNvPr id="36" name="Line 10"/>
          <p:cNvSpPr>
            <a:spLocks noChangeShapeType="1"/>
          </p:cNvSpPr>
          <p:nvPr/>
        </p:nvSpPr>
        <p:spPr bwMode="auto">
          <a:xfrm>
            <a:off x="1828800" y="3200400"/>
            <a:ext cx="0" cy="876300"/>
          </a:xfrm>
          <a:prstGeom prst="line">
            <a:avLst/>
          </a:prstGeom>
          <a:noFill/>
          <a:ln w="9525">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6B3521-0ACB-44FB-8CE3-CD67FBFA1498}" type="slidenum">
              <a:rPr lang="en-US" smtClean="0"/>
              <a:pPr>
                <a:defRPr/>
              </a:pPr>
              <a:t>8</a:t>
            </a:fld>
            <a:endParaRPr lang="en-US"/>
          </a:p>
        </p:txBody>
      </p:sp>
      <p:sp>
        <p:nvSpPr>
          <p:cNvPr id="5" name="TextBox 5"/>
          <p:cNvSpPr txBox="1">
            <a:spLocks noChangeArrowheads="1"/>
          </p:cNvSpPr>
          <p:nvPr/>
        </p:nvSpPr>
        <p:spPr bwMode="auto">
          <a:xfrm>
            <a:off x="313008" y="685800"/>
            <a:ext cx="8458200" cy="156966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n-US" sz="3200" b="1" dirty="0" smtClean="0">
                <a:solidFill>
                  <a:schemeClr val="bg1"/>
                </a:solidFill>
                <a:latin typeface="Times New Roman" pitchFamily="18" charset="0"/>
                <a:cs typeface="Times New Roman" pitchFamily="18" charset="0"/>
              </a:rPr>
              <a:t>Harnessing Human </a:t>
            </a:r>
            <a:r>
              <a:rPr lang="en-US" sz="3200" b="1" dirty="0" smtClean="0">
                <a:solidFill>
                  <a:srgbClr val="FFC000"/>
                </a:solidFill>
                <a:latin typeface="Times New Roman" pitchFamily="18" charset="0"/>
                <a:cs typeface="Times New Roman" pitchFamily="18" charset="0"/>
              </a:rPr>
              <a:t>N-type Ca</a:t>
            </a:r>
            <a:r>
              <a:rPr lang="en-US" sz="3200" b="1" baseline="30000" dirty="0" smtClean="0">
                <a:solidFill>
                  <a:srgbClr val="FFC000"/>
                </a:solidFill>
                <a:latin typeface="Times New Roman" pitchFamily="18" charset="0"/>
                <a:cs typeface="Times New Roman" pitchFamily="18" charset="0"/>
              </a:rPr>
              <a:t>2+</a:t>
            </a:r>
            <a:r>
              <a:rPr lang="en-US" sz="3200" b="1" dirty="0" smtClean="0">
                <a:solidFill>
                  <a:srgbClr val="FFC000"/>
                </a:solidFill>
                <a:latin typeface="Times New Roman" pitchFamily="18" charset="0"/>
                <a:cs typeface="Times New Roman" pitchFamily="18" charset="0"/>
              </a:rPr>
              <a:t> Channel Receptor</a:t>
            </a:r>
            <a:r>
              <a:rPr lang="en-US" sz="3200" b="1" dirty="0" smtClean="0">
                <a:solidFill>
                  <a:schemeClr val="bg1"/>
                </a:solidFill>
                <a:latin typeface="Times New Roman" pitchFamily="18" charset="0"/>
                <a:cs typeface="Times New Roman" pitchFamily="18" charset="0"/>
              </a:rPr>
              <a:t> by Identifying the Atomic Hotspot Regions for its Structure-Based Blocker Design</a:t>
            </a:r>
          </a:p>
        </p:txBody>
      </p:sp>
      <p:sp>
        <p:nvSpPr>
          <p:cNvPr id="7" name="TextBox 6"/>
          <p:cNvSpPr txBox="1"/>
          <p:nvPr/>
        </p:nvSpPr>
        <p:spPr>
          <a:xfrm>
            <a:off x="423204" y="3352800"/>
            <a:ext cx="8305479" cy="461665"/>
          </a:xfrm>
          <a:prstGeom prst="rect">
            <a:avLst/>
          </a:prstGeom>
          <a:solidFill>
            <a:srgbClr val="00B050"/>
          </a:solidFill>
          <a:ln>
            <a:solidFill>
              <a:schemeClr val="bg1"/>
            </a:solidFill>
          </a:ln>
        </p:spPr>
        <p:txBody>
          <a:bodyPr wrap="none" rtlCol="0">
            <a:spAutoFit/>
          </a:bodyPr>
          <a:lstStyle/>
          <a:p>
            <a:r>
              <a:rPr lang="en-US" sz="2400" b="1" dirty="0" smtClean="0">
                <a:solidFill>
                  <a:schemeClr val="bg1"/>
                </a:solidFill>
              </a:rPr>
              <a:t>Important </a:t>
            </a:r>
            <a:r>
              <a:rPr lang="en-US" sz="2400" b="1" dirty="0" err="1" smtClean="0">
                <a:solidFill>
                  <a:schemeClr val="bg1"/>
                </a:solidFill>
              </a:rPr>
              <a:t>Druggable</a:t>
            </a:r>
            <a:r>
              <a:rPr lang="en-US" sz="2400" b="1" dirty="0" smtClean="0">
                <a:solidFill>
                  <a:schemeClr val="bg1"/>
                </a:solidFill>
              </a:rPr>
              <a:t> target for Pain and Stroke Disease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desktop last\thesis1\K_ion_flow.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2895600" y="2346325"/>
            <a:ext cx="2362200" cy="3581400"/>
          </a:xfrm>
          <a:prstGeom prst="rect">
            <a:avLst/>
          </a:prstGeom>
          <a:noFill/>
        </p:spPr>
      </p:pic>
      <p:sp>
        <p:nvSpPr>
          <p:cNvPr id="5" name="Rectangle 4"/>
          <p:cNvSpPr/>
          <p:nvPr/>
        </p:nvSpPr>
        <p:spPr>
          <a:xfrm>
            <a:off x="-24419" y="3990459"/>
            <a:ext cx="3345788" cy="400110"/>
          </a:xfrm>
          <a:prstGeom prst="rect">
            <a:avLst/>
          </a:prstGeom>
        </p:spPr>
        <p:txBody>
          <a:bodyPr wrap="none">
            <a:spAutoFit/>
          </a:bodyPr>
          <a:lstStyle/>
          <a:p>
            <a:r>
              <a:rPr lang="en-US" sz="2000" b="1" dirty="0" smtClean="0">
                <a:solidFill>
                  <a:schemeClr val="bg1"/>
                </a:solidFill>
              </a:rPr>
              <a:t>Membrane depolarization </a:t>
            </a:r>
            <a:endParaRPr lang="en-US" sz="2000" b="1" dirty="0">
              <a:solidFill>
                <a:schemeClr val="bg1"/>
              </a:solidFill>
            </a:endParaRPr>
          </a:p>
        </p:txBody>
      </p:sp>
      <p:sp>
        <p:nvSpPr>
          <p:cNvPr id="7" name="TextBox 6"/>
          <p:cNvSpPr txBox="1"/>
          <p:nvPr/>
        </p:nvSpPr>
        <p:spPr>
          <a:xfrm>
            <a:off x="5181600" y="3641725"/>
            <a:ext cx="1676400" cy="1015663"/>
          </a:xfrm>
          <a:prstGeom prst="rect">
            <a:avLst/>
          </a:prstGeom>
          <a:noFill/>
        </p:spPr>
        <p:txBody>
          <a:bodyPr wrap="square" rtlCol="0">
            <a:spAutoFit/>
          </a:bodyPr>
          <a:lstStyle/>
          <a:p>
            <a:r>
              <a:rPr lang="en-US" sz="2000" b="1" dirty="0" smtClean="0">
                <a:solidFill>
                  <a:schemeClr val="bg1"/>
                </a:solidFill>
              </a:rPr>
              <a:t>Regulate </a:t>
            </a:r>
          </a:p>
          <a:p>
            <a:r>
              <a:rPr lang="en-US" sz="2000" b="1" dirty="0" smtClean="0">
                <a:solidFill>
                  <a:schemeClr val="bg1"/>
                </a:solidFill>
              </a:rPr>
              <a:t>Intracellular processes</a:t>
            </a:r>
            <a:endParaRPr lang="en-US" sz="2000" b="1" dirty="0">
              <a:solidFill>
                <a:schemeClr val="bg1"/>
              </a:solidFill>
            </a:endParaRPr>
          </a:p>
        </p:txBody>
      </p:sp>
      <p:sp>
        <p:nvSpPr>
          <p:cNvPr id="11" name="Rounded Rectangle 10"/>
          <p:cNvSpPr/>
          <p:nvPr/>
        </p:nvSpPr>
        <p:spPr>
          <a:xfrm>
            <a:off x="6838072" y="2222703"/>
            <a:ext cx="1981200" cy="593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Contraction</a:t>
            </a:r>
            <a:endParaRPr lang="en-US" b="1" dirty="0">
              <a:solidFill>
                <a:srgbClr val="00B050"/>
              </a:solidFill>
            </a:endParaRPr>
          </a:p>
        </p:txBody>
      </p:sp>
      <p:sp>
        <p:nvSpPr>
          <p:cNvPr id="13" name="Rounded Rectangle 12"/>
          <p:cNvSpPr/>
          <p:nvPr/>
        </p:nvSpPr>
        <p:spPr>
          <a:xfrm>
            <a:off x="6781800" y="3124201"/>
            <a:ext cx="19812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Secretion</a:t>
            </a:r>
            <a:endParaRPr lang="en-US" b="1" dirty="0">
              <a:solidFill>
                <a:srgbClr val="00B050"/>
              </a:solidFill>
            </a:endParaRPr>
          </a:p>
        </p:txBody>
      </p:sp>
      <p:sp>
        <p:nvSpPr>
          <p:cNvPr id="14" name="Rounded Rectangle 13"/>
          <p:cNvSpPr/>
          <p:nvPr/>
        </p:nvSpPr>
        <p:spPr>
          <a:xfrm>
            <a:off x="6781800" y="4571999"/>
            <a:ext cx="1981200" cy="746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B050"/>
                </a:solidFill>
              </a:rPr>
              <a:t>Neuro</a:t>
            </a:r>
            <a:r>
              <a:rPr lang="en-US" sz="2400" b="1" dirty="0" smtClean="0">
                <a:solidFill>
                  <a:srgbClr val="00B050"/>
                </a:solidFill>
              </a:rPr>
              <a:t>-transmission</a:t>
            </a:r>
            <a:endParaRPr lang="en-US" b="1" dirty="0">
              <a:solidFill>
                <a:srgbClr val="00B050"/>
              </a:solidFill>
            </a:endParaRPr>
          </a:p>
        </p:txBody>
      </p:sp>
      <p:sp>
        <p:nvSpPr>
          <p:cNvPr id="15" name="Rounded Rectangle 14"/>
          <p:cNvSpPr/>
          <p:nvPr/>
        </p:nvSpPr>
        <p:spPr>
          <a:xfrm>
            <a:off x="6809936" y="5822848"/>
            <a:ext cx="1981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Gene expression</a:t>
            </a:r>
            <a:endParaRPr lang="en-US" b="1" dirty="0">
              <a:solidFill>
                <a:srgbClr val="00B050"/>
              </a:solidFill>
            </a:endParaRPr>
          </a:p>
        </p:txBody>
      </p:sp>
      <p:cxnSp>
        <p:nvCxnSpPr>
          <p:cNvPr id="17" name="Straight Arrow Connector 16"/>
          <p:cNvCxnSpPr/>
          <p:nvPr/>
        </p:nvCxnSpPr>
        <p:spPr>
          <a:xfrm rot="5400000" flipH="1" flipV="1">
            <a:off x="6103938" y="2963863"/>
            <a:ext cx="1050925" cy="457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5943600" y="5089525"/>
            <a:ext cx="1295400" cy="381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553200" y="3794125"/>
            <a:ext cx="304800" cy="228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6553200" y="4327525"/>
            <a:ext cx="228600" cy="228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a:xfrm>
            <a:off x="6553200" y="6991350"/>
            <a:ext cx="2133600" cy="476250"/>
          </a:xfrm>
        </p:spPr>
        <p:txBody>
          <a:bodyPr/>
          <a:lstStyle/>
          <a:p>
            <a:pPr>
              <a:defRPr/>
            </a:pPr>
            <a:fld id="{3F4D40F2-80BA-4692-9A1F-46AF6FAAE46B}" type="slidenum">
              <a:rPr lang="en-US" smtClean="0">
                <a:solidFill>
                  <a:schemeClr val="tx1"/>
                </a:solidFill>
              </a:rPr>
              <a:pPr>
                <a:defRPr/>
              </a:pPr>
              <a:t>9</a:t>
            </a:fld>
            <a:endParaRPr lang="en-US" dirty="0">
              <a:solidFill>
                <a:schemeClr val="tx1"/>
              </a:solidFill>
            </a:endParaRPr>
          </a:p>
        </p:txBody>
      </p:sp>
      <p:sp>
        <p:nvSpPr>
          <p:cNvPr id="19" name="Content Placeholder 2"/>
          <p:cNvSpPr>
            <a:spLocks noGrp="1"/>
          </p:cNvSpPr>
          <p:nvPr>
            <p:ph idx="1"/>
          </p:nvPr>
        </p:nvSpPr>
        <p:spPr>
          <a:xfrm>
            <a:off x="228600" y="914400"/>
            <a:ext cx="8458200" cy="1295400"/>
          </a:xfrm>
          <a:ln>
            <a:solidFill>
              <a:schemeClr val="accent1"/>
            </a:solidFill>
          </a:ln>
        </p:spPr>
        <p:txBody>
          <a:bodyPr/>
          <a:lstStyle/>
          <a:p>
            <a:pPr algn="just" eaLnBrk="1" hangingPunct="1">
              <a:buNone/>
            </a:pPr>
            <a:r>
              <a:rPr lang="en-US" sz="2600" b="1" dirty="0" smtClean="0">
                <a:solidFill>
                  <a:schemeClr val="bg1"/>
                </a:solidFill>
                <a:latin typeface="Arial" pitchFamily="34" charset="0"/>
                <a:cs typeface="Arial" pitchFamily="34" charset="0"/>
              </a:rPr>
              <a:t>Free intracellular Ca</a:t>
            </a:r>
            <a:r>
              <a:rPr lang="en-US" sz="2600" b="1" baseline="30000" dirty="0" smtClean="0">
                <a:solidFill>
                  <a:schemeClr val="bg1"/>
                </a:solidFill>
                <a:latin typeface="Arial" pitchFamily="34" charset="0"/>
                <a:cs typeface="Arial" pitchFamily="34" charset="0"/>
              </a:rPr>
              <a:t>2+</a:t>
            </a:r>
            <a:r>
              <a:rPr lang="en-US" sz="2600" b="1" dirty="0" smtClean="0">
                <a:solidFill>
                  <a:schemeClr val="bg1"/>
                </a:solidFill>
                <a:latin typeface="Arial" pitchFamily="34" charset="0"/>
                <a:cs typeface="Arial" pitchFamily="34" charset="0"/>
              </a:rPr>
              <a:t> is an essential element for life and is the most common signal transduction element in cells </a:t>
            </a:r>
          </a:p>
          <a:p>
            <a:pPr algn="just" eaLnBrk="1" hangingPunct="1">
              <a:buNone/>
            </a:pPr>
            <a:endParaRPr lang="en-US" dirty="0" smtClean="0"/>
          </a:p>
        </p:txBody>
      </p:sp>
      <p:sp>
        <p:nvSpPr>
          <p:cNvPr id="20" name="TextBox 2"/>
          <p:cNvSpPr txBox="1">
            <a:spLocks noChangeArrowheads="1"/>
          </p:cNvSpPr>
          <p:nvPr/>
        </p:nvSpPr>
        <p:spPr bwMode="auto">
          <a:xfrm>
            <a:off x="2971800" y="76200"/>
            <a:ext cx="2722220" cy="707886"/>
          </a:xfrm>
          <a:prstGeom prst="rect">
            <a:avLst/>
          </a:prstGeom>
          <a:solidFill>
            <a:schemeClr val="accent2"/>
          </a:solidFill>
          <a:ln w="9525">
            <a:solidFill>
              <a:schemeClr val="accent1"/>
            </a:solidFill>
            <a:miter lim="800000"/>
            <a:headEnd/>
            <a:tailEnd/>
          </a:ln>
        </p:spPr>
        <p:txBody>
          <a:bodyPr wrap="none">
            <a:spAutoFit/>
          </a:bodyPr>
          <a:lstStyle/>
          <a:p>
            <a:r>
              <a:rPr lang="en-US" sz="4000" dirty="0">
                <a:solidFill>
                  <a:schemeClr val="bg1"/>
                </a:solidFill>
                <a:latin typeface="+mj-lt"/>
              </a:rPr>
              <a:t>Introduction</a:t>
            </a:r>
          </a:p>
        </p:txBody>
      </p:sp>
      <p:sp>
        <p:nvSpPr>
          <p:cNvPr id="24" name="TextBox 23"/>
          <p:cNvSpPr txBox="1"/>
          <p:nvPr/>
        </p:nvSpPr>
        <p:spPr>
          <a:xfrm>
            <a:off x="228600" y="5715000"/>
            <a:ext cx="2890535" cy="923330"/>
          </a:xfrm>
          <a:prstGeom prst="rect">
            <a:avLst/>
          </a:prstGeom>
          <a:noFill/>
          <a:ln>
            <a:solidFill>
              <a:schemeClr val="accent1"/>
            </a:solidFill>
          </a:ln>
        </p:spPr>
        <p:txBody>
          <a:bodyPr wrap="none" rtlCol="0">
            <a:spAutoFit/>
          </a:bodyPr>
          <a:lstStyle/>
          <a:p>
            <a:r>
              <a:rPr lang="en-US" b="1" dirty="0" smtClean="0">
                <a:solidFill>
                  <a:schemeClr val="bg1"/>
                </a:solidFill>
              </a:rPr>
              <a:t>Cardiovascular</a:t>
            </a:r>
            <a:r>
              <a:rPr lang="en-US" b="1" dirty="0" smtClean="0"/>
              <a:t> </a:t>
            </a:r>
            <a:r>
              <a:rPr lang="en-US" b="1" dirty="0" smtClean="0">
                <a:solidFill>
                  <a:schemeClr val="bg1"/>
                </a:solidFill>
              </a:rPr>
              <a:t>diseases</a:t>
            </a:r>
          </a:p>
          <a:p>
            <a:r>
              <a:rPr lang="en-US" b="1" dirty="0" smtClean="0">
                <a:solidFill>
                  <a:schemeClr val="bg1"/>
                </a:solidFill>
              </a:rPr>
              <a:t>Muscle</a:t>
            </a:r>
            <a:r>
              <a:rPr lang="en-US" b="1" dirty="0" smtClean="0"/>
              <a:t> </a:t>
            </a:r>
            <a:r>
              <a:rPr lang="en-US" b="1" dirty="0" smtClean="0">
                <a:solidFill>
                  <a:schemeClr val="bg1"/>
                </a:solidFill>
              </a:rPr>
              <a:t>disorders</a:t>
            </a:r>
          </a:p>
          <a:p>
            <a:r>
              <a:rPr lang="en-US" b="1" dirty="0" smtClean="0">
                <a:solidFill>
                  <a:schemeClr val="bg1"/>
                </a:solidFill>
              </a:rPr>
              <a:t>Epilepsy</a:t>
            </a:r>
          </a:p>
        </p:txBody>
      </p:sp>
      <p:sp>
        <p:nvSpPr>
          <p:cNvPr id="25" name="TextBox 24"/>
          <p:cNvSpPr txBox="1"/>
          <p:nvPr/>
        </p:nvSpPr>
        <p:spPr>
          <a:xfrm>
            <a:off x="3572028" y="5574320"/>
            <a:ext cx="2219172" cy="1292662"/>
          </a:xfrm>
          <a:prstGeom prst="rect">
            <a:avLst/>
          </a:prstGeom>
          <a:noFill/>
          <a:ln>
            <a:solidFill>
              <a:schemeClr val="accent1"/>
            </a:solidFill>
          </a:ln>
        </p:spPr>
        <p:txBody>
          <a:bodyPr wrap="square" rtlCol="0">
            <a:spAutoFit/>
          </a:bodyPr>
          <a:lstStyle/>
          <a:p>
            <a:r>
              <a:rPr lang="en-US" sz="2400" b="1" dirty="0" smtClean="0">
                <a:solidFill>
                  <a:schemeClr val="bg1"/>
                </a:solidFill>
              </a:rPr>
              <a:t>Chronic Pain</a:t>
            </a:r>
          </a:p>
          <a:p>
            <a:r>
              <a:rPr lang="en-US" b="1" dirty="0" smtClean="0">
                <a:solidFill>
                  <a:schemeClr val="bg1"/>
                </a:solidFill>
              </a:rPr>
              <a:t>Cerebral Ataxia</a:t>
            </a:r>
          </a:p>
          <a:p>
            <a:r>
              <a:rPr lang="en-US" b="1" dirty="0" smtClean="0">
                <a:solidFill>
                  <a:schemeClr val="bg1"/>
                </a:solidFill>
              </a:rPr>
              <a:t>Mood disorders</a:t>
            </a:r>
          </a:p>
          <a:p>
            <a:r>
              <a:rPr lang="en-US" b="1" dirty="0" err="1" smtClean="0">
                <a:solidFill>
                  <a:schemeClr val="bg1"/>
                </a:solidFill>
              </a:rPr>
              <a:t>Migrane</a:t>
            </a:r>
            <a:endParaRPr lang="en-US" b="1" dirty="0" smtClean="0">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amond(in)">
                                      <p:cBhvr>
                                        <p:cTn id="19" dur="1000"/>
                                        <p:tgtEl>
                                          <p:spTgt spid="17"/>
                                        </p:tgtEl>
                                      </p:cBhvr>
                                    </p:animEffect>
                                  </p:childTnLst>
                                </p:cTn>
                              </p:par>
                            </p:childTnLst>
                          </p:cTn>
                        </p:par>
                        <p:par>
                          <p:cTn id="20" fill="hold">
                            <p:stCondLst>
                              <p:cond delay="2500"/>
                            </p:stCondLst>
                            <p:childTnLst>
                              <p:par>
                                <p:cTn id="21" presetID="8"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1000"/>
                                        <p:tgtEl>
                                          <p:spTgt spid="21"/>
                                        </p:tgtEl>
                                      </p:cBhvr>
                                    </p:animEffect>
                                  </p:childTnLst>
                                </p:cTn>
                              </p:par>
                            </p:childTnLst>
                          </p:cTn>
                        </p:par>
                        <p:par>
                          <p:cTn id="24" fill="hold">
                            <p:stCondLst>
                              <p:cond delay="3500"/>
                            </p:stCondLst>
                            <p:childTnLst>
                              <p:par>
                                <p:cTn id="25" presetID="8"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amond(in)">
                                      <p:cBhvr>
                                        <p:cTn id="27" dur="1000"/>
                                        <p:tgtEl>
                                          <p:spTgt spid="23"/>
                                        </p:tgtEl>
                                      </p:cBhvr>
                                    </p:animEffect>
                                  </p:childTnLst>
                                </p:cTn>
                              </p:par>
                            </p:childTnLst>
                          </p:cTn>
                        </p:par>
                        <p:par>
                          <p:cTn id="28" fill="hold">
                            <p:stCondLst>
                              <p:cond delay="4500"/>
                            </p:stCondLst>
                            <p:childTnLst>
                              <p:par>
                                <p:cTn id="29" presetID="8"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1000"/>
                                        <p:tgtEl>
                                          <p:spTgt spid="18"/>
                                        </p:tgtEl>
                                      </p:cBhvr>
                                    </p:animEffect>
                                  </p:childTnLst>
                                </p:cTn>
                              </p:par>
                            </p:childTnLst>
                          </p:cTn>
                        </p:par>
                        <p:par>
                          <p:cTn id="32" fill="hold">
                            <p:stCondLst>
                              <p:cond delay="5500"/>
                            </p:stCondLst>
                            <p:childTnLst>
                              <p:par>
                                <p:cTn id="33" presetID="2" presetClass="entr" presetSubtype="2"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6000"/>
                            </p:stCondLst>
                            <p:childTnLst>
                              <p:par>
                                <p:cTn id="38" presetID="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6500"/>
                            </p:stCondLst>
                            <p:childTnLst>
                              <p:par>
                                <p:cTn id="43" presetID="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7000"/>
                            </p:stCondLst>
                            <p:childTnLst>
                              <p:par>
                                <p:cTn id="48" presetID="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animBg="1"/>
      <p:bldP spid="13" grpId="0" animBg="1"/>
      <p:bldP spid="14" grpId="0" animBg="1"/>
      <p:bldP spid="15"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OPTIONS" val="Medium "/>
</p:tagLst>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22444</TotalTime>
  <Words>1540</Words>
  <Application>Microsoft Office PowerPoint</Application>
  <PresentationFormat>On-screen Show (4:3)</PresentationFormat>
  <Paragraphs>301</Paragraphs>
  <Slides>30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CS ChemDraw Drawing</vt:lpstr>
      <vt:lpstr>About OMICS Group</vt:lpstr>
      <vt:lpstr>About OMICS Group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Biological Significance of S5–P–S6 TM segments</vt:lpstr>
      <vt:lpstr>Slide 17</vt:lpstr>
      <vt:lpstr>Slide 18</vt:lpstr>
      <vt:lpstr>Slide 19</vt:lpstr>
      <vt:lpstr>Dihydropyridine docking and interaction analysis</vt:lpstr>
      <vt:lpstr>Slide 21</vt:lpstr>
      <vt:lpstr>Slide 22</vt:lpstr>
      <vt:lpstr>Slide 23</vt:lpstr>
      <vt:lpstr>Slide 24</vt:lpstr>
      <vt:lpstr>Slide 25</vt:lpstr>
      <vt:lpstr>Slide 26</vt:lpstr>
      <vt:lpstr>Slide 27</vt:lpstr>
      <vt:lpstr>Slide 28</vt:lpstr>
      <vt:lpstr>Slide 29</vt:lpstr>
      <vt:lpstr>Let Us Meet Again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C.Gopi Mohan</dc:creator>
  <cp:lastModifiedBy>Venu-p</cp:lastModifiedBy>
  <cp:revision>550</cp:revision>
  <dcterms:created xsi:type="dcterms:W3CDTF">2010-07-07T04:14:53Z</dcterms:created>
  <dcterms:modified xsi:type="dcterms:W3CDTF">2014-09-27T10:36:03Z</dcterms:modified>
</cp:coreProperties>
</file>