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8" r:id="rId3"/>
    <p:sldId id="256" r:id="rId4"/>
    <p:sldId id="262" r:id="rId5"/>
    <p:sldId id="268" r:id="rId6"/>
    <p:sldId id="257" r:id="rId7"/>
    <p:sldId id="274" r:id="rId8"/>
    <p:sldId id="269" r:id="rId9"/>
    <p:sldId id="273" r:id="rId10"/>
    <p:sldId id="276" r:id="rId11"/>
    <p:sldId id="270" r:id="rId12"/>
    <p:sldId id="272" r:id="rId13"/>
    <p:sldId id="275" r:id="rId14"/>
    <p:sldId id="259" r:id="rId15"/>
    <p:sldId id="267" r:id="rId16"/>
    <p:sldId id="27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000000"/>
    <a:srgbClr val="FF4B4B"/>
    <a:srgbClr val="FF5D5D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FED4-5099-4244-9E42-FCEC3E2EFB5D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Lasers, Optics &amp; Photonics, Oct 7-9,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1B7C3-4582-4956-8A6E-47574D5FD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7900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737AA-A50E-4C09-8F4F-E382B118689F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Lasers, Optics &amp; Photonics, Oct 7-9,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E4871-6DC3-430E-96B7-BA4880E72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3609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landsecurityresearch.com/2012/09/u-s-homeland-security-public-safety-market-2013-202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pic-72687217/stock-photo-the-security-section-testing-there-anti-fire-and-safety-systems-in-the-petrochemical-plant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lpasocountyhealth.org/service/food-safet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559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701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Size of Homeland Security Market</a:t>
            </a:r>
            <a:r>
              <a:rPr lang="en-US" baseline="0" dirty="0" smtClean="0"/>
              <a:t> - $51B in 2012, rising to $81B in 2020 </a:t>
            </a:r>
            <a:r>
              <a:rPr lang="en-US" dirty="0" smtClean="0">
                <a:hlinkClick r:id="rId3"/>
              </a:rPr>
              <a:t>http://www.homelandsecurityresearch.com/2012/09/u-s-homeland-security-public-safety-market-2013-2020/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4774-03B7-4052-8A3E-E9D67A74F1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2205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874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http://www.shutterstock.com/pic-72687217/stock-photo-the-security-section-testing-there-anti-fire-and-safety-systems-in-the-petrochemical-plant.html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http://www.elpasocountyhealth.org/service/food-safety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4774-03B7-4052-8A3E-E9D67A74F1B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060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D542-3763-4E88-BDA4-20686D22D94E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12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8058-7F49-4435-A24F-6FDCC283E867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0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D734-3A74-4959-9F2B-826863264466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77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8A93-C202-4A6F-B00F-40E906C35720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30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328-4B37-450D-9D37-2946E85487FC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F99F-7716-4A98-86E5-E59D04079FF7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84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F3A0-C017-4C28-AF34-E1F0C173EF9E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31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1711-C988-4408-977B-8D5D80B06F6B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22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1D7E-00DA-4FD0-97B9-627DC1858473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4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F932-42E8-4427-9DB4-4C9007918D60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3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5955-7188-4FCD-BDE8-D987C41C57DF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52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6E8F3-192E-41C9-B8E2-00FFDCCED69B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E80A2-942E-4CAF-9EF2-0A7F9DA9C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051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symposium.com/link%20her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renceseries.com/" TargetMode="External"/><Relationship Id="rId2" Type="http://schemas.openxmlformats.org/officeDocument/2006/relationships/hyperlink" Target="http://www.omic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ptics.conferenceserie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ionalsymposium.com/link%20he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772400" cy="898521"/>
          </a:xfrm>
        </p:spPr>
        <p:txBody>
          <a:bodyPr/>
          <a:lstStyle/>
          <a:p>
            <a:pPr algn="ctr"/>
            <a:r>
              <a:rPr lang="en-IN" dirty="0" smtClean="0"/>
              <a:t>About Omics Group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47" y="1375763"/>
            <a:ext cx="8715436" cy="5292323"/>
          </a:xfrm>
        </p:spPr>
        <p:txBody>
          <a:bodyPr>
            <a:normAutofit fontScale="92500"/>
          </a:bodyPr>
          <a:lstStyle/>
          <a:p>
            <a:pPr algn="just"/>
            <a:r>
              <a:rPr lang="en-IN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OMICS Group</a:t>
            </a:r>
            <a:r>
              <a:rPr lang="en-IN" dirty="0">
                <a:solidFill>
                  <a:schemeClr val="tx1"/>
                </a:solidFill>
                <a:cs typeface="Times New Roman" pitchFamily="18" charset="0"/>
              </a:rPr>
              <a:t> International through its Open Access Initiative is committed to make genuine and reliable contributions to the scientific community. </a:t>
            </a:r>
            <a:r>
              <a:rPr lang="en-IN" dirty="0">
                <a:solidFill>
                  <a:schemeClr val="tx1"/>
                </a:solidFill>
                <a:cs typeface="Times New Roman" pitchFamily="18" charset="0"/>
                <a:hlinkClick r:id="rId2"/>
              </a:rPr>
              <a:t>OMICS Group</a:t>
            </a:r>
            <a:r>
              <a:rPr lang="en-IN" dirty="0">
                <a:solidFill>
                  <a:schemeClr val="tx1"/>
                </a:solidFill>
                <a:cs typeface="Times New Roman" pitchFamily="18" charset="0"/>
              </a:rPr>
              <a:t> hosts over 400 leading-edge peer reviewed Open Access Journals and organize over 300 International Conferences annually all over the world. OMICS Publishing Group journals have over 3 million readers and the fame and success of the same can be attributed to the strong editorial board which contains over 30000 eminent personalities that ensure a rapid, quality and quick review process.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5029200" cy="233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267200"/>
            <a:ext cx="5276850" cy="25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990600"/>
            <a:ext cx="2029723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7.38 </a:t>
            </a:r>
            <a:r>
              <a:rPr lang="en-US" sz="40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en-US" sz="4000" dirty="0">
                <a:solidFill>
                  <a:srgbClr val="0033CC"/>
                </a:solidFill>
              </a:rPr>
              <a:t>m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2457" y="308253"/>
            <a:ext cx="1770036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9.5 </a:t>
            </a:r>
            <a:r>
              <a:rPr lang="en-US" sz="4000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4000" dirty="0">
                <a:solidFill>
                  <a:srgbClr val="FF0000"/>
                </a:solidFill>
              </a:rPr>
              <a:t>m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0752" y="6019800"/>
            <a:ext cx="2029723" cy="70788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</a:rPr>
              <a:t>9.25 </a:t>
            </a:r>
            <a:r>
              <a:rPr lang="en-US" sz="4000" dirty="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sz="4000" dirty="0">
                <a:solidFill>
                  <a:srgbClr val="006600"/>
                </a:solidFill>
              </a:rPr>
              <a:t>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76200"/>
            <a:ext cx="1877437" cy="830997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4800" dirty="0"/>
              <a:t>3</a:t>
            </a:r>
            <a:r>
              <a:rPr lang="en-US" sz="4800" dirty="0" smtClean="0"/>
              <a:t> QCLs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"/>
          <a:stretch/>
        </p:blipFill>
        <p:spPr bwMode="auto">
          <a:xfrm>
            <a:off x="58819" y="1752600"/>
            <a:ext cx="4055981" cy="316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793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33CC"/>
                </a:solidFill>
              </a:rPr>
              <a:t>FP</a:t>
            </a:r>
            <a:endParaRPr lang="en-US" sz="48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3090" y="4938259"/>
            <a:ext cx="119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DFB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5490" y="2057400"/>
            <a:ext cx="119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DFB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1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74"/>
          <a:stretch/>
        </p:blipFill>
        <p:spPr bwMode="auto">
          <a:xfrm>
            <a:off x="1204869" y="859393"/>
            <a:ext cx="2648341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732125" y="1535668"/>
            <a:ext cx="1025711" cy="1104900"/>
          </a:xfrm>
          <a:prstGeom prst="ellipse">
            <a:avLst/>
          </a:prstGeom>
          <a:noFill/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021" y="147935"/>
            <a:ext cx="6612579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SPoT raw image results of AN trace on polyethylene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62" t="41041" r="29063" b="10209"/>
          <a:stretch/>
        </p:blipFill>
        <p:spPr bwMode="auto">
          <a:xfrm>
            <a:off x="1691221" y="3888343"/>
            <a:ext cx="1200150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7" t="44791" r="32188" b="6458"/>
          <a:stretch/>
        </p:blipFill>
        <p:spPr bwMode="auto">
          <a:xfrm>
            <a:off x="1691221" y="5107542"/>
            <a:ext cx="1200150" cy="111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3435" y="6336268"/>
            <a:ext cx="89960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9.25um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63" t="46666" r="30313" b="4583"/>
          <a:stretch/>
        </p:blipFill>
        <p:spPr bwMode="auto">
          <a:xfrm>
            <a:off x="424398" y="3888343"/>
            <a:ext cx="1162050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18" t="45834" r="30157" b="5417"/>
          <a:stretch/>
        </p:blipFill>
        <p:spPr bwMode="auto">
          <a:xfrm>
            <a:off x="424397" y="5107543"/>
            <a:ext cx="1162051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5619" y="6318547"/>
            <a:ext cx="899605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7.38um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0" t="43750" r="32813" b="7500"/>
          <a:stretch/>
        </p:blipFill>
        <p:spPr bwMode="auto">
          <a:xfrm>
            <a:off x="2974108" y="3888343"/>
            <a:ext cx="1095375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75" t="46876" r="31250" b="4374"/>
          <a:stretch/>
        </p:blipFill>
        <p:spPr bwMode="auto">
          <a:xfrm>
            <a:off x="2945532" y="5107543"/>
            <a:ext cx="1123951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2252" y="6336268"/>
            <a:ext cx="78258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9.5um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31411" y="4276278"/>
            <a:ext cx="111442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Absorption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602057" y="5565657"/>
            <a:ext cx="16769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Incident beams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26413" y="2088118"/>
            <a:ext cx="1188498" cy="1733550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214911" y="2088118"/>
            <a:ext cx="76385" cy="1733550"/>
          </a:xfrm>
          <a:prstGeom prst="straightConnector1">
            <a:avLst/>
          </a:prstGeom>
          <a:ln w="28575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14911" y="2088118"/>
            <a:ext cx="1292596" cy="173355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63" t="30787" r="1468" b="19444"/>
          <a:stretch/>
        </p:blipFill>
        <p:spPr bwMode="auto">
          <a:xfrm>
            <a:off x="4340425" y="1840468"/>
            <a:ext cx="4727374" cy="401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>
            <a:stCxn id="49" idx="1"/>
          </p:cNvCxnSpPr>
          <p:nvPr/>
        </p:nvCxnSpPr>
        <p:spPr>
          <a:xfrm flipH="1" flipV="1">
            <a:off x="7370134" y="5027358"/>
            <a:ext cx="381000" cy="67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0" idx="1"/>
          </p:cNvCxnSpPr>
          <p:nvPr/>
        </p:nvCxnSpPr>
        <p:spPr>
          <a:xfrm flipH="1">
            <a:off x="2293237" y="1305298"/>
            <a:ext cx="1776246" cy="782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69483" y="1043688"/>
            <a:ext cx="202651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Very thin (cloudy) film of </a:t>
            </a:r>
          </a:p>
          <a:p>
            <a:r>
              <a:rPr lang="en-US" sz="1400" dirty="0" smtClean="0"/>
              <a:t>AN on polyethylene film</a:t>
            </a:r>
            <a:endParaRPr lang="en-US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81553" y="4194252"/>
            <a:ext cx="428847" cy="238788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721904" y="4976045"/>
            <a:ext cx="0" cy="51263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646751" y="4819897"/>
            <a:ext cx="152400" cy="133350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2932" y="4060901"/>
            <a:ext cx="152400" cy="133350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162800" y="4907518"/>
            <a:ext cx="152400" cy="1333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751134" y="4909734"/>
            <a:ext cx="7825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9.5um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58395" y="4355068"/>
            <a:ext cx="8996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9.25um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34000" y="5498068"/>
            <a:ext cx="8996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7.38um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3694192" y="3296950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 </a:t>
            </a:r>
            <a:r>
              <a:rPr lang="en-US" sz="3200" dirty="0" smtClean="0">
                <a:sym typeface="Wingdings" pitchFamily="2" charset="2"/>
              </a:rPr>
              <a:t></a:t>
            </a:r>
            <a:endParaRPr lang="en-US" sz="32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853210" y="5498068"/>
            <a:ext cx="0" cy="5217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72153" y="562034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6”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471943" y="6480472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73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explosive trace imaging system sold for use by US Navy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FF4B4B"/>
                </a:solidFill>
              </a:rPr>
              <a:t>Customer quote: </a:t>
            </a:r>
            <a:r>
              <a:rPr lang="en-US" dirty="0" smtClean="0"/>
              <a:t>“(SPoT) </a:t>
            </a:r>
            <a:r>
              <a:rPr lang="en-US" dirty="0"/>
              <a:t>continues to function well despite the traveling it has done.  The hardware has proven to be remarkably robust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AutoShape 4" descr="data:image/jpeg;base64,/9j/4AAQSkZJRgABAQAAAQABAAD/2wCEAAkGBhQSEBUUEhQWFRUVGB0YGRgYGRkaGxseHB0aGB8eHxsZHSgeHBsnHBweIS8gIycpLCwsGB4xNTAqNSYrLCkBCQoKDgwOGg8PGi0lHyQsKSwsLDIpKiwvLCwtLSo1MCkqMCwvLCwqLSwsLC8sLCosLCwpLCwsKSwsLCwqLC0sLP/AABEIAOEA4QMBIgACEQEDEQH/xAAcAAACAwEBAQEAAAAAAAAAAAAABgQFBwMBAgj/xABLEAACAQIEAwUFBAgEAwYGAwABAgMEEQAFEiEGMUETIlFhcQcUMoGRI0JSoWJygpKiscHRFSTh8DNDslODk8LS8RY0c7PD4hdEY//EABkBAAIDAQAAAAAAAAAAAAAAAAADAQIEBf/EADoRAAEDAgQCCAMHAwUBAAAAAAEAAhEDIQQSMUFRcRMiMmGBkaGxwdHwBRRCUnLh8SNighVDkqLCM//aAAwDAQACEQMRAD8A3HBgwYEIwYMGBCMGDBgQjBjx3ABJNgNyTjPuKfbFTwXSmAqJB969oh+1zf8AZ288Wa0usEStBJthWzr2m0NNcGbtHH3YhrP1HcB9WGMymjzTNRqmcxwHfvExRW8kG7jzN/XHGPK8tpyFd5a6X8EIIS/h3Tc/Jj6Yq6pSYcslzuDRPnsPGEQSr7MvbjIx001Mo8DIxYn9hLf9RxXniDPar4BKin8MaRD95wD+eLHLJK51X3Kigo4mFxIwF7eJt3t+l1N8TF4MrJbGpzBxcnUsQsLeTAqL+q4zVMcGbNbzOY+TZH/ZWDJ4pcl4SzaTeapK/wD1Klz+SkjEVvZ7J9+tpR6ysf5rhqb2a0Si88sr2bdnkVedrKduviDffpjyXhfJ01hjELEar1Buvhbv7ehucI/1MnSp5U/m5W6Lu9Uqr7PnHwV1LfylYfyXEmHg7M494Km9uXZ1Lj+dhhik4cyYl94BZRe1QQAPEd/ZvW/9/tfZzl7H7JnBC3tHMCd+TbgkH8jiP9TI1f50/k5HRd3qqFc0z6m59s4HiqTD6gM354m0HttqI201NOjW56S0bfutq/pixHAc8Wn3fMZltz1jUPIgareoN8R6yHNFUCop6evS9rWBYeB3AABHWx540Mx4f+R3Ilp9beqqaccU05N7V6GewaQwMeko0j98Ep9SMN0UoYBlIIO4INwfQjGBzwZbMxR1my+YGxBu8YPgQdx/DjrT5RmOXjtaKbtoed4DrQ/rRG/1ANvHGnpKRMGWng608jofAlVg81vWDGZcMe2iN7JWp2Tcu0S5T5ruyfmPTGk09Ssih0YOrC4ZSCCPEEbHFnMLdVErpgwYMVUowYMGBCMGDBgQjBgwYEIwYMGBCMGDBgQjFNxPxbBQRa523PwIu7ufIeHiTsMVPHntCjy9NCWkqGF1Too/E9uQ8BzPkNxmVLkrVF6/NZWWJtwDs8ngFA+FPAAXPSw72JcW0256mm3EngBui5sF3r86r87kKIOzpwd1BIjXr32teRv0beijnj6oo6SkkEdLEcwrPxWuikcyALjbx3/WGLChpp8zVViX3TLhdQEKhnA2tbrc7HpzvqIxZ1ub0OURdmiqZgo7llMr3PNnA2G199thYcsc+vinOPRwf0N/9uHqB4lMa0C/r8lwi4Nqqwh8ynIRlv2EZ06SeQNwV2HP4jfrjtLxDluWDTGFMifZkRqrS9L6n28Be559PDPeIeOqmr1KW7OEkERr5crt8TePhfpyxQJDzsCbbny6XPhvh1P7Oq1G/wBZ2Vv5W2Hj9eKqagHZ8095p7Xp3JEESx97Zn77EeBGwB+v9cLFdxVWTX7SoksW1aVOkX6WC22HhiZTcLqIFqJ51WJiABGDK9yNWk2sFa3QnEzIsqpff3p3UzIbmNtTKe6pexC273QjaxGLt+5UGucxmbKCTadNbutI5o67ok6pSkGoksSxJuSTck+ZPM4+Qg8saBSZWIROsSxyRSQPNTzGNWbu6boSRzAuLfPxA94U4kklZ4xZFjpDpAA+NAo13te58N8Xd9o9Rz6bJDe+PSDyjiCo6K8ErP8AsxgEYHLbFnnOfPUiMy7tGmkt1bctc9Ad7Yv86nSgWKGOGF2MavK8kYcsW3tvyX0xrfiHNysLOu6bTa28+W26oGgyZsl+j4hqoTeOolXbT8RIA8AGuB9MMeWe1eqjsJlSZQtvwMfMsLj+HHzU8NRHMIIwjCOpjWTQrWMZZSTYkHYWvY+mIGYcNRCOWSCZmWE7rJGVJ7xTuuO6+4PhyxhdUwNfKHs7QB04mIJGlxHBMh7dCnul48oK5RFVKF21FZwNAYeD3tf6XH0wTcBmM9tllQ0LMQ2lmvEVPhYEkDpfVsemMj0bE22HM9BflvizyXieppDeGQ2tbQ/eT90nb5WxD/s2pTB+7vt+V1x9fUoFUHtBNuaSxSuY81pzTTXKiqiUhWI6no48xf8AZxHp3rsnYSwuJqVze696F7+IHwN5j6nlhjyjjikzBOxqkVG7vclIKs3LuNtvvbod9r4jVXD1TlxZ6O9TTMW7SnYXsvPlc6ttrgX23Bxmo4l1N3RkZT+R3ZP6Tt6tVi0G/qnvhDjyDMF7h0SgXaJj3h5g/eXzHzAwyYwObI0nX3vKmZHj7zwA2kjPjHbmPLr0/Dh99n3tMWrtBU2So5A8llt4D7r+K9engOi0tqAlm2oOo5pemqf8GDBiEIwYMGBCMGDBgQjBgwYEIwoe0Ljxcvi0pZqiQdxTyUctbeXgOpHgDa24t4njoKZpn3PwonV2PIenUnoAcY9k1N2zSZpmJ1Rhrqp/5rjYAKfuL8IXkSLcg2JLm029I/TYbk7AI1MBGV5UsSHMMzJcudUcTbtKx3DMD08AdrbnawLDk/Dc1dKKvMAyqGBhg7unTz7wO9jtsQCbb7WGPjh3KGr5ff60KYrMIYSCygA/EehGx5/Ed+QGKLj/AI/M5anpmHZXGqVbgvtuoI+559beHPmudWr1sjO3udmDgO/idTtZMs0SdPdWHGXtMAvBREHZlaS1tJ5Wj5b8+9y5WxnFmdrks7tzJuzH+px5DGLgEhQSASeQ8zbew8saDl9IkHbQUTf5xFDiRgp7VfiZY+YUWtt169bbj0X2cwBolx3PMXcdgJGg8NSqXqG6oMs4KeemMsUsbPtaIG7dTYnkr2Gw62O+L3h+FZct92P2ckskkYPwntEtIqv1NwStj4WxR8K1xaqkRrRpOG12IQRkXdXW52KMLgc+eJ2a8XKFVdMcs0cqyGVQRHIVXSGI2OrpcbHSD5YyYtuKq1Oh1uHtj8OsTsQD48wbXZlAzeC++BzKI6uLSoKAOpkAKJKpKgHVsCbc/wBA+GOSy08FTDO8ytMJXkmEOp13uVUXsPFSfPrhdzXOpahy8rXNreAA52sOlz+eJWV8I1dQAYoHKn7zWRf3nsD8r41OwYzOq1nhuYXAj8sG51G+mqpn0DRMKzoOMFpnlWJWlgkuQsllKs1wSCL7EG1v9b1eQcQe6lysSOzjTdi2ynmNjbfbz2ww03spmP8AxZ4Y/IanP8gPzxYR+yiL71U5/Vht/NziB9yhwEuzRMBxmOMCOfHdBL97RyWd1EgZiQoQE3Ci5A8hfe3ri9HEEEojNXA8jxKEDI+kOq8g4I+VwRfF5R+z+kmLCGtditifseV+R+IbY+an2USf8qpibycMh/8AMMNfiMLVAzFwjQw4evvdQA5p/hfGUcTRSVMtTNIIpijRxKVPZoCBpOsXt1HLrhczziCSp7PXzjTQbHZje5awsNzviTmPA1ZCLtAzKPvR2kH8FyPmMUJGL4XCYYP6WkQYAA0OUCbCOe8oc90QU1cCVMrSdgulYie1mJUG6KLFTquCpvYC2xJOOeY09JUd6ntDI0/ZKmolCp5ORYsg35C48sRss4lEVNLAYgO0XT2qWV+ZIDXuGXcjobHFpwvRx00Jr5CsuiwREJJV2567jusOQ6dfDGOu11Kq+vBaZAaB+M9+19L6AK7YIDfPuSzmmUS08hjmQow+hHiDyI8xhs4O9pEkDLFVEyRlv+KxYugtbzLL+YuefLHY00Iglqqh2qIZhaJHGmQMWJNj90gi102PXlbClPlLdiaiNSYNZS53ZeRGuwsLgjcbX8MNa+ljWZK4uLToM0aCbgjh7qpBYZatLzvhcNprssYJIELhY17sov0A2uR921m8jhfrqBcyVpoF7Gui3mhF11kH406h7/O+x3sTU8H8avRPpfU8DCxS57lzuyjf5jr64eeKMh7UrX5cw7cHUWVriRQnQci1ha21xcHfGNwqYaoGVDf8L+P9ru71GoV7OEjxHyVn7M/aF70Pdqk2qEHdY7doBz/7wdR15+NtBxgubRCsi/xGj+zniINQibFWG4lX6X+XiDfUfZ/xmuYU12sJ47CVR+TD9FrfIgjpv0Q4VG5gIIsRwPy4FLiE04MGDEIRgwYMCEY8dwASTYDck49xnvth4o7ClFPGftKi4a3MRj4v3j3fTVizW5jCCk/Nq1s7zPSpIpYb2PK0YPeff7zm1vAafwnEyjpRmlWFUFKCkACBR3XK2FrnbcfPT5tfEGpo3pKOOihUtV1nelA5hd7J5bXB/wC8OGfOq2PKMuVIrM19KBm3LNcs5A6DnYeQxzsTXLnA09btYPQv+A7pKY1sa+PyVL7TuNCpNJAWVv8AmsCLaSvwC3LYi9rWtbqcZ5ltKjyKryCNT8TkE2AF+Q5noB4kYjpubs25O7Nc8+ZJ5nxw4Vns7IfRDUxSNpD6WujFT94cwV872xuYKGApim50FwPWjfjpFp3S+tUMgK5OWQCKSNo6dKRox2NSTd2duRLfFcb3G1rW5G2FWoyaWglilkZdIcFWidSWAsbrfoRtuLdMWVH2lBFJHXRB4ZATHESrAyKVNwVa6i3Xrb6qc8xdibAAk2Uclub2UdB5Yz4GjULngPzMO+odbUGbO/NqOCvUcIFrqfxDnnvUpfs0jFzYKoB3NyWI+Ik+OLDhzgaeqAc2ih/7Rxz/AFF5t67DzwycI+z0IFlrF1Od0gPIecnn+h9b8hoEkYRGkk3CKWtyACi/8hjU2p1eiwtmi2bX/jxPebc0om/WueCocl4PpqYBkjDMP+dNYm/kD3V+Qv5nEfMKiSTMqaOOpDIQWdVNxZLlgbd06hsN7gjp175Zw72ye8V5fUbsEY6FjUWN+6dvh1WDWA9TiG1J2dfSvTwqqssxVSWDyKqC5JY90kHuA8uttVhV+HpNgmXOkXNzr6eAAQ1zpI5pzaNUUnTyBOw32wsZrxFOe7CFQN94jvKPG5OkH5G3nzwzRziWO6HZgRy3B5EEcwwNwQeRGKr3BA/ZwD7QbvIe92YPKwPd7Qj4Rbb4j0DaS46qaPRBpzi6rfZ1TaY6i4GrtyC1tzZVP0uTt5nDY0YPMDCnw3TNG9W0WptNU6shYkuoC8ix/wCILkgn4rkHoVn55xrT00audcmoXUIp8SN2NlU3BFib7HbbFaRsl1LuJVnVCOJS7N2aruWvYDp/PFPX5DTV0YkZEmDDaWPuv4fEOe/Q/TCbnPtJapjeNYYxG5CjUWLjkQ11IUEHcf1xoPCtOqUVOFFgYlb5sAzH5kk4VUoNc+SIPEWPmEBxDbfssv4h9m8sIMlOTPGNyALSL6r971X6DCpS1bRtqU9RcEXU2N7Mp2YXHI4/RkkAO42PiMJfF/AKVN3iCx1HPbZJfX8L+f18RPTPpDLW6zOMXH6h8R4hWBDtLFKUUqZpLDGzin7NQvZKO6wF79l4NYDum/le1jLq+J4F7ARO0cMbNG9N2YbUl7MW1EfEOhub788JM8DxSFWDI6GxB2Kkf188W01fU5gUjsHZATZQqljtdje2p7WvbwvjPV+z2S05v6QncQ2Zk3BmZ1JkbG6aKh8VU1kiNIxjXQhJ0qTew8L9cNfs/wCMvdX7GZvsH1adr6HawB230nrzsTfxxYcP8OwQLP7wwkdYT2qqbpGDyXV1kJG1uVvnhFq6FowpZbLIodDcG6nluNr9COhw0VaGODqGwiCd7aib247i+hUQ5kOWl8VULZdVCupwoiZhHNEBYG4ufKzW8rMAd74p6ib/AAythrqTvUs4uANgVPxxHwI5jwI/ROLz2fcQe900lLNd3jQgljfWjnSOe91+Hf8ARxV5flwSSoyidrq3fp5GFrPbUCPXrbqrDrjBRqPovc2p2mdr+5nHm3XjFldwBFt/dbTQVyTRJLGdSOoZT4g7474yv2PcQMjy5fPsyFmjB6WP2ifXvD1bGqY6ThBslBGDBgxVSvCbYw+lqRmWcS1Uh/y9P3xfloj2jHzN3I/Wxo/tNzr3bLZSDZ5Psl9X2PzCaj8sZYIzTZOqILzV8mwHMoNlA9f/AMuIqkinDdXHKO6dT4CT4IGvJMPA0BqqmfMZgRuVhLGyhbMretlsvhct15I/HOf+91jEFTHFeOMryKgk6vmfytjQ+I6hcsykRREK5URqG3Ys+8h58xdjtsNvnlOR5UZ5kiB0g3Ja19KgFifkBjLggx1R+JNmMGVvcB+3xV3zAbuVdZNw7CY4nqnlX3h9EKxgE89Oo3B2ubAD1xaK5akqKZ5ghpDp7XTfXFdrJzv8YG1+VudscqLiWqinSNNNXGVBjUIQCEFrpsCrDSQbXFwcVnFQpl0CBGV3+0k1MWKlrfZnzBBJvuDipbWr1g2qdSHNIghsHgQCLWuDJvqIU2a2Qqarr3l09oxbQoRb9ANgMaF7PuENCrVTLeRt4UP3R/2hHj+HwG/Miy3wHw2KqctILww2Z/0j91PmRc+QPiMbPSRffbmeXkMdCuc7vu7LNHai2v4Rz1PdzSJyjNvt81wrJvd4JJSNbKpNr2ueQF+lzYY9qcmaTuzzFkPxRRoEVvFSzFnK9DYrcetscs1Hb/YJv30MrfdRVZZCCersAAFG/eubDncRt3rnzJ/ni9gIGgCu0ljRHaJ9LQffvXzV5P2rKZGJUHUUsLM3MavEDnp5XsTewxzqeHleohmLsDCHAFhY9oADfrtbEv8AxDwU2+Q/K+OK8Qwdp2ZkCvuNLbXsAxseRsCOuM5J1KABspIhVAbKLsd9hdibDfzsBueg8sfcdMoHwqLm5sBuTzPLc+ePJfiQ9Ln/AKT/AK4997T8Q+uKTdWhfEVBGurSirqOprAC5PMm3M+eKHiGmpyQhjjJEsUjBhcXd1j1WPd1WvufLxwyqwIuCCD1HLCtnTFJ42BsXkEZ+csTAfuKw+eLNmVUqDm0iyU04h0pCkcl2Sw7Rgp2W33ARZm+9bSNr468OTNFTU4ckxvHHpc/cYqvcY/hJ+Fv2T92/TNc3K08swSNlUWj1op1t1Ow+Dw8bE8rX9yaRJ6NJGhguyXZeyW1wNxbw6+hGLhxzTF1UgZVd4+JIwRY450RBjQgAXUNYchcX28t8dsadQkJN454NFWmtAPeEHdPLtVH3T+kOh/odshpqh4ZA6ko6NcHqCPL8iMfo6SO48+h8DjJ/aTkS397hsVZzHMF3CyDa+3jyPn5nGekRQf0R7DtO48OR277JwOYTuFxoM6pI8v+0+0kkkaSSId0MwPdDeEYFjbrc+Ywu5xxHLVWEhXSpuiqoATa1ltuBa23lgyDPDTOxChw6FSpAIvzU2IIJDb/AFw/0mdvDTLUVIMJXUnYiNU7Rwe6w21AW2I8Vvy54awGBql4p5y49Ul252aIMaRPCJMaPHXETCznJs1amqI51FzG19N7ah1W/mP6Y03j2i7WkirIWOuDS6ld7hyrk3H4TZr8rar4zfNqSUgVLoEWoZmW2w577dBvt440H2V5n2tLJTMB9lcLvuVmLXJHkbi/6Q+bvtCwZi2atMO3toR4GyrT3Yd1TcRVpSWkzWnFu0sXA5CRNmU+TKCvoD443GgrVmiSVDdJFDqfJhcYxDLMuvDX5aTqaImaEkWJKEA7fpDT+8cO3sYzrtaFoSe9TvYfqPdl/PUPkMNoxkLB+HT9Ju35eCh2s8fdaBgwYMWULJPbTVtLUUtInM9636Ujdmn8m+uOMtMs+dwQLfsqKNbaeQKAMLnoL9mD6Wx8Vre88THqsJ+nZR3/APuHEj2bntaiuqb/ABOFt0sSzA367AC3+mM2Nfkk/lYT4vMD0lWYJ8T7Ki9rma66mOAMpWJdRA6O3if1QD+1ig4ZzfsGkIg7ZnTRbcgKT39gL7i2/S3njhxTX9tXVElwQZCARyKr3F/hUYaPd6ylpIPc43GtBLLIihmLNuFI3Ngthy/rixDKOEp0XAS7i7KOJvr3Wvsi5eXcF1ocwpJxHp7SAUeqbsSAVNjqNn+IHUQOe42ttsjVtW0sjyNuzsWPzxf8RztPSwzzKFn7R4mOnSXVQpBYeIJtiPwPlYnr4VIuqntG9E735mw+eGYNjKFN9czabTMQSTB1Mm8m/FQ8lxDVqXCWQ+700UJHet2kv67W2+Qsv7OGbEeiFwWPNjfEjDsOwtZ1u0bnmflpyCzuMmVByw2eoXwmuPPVFC387/lizhgDXvyxHhhC3tzY3J6kmw/kAAPAAYsoYrAXxNQwITe06eXsuUsSgX3A/n6DFRUcGxySLIzOGXtNgQVPafFe4v8Ani2Q63B6Dcf0+pBP7K4l4zZi7VMgBVrUXZw6S1wqi5I3awtyB5k/2wrGoeZWbtQDyCAOegvfR8C72HU2w6VB3Xrza3jYbfmcZtHBtqNiCbW8O6p3A26kA87KfDETCmFbcHZZKruytYdoSyElSAyLY6bWI1LYHwLYuc+yWSo0LZdIkR33tcKwBA327t7+lhz2qsoTs56Yxk/aKNQv+Ivcendvbppw4VO4VfxG3ysSfyFvniZgKCLpG43zOJEETOF+zdlHRjpMagdDzbly2x88EZnG8RiRwxEUbEC/dbQI2B6D4V+pw31tLTSoY5ChVu7YsOZ2232b03GCPK4qeELGulVAAAtvyUX23PiThmbrZiqZerCi5afsIv8A6af9Ix91dYkSF5GCIu5Y8h/r5dcQczzWOjgUuSdICIotqcgAAD5czyHPGV8Q8TyVJ1Snb7iD4E9PxNb7x39Bti1WuKQjfgop0TUM7K24j9oMlS/YUt4kYhdbHSzX25/cX8/Tlhxo+FUjoRSOdSshRz+kxLah6MdvQYz/ANneTpUVl5LkRDtAByLBgBqPrvbrbGvutwR44UKZrsObU6d30VaoQwgNX5xrqNopXicd5GKn1Bt9MO+RxisjWeoZZWgURpAXC6ioHffWQNwRsNjbfwxG9quW6KtJgLCdLn9ZO6fy04U6HLJJiwiUuVXUQNzYEDYcybkbDDajRi8M2oXZTx4bOGoidNQgHK6NU3Z9QV08Mz1GhY47SKilGtbukKVYkAKbm/O2Kv2fZh2WYRcrSXhJO1g9twfG4HryxOyLh5KcCWuYxdoDGkRvqOoFSzAbhRfl8/VQDaTfY6TfyNt/pthWEa2pTqYdsFuxDYFxEC5mCJJnUqXyCHLU+J292zijqb2WYdmy25KPs7nxFnB/Zxy4Cb3PPZ6bksutQPT7ZPouofPEz2mIZstSYaQQ8cnj8a2sp8tQPnbFLn1bozTL6wbCZYXY/MK38LWxmwDpDJ3DmHm249CVaoNfNbhgx5bBjaqLDuGqnVX5nU/gSdgfWS4/JcXvszHZ5Wz6lPfkffkpVVXf92/kDhU4Tf8AyeaP1MQH73a4bMhBXICbIfsZzY8rEyc/0sc77Sv0g4uY30J+KZT28Vj6te5PXf64sUz6oV9azSBthcMRyFhtyOwxXR8sMOX8F1EsLyCNtlVoxse0ubG2/Qb47td9Cm0GtEaXjePopDQ49lRs74jkqliEpu0YILfiJN7kAbbWHywzey2iv71IDYiNYlYcwXJNxfqNIwj1FM0bFHBVhsQemNM9lcX+UlP4pwPoin+uM2Jp02YcU6YhrnNFtILhMKQTJJ1g+y8quNqzL5BDVJFKLXVgdBZeV7jYehUHFzl3tMppANayRX6kB18Oab8/0cWPFfCsdZFuCJUU9mwNt7bKb81Jt6dLYxySB4mMcisjjmCCD/vzwis+pSMi4V6TWVNdV+hMoqopV1xusg8VINvW3I+RxIqTchB97n+qOf15YwGgzN0IdGZHH3lJVvy5j8sOGRe0uVCe3HbXABYWWQW5bCysPkvrjL95Du1ZaOgy9m61Cl3Bb8RJ+Q2H5D88fcsyqLsQo8SQB+eKfKc6WaJWhZSoAGwNwQOTAm4PkRhA4ulqFzZSzSNFJFZBuUA02ewGwIIBJ/SxqDSGykSCYT/mHFVNGbmZG7O7PoIcotiLkKSefS19jjMeJON6JnLU8csik3IZezQHybVqt5aevyxwyDgWpUueytE6le86C45g6b3At42xLj9kWlGZ5lJVSbIngL/E5v8AwjEQZiFaRxVHTe0mdDenhiSwstwz6b7Ei5ALEbXN9sSM84mqpqeF+3kRiSJNDFdTb9FI6X2Hjho4U4KpGkZZYzMbAjXIwHOx2SwPMc8P1HklPCLR06RbWuiLt813v54hEhYvWZHUVqQmOF5ZBHoO1iALAElrAX53Jxrua5j7tQpJUfGix6wCCWewBA8SW/vyxdxSXHO56/3xl3tPzgvUiIfDAL28XYXJ+SkAfrN44pUfkbKs1ud0JWzrOJKiVpJDvysOSj8C/wBT1Pnyo6t7kYl1D9Pliuc3Y/788YmS52YrS+GjKFp/smorQzS6j33Caeg0C9/M9/8ALD5io4So2ioYEcKGCXOm1tySOWxNiLnxvi3x3KTcrAFynmXEpD9rVHqpEfrHL+Tg/wBbYzLKM2emkMkfxFWT94Wvt1GxHpjYfaRFfLp/Lsz/ABjGI4rhWNe2rTcJGY25gH4phMQRwV/Qca1CEdoROoYNplAaxBvdW5qb9RipzKpWSaR1BVXcsAeYub22x5NQssUcpHckLBT46CAfzP5HEfGmlQotcalIAagxpY8NJlQXOIgrXIk7bh4DStxTmwJ2HZse95MdFwPHCjxK2rKsvkHNBJH+6Tb/AKMN3B8OrImUx3BWfu3+Pd9/IdPUXwoV3eyGnP4ahwPmJD/XHDodWsRwq+4cE91x4LV//jlfL649xiX+NDBjt9AEjMrjhRLUOaL4Rr+Rlw25LFq4fI7MG8M219jvJ3j5k/y+i9w7TaZ82p+vZzAD9R2X/wA2GL2eoJsnaPSzXaVLXtqLC+xvsLNbpvfHD+0P9w8HMP8A1/ZPp7cisfTlhkyXjJqaAQogKlmMlybtqFrKR8Nh18cLcYsLHmOeO0FOzmyKzHwUEn6DHer0KVdmWqJGqQ1xabL4bn/fGpeytv8AJyDwqP5on9sZ5mmRy06xmVdPaqWANwRY2sQRseR9CMOvsnqe5Ux+BjkH8Sn+mM2Ke19FtRpkBzb8nAFSAbg8D7LU1W5thW9pfBnvEInhUmeJQLC3fS9zt4i5It589sNVDVRkt31uuxGoXFxfcXuNv54nBgw2II+uFViHHKppiLr80RS4lo+/+9v64u+PeEDRTlkAFPI32YBJ07Dum+4623NwMLcT9PDljl1GQVvY5MWQZ/JSza4zvtqU8nXwYfyPQ8uoO05TmaVMKTR/Cw5HmCNip8wbjGAwuNjfyO/+/TGk+yzMwDLAx3NpEHy0vb6KfricO8h2UorMkZgn+TSBc2tiszHNYI7CRkXUQt2IW9+g/LnYb4sqinDqVbkcVBytY5rpcKq3I523IuOth4fPpvoqOqhwygZd+PgsgAi6pMipGiqYw47rgqGBupuLixG3NRhwelB56j+0f6HHBhfnjvBLfY8x+Y/v/pho4KFxqI1iVpNRXSCSSbj56sY9xxEwrKjVzZtXyKgj+3yxrme04khMbfDJdW9Crf8Av8sYpxBmbTNqa2oqqXG4OlQpb0JBb54z4iMvin0JzeCpqh8eZRQNNKkaoXLMO6PC++/QW644VL3P5YfvZRlF3kqGDDSNCH7p1X1epFh9cFCnJARVfAJWlJGFAVRYAWA8ANh+WPcGDHYXNSz7Rntls/mEH8a4xKKZkYMpIZTcEbEEY132sVWmhC9ZJVHyUFv5jGQxxFjZQWPgASfoMLwcHpSdC4+gA+CcdByTznPHqyUzQxswkCr9ppADnk4tbuX5g/ywiYt6PhKqkO0DqPxOCij1LYqbYMDQw1AOZQIO5uD7ctOcK1RznXctb4MULkbkh7FZybHdviF132G31B8d1GsNshg86lz+T/2w30X2HD1yXQmBz53kZrW8EJYW8mvhQ4iGjJ6BOrmST82t/wBQxyqPWrHvq+wcU09nwVH/AIMfPBjYf/4+H4Rj3Hd6YJEJbEQg4lmQ/DOG+faRiT/qUjHT2UTaPe6ZibxyardABdGI8CSqj6eBx09rUZpswo6wctg3/dsG/NXI+WI1JIKXP3Ba0dSLjbZi41KPnIDv5+BxyMYzMHD8zPVh+RTWGPP3We57Q9jVzxaSoSRgAdzpvdd+vdIN/PDbl01SaKBcvKrswnIKKwfUd2LnkVtY4j+1bK+zrhIAbTICWO4Lr3WA8LLo288UmQZVFOJe0mMXZqH2XVdL2bYEG4JX6nDamWvhGVHnSDdpcJ0uBc3KgS15A+Ss8+y6b3TVPULLJHL8CuHKq4tcm1/iXlcjHns2zDs69VPwzK0R9Tuv8SgfPFt7jSw0LdnHIWqgI4tbAPIbjSwXZUXVYjqfnhFVmikBF1eNr+YZT/QjEYMjEUKlHvIFg3yAnR0/ypf1XArdqvJFltKotMo06gxQm3TUu4Pgdx0II2xHTNZ4WXYzoToudMcyPz0N9xmI5cg3ncX+qbidTDFOFLLOt7D7rDZl9Qb/AExEzHNe1BIhYMRY87MOdmsL7HcMN1O46gvpNdWph4F9+Y19UguDDlKup8xp62OSB9Wp00shULIvPfS/UbG4uMY9xJkDUc5j7xTYo7Lp1CwJ6kbHY79MPNXnYniMVRCxeIatXwuAOTggbedtifUYrczr5DTAVidvEADqYFJI2IC3DD4rE9efXCn0CRP147+6cyrBSXDL+fS52xZUNcyMrqxV1N1YePTn/Xnfrila6NpJ3HnzHPHeOf8AP88ctzDqFva/itayf2oIQFqoyrfjjF1PmVvqX5asS672g0gN0Z31KUNkItcjfvW5b7DGa1+WGCNWJ717Mo5KSL2xEie4vi7q1RliqtpU3aLZ4OIqd4y4lXSFDG53UE2GodDfax3xDzHjWmiUssiyOpsEU3JN2FvTum53tseovlBOIVRLuMSMSToFBw4G6cuJ+PZKpOzC9lGeYB1M3kTYbeQG/UkbYSKuouf5ctv9TjyWrxDdy2KgOeZcrEhohq+6WnaR1VFLMxsqjck+WNy4Tyj3akjjIIa2pwW1WZt2Fxta/h+fPCD7OoYomaeaxPwxjSSVPVgeW4NsP54og8W+mOvh6DozQudWqAnKrbBim/8AiuG/3vpjtDxBG+si4VFLuxFgAMOrE0mF7hYJDYcYCzv2u5lqnihB/wCGpZvVz/YfxYoOE86lpTJIsbPE1lkZQQV5kWcCyne++xxW53mhqaiSZvvsSB4Dko+SgDF/URT/AOHwe6hzHZxOI737Qsbh1G9tNvlbyxlqUxTwzKFUA5zBkwJMuN+dh3wtQMuJGysM7r5ngWopqnXFFGVkLtaQs7EWZALX0tYHl3TY8sIaqTsBcnYAbknoLdcMdTD2eWLrj7OSSWw+JWdF713UmxsxIBt0+vDgfLe3r4F7wCt2hKi5Gjv+gBIAufxYnAhlClUI0aXXgXA5a3n2hFSXELQvaDIKbKlhVzciOIBt3ZVAvfwNlH+zig4kodVbltF+BIUYfrMob8kJxdcan3jMaKkBUqG7VwOYtubn9RT9fTEbhVfe+IpZuawayP2R2I/MlvljDgG9gng9/n1R8Vepv4BbBfBj3BjelpN9rGTdvlshAu0BEo9FuG/gLH5DGaZtVNJQUVbGftaVuxc87FLFCfLYfv43qWIMpVhcEEEHqDsRjEcoyvsKusyqU2SYERk/iA1xt6lPzUDFaphgf+Qz/jo70UjWOKu+PqRa3LEqIruY7SLp6g/8W48h8wUPnjK8umRZUaRdaBgWX8S33H0xpns1zMlJaGcjVHqVUOxIYkSC/Wx8N7N9EDijIGo6p4SCEuWiJIOqMkhTcddrHzBxTAHo3PwrjbVveDw/ZFS8PTVNn09TP/k6S0lhaWRblFIuCNXcjW24tz88UnGeWaJFl1o5k2l0EELKACw8gfiHzxzj4gqZaVKaLtD2YYnRckptYEAXspNvQgdMXuX5YYqXsK6RUWXaOEKGkV2YESHTuCD032JB8MZA37i9rhAgxlBLnObx3PeBAA3KZPSCP4XP2c5yDropGKiU6omvbTIOY9GA+o88MTRm5BWa4JB38PljLq2jkp5mRrrJG3MeI3BB+hBxpmS5uuYQ9pv7zEtpUU2Ljo6i31A67eGOrnFB/Sj/AOb4k8DseR374KyvZnEbhfFZlgkHwSg2IDX3seY+HceWOOY5Yzwuv+YJKmwNtNxuLqFFxcDE0w//AOUnrc/+nH2IrfdnH+/1cb3U2umd/riswe4LKc02kuOqgj6W/pibwy2uqiBGwYH6Xb+mLfijKYg2zODe+kqLi+53vyPMC35YqKGrEMqOq7KeXj0O/wA8cFwyHIdQuq05hmG6caqmEisp++L3/SB/uB9cLK1GklSCGGxB8sXmX5i1TFKIwFlUl0GxuDzG45n+dsKtRUMzM7klutx8unKwH5YXUYHqzH5FLmqsRJEYjVj6gZefPFvPl0qQGYnRpF1WwJswtc+HMbeBN8Jps60DzTHv6pJS9pxKoTEG+216bckAJv8ANhYY5U1O0hEaC7M2keZO30FicWvEy6qnRGb6QEHLfSL3/PGtrcpkrG6tLTlVnJxtZdIDEjaxCgWAA57+nLpiNU8aTfcCAjqQD/QeH54iU2QodWqQb/hsdtjbf0GItZDGpshJtuS1vEX5DDhjS85QfRZXUi0Zj7qUOK6t/v7m+yqLm1rC1urG22L7jDNHpqNKNmBnlAeci3dHRNv97HoRjjklClBAK2pXvm/u8R2LE2s5HQDmPDnz04UJpZamck3eWVunMk7AAeHQeAGClOIfmceo257yPgNT3x3prBlE7lSuG6J3nVlgedYzrZVHhci/lqA25kAjDLRViVMxammkoquQ95GJaORuu/MHnsR8sSqKOKDsaRpZKWRWWVn7uicm1xrB2G2lSdttxe4xD4lqREXeWiWKdy/ZyLKed93Kq3PfZvG+MFXEfeq0BpuIbcXHEh3VcDqYkgC91pDcrff62SzxBUu9Q+uYz6SVDna9vAdBfD77Jcq0RTVT3UN3FLWClV7zN594Wvy7p+WcUFA88qxRDU7myjz9TyHUnwGNY4vrEoMuWmgPfYdkgPeYg/G3rufK7DG37QOWkzCU9XQNhbcwNP5S6dyXlUuW5pqlzDM2sRGpihI5Emyrb9kJ/wCIcMvsTycpSy1DfFO9gT1VLi/zct9BhO4jo2ihpMri3lYh5LdZHNgD5Ak/JVONsyfLFp6eOFPhjQKPOw5+pO/zwUAAwvboYA/S2w8zJ8UO1j6kqZgwYMNUIxm3tgyBtMVfDtJTkBiOem91b9l/yc+GNJxzqadZEZHAZXBVgeRBFiD8sWaYKFh2eVzK9Pm1KAO07sq2uFkA0sCPBht8geuGHjPJ0zGhWoptLPGNSNuCyAMXT1v0PVT44pEoBl9ZNl9Vc0lV8DnpfZHv0IPdY+Kg8hjtwlmcmXVbUNSTpY2iO1gWOx8QrfkR645tem6kQ6n2mXH9zOHNvsmNIOu/us/yvMnglSaI2ZTceB8QfEEbH1xeZZlFRVze86+yj1FjMXv2ek3tz1ahtYG22/LFr7S+DzDKaqEExSMTIAu0bbC+33WJ+Rv4jCvk2bdkWSQa4JRplS/MdGXwdeYPy646TnfeKPTYeMxEaSY3GwnhNvApY6pyu0TdnuUrUEwJG6tBEGinc3Eqk3ILdQSw0kcjcWAwl0VbLSzh0JjljPUWIPIgg9OhBw1Q5ZEWNbPcUoA7NGk7RpSALKTc2FxdlPXbkMQ8zqPfqaeqdAkkLqAy7a1e40N4suxB8DbwxiwdXox0busywJ4OdaNTMk9YCzSecXeJvv8ABNuV5nDmCF4wFqQLvDqsG8WS/MeX18T393P/AGcw+f8A+uMlgqGRg6MVZTcMDYg+RGH7JuP4ptKV62cbCdARf9dV/mPoMdIdJhbAFzPNzfmPUd6zOYH3Fj7qxqckickvDKSeZPl8sVtRwhHMp91WzI5VtTqACdJsw3e9iCAPHHbibLahtL03fpurwuXv+sB3gB4C/W5wscPZzNSN3VuN76ySASp5C+zFiGJ5kIR12x4vECrTP3XKXd4+r80MOR0VCQFa5rli5cI9Op6hu9ruRGouAQBzY9N+m/hj6ekhru+jCGcizK3wtfr5HzGItXxE8lOsMylzrLiVjuBtt8wx38Ba3UEVPAVuW35Ak2Itt+Rv9MYKLn0mf1QS6TcXn5ckwvFR1iIjeyYuFuFjTtI86aiwKd3SVCEd4k3ub2tYDlfx2ss0o40Uh7CIDQbm1hYAAk+K2sfHwOFelzZ49knDjwf/ANQOOUGcRqp1KSyIUFzqVuWx23/tfFOhc6r0tN5E6iP4TWvY1uU+6s5YKahjZogWcggM/wAW/QeA8ThLlJdix3uSb+o/0x3q61ppNTm/NfIc+Xhti1yvg+omAYL2cQ3MkndUADnvu2/gLbc8bXvawS4wsT3mocrAqJV6gfFb/wBvoLfTDVRZLFRRipzAd4gdnTfeYixu48L9DsOv4T8vn1Jl400v+ZqBt27DuL+oBz+X73TCbmGYyTyGSVy7tzJ/kOgHkNsXpUKmI1lrOO55cB3m/DimMphl3XKk59n0tXMZZTvyVRyUeA/v1wwZZAuWlWq431zqQGQ96JTcMdxbtNxyJsDbyPGh4PhmpdaVSdqLagQRGuod1WNrqemrlfb1YKmJ2hhhrksrgxs5I+zkjUlJVa9mV4xuBzIPW4KcXi6JaKDOwCQ5t2ugCbTqNzxsN76mMPaOuyhy8OwWhOkSUqo7PU67Fg17iy7hwxGkH9K997JmaZi0zgliVRQiXAFlXZdhte3O3XHavrdKNTxSF4A+u5UKWawBJsTcbbXxZcFcItWzd4MsCfG4HXayAnbUb+dhv4Y2Yel93aa1Z06xM6GTMHRxm4EDQQqOOY5WhNPsu4bCIayULuCIupUDUrv4C/IeQbxx80+YLV1stdKSaSiH2VxbU2xG3U373/hjFjx1nDu6ZfSgiWS2rSQFVLHu7chpFz4KPPFDnFP2skGUUW6oftH/ABPzZmt0Xdj52H3RjnMz4moahsX6f2s3dzOg5kphhojh7q79leVPV1k2YzDkxWP9Yixt5KllH6x8MaziFkuUpS08cEQska2HiepJ8ybk+ZxNx1DGjdBYckpGDBgxVCMGDBgQlrjzg9cwpimwlS7RMeh6qf0W5H5HpjLqeM5hCaOfuV9LcRF9i4XnGx/ELc/Q/ivu2EP2jcCNUWq6Tu1UVj3djIF5ftjoeo2PSw5ucATBF2ngfkd0TCX+DOJxNG1DWgB1Ux2kJvKORU331jlzuefTChxxwY1FJrTvU7sdBFyU/Rcn12PX1xbOgzRe0jtFmMO7L8Pa6PvDwcEfI7HaxF7wpxitUrUdaLSkOj67KHHIqRtpe3S3S43xz2ufhqhq0xb8bOH9w7u/4aMIDhB8Cs1yzOWhBQqssTbtE+6kjkRbdW/SG+JWccTtNEsKRpBCpvoS9ifEk7nFzxl7PHptU1OC9PttctIl9jcW3S/3tyL7+OE6GUqwYcwQRyI23Gx2OOvSbh8TFdgk667940nviUolzeqU05VlcSUc0k1O0s0bgPGWaNo4yAQwA3333IP0xwzHg19Tml+2jUi2667lQ5UAbOVBFyviNsS6bi+APLUNFJ7xJGUYBgYmuACbHvDly3GOfB1E0YarmDCCBTIgNwryG6DTfYkWO46gY5pqYmjnrOJBtANwSY6rROxFiImb6JkNMAKjy/N56VyYpHiYHcct/wBJTsfmMMae0BJdq2kimP40+zf6jn9RjjT1D5ioWYACJmkmqCBdY+iA2v4gAk+PIY55twtH74kMD6Y5IhKGkN7DSznkLkWX13w+pUw9R+XENh4BJI2A7xB0uBrCrlMWuFYiqyuW32tRAdtnXWBbpsCbfPHv+CULfDmMQ/WQr/NsU7cDzFUaOSCUSAlNMmksBzsHC3tiFDwrVOodIHZWFwVsbj5HCxTwxuyvHMt+Inb0SzSB1Z7pnGR0S/FmMX7Kk/8Amx8XyuL4qieY+CJpB+bD+uFeDh6peRo1hcultQtbTflcnYXxHr8ukgfRKhRrXsfA9dumGtwlNzsvTEnWAW6eUqvRtF8numpuN6eH/wCTokUjlJMdbetuh9Gwv5xxLUVR+3lZh+Hko/ZG3zO+JOX5PEKb3mpZ9DOURI9OpiBuSzXAA5cumLrKYYaWWnnQLJTVLaNUqgyQsCVIuNgbm9wOS/WubDYck02FzhIBM3IuQCZg66cI1Tg1xtoEmy07KAWVlDC6kgi48RfmPTDdwJBHJDUI8McpvGTqIUhCSrEOd107Nt/XHDjQaR2clS000crXDLbSrKCLE8xsORtvy64rOHM3jgM3aqXWSIpoBsDdlO5vcDbmMXrOfi8EXNFzBETsQbTlNxvbmgAMfdX8WRinl94pZklpQSkuogkL99GUkCQW5W35bdcL+dZ12l4oda04N1jZi24697l6DbFa9SSNIJCaiwS5IBP9bWF/LF9wnwVLWtq/4cKkana4uCdwmxDNYHyG18MbQbQ/rYh0xoTbkTsXcCoLs3VaFD4a4ZlrZuzj7oAuzkHSo+XM77Dr6AnGm55nEOV06wUqqZSRoj3LEttrbqSSBttc7DyM3z2nyqnWnp11O19CKxY6j95+u5O3U2sNhsvX9wHvlce1rpB9lGbdza2prbAgeHw8hve3MrVjjHBzh1J6rd3n5cToEwDJz9lzkf8AwunJY68wqhv94xKT+bX+rADcLu++zLgn3OEyzD/MzC7X3KLz0X8b7t52HS+Kj2d8EySS/wCIV1zKx1RIw5eDkdNvhXoN+drabjoMYaYMmXHtH2A7ht5pZM8kYMGDEoRgwYMCEYMGDAhGDBgwISFx37OzO/vdEezql71gdIkI635B/PkeR8QjTCLMyYqgCmzBO7dhpWUjbSw6P+fhcbDdsK3GXs/gr11H7OcDuyqN/IMPvL+Y6HxHND4Mw4aO4dx4juQLJByXjmeik93zFWGkAK4AuADa5IPfX9IXOx59J3EHs8p6wGajdI3OonSdUchPeHJrIb33XbflipzKeWmtSZxCZYeUdQu7DzV/veh73iDjjTZXVUY7fLZveqYnUyrufR4xve3Vd9uQxz3UnUn52HI4/wDB3Lge4/umAgiDceoSdmuTzUzhJ4zGxFwDY3HkVJB+Rx5T5rKkbRq50OLMh3U/I7A+Y3xp+V+0Wlq4+xrEEZclWVheMg/pH4T62seuOOaey6nnBko5ezuO6t9cRI5965YA+RNiOXTGwfaDQejxbMp5SD3j6Kp0e7CkxeLClOkVOpp2VtTMjXD7WJYML38r2xJ4uqUqWpmhlWV9AibbszqB5lWsFBv42GOObez6sg1Hsu1Rbd+I6gQf0fj9e7themiZGKuCrDmrAgj1B3w+lhsO54q0XXEnjM8d/CVBc4CHJt4wElOKILdeygCh1O2ojvgMNifH1x3ooohlcAn7UK00jDs9jsDYHYnSbWuPHCTfa3TFpDxTVoAFqJQAAANR2A2A9MKqYCp0LKbSJBknsz2v1bu+pUioMxJV/FmMiJVJXROyNIiyNGyh0fT3eWxBUDyv64q+L8vMbQESNJG8KmPWoV1UclYDqL88Q6fiepjd3SZw0hBc7d4jYE7c8Q62vkmfXK7O3ixvi1DB1KdYP6oG4E3OUCwItpqDcQCFDngthXOWZhDLSGknfstL9pFJpLKCdirAb2PO48fLf3M6+GOlipo37fTKZXazKu4tpW/etbr54XcXuW8EVk99EDgAgEyfZ8/17EjrsDhz8NSY7O58Cc0SAM3Hj4TqoDiRAC4cQcRvVuGZI1ty0jveG7HdtvHEGhoJJpBHEhd25KP92A8ztjRsp9kSLc1U2qxB0xbCw3OouL+W1tuvhZVXGVBl6GOmCtqu2mGxF9gNbEnn6k2HLlfGMfSptFHCMzRpGn19Sr9GT1nlVnDnsvWMCavIsASYuSr4FpFboLmw23G+xxMzrjolhSZamuUWVWSxjUAbhQdiANrmyjzxWVEVbXqZKtxRUlhcHu6hzvpbdr+LWHKwOOVHmhJNJksDXPxzkd8j8RY7Kvm1vJQcZMlTEPmr13D8P4G/qPwEkq0hotb3K8cxZYTJIRU5jIb+KxluvjqN+fM8hYbll4K9nkkkvvuZXaQnUkTdPAuOQt0TkOu+wuOC/ZpHRntpyJ6k76zcqhPPTfct+md/C2+HXHQYwUyXTLjqe7g0bD6KWTKMGDBiUIwYMGBCMGDBgQjBgwYEIwYMGBCMGDBgQuFdQRzRmOVFdG5qwBB+RxnOa+yuWnkM2VTNG3PsmbY+QY3uPJwfXGm4MTNoNxw2QsKzTMYnfs83o2gmP/PiGlj5kbhx5jVgoeG507+V1qzKDq7PXob9qNjoPzt6Y26toI5kKSosiHmrqGH0OEfNvY3Su2uneSmfppOpR8mOofJhhXRCMrDA4EZm+RuPAqZ4pVT2hVtLZa2lPxbvpKbeVhoPy/1xZR+0uhnQrPGwDGxWSMOCOhJFxt9Rjo/DWdUu0U0dUn4WIuR5iSx/jOKOvq2W/vuSjzeNGT+JAR/FjK7AtJno78WO+DohXD+/zCu3TJZ9R/ywJIBIJiPlaxX522OB+DcpbVYqO8L6ag7HbYXYix8Oe+1uig1Xk7fFDVQnwVwf+piceCiyY/8APqh6qp/lHivQ1G9l9Uf4k+xRI4BN0nBWUqH1MBYi96j4OXLfr+lc77Wx6+X5LCWv7uTYEgyM+36I1EgnwG5woe45OP8A+xVH0QD+ceAVOTJyjqpT4Fgv8ipwdFUOr6p/xI9z9e5I4DzTi3tAy6nv2KjcX+yhC3I5A3C7/wAsV7e0qpqDpoqRmuOZ1PY+Pd2AHmcQKGvU/wDyWTaj0d1eT8ypH8WLyPJc7qRZjHSJ4AqCPQJrYfUYG4Fsz0ZPe949mz6oz9/kPmqeuySslAfMqxaeO1tOoXI6jQhCEn1J8sRqHNKWBxHltK9VUdJZFLEeaqBceoC+uHPLfYzDq11c0tS/Xcop9Tcuf3hh4yzJ4adNEESRr4KAL+vUnzONYoiMr3W/K0ZW+lz5x3Kmbh81m9B7NKutcS5pMVXmIUIuPp3E+Wo+Yxo+U5NDSxiOCNY0HQdT4kndj5m5xNwYdMDK0QOAsFCMGDBiEIwYMGBCMGDBgQjBgwYEIwYMGBCMGDBgQjBgwYEIwYMGBCMGDBgQjHgwYMCEp8cfB8jjFM45H0/tgwY2UNFRy45P/X+2Nh9n/JfT+uDBi1bRDU+HHuDBjCrowYMGBCMGDBgQjBgwYEIwYMGBCMGDBgQjBgw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data:image/jpeg;base64,/9j/4AAQSkZJRgABAQAAAQABAAD/2wCEAAkGBhQSEBUUEhQWFRUVGB0YGRgYGRkaGxseHB0aGB8eHxsZHSgeHBsnHBweIS8gIycpLCwsGB4xNTAqNSYrLCkBCQoKDgwOGg8PGi0lHyQsKSwsLDIpKiwvLCwtLSo1MCkqMCwvLCwqLSwsLC8sLCosLCwpLCwsKSwsLCwqLC0sLP/AABEIAOEA4QMBIgACEQEDEQH/xAAcAAACAwEBAQEAAAAAAAAAAAAABgQFBwMBAgj/xABLEAACAQIEAwUFBAgEAwYGAwABAgMEEQAFEiEGMUETIlFhcQcUMoGRI0JSoWJygpKiscHRFSTh8DNDslODk8LS8RY0c7PD4hdEY//EABkBAAIDAQAAAAAAAAAAAAAAAAADAQIEBf/EADoRAAEDAgQCCAMHAwUBAAAAAAEAAhEDIQQSMUFRcRMiMmGBkaGxwdHwBRRCUnLh8SNighVDkqLCM//aAAwDAQACEQMRAD8A3HBgwYEIwYMGBCMGDBgQjBjx3ABJNgNyTjPuKfbFTwXSmAqJB969oh+1zf8AZ288Wa0usEStBJthWzr2m0NNcGbtHH3YhrP1HcB9WGMymjzTNRqmcxwHfvExRW8kG7jzN/XHGPK8tpyFd5a6X8EIIS/h3Tc/Jj6Yq6pSYcslzuDRPnsPGEQSr7MvbjIx001Mo8DIxYn9hLf9RxXniDPar4BKin8MaRD95wD+eLHLJK51X3Kigo4mFxIwF7eJt3t+l1N8TF4MrJbGpzBxcnUsQsLeTAqL+q4zVMcGbNbzOY+TZH/ZWDJ4pcl4SzaTeapK/wD1Klz+SkjEVvZ7J9+tpR6ysf5rhqb2a0Si88sr2bdnkVedrKduviDffpjyXhfJ01hjELEar1Buvhbv7ehucI/1MnSp5U/m5W6Lu9Uqr7PnHwV1LfylYfyXEmHg7M494Km9uXZ1Lj+dhhik4cyYl94BZRe1QQAPEd/ZvW/9/tfZzl7H7JnBC3tHMCd+TbgkH8jiP9TI1f50/k5HRd3qqFc0z6m59s4HiqTD6gM354m0HttqI201NOjW56S0bfutq/pixHAc8Wn3fMZltz1jUPIgareoN8R6yHNFUCop6evS9rWBYeB3AABHWx540Mx4f+R3Ilp9beqqaccU05N7V6GewaQwMeko0j98Ep9SMN0UoYBlIIO4INwfQjGBzwZbMxR1my+YGxBu8YPgQdx/DjrT5RmOXjtaKbtoed4DrQ/rRG/1ANvHGnpKRMGWng608jofAlVg81vWDGZcMe2iN7JWp2Tcu0S5T5ruyfmPTGk09Ssih0YOrC4ZSCCPEEbHFnMLdVErpgwYMVUowYMGBCMGDBgQjBgwYEIwYMGBCMGDBgQjFNxPxbBQRa523PwIu7ufIeHiTsMVPHntCjy9NCWkqGF1Too/E9uQ8BzPkNxmVLkrVF6/NZWWJtwDs8ngFA+FPAAXPSw72JcW0256mm3EngBui5sF3r86r87kKIOzpwd1BIjXr32teRv0beijnj6oo6SkkEdLEcwrPxWuikcyALjbx3/WGLChpp8zVViX3TLhdQEKhnA2tbrc7HpzvqIxZ1ub0OURdmiqZgo7llMr3PNnA2G199thYcsc+vinOPRwf0N/9uHqB4lMa0C/r8lwi4Nqqwh8ynIRlv2EZ06SeQNwV2HP4jfrjtLxDluWDTGFMifZkRqrS9L6n28Be559PDPeIeOqmr1KW7OEkERr5crt8TePhfpyxQJDzsCbbny6XPhvh1P7Oq1G/wBZ2Vv5W2Hj9eKqagHZ8095p7Xp3JEESx97Zn77EeBGwB+v9cLFdxVWTX7SoksW1aVOkX6WC22HhiZTcLqIFqJ51WJiABGDK9yNWk2sFa3QnEzIsqpff3p3UzIbmNtTKe6pexC273QjaxGLt+5UGucxmbKCTadNbutI5o67ok6pSkGoksSxJuSTck+ZPM4+Qg8saBSZWIROsSxyRSQPNTzGNWbu6boSRzAuLfPxA94U4kklZ4xZFjpDpAA+NAo13te58N8Xd9o9Rz6bJDe+PSDyjiCo6K8ErP8AsxgEYHLbFnnOfPUiMy7tGmkt1bctc9Ad7Yv86nSgWKGOGF2MavK8kYcsW3tvyX0xrfiHNysLOu6bTa28+W26oGgyZsl+j4hqoTeOolXbT8RIA8AGuB9MMeWe1eqjsJlSZQtvwMfMsLj+HHzU8NRHMIIwjCOpjWTQrWMZZSTYkHYWvY+mIGYcNRCOWSCZmWE7rJGVJ7xTuuO6+4PhyxhdUwNfKHs7QB04mIJGlxHBMh7dCnul48oK5RFVKF21FZwNAYeD3tf6XH0wTcBmM9tllQ0LMQ2lmvEVPhYEkDpfVsemMj0bE22HM9BflvizyXieppDeGQ2tbQ/eT90nb5WxD/s2pTB+7vt+V1x9fUoFUHtBNuaSxSuY81pzTTXKiqiUhWI6no48xf8AZxHp3rsnYSwuJqVze696F7+IHwN5j6nlhjyjjikzBOxqkVG7vclIKs3LuNtvvbod9r4jVXD1TlxZ6O9TTMW7SnYXsvPlc6ttrgX23Bxmo4l1N3RkZT+R3ZP6Tt6tVi0G/qnvhDjyDMF7h0SgXaJj3h5g/eXzHzAwyYwObI0nX3vKmZHj7zwA2kjPjHbmPLr0/Dh99n3tMWrtBU2So5A8llt4D7r+K9engOi0tqAlm2oOo5pemqf8GDBiEIwYMGBCMGDBgQjBgwYEIwoe0Ljxcvi0pZqiQdxTyUctbeXgOpHgDa24t4njoKZpn3PwonV2PIenUnoAcY9k1N2zSZpmJ1Rhrqp/5rjYAKfuL8IXkSLcg2JLm029I/TYbk7AI1MBGV5UsSHMMzJcudUcTbtKx3DMD08AdrbnawLDk/Dc1dKKvMAyqGBhg7unTz7wO9jtsQCbb7WGPjh3KGr5ff60KYrMIYSCygA/EehGx5/Ed+QGKLj/AI/M5anpmHZXGqVbgvtuoI+559beHPmudWr1sjO3udmDgO/idTtZMs0SdPdWHGXtMAvBREHZlaS1tJ5Wj5b8+9y5WxnFmdrks7tzJuzH+px5DGLgEhQSASeQ8zbew8saDl9IkHbQUTf5xFDiRgp7VfiZY+YUWtt169bbj0X2cwBolx3PMXcdgJGg8NSqXqG6oMs4KeemMsUsbPtaIG7dTYnkr2Gw62O+L3h+FZct92P2ckskkYPwntEtIqv1NwStj4WxR8K1xaqkRrRpOG12IQRkXdXW52KMLgc+eJ2a8XKFVdMcs0cqyGVQRHIVXSGI2OrpcbHSD5YyYtuKq1Oh1uHtj8OsTsQD48wbXZlAzeC++BzKI6uLSoKAOpkAKJKpKgHVsCbc/wBA+GOSy08FTDO8ytMJXkmEOp13uVUXsPFSfPrhdzXOpahy8rXNreAA52sOlz+eJWV8I1dQAYoHKn7zWRf3nsD8r41OwYzOq1nhuYXAj8sG51G+mqpn0DRMKzoOMFpnlWJWlgkuQsllKs1wSCL7EG1v9b1eQcQe6lysSOzjTdi2ynmNjbfbz2ww03spmP8AxZ4Y/IanP8gPzxYR+yiL71U5/Vht/NziB9yhwEuzRMBxmOMCOfHdBL97RyWd1EgZiQoQE3Ci5A8hfe3ri9HEEEojNXA8jxKEDI+kOq8g4I+VwRfF5R+z+kmLCGtditifseV+R+IbY+an2USf8qpibycMh/8AMMNfiMLVAzFwjQw4evvdQA5p/hfGUcTRSVMtTNIIpijRxKVPZoCBpOsXt1HLrhczziCSp7PXzjTQbHZje5awsNzviTmPA1ZCLtAzKPvR2kH8FyPmMUJGL4XCYYP6WkQYAA0OUCbCOe8oc90QU1cCVMrSdgulYie1mJUG6KLFTquCpvYC2xJOOeY09JUd6ntDI0/ZKmolCp5ORYsg35C48sRss4lEVNLAYgO0XT2qWV+ZIDXuGXcjobHFpwvRx00Jr5CsuiwREJJV2567jusOQ6dfDGOu11Kq+vBaZAaB+M9+19L6AK7YIDfPuSzmmUS08hjmQow+hHiDyI8xhs4O9pEkDLFVEyRlv+KxYugtbzLL+YuefLHY00Iglqqh2qIZhaJHGmQMWJNj90gi102PXlbClPlLdiaiNSYNZS53ZeRGuwsLgjcbX8MNa+ljWZK4uLToM0aCbgjh7qpBYZatLzvhcNprssYJIELhY17sov0A2uR921m8jhfrqBcyVpoF7Gui3mhF11kH406h7/O+x3sTU8H8avRPpfU8DCxS57lzuyjf5jr64eeKMh7UrX5cw7cHUWVriRQnQci1ha21xcHfGNwqYaoGVDf8L+P9ru71GoV7OEjxHyVn7M/aF70Pdqk2qEHdY7doBz/7wdR15+NtBxgubRCsi/xGj+zniINQibFWG4lX6X+XiDfUfZ/xmuYU12sJ47CVR+TD9FrfIgjpv0Q4VG5gIIsRwPy4FLiE04MGDEIRgwYMCEY8dwASTYDck49xnvth4o7ClFPGftKi4a3MRj4v3j3fTVizW5jCCk/Nq1s7zPSpIpYb2PK0YPeff7zm1vAafwnEyjpRmlWFUFKCkACBR3XK2FrnbcfPT5tfEGpo3pKOOihUtV1nelA5hd7J5bXB/wC8OGfOq2PKMuVIrM19KBm3LNcs5A6DnYeQxzsTXLnA09btYPQv+A7pKY1sa+PyVL7TuNCpNJAWVv8AmsCLaSvwC3LYi9rWtbqcZ5ltKjyKryCNT8TkE2AF+Q5noB4kYjpubs25O7Nc8+ZJ5nxw4Vns7IfRDUxSNpD6WujFT94cwV872xuYKGApim50FwPWjfjpFp3S+tUMgK5OWQCKSNo6dKRox2NSTd2duRLfFcb3G1rW5G2FWoyaWglilkZdIcFWidSWAsbrfoRtuLdMWVH2lBFJHXRB4ZATHESrAyKVNwVa6i3Xrb6qc8xdibAAk2Uclub2UdB5Yz4GjULngPzMO+odbUGbO/NqOCvUcIFrqfxDnnvUpfs0jFzYKoB3NyWI+Ik+OLDhzgaeqAc2ih/7Rxz/AFF5t67DzwycI+z0IFlrF1Od0gPIecnn+h9b8hoEkYRGkk3CKWtyACi/8hjU2p1eiwtmi2bX/jxPebc0om/WueCocl4PpqYBkjDMP+dNYm/kD3V+Qv5nEfMKiSTMqaOOpDIQWdVNxZLlgbd06hsN7gjp175Zw72ye8V5fUbsEY6FjUWN+6dvh1WDWA9TiG1J2dfSvTwqqssxVSWDyKqC5JY90kHuA8uttVhV+HpNgmXOkXNzr6eAAQ1zpI5pzaNUUnTyBOw32wsZrxFOe7CFQN94jvKPG5OkH5G3nzwzRziWO6HZgRy3B5EEcwwNwQeRGKr3BA/ZwD7QbvIe92YPKwPd7Qj4Rbb4j0DaS46qaPRBpzi6rfZ1TaY6i4GrtyC1tzZVP0uTt5nDY0YPMDCnw3TNG9W0WptNU6shYkuoC8ix/wCILkgn4rkHoVn55xrT00audcmoXUIp8SN2NlU3BFib7HbbFaRsl1LuJVnVCOJS7N2aruWvYDp/PFPX5DTV0YkZEmDDaWPuv4fEOe/Q/TCbnPtJapjeNYYxG5CjUWLjkQ11IUEHcf1xoPCtOqUVOFFgYlb5sAzH5kk4VUoNc+SIPEWPmEBxDbfssv4h9m8sIMlOTPGNyALSL6r971X6DCpS1bRtqU9RcEXU2N7Mp2YXHI4/RkkAO42PiMJfF/AKVN3iCx1HPbZJfX8L+f18RPTPpDLW6zOMXH6h8R4hWBDtLFKUUqZpLDGzin7NQvZKO6wF79l4NYDum/le1jLq+J4F7ARO0cMbNG9N2YbUl7MW1EfEOhub788JM8DxSFWDI6GxB2Kkf188W01fU5gUjsHZATZQqljtdje2p7WvbwvjPV+z2S05v6QncQ2Zk3BmZ1JkbG6aKh8VU1kiNIxjXQhJ0qTew8L9cNfs/wCMvdX7GZvsH1adr6HawB230nrzsTfxxYcP8OwQLP7wwkdYT2qqbpGDyXV1kJG1uVvnhFq6FowpZbLIodDcG6nluNr9COhw0VaGODqGwiCd7aib247i+hUQ5kOWl8VULZdVCupwoiZhHNEBYG4ufKzW8rMAd74p6ib/AAythrqTvUs4uANgVPxxHwI5jwI/ROLz2fcQe900lLNd3jQgljfWjnSOe91+Hf8ARxV5flwSSoyidrq3fp5GFrPbUCPXrbqrDrjBRqPovc2p2mdr+5nHm3XjFldwBFt/dbTQVyTRJLGdSOoZT4g7474yv2PcQMjy5fPsyFmjB6WP2ifXvD1bGqY6ThBslBGDBgxVSvCbYw+lqRmWcS1Uh/y9P3xfloj2jHzN3I/Wxo/tNzr3bLZSDZ5Psl9X2PzCaj8sZYIzTZOqILzV8mwHMoNlA9f/AMuIqkinDdXHKO6dT4CT4IGvJMPA0BqqmfMZgRuVhLGyhbMretlsvhct15I/HOf+91jEFTHFeOMryKgk6vmfytjQ+I6hcsykRREK5URqG3Ys+8h58xdjtsNvnlOR5UZ5kiB0g3Ja19KgFifkBjLggx1R+JNmMGVvcB+3xV3zAbuVdZNw7CY4nqnlX3h9EKxgE89Oo3B2ubAD1xaK5akqKZ5ghpDp7XTfXFdrJzv8YG1+VudscqLiWqinSNNNXGVBjUIQCEFrpsCrDSQbXFwcVnFQpl0CBGV3+0k1MWKlrfZnzBBJvuDipbWr1g2qdSHNIghsHgQCLWuDJvqIU2a2Qqarr3l09oxbQoRb9ANgMaF7PuENCrVTLeRt4UP3R/2hHj+HwG/Miy3wHw2KqctILww2Z/0j91PmRc+QPiMbPSRffbmeXkMdCuc7vu7LNHai2v4Rz1PdzSJyjNvt81wrJvd4JJSNbKpNr2ueQF+lzYY9qcmaTuzzFkPxRRoEVvFSzFnK9DYrcetscs1Hb/YJv30MrfdRVZZCCersAAFG/eubDncRt3rnzJ/ni9gIGgCu0ljRHaJ9LQffvXzV5P2rKZGJUHUUsLM3MavEDnp5XsTewxzqeHleohmLsDCHAFhY9oADfrtbEv8AxDwU2+Q/K+OK8Qwdp2ZkCvuNLbXsAxseRsCOuM5J1KABspIhVAbKLsd9hdibDfzsBueg8sfcdMoHwqLm5sBuTzPLc+ePJfiQ9Ln/AKT/AK4997T8Q+uKTdWhfEVBGurSirqOprAC5PMm3M+eKHiGmpyQhjjJEsUjBhcXd1j1WPd1WvufLxwyqwIuCCD1HLCtnTFJ42BsXkEZ+csTAfuKw+eLNmVUqDm0iyU04h0pCkcl2Sw7Rgp2W33ARZm+9bSNr468OTNFTU4ckxvHHpc/cYqvcY/hJ+Fv2T92/TNc3K08swSNlUWj1op1t1Ow+Dw8bE8rX9yaRJ6NJGhguyXZeyW1wNxbw6+hGLhxzTF1UgZVd4+JIwRY450RBjQgAXUNYchcX28t8dsadQkJN454NFWmtAPeEHdPLtVH3T+kOh/odshpqh4ZA6ko6NcHqCPL8iMfo6SO48+h8DjJ/aTkS397hsVZzHMF3CyDa+3jyPn5nGekRQf0R7DtO48OR277JwOYTuFxoM6pI8v+0+0kkkaSSId0MwPdDeEYFjbrc+Ywu5xxHLVWEhXSpuiqoATa1ltuBa23lgyDPDTOxChw6FSpAIvzU2IIJDb/AFw/0mdvDTLUVIMJXUnYiNU7Rwe6w21AW2I8Vvy54awGBql4p5y49Ul252aIMaRPCJMaPHXETCznJs1amqI51FzG19N7ah1W/mP6Y03j2i7WkirIWOuDS6ld7hyrk3H4TZr8rar4zfNqSUgVLoEWoZmW2w577dBvt440H2V5n2tLJTMB9lcLvuVmLXJHkbi/6Q+bvtCwZi2atMO3toR4GyrT3Yd1TcRVpSWkzWnFu0sXA5CRNmU+TKCvoD443GgrVmiSVDdJFDqfJhcYxDLMuvDX5aTqaImaEkWJKEA7fpDT+8cO3sYzrtaFoSe9TvYfqPdl/PUPkMNoxkLB+HT9Ju35eCh2s8fdaBgwYMWULJPbTVtLUUtInM9636Ujdmn8m+uOMtMs+dwQLfsqKNbaeQKAMLnoL9mD6Wx8Vre88THqsJ+nZR3/APuHEj2bntaiuqb/ABOFt0sSzA367AC3+mM2Nfkk/lYT4vMD0lWYJ8T7Ki9rma66mOAMpWJdRA6O3if1QD+1ig4ZzfsGkIg7ZnTRbcgKT39gL7i2/S3njhxTX9tXVElwQZCARyKr3F/hUYaPd6ylpIPc43GtBLLIihmLNuFI3Ngthy/rixDKOEp0XAS7i7KOJvr3Wvsi5eXcF1ocwpJxHp7SAUeqbsSAVNjqNn+IHUQOe42ttsjVtW0sjyNuzsWPzxf8RztPSwzzKFn7R4mOnSXVQpBYeIJtiPwPlYnr4VIuqntG9E735mw+eGYNjKFN9czabTMQSTB1Mm8m/FQ8lxDVqXCWQ+700UJHet2kv67W2+Qsv7OGbEeiFwWPNjfEjDsOwtZ1u0bnmflpyCzuMmVByw2eoXwmuPPVFC387/lizhgDXvyxHhhC3tzY3J6kmw/kAAPAAYsoYrAXxNQwITe06eXsuUsSgX3A/n6DFRUcGxySLIzOGXtNgQVPafFe4v8Ani2Q63B6Dcf0+pBP7K4l4zZi7VMgBVrUXZw6S1wqi5I3awtyB5k/2wrGoeZWbtQDyCAOegvfR8C72HU2w6VB3Xrza3jYbfmcZtHBtqNiCbW8O6p3A26kA87KfDETCmFbcHZZKruytYdoSyElSAyLY6bWI1LYHwLYuc+yWSo0LZdIkR33tcKwBA327t7+lhz2qsoTs56Yxk/aKNQv+Ivcendvbppw4VO4VfxG3ysSfyFvniZgKCLpG43zOJEETOF+zdlHRjpMagdDzbly2x88EZnG8RiRwxEUbEC/dbQI2B6D4V+pw31tLTSoY5ChVu7YsOZ2232b03GCPK4qeELGulVAAAtvyUX23PiThmbrZiqZerCi5afsIv8A6af9Ix91dYkSF5GCIu5Y8h/r5dcQczzWOjgUuSdICIotqcgAAD5czyHPGV8Q8TyVJ1Snb7iD4E9PxNb7x39Bti1WuKQjfgop0TUM7K24j9oMlS/YUt4kYhdbHSzX25/cX8/Tlhxo+FUjoRSOdSshRz+kxLah6MdvQYz/ANneTpUVl5LkRDtAByLBgBqPrvbrbGvutwR44UKZrsObU6d30VaoQwgNX5xrqNopXicd5GKn1Bt9MO+RxisjWeoZZWgURpAXC6ioHffWQNwRsNjbfwxG9quW6KtJgLCdLn9ZO6fy04U6HLJJiwiUuVXUQNzYEDYcybkbDDajRi8M2oXZTx4bOGoidNQgHK6NU3Z9QV08Mz1GhY47SKilGtbukKVYkAKbm/O2Kv2fZh2WYRcrSXhJO1g9twfG4HryxOyLh5KcCWuYxdoDGkRvqOoFSzAbhRfl8/VQDaTfY6TfyNt/pthWEa2pTqYdsFuxDYFxEC5mCJJnUqXyCHLU+J292zijqb2WYdmy25KPs7nxFnB/Zxy4Cb3PPZ6bksutQPT7ZPouofPEz2mIZstSYaQQ8cnj8a2sp8tQPnbFLn1bozTL6wbCZYXY/MK38LWxmwDpDJ3DmHm249CVaoNfNbhgx5bBjaqLDuGqnVX5nU/gSdgfWS4/JcXvszHZ5Wz6lPfkffkpVVXf92/kDhU4Tf8AyeaP1MQH73a4bMhBXICbIfsZzY8rEyc/0sc77Sv0g4uY30J+KZT28Vj6te5PXf64sUz6oV9azSBthcMRyFhtyOwxXR8sMOX8F1EsLyCNtlVoxse0ubG2/Qb47td9Cm0GtEaXjePopDQ49lRs74jkqliEpu0YILfiJN7kAbbWHywzey2iv71IDYiNYlYcwXJNxfqNIwj1FM0bFHBVhsQemNM9lcX+UlP4pwPoin+uM2Jp02YcU6YhrnNFtILhMKQTJJ1g+y8quNqzL5BDVJFKLXVgdBZeV7jYehUHFzl3tMppANayRX6kB18Oab8/0cWPFfCsdZFuCJUU9mwNt7bKb81Jt6dLYxySB4mMcisjjmCCD/vzwis+pSMi4V6TWVNdV+hMoqopV1xusg8VINvW3I+RxIqTchB97n+qOf15YwGgzN0IdGZHH3lJVvy5j8sOGRe0uVCe3HbXABYWWQW5bCysPkvrjL95Du1ZaOgy9m61Cl3Bb8RJ+Q2H5D88fcsyqLsQo8SQB+eKfKc6WaJWhZSoAGwNwQOTAm4PkRhA4ulqFzZSzSNFJFZBuUA02ewGwIIBJ/SxqDSGykSCYT/mHFVNGbmZG7O7PoIcotiLkKSefS19jjMeJON6JnLU8csik3IZezQHybVqt5aevyxwyDgWpUueytE6le86C45g6b3At42xLj9kWlGZ5lJVSbIngL/E5v8AwjEQZiFaRxVHTe0mdDenhiSwstwz6b7Ei5ALEbXN9sSM84mqpqeF+3kRiSJNDFdTb9FI6X2Hjho4U4KpGkZZYzMbAjXIwHOx2SwPMc8P1HklPCLR06RbWuiLt813v54hEhYvWZHUVqQmOF5ZBHoO1iALAElrAX53Jxrua5j7tQpJUfGix6wCCWewBA8SW/vyxdxSXHO56/3xl3tPzgvUiIfDAL28XYXJ+SkAfrN44pUfkbKs1ud0JWzrOJKiVpJDvysOSj8C/wBT1Pnyo6t7kYl1D9Pliuc3Y/788YmS52YrS+GjKFp/smorQzS6j33Caeg0C9/M9/8ALD5io4So2ioYEcKGCXOm1tySOWxNiLnxvi3x3KTcrAFynmXEpD9rVHqpEfrHL+Tg/wBbYzLKM2emkMkfxFWT94Wvt1GxHpjYfaRFfLp/Lsz/ABjGI4rhWNe2rTcJGY25gH4phMQRwV/Qca1CEdoROoYNplAaxBvdW5qb9RipzKpWSaR1BVXcsAeYub22x5NQssUcpHckLBT46CAfzP5HEfGmlQotcalIAagxpY8NJlQXOIgrXIk7bh4DStxTmwJ2HZse95MdFwPHCjxK2rKsvkHNBJH+6Tb/AKMN3B8OrImUx3BWfu3+Pd9/IdPUXwoV3eyGnP4ahwPmJD/XHDodWsRwq+4cE91x4LV//jlfL649xiX+NDBjt9AEjMrjhRLUOaL4Rr+Rlw25LFq4fI7MG8M219jvJ3j5k/y+i9w7TaZ82p+vZzAD9R2X/wA2GL2eoJsnaPSzXaVLXtqLC+xvsLNbpvfHD+0P9w8HMP8A1/ZPp7cisfTlhkyXjJqaAQogKlmMlybtqFrKR8Nh18cLcYsLHmOeO0FOzmyKzHwUEn6DHer0KVdmWqJGqQ1xabL4bn/fGpeytv8AJyDwqP5on9sZ5mmRy06xmVdPaqWANwRY2sQRseR9CMOvsnqe5Ux+BjkH8Sn+mM2Ke19FtRpkBzb8nAFSAbg8D7LU1W5thW9pfBnvEInhUmeJQLC3fS9zt4i5It589sNVDVRkt31uuxGoXFxfcXuNv54nBgw2II+uFViHHKppiLr80RS4lo+/+9v64u+PeEDRTlkAFPI32YBJ07Dum+4623NwMLcT9PDljl1GQVvY5MWQZ/JSza4zvtqU8nXwYfyPQ8uoO05TmaVMKTR/Cw5HmCNip8wbjGAwuNjfyO/+/TGk+yzMwDLAx3NpEHy0vb6KfricO8h2UorMkZgn+TSBc2tiszHNYI7CRkXUQt2IW9+g/LnYb4sqinDqVbkcVBytY5rpcKq3I523IuOth4fPpvoqOqhwygZd+PgsgAi6pMipGiqYw47rgqGBupuLixG3NRhwelB56j+0f6HHBhfnjvBLfY8x+Y/v/pho4KFxqI1iVpNRXSCSSbj56sY9xxEwrKjVzZtXyKgj+3yxrme04khMbfDJdW9Crf8Av8sYpxBmbTNqa2oqqXG4OlQpb0JBb54z4iMvin0JzeCpqh8eZRQNNKkaoXLMO6PC++/QW644VL3P5YfvZRlF3kqGDDSNCH7p1X1epFh9cFCnJARVfAJWlJGFAVRYAWA8ANh+WPcGDHYXNSz7Rntls/mEH8a4xKKZkYMpIZTcEbEEY132sVWmhC9ZJVHyUFv5jGQxxFjZQWPgASfoMLwcHpSdC4+gA+CcdByTznPHqyUzQxswkCr9ppADnk4tbuX5g/ywiYt6PhKqkO0DqPxOCij1LYqbYMDQw1AOZQIO5uD7ctOcK1RznXctb4MULkbkh7FZybHdviF132G31B8d1GsNshg86lz+T/2w30X2HD1yXQmBz53kZrW8EJYW8mvhQ4iGjJ6BOrmST82t/wBQxyqPWrHvq+wcU09nwVH/AIMfPBjYf/4+H4Rj3Hd6YJEJbEQg4lmQ/DOG+faRiT/qUjHT2UTaPe6ZibxyardABdGI8CSqj6eBx09rUZpswo6wctg3/dsG/NXI+WI1JIKXP3Ba0dSLjbZi41KPnIDv5+BxyMYzMHD8zPVh+RTWGPP3We57Q9jVzxaSoSRgAdzpvdd+vdIN/PDbl01SaKBcvKrswnIKKwfUd2LnkVtY4j+1bK+zrhIAbTICWO4Lr3WA8LLo288UmQZVFOJe0mMXZqH2XVdL2bYEG4JX6nDamWvhGVHnSDdpcJ0uBc3KgS15A+Ss8+y6b3TVPULLJHL8CuHKq4tcm1/iXlcjHns2zDs69VPwzK0R9Tuv8SgfPFt7jSw0LdnHIWqgI4tbAPIbjSwXZUXVYjqfnhFVmikBF1eNr+YZT/QjEYMjEUKlHvIFg3yAnR0/ypf1XArdqvJFltKotMo06gxQm3TUu4Pgdx0II2xHTNZ4WXYzoToudMcyPz0N9xmI5cg3ncX+qbidTDFOFLLOt7D7rDZl9Qb/AExEzHNe1BIhYMRY87MOdmsL7HcMN1O46gvpNdWph4F9+Y19UguDDlKup8xp62OSB9Wp00shULIvPfS/UbG4uMY9xJkDUc5j7xTYo7Lp1CwJ6kbHY79MPNXnYniMVRCxeIatXwuAOTggbedtifUYrczr5DTAVidvEADqYFJI2IC3DD4rE9efXCn0CRP147+6cyrBSXDL+fS52xZUNcyMrqxV1N1YePTn/Xnfrila6NpJ3HnzHPHeOf8AP88ctzDqFva/itayf2oIQFqoyrfjjF1PmVvqX5asS672g0gN0Z31KUNkItcjfvW5b7DGa1+WGCNWJ717Mo5KSL2xEie4vi7q1RliqtpU3aLZ4OIqd4y4lXSFDG53UE2GodDfax3xDzHjWmiUssiyOpsEU3JN2FvTum53tseovlBOIVRLuMSMSToFBw4G6cuJ+PZKpOzC9lGeYB1M3kTYbeQG/UkbYSKuouf5ctv9TjyWrxDdy2KgOeZcrEhohq+6WnaR1VFLMxsqjck+WNy4Tyj3akjjIIa2pwW1WZt2Fxta/h+fPCD7OoYomaeaxPwxjSSVPVgeW4NsP54og8W+mOvh6DozQudWqAnKrbBim/8AiuG/3vpjtDxBG+si4VFLuxFgAMOrE0mF7hYJDYcYCzv2u5lqnihB/wCGpZvVz/YfxYoOE86lpTJIsbPE1lkZQQV5kWcCyne++xxW53mhqaiSZvvsSB4Dko+SgDF/URT/AOHwe6hzHZxOI737Qsbh1G9tNvlbyxlqUxTwzKFUA5zBkwJMuN+dh3wtQMuJGysM7r5ngWopqnXFFGVkLtaQs7EWZALX0tYHl3TY8sIaqTsBcnYAbknoLdcMdTD2eWLrj7OSSWw+JWdF713UmxsxIBt0+vDgfLe3r4F7wCt2hKi5Gjv+gBIAufxYnAhlClUI0aXXgXA5a3n2hFSXELQvaDIKbKlhVzciOIBt3ZVAvfwNlH+zig4kodVbltF+BIUYfrMob8kJxdcan3jMaKkBUqG7VwOYtubn9RT9fTEbhVfe+IpZuawayP2R2I/MlvljDgG9gng9/n1R8Vepv4BbBfBj3BjelpN9rGTdvlshAu0BEo9FuG/gLH5DGaZtVNJQUVbGftaVuxc87FLFCfLYfv43qWIMpVhcEEEHqDsRjEcoyvsKusyqU2SYERk/iA1xt6lPzUDFaphgf+Qz/jo70UjWOKu+PqRa3LEqIruY7SLp6g/8W48h8wUPnjK8umRZUaRdaBgWX8S33H0xpns1zMlJaGcjVHqVUOxIYkSC/Wx8N7N9EDijIGo6p4SCEuWiJIOqMkhTcddrHzBxTAHo3PwrjbVveDw/ZFS8PTVNn09TP/k6S0lhaWRblFIuCNXcjW24tz88UnGeWaJFl1o5k2l0EELKACw8gfiHzxzj4gqZaVKaLtD2YYnRckptYEAXspNvQgdMXuX5YYqXsK6RUWXaOEKGkV2YESHTuCD032JB8MZA37i9rhAgxlBLnObx3PeBAA3KZPSCP4XP2c5yDropGKiU6omvbTIOY9GA+o88MTRm5BWa4JB38PljLq2jkp5mRrrJG3MeI3BB+hBxpmS5uuYQ9pv7zEtpUU2Ljo6i31A67eGOrnFB/Sj/AOb4k8DseR374KyvZnEbhfFZlgkHwSg2IDX3seY+HceWOOY5Yzwuv+YJKmwNtNxuLqFFxcDE0w//AOUnrc/+nH2IrfdnH+/1cb3U2umd/riswe4LKc02kuOqgj6W/pibwy2uqiBGwYH6Xb+mLfijKYg2zODe+kqLi+53vyPMC35YqKGrEMqOq7KeXj0O/wA8cFwyHIdQuq05hmG6caqmEisp++L3/SB/uB9cLK1GklSCGGxB8sXmX5i1TFKIwFlUl0GxuDzG45n+dsKtRUMzM7klutx8unKwH5YXUYHqzH5FLmqsRJEYjVj6gZefPFvPl0qQGYnRpF1WwJswtc+HMbeBN8Jps60DzTHv6pJS9pxKoTEG+216bckAJv8ANhYY5U1O0hEaC7M2keZO30FicWvEy6qnRGb6QEHLfSL3/PGtrcpkrG6tLTlVnJxtZdIDEjaxCgWAA57+nLpiNU8aTfcCAjqQD/QeH54iU2QodWqQb/hsdtjbf0GItZDGpshJtuS1vEX5DDhjS85QfRZXUi0Zj7qUOK6t/v7m+yqLm1rC1urG22L7jDNHpqNKNmBnlAeci3dHRNv97HoRjjklClBAK2pXvm/u8R2LE2s5HQDmPDnz04UJpZamck3eWVunMk7AAeHQeAGClOIfmceo257yPgNT3x3prBlE7lSuG6J3nVlgedYzrZVHhci/lqA25kAjDLRViVMxammkoquQ95GJaORuu/MHnsR8sSqKOKDsaRpZKWRWWVn7uicm1xrB2G2lSdttxe4xD4lqREXeWiWKdy/ZyLKed93Kq3PfZvG+MFXEfeq0BpuIbcXHEh3VcDqYkgC91pDcrff62SzxBUu9Q+uYz6SVDna9vAdBfD77Jcq0RTVT3UN3FLWClV7zN594Wvy7p+WcUFA88qxRDU7myjz9TyHUnwGNY4vrEoMuWmgPfYdkgPeYg/G3rufK7DG37QOWkzCU9XQNhbcwNP5S6dyXlUuW5pqlzDM2sRGpihI5Emyrb9kJ/wCIcMvsTycpSy1DfFO9gT1VLi/zct9BhO4jo2ihpMri3lYh5LdZHNgD5Ak/JVONsyfLFp6eOFPhjQKPOw5+pO/zwUAAwvboYA/S2w8zJ8UO1j6kqZgwYMNUIxm3tgyBtMVfDtJTkBiOem91b9l/yc+GNJxzqadZEZHAZXBVgeRBFiD8sWaYKFh2eVzK9Pm1KAO07sq2uFkA0sCPBht8geuGHjPJ0zGhWoptLPGNSNuCyAMXT1v0PVT44pEoBl9ZNl9Vc0lV8DnpfZHv0IPdY+Kg8hjtwlmcmXVbUNSTpY2iO1gWOx8QrfkR645tem6kQ6n2mXH9zOHNvsmNIOu/us/yvMnglSaI2ZTceB8QfEEbH1xeZZlFRVze86+yj1FjMXv2ek3tz1ahtYG22/LFr7S+DzDKaqEExSMTIAu0bbC+33WJ+Rv4jCvk2bdkWSQa4JRplS/MdGXwdeYPy646TnfeKPTYeMxEaSY3GwnhNvApY6pyu0TdnuUrUEwJG6tBEGinc3Eqk3ILdQSw0kcjcWAwl0VbLSzh0JjljPUWIPIgg9OhBw1Q5ZEWNbPcUoA7NGk7RpSALKTc2FxdlPXbkMQ8zqPfqaeqdAkkLqAy7a1e40N4suxB8DbwxiwdXox0busywJ4OdaNTMk9YCzSecXeJvv8ABNuV5nDmCF4wFqQLvDqsG8WS/MeX18T393P/AGcw+f8A+uMlgqGRg6MVZTcMDYg+RGH7JuP4ptKV62cbCdARf9dV/mPoMdIdJhbAFzPNzfmPUd6zOYH3Fj7qxqckickvDKSeZPl8sVtRwhHMp91WzI5VtTqACdJsw3e9iCAPHHbibLahtL03fpurwuXv+sB3gB4C/W5wscPZzNSN3VuN76ySASp5C+zFiGJ5kIR12x4vECrTP3XKXd4+r80MOR0VCQFa5rli5cI9Op6hu9ruRGouAQBzY9N+m/hj6ekhru+jCGcizK3wtfr5HzGItXxE8lOsMylzrLiVjuBtt8wx38Ba3UEVPAVuW35Ak2Itt+Rv9MYKLn0mf1QS6TcXn5ckwvFR1iIjeyYuFuFjTtI86aiwKd3SVCEd4k3ub2tYDlfx2ss0o40Uh7CIDQbm1hYAAk+K2sfHwOFelzZ49knDjwf/ANQOOUGcRqp1KSyIUFzqVuWx23/tfFOhc6r0tN5E6iP4TWvY1uU+6s5YKahjZogWcggM/wAW/QeA8ThLlJdix3uSb+o/0x3q61ppNTm/NfIc+Xhti1yvg+omAYL2cQ3MkndUADnvu2/gLbc8bXvawS4wsT3mocrAqJV6gfFb/wBvoLfTDVRZLFRRipzAd4gdnTfeYixu48L9DsOv4T8vn1Jl400v+ZqBt27DuL+oBz+X73TCbmGYyTyGSVy7tzJ/kOgHkNsXpUKmI1lrOO55cB3m/DimMphl3XKk59n0tXMZZTvyVRyUeA/v1wwZZAuWlWq431zqQGQ96JTcMdxbtNxyJsDbyPGh4PhmpdaVSdqLagQRGuod1WNrqemrlfb1YKmJ2hhhrksrgxs5I+zkjUlJVa9mV4xuBzIPW4KcXi6JaKDOwCQ5t2ugCbTqNzxsN76mMPaOuyhy8OwWhOkSUqo7PU67Fg17iy7hwxGkH9K997JmaZi0zgliVRQiXAFlXZdhte3O3XHavrdKNTxSF4A+u5UKWawBJsTcbbXxZcFcItWzd4MsCfG4HXayAnbUb+dhv4Y2Yel93aa1Z06xM6GTMHRxm4EDQQqOOY5WhNPsu4bCIayULuCIupUDUrv4C/IeQbxx80+YLV1stdKSaSiH2VxbU2xG3U373/hjFjx1nDu6ZfSgiWS2rSQFVLHu7chpFz4KPPFDnFP2skGUUW6oftH/ABPzZmt0Xdj52H3RjnMz4moahsX6f2s3dzOg5kphhojh7q79leVPV1k2YzDkxWP9Yixt5KllH6x8MaziFkuUpS08cEQska2HiepJ8ybk+ZxNx1DGjdBYckpGDBgxVCMGDBgQlrjzg9cwpimwlS7RMeh6qf0W5H5HpjLqeM5hCaOfuV9LcRF9i4XnGx/ELc/Q/ivu2EP2jcCNUWq6Tu1UVj3djIF5ftjoeo2PSw5ucATBF2ngfkd0TCX+DOJxNG1DWgB1Ux2kJvKORU331jlzuefTChxxwY1FJrTvU7sdBFyU/Rcn12PX1xbOgzRe0jtFmMO7L8Pa6PvDwcEfI7HaxF7wpxitUrUdaLSkOj67KHHIqRtpe3S3S43xz2ufhqhq0xb8bOH9w7u/4aMIDhB8Cs1yzOWhBQqssTbtE+6kjkRbdW/SG+JWccTtNEsKRpBCpvoS9ifEk7nFzxl7PHptU1OC9PttctIl9jcW3S/3tyL7+OE6GUqwYcwQRyI23Gx2OOvSbh8TFdgk667940nviUolzeqU05VlcSUc0k1O0s0bgPGWaNo4yAQwA3333IP0xwzHg19Tml+2jUi2667lQ5UAbOVBFyviNsS6bi+APLUNFJ7xJGUYBgYmuACbHvDly3GOfB1E0YarmDCCBTIgNwryG6DTfYkWO46gY5pqYmjnrOJBtANwSY6rROxFiImb6JkNMAKjy/N56VyYpHiYHcct/wBJTsfmMMae0BJdq2kimP40+zf6jn9RjjT1D5ioWYACJmkmqCBdY+iA2v4gAk+PIY55twtH74kMD6Y5IhKGkN7DSznkLkWX13w+pUw9R+XENh4BJI2A7xB0uBrCrlMWuFYiqyuW32tRAdtnXWBbpsCbfPHv+CULfDmMQ/WQr/NsU7cDzFUaOSCUSAlNMmksBzsHC3tiFDwrVOodIHZWFwVsbj5HCxTwxuyvHMt+Inb0SzSB1Z7pnGR0S/FmMX7Kk/8Amx8XyuL4qieY+CJpB+bD+uFeDh6peRo1hcultQtbTflcnYXxHr8ukgfRKhRrXsfA9dumGtwlNzsvTEnWAW6eUqvRtF8numpuN6eH/wCTokUjlJMdbetuh9Gwv5xxLUVR+3lZh+Hko/ZG3zO+JOX5PEKb3mpZ9DOURI9OpiBuSzXAA5cumLrKYYaWWnnQLJTVLaNUqgyQsCVIuNgbm9wOS/WubDYck02FzhIBM3IuQCZg66cI1Tg1xtoEmy07KAWVlDC6kgi48RfmPTDdwJBHJDUI8McpvGTqIUhCSrEOd107Nt/XHDjQaR2clS000crXDLbSrKCLE8xsORtvy64rOHM3jgM3aqXWSIpoBsDdlO5vcDbmMXrOfi8EXNFzBETsQbTlNxvbmgAMfdX8WRinl94pZklpQSkuogkL99GUkCQW5W35bdcL+dZ12l4oda04N1jZi24697l6DbFa9SSNIJCaiwS5IBP9bWF/LF9wnwVLWtq/4cKkana4uCdwmxDNYHyG18MbQbQ/rYh0xoTbkTsXcCoLs3VaFD4a4ZlrZuzj7oAuzkHSo+XM77Dr6AnGm55nEOV06wUqqZSRoj3LEttrbqSSBttc7DyM3z2nyqnWnp11O19CKxY6j95+u5O3U2sNhsvX9wHvlce1rpB9lGbdza2prbAgeHw8hve3MrVjjHBzh1J6rd3n5cToEwDJz9lzkf8AwunJY68wqhv94xKT+bX+rADcLu++zLgn3OEyzD/MzC7X3KLz0X8b7t52HS+Kj2d8EySS/wCIV1zKx1RIw5eDkdNvhXoN+drabjoMYaYMmXHtH2A7ht5pZM8kYMGDEoRgwYMCEYMGDAhGDBgwISFx37OzO/vdEezql71gdIkI635B/PkeR8QjTCLMyYqgCmzBO7dhpWUjbSw6P+fhcbDdsK3GXs/gr11H7OcDuyqN/IMPvL+Y6HxHND4Mw4aO4dx4juQLJByXjmeik93zFWGkAK4AuADa5IPfX9IXOx59J3EHs8p6wGajdI3OonSdUchPeHJrIb33XbflipzKeWmtSZxCZYeUdQu7DzV/veh73iDjjTZXVUY7fLZveqYnUyrufR4xve3Vd9uQxz3UnUn52HI4/wDB3Lge4/umAgiDceoSdmuTzUzhJ4zGxFwDY3HkVJB+Rx5T5rKkbRq50OLMh3U/I7A+Y3xp+V+0Wlq4+xrEEZclWVheMg/pH4T62seuOOaey6nnBko5ezuO6t9cRI5965YA+RNiOXTGwfaDQejxbMp5SD3j6Kp0e7CkxeLClOkVOpp2VtTMjXD7WJYML38r2xJ4uqUqWpmhlWV9AibbszqB5lWsFBv42GOObez6sg1Hsu1Rbd+I6gQf0fj9e7themiZGKuCrDmrAgj1B3w+lhsO54q0XXEnjM8d/CVBc4CHJt4wElOKILdeygCh1O2ojvgMNifH1x3ooohlcAn7UK00jDs9jsDYHYnSbWuPHCTfa3TFpDxTVoAFqJQAAANR2A2A9MKqYCp0LKbSJBknsz2v1bu+pUioMxJV/FmMiJVJXROyNIiyNGyh0fT3eWxBUDyv64q+L8vMbQESNJG8KmPWoV1UclYDqL88Q6fiepjd3SZw0hBc7d4jYE7c8Q62vkmfXK7O3ixvi1DB1KdYP6oG4E3OUCwItpqDcQCFDngthXOWZhDLSGknfstL9pFJpLKCdirAb2PO48fLf3M6+GOlipo37fTKZXazKu4tpW/etbr54XcXuW8EVk99EDgAgEyfZ8/17EjrsDhz8NSY7O58Cc0SAM3Hj4TqoDiRAC4cQcRvVuGZI1ty0jveG7HdtvHEGhoJJpBHEhd25KP92A8ztjRsp9kSLc1U2qxB0xbCw3OouL+W1tuvhZVXGVBl6GOmCtqu2mGxF9gNbEnn6k2HLlfGMfSptFHCMzRpGn19Sr9GT1nlVnDnsvWMCavIsASYuSr4FpFboLmw23G+xxMzrjolhSZamuUWVWSxjUAbhQdiANrmyjzxWVEVbXqZKtxRUlhcHu6hzvpbdr+LWHKwOOVHmhJNJksDXPxzkd8j8RY7Kvm1vJQcZMlTEPmr13D8P4G/qPwEkq0hotb3K8cxZYTJIRU5jIb+KxluvjqN+fM8hYbll4K9nkkkvvuZXaQnUkTdPAuOQt0TkOu+wuOC/ZpHRntpyJ6k76zcqhPPTfct+md/C2+HXHQYwUyXTLjqe7g0bD6KWTKMGDBiUIwYMGBCMGDBgQjBgwYEIwYMGBCMGDBgQuFdQRzRmOVFdG5qwBB+RxnOa+yuWnkM2VTNG3PsmbY+QY3uPJwfXGm4MTNoNxw2QsKzTMYnfs83o2gmP/PiGlj5kbhx5jVgoeG507+V1qzKDq7PXob9qNjoPzt6Y26toI5kKSosiHmrqGH0OEfNvY3Su2uneSmfppOpR8mOofJhhXRCMrDA4EZm+RuPAqZ4pVT2hVtLZa2lPxbvpKbeVhoPy/1xZR+0uhnQrPGwDGxWSMOCOhJFxt9Rjo/DWdUu0U0dUn4WIuR5iSx/jOKOvq2W/vuSjzeNGT+JAR/FjK7AtJno78WO+DohXD+/zCu3TJZ9R/ywJIBIJiPlaxX522OB+DcpbVYqO8L6ag7HbYXYix8Oe+1uig1Xk7fFDVQnwVwf+piceCiyY/8APqh6qp/lHivQ1G9l9Uf4k+xRI4BN0nBWUqH1MBYi96j4OXLfr+lc77Wx6+X5LCWv7uTYEgyM+36I1EgnwG5woe45OP8A+xVH0QD+ceAVOTJyjqpT4Fgv8ipwdFUOr6p/xI9z9e5I4DzTi3tAy6nv2KjcX+yhC3I5A3C7/wAsV7e0qpqDpoqRmuOZ1PY+Pd2AHmcQKGvU/wDyWTaj0d1eT8ypH8WLyPJc7qRZjHSJ4AqCPQJrYfUYG4Fsz0ZPe949mz6oz9/kPmqeuySslAfMqxaeO1tOoXI6jQhCEn1J8sRqHNKWBxHltK9VUdJZFLEeaqBceoC+uHPLfYzDq11c0tS/Xcop9Tcuf3hh4yzJ4adNEESRr4KAL+vUnzONYoiMr3W/K0ZW+lz5x3Kmbh81m9B7NKutcS5pMVXmIUIuPp3E+Wo+Yxo+U5NDSxiOCNY0HQdT4kndj5m5xNwYdMDK0QOAsFCMGDBiEIwYMGBCMGDBgQjBgwYEIwYMGBCMGDBgQjBgwYEIwYMGBCMGDBgQjHgwYMCEp8cfB8jjFM45H0/tgwY2UNFRy45P/X+2Nh9n/JfT+uDBi1bRDU+HHuDBjCrowYMGBCMGDBgQjBgwYEIwYMGBCMGDBgQjBgwYEL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978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15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0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Safety &amp; Medical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age.shutterstock.com/display_pic_with_logo/700456/700456,1299546435,2/stock-photo-the-security-section-testing-there-anti-fire-and-safety-systems-in-the-petrochemical-plant-72687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0890"/>
            <a:ext cx="2940843" cy="21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025699"/>
            <a:ext cx="2788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Industrial Plant Safety/TICs</a:t>
            </a:r>
            <a:endParaRPr lang="en-US" dirty="0"/>
          </a:p>
        </p:txBody>
      </p:sp>
      <p:pic>
        <p:nvPicPr>
          <p:cNvPr id="1028" name="Picture 4" descr="http://www.elpasocountyhealth.org/sites/default/files/styles/services-page-image/public/service/photo/RFE%20Food%20Safe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48143"/>
            <a:ext cx="2476500" cy="19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0809" y="3242480"/>
            <a:ext cx="12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 Safety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113156" y="3987566"/>
            <a:ext cx="2936488" cy="2664202"/>
            <a:chOff x="3199615" y="4073664"/>
            <a:chExt cx="2936488" cy="2664202"/>
          </a:xfrm>
        </p:grpSpPr>
        <p:pic>
          <p:nvPicPr>
            <p:cNvPr id="1030" name="Picture 6" descr="http://www.bumc.bu.edu/stemcells/files/2009/04/Image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615" y="4073664"/>
              <a:ext cx="2936488" cy="2202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811700" y="6368534"/>
              <a:ext cx="1782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Medical Imaging</a:t>
              </a:r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16319" y="1053894"/>
            <a:ext cx="2345194" cy="2565315"/>
            <a:chOff x="6416319" y="1053894"/>
            <a:chExt cx="2345194" cy="2565315"/>
          </a:xfrm>
        </p:grpSpPr>
        <p:pic>
          <p:nvPicPr>
            <p:cNvPr id="2052" name="Picture 4" descr="http://blogs.lse.ac.uk/indiaatlse/files/2013/03/pharm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053894"/>
              <a:ext cx="2223832" cy="2014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416319" y="3249877"/>
              <a:ext cx="2345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Pharmaceutical QC/QA</a:t>
              </a:r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609600" y="3619209"/>
            <a:ext cx="5943600" cy="3200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48144" y="6467102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4978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9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729734"/>
            <a:ext cx="71628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978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09367" y="6369456"/>
            <a:ext cx="1524000" cy="4587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nfra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ign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7907" y="109061"/>
            <a:ext cx="5675785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Fundamental Biomolecular Vibrations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260802" y="2394099"/>
            <a:ext cx="122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Fatty Acids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096000" y="28956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31287" y="914400"/>
            <a:ext cx="9741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Proteins</a:t>
            </a:r>
            <a:endParaRPr lang="en-US" b="1" dirty="0">
              <a:solidFill>
                <a:srgbClr val="0033CC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31287" y="1371600"/>
            <a:ext cx="974113" cy="0"/>
          </a:xfrm>
          <a:prstGeom prst="straightConnector1">
            <a:avLst/>
          </a:prstGeom>
          <a:ln w="38100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2297668"/>
            <a:ext cx="8062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Sugars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05000" y="2743200"/>
            <a:ext cx="685800" cy="0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72436" y="1535668"/>
            <a:ext cx="93756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Overlap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5600" y="1981200"/>
            <a:ext cx="97411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8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2" t="13853" r="9590" b="22345"/>
          <a:stretch/>
        </p:blipFill>
        <p:spPr bwMode="auto">
          <a:xfrm>
            <a:off x="2733861" y="61730"/>
            <a:ext cx="2295339" cy="13860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4" t="6649" r="3992" b="5054"/>
          <a:stretch/>
        </p:blipFill>
        <p:spPr bwMode="auto">
          <a:xfrm>
            <a:off x="5715000" y="228600"/>
            <a:ext cx="3163570" cy="2148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4" t="11824" r="9905" b="19245"/>
          <a:stretch/>
        </p:blipFill>
        <p:spPr bwMode="auto">
          <a:xfrm>
            <a:off x="228600" y="1447800"/>
            <a:ext cx="5181600" cy="3302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9" t="34969" r="9056" b="43773"/>
          <a:stretch/>
        </p:blipFill>
        <p:spPr bwMode="auto">
          <a:xfrm>
            <a:off x="228600" y="5046482"/>
            <a:ext cx="6153785" cy="1107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t="13333" r="9905" b="12327"/>
          <a:stretch/>
        </p:blipFill>
        <p:spPr bwMode="auto">
          <a:xfrm>
            <a:off x="5715000" y="2514600"/>
            <a:ext cx="3200400" cy="2540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4750435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504086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Specificity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610600" y="2971800"/>
            <a:ext cx="0" cy="18288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19800" y="2971800"/>
            <a:ext cx="2590800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75927" y="5433536"/>
            <a:ext cx="239187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PFA of 10</a:t>
            </a:r>
            <a:r>
              <a:rPr lang="en-US" baseline="30000" dirty="0"/>
              <a:t>-2</a:t>
            </a:r>
            <a:r>
              <a:rPr lang="en-US" dirty="0"/>
              <a:t> (PD of 99%)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66770" y="6170906"/>
            <a:ext cx="110402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77ug/cm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8213687" y="5879068"/>
            <a:ext cx="210186" cy="2669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114800" y="685800"/>
            <a:ext cx="2400472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305492" y="1066800"/>
            <a:ext cx="3209780" cy="914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2530" y="46814"/>
            <a:ext cx="228549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Hyperspectral Imaging</a:t>
            </a:r>
          </a:p>
          <a:p>
            <a:pPr algn="ctr"/>
            <a:r>
              <a:rPr lang="en-US" dirty="0" smtClean="0"/>
              <a:t>of Serum Protein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3212068"/>
            <a:ext cx="118096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ROC Curve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34976" y="5046482"/>
            <a:ext cx="196721" cy="897118"/>
          </a:xfrm>
          <a:prstGeom prst="downArrow">
            <a:avLst/>
          </a:prstGeom>
          <a:solidFill>
            <a:schemeClr val="tx1">
              <a:lumMod val="95000"/>
              <a:alpha val="6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62230" y="4725926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 of 99%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899" y="6347635"/>
            <a:ext cx="7219882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Anadi Mukherjee et al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“Spectroscopic imaging of serum proteins using quantum cascade lasers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Journal </a:t>
            </a:r>
            <a:r>
              <a: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of Biomedical Optics 18(3), 036011 (March 2013).</a:t>
            </a:r>
          </a:p>
        </p:txBody>
      </p:sp>
    </p:spTree>
    <p:extLst>
      <p:ext uri="{BB962C8B-B14F-4D97-AF65-F5344CB8AC3E}">
        <p14:creationId xmlns:p14="http://schemas.microsoft.com/office/powerpoint/2010/main" xmlns="" val="10509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81000"/>
            <a:ext cx="386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Acknowledgements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1447800"/>
            <a:ext cx="313624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Pathology Department UCSF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Professor Tarik Tihan, UCSF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Manu Prasanna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Steve Barnett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Quentin Bylund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Biswaroop Mukherjee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4818" y="1706701"/>
            <a:ext cx="36398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Block Engineering – Petros Kotidis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Adtech</a:t>
            </a:r>
            <a:r>
              <a:rPr lang="en-US" dirty="0" smtClean="0"/>
              <a:t> Optics – Mariano Troccoli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ThorLabs</a:t>
            </a:r>
            <a:r>
              <a:rPr lang="en-US" dirty="0" smtClean="0"/>
              <a:t> – John Bruno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419600"/>
            <a:ext cx="4520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C00000"/>
                </a:solidFill>
                <a:latin typeface="Lucida Calligraphy" pitchFamily="66" charset="0"/>
              </a:rPr>
              <a:t>Thanks</a:t>
            </a:r>
            <a:endParaRPr lang="en-US" sz="88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978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9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/>
          <a:lstStyle/>
          <a:p>
            <a:pPr algn="ctr"/>
            <a:r>
              <a:rPr lang="en-IN" dirty="0" smtClean="0"/>
              <a:t>Let Us Meet Again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8433654" cy="3695712"/>
          </a:xfrm>
        </p:spPr>
        <p:txBody>
          <a:bodyPr/>
          <a:lstStyle/>
          <a:p>
            <a:pPr algn="ctr">
              <a:buNone/>
            </a:pPr>
            <a:r>
              <a:rPr lang="en-IN" dirty="0" smtClean="0"/>
              <a:t>We welcome all to our future group conferences of Omics group international</a:t>
            </a:r>
          </a:p>
          <a:p>
            <a:pPr algn="ctr">
              <a:buNone/>
            </a:pPr>
            <a:r>
              <a:rPr lang="en-IN" dirty="0" smtClean="0"/>
              <a:t>Please visit:</a:t>
            </a:r>
          </a:p>
          <a:p>
            <a:pPr algn="ctr">
              <a:buNone/>
            </a:pPr>
            <a:r>
              <a:rPr lang="en-IN" dirty="0" smtClean="0">
                <a:solidFill>
                  <a:srgbClr val="0070C0"/>
                </a:solidFill>
                <a:hlinkClick r:id="rId2"/>
              </a:rPr>
              <a:t>www.omicsgroup.com</a:t>
            </a:r>
            <a:endParaRPr lang="en-IN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IN" dirty="0" smtClean="0">
                <a:solidFill>
                  <a:srgbClr val="0070C0"/>
                </a:solidFill>
                <a:hlinkClick r:id="rId3"/>
              </a:rPr>
              <a:t>www.Conferenceseries.com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None/>
            </a:pPr>
            <a:r>
              <a:rPr lang="en-IN" dirty="0" smtClean="0">
                <a:solidFill>
                  <a:srgbClr val="0070C0"/>
                </a:solidFill>
                <a:hlinkClick r:id="rId4"/>
              </a:rPr>
              <a:t>http://optics.conferenceseries.com/</a:t>
            </a:r>
            <a:r>
              <a:rPr lang="en-IN" dirty="0" smtClean="0">
                <a:solidFill>
                  <a:srgbClr val="0070C0"/>
                </a:solidFill>
              </a:rPr>
              <a:t> </a:t>
            </a:r>
            <a:endParaRPr lang="en-IN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About Omics Group conferences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504351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N" dirty="0">
                <a:cs typeface="Times New Roman" pitchFamily="18" charset="0"/>
                <a:hlinkClick r:id="rId2"/>
              </a:rPr>
              <a:t>OMICS Group</a:t>
            </a:r>
            <a:r>
              <a:rPr lang="en-IN" dirty="0">
                <a:cs typeface="Times New Roman" pitchFamily="18" charset="0"/>
              </a:rPr>
              <a:t> signed an agreement with more than 1000 International Societies to make healthcare information Open Access. </a:t>
            </a:r>
            <a:r>
              <a:rPr lang="en-IN" dirty="0">
                <a:cs typeface="Times New Roman" pitchFamily="18" charset="0"/>
                <a:hlinkClick r:id="rId2"/>
              </a:rPr>
              <a:t>OMICS Group</a:t>
            </a:r>
            <a:r>
              <a:rPr lang="en-IN" dirty="0">
                <a:cs typeface="Times New Roman" pitchFamily="18" charset="0"/>
              </a:rPr>
              <a:t> Conferences make the perfect platform for global networking as it brings together renowned speakers and scientists across the globe to a most exciting and memorable scientific event filled with much enlightening interactive sessions, world class exhibitions and poster </a:t>
            </a:r>
            <a:r>
              <a:rPr lang="en-IN" dirty="0" smtClean="0">
                <a:cs typeface="Times New Roman" pitchFamily="18" charset="0"/>
              </a:rPr>
              <a:t>presentations</a:t>
            </a:r>
          </a:p>
          <a:p>
            <a:pPr algn="just"/>
            <a:r>
              <a:rPr lang="en-IN" dirty="0" smtClean="0">
                <a:cs typeface="Times New Roman" pitchFamily="18" charset="0"/>
              </a:rPr>
              <a:t>Omics group has organised 500 conferences, workshops and national symposium across the major cities including SanFrancisco,Omaha,Orlado,Rayleigh,SantaClara,Chicago,Philadelphia,Unitedkingdom,Baltimore,SanAntanio,Dubai,Hyderabad,Bangaluru and Mumbai.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533400"/>
            <a:ext cx="90571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5D5D"/>
                </a:solidFill>
                <a:latin typeface="+mj-lt"/>
                <a:cs typeface="Arial" pitchFamily="34" charset="0"/>
              </a:rPr>
              <a:t>Mid-IR laser imaging for molecular recognition </a:t>
            </a:r>
            <a:endParaRPr lang="en-US" sz="3600" b="1" dirty="0" smtClean="0">
              <a:solidFill>
                <a:srgbClr val="FF5D5D"/>
              </a:solidFill>
              <a:latin typeface="+mj-lt"/>
              <a:cs typeface="Arial" pitchFamily="34" charset="0"/>
            </a:endParaRPr>
          </a:p>
          <a:p>
            <a:pPr algn="ctr"/>
            <a:endParaRPr lang="en-US" sz="800" b="1" dirty="0" smtClean="0">
              <a:solidFill>
                <a:srgbClr val="FF5D5D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5D5D"/>
                </a:solidFill>
                <a:latin typeface="+mj-lt"/>
                <a:cs typeface="Arial" pitchFamily="34" charset="0"/>
              </a:rPr>
              <a:t>in </a:t>
            </a:r>
          </a:p>
          <a:p>
            <a:pPr algn="ctr"/>
            <a:endParaRPr lang="en-US" sz="800" b="1" dirty="0" smtClean="0">
              <a:solidFill>
                <a:srgbClr val="FF5D5D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FF5D5D"/>
                </a:solidFill>
                <a:latin typeface="+mj-lt"/>
                <a:cs typeface="Arial" pitchFamily="34" charset="0"/>
              </a:rPr>
              <a:t>security </a:t>
            </a:r>
            <a:r>
              <a:rPr lang="en-US" sz="3600" b="1" dirty="0">
                <a:solidFill>
                  <a:srgbClr val="FF5D5D"/>
                </a:solidFill>
                <a:latin typeface="+mj-lt"/>
                <a:cs typeface="Arial" pitchFamily="34" charset="0"/>
              </a:rPr>
              <a:t>and medical applications</a:t>
            </a:r>
            <a:endParaRPr lang="en-US" sz="3600" dirty="0">
              <a:solidFill>
                <a:srgbClr val="FF5D5D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09367" y="6369456"/>
            <a:ext cx="1524000" cy="4587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nfra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ign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408404" y="3561539"/>
            <a:ext cx="2701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Anadi Mukherjee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62217" y="4572000"/>
            <a:ext cx="20008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</a:t>
            </a:r>
            <a:r>
              <a:rPr lang="en-US" sz="3600" dirty="0" smtClean="0"/>
              <a:t>nfra</a:t>
            </a:r>
            <a:r>
              <a:rPr lang="en-US" sz="3600" dirty="0" smtClean="0">
                <a:solidFill>
                  <a:srgbClr val="FF0000"/>
                </a:solidFill>
              </a:rPr>
              <a:t>S</a:t>
            </a:r>
            <a:r>
              <a:rPr lang="en-US" sz="3600" dirty="0" smtClean="0"/>
              <a:t>ign</a:t>
            </a:r>
          </a:p>
          <a:p>
            <a:pPr algn="ctr"/>
            <a:r>
              <a:rPr lang="en-US" sz="2800" dirty="0" smtClean="0">
                <a:solidFill>
                  <a:srgbClr val="FF4B4B"/>
                </a:solidFill>
              </a:rPr>
              <a:t>Fremont, CA</a:t>
            </a:r>
            <a:endParaRPr lang="en-US" sz="2800" dirty="0">
              <a:solidFill>
                <a:srgbClr val="FF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2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320" y="2057195"/>
            <a:ext cx="8363721" cy="43020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 descr="Letterhead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" t="18199" r="83744" b="22383"/>
          <a:stretch/>
        </p:blipFill>
        <p:spPr bwMode="auto">
          <a:xfrm>
            <a:off x="3880394" y="2256685"/>
            <a:ext cx="2090930" cy="180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6838" y="2256685"/>
            <a:ext cx="2927303" cy="1318369"/>
            <a:chOff x="2971800" y="2257425"/>
            <a:chExt cx="3200400" cy="1447800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048000" y="2286000"/>
              <a:ext cx="2943225" cy="125730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Mid-IR laser imaging for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Molecular Recognition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971800" y="2257425"/>
              <a:ext cx="3200400" cy="1447800"/>
            </a:xfrm>
            <a:prstGeom prst="roundRect">
              <a:avLst/>
            </a:prstGeom>
            <a:noFill/>
            <a:ln w="762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94302" y="6020120"/>
            <a:ext cx="2073506" cy="34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www.infrasign.com</a:t>
            </a:r>
          </a:p>
        </p:txBody>
      </p:sp>
      <p:pic>
        <p:nvPicPr>
          <p:cNvPr id="3078" name="Picture 6" descr="Slid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94" t="15594" r="31447" b="22525"/>
          <a:stretch>
            <a:fillRect/>
          </a:stretch>
        </p:blipFill>
        <p:spPr bwMode="auto">
          <a:xfrm>
            <a:off x="812370" y="3839594"/>
            <a:ext cx="1777290" cy="202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lid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3" t="26656" r="27803" b="34438"/>
          <a:stretch>
            <a:fillRect/>
          </a:stretch>
        </p:blipFill>
        <p:spPr bwMode="auto">
          <a:xfrm>
            <a:off x="4393087" y="4485768"/>
            <a:ext cx="1298119" cy="100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2712220" y="4685258"/>
            <a:ext cx="1393953" cy="48571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09618" y="2413403"/>
            <a:ext cx="1885753" cy="859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HAZMATs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Food Safety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07846" y="3644982"/>
            <a:ext cx="2359962" cy="840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Medical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Tagless Pathology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/>
              <a:t>Pharma QC/QA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91206" y="4902095"/>
            <a:ext cx="2262487" cy="588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Hand-held, </a:t>
            </a:r>
          </a:p>
          <a:p>
            <a:r>
              <a:rPr lang="en-US" dirty="0" smtClean="0"/>
              <a:t>battery operated system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0320" y="338860"/>
            <a:ext cx="8363721" cy="602037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9367" y="6369456"/>
            <a:ext cx="1524000" cy="4587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nfra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ign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925725" y="1268819"/>
            <a:ext cx="5361444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/>
              <a:t>Revealing the Invisible for a Safer World</a:t>
            </a:r>
            <a:endParaRPr lang="en-US" sz="2400" i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33400" y="466246"/>
            <a:ext cx="2056260" cy="4587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I</a:t>
            </a:r>
            <a:r>
              <a:rPr lang="en-US" sz="4000" dirty="0" smtClean="0"/>
              <a:t>nfra</a:t>
            </a:r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en-US" sz="4000" dirty="0" smtClean="0"/>
              <a:t>ign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8283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rot="16200000">
            <a:off x="5395564" y="647634"/>
            <a:ext cx="1219200" cy="87031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5457" y="834853"/>
            <a:ext cx="950901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Laser</a:t>
            </a:r>
            <a:endParaRPr lang="en-US" sz="2800" dirty="0"/>
          </a:p>
        </p:txBody>
      </p:sp>
      <p:cxnSp>
        <p:nvCxnSpPr>
          <p:cNvPr id="5" name="Straight Arrow Connector 4"/>
          <p:cNvCxnSpPr>
            <a:stCxn id="3" idx="3"/>
            <a:endCxn id="2" idx="6"/>
          </p:cNvCxnSpPr>
          <p:nvPr/>
        </p:nvCxnSpPr>
        <p:spPr>
          <a:xfrm flipV="1">
            <a:off x="1886358" y="473189"/>
            <a:ext cx="4118806" cy="62327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  <a:endCxn id="2" idx="2"/>
          </p:cNvCxnSpPr>
          <p:nvPr/>
        </p:nvCxnSpPr>
        <p:spPr>
          <a:xfrm>
            <a:off x="1886358" y="1096463"/>
            <a:ext cx="4118806" cy="59592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8765" y="1293991"/>
            <a:ext cx="1300997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Camera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8" idx="3"/>
            <a:endCxn id="2" idx="6"/>
          </p:cNvCxnSpPr>
          <p:nvPr/>
        </p:nvCxnSpPr>
        <p:spPr>
          <a:xfrm flipV="1">
            <a:off x="2109762" y="473189"/>
            <a:ext cx="3895402" cy="10824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2" idx="2"/>
          </p:cNvCxnSpPr>
          <p:nvPr/>
        </p:nvCxnSpPr>
        <p:spPr>
          <a:xfrm>
            <a:off x="2109762" y="1555601"/>
            <a:ext cx="3895402" cy="136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13843" y="553756"/>
            <a:ext cx="2472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Trace Molecules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Molecular Modifications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6513843" y="924555"/>
            <a:ext cx="381000" cy="190500"/>
          </a:xfrm>
          <a:prstGeom prst="right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1781145"/>
            <a:ext cx="7875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Strong fundamental Vibrations  (MIR)  </a:t>
            </a:r>
            <a:r>
              <a:rPr lang="en-US" sz="2000" b="1" dirty="0" smtClean="0"/>
              <a:t>vs.</a:t>
            </a:r>
            <a:r>
              <a:rPr lang="en-US" sz="2000" dirty="0" smtClean="0"/>
              <a:t>  Weak Overtone (NIR) or Raman</a:t>
            </a:r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5762625" y="740476"/>
            <a:ext cx="219075" cy="178100"/>
          </a:xfrm>
          <a:custGeom>
            <a:avLst/>
            <a:gdLst>
              <a:gd name="connsiteX0" fmla="*/ 0 w 219075"/>
              <a:gd name="connsiteY0" fmla="*/ 114300 h 178100"/>
              <a:gd name="connsiteX1" fmla="*/ 0 w 219075"/>
              <a:gd name="connsiteY1" fmla="*/ 114300 h 178100"/>
              <a:gd name="connsiteX2" fmla="*/ 66675 w 219075"/>
              <a:gd name="connsiteY2" fmla="*/ 171450 h 178100"/>
              <a:gd name="connsiteX3" fmla="*/ 123825 w 219075"/>
              <a:gd name="connsiteY3" fmla="*/ 142875 h 178100"/>
              <a:gd name="connsiteX4" fmla="*/ 219075 w 219075"/>
              <a:gd name="connsiteY4" fmla="*/ 123825 h 178100"/>
              <a:gd name="connsiteX5" fmla="*/ 161925 w 219075"/>
              <a:gd name="connsiteY5" fmla="*/ 19050 h 178100"/>
              <a:gd name="connsiteX6" fmla="*/ 66675 w 219075"/>
              <a:gd name="connsiteY6" fmla="*/ 0 h 178100"/>
              <a:gd name="connsiteX7" fmla="*/ 0 w 219075"/>
              <a:gd name="connsiteY7" fmla="*/ 114300 h 1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178100">
                <a:moveTo>
                  <a:pt x="0" y="114300"/>
                </a:moveTo>
                <a:lnTo>
                  <a:pt x="0" y="114300"/>
                </a:lnTo>
                <a:cubicBezTo>
                  <a:pt x="22225" y="133350"/>
                  <a:pt x="38697" y="162842"/>
                  <a:pt x="66675" y="171450"/>
                </a:cubicBezTo>
                <a:cubicBezTo>
                  <a:pt x="126837" y="189961"/>
                  <a:pt x="123825" y="166383"/>
                  <a:pt x="123825" y="142875"/>
                </a:cubicBezTo>
                <a:lnTo>
                  <a:pt x="219075" y="123825"/>
                </a:lnTo>
                <a:lnTo>
                  <a:pt x="161925" y="19050"/>
                </a:lnTo>
                <a:lnTo>
                  <a:pt x="66675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AC090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786089" y="1147402"/>
            <a:ext cx="219075" cy="351016"/>
          </a:xfrm>
          <a:custGeom>
            <a:avLst/>
            <a:gdLst>
              <a:gd name="connsiteX0" fmla="*/ 0 w 219075"/>
              <a:gd name="connsiteY0" fmla="*/ 114300 h 178100"/>
              <a:gd name="connsiteX1" fmla="*/ 0 w 219075"/>
              <a:gd name="connsiteY1" fmla="*/ 114300 h 178100"/>
              <a:gd name="connsiteX2" fmla="*/ 66675 w 219075"/>
              <a:gd name="connsiteY2" fmla="*/ 171450 h 178100"/>
              <a:gd name="connsiteX3" fmla="*/ 123825 w 219075"/>
              <a:gd name="connsiteY3" fmla="*/ 142875 h 178100"/>
              <a:gd name="connsiteX4" fmla="*/ 219075 w 219075"/>
              <a:gd name="connsiteY4" fmla="*/ 123825 h 178100"/>
              <a:gd name="connsiteX5" fmla="*/ 161925 w 219075"/>
              <a:gd name="connsiteY5" fmla="*/ 19050 h 178100"/>
              <a:gd name="connsiteX6" fmla="*/ 66675 w 219075"/>
              <a:gd name="connsiteY6" fmla="*/ 0 h 178100"/>
              <a:gd name="connsiteX7" fmla="*/ 0 w 219075"/>
              <a:gd name="connsiteY7" fmla="*/ 114300 h 1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178100">
                <a:moveTo>
                  <a:pt x="0" y="114300"/>
                </a:moveTo>
                <a:lnTo>
                  <a:pt x="0" y="114300"/>
                </a:lnTo>
                <a:cubicBezTo>
                  <a:pt x="22225" y="133350"/>
                  <a:pt x="38697" y="162842"/>
                  <a:pt x="66675" y="171450"/>
                </a:cubicBezTo>
                <a:cubicBezTo>
                  <a:pt x="126837" y="189961"/>
                  <a:pt x="123825" y="166383"/>
                  <a:pt x="123825" y="142875"/>
                </a:cubicBezTo>
                <a:lnTo>
                  <a:pt x="219075" y="123825"/>
                </a:lnTo>
                <a:lnTo>
                  <a:pt x="161925" y="19050"/>
                </a:lnTo>
                <a:lnTo>
                  <a:pt x="66675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C4BD97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005164" y="879625"/>
            <a:ext cx="333723" cy="241450"/>
          </a:xfrm>
          <a:custGeom>
            <a:avLst/>
            <a:gdLst>
              <a:gd name="connsiteX0" fmla="*/ 0 w 219075"/>
              <a:gd name="connsiteY0" fmla="*/ 114300 h 178100"/>
              <a:gd name="connsiteX1" fmla="*/ 0 w 219075"/>
              <a:gd name="connsiteY1" fmla="*/ 114300 h 178100"/>
              <a:gd name="connsiteX2" fmla="*/ 66675 w 219075"/>
              <a:gd name="connsiteY2" fmla="*/ 171450 h 178100"/>
              <a:gd name="connsiteX3" fmla="*/ 123825 w 219075"/>
              <a:gd name="connsiteY3" fmla="*/ 142875 h 178100"/>
              <a:gd name="connsiteX4" fmla="*/ 219075 w 219075"/>
              <a:gd name="connsiteY4" fmla="*/ 123825 h 178100"/>
              <a:gd name="connsiteX5" fmla="*/ 161925 w 219075"/>
              <a:gd name="connsiteY5" fmla="*/ 19050 h 178100"/>
              <a:gd name="connsiteX6" fmla="*/ 66675 w 219075"/>
              <a:gd name="connsiteY6" fmla="*/ 0 h 178100"/>
              <a:gd name="connsiteX7" fmla="*/ 0 w 219075"/>
              <a:gd name="connsiteY7" fmla="*/ 114300 h 1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075" h="178100">
                <a:moveTo>
                  <a:pt x="0" y="114300"/>
                </a:moveTo>
                <a:lnTo>
                  <a:pt x="0" y="114300"/>
                </a:lnTo>
                <a:cubicBezTo>
                  <a:pt x="22225" y="133350"/>
                  <a:pt x="38697" y="162842"/>
                  <a:pt x="66675" y="171450"/>
                </a:cubicBezTo>
                <a:cubicBezTo>
                  <a:pt x="126837" y="189961"/>
                  <a:pt x="123825" y="166383"/>
                  <a:pt x="123825" y="142875"/>
                </a:cubicBezTo>
                <a:lnTo>
                  <a:pt x="219075" y="123825"/>
                </a:lnTo>
                <a:lnTo>
                  <a:pt x="161925" y="19050"/>
                </a:lnTo>
                <a:lnTo>
                  <a:pt x="66675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F99CC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4800" y="6519446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525" y="4724400"/>
            <a:ext cx="4378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Hyperspectral Imaging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80234" y="2299437"/>
            <a:ext cx="4764987" cy="4511945"/>
            <a:chOff x="3780234" y="2299437"/>
            <a:chExt cx="4764987" cy="4511945"/>
          </a:xfrm>
        </p:grpSpPr>
        <p:grpSp>
          <p:nvGrpSpPr>
            <p:cNvPr id="20" name="Group 19"/>
            <p:cNvGrpSpPr/>
            <p:nvPr/>
          </p:nvGrpSpPr>
          <p:grpSpPr>
            <a:xfrm>
              <a:off x="3780234" y="2299437"/>
              <a:ext cx="4754166" cy="4472363"/>
              <a:chOff x="1650112" y="1477609"/>
              <a:chExt cx="4754166" cy="4472363"/>
            </a:xfrm>
          </p:grpSpPr>
          <p:pic>
            <p:nvPicPr>
              <p:cNvPr id="22" name="Picture 18" descr="http://image.absoluteastronomy.com/images/topicimages/h/hy/hyperspectral_imaging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3911" y="2659603"/>
                <a:ext cx="3290367" cy="3290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650112" y="2060995"/>
                <a:ext cx="45717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l</a:t>
                </a:r>
                <a:r>
                  <a:rPr lang="en-US" sz="2400" baseline="-25000" dirty="0" smtClean="0"/>
                  <a:t>3</a:t>
                </a:r>
                <a:endParaRPr lang="en-US" sz="2400" baseline="-25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41199" y="1477609"/>
                <a:ext cx="45717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l</a:t>
                </a:r>
                <a:r>
                  <a:rPr lang="en-US" sz="2400" baseline="-25000" dirty="0" smtClean="0"/>
                  <a:t>2</a:t>
                </a:r>
                <a:endParaRPr lang="en-US" sz="2400" baseline="-25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56735" y="1477609"/>
                <a:ext cx="45717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l</a:t>
                </a:r>
                <a:r>
                  <a:rPr lang="en-US" sz="2400" baseline="-25000" dirty="0" smtClean="0"/>
                  <a:t>1</a:t>
                </a:r>
                <a:endParaRPr lang="en-US" sz="2400" baseline="-25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901944" y="2659603"/>
                <a:ext cx="45717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Symbol" pitchFamily="18" charset="2"/>
                  </a:rPr>
                  <a:t>l</a:t>
                </a:r>
                <a:r>
                  <a:rPr lang="en-US" sz="2400" baseline="-25000" dirty="0" smtClean="0"/>
                  <a:t>4</a:t>
                </a:r>
                <a:endParaRPr lang="en-US" sz="2400" baseline="-25000" dirty="0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 flipV="1">
                <a:off x="2931799" y="2009805"/>
                <a:ext cx="457200" cy="752763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2451508" y="2009806"/>
                <a:ext cx="877455" cy="822036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 flipV="1">
                <a:off x="2155946" y="2360788"/>
                <a:ext cx="1106825" cy="585711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 flipV="1">
                <a:off x="2386855" y="2914971"/>
                <a:ext cx="748325" cy="137853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Isosceles Triangle 8"/>
            <p:cNvSpPr/>
            <p:nvPr/>
          </p:nvSpPr>
          <p:spPr>
            <a:xfrm rot="16200000">
              <a:off x="8111330" y="6377491"/>
              <a:ext cx="410582" cy="457200"/>
            </a:xfrm>
            <a:prstGeom prst="triangle">
              <a:avLst>
                <a:gd name="adj" fmla="val 1461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" y="76200"/>
            <a:ext cx="4826001" cy="4616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MIRIS – Mid-IR Imaging Spectroscopy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9268" y="76200"/>
            <a:ext cx="2393732" cy="4616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Diffuse Reflection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65302" y="152400"/>
            <a:ext cx="606860" cy="320789"/>
          </a:xfrm>
          <a:prstGeom prst="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4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09367" y="6369456"/>
            <a:ext cx="1524000" cy="4587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nfra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/>
              <a:t>ign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581" y="457200"/>
            <a:ext cx="8273419" cy="569386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742950" lvl="3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tx2">
                    <a:lumMod val="25000"/>
                  </a:schemeClr>
                </a:solidFill>
              </a:rPr>
              <a:t>Security</a:t>
            </a:r>
          </a:p>
          <a:p>
            <a:pPr marL="1200150" lvl="4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2">
                    <a:lumMod val="25000"/>
                  </a:schemeClr>
                </a:solidFill>
              </a:rPr>
              <a:t>Trace HAZMATS &amp; Narcotics</a:t>
            </a:r>
          </a:p>
          <a:p>
            <a:endParaRPr lang="en-US" sz="2800" b="1" dirty="0" smtClean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Medical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Food Safety - Biocontamination Sensor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Pharma</a:t>
            </a:r>
            <a:r>
              <a:rPr lang="en-US" sz="2800" b="1" dirty="0">
                <a:solidFill>
                  <a:srgbClr val="FF0000"/>
                </a:solidFill>
              </a:rPr>
              <a:t>  - </a:t>
            </a:r>
            <a:r>
              <a:rPr lang="en-US" sz="2800" dirty="0">
                <a:solidFill>
                  <a:srgbClr val="FF0000"/>
                </a:solidFill>
              </a:rPr>
              <a:t>Real-time in-line </a:t>
            </a:r>
            <a:r>
              <a:rPr lang="en-US" sz="2800" u="sng" dirty="0">
                <a:solidFill>
                  <a:srgbClr val="FF0000"/>
                </a:solidFill>
              </a:rPr>
              <a:t>Quantitative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QC/QA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  <a:p>
            <a:pPr marL="1200150" lvl="2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Laser Pathology </a:t>
            </a:r>
            <a:r>
              <a:rPr lang="en-US" sz="2800" dirty="0">
                <a:solidFill>
                  <a:srgbClr val="FF0000"/>
                </a:solidFill>
              </a:rPr>
              <a:t>-  A</a:t>
            </a:r>
            <a:r>
              <a:rPr lang="en-US" sz="2800" dirty="0" smtClean="0">
                <a:solidFill>
                  <a:srgbClr val="FF0000"/>
                </a:solidFill>
              </a:rPr>
              <a:t>ntibody-free Diagnosis 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Body Fluids</a:t>
            </a:r>
          </a:p>
          <a:p>
            <a:pPr marL="1657350" lvl="3" indent="-28575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Tissues – Cancer Biomarkers</a:t>
            </a:r>
          </a:p>
          <a:p>
            <a:pPr marL="1657350" lvl="3" indent="-285750">
              <a:buFont typeface="Wingdings" pitchFamily="2" charset="2"/>
              <a:buChar char="ü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1200150" lvl="3" indent="-28575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In-vivo diagnosis/surgery, New Microarrays </a:t>
            </a:r>
            <a:endParaRPr lang="en-US" sz="28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51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5560"/>
            <a:ext cx="8229600" cy="11430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Security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026" name="Picture 2" descr="http://4.bp.blogspot.com/-IkLJ2w8rC9g/ThNyELdWDnI/AAAAAAAAAfw/jAvJFtV5bOE/s640/tsa+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9650"/>
            <a:ext cx="708660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33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15" t="3257" r="10057" b="8046"/>
          <a:stretch/>
        </p:blipFill>
        <p:spPr bwMode="auto">
          <a:xfrm>
            <a:off x="369574" y="953839"/>
            <a:ext cx="3440426" cy="277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65550" y="1593848"/>
            <a:ext cx="5232402" cy="392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087" y="4191000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own Arrow 13"/>
          <p:cNvSpPr/>
          <p:nvPr/>
        </p:nvSpPr>
        <p:spPr>
          <a:xfrm rot="16200000">
            <a:off x="8392805" y="4065895"/>
            <a:ext cx="381000" cy="101221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077200" y="4714875"/>
            <a:ext cx="1343025" cy="2000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53400" y="4876800"/>
            <a:ext cx="12954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930" y="6400800"/>
            <a:ext cx="47456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Hand-held, battery operated,  9”x7”x4”, &lt; 4 </a:t>
            </a:r>
            <a:r>
              <a:rPr lang="en-US" dirty="0" err="1" smtClean="0">
                <a:solidFill>
                  <a:schemeClr val="bg1"/>
                </a:solidFill>
              </a:rPr>
              <a:t>lbs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1810251" y="3733799"/>
            <a:ext cx="533400" cy="45856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048251" y="2782669"/>
            <a:ext cx="22098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897311" y="248953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36779" y="228599"/>
            <a:ext cx="5718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SPoT  - Sensitive Picture of Traces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556891" y="6460093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55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822462"/>
              </p:ext>
            </p:extLst>
          </p:nvPr>
        </p:nvGraphicFramePr>
        <p:xfrm>
          <a:off x="3686786" y="1429385"/>
          <a:ext cx="17021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1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Explosive/Binder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AN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HMTD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TNT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Urea Nitrate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FF"/>
                          </a:solidFill>
                        </a:rPr>
                        <a:t>Sugar</a:t>
                      </a:r>
                      <a:endParaRPr 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486401" y="66675"/>
            <a:ext cx="3629024" cy="3057525"/>
            <a:chOff x="3657600" y="1371600"/>
            <a:chExt cx="4152900" cy="3581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831" r="13983" b="14351"/>
            <a:stretch/>
          </p:blipFill>
          <p:spPr bwMode="auto">
            <a:xfrm>
              <a:off x="3657600" y="1371600"/>
              <a:ext cx="4152900" cy="3581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6460647" y="1676400"/>
              <a:ext cx="45718" cy="2667000"/>
            </a:xfrm>
            <a:prstGeom prst="straightConnector1">
              <a:avLst/>
            </a:prstGeom>
            <a:ln w="22225">
              <a:solidFill>
                <a:srgbClr val="FF0000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324600" y="1676400"/>
              <a:ext cx="45718" cy="2665539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953125" y="1647825"/>
              <a:ext cx="58049" cy="2689800"/>
            </a:xfrm>
            <a:prstGeom prst="straightConnector1">
              <a:avLst/>
            </a:prstGeom>
            <a:ln w="22225">
              <a:solidFill>
                <a:srgbClr val="0000FF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595682" y="3228975"/>
            <a:ext cx="3505712" cy="3186112"/>
            <a:chOff x="4914900" y="1447800"/>
            <a:chExt cx="3517898" cy="357187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719" t="5085" b="15466"/>
            <a:stretch/>
          </p:blipFill>
          <p:spPr bwMode="auto">
            <a:xfrm>
              <a:off x="4914900" y="1447800"/>
              <a:ext cx="3517898" cy="357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6924675" y="2400300"/>
              <a:ext cx="26777" cy="2349978"/>
            </a:xfrm>
            <a:prstGeom prst="straightConnector1">
              <a:avLst/>
            </a:prstGeom>
            <a:ln w="22225">
              <a:solidFill>
                <a:srgbClr val="FF0000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858000" y="2409825"/>
              <a:ext cx="27312" cy="2338992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343650" y="2400300"/>
              <a:ext cx="57150" cy="2352829"/>
            </a:xfrm>
            <a:prstGeom prst="straightConnector1">
              <a:avLst/>
            </a:prstGeom>
            <a:ln w="22225">
              <a:solidFill>
                <a:srgbClr val="0000FF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059920" y="1567934"/>
              <a:ext cx="1340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Urea Nitrate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933" y="3067249"/>
            <a:ext cx="3252929" cy="2800151"/>
            <a:chOff x="31147" y="2790824"/>
            <a:chExt cx="3252929" cy="280015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950" t="4141" b="9026"/>
            <a:stretch/>
          </p:blipFill>
          <p:spPr bwMode="auto">
            <a:xfrm>
              <a:off x="31147" y="2790824"/>
              <a:ext cx="3252929" cy="2800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1832657" y="3345055"/>
              <a:ext cx="42381" cy="2123811"/>
            </a:xfrm>
            <a:prstGeom prst="straightConnector1">
              <a:avLst/>
            </a:prstGeom>
            <a:ln w="22225">
              <a:solidFill>
                <a:srgbClr val="FF0000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763349" y="3338398"/>
              <a:ext cx="42381" cy="2129582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314200" y="3376183"/>
              <a:ext cx="70638" cy="2089183"/>
            </a:xfrm>
            <a:prstGeom prst="straightConnector1">
              <a:avLst/>
            </a:prstGeom>
            <a:ln w="22225">
              <a:solidFill>
                <a:srgbClr val="0000FF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2400" y="2901435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TNT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73589" y="8716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961923" y="4373168"/>
            <a:ext cx="2638425" cy="2035964"/>
            <a:chOff x="2961923" y="4143551"/>
            <a:chExt cx="2638425" cy="2035964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823" r="12429" b="10365"/>
            <a:stretch/>
          </p:blipFill>
          <p:spPr bwMode="auto">
            <a:xfrm>
              <a:off x="2961923" y="4143551"/>
              <a:ext cx="2638425" cy="2035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4612554" y="4428677"/>
              <a:ext cx="45718" cy="1575326"/>
            </a:xfrm>
            <a:prstGeom prst="straightConnector1">
              <a:avLst/>
            </a:prstGeom>
            <a:ln w="22225">
              <a:solidFill>
                <a:srgbClr val="FF0000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544980" y="4423740"/>
              <a:ext cx="45718" cy="1579607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040046" y="4451766"/>
              <a:ext cx="0" cy="1549641"/>
            </a:xfrm>
            <a:prstGeom prst="straightConnector1">
              <a:avLst/>
            </a:prstGeom>
            <a:ln w="22225">
              <a:solidFill>
                <a:srgbClr val="0000FF">
                  <a:alpha val="69804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 flipV="1">
            <a:off x="5029200" y="1891825"/>
            <a:ext cx="838200" cy="47037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895600" y="2749788"/>
            <a:ext cx="906977" cy="3211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3" idx="1"/>
          </p:cNvCxnSpPr>
          <p:nvPr/>
        </p:nvCxnSpPr>
        <p:spPr>
          <a:xfrm>
            <a:off x="5094421" y="3070942"/>
            <a:ext cx="645779" cy="42991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72447" y="3602928"/>
            <a:ext cx="0" cy="740472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40542" y="4642999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Sugar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61167" y="6444734"/>
            <a:ext cx="3595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</a:rPr>
              <a:t>Lasers, Optics &amp; Photonics, Oct 7-9, 2013</a:t>
            </a:r>
            <a:endParaRPr lang="en-US" sz="1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4978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163" t="30787" r="1468" b="19444"/>
          <a:stretch/>
        </p:blipFill>
        <p:spPr bwMode="auto">
          <a:xfrm>
            <a:off x="65631" y="66675"/>
            <a:ext cx="3533728" cy="237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 flipV="1">
            <a:off x="2101702" y="1977628"/>
            <a:ext cx="71345" cy="2223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098291" y="1918982"/>
            <a:ext cx="0" cy="302830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 flipH="1" flipV="1">
            <a:off x="2093239" y="1358497"/>
            <a:ext cx="159638" cy="144367"/>
          </a:xfrm>
          <a:prstGeom prst="ellipse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133601" y="2144021"/>
            <a:ext cx="584986" cy="21817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9.5um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8332" y="2123849"/>
            <a:ext cx="672458" cy="21817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7.38um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459" y="192899"/>
            <a:ext cx="633507" cy="400110"/>
          </a:xfrm>
          <a:prstGeom prst="rect">
            <a:avLst/>
          </a:prstGeom>
          <a:solidFill>
            <a:schemeClr val="tx1">
              <a:lumMod val="85000"/>
              <a:alpha val="69804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R </a:t>
            </a:r>
            <a:r>
              <a:rPr lang="en-US" sz="2000" dirty="0" smtClean="0">
                <a:solidFill>
                  <a:schemeClr val="bg2"/>
                </a:solidFill>
                <a:sym typeface="Wingdings" pitchFamily="2" charset="2"/>
              </a:rPr>
              <a:t>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H="1" flipV="1">
            <a:off x="2150753" y="1836833"/>
            <a:ext cx="159638" cy="1443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853210" y="5345668"/>
            <a:ext cx="0" cy="5217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3048000" y="1752600"/>
            <a:ext cx="685800" cy="27845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891598" y="1252253"/>
            <a:ext cx="201641" cy="165505"/>
          </a:xfrm>
          <a:prstGeom prst="straightConnector1">
            <a:avLst/>
          </a:prstGeom>
          <a:ln w="28575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19200" y="989166"/>
            <a:ext cx="89960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6600"/>
                </a:solidFill>
              </a:rPr>
              <a:t>9.25um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 flipH="1" flipV="1">
            <a:off x="1025104" y="1799461"/>
            <a:ext cx="159638" cy="144367"/>
          </a:xfrm>
          <a:prstGeom prst="ellipse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13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507</Words>
  <Application>Microsoft Office PowerPoint</Application>
  <PresentationFormat>On-screen Show (4:3)</PresentationFormat>
  <Paragraphs>172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About Omics Group</vt:lpstr>
      <vt:lpstr>About Omics Group conferences</vt:lpstr>
      <vt:lpstr>Slide 3</vt:lpstr>
      <vt:lpstr>Slide 4</vt:lpstr>
      <vt:lpstr>Slide 5</vt:lpstr>
      <vt:lpstr>Slide 6</vt:lpstr>
      <vt:lpstr>Security</vt:lpstr>
      <vt:lpstr>Slide 8</vt:lpstr>
      <vt:lpstr>Slide 9</vt:lpstr>
      <vt:lpstr>Slide 10</vt:lpstr>
      <vt:lpstr>Slide 11</vt:lpstr>
      <vt:lpstr>Validation</vt:lpstr>
      <vt:lpstr>Safety &amp; Medical</vt:lpstr>
      <vt:lpstr>Slide 14</vt:lpstr>
      <vt:lpstr>Slide 15</vt:lpstr>
      <vt:lpstr>Slide 16</vt:lpstr>
      <vt:lpstr>Let Us Meet Again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Anadi Mukherjee</dc:creator>
  <cp:lastModifiedBy>Anderson Silver</cp:lastModifiedBy>
  <cp:revision>32</cp:revision>
  <dcterms:created xsi:type="dcterms:W3CDTF">2013-10-05T21:05:33Z</dcterms:created>
  <dcterms:modified xsi:type="dcterms:W3CDTF">2014-10-01T13:38:37Z</dcterms:modified>
</cp:coreProperties>
</file>