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31" r:id="rId2"/>
    <p:sldId id="432" r:id="rId3"/>
    <p:sldId id="343" r:id="rId4"/>
    <p:sldId id="257" r:id="rId5"/>
    <p:sldId id="413" r:id="rId6"/>
    <p:sldId id="396" r:id="rId7"/>
    <p:sldId id="400" r:id="rId8"/>
    <p:sldId id="401" r:id="rId9"/>
    <p:sldId id="403" r:id="rId10"/>
    <p:sldId id="404" r:id="rId11"/>
    <p:sldId id="370" r:id="rId12"/>
    <p:sldId id="371" r:id="rId13"/>
    <p:sldId id="383" r:id="rId14"/>
    <p:sldId id="378" r:id="rId15"/>
    <p:sldId id="379" r:id="rId16"/>
    <p:sldId id="375" r:id="rId17"/>
    <p:sldId id="377" r:id="rId18"/>
    <p:sldId id="428" r:id="rId19"/>
    <p:sldId id="417" r:id="rId20"/>
    <p:sldId id="274" r:id="rId21"/>
    <p:sldId id="421" r:id="rId22"/>
    <p:sldId id="423" r:id="rId23"/>
    <p:sldId id="427" r:id="rId24"/>
    <p:sldId id="425" r:id="rId25"/>
    <p:sldId id="430" r:id="rId26"/>
    <p:sldId id="429" r:id="rId27"/>
    <p:sldId id="424" r:id="rId28"/>
    <p:sldId id="387" r:id="rId29"/>
    <p:sldId id="397" r:id="rId30"/>
    <p:sldId id="262" r:id="rId31"/>
    <p:sldId id="433" r:id="rId32"/>
  </p:sldIdLst>
  <p:sldSz cx="9144000" cy="6858000" type="screen4x3"/>
  <p:notesSz cx="6858000" cy="9144000"/>
  <p:defaultTextStyle>
    <a:defPPr>
      <a:defRPr lang="zh-TW"/>
    </a:defPPr>
    <a:lvl1pPr algn="l" rtl="0" fontAlgn="base">
      <a:spcBef>
        <a:spcPct val="0"/>
      </a:spcBef>
      <a:spcAft>
        <a:spcPct val="0"/>
      </a:spcAft>
      <a:defRPr kumimoji="1" kern="1200">
        <a:solidFill>
          <a:schemeClr val="bg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bg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bg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bg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bg1"/>
        </a:solidFill>
        <a:latin typeface="Arial" pitchFamily="34" charset="0"/>
        <a:ea typeface="新細明體" pitchFamily="18" charset="-120"/>
        <a:cs typeface="+mn-cs"/>
      </a:defRPr>
    </a:lvl5pPr>
    <a:lvl6pPr marL="2286000" algn="l" defTabSz="914400" rtl="0" eaLnBrk="1" latinLnBrk="0" hangingPunct="1">
      <a:defRPr kumimoji="1" kern="1200">
        <a:solidFill>
          <a:schemeClr val="bg1"/>
        </a:solidFill>
        <a:latin typeface="Arial" pitchFamily="34" charset="0"/>
        <a:ea typeface="新細明體" pitchFamily="18" charset="-120"/>
        <a:cs typeface="+mn-cs"/>
      </a:defRPr>
    </a:lvl6pPr>
    <a:lvl7pPr marL="2743200" algn="l" defTabSz="914400" rtl="0" eaLnBrk="1" latinLnBrk="0" hangingPunct="1">
      <a:defRPr kumimoji="1" kern="1200">
        <a:solidFill>
          <a:schemeClr val="bg1"/>
        </a:solidFill>
        <a:latin typeface="Arial" pitchFamily="34" charset="0"/>
        <a:ea typeface="新細明體" pitchFamily="18" charset="-120"/>
        <a:cs typeface="+mn-cs"/>
      </a:defRPr>
    </a:lvl7pPr>
    <a:lvl8pPr marL="3200400" algn="l" defTabSz="914400" rtl="0" eaLnBrk="1" latinLnBrk="0" hangingPunct="1">
      <a:defRPr kumimoji="1" kern="1200">
        <a:solidFill>
          <a:schemeClr val="bg1"/>
        </a:solidFill>
        <a:latin typeface="Arial" pitchFamily="34" charset="0"/>
        <a:ea typeface="新細明體" pitchFamily="18" charset="-120"/>
        <a:cs typeface="+mn-cs"/>
      </a:defRPr>
    </a:lvl8pPr>
    <a:lvl9pPr marL="3657600" algn="l" defTabSz="914400" rtl="0" eaLnBrk="1" latinLnBrk="0" hangingPunct="1">
      <a:defRPr kumimoji="1" kern="1200">
        <a:solidFill>
          <a:schemeClr val="bg1"/>
        </a:solidFill>
        <a:latin typeface="Arial"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FF9900"/>
    <a:srgbClr val="27277B"/>
    <a:srgbClr val="1C1C58"/>
    <a:srgbClr val="161646"/>
    <a:srgbClr val="00CC00"/>
    <a:srgbClr val="FFFF00"/>
    <a:srgbClr val="0033CC"/>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946" autoAdjust="0"/>
    <p:restoredTop sz="94575" autoAdjust="0"/>
  </p:normalViewPr>
  <p:slideViewPr>
    <p:cSldViewPr>
      <p:cViewPr>
        <p:scale>
          <a:sx n="75" d="100"/>
          <a:sy n="75" d="100"/>
        </p:scale>
        <p:origin x="-1182"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08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en-US" altLang="zh-TW"/>
          </a:p>
        </p:txBody>
      </p:sp>
      <p:sp>
        <p:nvSpPr>
          <p:cNvPr id="229379" name="Rectangle 3"/>
          <p:cNvSpPr>
            <a:spLocks noGrp="1" noChangeArrowheads="1"/>
          </p:cNvSpPr>
          <p:nvPr>
            <p:ph type="dt" idx="1"/>
          </p:nvPr>
        </p:nvSpPr>
        <p:spPr bwMode="auto">
          <a:xfrm>
            <a:off x="3884614"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en-US" altLang="zh-TW"/>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9381" name="Rectangle 5"/>
          <p:cNvSpPr>
            <a:spLocks noGrp="1" noChangeArrowheads="1"/>
          </p:cNvSpPr>
          <p:nvPr>
            <p:ph type="body" sz="quarter" idx="3"/>
          </p:nvPr>
        </p:nvSpPr>
        <p:spPr bwMode="auto">
          <a:xfrm>
            <a:off x="685801"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2293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en-US" altLang="zh-TW"/>
          </a:p>
        </p:txBody>
      </p:sp>
      <p:sp>
        <p:nvSpPr>
          <p:cNvPr id="229383" name="Rectangle 7"/>
          <p:cNvSpPr>
            <a:spLocks noGrp="1" noChangeArrowheads="1"/>
          </p:cNvSpPr>
          <p:nvPr>
            <p:ph type="sldNum" sz="quarter" idx="5"/>
          </p:nvPr>
        </p:nvSpPr>
        <p:spPr bwMode="auto">
          <a:xfrm>
            <a:off x="3884614"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565D4D6A-B433-49F4-869C-51AB55DFFF07}" type="slidenum">
              <a:rPr lang="en-US" altLang="zh-TW"/>
              <a:pPr>
                <a:defRPr/>
              </a:pPr>
              <a:t>‹#›</a:t>
            </a:fld>
            <a:endParaRPr lang="en-US" altLang="zh-TW"/>
          </a:p>
        </p:txBody>
      </p:sp>
    </p:spTree>
    <p:extLst>
      <p:ext uri="{BB962C8B-B14F-4D97-AF65-F5344CB8AC3E}">
        <p14:creationId xmlns:p14="http://schemas.microsoft.com/office/powerpoint/2010/main" xmlns="" val="42409159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57CC956-EF38-4E51-ACE7-73761A8ABE44}" type="slidenum">
              <a:rPr lang="en-US" altLang="zh-TW"/>
              <a:pPr>
                <a:defRPr/>
              </a:pPr>
              <a:t>‹#›</a:t>
            </a:fld>
            <a:endParaRPr lang="en-US" altLang="zh-TW"/>
          </a:p>
        </p:txBody>
      </p:sp>
    </p:spTree>
    <p:extLst>
      <p:ext uri="{BB962C8B-B14F-4D97-AF65-F5344CB8AC3E}">
        <p14:creationId xmlns:p14="http://schemas.microsoft.com/office/powerpoint/2010/main" xmlns="" val="427024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77F66EE-763D-4C47-9ED0-E9CB68A57322}" type="slidenum">
              <a:rPr lang="en-US" altLang="zh-TW"/>
              <a:pPr>
                <a:defRPr/>
              </a:pPr>
              <a:t>‹#›</a:t>
            </a:fld>
            <a:endParaRPr lang="en-US" altLang="zh-TW"/>
          </a:p>
        </p:txBody>
      </p:sp>
    </p:spTree>
    <p:extLst>
      <p:ext uri="{BB962C8B-B14F-4D97-AF65-F5344CB8AC3E}">
        <p14:creationId xmlns:p14="http://schemas.microsoft.com/office/powerpoint/2010/main" xmlns="" val="1371465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C01EF00-6CCC-47B4-B2E7-D6E478F40703}" type="slidenum">
              <a:rPr lang="en-US" altLang="zh-TW"/>
              <a:pPr>
                <a:defRPr/>
              </a:pPr>
              <a:t>‹#›</a:t>
            </a:fld>
            <a:endParaRPr lang="en-US" altLang="zh-TW"/>
          </a:p>
        </p:txBody>
      </p:sp>
    </p:spTree>
    <p:extLst>
      <p:ext uri="{BB962C8B-B14F-4D97-AF65-F5344CB8AC3E}">
        <p14:creationId xmlns:p14="http://schemas.microsoft.com/office/powerpoint/2010/main" xmlns="" val="41197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C0FFFAD-86EC-40F8-9429-7F19008395DF}" type="slidenum">
              <a:rPr lang="en-US" altLang="zh-TW"/>
              <a:pPr>
                <a:defRPr/>
              </a:pPr>
              <a:t>‹#›</a:t>
            </a:fld>
            <a:endParaRPr lang="en-US" altLang="zh-TW"/>
          </a:p>
        </p:txBody>
      </p:sp>
    </p:spTree>
    <p:extLst>
      <p:ext uri="{BB962C8B-B14F-4D97-AF65-F5344CB8AC3E}">
        <p14:creationId xmlns:p14="http://schemas.microsoft.com/office/powerpoint/2010/main" xmlns="" val="3006680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4A2357D-7E57-4B8B-A76A-4C41BD7B663F}" type="slidenum">
              <a:rPr lang="en-US" altLang="zh-TW"/>
              <a:pPr>
                <a:defRPr/>
              </a:pPr>
              <a:t>‹#›</a:t>
            </a:fld>
            <a:endParaRPr lang="en-US" altLang="zh-TW"/>
          </a:p>
        </p:txBody>
      </p:sp>
    </p:spTree>
    <p:extLst>
      <p:ext uri="{BB962C8B-B14F-4D97-AF65-F5344CB8AC3E}">
        <p14:creationId xmlns:p14="http://schemas.microsoft.com/office/powerpoint/2010/main" xmlns="" val="211467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65A6600-63E7-45F4-9BAA-46A9E3CB304A}" type="slidenum">
              <a:rPr lang="en-US" altLang="zh-TW"/>
              <a:pPr>
                <a:defRPr/>
              </a:pPr>
              <a:t>‹#›</a:t>
            </a:fld>
            <a:endParaRPr lang="en-US" altLang="zh-TW"/>
          </a:p>
        </p:txBody>
      </p:sp>
    </p:spTree>
    <p:extLst>
      <p:ext uri="{BB962C8B-B14F-4D97-AF65-F5344CB8AC3E}">
        <p14:creationId xmlns:p14="http://schemas.microsoft.com/office/powerpoint/2010/main" xmlns="" val="191003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F7DC7F0F-8B56-48AC-B941-E5093A394470}" type="slidenum">
              <a:rPr lang="en-US" altLang="zh-TW"/>
              <a:pPr>
                <a:defRPr/>
              </a:pPr>
              <a:t>‹#›</a:t>
            </a:fld>
            <a:endParaRPr lang="en-US" altLang="zh-TW"/>
          </a:p>
        </p:txBody>
      </p:sp>
    </p:spTree>
    <p:extLst>
      <p:ext uri="{BB962C8B-B14F-4D97-AF65-F5344CB8AC3E}">
        <p14:creationId xmlns:p14="http://schemas.microsoft.com/office/powerpoint/2010/main" xmlns="" val="1544120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EBE82673-B3D9-4E33-AD73-A25E0E526E96}" type="slidenum">
              <a:rPr lang="en-US" altLang="zh-TW"/>
              <a:pPr>
                <a:defRPr/>
              </a:pPr>
              <a:t>‹#›</a:t>
            </a:fld>
            <a:endParaRPr lang="en-US" altLang="zh-TW"/>
          </a:p>
        </p:txBody>
      </p:sp>
    </p:spTree>
    <p:extLst>
      <p:ext uri="{BB962C8B-B14F-4D97-AF65-F5344CB8AC3E}">
        <p14:creationId xmlns:p14="http://schemas.microsoft.com/office/powerpoint/2010/main" xmlns="" val="96406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3D8E3733-2158-4B1B-B034-BAA230E5E66B}" type="slidenum">
              <a:rPr lang="en-US" altLang="zh-TW"/>
              <a:pPr>
                <a:defRPr/>
              </a:pPr>
              <a:t>‹#›</a:t>
            </a:fld>
            <a:endParaRPr lang="en-US" altLang="zh-TW"/>
          </a:p>
        </p:txBody>
      </p:sp>
    </p:spTree>
    <p:extLst>
      <p:ext uri="{BB962C8B-B14F-4D97-AF65-F5344CB8AC3E}">
        <p14:creationId xmlns:p14="http://schemas.microsoft.com/office/powerpoint/2010/main" xmlns="" val="141576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44F4E48-D8E6-4682-BD5D-281CF660F331}" type="slidenum">
              <a:rPr lang="en-US" altLang="zh-TW"/>
              <a:pPr>
                <a:defRPr/>
              </a:pPr>
              <a:t>‹#›</a:t>
            </a:fld>
            <a:endParaRPr lang="en-US" altLang="zh-TW"/>
          </a:p>
        </p:txBody>
      </p:sp>
    </p:spTree>
    <p:extLst>
      <p:ext uri="{BB962C8B-B14F-4D97-AF65-F5344CB8AC3E}">
        <p14:creationId xmlns:p14="http://schemas.microsoft.com/office/powerpoint/2010/main" xmlns="" val="341563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049DFF6-12CC-46BE-B7EE-0ED8BB4CA60A}" type="slidenum">
              <a:rPr lang="en-US" altLang="zh-TW"/>
              <a:pPr>
                <a:defRPr/>
              </a:pPr>
              <a:t>‹#›</a:t>
            </a:fld>
            <a:endParaRPr lang="en-US" altLang="zh-TW"/>
          </a:p>
        </p:txBody>
      </p:sp>
    </p:spTree>
    <p:extLst>
      <p:ext uri="{BB962C8B-B14F-4D97-AF65-F5344CB8AC3E}">
        <p14:creationId xmlns:p14="http://schemas.microsoft.com/office/powerpoint/2010/main" xmlns="" val="29567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50000">
              <a:srgbClr val="27277B"/>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DD02798-C0E4-45EC-B674-0D021D30DE06}"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nationalsymposium.com/link%20her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jpe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2" Type="http://schemas.openxmlformats.org/officeDocument/2006/relationships/hyperlink" Target="http://www.nationalsymposium.com/link%20her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2.png"/><Relationship Id="rId4"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2.xml"/><Relationship Id="rId4" Type="http://schemas.openxmlformats.org/officeDocument/2006/relationships/hyperlink" Target="http://optics.conferenceseries.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www.rofin.com/en/applications/laser_welding/welding_method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428604"/>
            <a:ext cx="7772400" cy="898521"/>
          </a:xfrm>
        </p:spPr>
        <p:txBody>
          <a:bodyPr/>
          <a:lstStyle/>
          <a:p>
            <a:pPr algn="ctr"/>
            <a:r>
              <a:rPr lang="en-IN" dirty="0" smtClean="0">
                <a:solidFill>
                  <a:schemeClr val="bg1"/>
                </a:solidFill>
              </a:rPr>
              <a:t>About Omics Group</a:t>
            </a:r>
            <a:endParaRPr lang="en-IN" dirty="0">
              <a:solidFill>
                <a:schemeClr val="bg1"/>
              </a:solidFill>
            </a:endParaRPr>
          </a:p>
        </p:txBody>
      </p:sp>
      <p:sp>
        <p:nvSpPr>
          <p:cNvPr id="3" name="Subtitle 2"/>
          <p:cNvSpPr>
            <a:spLocks noGrp="1"/>
          </p:cNvSpPr>
          <p:nvPr>
            <p:ph type="subTitle" idx="1"/>
          </p:nvPr>
        </p:nvSpPr>
        <p:spPr>
          <a:xfrm>
            <a:off x="186147" y="1375763"/>
            <a:ext cx="8715436" cy="5292323"/>
          </a:xfrm>
        </p:spPr>
        <p:txBody>
          <a:bodyPr>
            <a:normAutofit fontScale="92500" lnSpcReduction="10000"/>
          </a:bodyPr>
          <a:lstStyle/>
          <a:p>
            <a:pPr algn="just"/>
            <a:r>
              <a:rPr lang="en-IN" dirty="0">
                <a:solidFill>
                  <a:schemeClr val="tx1"/>
                </a:solidFill>
                <a:cs typeface="Times New Roman" pitchFamily="18" charset="0"/>
                <a:hlinkClick r:id="rId2"/>
              </a:rPr>
              <a:t>OMICS Group</a:t>
            </a:r>
            <a:r>
              <a:rPr lang="en-IN" dirty="0">
                <a:solidFill>
                  <a:schemeClr val="tx1"/>
                </a:solidFill>
                <a:cs typeface="Times New Roman" pitchFamily="18" charset="0"/>
              </a:rPr>
              <a:t> International through its Open Access Initiative is committed to make genuine and reliable contributions to the scientific community. </a:t>
            </a:r>
            <a:r>
              <a:rPr lang="en-IN" dirty="0">
                <a:solidFill>
                  <a:schemeClr val="tx1"/>
                </a:solidFill>
                <a:cs typeface="Times New Roman" pitchFamily="18" charset="0"/>
                <a:hlinkClick r:id="rId2"/>
              </a:rPr>
              <a:t>OMICS Group</a:t>
            </a:r>
            <a:r>
              <a:rPr lang="en-IN" dirty="0">
                <a:solidFill>
                  <a:schemeClr val="tx1"/>
                </a:solidFill>
                <a:cs typeface="Times New Roman" pitchFamily="18" charset="0"/>
              </a:rPr>
              <a:t> hosts over 400 leading-edge peer reviewed Open Access Journals and organize over 300 International Conferences annually all over the world. OMICS Publishing Group journals have over 3 million readers and the fame and success of the same can be attributed to the strong editorial board which contains over 30000 eminent personalities that ensure a rapid, quality and quick review process.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79388" y="0"/>
            <a:ext cx="5400675" cy="765175"/>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(continued)</a:t>
            </a:r>
          </a:p>
        </p:txBody>
      </p:sp>
      <p:grpSp>
        <p:nvGrpSpPr>
          <p:cNvPr id="13315" name="Group 4"/>
          <p:cNvGrpSpPr>
            <a:grpSpLocks/>
          </p:cNvGrpSpPr>
          <p:nvPr/>
        </p:nvGrpSpPr>
        <p:grpSpPr bwMode="auto">
          <a:xfrm>
            <a:off x="250825" y="0"/>
            <a:ext cx="8893175" cy="6781800"/>
            <a:chOff x="158" y="0"/>
            <a:chExt cx="5602" cy="4272"/>
          </a:xfrm>
        </p:grpSpPr>
        <p:sp>
          <p:nvSpPr>
            <p:cNvPr id="13323"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3324"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13325" name="Group 7"/>
            <p:cNvGrpSpPr>
              <a:grpSpLocks/>
            </p:cNvGrpSpPr>
            <p:nvPr/>
          </p:nvGrpSpPr>
          <p:grpSpPr bwMode="auto">
            <a:xfrm>
              <a:off x="158" y="3748"/>
              <a:ext cx="5557" cy="524"/>
              <a:chOff x="158" y="3748"/>
              <a:chExt cx="5557" cy="524"/>
            </a:xfrm>
          </p:grpSpPr>
          <p:pic>
            <p:nvPicPr>
              <p:cNvPr id="13328"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9"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3330"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3326"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3327"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3316" name="Rectangle 20"/>
          <p:cNvSpPr>
            <a:spLocks noChangeArrowheads="1"/>
          </p:cNvSpPr>
          <p:nvPr/>
        </p:nvSpPr>
        <p:spPr bwMode="auto">
          <a:xfrm>
            <a:off x="0" y="-24034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3317" name="Rectangle 21"/>
          <p:cNvSpPr>
            <a:spLocks noChangeArrowheads="1"/>
          </p:cNvSpPr>
          <p:nvPr/>
        </p:nvSpPr>
        <p:spPr bwMode="auto">
          <a:xfrm>
            <a:off x="0" y="6350"/>
            <a:ext cx="381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tabLst>
                <a:tab pos="228600" algn="l"/>
                <a:tab pos="457200" algn="l"/>
                <a:tab pos="5029200" algn="r"/>
              </a:tabLst>
            </a:pPr>
            <a:r>
              <a:rPr lang="en-US" altLang="zh-TW" sz="1400">
                <a:solidFill>
                  <a:schemeClr val="tx1"/>
                </a:solidFill>
                <a:latin typeface="Times New Roman" pitchFamily="18" charset="0"/>
                <a:ea typeface="New York" charset="0"/>
                <a:cs typeface="Times New Roman" pitchFamily="18" charset="0"/>
              </a:rPr>
              <a:t>(a)</a:t>
            </a:r>
            <a:endParaRPr lang="en-US" altLang="zh-TW" sz="1100">
              <a:solidFill>
                <a:schemeClr val="tx1"/>
              </a:solidFill>
              <a:ea typeface="New York" charset="0"/>
              <a:cs typeface="Times New Roman" pitchFamily="18" charset="0"/>
            </a:endParaRPr>
          </a:p>
          <a:p>
            <a:pPr eaLnBrk="0" hangingPunct="0">
              <a:tabLst>
                <a:tab pos="228600" algn="l"/>
                <a:tab pos="457200" algn="l"/>
                <a:tab pos="5029200" algn="r"/>
              </a:tabLst>
            </a:pPr>
            <a:endParaRPr lang="en-US" altLang="zh-TW">
              <a:solidFill>
                <a:schemeClr val="tx1"/>
              </a:solidFill>
              <a:ea typeface="New York" charset="0"/>
              <a:cs typeface="Times New Roman" pitchFamily="18" charset="0"/>
            </a:endParaRPr>
          </a:p>
        </p:txBody>
      </p:sp>
      <p:sp>
        <p:nvSpPr>
          <p:cNvPr id="13319" name="Rectangle 23"/>
          <p:cNvSpPr>
            <a:spLocks noChangeArrowheads="1"/>
          </p:cNvSpPr>
          <p:nvPr/>
        </p:nvSpPr>
        <p:spPr bwMode="auto">
          <a:xfrm>
            <a:off x="4359275" y="8956675"/>
            <a:ext cx="4254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a:tabLst>
                <a:tab pos="228600" algn="l"/>
                <a:tab pos="457200" algn="l"/>
                <a:tab pos="5029200" algn="r"/>
              </a:tabLst>
            </a:pPr>
            <a:r>
              <a:rPr lang="en-US" altLang="zh-TW" sz="1400">
                <a:solidFill>
                  <a:schemeClr val="tx1"/>
                </a:solidFill>
                <a:latin typeface="Times New Roman" pitchFamily="18" charset="0"/>
                <a:ea typeface="New York" charset="0"/>
                <a:cs typeface="Times New Roman" pitchFamily="18" charset="0"/>
              </a:rPr>
              <a:t>(c) </a:t>
            </a:r>
            <a:endParaRPr lang="en-US" altLang="zh-TW">
              <a:solidFill>
                <a:schemeClr val="tx1"/>
              </a:solidFill>
              <a:ea typeface="New York" charset="0"/>
              <a:cs typeface="Times New Roman" pitchFamily="18" charset="0"/>
            </a:endParaRPr>
          </a:p>
        </p:txBody>
      </p:sp>
      <p:sp>
        <p:nvSpPr>
          <p:cNvPr id="3" name="矩形 2"/>
          <p:cNvSpPr/>
          <p:nvPr/>
        </p:nvSpPr>
        <p:spPr>
          <a:xfrm>
            <a:off x="381001" y="5290264"/>
            <a:ext cx="8562218" cy="1015663"/>
          </a:xfrm>
          <a:prstGeom prst="rect">
            <a:avLst/>
          </a:prstGeom>
        </p:spPr>
        <p:txBody>
          <a:bodyPr wrap="square">
            <a:spAutoFit/>
          </a:bodyPr>
          <a:lstStyle/>
          <a:p>
            <a:pPr algn="just"/>
            <a:r>
              <a:rPr lang="en-US" altLang="zh-TW" sz="2000" dirty="0">
                <a:latin typeface="Times New Roman" pitchFamily="18" charset="0"/>
                <a:cs typeface="Times New Roman" pitchFamily="18" charset="0"/>
              </a:rPr>
              <a:t>High-speed video observation results and </a:t>
            </a:r>
            <a:r>
              <a:rPr lang="en-US" altLang="zh-TW" sz="2000" dirty="0" smtClean="0">
                <a:latin typeface="Times New Roman" pitchFamily="18" charset="0"/>
                <a:cs typeface="Times New Roman" pitchFamily="18" charset="0"/>
              </a:rPr>
              <a:t>schematic illustrations </a:t>
            </a:r>
            <a:r>
              <a:rPr lang="en-US" altLang="zh-TW" sz="2000" dirty="0">
                <a:latin typeface="Times New Roman" pitchFamily="18" charset="0"/>
                <a:cs typeface="Times New Roman" pitchFamily="18" charset="0"/>
              </a:rPr>
              <a:t>of humping weld bead formation at 130 </a:t>
            </a:r>
            <a:r>
              <a:rPr lang="en-US" altLang="zh-TW" sz="2000" dirty="0" err="1">
                <a:latin typeface="Times New Roman" pitchFamily="18" charset="0"/>
                <a:cs typeface="Times New Roman" pitchFamily="18" charset="0"/>
              </a:rPr>
              <a:t>μm</a:t>
            </a:r>
            <a:r>
              <a:rPr lang="en-US" altLang="zh-TW" sz="2000" dirty="0">
                <a:latin typeface="Times New Roman" pitchFamily="18" charset="0"/>
                <a:cs typeface="Times New Roman" pitchFamily="18" charset="0"/>
              </a:rPr>
              <a:t> spot </a:t>
            </a:r>
            <a:r>
              <a:rPr lang="en-US" altLang="zh-TW" sz="2000" dirty="0" smtClean="0">
                <a:latin typeface="Times New Roman" pitchFamily="18" charset="0"/>
                <a:cs typeface="Times New Roman" pitchFamily="18" charset="0"/>
              </a:rPr>
              <a:t>diameter in laser keyhole welding of stainless steel (</a:t>
            </a:r>
            <a:r>
              <a:rPr lang="en-US" altLang="zh-TW" sz="2000" dirty="0" err="1" smtClean="0">
                <a:latin typeface="Times New Roman" pitchFamily="18" charset="0"/>
                <a:cs typeface="Times New Roman" pitchFamily="18" charset="0"/>
              </a:rPr>
              <a:t>Kawahito</a:t>
            </a:r>
            <a:r>
              <a:rPr lang="en-US" altLang="zh-TW" sz="2000" dirty="0" smtClean="0">
                <a:latin typeface="Times New Roman" pitchFamily="18" charset="0"/>
                <a:cs typeface="Times New Roman" pitchFamily="18" charset="0"/>
              </a:rPr>
              <a:t> et al. 2007)</a:t>
            </a:r>
            <a:endParaRPr lang="zh-TW" altLang="en-US" sz="2000" dirty="0">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8429" y="862013"/>
            <a:ext cx="5201692" cy="44296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67745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179388" y="0"/>
            <a:ext cx="5400675" cy="765175"/>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Experimental setup</a:t>
            </a:r>
          </a:p>
        </p:txBody>
      </p:sp>
      <p:grpSp>
        <p:nvGrpSpPr>
          <p:cNvPr id="12291" name="Group 4"/>
          <p:cNvGrpSpPr>
            <a:grpSpLocks/>
          </p:cNvGrpSpPr>
          <p:nvPr/>
        </p:nvGrpSpPr>
        <p:grpSpPr bwMode="auto">
          <a:xfrm>
            <a:off x="250825" y="0"/>
            <a:ext cx="8893175" cy="6781800"/>
            <a:chOff x="158" y="0"/>
            <a:chExt cx="5602" cy="4272"/>
          </a:xfrm>
        </p:grpSpPr>
        <p:sp>
          <p:nvSpPr>
            <p:cNvPr id="12299"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2300"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12301" name="Group 7"/>
            <p:cNvGrpSpPr>
              <a:grpSpLocks/>
            </p:cNvGrpSpPr>
            <p:nvPr/>
          </p:nvGrpSpPr>
          <p:grpSpPr bwMode="auto">
            <a:xfrm>
              <a:off x="158" y="3748"/>
              <a:ext cx="5557" cy="524"/>
              <a:chOff x="158" y="3748"/>
              <a:chExt cx="5557" cy="524"/>
            </a:xfrm>
          </p:grpSpPr>
          <p:pic>
            <p:nvPicPr>
              <p:cNvPr id="12304"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05"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2306"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2302"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2303"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2292" name="Rectangle 20"/>
          <p:cNvSpPr>
            <a:spLocks noChangeArrowheads="1"/>
          </p:cNvSpPr>
          <p:nvPr/>
        </p:nvSpPr>
        <p:spPr bwMode="auto">
          <a:xfrm>
            <a:off x="0" y="-24034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2293" name="Rectangle 21"/>
          <p:cNvSpPr>
            <a:spLocks noChangeArrowheads="1"/>
          </p:cNvSpPr>
          <p:nvPr/>
        </p:nvSpPr>
        <p:spPr bwMode="auto">
          <a:xfrm>
            <a:off x="0" y="6350"/>
            <a:ext cx="381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tabLst>
                <a:tab pos="228600" algn="l"/>
                <a:tab pos="457200" algn="l"/>
                <a:tab pos="5029200" algn="r"/>
              </a:tabLst>
            </a:pPr>
            <a:r>
              <a:rPr lang="en-US" altLang="zh-TW" sz="1400">
                <a:solidFill>
                  <a:schemeClr val="tx1"/>
                </a:solidFill>
                <a:latin typeface="Times New Roman" pitchFamily="18" charset="0"/>
                <a:ea typeface="New York" charset="0"/>
                <a:cs typeface="Times New Roman" pitchFamily="18" charset="0"/>
              </a:rPr>
              <a:t>(a)</a:t>
            </a:r>
            <a:endParaRPr lang="en-US" altLang="zh-TW" sz="1100">
              <a:solidFill>
                <a:schemeClr val="tx1"/>
              </a:solidFill>
              <a:ea typeface="New York" charset="0"/>
              <a:cs typeface="Times New Roman" pitchFamily="18" charset="0"/>
            </a:endParaRPr>
          </a:p>
          <a:p>
            <a:pPr eaLnBrk="0" hangingPunct="0">
              <a:tabLst>
                <a:tab pos="228600" algn="l"/>
                <a:tab pos="457200" algn="l"/>
                <a:tab pos="5029200" algn="r"/>
              </a:tabLst>
            </a:pPr>
            <a:endParaRPr lang="en-US" altLang="zh-TW">
              <a:solidFill>
                <a:schemeClr val="tx1"/>
              </a:solidFill>
              <a:ea typeface="New York" charset="0"/>
              <a:cs typeface="Times New Roman" pitchFamily="18" charset="0"/>
            </a:endParaRPr>
          </a:p>
        </p:txBody>
      </p:sp>
      <p:sp>
        <p:nvSpPr>
          <p:cNvPr id="12294" name="Rectangle 22"/>
          <p:cNvSpPr>
            <a:spLocks noChangeArrowheads="1"/>
          </p:cNvSpPr>
          <p:nvPr/>
        </p:nvSpPr>
        <p:spPr bwMode="auto">
          <a:xfrm>
            <a:off x="4376738" y="4319588"/>
            <a:ext cx="39052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tabLst>
                <a:tab pos="228600" algn="l"/>
                <a:tab pos="457200" algn="l"/>
                <a:tab pos="5029200" algn="r"/>
              </a:tabLst>
            </a:pPr>
            <a:r>
              <a:rPr lang="en-US" altLang="zh-TW" sz="1400">
                <a:solidFill>
                  <a:schemeClr val="tx1"/>
                </a:solidFill>
                <a:latin typeface="Times New Roman" pitchFamily="18" charset="0"/>
                <a:ea typeface="New York" charset="0"/>
                <a:cs typeface="Times New Roman" pitchFamily="18" charset="0"/>
              </a:rPr>
              <a:t>(b)</a:t>
            </a:r>
            <a:endParaRPr lang="en-US" altLang="zh-TW" sz="1100">
              <a:solidFill>
                <a:schemeClr val="tx1"/>
              </a:solidFill>
              <a:ea typeface="New York" charset="0"/>
              <a:cs typeface="Times New Roman" pitchFamily="18" charset="0"/>
            </a:endParaRPr>
          </a:p>
          <a:p>
            <a:pPr eaLnBrk="0" hangingPunct="0">
              <a:tabLst>
                <a:tab pos="228600" algn="l"/>
                <a:tab pos="457200" algn="l"/>
                <a:tab pos="5029200" algn="r"/>
              </a:tabLst>
            </a:pPr>
            <a:endParaRPr lang="en-US" altLang="zh-TW">
              <a:solidFill>
                <a:schemeClr val="tx1"/>
              </a:solidFill>
              <a:ea typeface="New York" charset="0"/>
              <a:cs typeface="Times New Roman" pitchFamily="18" charset="0"/>
            </a:endParaRPr>
          </a:p>
        </p:txBody>
      </p:sp>
      <p:sp>
        <p:nvSpPr>
          <p:cNvPr id="12295" name="Rectangle 23"/>
          <p:cNvSpPr>
            <a:spLocks noChangeArrowheads="1"/>
          </p:cNvSpPr>
          <p:nvPr/>
        </p:nvSpPr>
        <p:spPr bwMode="auto">
          <a:xfrm>
            <a:off x="4359275" y="8956675"/>
            <a:ext cx="4254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a:tabLst>
                <a:tab pos="228600" algn="l"/>
                <a:tab pos="457200" algn="l"/>
                <a:tab pos="5029200" algn="r"/>
              </a:tabLst>
            </a:pPr>
            <a:r>
              <a:rPr lang="en-US" altLang="zh-TW" sz="1400">
                <a:solidFill>
                  <a:schemeClr val="tx1"/>
                </a:solidFill>
                <a:latin typeface="Times New Roman" pitchFamily="18" charset="0"/>
                <a:ea typeface="New York" charset="0"/>
                <a:cs typeface="Times New Roman" pitchFamily="18" charset="0"/>
              </a:rPr>
              <a:t>(c) </a:t>
            </a:r>
            <a:endParaRPr lang="en-US" altLang="zh-TW">
              <a:solidFill>
                <a:schemeClr val="tx1"/>
              </a:solidFill>
              <a:ea typeface="New York" charset="0"/>
              <a:cs typeface="Times New Roman" pitchFamily="18" charset="0"/>
            </a:endParaRPr>
          </a:p>
        </p:txBody>
      </p:sp>
      <p:sp>
        <p:nvSpPr>
          <p:cNvPr id="12296" name="Rectangle 27"/>
          <p:cNvSpPr>
            <a:spLocks noChangeArrowheads="1"/>
          </p:cNvSpPr>
          <p:nvPr/>
        </p:nvSpPr>
        <p:spPr bwMode="auto">
          <a:xfrm>
            <a:off x="5508625" y="1340768"/>
            <a:ext cx="3240088"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buFont typeface="Wingdings" pitchFamily="2" charset="2"/>
              <a:buChar char="l"/>
            </a:pPr>
            <a:r>
              <a:rPr lang="en-US" altLang="zh-TW" sz="2000" dirty="0">
                <a:latin typeface="Times New Roman" pitchFamily="18" charset="0"/>
              </a:rPr>
              <a:t>Acceleration voltage 55 kV</a:t>
            </a:r>
          </a:p>
          <a:p>
            <a:pPr algn="just">
              <a:buFont typeface="Wingdings" pitchFamily="2" charset="2"/>
              <a:buChar char="l"/>
            </a:pPr>
            <a:r>
              <a:rPr lang="en-US" altLang="zh-TW" sz="2000" dirty="0">
                <a:latin typeface="Times New Roman" pitchFamily="18" charset="0"/>
              </a:rPr>
              <a:t>Welding current 20 mA</a:t>
            </a:r>
          </a:p>
          <a:p>
            <a:pPr algn="just">
              <a:buFont typeface="Wingdings" pitchFamily="2" charset="2"/>
              <a:buChar char="l"/>
            </a:pPr>
            <a:r>
              <a:rPr lang="en-US" altLang="zh-TW" sz="2000" dirty="0">
                <a:latin typeface="Times New Roman" pitchFamily="18" charset="0"/>
              </a:rPr>
              <a:t>Scanning speed 15-30 mm/s</a:t>
            </a:r>
          </a:p>
          <a:p>
            <a:pPr algn="just">
              <a:buFont typeface="Wingdings" pitchFamily="2" charset="2"/>
              <a:buChar char="l"/>
            </a:pPr>
            <a:r>
              <a:rPr lang="en-US" altLang="zh-TW" sz="2000" dirty="0">
                <a:latin typeface="Times New Roman" pitchFamily="18" charset="0"/>
              </a:rPr>
              <a:t>Al 6061, 1050, 1100, 5083, </a:t>
            </a:r>
          </a:p>
          <a:p>
            <a:pPr algn="just"/>
            <a:r>
              <a:rPr lang="en-US" altLang="zh-TW" sz="2000" dirty="0">
                <a:latin typeface="Times New Roman" pitchFamily="18" charset="0"/>
              </a:rPr>
              <a:t> and SS 304 </a:t>
            </a:r>
          </a:p>
        </p:txBody>
      </p:sp>
      <p:sp>
        <p:nvSpPr>
          <p:cNvPr id="12297" name="Text Box 18"/>
          <p:cNvSpPr txBox="1">
            <a:spLocks noChangeArrowheads="1"/>
          </p:cNvSpPr>
          <p:nvPr/>
        </p:nvSpPr>
        <p:spPr bwMode="auto">
          <a:xfrm>
            <a:off x="5292079" y="4221088"/>
            <a:ext cx="378048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just" eaLnBrk="1" hangingPunct="1">
              <a:spcBef>
                <a:spcPct val="50000"/>
              </a:spcBef>
            </a:pPr>
            <a:r>
              <a:rPr lang="en-US" altLang="zh-TW" sz="2400" dirty="0">
                <a:latin typeface="Times New Roman" pitchFamily="18" charset="0"/>
              </a:rPr>
              <a:t>B</a:t>
            </a:r>
            <a:r>
              <a:rPr lang="en-US" altLang="zh-TW" sz="2400" dirty="0" smtClean="0">
                <a:latin typeface="Times New Roman" pitchFamily="18" charset="0"/>
              </a:rPr>
              <a:t>eam </a:t>
            </a:r>
            <a:r>
              <a:rPr lang="en-US" altLang="zh-TW" sz="2400" dirty="0">
                <a:latin typeface="Times New Roman" pitchFamily="18" charset="0"/>
              </a:rPr>
              <a:t>focusing effects </a:t>
            </a:r>
            <a:r>
              <a:rPr lang="en-US" altLang="zh-TW" sz="2400" dirty="0" smtClean="0">
                <a:latin typeface="Times New Roman" pitchFamily="18" charset="0"/>
              </a:rPr>
              <a:t>can be studied by </a:t>
            </a:r>
            <a:r>
              <a:rPr lang="en-US" altLang="zh-TW" sz="2400" dirty="0">
                <a:latin typeface="Times New Roman" pitchFamily="18" charset="0"/>
              </a:rPr>
              <a:t>using a ladder-shaped fixture</a:t>
            </a:r>
          </a:p>
        </p:txBody>
      </p:sp>
      <p:pic>
        <p:nvPicPr>
          <p:cNvPr id="12298" name="Picture 19" descr="D:\d\cy\Student\莊凱政\IEEE (Hump Spike)\Final IEEE figures\Fig 1a.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0982" y="1124744"/>
            <a:ext cx="4822586" cy="4943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539750" y="5084763"/>
            <a:ext cx="8085138" cy="4713287"/>
          </a:xfrm>
        </p:spPr>
        <p:txBody>
          <a:bodyPr/>
          <a:lstStyle/>
          <a:p>
            <a:pPr eaLnBrk="1" hangingPunct="1">
              <a:lnSpc>
                <a:spcPct val="120000"/>
              </a:lnSpc>
              <a:buFontTx/>
              <a:buNone/>
            </a:pPr>
            <a:r>
              <a:rPr lang="en-US" altLang="zh-TW" sz="2000" dirty="0" smtClean="0">
                <a:solidFill>
                  <a:schemeClr val="bg1"/>
                </a:solidFill>
                <a:latin typeface="Times New Roman" pitchFamily="18" charset="0"/>
                <a:ea typeface="標楷體" pitchFamily="65" charset="-120"/>
              </a:rPr>
              <a:t>     Spiking is decreased by raising focal spot location. Porosity can also be seen near the spiking tip</a:t>
            </a:r>
          </a:p>
        </p:txBody>
      </p:sp>
      <p:grpSp>
        <p:nvGrpSpPr>
          <p:cNvPr id="5123" name="Group 3"/>
          <p:cNvGrpSpPr>
            <a:grpSpLocks/>
          </p:cNvGrpSpPr>
          <p:nvPr/>
        </p:nvGrpSpPr>
        <p:grpSpPr bwMode="auto">
          <a:xfrm>
            <a:off x="250825" y="0"/>
            <a:ext cx="8893175" cy="6781800"/>
            <a:chOff x="158" y="0"/>
            <a:chExt cx="5602" cy="4272"/>
          </a:xfrm>
        </p:grpSpPr>
        <p:sp>
          <p:nvSpPr>
            <p:cNvPr id="5128" name="Text Box 4"/>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5129" name="Text Box 5"/>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5130" name="Group 6"/>
            <p:cNvGrpSpPr>
              <a:grpSpLocks/>
            </p:cNvGrpSpPr>
            <p:nvPr/>
          </p:nvGrpSpPr>
          <p:grpSpPr bwMode="auto">
            <a:xfrm>
              <a:off x="158" y="3748"/>
              <a:ext cx="5557" cy="524"/>
              <a:chOff x="158" y="3748"/>
              <a:chExt cx="5557" cy="524"/>
            </a:xfrm>
          </p:grpSpPr>
          <p:pic>
            <p:nvPicPr>
              <p:cNvPr id="5133" name="Picture 7"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4" name="Line 8"/>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5135" name="Rectangle 9"/>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5131" name="Line 10"/>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5132" name="Line 11"/>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pic>
        <p:nvPicPr>
          <p:cNvPr id="5124" name="Picture 19" descr="Fig2a-2(606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1140376"/>
            <a:ext cx="4441825" cy="36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20" descr="Fig2b-2(606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363" y="1138789"/>
            <a:ext cx="3708400" cy="367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6" name="Rectangle 11"/>
          <p:cNvSpPr>
            <a:spLocks noChangeArrowheads="1"/>
          </p:cNvSpPr>
          <p:nvPr/>
        </p:nvSpPr>
        <p:spPr bwMode="auto">
          <a:xfrm>
            <a:off x="223202" y="20320"/>
            <a:ext cx="49690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zh-TW" sz="3600" dirty="0" smtClean="0">
                <a:solidFill>
                  <a:srgbClr val="FF0000"/>
                </a:solidFill>
                <a:latin typeface="Times New Roman" pitchFamily="18" charset="0"/>
                <a:ea typeface="標楷體" pitchFamily="65" charset="-120"/>
              </a:rPr>
              <a:t>Results and Discussion</a:t>
            </a:r>
            <a:endParaRPr lang="en-US" altLang="zh-TW" sz="3600" dirty="0">
              <a:solidFill>
                <a:srgbClr val="FF0000"/>
              </a:solidFill>
              <a:latin typeface="Times New Roman" pitchFamily="18" charset="0"/>
              <a:ea typeface="標楷體" pitchFamily="65" charset="-12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a:xfrm>
            <a:off x="693767" y="5301208"/>
            <a:ext cx="8085138" cy="4713287"/>
          </a:xfrm>
        </p:spPr>
        <p:txBody>
          <a:bodyPr/>
          <a:lstStyle/>
          <a:p>
            <a:pPr algn="just" eaLnBrk="1" hangingPunct="1">
              <a:lnSpc>
                <a:spcPct val="120000"/>
              </a:lnSpc>
              <a:buFontTx/>
              <a:buNone/>
            </a:pPr>
            <a:r>
              <a:rPr lang="en-US" altLang="zh-TW" sz="2000" dirty="0" smtClean="0">
                <a:solidFill>
                  <a:schemeClr val="bg1"/>
                </a:solidFill>
                <a:latin typeface="Times New Roman" pitchFamily="18" charset="0"/>
                <a:ea typeface="標楷體" pitchFamily="65" charset="-120"/>
              </a:rPr>
              <a:t>Rippling and spiking are decreased by increasing welding speed. </a:t>
            </a:r>
          </a:p>
          <a:p>
            <a:pPr algn="just" eaLnBrk="1" hangingPunct="1">
              <a:lnSpc>
                <a:spcPct val="120000"/>
              </a:lnSpc>
              <a:buFontTx/>
              <a:buNone/>
            </a:pPr>
            <a:r>
              <a:rPr lang="en-US" altLang="zh-TW" sz="2000" dirty="0" smtClean="0">
                <a:solidFill>
                  <a:schemeClr val="bg1"/>
                </a:solidFill>
                <a:latin typeface="Times New Roman" pitchFamily="18" charset="0"/>
                <a:ea typeface="標楷體" pitchFamily="65" charset="-120"/>
              </a:rPr>
              <a:t>Porosity can also be seen near the spiking tip</a:t>
            </a:r>
          </a:p>
        </p:txBody>
      </p:sp>
      <p:grpSp>
        <p:nvGrpSpPr>
          <p:cNvPr id="7171" name="Group 3"/>
          <p:cNvGrpSpPr>
            <a:grpSpLocks/>
          </p:cNvGrpSpPr>
          <p:nvPr/>
        </p:nvGrpSpPr>
        <p:grpSpPr bwMode="auto">
          <a:xfrm>
            <a:off x="250825" y="0"/>
            <a:ext cx="8893175" cy="6781800"/>
            <a:chOff x="158" y="0"/>
            <a:chExt cx="5602" cy="4272"/>
          </a:xfrm>
        </p:grpSpPr>
        <p:sp>
          <p:nvSpPr>
            <p:cNvPr id="7176" name="Text Box 4"/>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7177" name="Text Box 5"/>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7178" name="Group 6"/>
            <p:cNvGrpSpPr>
              <a:grpSpLocks/>
            </p:cNvGrpSpPr>
            <p:nvPr/>
          </p:nvGrpSpPr>
          <p:grpSpPr bwMode="auto">
            <a:xfrm>
              <a:off x="158" y="3748"/>
              <a:ext cx="5557" cy="524"/>
              <a:chOff x="158" y="3748"/>
              <a:chExt cx="5557" cy="524"/>
            </a:xfrm>
          </p:grpSpPr>
          <p:pic>
            <p:nvPicPr>
              <p:cNvPr id="7181" name="Picture 7"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82" name="Line 8"/>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7183" name="Rectangle 9"/>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7179" name="Line 10"/>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7180" name="Line 11"/>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7172" name="Rectangle 11"/>
          <p:cNvSpPr>
            <a:spLocks noChangeArrowheads="1"/>
          </p:cNvSpPr>
          <p:nvPr/>
        </p:nvSpPr>
        <p:spPr bwMode="auto">
          <a:xfrm>
            <a:off x="827088" y="0"/>
            <a:ext cx="25923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3600" dirty="0" smtClean="0">
                <a:solidFill>
                  <a:srgbClr val="FF0000"/>
                </a:solidFill>
                <a:latin typeface="Times New Roman" pitchFamily="18" charset="0"/>
                <a:ea typeface="標楷體" pitchFamily="65" charset="-120"/>
              </a:rPr>
              <a:t>(continued)</a:t>
            </a:r>
            <a:endParaRPr lang="en-US" altLang="zh-TW" sz="3600" dirty="0">
              <a:solidFill>
                <a:srgbClr val="FF0000"/>
              </a:solidFill>
              <a:latin typeface="Times New Roman" pitchFamily="18" charset="0"/>
              <a:ea typeface="標楷體" pitchFamily="65" charset="-120"/>
            </a:endParaRPr>
          </a:p>
        </p:txBody>
      </p:sp>
      <p:pic>
        <p:nvPicPr>
          <p:cNvPr id="7174" name="圖片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406" y="1101798"/>
            <a:ext cx="3166655" cy="1895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5" name="圖片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17227" y="1057823"/>
            <a:ext cx="3067885" cy="1939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圖片 6"/>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92138" y="3190544"/>
            <a:ext cx="3121682" cy="1843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圖片 7"/>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17227" y="3190544"/>
            <a:ext cx="3067885" cy="1886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107504" y="5084763"/>
            <a:ext cx="8517384" cy="865187"/>
          </a:xfrm>
        </p:spPr>
        <p:txBody>
          <a:bodyPr/>
          <a:lstStyle/>
          <a:p>
            <a:pPr algn="just" eaLnBrk="1" hangingPunct="1">
              <a:lnSpc>
                <a:spcPct val="120000"/>
              </a:lnSpc>
              <a:buFontTx/>
              <a:buNone/>
            </a:pPr>
            <a:r>
              <a:rPr lang="en-US" altLang="zh-TW" sz="2000" dirty="0" smtClean="0">
                <a:solidFill>
                  <a:schemeClr val="bg1"/>
                </a:solidFill>
                <a:latin typeface="Times New Roman" pitchFamily="18" charset="0"/>
                <a:ea typeface="標楷體" pitchFamily="65" charset="-120"/>
              </a:rPr>
              <a:t>    Spiking and humping becomes severe in Al 5083 containing volatile solute Mg </a:t>
            </a:r>
          </a:p>
        </p:txBody>
      </p:sp>
      <p:grpSp>
        <p:nvGrpSpPr>
          <p:cNvPr id="6147" name="Group 3"/>
          <p:cNvGrpSpPr>
            <a:grpSpLocks/>
          </p:cNvGrpSpPr>
          <p:nvPr/>
        </p:nvGrpSpPr>
        <p:grpSpPr bwMode="auto">
          <a:xfrm>
            <a:off x="250825" y="0"/>
            <a:ext cx="8893175" cy="6781800"/>
            <a:chOff x="158" y="0"/>
            <a:chExt cx="5602" cy="4272"/>
          </a:xfrm>
        </p:grpSpPr>
        <p:sp>
          <p:nvSpPr>
            <p:cNvPr id="6152" name="Text Box 4"/>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6153" name="Text Box 5"/>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6154" name="Group 6"/>
            <p:cNvGrpSpPr>
              <a:grpSpLocks/>
            </p:cNvGrpSpPr>
            <p:nvPr/>
          </p:nvGrpSpPr>
          <p:grpSpPr bwMode="auto">
            <a:xfrm>
              <a:off x="158" y="3748"/>
              <a:ext cx="5557" cy="524"/>
              <a:chOff x="158" y="3748"/>
              <a:chExt cx="5557" cy="524"/>
            </a:xfrm>
          </p:grpSpPr>
          <p:pic>
            <p:nvPicPr>
              <p:cNvPr id="6157" name="Picture 7"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8" name="Line 8"/>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6159" name="Rectangle 9"/>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6155" name="Line 10"/>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6156" name="Line 11"/>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6148" name="Rectangle 11"/>
          <p:cNvSpPr>
            <a:spLocks noChangeArrowheads="1"/>
          </p:cNvSpPr>
          <p:nvPr/>
        </p:nvSpPr>
        <p:spPr bwMode="auto">
          <a:xfrm>
            <a:off x="683419" y="42863"/>
            <a:ext cx="25923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3600" dirty="0" smtClean="0">
                <a:solidFill>
                  <a:srgbClr val="FF0000"/>
                </a:solidFill>
                <a:latin typeface="Times New Roman" pitchFamily="18" charset="0"/>
                <a:ea typeface="標楷體" pitchFamily="65" charset="-120"/>
              </a:rPr>
              <a:t>(continued)</a:t>
            </a:r>
            <a:endParaRPr lang="en-US" altLang="zh-TW" sz="3600" dirty="0">
              <a:solidFill>
                <a:srgbClr val="FF0000"/>
              </a:solidFill>
              <a:latin typeface="Times New Roman" pitchFamily="18" charset="0"/>
              <a:ea typeface="標楷體" pitchFamily="65" charset="-120"/>
            </a:endParaRPr>
          </a:p>
        </p:txBody>
      </p:sp>
      <p:pic>
        <p:nvPicPr>
          <p:cNvPr id="6150" name="圖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7250" y="1547813"/>
            <a:ext cx="4087813" cy="280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1" name="圖片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35600" y="1114425"/>
            <a:ext cx="2700338" cy="338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601439" y="5229200"/>
            <a:ext cx="8085138" cy="4713287"/>
          </a:xfrm>
        </p:spPr>
        <p:txBody>
          <a:bodyPr/>
          <a:lstStyle/>
          <a:p>
            <a:pPr marL="0" indent="12700" algn="just" eaLnBrk="1" hangingPunct="1">
              <a:lnSpc>
                <a:spcPct val="120000"/>
              </a:lnSpc>
              <a:buFontTx/>
              <a:buNone/>
            </a:pPr>
            <a:r>
              <a:rPr lang="en-US" altLang="zh-TW" sz="2000" dirty="0" smtClean="0">
                <a:solidFill>
                  <a:schemeClr val="bg1"/>
                </a:solidFill>
                <a:latin typeface="Times New Roman" pitchFamily="18" charset="0"/>
                <a:ea typeface="標楷體" pitchFamily="65" charset="-120"/>
              </a:rPr>
              <a:t>Spiking and humping are decreased by increasing welding speed and raising focal location. Porosity can also be seen near the spiking tip</a:t>
            </a:r>
          </a:p>
        </p:txBody>
      </p:sp>
      <p:grpSp>
        <p:nvGrpSpPr>
          <p:cNvPr id="8195" name="Group 3"/>
          <p:cNvGrpSpPr>
            <a:grpSpLocks/>
          </p:cNvGrpSpPr>
          <p:nvPr/>
        </p:nvGrpSpPr>
        <p:grpSpPr bwMode="auto">
          <a:xfrm>
            <a:off x="250825" y="0"/>
            <a:ext cx="8893175" cy="6781800"/>
            <a:chOff x="158" y="0"/>
            <a:chExt cx="5602" cy="4272"/>
          </a:xfrm>
        </p:grpSpPr>
        <p:sp>
          <p:nvSpPr>
            <p:cNvPr id="8201" name="Text Box 4"/>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8202" name="Text Box 5"/>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8203" name="Group 6"/>
            <p:cNvGrpSpPr>
              <a:grpSpLocks/>
            </p:cNvGrpSpPr>
            <p:nvPr/>
          </p:nvGrpSpPr>
          <p:grpSpPr bwMode="auto">
            <a:xfrm>
              <a:off x="158" y="3748"/>
              <a:ext cx="5557" cy="524"/>
              <a:chOff x="158" y="3748"/>
              <a:chExt cx="5557" cy="524"/>
            </a:xfrm>
          </p:grpSpPr>
          <p:pic>
            <p:nvPicPr>
              <p:cNvPr id="8206" name="Picture 7"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7" name="Line 8"/>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8208" name="Rectangle 9"/>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8204" name="Line 10"/>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8205" name="Line 11"/>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8196" name="Rectangle 11"/>
          <p:cNvSpPr>
            <a:spLocks noChangeArrowheads="1"/>
          </p:cNvSpPr>
          <p:nvPr/>
        </p:nvSpPr>
        <p:spPr bwMode="auto">
          <a:xfrm>
            <a:off x="684099" y="-7937"/>
            <a:ext cx="25923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3600" dirty="0" smtClean="0">
                <a:solidFill>
                  <a:srgbClr val="FF0000"/>
                </a:solidFill>
                <a:latin typeface="Times New Roman" pitchFamily="18" charset="0"/>
                <a:ea typeface="標楷體" pitchFamily="65" charset="-120"/>
              </a:rPr>
              <a:t>(continued)</a:t>
            </a:r>
            <a:endParaRPr lang="en-US" altLang="zh-TW" sz="3600" dirty="0">
              <a:solidFill>
                <a:srgbClr val="FF0000"/>
              </a:solidFill>
              <a:latin typeface="Times New Roman" pitchFamily="18" charset="0"/>
              <a:ea typeface="標楷體" pitchFamily="65" charset="-120"/>
            </a:endParaRPr>
          </a:p>
        </p:txBody>
      </p:sp>
      <p:pic>
        <p:nvPicPr>
          <p:cNvPr id="8198" name="圖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8" y="1301376"/>
            <a:ext cx="3060130" cy="3353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9" name="圖片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584" y="1052736"/>
            <a:ext cx="2926776"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0" name="圖片 3"/>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7583" y="2780927"/>
            <a:ext cx="2925313" cy="2232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395536" y="5157192"/>
            <a:ext cx="8085138" cy="4713287"/>
          </a:xfrm>
        </p:spPr>
        <p:txBody>
          <a:bodyPr/>
          <a:lstStyle/>
          <a:p>
            <a:pPr indent="12700" algn="just" eaLnBrk="1" hangingPunct="1">
              <a:lnSpc>
                <a:spcPct val="120000"/>
              </a:lnSpc>
              <a:buFontTx/>
              <a:buNone/>
            </a:pPr>
            <a:r>
              <a:rPr lang="en-US" altLang="zh-TW" sz="2000" dirty="0" smtClean="0">
                <a:solidFill>
                  <a:schemeClr val="bg1"/>
                </a:solidFill>
                <a:latin typeface="Times New Roman" pitchFamily="18" charset="0"/>
                <a:ea typeface="標楷體" pitchFamily="65" charset="-120"/>
              </a:rPr>
              <a:t>Pitches of rippling and humping are decreased by increasing welding speed , lowering the focal spot location, and welding of Al 6061</a:t>
            </a:r>
          </a:p>
        </p:txBody>
      </p:sp>
      <p:grpSp>
        <p:nvGrpSpPr>
          <p:cNvPr id="15363" name="Group 3"/>
          <p:cNvGrpSpPr>
            <a:grpSpLocks/>
          </p:cNvGrpSpPr>
          <p:nvPr/>
        </p:nvGrpSpPr>
        <p:grpSpPr bwMode="auto">
          <a:xfrm>
            <a:off x="250825" y="0"/>
            <a:ext cx="8893175" cy="6781800"/>
            <a:chOff x="158" y="0"/>
            <a:chExt cx="5602" cy="4272"/>
          </a:xfrm>
        </p:grpSpPr>
        <p:sp>
          <p:nvSpPr>
            <p:cNvPr id="15368" name="Text Box 4"/>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5369" name="Text Box 5"/>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15370" name="Group 6"/>
            <p:cNvGrpSpPr>
              <a:grpSpLocks/>
            </p:cNvGrpSpPr>
            <p:nvPr/>
          </p:nvGrpSpPr>
          <p:grpSpPr bwMode="auto">
            <a:xfrm>
              <a:off x="158" y="3748"/>
              <a:ext cx="5557" cy="524"/>
              <a:chOff x="158" y="3748"/>
              <a:chExt cx="5557" cy="524"/>
            </a:xfrm>
          </p:grpSpPr>
          <p:pic>
            <p:nvPicPr>
              <p:cNvPr id="15373" name="Picture 7"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4" name="Line 8"/>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5375" name="Rectangle 9"/>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5371" name="Line 10"/>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5372" name="Line 11"/>
            <p:cNvSpPr>
              <a:spLocks noChangeShapeType="1"/>
            </p:cNvSpPr>
            <p:nvPr/>
          </p:nvSpPr>
          <p:spPr bwMode="auto">
            <a:xfrm>
              <a:off x="158" y="57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5364" name="Rectangle 11"/>
          <p:cNvSpPr>
            <a:spLocks noChangeArrowheads="1"/>
          </p:cNvSpPr>
          <p:nvPr/>
        </p:nvSpPr>
        <p:spPr bwMode="auto">
          <a:xfrm>
            <a:off x="0" y="188640"/>
            <a:ext cx="7524328"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zh-TW" sz="2600" dirty="0" smtClean="0">
                <a:solidFill>
                  <a:srgbClr val="FF0000"/>
                </a:solidFill>
                <a:latin typeface="Times New Roman" pitchFamily="18" charset="0"/>
                <a:ea typeface="標楷體" pitchFamily="65" charset="-120"/>
              </a:rPr>
              <a:t>Measurements of rippling, humping and spiking </a:t>
            </a:r>
            <a:endParaRPr lang="en-US" altLang="zh-TW" sz="2600" dirty="0">
              <a:solidFill>
                <a:srgbClr val="FF0000"/>
              </a:solidFill>
              <a:latin typeface="Times New Roman" pitchFamily="18" charset="0"/>
              <a:ea typeface="標楷體" pitchFamily="65" charset="-120"/>
            </a:endParaRPr>
          </a:p>
        </p:txBody>
      </p:sp>
      <p:pic>
        <p:nvPicPr>
          <p:cNvPr id="15366" name="Picture 17" descr="D:\d\cy\Student\莊凱政\IEEE (Hump Spike)\Final IEEE figures\Fig 6a.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484784"/>
            <a:ext cx="4042447" cy="3231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18" descr="D:\d\cy\Student\莊凱政\IEEE (Hump Spike)\Final IEEE figures\Fig 6b.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44008" y="1484784"/>
            <a:ext cx="4055293" cy="3239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389255" y="5229200"/>
            <a:ext cx="8085138" cy="4713287"/>
          </a:xfrm>
        </p:spPr>
        <p:txBody>
          <a:bodyPr/>
          <a:lstStyle/>
          <a:p>
            <a:pPr indent="12700" algn="just" eaLnBrk="1" hangingPunct="1">
              <a:lnSpc>
                <a:spcPct val="120000"/>
              </a:lnSpc>
              <a:buFontTx/>
              <a:buNone/>
            </a:pPr>
            <a:r>
              <a:rPr lang="en-US" altLang="zh-TW" sz="2000" dirty="0" smtClean="0">
                <a:solidFill>
                  <a:schemeClr val="bg1"/>
                </a:solidFill>
                <a:latin typeface="Times New Roman" pitchFamily="18" charset="0"/>
                <a:ea typeface="標楷體" pitchFamily="65" charset="-120"/>
              </a:rPr>
              <a:t>Spiking amplitude is decreased by increasing welding speed, raising focal spot location, and welding of Al 6061</a:t>
            </a:r>
          </a:p>
        </p:txBody>
      </p:sp>
      <p:grpSp>
        <p:nvGrpSpPr>
          <p:cNvPr id="16387" name="Group 3"/>
          <p:cNvGrpSpPr>
            <a:grpSpLocks/>
          </p:cNvGrpSpPr>
          <p:nvPr/>
        </p:nvGrpSpPr>
        <p:grpSpPr bwMode="auto">
          <a:xfrm>
            <a:off x="250825" y="0"/>
            <a:ext cx="8893175" cy="6781800"/>
            <a:chOff x="158" y="0"/>
            <a:chExt cx="5602" cy="4272"/>
          </a:xfrm>
        </p:grpSpPr>
        <p:sp>
          <p:nvSpPr>
            <p:cNvPr id="16392" name="Text Box 4"/>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6393" name="Text Box 5"/>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16394" name="Group 6"/>
            <p:cNvGrpSpPr>
              <a:grpSpLocks/>
            </p:cNvGrpSpPr>
            <p:nvPr/>
          </p:nvGrpSpPr>
          <p:grpSpPr bwMode="auto">
            <a:xfrm>
              <a:off x="158" y="3748"/>
              <a:ext cx="5557" cy="524"/>
              <a:chOff x="158" y="3748"/>
              <a:chExt cx="5557" cy="524"/>
            </a:xfrm>
          </p:grpSpPr>
          <p:pic>
            <p:nvPicPr>
              <p:cNvPr id="16397" name="Picture 7"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8" name="Line 8"/>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6399" name="Rectangle 9"/>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6395" name="Line 10"/>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6396" name="Line 11"/>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6388" name="Rectangle 11"/>
          <p:cNvSpPr>
            <a:spLocks noChangeArrowheads="1"/>
          </p:cNvSpPr>
          <p:nvPr/>
        </p:nvSpPr>
        <p:spPr bwMode="auto">
          <a:xfrm>
            <a:off x="395288" y="12383"/>
            <a:ext cx="25923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3600" dirty="0" smtClean="0">
                <a:solidFill>
                  <a:srgbClr val="FF0000"/>
                </a:solidFill>
                <a:latin typeface="Times New Roman" pitchFamily="18" charset="0"/>
                <a:ea typeface="標楷體" pitchFamily="65" charset="-120"/>
              </a:rPr>
              <a:t>(continued)</a:t>
            </a:r>
            <a:endParaRPr lang="en-US" altLang="zh-TW" sz="3600" dirty="0">
              <a:solidFill>
                <a:srgbClr val="FF0000"/>
              </a:solidFill>
              <a:latin typeface="Times New Roman" pitchFamily="18" charset="0"/>
              <a:ea typeface="標楷體" pitchFamily="65" charset="-120"/>
            </a:endParaRPr>
          </a:p>
        </p:txBody>
      </p:sp>
      <p:pic>
        <p:nvPicPr>
          <p:cNvPr id="16390" name="Picture 3" descr="D:\d\cy\Student\莊凱政\IEEE (Hump Spike)\Final IEEE figures\Fig 7a.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1268760"/>
            <a:ext cx="4135575" cy="3744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4" descr="D:\d\cy\Student\莊凱政\IEEE (Hump Spike)\Final IEEE figures\Fig 7b.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6016" y="1268760"/>
            <a:ext cx="4137320" cy="381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250825" y="-280988"/>
            <a:ext cx="8229600" cy="1143001"/>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Estimation of spiking tendency</a:t>
            </a:r>
          </a:p>
        </p:txBody>
      </p:sp>
      <p:grpSp>
        <p:nvGrpSpPr>
          <p:cNvPr id="3" name="Group 4"/>
          <p:cNvGrpSpPr>
            <a:grpSpLocks/>
          </p:cNvGrpSpPr>
          <p:nvPr/>
        </p:nvGrpSpPr>
        <p:grpSpPr bwMode="auto">
          <a:xfrm>
            <a:off x="250825" y="0"/>
            <a:ext cx="8893175" cy="6781800"/>
            <a:chOff x="158" y="0"/>
            <a:chExt cx="5602" cy="4272"/>
          </a:xfrm>
        </p:grpSpPr>
        <p:sp>
          <p:nvSpPr>
            <p:cNvPr id="17421"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dirty="0">
                  <a:latin typeface="Times New Roman" pitchFamily="18" charset="0"/>
                </a:rPr>
                <a:t>NSYSU</a:t>
              </a:r>
            </a:p>
          </p:txBody>
        </p:sp>
        <p:sp>
          <p:nvSpPr>
            <p:cNvPr id="17422"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4" name="Group 7"/>
            <p:cNvGrpSpPr>
              <a:grpSpLocks/>
            </p:cNvGrpSpPr>
            <p:nvPr/>
          </p:nvGrpSpPr>
          <p:grpSpPr bwMode="auto">
            <a:xfrm>
              <a:off x="158" y="3748"/>
              <a:ext cx="5557" cy="524"/>
              <a:chOff x="158" y="3748"/>
              <a:chExt cx="5557" cy="524"/>
            </a:xfrm>
          </p:grpSpPr>
          <p:pic>
            <p:nvPicPr>
              <p:cNvPr id="17426" name="Picture 8" descr="未命名 - 1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7"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7428"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7424"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7425"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7412" name="Text Box 14"/>
          <p:cNvSpPr txBox="1">
            <a:spLocks noChangeArrowheads="1"/>
          </p:cNvSpPr>
          <p:nvPr/>
        </p:nvSpPr>
        <p:spPr bwMode="auto">
          <a:xfrm>
            <a:off x="0" y="908720"/>
            <a:ext cx="8893175" cy="5293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buFont typeface="Symbol" pitchFamily="18" charset="2"/>
              <a:buNone/>
            </a:pPr>
            <a:r>
              <a:rPr lang="en-US" altLang="zh-TW" sz="2200" dirty="0">
                <a:latin typeface="Times New Roman" pitchFamily="18" charset="0"/>
              </a:rPr>
              <a:t>     Incident flux </a:t>
            </a:r>
            <a:r>
              <a:rPr lang="en-US" altLang="zh-TW" sz="2200" dirty="0" smtClean="0">
                <a:latin typeface="Times New Roman" pitchFamily="18" charset="0"/>
              </a:rPr>
              <a:t>is, respectively, </a:t>
            </a:r>
            <a:r>
              <a:rPr lang="en-US" altLang="zh-TW" sz="2200" dirty="0">
                <a:latin typeface="Times New Roman" pitchFamily="18" charset="0"/>
              </a:rPr>
              <a:t>balanced by heating and melting </a:t>
            </a:r>
            <a:r>
              <a:rPr lang="en-US" altLang="zh-TW" sz="2200" dirty="0" smtClean="0">
                <a:latin typeface="Times New Roman" pitchFamily="18" charset="0"/>
              </a:rPr>
              <a:t>of incoming solid near </a:t>
            </a:r>
            <a:r>
              <a:rPr lang="en-US" altLang="zh-TW" sz="2200" dirty="0">
                <a:latin typeface="Times New Roman" pitchFamily="18" charset="0"/>
              </a:rPr>
              <a:t>the keyhole </a:t>
            </a:r>
            <a:r>
              <a:rPr lang="en-US" altLang="zh-TW" sz="2200" dirty="0" smtClean="0">
                <a:latin typeface="Times New Roman" pitchFamily="18" charset="0"/>
              </a:rPr>
              <a:t>base and along welding direction</a:t>
            </a:r>
            <a:endParaRPr lang="en-US" altLang="zh-TW" sz="2200" dirty="0">
              <a:latin typeface="Times New Roman" pitchFamily="18" charset="0"/>
            </a:endParaRPr>
          </a:p>
          <a:p>
            <a:pPr eaLnBrk="1" hangingPunct="1">
              <a:buFont typeface="Symbol" pitchFamily="18" charset="2"/>
              <a:buChar char=" "/>
            </a:pPr>
            <a:r>
              <a:rPr lang="en-US" altLang="zh-TW" dirty="0"/>
              <a:t> </a:t>
            </a:r>
          </a:p>
          <a:p>
            <a:pPr eaLnBrk="1" hangingPunct="1">
              <a:buFont typeface="Symbol" pitchFamily="18" charset="2"/>
              <a:buChar char=" "/>
            </a:pPr>
            <a:endParaRPr lang="en-US" altLang="zh-TW" dirty="0"/>
          </a:p>
          <a:p>
            <a:pPr eaLnBrk="1" hangingPunct="1">
              <a:buFont typeface="Symbol" pitchFamily="18" charset="2"/>
              <a:buChar char=" "/>
            </a:pPr>
            <a:endParaRPr lang="en-US" altLang="zh-TW" dirty="0"/>
          </a:p>
          <a:p>
            <a:pPr eaLnBrk="1" hangingPunct="1">
              <a:buFont typeface="Symbol" pitchFamily="18" charset="2"/>
              <a:buChar char=" "/>
            </a:pPr>
            <a:endParaRPr lang="en-US" altLang="zh-TW" dirty="0"/>
          </a:p>
          <a:p>
            <a:pPr algn="just" eaLnBrk="1" hangingPunct="1">
              <a:lnSpc>
                <a:spcPct val="115000"/>
              </a:lnSpc>
              <a:buFont typeface="Symbol" pitchFamily="18" charset="2"/>
              <a:buNone/>
            </a:pPr>
            <a:endParaRPr lang="en-US" altLang="zh-TW" sz="2000" dirty="0" smtClean="0"/>
          </a:p>
          <a:p>
            <a:pPr algn="just" eaLnBrk="1" hangingPunct="1">
              <a:lnSpc>
                <a:spcPct val="115000"/>
              </a:lnSpc>
              <a:buFont typeface="Symbol" pitchFamily="18" charset="2"/>
              <a:buNone/>
            </a:pPr>
            <a:endParaRPr lang="en-US" altLang="zh-TW" sz="2000" dirty="0" smtClean="0">
              <a:latin typeface="Times New Roman" pitchFamily="18" charset="0"/>
            </a:endParaRPr>
          </a:p>
          <a:p>
            <a:pPr algn="just" eaLnBrk="1" hangingPunct="1">
              <a:lnSpc>
                <a:spcPct val="115000"/>
              </a:lnSpc>
              <a:buFont typeface="Symbol" pitchFamily="18" charset="2"/>
              <a:buNone/>
            </a:pPr>
            <a:endParaRPr lang="en-US" altLang="zh-TW" sz="2000" dirty="0" smtClean="0">
              <a:latin typeface="Times New Roman" pitchFamily="18" charset="0"/>
            </a:endParaRPr>
          </a:p>
          <a:p>
            <a:pPr algn="just" eaLnBrk="1" hangingPunct="1">
              <a:lnSpc>
                <a:spcPct val="115000"/>
              </a:lnSpc>
              <a:buFont typeface="Symbol" pitchFamily="18" charset="2"/>
              <a:buNone/>
            </a:pPr>
            <a:endParaRPr lang="en-US" altLang="zh-TW" sz="2000" dirty="0" smtClean="0">
              <a:latin typeface="Times New Roman" pitchFamily="18" charset="0"/>
            </a:endParaRPr>
          </a:p>
          <a:p>
            <a:pPr eaLnBrk="1" hangingPunct="1">
              <a:buFont typeface="Symbol" pitchFamily="18" charset="2"/>
              <a:buChar char=" "/>
            </a:pPr>
            <a:endParaRPr lang="en-US" altLang="zh-TW" sz="2200" dirty="0" smtClean="0">
              <a:latin typeface="Times New Roman" pitchFamily="18" charset="0"/>
            </a:endParaRPr>
          </a:p>
          <a:p>
            <a:pPr eaLnBrk="1" hangingPunct="1">
              <a:buFont typeface="Symbol" pitchFamily="18" charset="2"/>
              <a:buChar char=" "/>
            </a:pPr>
            <a:endParaRPr lang="zh-TW" altLang="zh-TW" dirty="0" smtClean="0"/>
          </a:p>
          <a:p>
            <a:pPr eaLnBrk="1" hangingPunct="1"/>
            <a:r>
              <a:rPr lang="en-US" altLang="zh-TW" dirty="0" smtClean="0"/>
              <a:t>	 	</a:t>
            </a:r>
            <a:endParaRPr lang="zh-TW" altLang="zh-TW" dirty="0" smtClean="0"/>
          </a:p>
          <a:p>
            <a:pPr eaLnBrk="1" hangingPunct="1">
              <a:buFont typeface="Symbol" pitchFamily="18" charset="2"/>
              <a:buChar char=" "/>
            </a:pPr>
            <a:endParaRPr lang="en-US" altLang="zh-TW" dirty="0" smtClean="0"/>
          </a:p>
          <a:p>
            <a:pPr eaLnBrk="1" hangingPunct="1">
              <a:buFont typeface="Symbol" pitchFamily="18" charset="2"/>
              <a:buChar char=" "/>
            </a:pPr>
            <a:endParaRPr kumimoji="0" lang="en-US" altLang="zh-TW" dirty="0"/>
          </a:p>
          <a:p>
            <a:pPr eaLnBrk="1" hangingPunct="1">
              <a:buFont typeface="Symbol" pitchFamily="18" charset="2"/>
              <a:buChar char=" "/>
            </a:pPr>
            <a:endParaRPr kumimoji="0" lang="en-US" altLang="zh-TW" dirty="0"/>
          </a:p>
          <a:p>
            <a:pPr eaLnBrk="1" hangingPunct="1">
              <a:buFont typeface="Symbol" pitchFamily="18" charset="2"/>
              <a:buChar char=" "/>
            </a:pPr>
            <a:endParaRPr lang="en-US" altLang="zh-TW" dirty="0"/>
          </a:p>
        </p:txBody>
      </p:sp>
      <p:sp>
        <p:nvSpPr>
          <p:cNvPr id="17413"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graphicFrame>
        <p:nvGraphicFramePr>
          <p:cNvPr id="17414" name="Object 17"/>
          <p:cNvGraphicFramePr>
            <a:graphicFrameLocks noChangeAspect="1"/>
          </p:cNvGraphicFramePr>
          <p:nvPr>
            <p:extLst>
              <p:ext uri="{D42A27DB-BD31-4B8C-83A1-F6EECF244321}">
                <p14:modId xmlns:p14="http://schemas.microsoft.com/office/powerpoint/2010/main" xmlns="" val="2077962318"/>
              </p:ext>
            </p:extLst>
          </p:nvPr>
        </p:nvGraphicFramePr>
        <p:xfrm>
          <a:off x="1259632" y="1700808"/>
          <a:ext cx="5857304" cy="920545"/>
        </p:xfrm>
        <a:graphic>
          <a:graphicData uri="http://schemas.openxmlformats.org/presentationml/2006/ole">
            <p:oleObj spid="_x0000_s130182" name="Equation" r:id="rId4" imgW="2743200" imgH="431800" progId="">
              <p:embed/>
            </p:oleObj>
          </a:graphicData>
        </a:graphic>
      </p:graphicFrame>
      <p:graphicFrame>
        <p:nvGraphicFramePr>
          <p:cNvPr id="17416" name="Object 22"/>
          <p:cNvGraphicFramePr>
            <a:graphicFrameLocks noChangeAspect="1"/>
          </p:cNvGraphicFramePr>
          <p:nvPr>
            <p:extLst>
              <p:ext uri="{D42A27DB-BD31-4B8C-83A1-F6EECF244321}">
                <p14:modId xmlns:p14="http://schemas.microsoft.com/office/powerpoint/2010/main" xmlns="" val="2138996056"/>
              </p:ext>
            </p:extLst>
          </p:nvPr>
        </p:nvGraphicFramePr>
        <p:xfrm>
          <a:off x="4211960" y="4509120"/>
          <a:ext cx="1716088" cy="541337"/>
        </p:xfrm>
        <a:graphic>
          <a:graphicData uri="http://schemas.openxmlformats.org/presentationml/2006/ole">
            <p:oleObj spid="_x0000_s130183" name="Equation" r:id="rId5" imgW="723586" imgH="228501" progId="">
              <p:embed/>
            </p:oleObj>
          </a:graphicData>
        </a:graphic>
      </p:graphicFrame>
      <p:graphicFrame>
        <p:nvGraphicFramePr>
          <p:cNvPr id="2" name="物件 1"/>
          <p:cNvGraphicFramePr>
            <a:graphicFrameLocks noChangeAspect="1"/>
          </p:cNvGraphicFramePr>
          <p:nvPr>
            <p:extLst>
              <p:ext uri="{D42A27DB-BD31-4B8C-83A1-F6EECF244321}">
                <p14:modId xmlns:p14="http://schemas.microsoft.com/office/powerpoint/2010/main" xmlns="" val="2577137898"/>
              </p:ext>
            </p:extLst>
          </p:nvPr>
        </p:nvGraphicFramePr>
        <p:xfrm>
          <a:off x="1331640" y="4509120"/>
          <a:ext cx="1625600" cy="571500"/>
        </p:xfrm>
        <a:graphic>
          <a:graphicData uri="http://schemas.openxmlformats.org/presentationml/2006/ole">
            <p:oleObj spid="_x0000_s130184" name="Equation" r:id="rId6" imgW="685800" imgH="241300" progId="">
              <p:embed/>
            </p:oleObj>
          </a:graphicData>
        </a:graphic>
      </p:graphicFrame>
      <p:graphicFrame>
        <p:nvGraphicFramePr>
          <p:cNvPr id="26552" name="Object 952"/>
          <p:cNvGraphicFramePr>
            <a:graphicFrameLocks noChangeAspect="1"/>
          </p:cNvGraphicFramePr>
          <p:nvPr/>
        </p:nvGraphicFramePr>
        <p:xfrm>
          <a:off x="1259632" y="2708920"/>
          <a:ext cx="6426200" cy="901700"/>
        </p:xfrm>
        <a:graphic>
          <a:graphicData uri="http://schemas.openxmlformats.org/presentationml/2006/ole">
            <p:oleObj spid="_x0000_s130185" name="Equation" r:id="rId7" imgW="2959100" imgH="419100" progId="">
              <p:embed/>
            </p:oleObj>
          </a:graphicData>
        </a:graphic>
      </p:graphicFrame>
      <p:sp>
        <p:nvSpPr>
          <p:cNvPr id="23" name="矩形 22"/>
          <p:cNvSpPr/>
          <p:nvPr/>
        </p:nvSpPr>
        <p:spPr>
          <a:xfrm>
            <a:off x="395536" y="3573016"/>
            <a:ext cx="8208912" cy="707886"/>
          </a:xfrm>
          <a:prstGeom prst="rect">
            <a:avLst/>
          </a:prstGeom>
        </p:spPr>
        <p:txBody>
          <a:bodyPr wrap="square">
            <a:spAutoFit/>
          </a:bodyPr>
          <a:lstStyle/>
          <a:p>
            <a:r>
              <a:rPr lang="en-US" altLang="zh-TW" sz="2000" dirty="0" smtClean="0">
                <a:latin typeface="Times New Roman" pitchFamily="18" charset="0"/>
              </a:rPr>
              <a:t>Spiking amplitude can be scaled as a product of penetration velocity with time period to produce a spike</a:t>
            </a:r>
            <a:endParaRPr lang="zh-TW" altLang="en-US" sz="2000" dirty="0"/>
          </a:p>
        </p:txBody>
      </p:sp>
      <p:sp>
        <p:nvSpPr>
          <p:cNvPr id="24" name="矩形 23"/>
          <p:cNvSpPr/>
          <p:nvPr/>
        </p:nvSpPr>
        <p:spPr>
          <a:xfrm>
            <a:off x="611560" y="5805264"/>
            <a:ext cx="7704856" cy="369332"/>
          </a:xfrm>
          <a:prstGeom prst="rect">
            <a:avLst/>
          </a:prstGeom>
        </p:spPr>
        <p:txBody>
          <a:bodyPr wrap="square">
            <a:spAutoFit/>
          </a:bodyPr>
          <a:lstStyle/>
          <a:p>
            <a:r>
              <a:rPr lang="en-US" altLang="zh-TW" dirty="0" smtClean="0">
                <a:latin typeface="Times New Roman" pitchFamily="18" charset="0"/>
              </a:rPr>
              <a:t>transfer efficiency   represents fraction of beam energy absorbed by the keyhole. </a:t>
            </a:r>
            <a:endParaRPr lang="zh-TW" altLang="en-US" dirty="0"/>
          </a:p>
        </p:txBody>
      </p:sp>
      <p:sp>
        <p:nvSpPr>
          <p:cNvPr id="25" name="矩形 24"/>
          <p:cNvSpPr/>
          <p:nvPr/>
        </p:nvSpPr>
        <p:spPr>
          <a:xfrm>
            <a:off x="323528" y="5157192"/>
            <a:ext cx="8676456" cy="707886"/>
          </a:xfrm>
          <a:prstGeom prst="rect">
            <a:avLst/>
          </a:prstGeom>
        </p:spPr>
        <p:txBody>
          <a:bodyPr wrap="square">
            <a:spAutoFit/>
          </a:bodyPr>
          <a:lstStyle/>
          <a:p>
            <a:r>
              <a:rPr lang="en-US" altLang="zh-TW" sz="2000" dirty="0" smtClean="0">
                <a:latin typeface="Times New Roman" pitchFamily="18" charset="0"/>
              </a:rPr>
              <a:t>     melting efficiency representing percentage of beam energy used to heat and  </a:t>
            </a:r>
          </a:p>
          <a:p>
            <a:r>
              <a:rPr lang="en-US" altLang="zh-TW" sz="2000" dirty="0" smtClean="0">
                <a:latin typeface="Times New Roman" pitchFamily="18" charset="0"/>
              </a:rPr>
              <a:t>     melt incoming solid in welding direction</a:t>
            </a:r>
            <a:endParaRPr lang="zh-TW" altLang="en-US" sz="2000" dirty="0"/>
          </a:p>
        </p:txBody>
      </p:sp>
      <p:graphicFrame>
        <p:nvGraphicFramePr>
          <p:cNvPr id="26554" name="Object 954"/>
          <p:cNvGraphicFramePr>
            <a:graphicFrameLocks noChangeAspect="1"/>
          </p:cNvGraphicFramePr>
          <p:nvPr/>
        </p:nvGraphicFramePr>
        <p:xfrm>
          <a:off x="395536" y="5229200"/>
          <a:ext cx="216025" cy="288033"/>
        </p:xfrm>
        <a:graphic>
          <a:graphicData uri="http://schemas.openxmlformats.org/presentationml/2006/ole">
            <p:oleObj spid="_x0000_s130186" name="Equation" r:id="rId8" imgW="152268" imgH="203024" progId="">
              <p:embed/>
            </p:oleObj>
          </a:graphicData>
        </a:graphic>
      </p:graphicFrame>
      <p:graphicFrame>
        <p:nvGraphicFramePr>
          <p:cNvPr id="26555" name="Object 955"/>
          <p:cNvGraphicFramePr>
            <a:graphicFrameLocks noChangeAspect="1"/>
          </p:cNvGraphicFramePr>
          <p:nvPr/>
        </p:nvGraphicFramePr>
        <p:xfrm>
          <a:off x="323528" y="5733256"/>
          <a:ext cx="321816" cy="413763"/>
        </p:xfrm>
        <a:graphic>
          <a:graphicData uri="http://schemas.openxmlformats.org/presentationml/2006/ole">
            <p:oleObj spid="_x0000_s130187" name="Equation" r:id="rId9" imgW="177646" imgH="228402" progId="">
              <p:embed/>
            </p:oleObj>
          </a:graphicData>
        </a:graphic>
      </p:graphicFrame>
    </p:spTree>
    <p:extLst>
      <p:ext uri="{BB962C8B-B14F-4D97-AF65-F5344CB8AC3E}">
        <p14:creationId xmlns:p14="http://schemas.microsoft.com/office/powerpoint/2010/main" xmlns="" val="7139877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250825" y="0"/>
            <a:ext cx="8893175" cy="6781800"/>
            <a:chOff x="158" y="0"/>
            <a:chExt cx="5602" cy="4272"/>
          </a:xfrm>
        </p:grpSpPr>
        <p:sp>
          <p:nvSpPr>
            <p:cNvPr id="18441" name="Text Box 3"/>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8442" name="Text Box 4"/>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5" name="Group 5"/>
            <p:cNvGrpSpPr>
              <a:grpSpLocks/>
            </p:cNvGrpSpPr>
            <p:nvPr/>
          </p:nvGrpSpPr>
          <p:grpSpPr bwMode="auto">
            <a:xfrm>
              <a:off x="158" y="3748"/>
              <a:ext cx="5557" cy="524"/>
              <a:chOff x="158" y="3748"/>
              <a:chExt cx="5557" cy="524"/>
            </a:xfrm>
          </p:grpSpPr>
          <p:pic>
            <p:nvPicPr>
              <p:cNvPr id="18446" name="Picture 6" descr="未命名 - 1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47" name="Line 7"/>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8448" name="Rectangle 8"/>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8444" name="Line 9"/>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8445" name="Line 10"/>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8435" name="Rectangle 11"/>
          <p:cNvSpPr>
            <a:spLocks noChangeArrowheads="1"/>
          </p:cNvSpPr>
          <p:nvPr/>
        </p:nvSpPr>
        <p:spPr bwMode="auto">
          <a:xfrm>
            <a:off x="395536" y="0"/>
            <a:ext cx="25923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3600" dirty="0">
                <a:solidFill>
                  <a:srgbClr val="FF0000"/>
                </a:solidFill>
                <a:latin typeface="Times New Roman" pitchFamily="18" charset="0"/>
                <a:ea typeface="標楷體" pitchFamily="65" charset="-120"/>
              </a:rPr>
              <a:t>(continued)</a:t>
            </a:r>
          </a:p>
        </p:txBody>
      </p:sp>
      <p:sp>
        <p:nvSpPr>
          <p:cNvPr id="18437"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2" name="矩形 1"/>
          <p:cNvSpPr/>
          <p:nvPr/>
        </p:nvSpPr>
        <p:spPr>
          <a:xfrm>
            <a:off x="539552" y="1340768"/>
            <a:ext cx="7920880" cy="400110"/>
          </a:xfrm>
          <a:prstGeom prst="rect">
            <a:avLst/>
          </a:prstGeom>
        </p:spPr>
        <p:txBody>
          <a:bodyPr wrap="square">
            <a:spAutoFit/>
          </a:bodyPr>
          <a:lstStyle/>
          <a:p>
            <a:pPr eaLnBrk="1" hangingPunct="1">
              <a:buFont typeface="Symbol" pitchFamily="18" charset="2"/>
              <a:buChar char=" "/>
            </a:pPr>
            <a:r>
              <a:rPr lang="en-US" altLang="zh-TW" sz="2000" dirty="0">
                <a:latin typeface="Times New Roman" pitchFamily="18" charset="0"/>
                <a:cs typeface="Times New Roman" pitchFamily="18" charset="0"/>
              </a:rPr>
              <a:t>Spiking tendency by combing previous equations then gives</a:t>
            </a:r>
          </a:p>
        </p:txBody>
      </p:sp>
      <p:graphicFrame>
        <p:nvGraphicFramePr>
          <p:cNvPr id="3" name="物件 2"/>
          <p:cNvGraphicFramePr>
            <a:graphicFrameLocks noChangeAspect="1"/>
          </p:cNvGraphicFramePr>
          <p:nvPr>
            <p:extLst>
              <p:ext uri="{D42A27DB-BD31-4B8C-83A1-F6EECF244321}">
                <p14:modId xmlns:p14="http://schemas.microsoft.com/office/powerpoint/2010/main" xmlns="" val="2933742801"/>
              </p:ext>
            </p:extLst>
          </p:nvPr>
        </p:nvGraphicFramePr>
        <p:xfrm>
          <a:off x="1403648" y="2204864"/>
          <a:ext cx="1440160" cy="1055130"/>
        </p:xfrm>
        <a:graphic>
          <a:graphicData uri="http://schemas.openxmlformats.org/presentationml/2006/ole">
            <p:oleObj spid="_x0000_s117910" name="Equation" r:id="rId4" imgW="571252" imgH="418918" progId="">
              <p:embed/>
            </p:oleObj>
          </a:graphicData>
        </a:graphic>
      </p:graphicFrame>
      <p:graphicFrame>
        <p:nvGraphicFramePr>
          <p:cNvPr id="6" name="物件 5"/>
          <p:cNvGraphicFramePr>
            <a:graphicFrameLocks noChangeAspect="1"/>
          </p:cNvGraphicFramePr>
          <p:nvPr>
            <p:extLst>
              <p:ext uri="{D42A27DB-BD31-4B8C-83A1-F6EECF244321}">
                <p14:modId xmlns:p14="http://schemas.microsoft.com/office/powerpoint/2010/main" xmlns="" val="1133824019"/>
              </p:ext>
            </p:extLst>
          </p:nvPr>
        </p:nvGraphicFramePr>
        <p:xfrm>
          <a:off x="1462757" y="4437112"/>
          <a:ext cx="4838031" cy="1282182"/>
        </p:xfrm>
        <a:graphic>
          <a:graphicData uri="http://schemas.openxmlformats.org/presentationml/2006/ole">
            <p:oleObj spid="_x0000_s117911" name="Equation" r:id="rId5" imgW="2349360" imgH="622080" progId="">
              <p:embed/>
            </p:oleObj>
          </a:graphicData>
        </a:graphic>
      </p:graphicFrame>
      <p:sp>
        <p:nvSpPr>
          <p:cNvPr id="19" name="矩形 18"/>
          <p:cNvSpPr/>
          <p:nvPr/>
        </p:nvSpPr>
        <p:spPr>
          <a:xfrm>
            <a:off x="611560" y="3757102"/>
            <a:ext cx="7920880" cy="400110"/>
          </a:xfrm>
          <a:prstGeom prst="rect">
            <a:avLst/>
          </a:prstGeom>
        </p:spPr>
        <p:txBody>
          <a:bodyPr wrap="square">
            <a:spAutoFit/>
          </a:bodyPr>
          <a:lstStyle/>
          <a:p>
            <a:pPr eaLnBrk="1" hangingPunct="1">
              <a:buFont typeface="Symbol" pitchFamily="18" charset="2"/>
              <a:buChar char=" "/>
            </a:pPr>
            <a:r>
              <a:rPr lang="en-US" altLang="zh-TW" sz="2000" dirty="0">
                <a:latin typeface="Times New Roman" pitchFamily="18" charset="0"/>
                <a:cs typeface="Times New Roman" pitchFamily="18" charset="0"/>
              </a:rPr>
              <a:t>w</a:t>
            </a:r>
            <a:r>
              <a:rPr lang="en-US" altLang="zh-TW" sz="2000" dirty="0" smtClean="0">
                <a:latin typeface="Times New Roman" pitchFamily="18" charset="0"/>
                <a:cs typeface="Times New Roman" pitchFamily="18" charset="0"/>
              </a:rPr>
              <a:t>here melting efficiency is </a:t>
            </a:r>
            <a:endParaRPr lang="en-US" altLang="zh-TW"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solidFill>
                  <a:schemeClr val="bg1"/>
                </a:solidFill>
              </a:rPr>
              <a:t>About Omics Group conferences</a:t>
            </a:r>
            <a:endParaRPr lang="en-IN" dirty="0">
              <a:solidFill>
                <a:schemeClr val="bg1"/>
              </a:solidFill>
            </a:endParaRPr>
          </a:p>
        </p:txBody>
      </p:sp>
      <p:sp>
        <p:nvSpPr>
          <p:cNvPr id="3" name="Content Placeholder 2"/>
          <p:cNvSpPr>
            <a:spLocks noGrp="1"/>
          </p:cNvSpPr>
          <p:nvPr>
            <p:ph idx="1"/>
          </p:nvPr>
        </p:nvSpPr>
        <p:spPr>
          <a:xfrm>
            <a:off x="214282" y="1600200"/>
            <a:ext cx="8715436" cy="5043510"/>
          </a:xfrm>
        </p:spPr>
        <p:txBody>
          <a:bodyPr>
            <a:normAutofit fontScale="77500" lnSpcReduction="20000"/>
          </a:bodyPr>
          <a:lstStyle/>
          <a:p>
            <a:pPr algn="just"/>
            <a:r>
              <a:rPr lang="en-IN" dirty="0">
                <a:cs typeface="Times New Roman" pitchFamily="18" charset="0"/>
                <a:hlinkClick r:id="rId2"/>
              </a:rPr>
              <a:t>OMICS Group</a:t>
            </a:r>
            <a:r>
              <a:rPr lang="en-IN" dirty="0">
                <a:cs typeface="Times New Roman" pitchFamily="18" charset="0"/>
              </a:rPr>
              <a:t> signed an agreement with more than 1000 International Societies to make healthcare information Open Access. </a:t>
            </a:r>
            <a:r>
              <a:rPr lang="en-IN" dirty="0">
                <a:cs typeface="Times New Roman" pitchFamily="18" charset="0"/>
                <a:hlinkClick r:id="rId2"/>
              </a:rPr>
              <a:t>OMICS Group</a:t>
            </a:r>
            <a:r>
              <a:rPr lang="en-IN" dirty="0">
                <a:cs typeface="Times New Roman" pitchFamily="18" charset="0"/>
              </a:rPr>
              <a:t> Conferences make the perfect platform for global networking as it brings together renowned speakers and scientists across the globe to a most exciting and memorable scientific event filled with much enlightening interactive sessions, world class exhibitions and poster </a:t>
            </a:r>
            <a:r>
              <a:rPr lang="en-IN" dirty="0" smtClean="0">
                <a:cs typeface="Times New Roman" pitchFamily="18" charset="0"/>
              </a:rPr>
              <a:t>presentations</a:t>
            </a:r>
          </a:p>
          <a:p>
            <a:pPr algn="just"/>
            <a:r>
              <a:rPr lang="en-IN" dirty="0" smtClean="0">
                <a:cs typeface="Times New Roman" pitchFamily="18" charset="0"/>
              </a:rPr>
              <a:t>Omics group has organised 500 conferences, workshops and national symposium across the major cities including SanFrancisco,Omaha,Orlado,Rayleigh,SantaClara,Chicago,Philadelphia,Unitedkingdom,Baltimore,SanAntanio,Dubai,Hyderabad,Bangaluru and Mumbai.</a:t>
            </a:r>
            <a:endParaRPr lang="en-I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1258888" y="1484313"/>
            <a:ext cx="5905500" cy="4497387"/>
          </a:xfrm>
        </p:spPr>
        <p:txBody>
          <a:bodyPr/>
          <a:lstStyle/>
          <a:p>
            <a:pPr algn="dist" eaLnBrk="1" hangingPunct="1">
              <a:lnSpc>
                <a:spcPct val="120000"/>
              </a:lnSpc>
              <a:buFontTx/>
              <a:buNone/>
            </a:pPr>
            <a:r>
              <a:rPr lang="en-US" altLang="zh-TW" smtClean="0">
                <a:solidFill>
                  <a:schemeClr val="bg1"/>
                </a:solidFill>
                <a:latin typeface="Times New Roman" pitchFamily="18" charset="0"/>
                <a:ea typeface="標楷體" pitchFamily="65" charset="-120"/>
              </a:rPr>
              <a:t>    </a:t>
            </a:r>
          </a:p>
        </p:txBody>
      </p:sp>
      <p:grpSp>
        <p:nvGrpSpPr>
          <p:cNvPr id="20483" name="Group 4"/>
          <p:cNvGrpSpPr>
            <a:grpSpLocks/>
          </p:cNvGrpSpPr>
          <p:nvPr/>
        </p:nvGrpSpPr>
        <p:grpSpPr bwMode="auto">
          <a:xfrm>
            <a:off x="250825" y="0"/>
            <a:ext cx="8893175" cy="6781800"/>
            <a:chOff x="158" y="0"/>
            <a:chExt cx="5602" cy="4272"/>
          </a:xfrm>
        </p:grpSpPr>
        <p:sp>
          <p:nvSpPr>
            <p:cNvPr id="20488"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20489"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20490" name="Group 7"/>
            <p:cNvGrpSpPr>
              <a:grpSpLocks/>
            </p:cNvGrpSpPr>
            <p:nvPr/>
          </p:nvGrpSpPr>
          <p:grpSpPr bwMode="auto">
            <a:xfrm>
              <a:off x="158" y="3748"/>
              <a:ext cx="5557" cy="524"/>
              <a:chOff x="158" y="3748"/>
              <a:chExt cx="5557" cy="524"/>
            </a:xfrm>
          </p:grpSpPr>
          <p:pic>
            <p:nvPicPr>
              <p:cNvPr id="20493"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4"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0495"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20491"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0492"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20484" name="Rectangle 18"/>
          <p:cNvSpPr>
            <a:spLocks noChangeArrowheads="1"/>
          </p:cNvSpPr>
          <p:nvPr/>
        </p:nvSpPr>
        <p:spPr bwMode="auto">
          <a:xfrm>
            <a:off x="250825" y="0"/>
            <a:ext cx="5040312"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kumimoji="0" lang="en-US" altLang="zh-TW" sz="3600" dirty="0">
                <a:solidFill>
                  <a:srgbClr val="FF0000"/>
                </a:solidFill>
                <a:latin typeface="Times New Roman" pitchFamily="18" charset="0"/>
                <a:ea typeface="標楷體" pitchFamily="65" charset="-120"/>
              </a:rPr>
              <a:t>(continued)</a:t>
            </a:r>
          </a:p>
        </p:txBody>
      </p:sp>
      <p:sp>
        <p:nvSpPr>
          <p:cNvPr id="20485" name="Text Box 26"/>
          <p:cNvSpPr txBox="1">
            <a:spLocks noChangeArrowheads="1"/>
          </p:cNvSpPr>
          <p:nvPr/>
        </p:nvSpPr>
        <p:spPr bwMode="auto">
          <a:xfrm>
            <a:off x="827088" y="1758950"/>
            <a:ext cx="70643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9pPr>
          </a:lstStyle>
          <a:p>
            <a:pPr eaLnBrk="1" hangingPunct="1"/>
            <a:endParaRPr kumimoji="0" lang="en-GB" altLang="zh-TW"/>
          </a:p>
        </p:txBody>
      </p:sp>
      <p:pic>
        <p:nvPicPr>
          <p:cNvPr id="20486" name="Picture 27" descr="Fig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2275" y="1268413"/>
            <a:ext cx="5256213" cy="398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文字方塊 14"/>
          <p:cNvSpPr txBox="1">
            <a:spLocks noChangeArrowheads="1"/>
          </p:cNvSpPr>
          <p:nvPr/>
        </p:nvSpPr>
        <p:spPr bwMode="auto">
          <a:xfrm>
            <a:off x="1187450" y="5373688"/>
            <a:ext cx="6985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just" eaLnBrk="1" hangingPunct="1"/>
            <a:r>
              <a:rPr lang="en-US" altLang="zh-TW" sz="2000" dirty="0">
                <a:latin typeface="Times New Roman" pitchFamily="18" charset="0"/>
                <a:cs typeface="Times New Roman" pitchFamily="18" charset="0"/>
              </a:rPr>
              <a:t>A comparison between measured and scaled spiking </a:t>
            </a:r>
            <a:r>
              <a:rPr lang="en-US" altLang="zh-TW" sz="2000" dirty="0" smtClean="0">
                <a:latin typeface="Times New Roman" pitchFamily="18" charset="0"/>
                <a:cs typeface="Times New Roman" pitchFamily="18" charset="0"/>
              </a:rPr>
              <a:t>tendency for different materials and working conditions</a:t>
            </a:r>
            <a:endParaRPr lang="zh-TW" alt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9" name="Group 4"/>
          <p:cNvGrpSpPr>
            <a:grpSpLocks/>
          </p:cNvGrpSpPr>
          <p:nvPr/>
        </p:nvGrpSpPr>
        <p:grpSpPr bwMode="auto">
          <a:xfrm>
            <a:off x="500063" y="0"/>
            <a:ext cx="8893175" cy="6858000"/>
            <a:chOff x="158" y="0"/>
            <a:chExt cx="5602" cy="4044"/>
          </a:xfrm>
        </p:grpSpPr>
        <p:sp>
          <p:nvSpPr>
            <p:cNvPr id="1042" name="Text Box 5"/>
            <p:cNvSpPr txBox="1">
              <a:spLocks noChangeArrowheads="1"/>
            </p:cNvSpPr>
            <p:nvPr/>
          </p:nvSpPr>
          <p:spPr bwMode="auto">
            <a:xfrm>
              <a:off x="4558" y="0"/>
              <a:ext cx="680" cy="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7" tIns="45718" rIns="91437" bIns="45718">
              <a:spAutoFit/>
            </a:bodyPr>
            <a:lstStyle>
              <a:lvl1pPr eaLnBrk="0" hangingPunct="0">
                <a:defRPr kumimoji="1">
                  <a:solidFill>
                    <a:schemeClr val="bg1"/>
                  </a:solidFill>
                  <a:latin typeface="Arial" charset="0"/>
                  <a:ea typeface="新細明體" pitchFamily="18" charset="-120"/>
                </a:defRPr>
              </a:lvl1pPr>
              <a:lvl2pPr marL="742950" indent="-285750" eaLnBrk="0" hangingPunct="0">
                <a:defRPr kumimoji="1">
                  <a:solidFill>
                    <a:schemeClr val="bg1"/>
                  </a:solidFill>
                  <a:latin typeface="Arial" charset="0"/>
                  <a:ea typeface="新細明體" pitchFamily="18" charset="-120"/>
                </a:defRPr>
              </a:lvl2pPr>
              <a:lvl3pPr marL="1143000" indent="-228600" eaLnBrk="0" hangingPunct="0">
                <a:defRPr kumimoji="1">
                  <a:solidFill>
                    <a:schemeClr val="bg1"/>
                  </a:solidFill>
                  <a:latin typeface="Arial" charset="0"/>
                  <a:ea typeface="新細明體" pitchFamily="18" charset="-120"/>
                </a:defRPr>
              </a:lvl3pPr>
              <a:lvl4pPr marL="1600200" indent="-228600" eaLnBrk="0" hangingPunct="0">
                <a:defRPr kumimoji="1">
                  <a:solidFill>
                    <a:schemeClr val="bg1"/>
                  </a:solidFill>
                  <a:latin typeface="Arial" charset="0"/>
                  <a:ea typeface="新細明體" pitchFamily="18" charset="-120"/>
                </a:defRPr>
              </a:lvl4pPr>
              <a:lvl5pPr marL="2057400" indent="-228600" eaLnBrk="0" hangingPunct="0">
                <a:defRPr kumimoji="1">
                  <a:solidFill>
                    <a:schemeClr val="bg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043" name="Text Box 6"/>
            <p:cNvSpPr txBox="1">
              <a:spLocks noChangeArrowheads="1"/>
            </p:cNvSpPr>
            <p:nvPr/>
          </p:nvSpPr>
          <p:spPr bwMode="auto">
            <a:xfrm>
              <a:off x="3991" y="255"/>
              <a:ext cx="1769"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7" tIns="45718" rIns="91437" bIns="45718">
              <a:spAutoFit/>
            </a:bodyPr>
            <a:lstStyle>
              <a:lvl1pPr eaLnBrk="0" hangingPunct="0">
                <a:defRPr kumimoji="1">
                  <a:solidFill>
                    <a:schemeClr val="bg1"/>
                  </a:solidFill>
                  <a:latin typeface="Arial" charset="0"/>
                  <a:ea typeface="新細明體" pitchFamily="18" charset="-120"/>
                </a:defRPr>
              </a:lvl1pPr>
              <a:lvl2pPr marL="742950" indent="-285750" eaLnBrk="0" hangingPunct="0">
                <a:defRPr kumimoji="1">
                  <a:solidFill>
                    <a:schemeClr val="bg1"/>
                  </a:solidFill>
                  <a:latin typeface="Arial" charset="0"/>
                  <a:ea typeface="新細明體" pitchFamily="18" charset="-120"/>
                </a:defRPr>
              </a:lvl2pPr>
              <a:lvl3pPr marL="1143000" indent="-228600" eaLnBrk="0" hangingPunct="0">
                <a:defRPr kumimoji="1">
                  <a:solidFill>
                    <a:schemeClr val="bg1"/>
                  </a:solidFill>
                  <a:latin typeface="Arial" charset="0"/>
                  <a:ea typeface="新細明體" pitchFamily="18" charset="-120"/>
                </a:defRPr>
              </a:lvl3pPr>
              <a:lvl4pPr marL="1600200" indent="-228600" eaLnBrk="0" hangingPunct="0">
                <a:defRPr kumimoji="1">
                  <a:solidFill>
                    <a:schemeClr val="bg1"/>
                  </a:solidFill>
                  <a:latin typeface="Arial" charset="0"/>
                  <a:ea typeface="新細明體" pitchFamily="18" charset="-120"/>
                </a:defRPr>
              </a:lvl4pPr>
              <a:lvl5pPr marL="2057400" indent="-228600" eaLnBrk="0" hangingPunct="0">
                <a:defRPr kumimoji="1">
                  <a:solidFill>
                    <a:schemeClr val="bg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1044" name="Group 7"/>
            <p:cNvGrpSpPr>
              <a:grpSpLocks/>
            </p:cNvGrpSpPr>
            <p:nvPr/>
          </p:nvGrpSpPr>
          <p:grpSpPr bwMode="auto">
            <a:xfrm>
              <a:off x="158" y="3520"/>
              <a:ext cx="5450" cy="524"/>
              <a:chOff x="158" y="3520"/>
              <a:chExt cx="5450" cy="524"/>
            </a:xfrm>
          </p:grpSpPr>
          <p:pic>
            <p:nvPicPr>
              <p:cNvPr id="1047" name="Picture 8" descr="未命名 - 1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60" y="3520"/>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8" name="Line 9"/>
              <p:cNvSpPr>
                <a:spLocks noChangeShapeType="1"/>
              </p:cNvSpPr>
              <p:nvPr/>
            </p:nvSpPr>
            <p:spPr bwMode="auto">
              <a:xfrm>
                <a:off x="225" y="3707"/>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049" name="Rectangle 10"/>
              <p:cNvSpPr>
                <a:spLocks noChangeArrowheads="1"/>
              </p:cNvSpPr>
              <p:nvPr/>
            </p:nvSpPr>
            <p:spPr bwMode="auto">
              <a:xfrm>
                <a:off x="158" y="3791"/>
                <a:ext cx="3518"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7" tIns="45718" rIns="91437" bIns="45718">
                <a:spAutoFit/>
              </a:bodyPr>
              <a:lstStyle/>
              <a:p>
                <a:r>
                  <a:rPr lang="en-US" altLang="zh-TW" sz="1600" b="1" i="1">
                    <a:latin typeface="Times New Roman" pitchFamily="18" charset="0"/>
                  </a:rPr>
                  <a:t>Heat Transfer Lab for Manufacturing and Materials Processing</a:t>
                </a:r>
              </a:p>
            </p:txBody>
          </p:sp>
        </p:grpSp>
        <p:sp>
          <p:nvSpPr>
            <p:cNvPr id="1045"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046"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030"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031" name="Rectangle 18"/>
          <p:cNvSpPr>
            <a:spLocks noChangeArrowheads="1"/>
          </p:cNvSpPr>
          <p:nvPr/>
        </p:nvSpPr>
        <p:spPr bwMode="auto">
          <a:xfrm>
            <a:off x="0" y="3333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032" name="Rectangle 25"/>
          <p:cNvSpPr>
            <a:spLocks noChangeArrowheads="1"/>
          </p:cNvSpPr>
          <p:nvPr/>
        </p:nvSpPr>
        <p:spPr bwMode="auto">
          <a:xfrm>
            <a:off x="-576263" y="-1482725"/>
            <a:ext cx="9144001"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033" name="Rectangle 26"/>
          <p:cNvSpPr>
            <a:spLocks noChangeArrowheads="1"/>
          </p:cNvSpPr>
          <p:nvPr/>
        </p:nvSpPr>
        <p:spPr bwMode="auto">
          <a:xfrm>
            <a:off x="-576263" y="-920750"/>
            <a:ext cx="1098551"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altLang="zh-TW" sz="1200">
                <a:solidFill>
                  <a:srgbClr val="000000"/>
                </a:solidFill>
                <a:latin typeface="Times New Roman" pitchFamily="18" charset="0"/>
                <a:cs typeface="Times New Roman" pitchFamily="18" charset="0"/>
              </a:rPr>
              <a:t>,	</a:t>
            </a:r>
            <a:endParaRPr lang="en-US" altLang="zh-TW"/>
          </a:p>
        </p:txBody>
      </p:sp>
      <p:sp>
        <p:nvSpPr>
          <p:cNvPr id="1034" name="Rectangle 32"/>
          <p:cNvSpPr>
            <a:spLocks noChangeArrowheads="1"/>
          </p:cNvSpPr>
          <p:nvPr/>
        </p:nvSpPr>
        <p:spPr bwMode="auto">
          <a:xfrm>
            <a:off x="827088" y="23495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035" name="矩形 24"/>
          <p:cNvSpPr>
            <a:spLocks noChangeArrowheads="1"/>
          </p:cNvSpPr>
          <p:nvPr/>
        </p:nvSpPr>
        <p:spPr bwMode="auto">
          <a:xfrm>
            <a:off x="178607" y="126289"/>
            <a:ext cx="6292107"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3000" dirty="0" smtClean="0">
                <a:solidFill>
                  <a:srgbClr val="FF0000"/>
                </a:solidFill>
                <a:latin typeface="Times New Roman" pitchFamily="18" charset="0"/>
                <a:ea typeface="標楷體" pitchFamily="65" charset="-120"/>
              </a:rPr>
              <a:t>Scaling of humping and spiking pitches</a:t>
            </a:r>
            <a:endParaRPr lang="en-US" altLang="zh-TW" sz="3000" dirty="0">
              <a:solidFill>
                <a:srgbClr val="FF0000"/>
              </a:solidFill>
              <a:latin typeface="Times New Roman" pitchFamily="18" charset="0"/>
              <a:ea typeface="標楷體" pitchFamily="65" charset="-120"/>
            </a:endParaRPr>
          </a:p>
        </p:txBody>
      </p:sp>
      <p:sp>
        <p:nvSpPr>
          <p:cNvPr id="1036" name="Rectangle 30"/>
          <p:cNvSpPr>
            <a:spLocks noChangeArrowheads="1"/>
          </p:cNvSpPr>
          <p:nvPr/>
        </p:nvSpPr>
        <p:spPr bwMode="auto">
          <a:xfrm>
            <a:off x="468313" y="5445125"/>
            <a:ext cx="532923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0" hangingPunct="0">
              <a:tabLst>
                <a:tab pos="304800" algn="l"/>
                <a:tab pos="5486400" algn="r"/>
              </a:tabLst>
            </a:pPr>
            <a:endParaRPr lang="en-US" altLang="zh-TW" sz="800"/>
          </a:p>
          <a:p>
            <a:pPr algn="ctr" eaLnBrk="0" hangingPunct="0">
              <a:tabLst>
                <a:tab pos="304800" algn="l"/>
                <a:tab pos="5486400" algn="r"/>
              </a:tabLst>
            </a:pPr>
            <a:r>
              <a:rPr lang="en-US" altLang="zh-TW" sz="2000">
                <a:latin typeface="Times New Roman" pitchFamily="18" charset="0"/>
                <a:cs typeface="Times New Roman" pitchFamily="18" charset="0"/>
              </a:rPr>
              <a:t>Normal stress balance (Young-Laplace equation)</a:t>
            </a:r>
          </a:p>
        </p:txBody>
      </p:sp>
      <p:sp>
        <p:nvSpPr>
          <p:cNvPr id="103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03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graphicFrame>
        <p:nvGraphicFramePr>
          <p:cNvPr id="1028" name="Object 24"/>
          <p:cNvGraphicFramePr>
            <a:graphicFrameLocks noChangeAspect="1"/>
          </p:cNvGraphicFramePr>
          <p:nvPr>
            <p:extLst>
              <p:ext uri="{D42A27DB-BD31-4B8C-83A1-F6EECF244321}">
                <p14:modId xmlns:p14="http://schemas.microsoft.com/office/powerpoint/2010/main" xmlns="" val="1225549136"/>
              </p:ext>
            </p:extLst>
          </p:nvPr>
        </p:nvGraphicFramePr>
        <p:xfrm>
          <a:off x="6321221" y="2380124"/>
          <a:ext cx="2195512" cy="631825"/>
        </p:xfrm>
        <a:graphic>
          <a:graphicData uri="http://schemas.openxmlformats.org/presentationml/2006/ole">
            <p:oleObj spid="_x0000_s125006" name="Equation" r:id="rId4" imgW="1676400" imgH="482600" progId="">
              <p:embed/>
            </p:oleObj>
          </a:graphicData>
        </a:graphic>
      </p:graphicFrame>
      <p:pic>
        <p:nvPicPr>
          <p:cNvPr id="1039" name="Picture 25" descr="Fig 0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8607" y="1054100"/>
            <a:ext cx="5440362" cy="431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0" name="文字方塊 23"/>
          <p:cNvSpPr txBox="1">
            <a:spLocks noChangeArrowheads="1"/>
          </p:cNvSpPr>
          <p:nvPr/>
        </p:nvSpPr>
        <p:spPr bwMode="auto">
          <a:xfrm>
            <a:off x="5685632" y="1268412"/>
            <a:ext cx="3335134"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bg1"/>
                </a:solidFill>
                <a:latin typeface="Arial" charset="0"/>
                <a:ea typeface="新細明體" pitchFamily="18" charset="-120"/>
              </a:defRPr>
            </a:lvl1pPr>
            <a:lvl2pPr marL="742950" indent="-285750" eaLnBrk="0" hangingPunct="0">
              <a:defRPr kumimoji="1">
                <a:solidFill>
                  <a:schemeClr val="bg1"/>
                </a:solidFill>
                <a:latin typeface="Arial" charset="0"/>
                <a:ea typeface="新細明體" pitchFamily="18" charset="-120"/>
              </a:defRPr>
            </a:lvl2pPr>
            <a:lvl3pPr marL="1143000" indent="-228600" eaLnBrk="0" hangingPunct="0">
              <a:defRPr kumimoji="1">
                <a:solidFill>
                  <a:schemeClr val="bg1"/>
                </a:solidFill>
                <a:latin typeface="Arial" charset="0"/>
                <a:ea typeface="新細明體" pitchFamily="18" charset="-120"/>
              </a:defRPr>
            </a:lvl3pPr>
            <a:lvl4pPr marL="1600200" indent="-228600" eaLnBrk="0" hangingPunct="0">
              <a:defRPr kumimoji="1">
                <a:solidFill>
                  <a:schemeClr val="bg1"/>
                </a:solidFill>
                <a:latin typeface="Arial" charset="0"/>
                <a:ea typeface="新細明體" pitchFamily="18" charset="-120"/>
              </a:defRPr>
            </a:lvl4pPr>
            <a:lvl5pPr marL="2057400" indent="-228600" eaLnBrk="0" hangingPunct="0">
              <a:defRPr kumimoji="1">
                <a:solidFill>
                  <a:schemeClr val="bg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charset="0"/>
                <a:ea typeface="新細明體" pitchFamily="18" charset="-120"/>
              </a:defRPr>
            </a:lvl9pPr>
          </a:lstStyle>
          <a:p>
            <a:pPr algn="just" eaLnBrk="1" hangingPunct="1"/>
            <a:r>
              <a:rPr lang="en-US" altLang="zh-TW" sz="2000" dirty="0">
                <a:latin typeface="Times New Roman" pitchFamily="18" charset="0"/>
                <a:cs typeface="Times New Roman" pitchFamily="18" charset="0"/>
              </a:rPr>
              <a:t>Different surface patterns are determined by </a:t>
            </a:r>
            <a:r>
              <a:rPr lang="en-US" altLang="zh-TW" sz="2000" dirty="0" smtClean="0">
                <a:latin typeface="Times New Roman" pitchFamily="18" charset="0"/>
                <a:cs typeface="Times New Roman" pitchFamily="18" charset="0"/>
              </a:rPr>
              <a:t>Young-Laplace </a:t>
            </a:r>
            <a:r>
              <a:rPr lang="en-US" altLang="zh-TW" sz="2000" dirty="0">
                <a:latin typeface="Times New Roman" pitchFamily="18" charset="0"/>
                <a:cs typeface="Times New Roman" pitchFamily="18" charset="0"/>
              </a:rPr>
              <a:t>equation</a:t>
            </a:r>
            <a:endParaRPr lang="zh-TW" altLang="en-US" sz="2000" dirty="0">
              <a:latin typeface="Times New Roman" pitchFamily="18" charset="0"/>
              <a:cs typeface="Times New Roman" pitchFamily="18" charset="0"/>
            </a:endParaRPr>
          </a:p>
        </p:txBody>
      </p:sp>
      <p:sp>
        <p:nvSpPr>
          <p:cNvPr id="1041" name="文字方塊 24"/>
          <p:cNvSpPr txBox="1">
            <a:spLocks noChangeArrowheads="1"/>
          </p:cNvSpPr>
          <p:nvPr/>
        </p:nvSpPr>
        <p:spPr bwMode="auto">
          <a:xfrm>
            <a:off x="5685631" y="3213100"/>
            <a:ext cx="3466307"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bg1"/>
                </a:solidFill>
                <a:latin typeface="Arial" charset="0"/>
                <a:ea typeface="新細明體" pitchFamily="18" charset="-120"/>
              </a:defRPr>
            </a:lvl1pPr>
            <a:lvl2pPr marL="742950" indent="-285750" eaLnBrk="0" hangingPunct="0">
              <a:defRPr kumimoji="1">
                <a:solidFill>
                  <a:schemeClr val="bg1"/>
                </a:solidFill>
                <a:latin typeface="Arial" charset="0"/>
                <a:ea typeface="新細明體" pitchFamily="18" charset="-120"/>
              </a:defRPr>
            </a:lvl2pPr>
            <a:lvl3pPr marL="1143000" indent="-228600" eaLnBrk="0" hangingPunct="0">
              <a:defRPr kumimoji="1">
                <a:solidFill>
                  <a:schemeClr val="bg1"/>
                </a:solidFill>
                <a:latin typeface="Arial" charset="0"/>
                <a:ea typeface="新細明體" pitchFamily="18" charset="-120"/>
              </a:defRPr>
            </a:lvl3pPr>
            <a:lvl4pPr marL="1600200" indent="-228600" eaLnBrk="0" hangingPunct="0">
              <a:defRPr kumimoji="1">
                <a:solidFill>
                  <a:schemeClr val="bg1"/>
                </a:solidFill>
                <a:latin typeface="Arial" charset="0"/>
                <a:ea typeface="新細明體" pitchFamily="18" charset="-120"/>
              </a:defRPr>
            </a:lvl4pPr>
            <a:lvl5pPr marL="2057400" indent="-228600" eaLnBrk="0" hangingPunct="0">
              <a:defRPr kumimoji="1">
                <a:solidFill>
                  <a:schemeClr val="bg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charset="0"/>
                <a:ea typeface="新細明體" pitchFamily="18" charset="-120"/>
              </a:defRPr>
            </a:lvl9pPr>
          </a:lstStyle>
          <a:p>
            <a:pPr algn="just" eaLnBrk="1" hangingPunct="1"/>
            <a:r>
              <a:rPr lang="en-US" altLang="zh-TW" sz="2000" dirty="0">
                <a:latin typeface="Times New Roman" pitchFamily="18" charset="0"/>
                <a:cs typeface="Times New Roman" pitchFamily="18" charset="0"/>
              </a:rPr>
              <a:t>which reflects that pressures acting on an interface element from two phases are </a:t>
            </a:r>
            <a:r>
              <a:rPr lang="en-US" altLang="zh-TW" sz="2000" dirty="0" smtClean="0">
                <a:latin typeface="Times New Roman" pitchFamily="18" charset="0"/>
                <a:cs typeface="Times New Roman" pitchFamily="18" charset="0"/>
              </a:rPr>
              <a:t>balanced by </a:t>
            </a:r>
            <a:r>
              <a:rPr lang="en-US" altLang="zh-TW" sz="2000" dirty="0">
                <a:latin typeface="Times New Roman" pitchFamily="18" charset="0"/>
                <a:cs typeface="Times New Roman" pitchFamily="18" charset="0"/>
              </a:rPr>
              <a:t>capillary pressure or normal component of surface tension  around the element boundary.</a:t>
            </a:r>
            <a:endParaRPr lang="zh-TW" alt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3232562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p:cNvGrpSpPr>
            <a:grpSpLocks/>
          </p:cNvGrpSpPr>
          <p:nvPr/>
        </p:nvGrpSpPr>
        <p:grpSpPr bwMode="auto">
          <a:xfrm>
            <a:off x="250825" y="-17463"/>
            <a:ext cx="8893175" cy="6781801"/>
            <a:chOff x="158" y="0"/>
            <a:chExt cx="5602" cy="4272"/>
          </a:xfrm>
        </p:grpSpPr>
        <p:sp>
          <p:nvSpPr>
            <p:cNvPr id="19474" name="Text Box 3"/>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9475" name="Text Box 4"/>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19476" name="Group 5"/>
            <p:cNvGrpSpPr>
              <a:grpSpLocks/>
            </p:cNvGrpSpPr>
            <p:nvPr/>
          </p:nvGrpSpPr>
          <p:grpSpPr bwMode="auto">
            <a:xfrm>
              <a:off x="158" y="3748"/>
              <a:ext cx="5557" cy="524"/>
              <a:chOff x="158" y="3748"/>
              <a:chExt cx="5557" cy="524"/>
            </a:xfrm>
          </p:grpSpPr>
          <p:pic>
            <p:nvPicPr>
              <p:cNvPr id="19479" name="Picture 6" descr="未命名 - 1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80" name="Line 7"/>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9481" name="Rectangle 8"/>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9477" name="Line 9"/>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9478" name="Line 10"/>
            <p:cNvSpPr>
              <a:spLocks noChangeShapeType="1"/>
            </p:cNvSpPr>
            <p:nvPr/>
          </p:nvSpPr>
          <p:spPr bwMode="auto">
            <a:xfrm>
              <a:off x="158" y="583"/>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9459" name="Rectangle 11"/>
          <p:cNvSpPr>
            <a:spLocks noChangeArrowheads="1"/>
          </p:cNvSpPr>
          <p:nvPr/>
        </p:nvSpPr>
        <p:spPr bwMode="auto">
          <a:xfrm>
            <a:off x="152400" y="180974"/>
            <a:ext cx="6651848" cy="541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ts val="3500"/>
              </a:lnSpc>
            </a:pPr>
            <a:r>
              <a:rPr lang="en-US" altLang="zh-TW" sz="3200" dirty="0" smtClean="0">
                <a:solidFill>
                  <a:srgbClr val="FF0000"/>
                </a:solidFill>
                <a:latin typeface="Times New Roman" pitchFamily="18" charset="0"/>
                <a:ea typeface="標楷體" pitchFamily="65" charset="-120"/>
              </a:rPr>
              <a:t>(continued)</a:t>
            </a:r>
            <a:endParaRPr lang="en-US" altLang="zh-TW" sz="3200" dirty="0">
              <a:solidFill>
                <a:srgbClr val="FF0000"/>
              </a:solidFill>
              <a:latin typeface="Times New Roman" pitchFamily="18" charset="0"/>
              <a:ea typeface="標楷體" pitchFamily="65" charset="-120"/>
            </a:endParaRPr>
          </a:p>
        </p:txBody>
      </p:sp>
      <p:sp>
        <p:nvSpPr>
          <p:cNvPr id="19460"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9461"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2" name="Rectangle 7"/>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4"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5" name="Rectangle 1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8" name="Rectangle 17"/>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7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72"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2" name="矩形 1"/>
          <p:cNvSpPr/>
          <p:nvPr/>
        </p:nvSpPr>
        <p:spPr>
          <a:xfrm>
            <a:off x="503386" y="1094800"/>
            <a:ext cx="8442027" cy="1015663"/>
          </a:xfrm>
          <a:prstGeom prst="rect">
            <a:avLst/>
          </a:prstGeom>
        </p:spPr>
        <p:txBody>
          <a:bodyPr wrap="square">
            <a:spAutoFit/>
          </a:bodyPr>
          <a:lstStyle/>
          <a:p>
            <a:pPr lvl="0" algn="just"/>
            <a:r>
              <a:rPr lang="en-US" altLang="zh-TW" sz="2000" dirty="0" smtClean="0">
                <a:solidFill>
                  <a:srgbClr val="FFFFFF"/>
                </a:solidFill>
                <a:latin typeface="Times New Roman" pitchFamily="18" charset="0"/>
                <a:cs typeface="Times New Roman" pitchFamily="18" charset="0"/>
              </a:rPr>
              <a:t>Scaling Young-Laplace equation at the free surface gives pressure difference between  </a:t>
            </a:r>
            <a:r>
              <a:rPr lang="en-US" altLang="zh-TW" sz="2000" dirty="0">
                <a:solidFill>
                  <a:srgbClr val="FFFFFF"/>
                </a:solidFill>
                <a:latin typeface="Times New Roman" pitchFamily="18" charset="0"/>
                <a:cs typeface="Times New Roman" pitchFamily="18" charset="0"/>
              </a:rPr>
              <a:t>the center and edge of the molten pool</a:t>
            </a:r>
            <a:endParaRPr lang="zh-TW" altLang="en-US" sz="2000" dirty="0">
              <a:solidFill>
                <a:srgbClr val="FFFFFF"/>
              </a:solidFill>
              <a:latin typeface="Times New Roman" pitchFamily="18" charset="0"/>
              <a:cs typeface="Times New Roman" pitchFamily="18" charset="0"/>
            </a:endParaRPr>
          </a:p>
          <a:p>
            <a:pPr lvl="0" algn="just"/>
            <a:endParaRPr lang="zh-TW" altLang="en-US" sz="2000" dirty="0">
              <a:solidFill>
                <a:srgbClr val="FFFFFF"/>
              </a:solidFill>
              <a:latin typeface="Times New Roman" pitchFamily="18" charset="0"/>
              <a:cs typeface="Times New Roman" pitchFamily="18" charset="0"/>
            </a:endParaRPr>
          </a:p>
        </p:txBody>
      </p:sp>
      <p:sp>
        <p:nvSpPr>
          <p:cNvPr id="28" name="矩形 27"/>
          <p:cNvSpPr/>
          <p:nvPr/>
        </p:nvSpPr>
        <p:spPr>
          <a:xfrm>
            <a:off x="511274" y="2708920"/>
            <a:ext cx="8301021" cy="400110"/>
          </a:xfrm>
          <a:prstGeom prst="rect">
            <a:avLst/>
          </a:prstGeom>
        </p:spPr>
        <p:txBody>
          <a:bodyPr wrap="square">
            <a:spAutoFit/>
          </a:bodyPr>
          <a:lstStyle/>
          <a:p>
            <a:pPr lvl="0" algn="just"/>
            <a:r>
              <a:rPr lang="en-US" altLang="zh-TW" sz="2000" dirty="0" smtClean="0">
                <a:solidFill>
                  <a:srgbClr val="FFFFFF"/>
                </a:solidFill>
                <a:latin typeface="Times New Roman" pitchFamily="18" charset="0"/>
                <a:cs typeface="Times New Roman" pitchFamily="18" charset="0"/>
              </a:rPr>
              <a:t>Bernoulli equation for liquid flow gives difference in pressures</a:t>
            </a:r>
            <a:endParaRPr lang="zh-TW" altLang="en-US" sz="2000" dirty="0">
              <a:solidFill>
                <a:srgbClr val="FFFFFF"/>
              </a:solidFill>
              <a:latin typeface="Times New Roman" pitchFamily="18" charset="0"/>
              <a:cs typeface="Times New Roman" pitchFamily="18" charset="0"/>
            </a:endParaRPr>
          </a:p>
        </p:txBody>
      </p:sp>
      <p:sp>
        <p:nvSpPr>
          <p:cNvPr id="5" name="Rectangle 19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20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Rectangle 20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0" name="物件 9"/>
          <p:cNvGraphicFramePr>
            <a:graphicFrameLocks noChangeAspect="1"/>
          </p:cNvGraphicFramePr>
          <p:nvPr>
            <p:extLst>
              <p:ext uri="{D42A27DB-BD31-4B8C-83A1-F6EECF244321}">
                <p14:modId xmlns:p14="http://schemas.microsoft.com/office/powerpoint/2010/main" xmlns="" val="2682945998"/>
              </p:ext>
            </p:extLst>
          </p:nvPr>
        </p:nvGraphicFramePr>
        <p:xfrm>
          <a:off x="755576" y="1686600"/>
          <a:ext cx="2074862" cy="847725"/>
        </p:xfrm>
        <a:graphic>
          <a:graphicData uri="http://schemas.openxmlformats.org/presentationml/2006/ole">
            <p:oleObj spid="_x0000_s127212" name="Equation" r:id="rId4" imgW="965200" imgH="457200" progId="">
              <p:embed/>
            </p:oleObj>
          </a:graphicData>
        </a:graphic>
      </p:graphicFrame>
      <p:graphicFrame>
        <p:nvGraphicFramePr>
          <p:cNvPr id="13" name="物件 12"/>
          <p:cNvGraphicFramePr>
            <a:graphicFrameLocks noChangeAspect="1"/>
          </p:cNvGraphicFramePr>
          <p:nvPr>
            <p:extLst>
              <p:ext uri="{D42A27DB-BD31-4B8C-83A1-F6EECF244321}">
                <p14:modId xmlns:p14="http://schemas.microsoft.com/office/powerpoint/2010/main" xmlns="" val="4145190450"/>
              </p:ext>
            </p:extLst>
          </p:nvPr>
        </p:nvGraphicFramePr>
        <p:xfrm>
          <a:off x="744557" y="3356992"/>
          <a:ext cx="3221484" cy="553122"/>
        </p:xfrm>
        <a:graphic>
          <a:graphicData uri="http://schemas.openxmlformats.org/presentationml/2006/ole">
            <p:oleObj spid="_x0000_s127213" name="Equation" r:id="rId5" imgW="1218671" imgH="266584" progId="">
              <p:embed/>
            </p:oleObj>
          </a:graphicData>
        </a:graphic>
      </p:graphicFrame>
      <p:sp>
        <p:nvSpPr>
          <p:cNvPr id="3" name="矩形 2"/>
          <p:cNvSpPr/>
          <p:nvPr/>
        </p:nvSpPr>
        <p:spPr>
          <a:xfrm>
            <a:off x="563607" y="4221088"/>
            <a:ext cx="6083717" cy="369332"/>
          </a:xfrm>
          <a:prstGeom prst="rect">
            <a:avLst/>
          </a:prstGeom>
        </p:spPr>
        <p:txBody>
          <a:bodyPr wrap="none">
            <a:spAutoFit/>
          </a:bodyPr>
          <a:lstStyle/>
          <a:p>
            <a:r>
              <a:rPr lang="en-US" altLang="zh-TW" dirty="0">
                <a:latin typeface="Times New Roman" pitchFamily="18" charset="0"/>
                <a:cs typeface="Times New Roman" pitchFamily="18" charset="0"/>
              </a:rPr>
              <a:t>Thermocapillary force and its scaling </a:t>
            </a:r>
            <a:r>
              <a:rPr lang="en-US" altLang="zh-TW" dirty="0" smtClean="0">
                <a:latin typeface="Times New Roman" pitchFamily="18" charset="0"/>
                <a:cs typeface="Times New Roman" pitchFamily="18" charset="0"/>
              </a:rPr>
              <a:t>gives surface liquid speed</a:t>
            </a:r>
            <a:endParaRPr lang="en-US" altLang="zh-TW" dirty="0">
              <a:latin typeface="Times New Roman" pitchFamily="18" charset="0"/>
              <a:cs typeface="Times New Roman" pitchFamily="18" charset="0"/>
            </a:endParaRPr>
          </a:p>
        </p:txBody>
      </p:sp>
      <p:graphicFrame>
        <p:nvGraphicFramePr>
          <p:cNvPr id="4" name="物件 3"/>
          <p:cNvGraphicFramePr>
            <a:graphicFrameLocks noChangeAspect="1"/>
          </p:cNvGraphicFramePr>
          <p:nvPr>
            <p:extLst>
              <p:ext uri="{D42A27DB-BD31-4B8C-83A1-F6EECF244321}">
                <p14:modId xmlns:p14="http://schemas.microsoft.com/office/powerpoint/2010/main" xmlns="" val="4186777316"/>
              </p:ext>
            </p:extLst>
          </p:nvPr>
        </p:nvGraphicFramePr>
        <p:xfrm>
          <a:off x="733425" y="4797152"/>
          <a:ext cx="3262312" cy="862013"/>
        </p:xfrm>
        <a:graphic>
          <a:graphicData uri="http://schemas.openxmlformats.org/presentationml/2006/ole">
            <p:oleObj spid="_x0000_s127214" name="Equation" r:id="rId6" imgW="1727200" imgH="457200" progId="">
              <p:embed/>
            </p:oleObj>
          </a:graphicData>
        </a:graphic>
      </p:graphicFrame>
      <p:pic>
        <p:nvPicPr>
          <p:cNvPr id="127001" name="Picture 2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63607" y="5373216"/>
            <a:ext cx="7267575" cy="811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71896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a:grpSpLocks/>
          </p:cNvGrpSpPr>
          <p:nvPr/>
        </p:nvGrpSpPr>
        <p:grpSpPr bwMode="auto">
          <a:xfrm>
            <a:off x="250825" y="-17463"/>
            <a:ext cx="8893175" cy="6781801"/>
            <a:chOff x="158" y="0"/>
            <a:chExt cx="5602" cy="4272"/>
          </a:xfrm>
        </p:grpSpPr>
        <p:sp>
          <p:nvSpPr>
            <p:cNvPr id="19474" name="Text Box 3"/>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9475" name="Text Box 4"/>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8" name="Group 5"/>
            <p:cNvGrpSpPr>
              <a:grpSpLocks/>
            </p:cNvGrpSpPr>
            <p:nvPr/>
          </p:nvGrpSpPr>
          <p:grpSpPr bwMode="auto">
            <a:xfrm>
              <a:off x="158" y="3748"/>
              <a:ext cx="5557" cy="524"/>
              <a:chOff x="158" y="3748"/>
              <a:chExt cx="5557" cy="524"/>
            </a:xfrm>
          </p:grpSpPr>
          <p:pic>
            <p:nvPicPr>
              <p:cNvPr id="19479" name="Picture 6" descr="未命名 - 1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80" name="Line 7"/>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9481" name="Rectangle 8"/>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9477" name="Line 9"/>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9478" name="Line 10"/>
            <p:cNvSpPr>
              <a:spLocks noChangeShapeType="1"/>
            </p:cNvSpPr>
            <p:nvPr/>
          </p:nvSpPr>
          <p:spPr bwMode="auto">
            <a:xfrm>
              <a:off x="158" y="583"/>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9459" name="Rectangle 11"/>
          <p:cNvSpPr>
            <a:spLocks noChangeArrowheads="1"/>
          </p:cNvSpPr>
          <p:nvPr/>
        </p:nvSpPr>
        <p:spPr bwMode="auto">
          <a:xfrm>
            <a:off x="238442" y="180974"/>
            <a:ext cx="6909677" cy="541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ts val="3500"/>
              </a:lnSpc>
            </a:pPr>
            <a:r>
              <a:rPr lang="en-US" altLang="zh-TW" sz="3200" dirty="0" smtClean="0">
                <a:solidFill>
                  <a:srgbClr val="FF0000"/>
                </a:solidFill>
                <a:latin typeface="Times New Roman" pitchFamily="18" charset="0"/>
                <a:ea typeface="標楷體" pitchFamily="65" charset="-120"/>
              </a:rPr>
              <a:t>(continued)</a:t>
            </a:r>
            <a:endParaRPr lang="en-US" altLang="zh-TW" sz="3200" dirty="0">
              <a:solidFill>
                <a:srgbClr val="FF0000"/>
              </a:solidFill>
              <a:latin typeface="Times New Roman" pitchFamily="18" charset="0"/>
              <a:ea typeface="標楷體" pitchFamily="65" charset="-120"/>
            </a:endParaRPr>
          </a:p>
        </p:txBody>
      </p:sp>
      <p:sp>
        <p:nvSpPr>
          <p:cNvPr id="19460"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9461"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2" name="Rectangle 7"/>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4"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5" name="Rectangle 1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68" name="Rectangle 17"/>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7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sp>
        <p:nvSpPr>
          <p:cNvPr id="19472"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zh-TW" altLang="en-US"/>
          </a:p>
        </p:txBody>
      </p:sp>
      <p:graphicFrame>
        <p:nvGraphicFramePr>
          <p:cNvPr id="131079" name="Object 7"/>
          <p:cNvGraphicFramePr>
            <a:graphicFrameLocks noChangeAspect="1"/>
          </p:cNvGraphicFramePr>
          <p:nvPr/>
        </p:nvGraphicFramePr>
        <p:xfrm>
          <a:off x="1259632" y="2492896"/>
          <a:ext cx="5889625" cy="1016000"/>
        </p:xfrm>
        <a:graphic>
          <a:graphicData uri="http://schemas.openxmlformats.org/presentationml/2006/ole">
            <p:oleObj spid="_x0000_s129086" name="Equation" r:id="rId4" imgW="2108200" imgH="469900" progId="">
              <p:embed/>
            </p:oleObj>
          </a:graphicData>
        </a:graphic>
      </p:graphicFrame>
      <p:graphicFrame>
        <p:nvGraphicFramePr>
          <p:cNvPr id="131080" name="Object 8"/>
          <p:cNvGraphicFramePr>
            <a:graphicFrameLocks noChangeAspect="1"/>
          </p:cNvGraphicFramePr>
          <p:nvPr/>
        </p:nvGraphicFramePr>
        <p:xfrm>
          <a:off x="1331640" y="4725144"/>
          <a:ext cx="5924550" cy="1016000"/>
        </p:xfrm>
        <a:graphic>
          <a:graphicData uri="http://schemas.openxmlformats.org/presentationml/2006/ole">
            <p:oleObj spid="_x0000_s129087" name="Equation" r:id="rId5" imgW="2120900" imgH="469900" progId="">
              <p:embed/>
            </p:oleObj>
          </a:graphicData>
        </a:graphic>
      </p:graphicFrame>
      <p:sp>
        <p:nvSpPr>
          <p:cNvPr id="32" name="矩形 31"/>
          <p:cNvSpPr/>
          <p:nvPr/>
        </p:nvSpPr>
        <p:spPr>
          <a:xfrm>
            <a:off x="555686" y="1268760"/>
            <a:ext cx="7920880" cy="707886"/>
          </a:xfrm>
          <a:prstGeom prst="rect">
            <a:avLst/>
          </a:prstGeom>
        </p:spPr>
        <p:txBody>
          <a:bodyPr wrap="square">
            <a:spAutoFit/>
          </a:bodyPr>
          <a:lstStyle/>
          <a:p>
            <a:pPr lvl="0" algn="just"/>
            <a:r>
              <a:rPr lang="en-US" altLang="zh-TW" sz="2000" dirty="0">
                <a:solidFill>
                  <a:srgbClr val="FFFFFF"/>
                </a:solidFill>
                <a:latin typeface="Times New Roman" pitchFamily="18" charset="0"/>
                <a:cs typeface="Times New Roman" pitchFamily="18" charset="0"/>
              </a:rPr>
              <a:t>Combining previous equations gives average </a:t>
            </a:r>
            <a:r>
              <a:rPr lang="en-US" altLang="zh-TW" sz="2000" dirty="0" smtClean="0">
                <a:solidFill>
                  <a:srgbClr val="FFFFFF"/>
                </a:solidFill>
                <a:latin typeface="Times New Roman" pitchFamily="18" charset="0"/>
                <a:cs typeface="Times New Roman" pitchFamily="18" charset="0"/>
              </a:rPr>
              <a:t>pitch of humping or spiking for alloys without volatile elements </a:t>
            </a:r>
            <a:endParaRPr lang="zh-TW" altLang="en-US" sz="2000" dirty="0">
              <a:solidFill>
                <a:srgbClr val="FFFFFF"/>
              </a:solidFill>
              <a:latin typeface="Times New Roman" pitchFamily="18" charset="0"/>
              <a:cs typeface="Times New Roman" pitchFamily="18" charset="0"/>
            </a:endParaRPr>
          </a:p>
        </p:txBody>
      </p:sp>
      <p:sp>
        <p:nvSpPr>
          <p:cNvPr id="33" name="矩形 32"/>
          <p:cNvSpPr/>
          <p:nvPr/>
        </p:nvSpPr>
        <p:spPr>
          <a:xfrm>
            <a:off x="683568" y="3933056"/>
            <a:ext cx="7920880" cy="400110"/>
          </a:xfrm>
          <a:prstGeom prst="rect">
            <a:avLst/>
          </a:prstGeom>
        </p:spPr>
        <p:txBody>
          <a:bodyPr wrap="square">
            <a:spAutoFit/>
          </a:bodyPr>
          <a:lstStyle/>
          <a:p>
            <a:pPr lvl="0" algn="just"/>
            <a:r>
              <a:rPr lang="en-US" altLang="zh-TW" sz="2000" dirty="0" smtClean="0">
                <a:solidFill>
                  <a:srgbClr val="FFFFFF"/>
                </a:solidFill>
                <a:latin typeface="Times New Roman" pitchFamily="18" charset="0"/>
                <a:cs typeface="Times New Roman" pitchFamily="18" charset="0"/>
              </a:rPr>
              <a:t>Average pitch of humping or spiking for alloys containing volatile elements </a:t>
            </a:r>
            <a:endParaRPr lang="zh-TW" altLang="en-US" sz="2000"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394415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1258888" y="1484313"/>
            <a:ext cx="5905500" cy="4497387"/>
          </a:xfrm>
        </p:spPr>
        <p:txBody>
          <a:bodyPr/>
          <a:lstStyle/>
          <a:p>
            <a:pPr algn="dist" eaLnBrk="1" hangingPunct="1">
              <a:lnSpc>
                <a:spcPct val="120000"/>
              </a:lnSpc>
              <a:buFontTx/>
              <a:buNone/>
            </a:pPr>
            <a:r>
              <a:rPr lang="en-US" altLang="zh-TW" dirty="0" smtClean="0">
                <a:solidFill>
                  <a:schemeClr val="bg1"/>
                </a:solidFill>
                <a:latin typeface="Times New Roman" pitchFamily="18" charset="0"/>
                <a:ea typeface="標楷體" pitchFamily="65" charset="-120"/>
              </a:rPr>
              <a:t>    </a:t>
            </a:r>
          </a:p>
        </p:txBody>
      </p:sp>
      <p:grpSp>
        <p:nvGrpSpPr>
          <p:cNvPr id="21507" name="Group 4"/>
          <p:cNvGrpSpPr>
            <a:grpSpLocks/>
          </p:cNvGrpSpPr>
          <p:nvPr/>
        </p:nvGrpSpPr>
        <p:grpSpPr bwMode="auto">
          <a:xfrm>
            <a:off x="250825" y="0"/>
            <a:ext cx="8893175" cy="6781800"/>
            <a:chOff x="158" y="0"/>
            <a:chExt cx="5602" cy="4272"/>
          </a:xfrm>
        </p:grpSpPr>
        <p:sp>
          <p:nvSpPr>
            <p:cNvPr id="21513"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21514"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21515" name="Group 7"/>
            <p:cNvGrpSpPr>
              <a:grpSpLocks/>
            </p:cNvGrpSpPr>
            <p:nvPr/>
          </p:nvGrpSpPr>
          <p:grpSpPr bwMode="auto">
            <a:xfrm>
              <a:off x="158" y="3748"/>
              <a:ext cx="5557" cy="524"/>
              <a:chOff x="158" y="3748"/>
              <a:chExt cx="5557" cy="524"/>
            </a:xfrm>
          </p:grpSpPr>
          <p:pic>
            <p:nvPicPr>
              <p:cNvPr id="21518"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9"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1520"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21516"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1517"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21508" name="Rectangle 18"/>
          <p:cNvSpPr>
            <a:spLocks noChangeArrowheads="1"/>
          </p:cNvSpPr>
          <p:nvPr/>
        </p:nvSpPr>
        <p:spPr bwMode="auto">
          <a:xfrm>
            <a:off x="611188" y="0"/>
            <a:ext cx="5040312"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kumimoji="0" lang="en-US" altLang="zh-TW" sz="3600" dirty="0">
                <a:solidFill>
                  <a:srgbClr val="FF0000"/>
                </a:solidFill>
                <a:latin typeface="Times New Roman" pitchFamily="18" charset="0"/>
                <a:ea typeface="標楷體" pitchFamily="65" charset="-120"/>
              </a:rPr>
              <a:t>(continued)</a:t>
            </a:r>
          </a:p>
        </p:txBody>
      </p:sp>
      <p:sp>
        <p:nvSpPr>
          <p:cNvPr id="21509" name="Text Box 26"/>
          <p:cNvSpPr txBox="1">
            <a:spLocks noChangeArrowheads="1"/>
          </p:cNvSpPr>
          <p:nvPr/>
        </p:nvSpPr>
        <p:spPr bwMode="auto">
          <a:xfrm>
            <a:off x="827088" y="1758950"/>
            <a:ext cx="70643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kumimoji="1">
                <a:solidFill>
                  <a:schemeClr val="bg1"/>
                </a:solidFill>
                <a:latin typeface="Arial" pitchFamily="34" charset="0"/>
                <a:ea typeface="新細明體" pitchFamily="18" charset="-120"/>
              </a:defRPr>
            </a:lvl9pPr>
          </a:lstStyle>
          <a:p>
            <a:pPr eaLnBrk="1" hangingPunct="1"/>
            <a:endParaRPr kumimoji="0" lang="en-GB" altLang="zh-TW"/>
          </a:p>
        </p:txBody>
      </p:sp>
      <p:sp>
        <p:nvSpPr>
          <p:cNvPr id="21510" name="文字方塊 14"/>
          <p:cNvSpPr txBox="1">
            <a:spLocks noChangeArrowheads="1"/>
          </p:cNvSpPr>
          <p:nvPr/>
        </p:nvSpPr>
        <p:spPr bwMode="auto">
          <a:xfrm>
            <a:off x="539552" y="5373688"/>
            <a:ext cx="793928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just" eaLnBrk="1" hangingPunct="1"/>
            <a:r>
              <a:rPr lang="en-US" altLang="zh-TW" sz="2000" dirty="0">
                <a:latin typeface="Times New Roman" pitchFamily="18" charset="0"/>
                <a:cs typeface="Times New Roman" pitchFamily="18" charset="0"/>
              </a:rPr>
              <a:t>A comparison between measured and scaled </a:t>
            </a:r>
            <a:r>
              <a:rPr lang="en-US" altLang="zh-TW" sz="2000" dirty="0" smtClean="0">
                <a:latin typeface="Times New Roman" pitchFamily="18" charset="0"/>
                <a:cs typeface="Times New Roman" pitchFamily="18" charset="0"/>
              </a:rPr>
              <a:t>pitches of ripples and humps for different materials and working conditions</a:t>
            </a:r>
            <a:endParaRPr lang="zh-TW" altLang="en-US" sz="2000" dirty="0">
              <a:latin typeface="Times New Roman" pitchFamily="18" charset="0"/>
              <a:cs typeface="Times New Roman" pitchFamily="18" charset="0"/>
            </a:endParaRPr>
          </a:p>
        </p:txBody>
      </p:sp>
      <p:pic>
        <p:nvPicPr>
          <p:cNvPr id="21511" name="圖片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7652" y="1628800"/>
            <a:ext cx="3981474" cy="316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2" name="圖片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24903" y="1628800"/>
            <a:ext cx="3928547" cy="314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3962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9749" y="0"/>
            <a:ext cx="6119813" cy="765175"/>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Tendency for keyhole collapse</a:t>
            </a:r>
          </a:p>
        </p:txBody>
      </p:sp>
      <p:grpSp>
        <p:nvGrpSpPr>
          <p:cNvPr id="3" name="Group 4"/>
          <p:cNvGrpSpPr>
            <a:grpSpLocks/>
          </p:cNvGrpSpPr>
          <p:nvPr/>
        </p:nvGrpSpPr>
        <p:grpSpPr bwMode="auto">
          <a:xfrm>
            <a:off x="250825" y="0"/>
            <a:ext cx="8893175" cy="6781800"/>
            <a:chOff x="158" y="0"/>
            <a:chExt cx="5602" cy="4272"/>
          </a:xfrm>
        </p:grpSpPr>
        <p:sp>
          <p:nvSpPr>
            <p:cNvPr id="23560"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23561"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4" name="Group 7"/>
            <p:cNvGrpSpPr>
              <a:grpSpLocks/>
            </p:cNvGrpSpPr>
            <p:nvPr/>
          </p:nvGrpSpPr>
          <p:grpSpPr bwMode="auto">
            <a:xfrm>
              <a:off x="158" y="3748"/>
              <a:ext cx="5557" cy="524"/>
              <a:chOff x="158" y="3748"/>
              <a:chExt cx="5557" cy="524"/>
            </a:xfrm>
          </p:grpSpPr>
          <p:pic>
            <p:nvPicPr>
              <p:cNvPr id="23565"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6"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3567"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23563"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3564"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pic>
        <p:nvPicPr>
          <p:cNvPr id="6" name="圖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980728"/>
            <a:ext cx="4070349" cy="5087937"/>
          </a:xfrm>
          <a:prstGeom prst="rect">
            <a:avLst/>
          </a:prstGeom>
        </p:spPr>
      </p:pic>
      <p:sp>
        <p:nvSpPr>
          <p:cNvPr id="17" name="Rectangle 2"/>
          <p:cNvSpPr txBox="1">
            <a:spLocks noChangeArrowheads="1"/>
          </p:cNvSpPr>
          <p:nvPr/>
        </p:nvSpPr>
        <p:spPr bwMode="auto">
          <a:xfrm>
            <a:off x="4766653" y="5303489"/>
            <a:ext cx="3548672"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a:lstStyle>
          <a:p>
            <a:pPr algn="l" eaLnBrk="1" hangingPunct="1"/>
            <a:r>
              <a:rPr kumimoji="0" lang="en-US" altLang="zh-TW" sz="2000" dirty="0" smtClean="0">
                <a:solidFill>
                  <a:schemeClr val="bg1"/>
                </a:solidFill>
                <a:latin typeface="Times New Roman" pitchFamily="18" charset="0"/>
                <a:ea typeface="標楷體" pitchFamily="65" charset="-120"/>
              </a:rPr>
              <a:t>Well-known characteristics of a compressible flow in a divergent nozzle</a:t>
            </a:r>
          </a:p>
        </p:txBody>
      </p:sp>
      <p:sp>
        <p:nvSpPr>
          <p:cNvPr id="2" name="矩形 1"/>
          <p:cNvSpPr/>
          <p:nvPr/>
        </p:nvSpPr>
        <p:spPr>
          <a:xfrm>
            <a:off x="4500563" y="1628800"/>
            <a:ext cx="4572000" cy="3139321"/>
          </a:xfrm>
          <a:prstGeom prst="rect">
            <a:avLst/>
          </a:prstGeom>
        </p:spPr>
        <p:txBody>
          <a:bodyPr>
            <a:spAutoFit/>
          </a:bodyPr>
          <a:lstStyle/>
          <a:p>
            <a:pPr marL="285750" indent="-285750" algn="just">
              <a:buFont typeface="Arial" pitchFamily="34" charset="0"/>
              <a:buChar char="•"/>
            </a:pPr>
            <a:r>
              <a:rPr lang="en-US" altLang="zh-TW" dirty="0" smtClean="0">
                <a:latin typeface="Times New Roman" pitchFamily="18" charset="0"/>
                <a:cs typeface="Times New Roman" pitchFamily="18" charset="0"/>
              </a:rPr>
              <a:t>Back pressure induces gas flow</a:t>
            </a:r>
          </a:p>
          <a:p>
            <a:pPr marL="285750" indent="-285750" algn="just">
              <a:buFont typeface="Arial" pitchFamily="34" charset="0"/>
              <a:buChar char="•"/>
            </a:pPr>
            <a:r>
              <a:rPr lang="en-US" altLang="zh-TW" dirty="0" smtClean="0">
                <a:latin typeface="Times New Roman" pitchFamily="18" charset="0"/>
                <a:cs typeface="Times New Roman" pitchFamily="18" charset="0"/>
              </a:rPr>
              <a:t>Lowering back pressure decreases gas pressure and increases gas velocity</a:t>
            </a:r>
          </a:p>
          <a:p>
            <a:pPr marL="285750" indent="-285750" algn="just">
              <a:buFont typeface="Arial" pitchFamily="34" charset="0"/>
              <a:buChar char="•"/>
            </a:pPr>
            <a:r>
              <a:rPr lang="en-US" altLang="zh-TW" dirty="0" smtClean="0">
                <a:latin typeface="Times New Roman" pitchFamily="18" charset="0"/>
                <a:cs typeface="Times New Roman" pitchFamily="18" charset="0"/>
              </a:rPr>
              <a:t>A further decrease in back pressure in case D gives rise to a shock wave, which increases gas pressure in downstream locations</a:t>
            </a:r>
          </a:p>
          <a:p>
            <a:pPr marL="285750" indent="-285750" algn="just">
              <a:buFont typeface="Arial" pitchFamily="34" charset="0"/>
              <a:buChar char="•"/>
            </a:pPr>
            <a:r>
              <a:rPr lang="en-US" altLang="zh-TW" dirty="0" smtClean="0">
                <a:latin typeface="Times New Roman" pitchFamily="18" charset="0"/>
                <a:cs typeface="Times New Roman" pitchFamily="18" charset="0"/>
              </a:rPr>
              <a:t>The shock wave moves toward keyhole opening as back pressure further decreases</a:t>
            </a:r>
          </a:p>
          <a:p>
            <a:pPr marL="285750" indent="-285750" algn="just">
              <a:buFont typeface="Arial" pitchFamily="34" charset="0"/>
              <a:buChar char="•"/>
            </a:pPr>
            <a:r>
              <a:rPr lang="en-US" altLang="zh-TW" dirty="0" smtClean="0">
                <a:latin typeface="Times New Roman" pitchFamily="18" charset="0"/>
                <a:cs typeface="Times New Roman" pitchFamily="18" charset="0"/>
              </a:rPr>
              <a:t>Shock wave disappears in keyhole by further reducing back pressure in case G.</a:t>
            </a:r>
            <a:endParaRPr lang="en-US" altLang="zh-TW" dirty="0">
              <a:latin typeface="Times New Roman" pitchFamily="18" charset="0"/>
              <a:cs typeface="Times New Roman" pitchFamily="18" charset="0"/>
            </a:endParaRPr>
          </a:p>
        </p:txBody>
      </p:sp>
    </p:spTree>
    <p:extLst>
      <p:ext uri="{BB962C8B-B14F-4D97-AF65-F5344CB8AC3E}">
        <p14:creationId xmlns:p14="http://schemas.microsoft.com/office/powerpoint/2010/main" xmlns="" val="522651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9553" y="0"/>
            <a:ext cx="6120010" cy="765175"/>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(continued)</a:t>
            </a:r>
          </a:p>
        </p:txBody>
      </p:sp>
      <p:grpSp>
        <p:nvGrpSpPr>
          <p:cNvPr id="4" name="Group 4"/>
          <p:cNvGrpSpPr>
            <a:grpSpLocks/>
          </p:cNvGrpSpPr>
          <p:nvPr/>
        </p:nvGrpSpPr>
        <p:grpSpPr bwMode="auto">
          <a:xfrm>
            <a:off x="250825" y="0"/>
            <a:ext cx="8893175" cy="6781800"/>
            <a:chOff x="158" y="0"/>
            <a:chExt cx="5602" cy="4272"/>
          </a:xfrm>
        </p:grpSpPr>
        <p:sp>
          <p:nvSpPr>
            <p:cNvPr id="23560"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23561"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5" name="Group 7"/>
            <p:cNvGrpSpPr>
              <a:grpSpLocks/>
            </p:cNvGrpSpPr>
            <p:nvPr/>
          </p:nvGrpSpPr>
          <p:grpSpPr bwMode="auto">
            <a:xfrm>
              <a:off x="158" y="3748"/>
              <a:ext cx="5557" cy="524"/>
              <a:chOff x="158" y="3748"/>
              <a:chExt cx="5557" cy="524"/>
            </a:xfrm>
          </p:grpSpPr>
          <p:pic>
            <p:nvPicPr>
              <p:cNvPr id="23565" name="Picture 8" descr="未命名 - 1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6"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3567"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23563"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3564"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graphicFrame>
        <p:nvGraphicFramePr>
          <p:cNvPr id="2" name="物件 1"/>
          <p:cNvGraphicFramePr>
            <a:graphicFrameLocks noChangeAspect="1"/>
          </p:cNvGraphicFramePr>
          <p:nvPr>
            <p:extLst>
              <p:ext uri="{D42A27DB-BD31-4B8C-83A1-F6EECF244321}">
                <p14:modId xmlns:p14="http://schemas.microsoft.com/office/powerpoint/2010/main" xmlns="" val="3266306148"/>
              </p:ext>
            </p:extLst>
          </p:nvPr>
        </p:nvGraphicFramePr>
        <p:xfrm>
          <a:off x="1115616" y="1844824"/>
          <a:ext cx="3596010" cy="1063507"/>
        </p:xfrm>
        <a:graphic>
          <a:graphicData uri="http://schemas.openxmlformats.org/presentationml/2006/ole">
            <p:oleObj spid="_x0000_s131092" name="Equation" r:id="rId4" imgW="1587500" imgH="469900" progId="">
              <p:embed/>
            </p:oleObj>
          </a:graphicData>
        </a:graphic>
      </p:graphicFrame>
      <p:graphicFrame>
        <p:nvGraphicFramePr>
          <p:cNvPr id="3" name="物件 2"/>
          <p:cNvGraphicFramePr>
            <a:graphicFrameLocks noChangeAspect="1"/>
          </p:cNvGraphicFramePr>
          <p:nvPr>
            <p:extLst>
              <p:ext uri="{D42A27DB-BD31-4B8C-83A1-F6EECF244321}">
                <p14:modId xmlns:p14="http://schemas.microsoft.com/office/powerpoint/2010/main" xmlns="" val="2731574478"/>
              </p:ext>
            </p:extLst>
          </p:nvPr>
        </p:nvGraphicFramePr>
        <p:xfrm>
          <a:off x="1115616" y="3645024"/>
          <a:ext cx="1278369" cy="535558"/>
        </p:xfrm>
        <a:graphic>
          <a:graphicData uri="http://schemas.openxmlformats.org/presentationml/2006/ole">
            <p:oleObj spid="_x0000_s131093" name="Equation" r:id="rId5" imgW="545863" imgH="228501" progId="">
              <p:embed/>
            </p:oleObj>
          </a:graphicData>
        </a:graphic>
      </p:graphicFrame>
      <p:sp>
        <p:nvSpPr>
          <p:cNvPr id="16" name="Rectangle 2"/>
          <p:cNvSpPr txBox="1">
            <a:spLocks noChangeArrowheads="1"/>
          </p:cNvSpPr>
          <p:nvPr/>
        </p:nvSpPr>
        <p:spPr bwMode="auto">
          <a:xfrm>
            <a:off x="467545" y="4221088"/>
            <a:ext cx="7847780" cy="230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a:lstStyle>
          <a:p>
            <a:pPr algn="l" eaLnBrk="1" hangingPunct="1">
              <a:buFont typeface="Arial" pitchFamily="34" charset="0"/>
              <a:buChar char="•"/>
            </a:pPr>
            <a:r>
              <a:rPr kumimoji="0" lang="en-US" altLang="zh-TW" sz="2400" dirty="0" smtClean="0">
                <a:solidFill>
                  <a:schemeClr val="bg1"/>
                </a:solidFill>
                <a:latin typeface="Times New Roman" pitchFamily="18" charset="0"/>
                <a:ea typeface="標楷體" pitchFamily="65" charset="-120"/>
              </a:rPr>
              <a:t> The higher the gas pressure, the easier and smaller the pore </a:t>
            </a:r>
          </a:p>
          <a:p>
            <a:pPr algn="l" eaLnBrk="1" hangingPunct="1"/>
            <a:r>
              <a:rPr kumimoji="0" lang="en-US" altLang="zh-TW" sz="2400" dirty="0" smtClean="0">
                <a:solidFill>
                  <a:schemeClr val="bg1"/>
                </a:solidFill>
                <a:latin typeface="Times New Roman" pitchFamily="18" charset="0"/>
                <a:ea typeface="標楷體" pitchFamily="65" charset="-120"/>
              </a:rPr>
              <a:t>  can be formed</a:t>
            </a:r>
          </a:p>
          <a:p>
            <a:pPr algn="l" eaLnBrk="1" hangingPunct="1">
              <a:buFont typeface="Arial" pitchFamily="34" charset="0"/>
              <a:buChar char="•"/>
            </a:pPr>
            <a:r>
              <a:rPr kumimoji="0" lang="en-US" altLang="zh-TW" sz="2400" dirty="0" smtClean="0">
                <a:solidFill>
                  <a:schemeClr val="bg1"/>
                </a:solidFill>
                <a:latin typeface="Times New Roman" pitchFamily="18" charset="0"/>
                <a:ea typeface="標楷體" pitchFamily="65" charset="-120"/>
              </a:rPr>
              <a:t> Existence of a shock wave, which gives rise to high pressure</a:t>
            </a:r>
          </a:p>
          <a:p>
            <a:pPr algn="l" eaLnBrk="1" hangingPunct="1"/>
            <a:r>
              <a:rPr kumimoji="0" lang="en-US" altLang="zh-TW" sz="2400" dirty="0" smtClean="0">
                <a:solidFill>
                  <a:schemeClr val="bg1"/>
                </a:solidFill>
                <a:latin typeface="Times New Roman" pitchFamily="18" charset="0"/>
                <a:ea typeface="標楷體" pitchFamily="65" charset="-120"/>
              </a:rPr>
              <a:t>  in downward locations, readily results in pore formation</a:t>
            </a:r>
          </a:p>
          <a:p>
            <a:pPr algn="l" eaLnBrk="1" hangingPunct="1">
              <a:buFont typeface="Arial" pitchFamily="34" charset="0"/>
              <a:buChar char="•"/>
            </a:pPr>
            <a:endParaRPr kumimoji="0" lang="en-US" altLang="zh-TW" sz="2400" dirty="0" smtClean="0">
              <a:solidFill>
                <a:srgbClr val="FF0000"/>
              </a:solidFill>
              <a:latin typeface="Times New Roman" pitchFamily="18" charset="0"/>
              <a:ea typeface="標楷體" pitchFamily="65" charset="-120"/>
            </a:endParaRPr>
          </a:p>
          <a:p>
            <a:pPr algn="l" eaLnBrk="1" hangingPunct="1">
              <a:buFont typeface="Arial" pitchFamily="34" charset="0"/>
              <a:buChar char="•"/>
            </a:pPr>
            <a:endParaRPr kumimoji="0" lang="en-US" altLang="zh-TW" sz="2400" dirty="0" smtClean="0">
              <a:solidFill>
                <a:srgbClr val="FF0000"/>
              </a:solidFill>
              <a:latin typeface="Times New Roman" pitchFamily="18" charset="0"/>
              <a:ea typeface="標楷體" pitchFamily="65" charset="-120"/>
            </a:endParaRPr>
          </a:p>
        </p:txBody>
      </p:sp>
      <p:sp>
        <p:nvSpPr>
          <p:cNvPr id="17" name="Rectangle 2"/>
          <p:cNvSpPr txBox="1">
            <a:spLocks noChangeArrowheads="1"/>
          </p:cNvSpPr>
          <p:nvPr/>
        </p:nvSpPr>
        <p:spPr bwMode="auto">
          <a:xfrm>
            <a:off x="571715" y="986096"/>
            <a:ext cx="6030737"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a:lstStyle>
          <a:p>
            <a:pPr algn="l" eaLnBrk="1" hangingPunct="1"/>
            <a:r>
              <a:rPr kumimoji="0" lang="en-US" altLang="zh-TW" sz="2400" dirty="0" smtClean="0">
                <a:solidFill>
                  <a:schemeClr val="bg1"/>
                </a:solidFill>
                <a:latin typeface="Times New Roman" pitchFamily="18" charset="0"/>
                <a:ea typeface="標楷體" pitchFamily="65" charset="-120"/>
              </a:rPr>
              <a:t>Consider Young-Laplace equation</a:t>
            </a:r>
          </a:p>
        </p:txBody>
      </p:sp>
      <p:sp>
        <p:nvSpPr>
          <p:cNvPr id="18" name="Rectangle 2"/>
          <p:cNvSpPr txBox="1">
            <a:spLocks noChangeArrowheads="1"/>
          </p:cNvSpPr>
          <p:nvPr/>
        </p:nvSpPr>
        <p:spPr bwMode="auto">
          <a:xfrm>
            <a:off x="571715" y="3068960"/>
            <a:ext cx="6048672"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a:lstStyle>
          <a:p>
            <a:pPr algn="l" eaLnBrk="1" hangingPunct="1"/>
            <a:r>
              <a:rPr kumimoji="0" lang="en-US" altLang="zh-TW" sz="2400" dirty="0" smtClean="0">
                <a:solidFill>
                  <a:schemeClr val="bg1"/>
                </a:solidFill>
                <a:latin typeface="Times New Roman" pitchFamily="18" charset="0"/>
                <a:ea typeface="標楷體" pitchFamily="65" charset="-120"/>
              </a:rPr>
              <a:t>Provided that </a:t>
            </a:r>
          </a:p>
          <a:p>
            <a:pPr algn="l" eaLnBrk="1" hangingPunct="1">
              <a:buFont typeface="Arial" pitchFamily="34" charset="0"/>
              <a:buChar char="•"/>
            </a:pPr>
            <a:endParaRPr kumimoji="0" lang="en-US" altLang="zh-TW" sz="2400" dirty="0" smtClean="0">
              <a:solidFill>
                <a:srgbClr val="FF0000"/>
              </a:solidFill>
              <a:latin typeface="Times New Roman" pitchFamily="18" charset="0"/>
              <a:ea typeface="標楷體" pitchFamily="65" charset="-120"/>
            </a:endParaRPr>
          </a:p>
        </p:txBody>
      </p:sp>
    </p:spTree>
    <p:extLst>
      <p:ext uri="{BB962C8B-B14F-4D97-AF65-F5344CB8AC3E}">
        <p14:creationId xmlns:p14="http://schemas.microsoft.com/office/powerpoint/2010/main" xmlns="" val="1641480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9750" y="0"/>
            <a:ext cx="4967288" cy="765175"/>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(continued)</a:t>
            </a:r>
          </a:p>
        </p:txBody>
      </p:sp>
      <p:sp>
        <p:nvSpPr>
          <p:cNvPr id="26627" name="Rectangle 3"/>
          <p:cNvSpPr>
            <a:spLocks noGrp="1" noChangeArrowheads="1"/>
          </p:cNvSpPr>
          <p:nvPr>
            <p:ph type="body" idx="1"/>
          </p:nvPr>
        </p:nvSpPr>
        <p:spPr>
          <a:xfrm>
            <a:off x="519113" y="1047750"/>
            <a:ext cx="8229600" cy="5073650"/>
          </a:xfrm>
        </p:spPr>
        <p:txBody>
          <a:bodyPr/>
          <a:lstStyle/>
          <a:p>
            <a:pPr algn="dist" eaLnBrk="1" hangingPunct="1">
              <a:lnSpc>
                <a:spcPct val="120000"/>
              </a:lnSpc>
              <a:buFontTx/>
              <a:buNone/>
            </a:pPr>
            <a:r>
              <a:rPr lang="en-US" altLang="zh-TW" dirty="0" smtClean="0">
                <a:solidFill>
                  <a:schemeClr val="bg1"/>
                </a:solidFill>
                <a:latin typeface="Times New Roman" pitchFamily="18" charset="0"/>
                <a:ea typeface="標楷體" pitchFamily="65" charset="-120"/>
              </a:rPr>
              <a:t>    </a:t>
            </a:r>
          </a:p>
        </p:txBody>
      </p:sp>
      <p:grpSp>
        <p:nvGrpSpPr>
          <p:cNvPr id="26628" name="Group 4"/>
          <p:cNvGrpSpPr>
            <a:grpSpLocks/>
          </p:cNvGrpSpPr>
          <p:nvPr/>
        </p:nvGrpSpPr>
        <p:grpSpPr bwMode="auto">
          <a:xfrm>
            <a:off x="250825" y="0"/>
            <a:ext cx="8893175" cy="6781800"/>
            <a:chOff x="158" y="0"/>
            <a:chExt cx="5602" cy="4272"/>
          </a:xfrm>
        </p:grpSpPr>
        <p:sp>
          <p:nvSpPr>
            <p:cNvPr id="26630"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26631"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26632" name="Group 7"/>
            <p:cNvGrpSpPr>
              <a:grpSpLocks/>
            </p:cNvGrpSpPr>
            <p:nvPr/>
          </p:nvGrpSpPr>
          <p:grpSpPr bwMode="auto">
            <a:xfrm>
              <a:off x="158" y="3748"/>
              <a:ext cx="5557" cy="524"/>
              <a:chOff x="158" y="3748"/>
              <a:chExt cx="5557" cy="524"/>
            </a:xfrm>
          </p:grpSpPr>
          <p:pic>
            <p:nvPicPr>
              <p:cNvPr id="26635"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6"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6637"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26633"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6634"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4" name="矩形 13"/>
          <p:cNvSpPr/>
          <p:nvPr/>
        </p:nvSpPr>
        <p:spPr>
          <a:xfrm>
            <a:off x="899593" y="5301208"/>
            <a:ext cx="6985520" cy="400110"/>
          </a:xfrm>
          <a:prstGeom prst="rect">
            <a:avLst/>
          </a:prstGeom>
        </p:spPr>
        <p:txBody>
          <a:bodyPr wrap="square">
            <a:spAutoFit/>
          </a:bodyPr>
          <a:lstStyle/>
          <a:p>
            <a:pPr lvl="0" algn="just"/>
            <a:r>
              <a:rPr lang="en-US" altLang="zh-TW" sz="2000" dirty="0" smtClean="0">
                <a:solidFill>
                  <a:srgbClr val="FFFFFF"/>
                </a:solidFill>
                <a:latin typeface="Times New Roman" pitchFamily="18" charset="0"/>
                <a:cs typeface="Times New Roman" pitchFamily="18" charset="0"/>
              </a:rPr>
              <a:t>Keyhole collapse for subsonic flow and existence of a shock wave </a:t>
            </a:r>
            <a:endParaRPr lang="zh-TW" altLang="en-US" sz="2000" dirty="0">
              <a:solidFill>
                <a:srgbClr val="FFFFFF"/>
              </a:solidFill>
              <a:latin typeface="Times New Roman" pitchFamily="18" charset="0"/>
              <a:cs typeface="Times New Roman" pitchFamily="18" charset="0"/>
            </a:endParaRPr>
          </a:p>
        </p:txBody>
      </p:sp>
      <p:pic>
        <p:nvPicPr>
          <p:cNvPr id="38914" name="Picture 2" descr="D:\d\cy\Student\趙子鈞\Final figures (2013-9-10)\supersonic\rcb1-400dpi.t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1637" y="1556792"/>
            <a:ext cx="3645404" cy="3240360"/>
          </a:xfrm>
          <a:prstGeom prst="rect">
            <a:avLst/>
          </a:prstGeom>
          <a:noFill/>
          <a:extLst>
            <a:ext uri="{909E8E84-426E-40DD-AFC4-6F175D3DCCD1}">
              <a14:hiddenFill xmlns:a14="http://schemas.microsoft.com/office/drawing/2010/main" xmlns="">
                <a:solidFill>
                  <a:srgbClr val="FFFFFF"/>
                </a:solidFill>
              </a14:hiddenFill>
            </a:ext>
          </a:extLst>
        </p:spPr>
      </p:pic>
      <p:pic>
        <p:nvPicPr>
          <p:cNvPr id="13517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19560" y="1563806"/>
            <a:ext cx="3641499" cy="3233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242481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9750" y="0"/>
            <a:ext cx="4967288" cy="765175"/>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Conclusions</a:t>
            </a:r>
          </a:p>
        </p:txBody>
      </p:sp>
      <p:sp>
        <p:nvSpPr>
          <p:cNvPr id="28675" name="Rectangle 3"/>
          <p:cNvSpPr>
            <a:spLocks noGrp="1" noChangeArrowheads="1"/>
          </p:cNvSpPr>
          <p:nvPr>
            <p:ph type="body" idx="1"/>
          </p:nvPr>
        </p:nvSpPr>
        <p:spPr>
          <a:xfrm>
            <a:off x="457200" y="1052513"/>
            <a:ext cx="8229600" cy="5073650"/>
          </a:xfrm>
        </p:spPr>
        <p:txBody>
          <a:bodyPr/>
          <a:lstStyle/>
          <a:p>
            <a:pPr algn="dist" eaLnBrk="1" hangingPunct="1">
              <a:lnSpc>
                <a:spcPct val="120000"/>
              </a:lnSpc>
              <a:buFontTx/>
              <a:buNone/>
            </a:pPr>
            <a:r>
              <a:rPr lang="en-US" altLang="zh-TW" smtClean="0">
                <a:solidFill>
                  <a:schemeClr val="bg1"/>
                </a:solidFill>
                <a:latin typeface="Times New Roman" pitchFamily="18" charset="0"/>
                <a:ea typeface="標楷體" pitchFamily="65" charset="-120"/>
              </a:rPr>
              <a:t>    </a:t>
            </a:r>
          </a:p>
        </p:txBody>
      </p:sp>
      <p:grpSp>
        <p:nvGrpSpPr>
          <p:cNvPr id="28676" name="Group 4"/>
          <p:cNvGrpSpPr>
            <a:grpSpLocks/>
          </p:cNvGrpSpPr>
          <p:nvPr/>
        </p:nvGrpSpPr>
        <p:grpSpPr bwMode="auto">
          <a:xfrm>
            <a:off x="250825" y="0"/>
            <a:ext cx="8893175" cy="6781800"/>
            <a:chOff x="158" y="0"/>
            <a:chExt cx="5602" cy="4272"/>
          </a:xfrm>
        </p:grpSpPr>
        <p:sp>
          <p:nvSpPr>
            <p:cNvPr id="28678"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28679"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28680" name="Group 7"/>
            <p:cNvGrpSpPr>
              <a:grpSpLocks/>
            </p:cNvGrpSpPr>
            <p:nvPr/>
          </p:nvGrpSpPr>
          <p:grpSpPr bwMode="auto">
            <a:xfrm>
              <a:off x="158" y="3748"/>
              <a:ext cx="5557" cy="524"/>
              <a:chOff x="158" y="3748"/>
              <a:chExt cx="5557" cy="524"/>
            </a:xfrm>
          </p:grpSpPr>
          <p:pic>
            <p:nvPicPr>
              <p:cNvPr id="28683"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4"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8685"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28681"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8682"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28677" name="Text Box 13"/>
          <p:cNvSpPr txBox="1">
            <a:spLocks noChangeArrowheads="1"/>
          </p:cNvSpPr>
          <p:nvPr/>
        </p:nvSpPr>
        <p:spPr bwMode="auto">
          <a:xfrm>
            <a:off x="539750" y="1052513"/>
            <a:ext cx="7850188"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just" eaLnBrk="1" hangingPunct="1"/>
            <a:endParaRPr lang="en-US" altLang="zh-TW" sz="2400" dirty="0">
              <a:latin typeface="Times New Roman" pitchFamily="18" charset="0"/>
            </a:endParaRPr>
          </a:p>
          <a:p>
            <a:pPr algn="just" eaLnBrk="1" hangingPunct="1">
              <a:buFont typeface="Wingdings" pitchFamily="2" charset="2"/>
              <a:buChar char="l"/>
            </a:pPr>
            <a:r>
              <a:rPr lang="en-US" altLang="zh-TW" sz="2400" dirty="0">
                <a:latin typeface="Times New Roman" pitchFamily="18" charset="0"/>
              </a:rPr>
              <a:t>A</a:t>
            </a:r>
            <a:r>
              <a:rPr lang="en-US" altLang="zh-TW" sz="2400" dirty="0" smtClean="0">
                <a:latin typeface="Times New Roman" pitchFamily="18" charset="0"/>
              </a:rPr>
              <a:t>mplitude </a:t>
            </a:r>
            <a:r>
              <a:rPr lang="en-US" altLang="zh-TW" sz="2400" dirty="0">
                <a:latin typeface="Times New Roman" pitchFamily="18" charset="0"/>
              </a:rPr>
              <a:t>of </a:t>
            </a:r>
            <a:r>
              <a:rPr lang="en-US" altLang="zh-TW" sz="2400" dirty="0" smtClean="0">
                <a:latin typeface="Times New Roman" pitchFamily="18" charset="0"/>
              </a:rPr>
              <a:t>spiking and humping are enhanced </a:t>
            </a:r>
            <a:r>
              <a:rPr lang="en-US" altLang="zh-TW" sz="2400" dirty="0">
                <a:latin typeface="Times New Roman" pitchFamily="18" charset="0"/>
              </a:rPr>
              <a:t>by lowering the focal spot location and reducing welding speed. </a:t>
            </a:r>
            <a:r>
              <a:rPr lang="en-US" altLang="zh-TW" sz="2400" dirty="0" smtClean="0">
                <a:latin typeface="Times New Roman" pitchFamily="18" charset="0"/>
              </a:rPr>
              <a:t>It can be successfully scaled.</a:t>
            </a:r>
            <a:endParaRPr lang="en-US" altLang="zh-TW" sz="2400" dirty="0">
              <a:latin typeface="Times New Roman" pitchFamily="18" charset="0"/>
            </a:endParaRPr>
          </a:p>
          <a:p>
            <a:pPr algn="just" eaLnBrk="1" hangingPunct="1">
              <a:buFont typeface="Wingdings" pitchFamily="2" charset="2"/>
              <a:buNone/>
            </a:pPr>
            <a:endParaRPr lang="en-US" altLang="zh-TW" sz="2400" dirty="0">
              <a:latin typeface="Times New Roman" pitchFamily="18" charset="0"/>
            </a:endParaRPr>
          </a:p>
          <a:p>
            <a:pPr algn="just" eaLnBrk="1" hangingPunct="1">
              <a:buFont typeface="Wingdings" pitchFamily="2" charset="2"/>
              <a:buChar char="l"/>
            </a:pPr>
            <a:r>
              <a:rPr lang="en-US" altLang="zh-TW" sz="2400" dirty="0" smtClean="0">
                <a:latin typeface="Times New Roman" pitchFamily="18" charset="0"/>
              </a:rPr>
              <a:t>Tendency for incapability of drilling or keyhole welding is enhanced for a subsonic vapor flow in the keyhole, or existence of a shock wave.</a:t>
            </a:r>
          </a:p>
          <a:p>
            <a:pPr marL="0" indent="0" algn="just" eaLnBrk="1" hangingPunct="1"/>
            <a:endParaRPr lang="en-US" altLang="zh-TW" sz="2400" dirty="0" smtClean="0">
              <a:latin typeface="Times New Roman" pitchFamily="18" charset="0"/>
            </a:endParaRPr>
          </a:p>
          <a:p>
            <a:pPr algn="just" eaLnBrk="1" hangingPunct="1">
              <a:buFont typeface="Wingdings" pitchFamily="2" charset="2"/>
              <a:buChar char="l"/>
            </a:pPr>
            <a:r>
              <a:rPr lang="en-US" altLang="zh-TW" sz="2400" dirty="0" smtClean="0">
                <a:latin typeface="Times New Roman" pitchFamily="18" charset="0"/>
              </a:rPr>
              <a:t>Theoretical analysis is beneficial for understanding and controlling of practical problems.</a:t>
            </a:r>
          </a:p>
          <a:p>
            <a:pPr algn="just" eaLnBrk="1" hangingPunct="1">
              <a:buFont typeface="Wingdings" pitchFamily="2" charset="2"/>
              <a:buChar char="l"/>
            </a:pPr>
            <a:endParaRPr lang="en-US" altLang="zh-TW" sz="2400" dirty="0">
              <a:latin typeface="Times New Roman" pitchFamily="18" charset="0"/>
            </a:endParaRPr>
          </a:p>
          <a:p>
            <a:pPr algn="just" eaLnBrk="1" hangingPunct="1"/>
            <a:endParaRPr kumimoji="0" lang="en-US" altLang="zh-TW" sz="2400" dirty="0">
              <a:latin typeface="Times New Roman" pitchFamily="18" charset="0"/>
            </a:endParaRPr>
          </a:p>
          <a:p>
            <a:pPr algn="just" eaLnBrk="1" hangingPunct="1">
              <a:buFont typeface="Wingdings" pitchFamily="2" charset="2"/>
              <a:buNone/>
            </a:pPr>
            <a:endParaRPr kumimoji="0" lang="en-US" altLang="zh-TW" sz="2400" dirty="0">
              <a:latin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9750" y="0"/>
            <a:ext cx="4967288" cy="765175"/>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References</a:t>
            </a:r>
          </a:p>
        </p:txBody>
      </p:sp>
      <p:sp>
        <p:nvSpPr>
          <p:cNvPr id="28675" name="Rectangle 3"/>
          <p:cNvSpPr>
            <a:spLocks noGrp="1" noChangeArrowheads="1"/>
          </p:cNvSpPr>
          <p:nvPr>
            <p:ph type="body" idx="1"/>
          </p:nvPr>
        </p:nvSpPr>
        <p:spPr>
          <a:xfrm>
            <a:off x="457200" y="1052513"/>
            <a:ext cx="8229600" cy="5073650"/>
          </a:xfrm>
        </p:spPr>
        <p:txBody>
          <a:bodyPr/>
          <a:lstStyle/>
          <a:p>
            <a:pPr algn="dist" eaLnBrk="1" hangingPunct="1">
              <a:lnSpc>
                <a:spcPct val="120000"/>
              </a:lnSpc>
              <a:buFontTx/>
              <a:buNone/>
            </a:pPr>
            <a:r>
              <a:rPr lang="en-US" altLang="zh-TW" smtClean="0">
                <a:solidFill>
                  <a:schemeClr val="bg1"/>
                </a:solidFill>
                <a:latin typeface="Times New Roman" pitchFamily="18" charset="0"/>
                <a:ea typeface="標楷體" pitchFamily="65" charset="-120"/>
              </a:rPr>
              <a:t>    </a:t>
            </a:r>
          </a:p>
        </p:txBody>
      </p:sp>
      <p:grpSp>
        <p:nvGrpSpPr>
          <p:cNvPr id="28676" name="Group 4"/>
          <p:cNvGrpSpPr>
            <a:grpSpLocks/>
          </p:cNvGrpSpPr>
          <p:nvPr/>
        </p:nvGrpSpPr>
        <p:grpSpPr bwMode="auto">
          <a:xfrm>
            <a:off x="250825" y="0"/>
            <a:ext cx="8893175" cy="6781800"/>
            <a:chOff x="158" y="0"/>
            <a:chExt cx="5602" cy="4272"/>
          </a:xfrm>
        </p:grpSpPr>
        <p:sp>
          <p:nvSpPr>
            <p:cNvPr id="28678"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28679"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28680" name="Group 7"/>
            <p:cNvGrpSpPr>
              <a:grpSpLocks/>
            </p:cNvGrpSpPr>
            <p:nvPr/>
          </p:nvGrpSpPr>
          <p:grpSpPr bwMode="auto">
            <a:xfrm>
              <a:off x="158" y="3748"/>
              <a:ext cx="5557" cy="524"/>
              <a:chOff x="158" y="3748"/>
              <a:chExt cx="5557" cy="524"/>
            </a:xfrm>
          </p:grpSpPr>
          <p:pic>
            <p:nvPicPr>
              <p:cNvPr id="28683"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4"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8685"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28681"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8682"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28677" name="Text Box 13"/>
          <p:cNvSpPr txBox="1">
            <a:spLocks noChangeArrowheads="1"/>
          </p:cNvSpPr>
          <p:nvPr/>
        </p:nvSpPr>
        <p:spPr bwMode="auto">
          <a:xfrm>
            <a:off x="539552" y="1412776"/>
            <a:ext cx="7850188" cy="5139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just" eaLnBrk="1" hangingPunct="1">
              <a:buFont typeface="Wingdings" pitchFamily="2" charset="2"/>
              <a:buChar char="l"/>
            </a:pPr>
            <a:r>
              <a:rPr lang="en-US" altLang="zh-TW" sz="2000" dirty="0" smtClean="0">
                <a:latin typeface="Times New Roman" pitchFamily="18" charset="0"/>
              </a:rPr>
              <a:t>Bejan, A., 1995, </a:t>
            </a:r>
            <a:r>
              <a:rPr lang="en-US" altLang="zh-TW" sz="2000" dirty="0">
                <a:latin typeface="Times New Roman" pitchFamily="18" charset="0"/>
              </a:rPr>
              <a:t>Convection Heat </a:t>
            </a:r>
            <a:r>
              <a:rPr lang="en-US" altLang="zh-TW" sz="2000" dirty="0" smtClean="0">
                <a:latin typeface="Times New Roman" pitchFamily="18" charset="0"/>
              </a:rPr>
              <a:t>Transfer, New </a:t>
            </a:r>
            <a:r>
              <a:rPr lang="en-US" altLang="zh-TW" sz="2000" dirty="0">
                <a:latin typeface="Times New Roman" pitchFamily="18" charset="0"/>
              </a:rPr>
              <a:t>York: </a:t>
            </a:r>
            <a:r>
              <a:rPr lang="en-US" altLang="zh-TW" sz="2000" dirty="0" smtClean="0">
                <a:latin typeface="Times New Roman" pitchFamily="18" charset="0"/>
              </a:rPr>
              <a:t>Wiley</a:t>
            </a:r>
          </a:p>
          <a:p>
            <a:pPr algn="just" eaLnBrk="1" hangingPunct="1">
              <a:buFont typeface="Wingdings" pitchFamily="2" charset="2"/>
              <a:buChar char="l"/>
            </a:pPr>
            <a:r>
              <a:rPr lang="en-US" altLang="zh-TW" sz="2000" dirty="0" smtClean="0">
                <a:latin typeface="Times New Roman" pitchFamily="18" charset="0"/>
              </a:rPr>
              <a:t>Lee</a:t>
            </a:r>
            <a:r>
              <a:rPr lang="en-US" altLang="zh-TW" sz="2000" dirty="0">
                <a:latin typeface="Times New Roman" pitchFamily="18" charset="0"/>
              </a:rPr>
              <a:t>, J. Y., </a:t>
            </a:r>
            <a:r>
              <a:rPr lang="en-US" altLang="zh-TW" sz="2000" dirty="0" err="1">
                <a:latin typeface="Times New Roman" pitchFamily="18" charset="0"/>
              </a:rPr>
              <a:t>Ko</a:t>
            </a:r>
            <a:r>
              <a:rPr lang="en-US" altLang="zh-TW" sz="2000" dirty="0">
                <a:latin typeface="Times New Roman" pitchFamily="18" charset="0"/>
              </a:rPr>
              <a:t>, S. H., </a:t>
            </a:r>
            <a:r>
              <a:rPr lang="en-US" altLang="zh-TW" sz="2000" dirty="0" err="1">
                <a:latin typeface="Times New Roman" pitchFamily="18" charset="0"/>
              </a:rPr>
              <a:t>Farson</a:t>
            </a:r>
            <a:r>
              <a:rPr lang="en-US" altLang="zh-TW" sz="2000" dirty="0">
                <a:latin typeface="Times New Roman" pitchFamily="18" charset="0"/>
              </a:rPr>
              <a:t>, D. F., and </a:t>
            </a:r>
            <a:r>
              <a:rPr lang="en-US" altLang="zh-TW" sz="2000" dirty="0" err="1">
                <a:latin typeface="Times New Roman" pitchFamily="18" charset="0"/>
              </a:rPr>
              <a:t>Yoo</a:t>
            </a:r>
            <a:r>
              <a:rPr lang="en-US" altLang="zh-TW" sz="2000" dirty="0">
                <a:latin typeface="Times New Roman" pitchFamily="18" charset="0"/>
              </a:rPr>
              <a:t>, C. D., 2002, </a:t>
            </a:r>
            <a:r>
              <a:rPr lang="en-US" altLang="zh-TW" sz="2000" dirty="0" smtClean="0">
                <a:latin typeface="Times New Roman" pitchFamily="18" charset="0"/>
              </a:rPr>
              <a:t>J</a:t>
            </a:r>
            <a:r>
              <a:rPr lang="en-US" altLang="zh-TW" sz="2000" dirty="0">
                <a:latin typeface="Times New Roman" pitchFamily="18" charset="0"/>
              </a:rPr>
              <a:t>. Physics D: Applied Physics, Vol. 35, pp. 1570-1576</a:t>
            </a:r>
            <a:r>
              <a:rPr lang="en-US" altLang="zh-TW" sz="2000" dirty="0" smtClean="0">
                <a:latin typeface="Times New Roman" pitchFamily="18" charset="0"/>
              </a:rPr>
              <a:t>.</a:t>
            </a:r>
          </a:p>
          <a:p>
            <a:pPr algn="just" eaLnBrk="1" hangingPunct="1">
              <a:buFont typeface="Wingdings" pitchFamily="2" charset="2"/>
              <a:buChar char="l"/>
            </a:pPr>
            <a:r>
              <a:rPr lang="en-US" altLang="zh-TW" sz="2000" dirty="0" err="1">
                <a:latin typeface="Times New Roman" pitchFamily="18" charset="0"/>
              </a:rPr>
              <a:t>Mohanty</a:t>
            </a:r>
            <a:r>
              <a:rPr lang="en-US" altLang="zh-TW" sz="2000" dirty="0">
                <a:latin typeface="Times New Roman" pitchFamily="18" charset="0"/>
              </a:rPr>
              <a:t>, P. S., and </a:t>
            </a:r>
            <a:r>
              <a:rPr lang="en-US" altLang="zh-TW" sz="2000" dirty="0" err="1">
                <a:latin typeface="Times New Roman" pitchFamily="18" charset="0"/>
              </a:rPr>
              <a:t>Mazumder</a:t>
            </a:r>
            <a:r>
              <a:rPr lang="en-US" altLang="zh-TW" sz="2000" dirty="0">
                <a:latin typeface="Times New Roman" pitchFamily="18" charset="0"/>
              </a:rPr>
              <a:t>, J., 1998, Metall. Mater. Trans. B, 29, 1269-1279. </a:t>
            </a:r>
            <a:endParaRPr lang="en-US" altLang="zh-TW" sz="2000" dirty="0" smtClean="0">
              <a:latin typeface="Times New Roman" pitchFamily="18" charset="0"/>
            </a:endParaRPr>
          </a:p>
          <a:p>
            <a:pPr algn="just" eaLnBrk="1" hangingPunct="1">
              <a:buFont typeface="Wingdings" pitchFamily="2" charset="2"/>
              <a:buChar char="l"/>
            </a:pPr>
            <a:r>
              <a:rPr lang="en-US" altLang="zh-TW" sz="2000" dirty="0" smtClean="0">
                <a:latin typeface="Times New Roman" pitchFamily="18" charset="0"/>
              </a:rPr>
              <a:t>Wei</a:t>
            </a:r>
            <a:r>
              <a:rPr lang="en-US" altLang="zh-TW" sz="2000" dirty="0">
                <a:latin typeface="Times New Roman" pitchFamily="18" charset="0"/>
              </a:rPr>
              <a:t>, P. S., Chuang, K. C., </a:t>
            </a:r>
            <a:r>
              <a:rPr lang="en-US" altLang="zh-TW" sz="2000" dirty="0" err="1">
                <a:latin typeface="Times New Roman" pitchFamily="18" charset="0"/>
              </a:rPr>
              <a:t>DebRoy</a:t>
            </a:r>
            <a:r>
              <a:rPr lang="en-US" altLang="zh-TW" sz="2000" dirty="0">
                <a:latin typeface="Times New Roman" pitchFamily="18" charset="0"/>
              </a:rPr>
              <a:t>, T., and Ku, J. S., </a:t>
            </a:r>
            <a:r>
              <a:rPr lang="en-US" altLang="zh-TW" sz="2000" dirty="0" smtClean="0">
                <a:latin typeface="Times New Roman" pitchFamily="18" charset="0"/>
              </a:rPr>
              <a:t>2011,Journal </a:t>
            </a:r>
            <a:r>
              <a:rPr lang="en-US" altLang="zh-TW" sz="2000" dirty="0">
                <a:latin typeface="Times New Roman" pitchFamily="18" charset="0"/>
              </a:rPr>
              <a:t>of Physics D: Applied Physics, Vol. 44, </a:t>
            </a:r>
            <a:r>
              <a:rPr lang="en-US" altLang="zh-TW" sz="2000" dirty="0" smtClean="0">
                <a:latin typeface="Times New Roman" pitchFamily="18" charset="0"/>
              </a:rPr>
              <a:t>245501</a:t>
            </a:r>
          </a:p>
          <a:p>
            <a:pPr algn="just" eaLnBrk="1" hangingPunct="1">
              <a:buFont typeface="Wingdings" pitchFamily="2" charset="2"/>
              <a:buChar char="l"/>
            </a:pPr>
            <a:r>
              <a:rPr lang="en-US" altLang="zh-TW" sz="2000" dirty="0" smtClean="0">
                <a:latin typeface="Times New Roman" pitchFamily="18" charset="0"/>
              </a:rPr>
              <a:t>Wei</a:t>
            </a:r>
            <a:r>
              <a:rPr lang="en-US" altLang="zh-TW" sz="2000" dirty="0">
                <a:latin typeface="Times New Roman" pitchFamily="18" charset="0"/>
              </a:rPr>
              <a:t>, P. S., Chuang, K.C., Ku, J. S., and </a:t>
            </a:r>
            <a:r>
              <a:rPr lang="en-US" altLang="zh-TW" sz="2000" dirty="0" err="1">
                <a:latin typeface="Times New Roman" pitchFamily="18" charset="0"/>
              </a:rPr>
              <a:t>DebRoy</a:t>
            </a:r>
            <a:r>
              <a:rPr lang="en-US" altLang="zh-TW" sz="2000" dirty="0">
                <a:latin typeface="Times New Roman" pitchFamily="18" charset="0"/>
              </a:rPr>
              <a:t>, T., 2012, </a:t>
            </a:r>
            <a:r>
              <a:rPr lang="en-US" altLang="zh-TW" sz="2000" dirty="0" smtClean="0">
                <a:latin typeface="Times New Roman" pitchFamily="18" charset="0"/>
              </a:rPr>
              <a:t>IEEE </a:t>
            </a:r>
            <a:r>
              <a:rPr lang="en-US" altLang="zh-TW" sz="2000" dirty="0">
                <a:latin typeface="Times New Roman" pitchFamily="18" charset="0"/>
              </a:rPr>
              <a:t>Transactions on Components, Packaging and Manufacturing Technology, Vol. 2, pp. 383-394</a:t>
            </a:r>
            <a:r>
              <a:rPr lang="en-US" altLang="zh-TW" sz="2000" dirty="0" smtClean="0">
                <a:latin typeface="Times New Roman" pitchFamily="18" charset="0"/>
              </a:rPr>
              <a:t>.</a:t>
            </a:r>
          </a:p>
          <a:p>
            <a:pPr algn="just" eaLnBrk="1" hangingPunct="1">
              <a:buFont typeface="Wingdings" pitchFamily="2" charset="2"/>
              <a:buChar char="l"/>
            </a:pPr>
            <a:r>
              <a:rPr lang="en-US" altLang="zh-TW" sz="2000" dirty="0" smtClean="0">
                <a:latin typeface="Times New Roman" pitchFamily="18" charset="0"/>
              </a:rPr>
              <a:t>Cho</a:t>
            </a:r>
            <a:r>
              <a:rPr lang="en-US" altLang="zh-TW" sz="2000" dirty="0">
                <a:latin typeface="Times New Roman" pitchFamily="18" charset="0"/>
              </a:rPr>
              <a:t>, J. H., </a:t>
            </a:r>
            <a:r>
              <a:rPr lang="en-US" altLang="zh-TW" sz="2000" dirty="0" err="1">
                <a:latin typeface="Times New Roman" pitchFamily="18" charset="0"/>
              </a:rPr>
              <a:t>Farson</a:t>
            </a:r>
            <a:r>
              <a:rPr lang="en-US" altLang="zh-TW" sz="2000" dirty="0">
                <a:latin typeface="Times New Roman" pitchFamily="18" charset="0"/>
              </a:rPr>
              <a:t>, D. F., and Reiter, M. J., 2009, </a:t>
            </a:r>
            <a:r>
              <a:rPr lang="en-US" altLang="zh-TW" sz="2000" dirty="0" smtClean="0">
                <a:latin typeface="Times New Roman" pitchFamily="18" charset="0"/>
              </a:rPr>
              <a:t>Journal </a:t>
            </a:r>
            <a:r>
              <a:rPr lang="en-US" altLang="zh-TW" sz="2000" dirty="0">
                <a:latin typeface="Times New Roman" pitchFamily="18" charset="0"/>
              </a:rPr>
              <a:t>of Physics D, Applied Physics, Vol. 42, pp. 115501(8 </a:t>
            </a:r>
            <a:r>
              <a:rPr lang="en-US" altLang="zh-TW" sz="2000" dirty="0" err="1">
                <a:latin typeface="Times New Roman" pitchFamily="18" charset="0"/>
              </a:rPr>
              <a:t>pp</a:t>
            </a:r>
            <a:r>
              <a:rPr lang="en-US" altLang="zh-TW" sz="2000" dirty="0" smtClean="0">
                <a:latin typeface="Times New Roman" pitchFamily="18" charset="0"/>
              </a:rPr>
              <a:t>)</a:t>
            </a:r>
          </a:p>
          <a:p>
            <a:pPr algn="just" eaLnBrk="1" hangingPunct="1">
              <a:buFont typeface="Wingdings" pitchFamily="2" charset="2"/>
              <a:buChar char="l"/>
            </a:pPr>
            <a:r>
              <a:rPr lang="en-US" altLang="zh-TW" sz="2000" dirty="0" err="1" smtClean="0">
                <a:latin typeface="Times New Roman" pitchFamily="18" charset="0"/>
              </a:rPr>
              <a:t>Kawahito</a:t>
            </a:r>
            <a:r>
              <a:rPr lang="en-US" altLang="zh-TW" sz="2000" dirty="0">
                <a:latin typeface="Times New Roman" pitchFamily="18" charset="0"/>
              </a:rPr>
              <a:t>, Y., </a:t>
            </a:r>
            <a:r>
              <a:rPr lang="en-US" altLang="zh-TW" sz="2000" dirty="0" err="1">
                <a:latin typeface="Times New Roman" pitchFamily="18" charset="0"/>
              </a:rPr>
              <a:t>Mizutani</a:t>
            </a:r>
            <a:r>
              <a:rPr lang="en-US" altLang="zh-TW" sz="2000" dirty="0">
                <a:latin typeface="Times New Roman" pitchFamily="18" charset="0"/>
              </a:rPr>
              <a:t> M., and Katayama, S., 2007, </a:t>
            </a:r>
            <a:r>
              <a:rPr lang="en-US" altLang="zh-TW" sz="2000" dirty="0" smtClean="0">
                <a:latin typeface="Times New Roman" pitchFamily="18" charset="0"/>
              </a:rPr>
              <a:t>J</a:t>
            </a:r>
            <a:r>
              <a:rPr lang="en-US" altLang="zh-TW" sz="2000" dirty="0">
                <a:latin typeface="Times New Roman" pitchFamily="18" charset="0"/>
              </a:rPr>
              <a:t>. Physics D: Appl. Phys., Vol. 40, pp. 5854-5859.</a:t>
            </a:r>
          </a:p>
          <a:p>
            <a:pPr algn="just" eaLnBrk="1" hangingPunct="1"/>
            <a:endParaRPr kumimoji="0" lang="en-US" altLang="zh-TW" sz="2400" dirty="0">
              <a:latin typeface="Times New Roman" pitchFamily="18" charset="0"/>
            </a:endParaRPr>
          </a:p>
          <a:p>
            <a:pPr algn="just" eaLnBrk="1" hangingPunct="1">
              <a:buFont typeface="Wingdings" pitchFamily="2" charset="2"/>
              <a:buNone/>
            </a:pPr>
            <a:endParaRPr kumimoji="0" lang="en-US" altLang="zh-TW" sz="2400" dirty="0">
              <a:latin typeface="Times New Roman" pitchFamily="18" charset="0"/>
            </a:endParaRPr>
          </a:p>
        </p:txBody>
      </p:sp>
    </p:spTree>
    <p:extLst>
      <p:ext uri="{BB962C8B-B14F-4D97-AF65-F5344CB8AC3E}">
        <p14:creationId xmlns:p14="http://schemas.microsoft.com/office/powerpoint/2010/main" xmlns="" val="415233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subTitle" idx="1"/>
          </p:nvPr>
        </p:nvSpPr>
        <p:spPr>
          <a:xfrm>
            <a:off x="294754" y="3402012"/>
            <a:ext cx="8820150" cy="3455988"/>
          </a:xfrm>
        </p:spPr>
        <p:txBody>
          <a:bodyPr/>
          <a:lstStyle/>
          <a:p>
            <a:pPr eaLnBrk="1" hangingPunct="1">
              <a:lnSpc>
                <a:spcPct val="80000"/>
              </a:lnSpc>
            </a:pPr>
            <a:r>
              <a:rPr lang="en-US" altLang="zh-TW" sz="2000" b="1" i="1" dirty="0" smtClean="0">
                <a:solidFill>
                  <a:schemeClr val="bg1"/>
                </a:solidFill>
              </a:rPr>
              <a:t>P. S.  Wei</a:t>
            </a:r>
          </a:p>
          <a:p>
            <a:pPr eaLnBrk="1" hangingPunct="1">
              <a:lnSpc>
                <a:spcPct val="80000"/>
              </a:lnSpc>
            </a:pPr>
            <a:r>
              <a:rPr lang="en-US" altLang="zh-TW" sz="2000" b="1" i="1" smtClean="0">
                <a:solidFill>
                  <a:schemeClr val="bg1"/>
                </a:solidFill>
              </a:rPr>
              <a:t>Professor</a:t>
            </a:r>
            <a:endParaRPr lang="en-US" altLang="zh-TW" sz="2000" b="1" i="1" dirty="0" smtClean="0">
              <a:solidFill>
                <a:schemeClr val="bg1"/>
              </a:solidFill>
            </a:endParaRPr>
          </a:p>
          <a:p>
            <a:pPr eaLnBrk="1" hangingPunct="1">
              <a:lnSpc>
                <a:spcPct val="80000"/>
              </a:lnSpc>
            </a:pPr>
            <a:r>
              <a:rPr lang="en-US" altLang="zh-TW" sz="2000" b="1" i="1" dirty="0" smtClean="0">
                <a:solidFill>
                  <a:schemeClr val="bg1"/>
                </a:solidFill>
              </a:rPr>
              <a:t>Department of Mechanical and Electro-Mechanical Engineering</a:t>
            </a:r>
          </a:p>
          <a:p>
            <a:pPr eaLnBrk="1" hangingPunct="1">
              <a:lnSpc>
                <a:spcPct val="80000"/>
              </a:lnSpc>
            </a:pPr>
            <a:r>
              <a:rPr lang="en-US" altLang="zh-TW" sz="2000" b="1" i="1" dirty="0" smtClean="0">
                <a:solidFill>
                  <a:schemeClr val="bg1"/>
                </a:solidFill>
              </a:rPr>
              <a:t>National Sun </a:t>
            </a:r>
            <a:r>
              <a:rPr lang="en-US" altLang="zh-TW" sz="2000" b="1" i="1" dirty="0" err="1" smtClean="0">
                <a:solidFill>
                  <a:schemeClr val="bg1"/>
                </a:solidFill>
              </a:rPr>
              <a:t>Yat-Sen</a:t>
            </a:r>
            <a:r>
              <a:rPr lang="en-US" altLang="zh-TW" sz="2000" b="1" i="1" dirty="0" smtClean="0">
                <a:solidFill>
                  <a:schemeClr val="bg1"/>
                </a:solidFill>
              </a:rPr>
              <a:t> University</a:t>
            </a:r>
          </a:p>
          <a:p>
            <a:pPr eaLnBrk="1" hangingPunct="1">
              <a:lnSpc>
                <a:spcPct val="80000"/>
              </a:lnSpc>
            </a:pPr>
            <a:r>
              <a:rPr lang="en-US" altLang="zh-TW" sz="2000" b="1" i="1" dirty="0" smtClean="0">
                <a:solidFill>
                  <a:schemeClr val="bg1"/>
                </a:solidFill>
              </a:rPr>
              <a:t>Kaohsiung, Taiwan 80424, ROC</a:t>
            </a:r>
          </a:p>
          <a:p>
            <a:pPr eaLnBrk="1" hangingPunct="1">
              <a:lnSpc>
                <a:spcPct val="80000"/>
              </a:lnSpc>
            </a:pPr>
            <a:r>
              <a:rPr lang="en-US" altLang="zh-TW" sz="2000" b="1" i="1" dirty="0" smtClean="0">
                <a:solidFill>
                  <a:schemeClr val="bg1"/>
                </a:solidFill>
              </a:rPr>
              <a:t>E-mail: </a:t>
            </a:r>
            <a:r>
              <a:rPr lang="en-US" altLang="zh-TW" sz="1800" b="1" i="1" dirty="0" smtClean="0">
                <a:solidFill>
                  <a:schemeClr val="bg1"/>
                </a:solidFill>
              </a:rPr>
              <a:t>pswei@mail.nsysu.edu.tw</a:t>
            </a:r>
            <a:endParaRPr lang="en-US" altLang="zh-TW" sz="1800" b="1" dirty="0" smtClean="0">
              <a:solidFill>
                <a:schemeClr val="bg1"/>
              </a:solidFill>
              <a:latin typeface="Times New Roman" pitchFamily="18" charset="0"/>
              <a:ea typeface="標楷體" pitchFamily="65" charset="-120"/>
            </a:endParaRPr>
          </a:p>
          <a:p>
            <a:pPr eaLnBrk="1" hangingPunct="1">
              <a:lnSpc>
                <a:spcPct val="80000"/>
              </a:lnSpc>
            </a:pPr>
            <a:endParaRPr lang="en-US" altLang="zh-TW" sz="1800" b="1" dirty="0" smtClean="0">
              <a:solidFill>
                <a:schemeClr val="bg1"/>
              </a:solidFill>
              <a:latin typeface="Times New Roman" pitchFamily="18" charset="0"/>
              <a:ea typeface="標楷體" pitchFamily="65" charset="-120"/>
            </a:endParaRPr>
          </a:p>
        </p:txBody>
      </p:sp>
      <p:grpSp>
        <p:nvGrpSpPr>
          <p:cNvPr id="2051" name="Group 4"/>
          <p:cNvGrpSpPr>
            <a:grpSpLocks/>
          </p:cNvGrpSpPr>
          <p:nvPr/>
        </p:nvGrpSpPr>
        <p:grpSpPr bwMode="auto">
          <a:xfrm>
            <a:off x="250825" y="5949950"/>
            <a:ext cx="8821738" cy="831850"/>
            <a:chOff x="158" y="3748"/>
            <a:chExt cx="5557" cy="524"/>
          </a:xfrm>
        </p:grpSpPr>
        <p:pic>
          <p:nvPicPr>
            <p:cNvPr id="2060" name="Picture 5"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1" name="Line 6"/>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062" name="Rectangle 7"/>
            <p:cNvSpPr>
              <a:spLocks noChangeArrowheads="1"/>
            </p:cNvSpPr>
            <p:nvPr/>
          </p:nvSpPr>
          <p:spPr bwMode="auto">
            <a:xfrm>
              <a:off x="158" y="3995"/>
              <a:ext cx="37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r>
                <a:rPr lang="en-US" altLang="zh-TW" sz="2000"/>
                <a:t> </a:t>
              </a:r>
            </a:p>
          </p:txBody>
        </p:sp>
      </p:grpSp>
      <p:grpSp>
        <p:nvGrpSpPr>
          <p:cNvPr id="2052" name="Group 8"/>
          <p:cNvGrpSpPr>
            <a:grpSpLocks/>
          </p:cNvGrpSpPr>
          <p:nvPr/>
        </p:nvGrpSpPr>
        <p:grpSpPr bwMode="auto">
          <a:xfrm>
            <a:off x="6335713" y="0"/>
            <a:ext cx="2808287" cy="1138238"/>
            <a:chOff x="3991" y="0"/>
            <a:chExt cx="1769" cy="717"/>
          </a:xfrm>
        </p:grpSpPr>
        <p:sp>
          <p:nvSpPr>
            <p:cNvPr id="2057" name="Line 9"/>
            <p:cNvSpPr>
              <a:spLocks noChangeShapeType="1"/>
            </p:cNvSpPr>
            <p:nvPr/>
          </p:nvSpPr>
          <p:spPr bwMode="auto">
            <a:xfrm>
              <a:off x="4059" y="346"/>
              <a:ext cx="158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058" name="Text Box 10"/>
            <p:cNvSpPr txBox="1">
              <a:spLocks noChangeArrowheads="1"/>
            </p:cNvSpPr>
            <p:nvPr/>
          </p:nvSpPr>
          <p:spPr bwMode="auto">
            <a:xfrm>
              <a:off x="4422" y="0"/>
              <a:ext cx="998"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800" b="1">
                  <a:latin typeface="Times New Roman" pitchFamily="18" charset="0"/>
                </a:rPr>
                <a:t>NSYSU</a:t>
              </a:r>
            </a:p>
          </p:txBody>
        </p:sp>
        <p:sp>
          <p:nvSpPr>
            <p:cNvPr id="2059" name="Text Box 11"/>
            <p:cNvSpPr txBox="1">
              <a:spLocks noChangeArrowheads="1"/>
            </p:cNvSpPr>
            <p:nvPr/>
          </p:nvSpPr>
          <p:spPr bwMode="auto">
            <a:xfrm>
              <a:off x="3991" y="391"/>
              <a:ext cx="1769"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400" b="1">
                  <a:latin typeface="Times New Roman" pitchFamily="18" charset="0"/>
                </a:rPr>
                <a:t>Mechanical &amp; Micro-Mechanical</a:t>
              </a:r>
              <a:r>
                <a:rPr kumimoji="0" lang="en-US" altLang="zh-TW" sz="1400" b="1">
                  <a:solidFill>
                    <a:schemeClr val="tx1"/>
                  </a:solidFill>
                  <a:latin typeface="Times New Roman" pitchFamily="18" charset="0"/>
                </a:rPr>
                <a:t> </a:t>
              </a:r>
              <a:r>
                <a:rPr kumimoji="0" lang="en-US" altLang="zh-TW" sz="1400" b="1">
                  <a:latin typeface="Times New Roman" pitchFamily="18" charset="0"/>
                </a:rPr>
                <a:t>Engineering</a:t>
              </a:r>
            </a:p>
          </p:txBody>
        </p:sp>
      </p:grpSp>
      <p:sp>
        <p:nvSpPr>
          <p:cNvPr id="191500" name="Line 12"/>
          <p:cNvSpPr>
            <a:spLocks noChangeShapeType="1"/>
          </p:cNvSpPr>
          <p:nvPr/>
        </p:nvSpPr>
        <p:spPr bwMode="auto">
          <a:xfrm>
            <a:off x="250825" y="1340768"/>
            <a:ext cx="5832475"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191501" name="Line 13"/>
          <p:cNvSpPr>
            <a:spLocks noChangeShapeType="1"/>
          </p:cNvSpPr>
          <p:nvPr/>
        </p:nvSpPr>
        <p:spPr bwMode="auto">
          <a:xfrm>
            <a:off x="2612708" y="2780928"/>
            <a:ext cx="5761038"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sp>
        <p:nvSpPr>
          <p:cNvPr id="2055" name="Rectangle 15"/>
          <p:cNvSpPr>
            <a:spLocks noChangeArrowheads="1"/>
          </p:cNvSpPr>
          <p:nvPr/>
        </p:nvSpPr>
        <p:spPr bwMode="auto">
          <a:xfrm>
            <a:off x="107504" y="1154113"/>
            <a:ext cx="8713788" cy="2303462"/>
          </a:xfrm>
          <a:prstGeom prst="rect">
            <a:avLst/>
          </a:prstGeom>
          <a:noFill/>
          <a:ln>
            <a:noFill/>
          </a:ln>
          <a:effectLst>
            <a:glow>
              <a:schemeClr val="accent1">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endParaRPr lang="en-US" altLang="zh-TW" sz="2800" dirty="0">
              <a:solidFill>
                <a:srgbClr val="FFCC00"/>
              </a:solidFill>
              <a:latin typeface="標楷體" pitchFamily="65" charset="-120"/>
              <a:ea typeface="標楷體" pitchFamily="65" charset="-120"/>
            </a:endParaRPr>
          </a:p>
          <a:p>
            <a:pPr algn="ctr">
              <a:spcBef>
                <a:spcPct val="20000"/>
              </a:spcBef>
            </a:pPr>
            <a:r>
              <a:rPr lang="en-US" altLang="zh-TW" sz="3600" b="1" dirty="0">
                <a:solidFill>
                  <a:srgbClr val="FF0000"/>
                </a:solidFill>
              </a:rPr>
              <a:t>Some defects induced by laser beam</a:t>
            </a:r>
          </a:p>
          <a:p>
            <a:pPr algn="ctr">
              <a:spcBef>
                <a:spcPct val="20000"/>
              </a:spcBef>
            </a:pPr>
            <a:endParaRPr lang="en-US" altLang="zh-TW" sz="3600" dirty="0">
              <a:solidFill>
                <a:srgbClr val="FFCC00"/>
              </a:solidFill>
            </a:endParaRPr>
          </a:p>
          <a:p>
            <a:pPr algn="ctr">
              <a:spcBef>
                <a:spcPct val="20000"/>
              </a:spcBef>
            </a:pPr>
            <a:endParaRPr lang="en-US" altLang="zh-TW" sz="3600" dirty="0">
              <a:solidFill>
                <a:srgbClr val="FFCC00"/>
              </a:solidFill>
            </a:endParaRPr>
          </a:p>
        </p:txBody>
      </p:sp>
      <p:sp>
        <p:nvSpPr>
          <p:cNvPr id="2056" name="Text Box 17"/>
          <p:cNvSpPr txBox="1">
            <a:spLocks noChangeArrowheads="1"/>
          </p:cNvSpPr>
          <p:nvPr/>
        </p:nvSpPr>
        <p:spPr bwMode="auto">
          <a:xfrm>
            <a:off x="179388" y="188913"/>
            <a:ext cx="62642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i="1" dirty="0">
                <a:latin typeface="Times New Roman" pitchFamily="18" charset="0"/>
              </a:rPr>
              <a:t>Optics-2013 (International Conference and Exhibition on Lasers, Optics and Photonics ) San Antonio , Oct-7-9,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91500"/>
                                        </p:tgtEl>
                                        <p:attrNameLst>
                                          <p:attrName>style.visibility</p:attrName>
                                        </p:attrNameLst>
                                      </p:cBhvr>
                                      <p:to>
                                        <p:strVal val="visible"/>
                                      </p:to>
                                    </p:set>
                                    <p:animEffect transition="in" filter="strips(upRight)">
                                      <p:cBhvr>
                                        <p:cTn id="7" dur="1000"/>
                                        <p:tgtEl>
                                          <p:spTgt spid="191500"/>
                                        </p:tgtEl>
                                      </p:cBhvr>
                                    </p:animEffect>
                                  </p:childTnLst>
                                </p:cTn>
                              </p:par>
                            </p:childTnLst>
                          </p:cTn>
                        </p:par>
                        <p:par>
                          <p:cTn id="8" fill="hold" nodeType="afterGroup">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91501"/>
                                        </p:tgtEl>
                                        <p:attrNameLst>
                                          <p:attrName>style.visibility</p:attrName>
                                        </p:attrNameLst>
                                      </p:cBhvr>
                                      <p:to>
                                        <p:strVal val="visible"/>
                                      </p:to>
                                    </p:set>
                                    <p:animEffect transition="in" filter="strips(downLeft)">
                                      <p:cBhvr>
                                        <p:cTn id="11" dur="1000"/>
                                        <p:tgtEl>
                                          <p:spTgt spid="191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00" grpId="0" animBg="1"/>
      <p:bldP spid="19150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395288" y="2852738"/>
            <a:ext cx="8229600" cy="1079500"/>
          </a:xfrm>
        </p:spPr>
        <p:txBody>
          <a:bodyPr/>
          <a:lstStyle/>
          <a:p>
            <a:pPr algn="ctr" eaLnBrk="1" hangingPunct="1">
              <a:buFontTx/>
              <a:buNone/>
            </a:pPr>
            <a:r>
              <a:rPr lang="en-US" altLang="zh-TW" sz="6000" dirty="0" smtClean="0">
                <a:solidFill>
                  <a:schemeClr val="bg1"/>
                </a:solidFill>
                <a:latin typeface="Brush Script MT" pitchFamily="66" charset="0"/>
                <a:ea typeface="標楷體" pitchFamily="65" charset="-120"/>
              </a:rPr>
              <a:t>Thank you for your attention!</a:t>
            </a:r>
          </a:p>
        </p:txBody>
      </p:sp>
      <p:grpSp>
        <p:nvGrpSpPr>
          <p:cNvPr id="29699" name="Group 4"/>
          <p:cNvGrpSpPr>
            <a:grpSpLocks/>
          </p:cNvGrpSpPr>
          <p:nvPr/>
        </p:nvGrpSpPr>
        <p:grpSpPr bwMode="auto">
          <a:xfrm>
            <a:off x="250825" y="0"/>
            <a:ext cx="8893175" cy="6781800"/>
            <a:chOff x="158" y="0"/>
            <a:chExt cx="5602" cy="4272"/>
          </a:xfrm>
        </p:grpSpPr>
        <p:sp>
          <p:nvSpPr>
            <p:cNvPr id="29700"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29701"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29702" name="Group 7"/>
            <p:cNvGrpSpPr>
              <a:grpSpLocks/>
            </p:cNvGrpSpPr>
            <p:nvPr/>
          </p:nvGrpSpPr>
          <p:grpSpPr bwMode="auto">
            <a:xfrm>
              <a:off x="158" y="3748"/>
              <a:ext cx="5557" cy="524"/>
              <a:chOff x="158" y="3748"/>
              <a:chExt cx="5557" cy="524"/>
            </a:xfrm>
          </p:grpSpPr>
          <p:pic>
            <p:nvPicPr>
              <p:cNvPr id="29705"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6"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9707"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29703"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29704"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28" y="500042"/>
            <a:ext cx="7498080" cy="1143000"/>
          </a:xfrm>
        </p:spPr>
        <p:txBody>
          <a:bodyPr/>
          <a:lstStyle/>
          <a:p>
            <a:pPr algn="ctr"/>
            <a:r>
              <a:rPr lang="en-IN" dirty="0" smtClean="0"/>
              <a:t>Let Us Meet Again</a:t>
            </a:r>
            <a:endParaRPr lang="en-IN" dirty="0"/>
          </a:p>
        </p:txBody>
      </p:sp>
      <p:sp>
        <p:nvSpPr>
          <p:cNvPr id="3" name="Content Placeholder 2"/>
          <p:cNvSpPr>
            <a:spLocks noGrp="1"/>
          </p:cNvSpPr>
          <p:nvPr>
            <p:ph idx="1"/>
          </p:nvPr>
        </p:nvSpPr>
        <p:spPr>
          <a:xfrm>
            <a:off x="500034" y="1928802"/>
            <a:ext cx="8433654" cy="3695712"/>
          </a:xfrm>
        </p:spPr>
        <p:txBody>
          <a:bodyPr/>
          <a:lstStyle/>
          <a:p>
            <a:pPr algn="ctr">
              <a:buNone/>
            </a:pPr>
            <a:r>
              <a:rPr lang="en-IN" dirty="0" smtClean="0"/>
              <a:t>We welcome all to our future group conferences of Omics group international</a:t>
            </a:r>
          </a:p>
          <a:p>
            <a:pPr algn="ctr">
              <a:buNone/>
            </a:pPr>
            <a:r>
              <a:rPr lang="en-IN" dirty="0" smtClean="0"/>
              <a:t>Please visit:</a:t>
            </a:r>
          </a:p>
          <a:p>
            <a:pPr algn="ctr">
              <a:buNone/>
            </a:pPr>
            <a:r>
              <a:rPr lang="en-IN" dirty="0" smtClean="0">
                <a:solidFill>
                  <a:srgbClr val="0070C0"/>
                </a:solidFill>
                <a:hlinkClick r:id="rId2"/>
              </a:rPr>
              <a:t>www.omicsgroup.com</a:t>
            </a:r>
            <a:endParaRPr lang="en-IN" dirty="0" smtClean="0">
              <a:solidFill>
                <a:srgbClr val="0070C0"/>
              </a:solidFill>
            </a:endParaRPr>
          </a:p>
          <a:p>
            <a:pPr algn="ctr">
              <a:buNone/>
            </a:pPr>
            <a:r>
              <a:rPr lang="en-IN" dirty="0" smtClean="0">
                <a:solidFill>
                  <a:srgbClr val="0070C0"/>
                </a:solidFill>
                <a:hlinkClick r:id="rId3"/>
              </a:rPr>
              <a:t>www.Conferenceseries.com</a:t>
            </a:r>
            <a:r>
              <a:rPr lang="en-IN" dirty="0" smtClean="0">
                <a:solidFill>
                  <a:srgbClr val="0070C0"/>
                </a:solidFill>
              </a:rPr>
              <a:t> </a:t>
            </a:r>
          </a:p>
          <a:p>
            <a:pPr algn="ctr">
              <a:buNone/>
            </a:pPr>
            <a:r>
              <a:rPr lang="en-IN" dirty="0" smtClean="0">
                <a:solidFill>
                  <a:srgbClr val="0070C0"/>
                </a:solidFill>
                <a:hlinkClick r:id="rId4"/>
              </a:rPr>
              <a:t>http://optics.conferenceseries.com/</a:t>
            </a:r>
            <a:r>
              <a:rPr lang="en-IN" dirty="0" smtClean="0">
                <a:solidFill>
                  <a:srgbClr val="0070C0"/>
                </a:solidFill>
              </a:rPr>
              <a:t> </a:t>
            </a:r>
            <a:endParaRPr lang="en-IN" dirty="0">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19"/>
          <p:cNvGrpSpPr>
            <a:grpSpLocks/>
          </p:cNvGrpSpPr>
          <p:nvPr/>
        </p:nvGrpSpPr>
        <p:grpSpPr bwMode="auto">
          <a:xfrm>
            <a:off x="250825" y="0"/>
            <a:ext cx="8893175" cy="6781800"/>
            <a:chOff x="158" y="0"/>
            <a:chExt cx="5602" cy="4272"/>
          </a:xfrm>
        </p:grpSpPr>
        <p:sp>
          <p:nvSpPr>
            <p:cNvPr id="3077" name="Text Box 10"/>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3078" name="Text Box 11"/>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3079" name="Group 12"/>
            <p:cNvGrpSpPr>
              <a:grpSpLocks/>
            </p:cNvGrpSpPr>
            <p:nvPr/>
          </p:nvGrpSpPr>
          <p:grpSpPr bwMode="auto">
            <a:xfrm>
              <a:off x="158" y="3748"/>
              <a:ext cx="5557" cy="524"/>
              <a:chOff x="158" y="3748"/>
              <a:chExt cx="5557" cy="524"/>
            </a:xfrm>
          </p:grpSpPr>
          <p:pic>
            <p:nvPicPr>
              <p:cNvPr id="3082" name="Picture 13"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3" name="Line 14"/>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3084" name="Rectangle 15"/>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3080" name="Line 17"/>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3081" name="Line 18"/>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3075" name="Rectangle 20"/>
          <p:cNvSpPr>
            <a:spLocks noChangeArrowheads="1"/>
          </p:cNvSpPr>
          <p:nvPr/>
        </p:nvSpPr>
        <p:spPr bwMode="auto">
          <a:xfrm>
            <a:off x="827088" y="0"/>
            <a:ext cx="20399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3600" dirty="0">
                <a:solidFill>
                  <a:srgbClr val="FF0000"/>
                </a:solidFill>
                <a:latin typeface="Times New Roman" pitchFamily="18" charset="0"/>
                <a:ea typeface="標楷體" pitchFamily="65" charset="-120"/>
              </a:rPr>
              <a:t>Content</a:t>
            </a:r>
          </a:p>
        </p:txBody>
      </p:sp>
      <p:sp>
        <p:nvSpPr>
          <p:cNvPr id="3076" name="Rectangle 21"/>
          <p:cNvSpPr>
            <a:spLocks noChangeArrowheads="1"/>
          </p:cNvSpPr>
          <p:nvPr/>
        </p:nvSpPr>
        <p:spPr bwMode="auto">
          <a:xfrm>
            <a:off x="611560" y="836712"/>
            <a:ext cx="8280920" cy="4893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30000"/>
              </a:lnSpc>
              <a:buFont typeface="Wingdings" pitchFamily="2" charset="2"/>
              <a:buChar char="l"/>
            </a:pPr>
            <a:r>
              <a:rPr lang="en-US" altLang="zh-TW" sz="2400" dirty="0">
                <a:latin typeface="Times New Roman" pitchFamily="18" charset="0"/>
                <a:ea typeface="標楷體" pitchFamily="65" charset="-120"/>
              </a:rPr>
              <a:t> Abstract</a:t>
            </a:r>
          </a:p>
          <a:p>
            <a:pPr>
              <a:lnSpc>
                <a:spcPct val="130000"/>
              </a:lnSpc>
              <a:buFont typeface="Wingdings" pitchFamily="2" charset="2"/>
              <a:buChar char="l"/>
            </a:pPr>
            <a:r>
              <a:rPr lang="en-US" altLang="zh-TW" sz="2400" dirty="0">
                <a:latin typeface="Times New Roman" pitchFamily="18" charset="0"/>
              </a:rPr>
              <a:t> Introduction</a:t>
            </a:r>
            <a:endParaRPr lang="en-US" altLang="zh-TW" sz="2400" dirty="0">
              <a:latin typeface="Times New Roman" pitchFamily="18" charset="0"/>
              <a:ea typeface="標楷體" pitchFamily="65" charset="-120"/>
            </a:endParaRPr>
          </a:p>
          <a:p>
            <a:pPr>
              <a:lnSpc>
                <a:spcPct val="130000"/>
              </a:lnSpc>
              <a:buFont typeface="Wingdings" pitchFamily="2" charset="2"/>
              <a:buChar char="l"/>
            </a:pPr>
            <a:r>
              <a:rPr lang="en-US" altLang="zh-TW" sz="2400" dirty="0">
                <a:latin typeface="Times New Roman" pitchFamily="18" charset="0"/>
                <a:ea typeface="標楷體" pitchFamily="65" charset="-120"/>
              </a:rPr>
              <a:t> Experimental </a:t>
            </a:r>
            <a:r>
              <a:rPr lang="en-US" altLang="zh-TW" sz="2400" dirty="0" smtClean="0">
                <a:latin typeface="Times New Roman" pitchFamily="18" charset="0"/>
                <a:ea typeface="標楷體" pitchFamily="65" charset="-120"/>
              </a:rPr>
              <a:t>setup</a:t>
            </a:r>
          </a:p>
          <a:p>
            <a:pPr>
              <a:lnSpc>
                <a:spcPct val="130000"/>
              </a:lnSpc>
              <a:buFont typeface="Wingdings" pitchFamily="2" charset="2"/>
              <a:buChar char="l"/>
            </a:pPr>
            <a:r>
              <a:rPr lang="en-US" altLang="zh-TW" sz="2400" dirty="0">
                <a:latin typeface="Times New Roman" pitchFamily="18" charset="0"/>
                <a:ea typeface="標楷體" pitchFamily="65" charset="-120"/>
              </a:rPr>
              <a:t> Results and </a:t>
            </a:r>
            <a:r>
              <a:rPr lang="en-US" altLang="zh-TW" sz="2400" dirty="0" smtClean="0">
                <a:latin typeface="Times New Roman" pitchFamily="18" charset="0"/>
                <a:ea typeface="標楷體" pitchFamily="65" charset="-120"/>
              </a:rPr>
              <a:t>discussion</a:t>
            </a:r>
          </a:p>
          <a:p>
            <a:pPr>
              <a:lnSpc>
                <a:spcPct val="130000"/>
              </a:lnSpc>
            </a:pPr>
            <a:r>
              <a:rPr lang="en-US" altLang="zh-TW" sz="2400" dirty="0" smtClean="0">
                <a:latin typeface="Times New Roman" pitchFamily="18" charset="0"/>
                <a:ea typeface="標楷體" pitchFamily="65" charset="-120"/>
              </a:rPr>
              <a:t>    Measurements of rippling, humping and spiking</a:t>
            </a:r>
            <a:endParaRPr lang="en-US" altLang="zh-TW" sz="2400" dirty="0">
              <a:latin typeface="Times New Roman" pitchFamily="18" charset="0"/>
              <a:ea typeface="標楷體" pitchFamily="65" charset="-120"/>
            </a:endParaRPr>
          </a:p>
          <a:p>
            <a:pPr marL="355600" indent="-355600">
              <a:lnSpc>
                <a:spcPct val="130000"/>
              </a:lnSpc>
            </a:pPr>
            <a:r>
              <a:rPr lang="en-US" altLang="zh-TW" sz="2400" dirty="0">
                <a:latin typeface="Times New Roman" pitchFamily="18" charset="0"/>
                <a:ea typeface="標楷體" pitchFamily="65" charset="-120"/>
              </a:rPr>
              <a:t> </a:t>
            </a:r>
            <a:r>
              <a:rPr lang="en-US" altLang="zh-TW" sz="2400" dirty="0" smtClean="0">
                <a:latin typeface="Times New Roman" pitchFamily="18" charset="0"/>
                <a:ea typeface="標楷體" pitchFamily="65" charset="-120"/>
              </a:rPr>
              <a:t>   Estimation </a:t>
            </a:r>
            <a:r>
              <a:rPr lang="en-US" altLang="zh-TW" sz="2400" dirty="0">
                <a:latin typeface="Times New Roman" pitchFamily="18" charset="0"/>
                <a:ea typeface="標楷體" pitchFamily="65" charset="-120"/>
              </a:rPr>
              <a:t>of spiking </a:t>
            </a:r>
            <a:r>
              <a:rPr lang="en-US" altLang="zh-TW" sz="2400" dirty="0" smtClean="0">
                <a:latin typeface="Times New Roman" pitchFamily="18" charset="0"/>
                <a:ea typeface="標楷體" pitchFamily="65" charset="-120"/>
              </a:rPr>
              <a:t>tendency</a:t>
            </a:r>
          </a:p>
          <a:p>
            <a:pPr marL="355600" indent="-355600">
              <a:lnSpc>
                <a:spcPct val="130000"/>
              </a:lnSpc>
            </a:pPr>
            <a:r>
              <a:rPr kumimoji="0" lang="en-US" altLang="zh-TW" sz="2400" dirty="0">
                <a:latin typeface="Times New Roman" pitchFamily="18" charset="0"/>
                <a:ea typeface="標楷體" pitchFamily="65" charset="-120"/>
              </a:rPr>
              <a:t> </a:t>
            </a:r>
            <a:r>
              <a:rPr kumimoji="0" lang="en-US" altLang="zh-TW" sz="2400" dirty="0" smtClean="0">
                <a:latin typeface="Times New Roman" pitchFamily="18" charset="0"/>
                <a:ea typeface="標楷體" pitchFamily="65" charset="-120"/>
              </a:rPr>
              <a:t>   Estimation </a:t>
            </a:r>
            <a:r>
              <a:rPr kumimoji="0" lang="en-US" altLang="zh-TW" sz="2400" dirty="0">
                <a:latin typeface="Times New Roman" pitchFamily="18" charset="0"/>
                <a:ea typeface="標楷體" pitchFamily="65" charset="-120"/>
              </a:rPr>
              <a:t>of </a:t>
            </a:r>
            <a:r>
              <a:rPr kumimoji="0" lang="en-US" altLang="zh-TW" sz="2400" dirty="0" smtClean="0">
                <a:latin typeface="Times New Roman" pitchFamily="18" charset="0"/>
                <a:ea typeface="標楷體" pitchFamily="65" charset="-120"/>
              </a:rPr>
              <a:t>humping and spiking pitches</a:t>
            </a:r>
            <a:endParaRPr kumimoji="0" lang="en-US" altLang="zh-TW" sz="2400" dirty="0">
              <a:latin typeface="Times New Roman" pitchFamily="18" charset="0"/>
              <a:ea typeface="標楷體" pitchFamily="65" charset="-120"/>
            </a:endParaRPr>
          </a:p>
          <a:p>
            <a:pPr marL="355600" indent="-355600">
              <a:lnSpc>
                <a:spcPct val="130000"/>
              </a:lnSpc>
            </a:pPr>
            <a:r>
              <a:rPr kumimoji="0" lang="en-US" altLang="zh-TW" sz="2400" dirty="0">
                <a:latin typeface="Times New Roman" pitchFamily="18" charset="0"/>
                <a:ea typeface="標楷體" pitchFamily="65" charset="-120"/>
              </a:rPr>
              <a:t> </a:t>
            </a:r>
            <a:r>
              <a:rPr kumimoji="0" lang="en-US" altLang="zh-TW" sz="2400" dirty="0" smtClean="0">
                <a:latin typeface="Times New Roman" pitchFamily="18" charset="0"/>
                <a:ea typeface="標楷體" pitchFamily="65" charset="-120"/>
              </a:rPr>
              <a:t>   Tendency for keyhole collapse and blockage of  incident flux</a:t>
            </a:r>
            <a:endParaRPr kumimoji="0" lang="en-US" altLang="zh-TW" sz="2400" dirty="0">
              <a:latin typeface="Times New Roman" pitchFamily="18" charset="0"/>
              <a:ea typeface="標楷體" pitchFamily="65" charset="-120"/>
            </a:endParaRPr>
          </a:p>
          <a:p>
            <a:pPr marL="355600" indent="-355600">
              <a:lnSpc>
                <a:spcPct val="130000"/>
              </a:lnSpc>
              <a:buFont typeface="Wingdings" pitchFamily="2" charset="2"/>
              <a:buChar char="l"/>
            </a:pPr>
            <a:r>
              <a:rPr kumimoji="0" lang="en-US" altLang="zh-TW" sz="2400" dirty="0" smtClean="0">
                <a:latin typeface="Times New Roman" pitchFamily="18" charset="0"/>
                <a:ea typeface="標楷體" pitchFamily="65" charset="-120"/>
              </a:rPr>
              <a:t>Conclusions</a:t>
            </a:r>
          </a:p>
          <a:p>
            <a:pPr marL="355600" indent="-355600">
              <a:lnSpc>
                <a:spcPct val="130000"/>
              </a:lnSpc>
              <a:buFont typeface="Wingdings" pitchFamily="2" charset="2"/>
              <a:buChar char="l"/>
            </a:pPr>
            <a:r>
              <a:rPr kumimoji="0" lang="en-US" altLang="zh-TW" sz="2400" dirty="0" smtClean="0">
                <a:latin typeface="Times New Roman" pitchFamily="18" charset="0"/>
                <a:ea typeface="標楷體" pitchFamily="65" charset="-120"/>
              </a:rPr>
              <a:t>References</a:t>
            </a:r>
            <a:endParaRPr kumimoji="0" lang="en-US" altLang="zh-TW" sz="2400" dirty="0">
              <a:latin typeface="Times New Roman" pitchFamily="18" charset="0"/>
              <a:ea typeface="標楷體" pitchFamily="65"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4"/>
          <p:cNvGrpSpPr>
            <a:grpSpLocks/>
          </p:cNvGrpSpPr>
          <p:nvPr/>
        </p:nvGrpSpPr>
        <p:grpSpPr bwMode="auto">
          <a:xfrm>
            <a:off x="250825" y="0"/>
            <a:ext cx="8893175" cy="6781800"/>
            <a:chOff x="158" y="0"/>
            <a:chExt cx="5602" cy="4272"/>
          </a:xfrm>
        </p:grpSpPr>
        <p:sp>
          <p:nvSpPr>
            <p:cNvPr id="4101"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4102"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4103" name="Group 7"/>
            <p:cNvGrpSpPr>
              <a:grpSpLocks/>
            </p:cNvGrpSpPr>
            <p:nvPr/>
          </p:nvGrpSpPr>
          <p:grpSpPr bwMode="auto">
            <a:xfrm>
              <a:off x="158" y="3748"/>
              <a:ext cx="5557" cy="524"/>
              <a:chOff x="158" y="3748"/>
              <a:chExt cx="5557" cy="524"/>
            </a:xfrm>
          </p:grpSpPr>
          <p:pic>
            <p:nvPicPr>
              <p:cNvPr id="4106"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7"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4108"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4104"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4105"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4099" name="Rectangle 15"/>
          <p:cNvSpPr>
            <a:spLocks noGrp="1" noChangeArrowheads="1"/>
          </p:cNvSpPr>
          <p:nvPr>
            <p:ph type="body" idx="1"/>
          </p:nvPr>
        </p:nvSpPr>
        <p:spPr>
          <a:xfrm>
            <a:off x="323850" y="981075"/>
            <a:ext cx="8154988" cy="3876675"/>
          </a:xfrm>
        </p:spPr>
        <p:txBody>
          <a:bodyPr/>
          <a:lstStyle/>
          <a:p>
            <a:pPr algn="just" eaLnBrk="1">
              <a:lnSpc>
                <a:spcPct val="110000"/>
              </a:lnSpc>
              <a:spcBef>
                <a:spcPct val="0"/>
              </a:spcBef>
              <a:buFontTx/>
              <a:buNone/>
            </a:pPr>
            <a:endParaRPr lang="en-US" altLang="zh-TW" sz="2000" dirty="0" smtClean="0">
              <a:solidFill>
                <a:schemeClr val="bg1"/>
              </a:solidFill>
              <a:latin typeface="Times New Roman" pitchFamily="18" charset="0"/>
            </a:endParaRPr>
          </a:p>
          <a:p>
            <a:pPr algn="just" eaLnBrk="1">
              <a:lnSpc>
                <a:spcPct val="110000"/>
              </a:lnSpc>
              <a:spcBef>
                <a:spcPct val="0"/>
              </a:spcBef>
              <a:buFontTx/>
              <a:buNone/>
            </a:pPr>
            <a:r>
              <a:rPr lang="en-US" altLang="zh-TW" sz="2400" dirty="0" smtClean="0">
                <a:solidFill>
                  <a:schemeClr val="bg1"/>
                </a:solidFill>
                <a:latin typeface="Times New Roman" pitchFamily="18" charset="0"/>
              </a:rPr>
              <a:t>    This presentation deals with (1) defects of surface rippling and humping and root spiking after solidification, and (2) incapability of laser keyhole welding or drilling. Two topics are closely related to keyhole formation. In this work, rippling, humping and spiking are measured and scaled. Mechanism of incapability of drilling is also presented. </a:t>
            </a:r>
          </a:p>
        </p:txBody>
      </p:sp>
      <p:sp>
        <p:nvSpPr>
          <p:cNvPr id="4100" name="Rectangle 17"/>
          <p:cNvSpPr>
            <a:spLocks noChangeArrowheads="1"/>
          </p:cNvSpPr>
          <p:nvPr/>
        </p:nvSpPr>
        <p:spPr bwMode="auto">
          <a:xfrm>
            <a:off x="615950" y="0"/>
            <a:ext cx="25923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3600" dirty="0">
                <a:solidFill>
                  <a:srgbClr val="FF0000"/>
                </a:solidFill>
                <a:latin typeface="Times New Roman" pitchFamily="18" charset="0"/>
                <a:ea typeface="標楷體" pitchFamily="65" charset="-120"/>
              </a:rPr>
              <a:t>Abstract</a:t>
            </a:r>
          </a:p>
        </p:txBody>
      </p:sp>
    </p:spTree>
    <p:extLst>
      <p:ext uri="{BB962C8B-B14F-4D97-AF65-F5344CB8AC3E}">
        <p14:creationId xmlns:p14="http://schemas.microsoft.com/office/powerpoint/2010/main" xmlns="" val="857334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4"/>
          <p:cNvGrpSpPr>
            <a:grpSpLocks/>
          </p:cNvGrpSpPr>
          <p:nvPr/>
        </p:nvGrpSpPr>
        <p:grpSpPr bwMode="auto">
          <a:xfrm>
            <a:off x="250825" y="0"/>
            <a:ext cx="8893175" cy="6781800"/>
            <a:chOff x="158" y="0"/>
            <a:chExt cx="5602" cy="4272"/>
          </a:xfrm>
        </p:grpSpPr>
        <p:sp>
          <p:nvSpPr>
            <p:cNvPr id="4101"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4102"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4103" name="Group 7"/>
            <p:cNvGrpSpPr>
              <a:grpSpLocks/>
            </p:cNvGrpSpPr>
            <p:nvPr/>
          </p:nvGrpSpPr>
          <p:grpSpPr bwMode="auto">
            <a:xfrm>
              <a:off x="158" y="3748"/>
              <a:ext cx="5557" cy="524"/>
              <a:chOff x="158" y="3748"/>
              <a:chExt cx="5557" cy="524"/>
            </a:xfrm>
          </p:grpSpPr>
          <p:pic>
            <p:nvPicPr>
              <p:cNvPr id="4106"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7"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4108"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4104"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4105"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4099" name="Rectangle 15"/>
          <p:cNvSpPr>
            <a:spLocks noGrp="1" noChangeArrowheads="1"/>
          </p:cNvSpPr>
          <p:nvPr>
            <p:ph type="body" idx="1"/>
          </p:nvPr>
        </p:nvSpPr>
        <p:spPr>
          <a:xfrm>
            <a:off x="539552" y="980728"/>
            <a:ext cx="7631757" cy="4320009"/>
          </a:xfrm>
        </p:spPr>
        <p:txBody>
          <a:bodyPr/>
          <a:lstStyle/>
          <a:p>
            <a:pPr algn="just" eaLnBrk="1">
              <a:lnSpc>
                <a:spcPct val="110000"/>
              </a:lnSpc>
              <a:spcBef>
                <a:spcPct val="0"/>
              </a:spcBef>
              <a:buFontTx/>
              <a:buNone/>
            </a:pPr>
            <a:endParaRPr lang="en-US" altLang="zh-TW" sz="2000" dirty="0" smtClean="0">
              <a:solidFill>
                <a:schemeClr val="bg1"/>
              </a:solidFill>
              <a:latin typeface="Times New Roman" pitchFamily="18" charset="0"/>
            </a:endParaRPr>
          </a:p>
          <a:p>
            <a:pPr algn="just" eaLnBrk="1">
              <a:lnSpc>
                <a:spcPct val="110000"/>
              </a:lnSpc>
              <a:spcBef>
                <a:spcPct val="0"/>
              </a:spcBef>
            </a:pPr>
            <a:r>
              <a:rPr lang="en-US" altLang="zh-TW" sz="2400" dirty="0" smtClean="0">
                <a:solidFill>
                  <a:schemeClr val="bg1"/>
                </a:solidFill>
                <a:latin typeface="Times New Roman" pitchFamily="18" charset="0"/>
              </a:rPr>
              <a:t>Surface rippling and humping are often accompanied with solute </a:t>
            </a:r>
            <a:r>
              <a:rPr lang="en-US" altLang="zh-TW" sz="2400" dirty="0">
                <a:solidFill>
                  <a:schemeClr val="bg1"/>
                </a:solidFill>
                <a:latin typeface="Times New Roman" pitchFamily="18" charset="0"/>
              </a:rPr>
              <a:t>segregation, porosity, </a:t>
            </a:r>
            <a:r>
              <a:rPr lang="en-US" altLang="zh-TW" sz="2400" dirty="0" smtClean="0">
                <a:solidFill>
                  <a:schemeClr val="bg1"/>
                </a:solidFill>
                <a:latin typeface="Times New Roman" pitchFamily="18" charset="0"/>
              </a:rPr>
              <a:t>crack</a:t>
            </a:r>
            <a:r>
              <a:rPr lang="en-US" altLang="zh-TW" sz="2400" dirty="0">
                <a:solidFill>
                  <a:schemeClr val="bg1"/>
                </a:solidFill>
                <a:latin typeface="Times New Roman" pitchFamily="18" charset="0"/>
              </a:rPr>
              <a:t>, deformation, etc. </a:t>
            </a:r>
            <a:endParaRPr lang="en-US" altLang="zh-TW" sz="2400" dirty="0" smtClean="0">
              <a:solidFill>
                <a:schemeClr val="bg1"/>
              </a:solidFill>
              <a:latin typeface="Times New Roman" pitchFamily="18" charset="0"/>
            </a:endParaRPr>
          </a:p>
          <a:p>
            <a:pPr algn="just" eaLnBrk="1">
              <a:lnSpc>
                <a:spcPct val="110000"/>
              </a:lnSpc>
              <a:spcBef>
                <a:spcPct val="0"/>
              </a:spcBef>
            </a:pPr>
            <a:r>
              <a:rPr lang="en-US" altLang="zh-TW" sz="2400" dirty="0" smtClean="0">
                <a:solidFill>
                  <a:schemeClr val="bg1"/>
                </a:solidFill>
                <a:latin typeface="Times New Roman" pitchFamily="18" charset="0"/>
              </a:rPr>
              <a:t>Spiking is accompanied with cold shut and porosity.</a:t>
            </a:r>
          </a:p>
          <a:p>
            <a:pPr algn="just" eaLnBrk="1">
              <a:lnSpc>
                <a:spcPct val="110000"/>
              </a:lnSpc>
              <a:spcBef>
                <a:spcPct val="0"/>
              </a:spcBef>
            </a:pPr>
            <a:r>
              <a:rPr lang="en-US" altLang="zh-TW" sz="2400" dirty="0">
                <a:solidFill>
                  <a:srgbClr val="FFFFFF"/>
                </a:solidFill>
                <a:latin typeface="Times New Roman" pitchFamily="18" charset="0"/>
              </a:rPr>
              <a:t>Incapability of drilling results from collapse of the </a:t>
            </a:r>
            <a:r>
              <a:rPr lang="en-US" altLang="zh-TW" sz="2400" dirty="0" smtClean="0">
                <a:solidFill>
                  <a:srgbClr val="FFFFFF"/>
                </a:solidFill>
                <a:latin typeface="Times New Roman" pitchFamily="18" charset="0"/>
              </a:rPr>
              <a:t>induced keyhole.</a:t>
            </a:r>
            <a:endParaRPr lang="en-US" altLang="zh-TW" sz="2400" dirty="0">
              <a:solidFill>
                <a:srgbClr val="FFFFFF"/>
              </a:solidFill>
              <a:latin typeface="Times New Roman" pitchFamily="18" charset="0"/>
            </a:endParaRPr>
          </a:p>
        </p:txBody>
      </p:sp>
      <p:sp>
        <p:nvSpPr>
          <p:cNvPr id="4100" name="Rectangle 17"/>
          <p:cNvSpPr>
            <a:spLocks noChangeArrowheads="1"/>
          </p:cNvSpPr>
          <p:nvPr/>
        </p:nvSpPr>
        <p:spPr bwMode="auto">
          <a:xfrm>
            <a:off x="539552" y="0"/>
            <a:ext cx="25923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3600" dirty="0" smtClean="0">
                <a:solidFill>
                  <a:srgbClr val="FF0000"/>
                </a:solidFill>
                <a:latin typeface="Times New Roman" pitchFamily="18" charset="0"/>
                <a:ea typeface="標楷體" pitchFamily="65" charset="-120"/>
              </a:rPr>
              <a:t>Introduction</a:t>
            </a:r>
            <a:endParaRPr lang="en-US" altLang="zh-TW" sz="3600" dirty="0">
              <a:solidFill>
                <a:srgbClr val="FF0000"/>
              </a:solidFill>
              <a:latin typeface="Times New Roman" pitchFamily="18" charset="0"/>
              <a:ea typeface="標楷體" pitchFamily="65" charset="-120"/>
            </a:endParaRPr>
          </a:p>
        </p:txBody>
      </p:sp>
    </p:spTree>
    <p:extLst>
      <p:ext uri="{BB962C8B-B14F-4D97-AF65-F5344CB8AC3E}">
        <p14:creationId xmlns:p14="http://schemas.microsoft.com/office/powerpoint/2010/main" xmlns="" val="4059999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4"/>
          <p:cNvGrpSpPr>
            <a:grpSpLocks/>
          </p:cNvGrpSpPr>
          <p:nvPr/>
        </p:nvGrpSpPr>
        <p:grpSpPr bwMode="auto">
          <a:xfrm>
            <a:off x="250825" y="0"/>
            <a:ext cx="8893175" cy="6781800"/>
            <a:chOff x="158" y="0"/>
            <a:chExt cx="5602" cy="4272"/>
          </a:xfrm>
        </p:grpSpPr>
        <p:sp>
          <p:nvSpPr>
            <p:cNvPr id="4101"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4102"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4103" name="Group 7"/>
            <p:cNvGrpSpPr>
              <a:grpSpLocks/>
            </p:cNvGrpSpPr>
            <p:nvPr/>
          </p:nvGrpSpPr>
          <p:grpSpPr bwMode="auto">
            <a:xfrm>
              <a:off x="158" y="3748"/>
              <a:ext cx="5557" cy="524"/>
              <a:chOff x="158" y="3748"/>
              <a:chExt cx="5557" cy="524"/>
            </a:xfrm>
          </p:grpSpPr>
          <p:pic>
            <p:nvPicPr>
              <p:cNvPr id="4106"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7"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4108"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4104"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4105"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4100" name="Rectangle 17"/>
          <p:cNvSpPr>
            <a:spLocks noChangeArrowheads="1"/>
          </p:cNvSpPr>
          <p:nvPr/>
        </p:nvSpPr>
        <p:spPr bwMode="auto">
          <a:xfrm>
            <a:off x="250825" y="0"/>
            <a:ext cx="25923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3600" dirty="0" smtClean="0">
                <a:solidFill>
                  <a:srgbClr val="FF0000"/>
                </a:solidFill>
                <a:latin typeface="Times New Roman" pitchFamily="18" charset="0"/>
                <a:ea typeface="標楷體" pitchFamily="65" charset="-120"/>
              </a:rPr>
              <a:t>(continued)</a:t>
            </a:r>
            <a:endParaRPr lang="en-US" altLang="zh-TW" sz="3600" dirty="0">
              <a:solidFill>
                <a:srgbClr val="FF0000"/>
              </a:solidFill>
              <a:latin typeface="Times New Roman" pitchFamily="18" charset="0"/>
              <a:ea typeface="標楷體" pitchFamily="65" charset="-120"/>
            </a:endParaRPr>
          </a:p>
        </p:txBody>
      </p:sp>
      <p:pic>
        <p:nvPicPr>
          <p:cNvPr id="28674" name="Picture 2" descr="C:\Users\user\Desktop\Schweissverfahren_420x260_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1052735"/>
            <a:ext cx="7095559" cy="439248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p:cNvSpPr/>
          <p:nvPr/>
        </p:nvSpPr>
        <p:spPr>
          <a:xfrm>
            <a:off x="400710" y="5445224"/>
            <a:ext cx="8011294" cy="646331"/>
          </a:xfrm>
          <a:prstGeom prst="rect">
            <a:avLst/>
          </a:prstGeom>
        </p:spPr>
        <p:txBody>
          <a:bodyPr wrap="square">
            <a:spAutoFit/>
          </a:bodyPr>
          <a:lstStyle/>
          <a:p>
            <a:pPr algn="ctr"/>
            <a:r>
              <a:rPr lang="en-US" altLang="zh-TW" u="sng" dirty="0" smtClean="0">
                <a:latin typeface="Times New Roman" pitchFamily="18" charset="0"/>
                <a:cs typeface="Times New Roman" pitchFamily="18" charset="0"/>
                <a:hlinkClick r:id="rId4"/>
              </a:rPr>
              <a:t>Laser welding or melting </a:t>
            </a:r>
            <a:r>
              <a:rPr lang="en-US" altLang="zh-TW" dirty="0" smtClean="0">
                <a:latin typeface="Times New Roman" pitchFamily="18" charset="0"/>
                <a:cs typeface="Times New Roman" pitchFamily="18" charset="0"/>
                <a:hlinkClick r:id="rId4"/>
              </a:rPr>
              <a:t>(http</a:t>
            </a:r>
            <a:r>
              <a:rPr lang="en-US" altLang="zh-TW" dirty="0">
                <a:latin typeface="Times New Roman" pitchFamily="18" charset="0"/>
                <a:cs typeface="Times New Roman" pitchFamily="18" charset="0"/>
                <a:hlinkClick r:id="rId4"/>
              </a:rPr>
              <a:t>://www.rofin.com/en/applications/laser_welding/welding_methods</a:t>
            </a:r>
            <a:r>
              <a:rPr lang="en-US" altLang="zh-TW" dirty="0" smtClean="0">
                <a:latin typeface="Times New Roman" pitchFamily="18" charset="0"/>
                <a:cs typeface="Times New Roman" pitchFamily="18" charset="0"/>
                <a:hlinkClick r:id="rId4"/>
              </a:rPr>
              <a:t>/</a:t>
            </a:r>
            <a:r>
              <a:rPr lang="en-US" altLang="zh-TW" dirty="0" smtClean="0">
                <a:latin typeface="Times New Roman" pitchFamily="18" charset="0"/>
                <a:cs typeface="Times New Roman" pitchFamily="18" charset="0"/>
              </a:rPr>
              <a:t>)</a:t>
            </a:r>
            <a:endParaRPr lang="zh-TW" alt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1544031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79388" y="0"/>
            <a:ext cx="5400675" cy="765175"/>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(continued)</a:t>
            </a:r>
          </a:p>
        </p:txBody>
      </p:sp>
      <p:grpSp>
        <p:nvGrpSpPr>
          <p:cNvPr id="13315" name="Group 4"/>
          <p:cNvGrpSpPr>
            <a:grpSpLocks/>
          </p:cNvGrpSpPr>
          <p:nvPr/>
        </p:nvGrpSpPr>
        <p:grpSpPr bwMode="auto">
          <a:xfrm>
            <a:off x="250825" y="0"/>
            <a:ext cx="8893175" cy="6781800"/>
            <a:chOff x="158" y="0"/>
            <a:chExt cx="5602" cy="4272"/>
          </a:xfrm>
        </p:grpSpPr>
        <p:sp>
          <p:nvSpPr>
            <p:cNvPr id="13323"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3324"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13325" name="Group 7"/>
            <p:cNvGrpSpPr>
              <a:grpSpLocks/>
            </p:cNvGrpSpPr>
            <p:nvPr/>
          </p:nvGrpSpPr>
          <p:grpSpPr bwMode="auto">
            <a:xfrm>
              <a:off x="158" y="3748"/>
              <a:ext cx="5557" cy="524"/>
              <a:chOff x="158" y="3748"/>
              <a:chExt cx="5557" cy="524"/>
            </a:xfrm>
          </p:grpSpPr>
          <p:pic>
            <p:nvPicPr>
              <p:cNvPr id="13328"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9"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3330"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3326"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3327"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3316" name="Rectangle 20"/>
          <p:cNvSpPr>
            <a:spLocks noChangeArrowheads="1"/>
          </p:cNvSpPr>
          <p:nvPr/>
        </p:nvSpPr>
        <p:spPr bwMode="auto">
          <a:xfrm>
            <a:off x="0" y="-24034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3317" name="Rectangle 21"/>
          <p:cNvSpPr>
            <a:spLocks noChangeArrowheads="1"/>
          </p:cNvSpPr>
          <p:nvPr/>
        </p:nvSpPr>
        <p:spPr bwMode="auto">
          <a:xfrm>
            <a:off x="0" y="6350"/>
            <a:ext cx="381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tabLst>
                <a:tab pos="228600" algn="l"/>
                <a:tab pos="457200" algn="l"/>
                <a:tab pos="5029200" algn="r"/>
              </a:tabLst>
            </a:pPr>
            <a:r>
              <a:rPr lang="en-US" altLang="zh-TW" sz="1400">
                <a:solidFill>
                  <a:schemeClr val="tx1"/>
                </a:solidFill>
                <a:latin typeface="Times New Roman" pitchFamily="18" charset="0"/>
                <a:ea typeface="New York" charset="0"/>
                <a:cs typeface="Times New Roman" pitchFamily="18" charset="0"/>
              </a:rPr>
              <a:t>(a)</a:t>
            </a:r>
            <a:endParaRPr lang="en-US" altLang="zh-TW" sz="1100">
              <a:solidFill>
                <a:schemeClr val="tx1"/>
              </a:solidFill>
              <a:ea typeface="New York" charset="0"/>
              <a:cs typeface="Times New Roman" pitchFamily="18" charset="0"/>
            </a:endParaRPr>
          </a:p>
          <a:p>
            <a:pPr eaLnBrk="0" hangingPunct="0">
              <a:tabLst>
                <a:tab pos="228600" algn="l"/>
                <a:tab pos="457200" algn="l"/>
                <a:tab pos="5029200" algn="r"/>
              </a:tabLst>
            </a:pPr>
            <a:endParaRPr lang="en-US" altLang="zh-TW">
              <a:solidFill>
                <a:schemeClr val="tx1"/>
              </a:solidFill>
              <a:ea typeface="New York" charset="0"/>
              <a:cs typeface="Times New Roman" pitchFamily="18" charset="0"/>
            </a:endParaRPr>
          </a:p>
        </p:txBody>
      </p:sp>
      <p:sp>
        <p:nvSpPr>
          <p:cNvPr id="13318" name="Rectangle 22"/>
          <p:cNvSpPr>
            <a:spLocks noChangeArrowheads="1"/>
          </p:cNvSpPr>
          <p:nvPr/>
        </p:nvSpPr>
        <p:spPr bwMode="auto">
          <a:xfrm>
            <a:off x="4376738" y="4316919"/>
            <a:ext cx="3032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tabLst>
                <a:tab pos="228600" algn="l"/>
                <a:tab pos="457200" algn="l"/>
                <a:tab pos="5029200" algn="r"/>
              </a:tabLst>
            </a:pPr>
            <a:r>
              <a:rPr lang="en-US" altLang="zh-TW" sz="1400" dirty="0" smtClean="0">
                <a:solidFill>
                  <a:schemeClr val="tx1"/>
                </a:solidFill>
                <a:latin typeface="Times New Roman" pitchFamily="18" charset="0"/>
                <a:ea typeface="New York" charset="0"/>
                <a:cs typeface="Times New Roman" pitchFamily="18" charset="0"/>
              </a:rPr>
              <a:t>()</a:t>
            </a:r>
            <a:endParaRPr lang="en-US" altLang="zh-TW" sz="1100" dirty="0">
              <a:solidFill>
                <a:schemeClr val="tx1"/>
              </a:solidFill>
              <a:ea typeface="New York" charset="0"/>
              <a:cs typeface="Times New Roman" pitchFamily="18" charset="0"/>
            </a:endParaRPr>
          </a:p>
          <a:p>
            <a:pPr eaLnBrk="0" hangingPunct="0">
              <a:tabLst>
                <a:tab pos="228600" algn="l"/>
                <a:tab pos="457200" algn="l"/>
                <a:tab pos="5029200" algn="r"/>
              </a:tabLst>
            </a:pPr>
            <a:endParaRPr lang="en-US" altLang="zh-TW" dirty="0">
              <a:solidFill>
                <a:schemeClr val="tx1"/>
              </a:solidFill>
              <a:ea typeface="New York" charset="0"/>
              <a:cs typeface="Times New Roman" pitchFamily="18" charset="0"/>
            </a:endParaRPr>
          </a:p>
        </p:txBody>
      </p:sp>
      <p:sp>
        <p:nvSpPr>
          <p:cNvPr id="13319" name="Rectangle 23"/>
          <p:cNvSpPr>
            <a:spLocks noChangeArrowheads="1"/>
          </p:cNvSpPr>
          <p:nvPr/>
        </p:nvSpPr>
        <p:spPr bwMode="auto">
          <a:xfrm>
            <a:off x="4359275" y="8956675"/>
            <a:ext cx="4254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a:tabLst>
                <a:tab pos="228600" algn="l"/>
                <a:tab pos="457200" algn="l"/>
                <a:tab pos="5029200" algn="r"/>
              </a:tabLst>
            </a:pPr>
            <a:r>
              <a:rPr lang="en-US" altLang="zh-TW" sz="1400">
                <a:solidFill>
                  <a:schemeClr val="tx1"/>
                </a:solidFill>
                <a:latin typeface="Times New Roman" pitchFamily="18" charset="0"/>
                <a:ea typeface="New York" charset="0"/>
                <a:cs typeface="Times New Roman" pitchFamily="18" charset="0"/>
              </a:rPr>
              <a:t>(c) </a:t>
            </a:r>
            <a:endParaRPr lang="en-US" altLang="zh-TW">
              <a:solidFill>
                <a:schemeClr val="tx1"/>
              </a:solidFill>
              <a:ea typeface="New York" charset="0"/>
              <a:cs typeface="Times New Roman" pitchFamily="18" charset="0"/>
            </a:endParaRPr>
          </a:p>
        </p:txBody>
      </p:sp>
      <p:sp>
        <p:nvSpPr>
          <p:cNvPr id="2" name="矩形 1"/>
          <p:cNvSpPr/>
          <p:nvPr/>
        </p:nvSpPr>
        <p:spPr>
          <a:xfrm>
            <a:off x="539552" y="5517232"/>
            <a:ext cx="8136904" cy="646331"/>
          </a:xfrm>
          <a:prstGeom prst="rect">
            <a:avLst/>
          </a:prstGeom>
        </p:spPr>
        <p:txBody>
          <a:bodyPr wrap="square">
            <a:spAutoFit/>
          </a:bodyPr>
          <a:lstStyle/>
          <a:p>
            <a:r>
              <a:rPr lang="en-US" altLang="zh-TW" dirty="0" smtClean="0">
                <a:latin typeface="Times New Roman" pitchFamily="18" charset="0"/>
                <a:cs typeface="Times New Roman" pitchFamily="18" charset="0"/>
              </a:rPr>
              <a:t>Keyhole formation and its collapse and blockage of incident flux during spot laser welding (Lee et al. 2012)</a:t>
            </a:r>
            <a:endParaRPr lang="zh-TW" altLang="en-US" dirty="0">
              <a:latin typeface="Times New Roman" pitchFamily="18" charset="0"/>
              <a:cs typeface="Times New Roman" pitchFamily="18" charset="0"/>
            </a:endParaRPr>
          </a:p>
        </p:txBody>
      </p:sp>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980728"/>
            <a:ext cx="7850536" cy="4387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27054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79388" y="0"/>
            <a:ext cx="5400675" cy="765175"/>
          </a:xfrm>
        </p:spPr>
        <p:txBody>
          <a:bodyPr/>
          <a:lstStyle/>
          <a:p>
            <a:pPr algn="l" eaLnBrk="1" hangingPunct="1"/>
            <a:r>
              <a:rPr kumimoji="0" lang="en-US" altLang="zh-TW" sz="3600" dirty="0" smtClean="0">
                <a:solidFill>
                  <a:srgbClr val="FF0000"/>
                </a:solidFill>
                <a:latin typeface="Times New Roman" pitchFamily="18" charset="0"/>
                <a:ea typeface="標楷體" pitchFamily="65" charset="-120"/>
              </a:rPr>
              <a:t>(continued)</a:t>
            </a:r>
          </a:p>
        </p:txBody>
      </p:sp>
      <p:grpSp>
        <p:nvGrpSpPr>
          <p:cNvPr id="13315" name="Group 4"/>
          <p:cNvGrpSpPr>
            <a:grpSpLocks/>
          </p:cNvGrpSpPr>
          <p:nvPr/>
        </p:nvGrpSpPr>
        <p:grpSpPr bwMode="auto">
          <a:xfrm>
            <a:off x="250825" y="0"/>
            <a:ext cx="8893175" cy="6781800"/>
            <a:chOff x="158" y="0"/>
            <a:chExt cx="5602" cy="4272"/>
          </a:xfrm>
        </p:grpSpPr>
        <p:sp>
          <p:nvSpPr>
            <p:cNvPr id="13323" name="Text Box 5"/>
            <p:cNvSpPr txBox="1">
              <a:spLocks noChangeArrowheads="1"/>
            </p:cNvSpPr>
            <p:nvPr/>
          </p:nvSpPr>
          <p:spPr bwMode="auto">
            <a:xfrm>
              <a:off x="4558" y="0"/>
              <a:ext cx="68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eaLnBrk="1" hangingPunct="1">
                <a:spcBef>
                  <a:spcPct val="50000"/>
                </a:spcBef>
              </a:pPr>
              <a:r>
                <a:rPr lang="en-US" altLang="zh-TW" sz="2000" b="1">
                  <a:latin typeface="Times New Roman" pitchFamily="18" charset="0"/>
                </a:rPr>
                <a:t>NSYSU</a:t>
              </a:r>
            </a:p>
          </p:txBody>
        </p:sp>
        <p:sp>
          <p:nvSpPr>
            <p:cNvPr id="13324" name="Text Box 6"/>
            <p:cNvSpPr txBox="1">
              <a:spLocks noChangeArrowheads="1"/>
            </p:cNvSpPr>
            <p:nvPr/>
          </p:nvSpPr>
          <p:spPr bwMode="auto">
            <a:xfrm>
              <a:off x="3991" y="255"/>
              <a:ext cx="176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bg1"/>
                  </a:solidFill>
                  <a:latin typeface="Arial" pitchFamily="34" charset="0"/>
                  <a:ea typeface="新細明體" pitchFamily="18" charset="-120"/>
                </a:defRPr>
              </a:lvl1pPr>
              <a:lvl2pPr marL="742950" indent="-285750" eaLnBrk="0" hangingPunct="0">
                <a:defRPr kumimoji="1">
                  <a:solidFill>
                    <a:schemeClr val="bg1"/>
                  </a:solidFill>
                  <a:latin typeface="Arial" pitchFamily="34" charset="0"/>
                  <a:ea typeface="新細明體" pitchFamily="18" charset="-120"/>
                </a:defRPr>
              </a:lvl2pPr>
              <a:lvl3pPr marL="1143000" indent="-228600" eaLnBrk="0" hangingPunct="0">
                <a:defRPr kumimoji="1">
                  <a:solidFill>
                    <a:schemeClr val="bg1"/>
                  </a:solidFill>
                  <a:latin typeface="Arial" pitchFamily="34" charset="0"/>
                  <a:ea typeface="新細明體" pitchFamily="18" charset="-120"/>
                </a:defRPr>
              </a:lvl3pPr>
              <a:lvl4pPr marL="1600200" indent="-228600" eaLnBrk="0" hangingPunct="0">
                <a:defRPr kumimoji="1">
                  <a:solidFill>
                    <a:schemeClr val="bg1"/>
                  </a:solidFill>
                  <a:latin typeface="Arial" pitchFamily="34" charset="0"/>
                  <a:ea typeface="新細明體" pitchFamily="18" charset="-120"/>
                </a:defRPr>
              </a:lvl4pPr>
              <a:lvl5pPr marL="2057400" indent="-228600" eaLnBrk="0" hangingPunct="0">
                <a:defRPr kumimoji="1">
                  <a:solidFill>
                    <a:schemeClr val="bg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bg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bg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bg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bg1"/>
                  </a:solidFill>
                  <a:latin typeface="Arial" pitchFamily="34" charset="0"/>
                  <a:ea typeface="新細明體" pitchFamily="18" charset="-120"/>
                </a:defRPr>
              </a:lvl9pPr>
            </a:lstStyle>
            <a:p>
              <a:pPr algn="ctr" eaLnBrk="1" hangingPunct="1">
                <a:spcBef>
                  <a:spcPct val="50000"/>
                </a:spcBef>
              </a:pPr>
              <a:r>
                <a:rPr kumimoji="0" lang="en-US" altLang="zh-TW" sz="1200" b="1">
                  <a:latin typeface="Times New Roman" pitchFamily="18" charset="0"/>
                </a:rPr>
                <a:t>Mechanical &amp; Micro-Mechanical</a:t>
              </a:r>
              <a:r>
                <a:rPr kumimoji="0" lang="en-US" altLang="zh-TW" sz="1200" b="1">
                  <a:solidFill>
                    <a:schemeClr val="tx1"/>
                  </a:solidFill>
                  <a:latin typeface="Times New Roman" pitchFamily="18" charset="0"/>
                </a:rPr>
                <a:t> </a:t>
              </a:r>
              <a:r>
                <a:rPr kumimoji="0" lang="en-US" altLang="zh-TW" sz="1200" b="1">
                  <a:latin typeface="Times New Roman" pitchFamily="18" charset="0"/>
                </a:rPr>
                <a:t>Engineering</a:t>
              </a:r>
            </a:p>
          </p:txBody>
        </p:sp>
        <p:grpSp>
          <p:nvGrpSpPr>
            <p:cNvPr id="13325" name="Group 7"/>
            <p:cNvGrpSpPr>
              <a:grpSpLocks/>
            </p:cNvGrpSpPr>
            <p:nvPr/>
          </p:nvGrpSpPr>
          <p:grpSpPr bwMode="auto">
            <a:xfrm>
              <a:off x="158" y="3748"/>
              <a:ext cx="5557" cy="524"/>
              <a:chOff x="158" y="3748"/>
              <a:chExt cx="5557" cy="524"/>
            </a:xfrm>
          </p:grpSpPr>
          <p:pic>
            <p:nvPicPr>
              <p:cNvPr id="13328" name="Picture 8" descr="未命名 - 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7" y="3748"/>
                <a:ext cx="748" cy="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9" name="Line 9"/>
              <p:cNvSpPr>
                <a:spLocks noChangeShapeType="1"/>
              </p:cNvSpPr>
              <p:nvPr/>
            </p:nvSpPr>
            <p:spPr bwMode="auto">
              <a:xfrm>
                <a:off x="158" y="3974"/>
                <a:ext cx="4718"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3330" name="Rectangle 10"/>
              <p:cNvSpPr>
                <a:spLocks noChangeArrowheads="1"/>
              </p:cNvSpPr>
              <p:nvPr/>
            </p:nvSpPr>
            <p:spPr bwMode="auto">
              <a:xfrm>
                <a:off x="158" y="4020"/>
                <a:ext cx="3726"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TW" sz="1700" b="1" i="1">
                    <a:latin typeface="Times New Roman" pitchFamily="18" charset="0"/>
                  </a:rPr>
                  <a:t>Heat Transfer Lab for Manufacturing and Materials Processing</a:t>
                </a:r>
              </a:p>
            </p:txBody>
          </p:sp>
        </p:grpSp>
        <p:sp>
          <p:nvSpPr>
            <p:cNvPr id="13326" name="Line 11"/>
            <p:cNvSpPr>
              <a:spLocks noChangeShapeType="1"/>
            </p:cNvSpPr>
            <p:nvPr/>
          </p:nvSpPr>
          <p:spPr bwMode="auto">
            <a:xfrm>
              <a:off x="4195" y="255"/>
              <a:ext cx="1316" cy="0"/>
            </a:xfrm>
            <a:prstGeom prst="line">
              <a:avLst/>
            </a:prstGeom>
            <a:noFill/>
            <a:ln w="38100">
              <a:solidFill>
                <a:srgbClr val="CC00FF"/>
              </a:solidFill>
              <a:round/>
              <a:headEnd/>
              <a:tailEnd/>
            </a:ln>
            <a:extLst>
              <a:ext uri="{909E8E84-426E-40DD-AFC4-6F175D3DCCD1}">
                <a14:hiddenFill xmlns:a14="http://schemas.microsoft.com/office/drawing/2010/main" xmlns="">
                  <a:noFill/>
                </a14:hiddenFill>
              </a:ext>
            </a:extLst>
          </p:spPr>
          <p:txBody>
            <a:bodyPr wrap="none" lIns="108752" tIns="54376" rIns="108752" bIns="54376" anchor="ctr"/>
            <a:lstStyle/>
            <a:p>
              <a:endParaRPr lang="zh-TW" altLang="en-US"/>
            </a:p>
          </p:txBody>
        </p:sp>
        <p:sp>
          <p:nvSpPr>
            <p:cNvPr id="13327" name="Line 12"/>
            <p:cNvSpPr>
              <a:spLocks noChangeShapeType="1"/>
            </p:cNvSpPr>
            <p:nvPr/>
          </p:nvSpPr>
          <p:spPr bwMode="auto">
            <a:xfrm>
              <a:off x="158" y="482"/>
              <a:ext cx="3811" cy="0"/>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zh-TW" altLang="en-US"/>
            </a:p>
          </p:txBody>
        </p:sp>
      </p:grpSp>
      <p:sp>
        <p:nvSpPr>
          <p:cNvPr id="13316" name="Rectangle 20"/>
          <p:cNvSpPr>
            <a:spLocks noChangeArrowheads="1"/>
          </p:cNvSpPr>
          <p:nvPr/>
        </p:nvSpPr>
        <p:spPr bwMode="auto">
          <a:xfrm>
            <a:off x="0" y="-24034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13319" name="Rectangle 23"/>
          <p:cNvSpPr>
            <a:spLocks noChangeArrowheads="1"/>
          </p:cNvSpPr>
          <p:nvPr/>
        </p:nvSpPr>
        <p:spPr bwMode="auto">
          <a:xfrm>
            <a:off x="4359275" y="8956675"/>
            <a:ext cx="4254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algn="ctr">
              <a:tabLst>
                <a:tab pos="228600" algn="l"/>
                <a:tab pos="457200" algn="l"/>
                <a:tab pos="5029200" algn="r"/>
              </a:tabLst>
            </a:pPr>
            <a:r>
              <a:rPr lang="en-US" altLang="zh-TW" sz="1400">
                <a:solidFill>
                  <a:schemeClr val="tx1"/>
                </a:solidFill>
                <a:latin typeface="Times New Roman" pitchFamily="18" charset="0"/>
                <a:ea typeface="New York" charset="0"/>
                <a:cs typeface="Times New Roman" pitchFamily="18" charset="0"/>
              </a:rPr>
              <a:t>(c) </a:t>
            </a:r>
            <a:endParaRPr lang="en-US" altLang="zh-TW">
              <a:solidFill>
                <a:schemeClr val="tx1"/>
              </a:solidFill>
              <a:ea typeface="New York" charset="0"/>
              <a:cs typeface="Times New Roman" pitchFamily="18" charset="0"/>
            </a:endParaRPr>
          </a:p>
        </p:txBody>
      </p:sp>
      <p:sp>
        <p:nvSpPr>
          <p:cNvPr id="3" name="矩形 2"/>
          <p:cNvSpPr/>
          <p:nvPr/>
        </p:nvSpPr>
        <p:spPr>
          <a:xfrm>
            <a:off x="1475656" y="4869160"/>
            <a:ext cx="7200800" cy="707886"/>
          </a:xfrm>
          <a:prstGeom prst="rect">
            <a:avLst/>
          </a:prstGeom>
        </p:spPr>
        <p:txBody>
          <a:bodyPr wrap="square">
            <a:spAutoFit/>
          </a:bodyPr>
          <a:lstStyle/>
          <a:p>
            <a:r>
              <a:rPr lang="en-US" altLang="zh-TW" sz="2000" dirty="0" smtClean="0">
                <a:latin typeface="Times New Roman" pitchFamily="18" charset="0"/>
                <a:cs typeface="Times New Roman" pitchFamily="18" charset="0"/>
              </a:rPr>
              <a:t>Image </a:t>
            </a:r>
            <a:r>
              <a:rPr lang="en-US" altLang="zh-TW" sz="2000" dirty="0">
                <a:latin typeface="Times New Roman" pitchFamily="18" charset="0"/>
                <a:cs typeface="Times New Roman" pitchFamily="18" charset="0"/>
              </a:rPr>
              <a:t>of a longitudinal section of single-mode </a:t>
            </a:r>
            <a:r>
              <a:rPr lang="en-US" altLang="zh-TW" sz="2000" dirty="0" err="1">
                <a:latin typeface="Times New Roman" pitchFamily="18" charset="0"/>
                <a:cs typeface="Times New Roman" pitchFamily="18" charset="0"/>
              </a:rPr>
              <a:t>ﬁbre</a:t>
            </a:r>
            <a:r>
              <a:rPr lang="en-US" altLang="zh-TW" sz="2000" dirty="0">
                <a:latin typeface="Times New Roman" pitchFamily="18" charset="0"/>
                <a:cs typeface="Times New Roman" pitchFamily="18" charset="0"/>
              </a:rPr>
              <a:t> laser</a:t>
            </a:r>
          </a:p>
          <a:p>
            <a:r>
              <a:rPr lang="en-US" altLang="zh-TW" sz="2000" dirty="0">
                <a:latin typeface="Times New Roman" pitchFamily="18" charset="0"/>
                <a:cs typeface="Times New Roman" pitchFamily="18" charset="0"/>
              </a:rPr>
              <a:t>weld with severe penetration </a:t>
            </a:r>
            <a:r>
              <a:rPr lang="en-US" altLang="zh-TW" sz="2000" dirty="0" smtClean="0">
                <a:latin typeface="Times New Roman" pitchFamily="18" charset="0"/>
                <a:cs typeface="Times New Roman" pitchFamily="18" charset="0"/>
              </a:rPr>
              <a:t>spiking (Cho et al. 2009)</a:t>
            </a:r>
            <a:endParaRPr lang="zh-TW" altLang="en-US" sz="2000" dirty="0">
              <a:latin typeface="Times New Roman" pitchFamily="18" charset="0"/>
              <a:cs typeface="Times New Roman" pitchFamily="18" charset="0"/>
            </a:endParaRPr>
          </a:p>
        </p:txBody>
      </p:sp>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0664" y="1196752"/>
            <a:ext cx="8445126" cy="3384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31444979"/>
      </p:ext>
    </p:extLst>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bg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bg1"/>
            </a:solidFill>
            <a:effectLst/>
            <a:latin typeface="Arial" pitchFamily="34"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6023</TotalTime>
  <Words>1585</Words>
  <Application>Microsoft Office PowerPoint</Application>
  <PresentationFormat>On-screen Show (4:3)</PresentationFormat>
  <Paragraphs>238</Paragraphs>
  <Slides>31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預設簡報設計</vt:lpstr>
      <vt:lpstr>Equation</vt:lpstr>
      <vt:lpstr>About Omics Group</vt:lpstr>
      <vt:lpstr>About Omics Group conferences</vt:lpstr>
      <vt:lpstr>Slide 3</vt:lpstr>
      <vt:lpstr>Slide 4</vt:lpstr>
      <vt:lpstr>Slide 5</vt:lpstr>
      <vt:lpstr>Slide 6</vt:lpstr>
      <vt:lpstr>Slide 7</vt:lpstr>
      <vt:lpstr>(continued)</vt:lpstr>
      <vt:lpstr>(continued)</vt:lpstr>
      <vt:lpstr>(continued)</vt:lpstr>
      <vt:lpstr>Experimental setup</vt:lpstr>
      <vt:lpstr>Slide 12</vt:lpstr>
      <vt:lpstr>Slide 13</vt:lpstr>
      <vt:lpstr>Slide 14</vt:lpstr>
      <vt:lpstr>Slide 15</vt:lpstr>
      <vt:lpstr>Slide 16</vt:lpstr>
      <vt:lpstr>Slide 17</vt:lpstr>
      <vt:lpstr>Estimation of spiking tendency</vt:lpstr>
      <vt:lpstr>Slide 19</vt:lpstr>
      <vt:lpstr>Slide 20</vt:lpstr>
      <vt:lpstr>Slide 21</vt:lpstr>
      <vt:lpstr>Slide 22</vt:lpstr>
      <vt:lpstr>Slide 23</vt:lpstr>
      <vt:lpstr>Slide 24</vt:lpstr>
      <vt:lpstr>Tendency for keyhole collapse</vt:lpstr>
      <vt:lpstr>(continued)</vt:lpstr>
      <vt:lpstr>(continued)</vt:lpstr>
      <vt:lpstr>Conclusions</vt:lpstr>
      <vt:lpstr>References</vt:lpstr>
      <vt:lpstr>Slide 30</vt:lpstr>
      <vt:lpstr>Let Us Meet Again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kk</dc:creator>
  <cp:lastModifiedBy>Anderson Silver</cp:lastModifiedBy>
  <cp:revision>1084</cp:revision>
  <cp:lastPrinted>2013-10-03T03:13:46Z</cp:lastPrinted>
  <dcterms:created xsi:type="dcterms:W3CDTF">2006-09-28T12:37:09Z</dcterms:created>
  <dcterms:modified xsi:type="dcterms:W3CDTF">2014-10-01T13:50:00Z</dcterms:modified>
</cp:coreProperties>
</file>