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8" r:id="rId3"/>
    <p:sldId id="329" r:id="rId4"/>
    <p:sldId id="274" r:id="rId5"/>
    <p:sldId id="328" r:id="rId6"/>
    <p:sldId id="330" r:id="rId7"/>
    <p:sldId id="276" r:id="rId8"/>
    <p:sldId id="331" r:id="rId9"/>
    <p:sldId id="332" r:id="rId10"/>
    <p:sldId id="272" r:id="rId11"/>
    <p:sldId id="279" r:id="rId12"/>
    <p:sldId id="277" r:id="rId13"/>
    <p:sldId id="278" r:id="rId14"/>
    <p:sldId id="333" r:id="rId15"/>
    <p:sldId id="321" r:id="rId16"/>
    <p:sldId id="280" r:id="rId17"/>
    <p:sldId id="281" r:id="rId18"/>
    <p:sldId id="282" r:id="rId19"/>
    <p:sldId id="283" r:id="rId20"/>
    <p:sldId id="284" r:id="rId21"/>
    <p:sldId id="293" r:id="rId22"/>
    <p:sldId id="300" r:id="rId23"/>
    <p:sldId id="285" r:id="rId24"/>
    <p:sldId id="286" r:id="rId25"/>
    <p:sldId id="290" r:id="rId26"/>
    <p:sldId id="291" r:id="rId27"/>
    <p:sldId id="325" r:id="rId28"/>
    <p:sldId id="326" r:id="rId29"/>
    <p:sldId id="292" r:id="rId30"/>
    <p:sldId id="301" r:id="rId31"/>
    <p:sldId id="294" r:id="rId32"/>
    <p:sldId id="295" r:id="rId33"/>
    <p:sldId id="337" r:id="rId34"/>
    <p:sldId id="297" r:id="rId35"/>
    <p:sldId id="336" r:id="rId36"/>
    <p:sldId id="298" r:id="rId37"/>
    <p:sldId id="33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95" autoAdjust="0"/>
  </p:normalViewPr>
  <p:slideViewPr>
    <p:cSldViewPr>
      <p:cViewPr varScale="1">
        <p:scale>
          <a:sx n="59" d="100"/>
          <a:sy n="59" d="100"/>
        </p:scale>
        <p:origin x="-8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95628-0711-46F4-BD82-AD2B831B24B2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77450-45CE-45DA-A77E-9F2C92B67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7450-45CE-45DA-A77E-9F2C92B67AD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172200"/>
            <a:ext cx="8458200" cy="914400"/>
          </a:xfrm>
        </p:spPr>
        <p:txBody>
          <a:bodyPr>
            <a:no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4000" b="1" dirty="0" err="1" smtClean="0"/>
              <a:t>Microneedles</a:t>
            </a:r>
            <a:r>
              <a:rPr lang="en-US" sz="4000" b="1" dirty="0" smtClean="0"/>
              <a:t>: An Approach to vaccine drug delivery system</a:t>
            </a:r>
          </a:p>
          <a:p>
            <a:endParaRPr lang="en-US" sz="3200" b="1" dirty="0" smtClean="0"/>
          </a:p>
          <a:p>
            <a:pPr algn="r" eaLnBrk="0" hangingPunct="0"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Vasudha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Bakshi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M.Pharm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.,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Ph.D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Principal</a:t>
            </a:r>
          </a:p>
          <a:p>
            <a:pPr algn="ctr" eaLnBrk="0" hangingPunct="0">
              <a:defRPr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Lalitha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College of Pharmacy, </a:t>
            </a:r>
          </a:p>
          <a:p>
            <a:pPr algn="ctr" eaLnBrk="0" hangingPunct="0">
              <a:defRPr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Anurag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Group of Institutions</a:t>
            </a:r>
          </a:p>
          <a:p>
            <a:pPr algn="ctr" eaLnBrk="0" hangingPunct="0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Hyderabad.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954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First Generation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transdermal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delivery system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Delivery of small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lipophilic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low dose drugs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5167290" cy="26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14400" y="5715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Esteraderm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®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Androderm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®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 the liquid Reservoir design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791200"/>
            <a:ext cx="394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Most currently available patches are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Adhesive matrix Design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Second Generation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transdermal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delivery systems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Small </a:t>
            </a:r>
            <a:r>
              <a:rPr lang="en-US" sz="2800" dirty="0" err="1" smtClean="0"/>
              <a:t>lipophilic</a:t>
            </a:r>
            <a:r>
              <a:rPr lang="en-US" sz="2800" dirty="0" smtClean="0"/>
              <a:t> and larger hydrophilic molecules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Enhancement techniques include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Chemical Penetration enhancers </a:t>
            </a:r>
            <a:r>
              <a:rPr lang="en-US" sz="2800" dirty="0" err="1" smtClean="0"/>
              <a:t>eg</a:t>
            </a:r>
            <a:r>
              <a:rPr lang="en-US" sz="2800" dirty="0" smtClean="0"/>
              <a:t> DMSO, Menthol, </a:t>
            </a:r>
            <a:r>
              <a:rPr lang="en-US" sz="2800" dirty="0" err="1" smtClean="0"/>
              <a:t>Glyceryl</a:t>
            </a:r>
            <a:r>
              <a:rPr lang="en-US" sz="2800" dirty="0" smtClean="0"/>
              <a:t> </a:t>
            </a:r>
            <a:r>
              <a:rPr lang="en-US" sz="2800" dirty="0" err="1" smtClean="0"/>
              <a:t>monoleate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Gentle Heating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Iontophoresis</a:t>
            </a:r>
            <a:r>
              <a:rPr lang="en-US" sz="2800" dirty="0" smtClean="0"/>
              <a:t>: Tiny current promote flow of drug through skin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Disrupt stratum </a:t>
            </a:r>
            <a:r>
              <a:rPr lang="en-US" sz="2800" dirty="0" err="1" smtClean="0"/>
              <a:t>corneum</a:t>
            </a:r>
            <a:r>
              <a:rPr lang="en-US" sz="2800" dirty="0" smtClean="0"/>
              <a:t> and providing driving force for movement limited to smaller molecule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91600" cy="91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Third Generation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transdermal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delivery systems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7085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Aims to severely disrupt stratum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corneum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 allow large molecules to pass into the circulation.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microchannel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large drug molecule permeated by any of below methods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Various methods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Iontophoresis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Thermal ablation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Ultrasound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Microneedle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arrays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consiting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chips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Microneedles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5908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Microneedles</a:t>
            </a:r>
            <a:r>
              <a:rPr lang="en-US" sz="2400" dirty="0" smtClean="0"/>
              <a:t> are the needles having length of about 150 to 200 micro meter, with well designed geometry. </a:t>
            </a:r>
          </a:p>
          <a:p>
            <a:r>
              <a:rPr lang="en-US" sz="2400" dirty="0" err="1" smtClean="0"/>
              <a:t>Microneedles</a:t>
            </a:r>
            <a:r>
              <a:rPr lang="en-US" sz="2400" dirty="0" smtClean="0"/>
              <a:t> are of a few hundred microns in size, capable of creating transient pores across the skin by penetrating the stratum </a:t>
            </a:r>
            <a:r>
              <a:rPr lang="en-US" sz="2400" dirty="0" err="1" smtClean="0"/>
              <a:t>corneum</a:t>
            </a:r>
            <a:r>
              <a:rPr lang="en-US" sz="2400" dirty="0" smtClean="0"/>
              <a:t> layer to deliver molecules. </a:t>
            </a:r>
          </a:p>
          <a:p>
            <a:r>
              <a:rPr lang="en-US" sz="2400" dirty="0" smtClean="0"/>
              <a:t>These needles are not big enough to reach the nerve-rich regions of the skin; as a result, the drug delivery is perceived as completely painless and devoid of bleeding. </a:t>
            </a:r>
          </a:p>
          <a:p>
            <a:r>
              <a:rPr lang="en-US" sz="2400" dirty="0" smtClean="0"/>
              <a:t>Drugs, vaccines, proteins, peptides and other </a:t>
            </a:r>
            <a:r>
              <a:rPr lang="en-US" sz="2400" dirty="0" err="1" smtClean="0"/>
              <a:t>biomolecules</a:t>
            </a:r>
            <a:r>
              <a:rPr lang="en-US" sz="2400" dirty="0" smtClean="0"/>
              <a:t> are suitable for delivery using the </a:t>
            </a:r>
            <a:r>
              <a:rPr lang="en-US" sz="2400" dirty="0" err="1" smtClean="0"/>
              <a:t>microneedle</a:t>
            </a:r>
            <a:r>
              <a:rPr lang="en-US" sz="2400" dirty="0" smtClean="0"/>
              <a:t> technology.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57200"/>
            <a:ext cx="2895600" cy="184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Microneedles</a:t>
            </a:r>
            <a:r>
              <a:rPr lang="en-US" dirty="0" smtClean="0"/>
              <a:t> have been fabricated with various materials such as:  metals, silicon, silicon dioxide, polymers, glass 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Smaller than the hypodermic needle,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Various types of needles have  been fabricated ex: solid (straight, bent filtered, hollow)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hollow needle designs include tapered and beveled tips, and could be used to deliver micro liter quantities of drugs to very specific locations.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MAJOR   DIFFERENCE </a:t>
            </a:r>
            <a:endParaRPr lang="en-US" dirty="0"/>
          </a:p>
        </p:txBody>
      </p:sp>
      <p:sp>
        <p:nvSpPr>
          <p:cNvPr id="18435" name="Text Placeholder 3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4040188" cy="639763"/>
          </a:xfrm>
        </p:spPr>
        <p:txBody>
          <a:bodyPr/>
          <a:lstStyle/>
          <a:p>
            <a:pPr algn="ctr" eaLnBrk="1" hangingPunct="1"/>
            <a:r>
              <a:rPr lang="en-US" i="1" smtClean="0">
                <a:solidFill>
                  <a:schemeClr val="tx1"/>
                </a:solidFill>
              </a:rPr>
              <a:t>TRANSDERMAL PATCH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495800" y="990600"/>
            <a:ext cx="4041775" cy="6397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i="1" dirty="0" smtClean="0">
                <a:solidFill>
                  <a:schemeClr val="tx1"/>
                </a:solidFill>
              </a:rPr>
              <a:t>TRANSDERMAL MICRONEEDLES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8437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28800"/>
            <a:ext cx="3200400" cy="2111375"/>
          </a:xfrm>
        </p:spPr>
      </p:pic>
      <p:pic>
        <p:nvPicPr>
          <p:cNvPr id="1843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1828800"/>
            <a:ext cx="4495800" cy="1897063"/>
          </a:xfrm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1148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1910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4582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/>
              <a:t>Skin is having outer layer of stratum </a:t>
            </a:r>
            <a:r>
              <a:rPr lang="en-US" sz="2800" dirty="0" err="1" smtClean="0"/>
              <a:t>corneum</a:t>
            </a:r>
            <a:r>
              <a:rPr lang="en-US" sz="2800" dirty="0" smtClean="0"/>
              <a:t> which is 10 – 15 um in thickness and is primary barrier in drug transport through skin. </a:t>
            </a:r>
          </a:p>
          <a:p>
            <a:pPr algn="just"/>
            <a:r>
              <a:rPr lang="en-US" sz="2800" dirty="0" smtClean="0"/>
              <a:t>Nerves are located below 150– 200 um into the skin.</a:t>
            </a:r>
          </a:p>
          <a:p>
            <a:pPr algn="just"/>
            <a:r>
              <a:rPr lang="en-US" sz="2800" dirty="0" smtClean="0"/>
              <a:t>When we insert the </a:t>
            </a:r>
            <a:r>
              <a:rPr lang="en-US" sz="2800" dirty="0" err="1" smtClean="0"/>
              <a:t>microneedle</a:t>
            </a:r>
            <a:r>
              <a:rPr lang="en-US" sz="2800" dirty="0" smtClean="0"/>
              <a:t> into the skin they only pass out the stratum </a:t>
            </a:r>
            <a:r>
              <a:rPr lang="en-US" sz="2800" dirty="0" err="1" smtClean="0"/>
              <a:t>corneum</a:t>
            </a:r>
            <a:r>
              <a:rPr lang="en-US" sz="2800" dirty="0" smtClean="0"/>
              <a:t> layer and does not reach </a:t>
            </a:r>
            <a:r>
              <a:rPr lang="en-US" sz="2800" dirty="0" err="1" smtClean="0"/>
              <a:t>upto</a:t>
            </a:r>
            <a:r>
              <a:rPr lang="en-US" sz="2800" dirty="0" smtClean="0"/>
              <a:t> the nerve endings and become painless.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57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</a:t>
            </a:r>
            <a:r>
              <a:rPr lang="en-US" sz="3200" dirty="0" err="1" smtClean="0"/>
              <a:t>microneedles</a:t>
            </a:r>
            <a:r>
              <a:rPr lang="en-US" sz="3200" dirty="0" smtClean="0"/>
              <a:t> are Painless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microneedles</a:t>
            </a:r>
            <a:endParaRPr lang="en-US" dirty="0"/>
          </a:p>
        </p:txBody>
      </p:sp>
      <p:pic>
        <p:nvPicPr>
          <p:cNvPr id="4" name="Content Placeholder 3" descr="mic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754" y="1600200"/>
            <a:ext cx="5795072" cy="3429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/>
              <a:t>Solid </a:t>
            </a:r>
            <a:r>
              <a:rPr lang="en-US" sz="3000" b="1" dirty="0" err="1" smtClean="0"/>
              <a:t>Microneedles</a:t>
            </a:r>
            <a:endParaRPr lang="en-US" sz="3000" b="1" dirty="0" smtClean="0"/>
          </a:p>
          <a:p>
            <a:r>
              <a:rPr lang="en-US" sz="2800" dirty="0" smtClean="0"/>
              <a:t>Solid </a:t>
            </a:r>
            <a:r>
              <a:rPr lang="en-US" sz="2800" dirty="0" err="1" smtClean="0"/>
              <a:t>microneedles</a:t>
            </a:r>
            <a:r>
              <a:rPr lang="en-US" sz="2800" dirty="0" smtClean="0"/>
              <a:t> are fabricated in 750-1000um in length and 15-20 angle tip tapered</a:t>
            </a:r>
          </a:p>
          <a:p>
            <a:r>
              <a:rPr lang="en-US" sz="2800" dirty="0" smtClean="0"/>
              <a:t>Increase the permeability by poking the holes in skin, rub drug over area or coat needle with drug.</a:t>
            </a:r>
          </a:p>
          <a:p>
            <a:r>
              <a:rPr lang="en-US" sz="2800" dirty="0" smtClean="0"/>
              <a:t>Wear time is short from 30 sec-10 min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3000" b="1" dirty="0" smtClean="0"/>
              <a:t>Hollow </a:t>
            </a:r>
            <a:r>
              <a:rPr lang="en-US" sz="3000" b="1" dirty="0" err="1" smtClean="0"/>
              <a:t>microneedles</a:t>
            </a:r>
            <a:endParaRPr lang="en-US" sz="3000" b="1" dirty="0" smtClean="0"/>
          </a:p>
          <a:p>
            <a:r>
              <a:rPr lang="en-US" sz="2600" dirty="0" smtClean="0"/>
              <a:t>Are fabricated with lumen </a:t>
            </a:r>
            <a:r>
              <a:rPr lang="en-US" sz="2600" dirty="0" err="1" smtClean="0"/>
              <a:t>dia</a:t>
            </a:r>
            <a:r>
              <a:rPr lang="en-US" sz="2600" dirty="0" smtClean="0"/>
              <a:t> 30 microns and height 250 microns</a:t>
            </a:r>
          </a:p>
          <a:p>
            <a:r>
              <a:rPr lang="en-US" sz="2600" dirty="0" smtClean="0"/>
              <a:t>Used </a:t>
            </a:r>
            <a:r>
              <a:rPr lang="en-US" sz="2600" dirty="0" err="1" smtClean="0"/>
              <a:t>continously</a:t>
            </a:r>
            <a:r>
              <a:rPr lang="en-US" sz="2600" dirty="0" smtClean="0"/>
              <a:t> to carry drug  into the body by diffusion</a:t>
            </a:r>
          </a:p>
          <a:p>
            <a:r>
              <a:rPr lang="en-US" sz="2600" b="1" dirty="0" smtClean="0"/>
              <a:t>Large amount of drug</a:t>
            </a:r>
            <a:r>
              <a:rPr lang="en-US" sz="2600" dirty="0" smtClean="0"/>
              <a:t> are </a:t>
            </a:r>
            <a:r>
              <a:rPr lang="en-US" sz="2600" dirty="0" err="1" smtClean="0"/>
              <a:t>deliverd</a:t>
            </a:r>
            <a:r>
              <a:rPr lang="en-US" sz="2600" dirty="0" smtClean="0"/>
              <a:t> for therapeutic effect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0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METHODOLOGY OF DRUG DELIVERY</a:t>
            </a:r>
          </a:p>
          <a:p>
            <a:pPr>
              <a:buNone/>
            </a:pP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These include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 Poke with patch approach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 Coat and poke approach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 Biodegradable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microneedles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 Hollow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microneedles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 Dip and scrape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Poke with patch approach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It involves piercing an array of solid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microneedles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into the skin followed by application of the drug patch at the treated site.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Transport of drug across skin can occur by diffusion or possibly by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iontophoresis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if an electric field is applied.</a:t>
            </a:r>
          </a:p>
          <a:p>
            <a:pPr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Coat and poke approach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this approach needles are first coated with the drug and then inserted into the skin for drug release by dissolution.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entire drug to be delivered is coated on the needle itself.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7085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Vaccination: </a:t>
            </a:r>
            <a:r>
              <a:rPr lang="en-US" dirty="0" smtClean="0"/>
              <a:t>Effective method </a:t>
            </a:r>
            <a:r>
              <a:rPr lang="en-US" smtClean="0"/>
              <a:t>of preventing </a:t>
            </a:r>
            <a:r>
              <a:rPr lang="en-US" dirty="0" smtClean="0"/>
              <a:t>infectious diseases.</a:t>
            </a:r>
          </a:p>
          <a:p>
            <a:pPr algn="just">
              <a:buNone/>
            </a:pPr>
            <a:r>
              <a:rPr lang="en-US" b="1" dirty="0" smtClean="0"/>
              <a:t>Vaccination</a:t>
            </a:r>
            <a:r>
              <a:rPr lang="en-US" dirty="0" smtClean="0"/>
              <a:t> </a:t>
            </a:r>
            <a:r>
              <a:rPr lang="en-US" dirty="0" smtClean="0"/>
              <a:t>is the administration of antigenic material (a vaccine) to stimulate an individual's immune system to develop adaptive immunity to a pathogen.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  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dirty="0" smtClean="0"/>
              <a:t>What is Vaccination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534400" cy="5699125"/>
          </a:xfrm>
        </p:spPr>
        <p:txBody>
          <a:bodyPr>
            <a:noAutofit/>
          </a:bodyPr>
          <a:lstStyle/>
          <a:p>
            <a:pPr marL="548640" indent="-822960" algn="just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Biodegradable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microneedles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marL="548640" indent="-822960" algn="just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It involves encapsulating the drug within the biodegradable, polymeric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microneedles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followed by the insertion into the skin for a controlled drug release.</a:t>
            </a:r>
          </a:p>
          <a:p>
            <a:pPr marL="548640" indent="-822960" algn="just">
              <a:spcBef>
                <a:spcPts val="6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48640" indent="-822960" algn="just">
              <a:spcBef>
                <a:spcPts val="600"/>
              </a:spcBef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Hollow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microneedles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marL="548640" indent="-822960" algn="just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It involves injecting the drug through the needle with a hollow bore. This approach is more reminiscent  of an injection than a patch.</a:t>
            </a:r>
          </a:p>
          <a:p>
            <a:pPr marL="548640" indent="-822960" algn="just">
              <a:spcBef>
                <a:spcPts val="6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48640" indent="-822960" algn="just">
              <a:spcBef>
                <a:spcPts val="600"/>
              </a:spcBef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Dip and scrape</a:t>
            </a:r>
          </a:p>
          <a:p>
            <a:pPr marL="548640" indent="-822960" algn="just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Dip and scrape approach, where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microneedles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are first dipped into a drug solution and then scraped across the skin surface to leave behind the drug within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microabrasions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created by the needles.</a:t>
            </a:r>
          </a:p>
          <a:p>
            <a:pPr marL="548640" indent="-822960" algn="just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arrays were dipped into a solution of drug and scraped multiple times across the skin of mice in vivo to create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microabrasions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822960" algn="just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study used blunt tipped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microneedle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measuring 50-200 micron in length over 1cm2 in area.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Mechanism of action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01675"/>
            <a:ext cx="8458200" cy="4860925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400" b="1" i="1" dirty="0" smtClean="0"/>
          </a:p>
          <a:p>
            <a:pPr algn="just"/>
            <a:r>
              <a:rPr lang="en-US" sz="2400" dirty="0" smtClean="0"/>
              <a:t>Mechanism is not only diffusion. </a:t>
            </a:r>
          </a:p>
          <a:p>
            <a:pPr algn="just"/>
            <a:r>
              <a:rPr lang="en-US" sz="2400" dirty="0" smtClean="0"/>
              <a:t>Instead, it is based on the temporary mechanical disruption of the skin and the placement of the drug or vaccine within the epidermis, where it can more readily reach its site of action.</a:t>
            </a:r>
          </a:p>
          <a:p>
            <a:pPr algn="just"/>
            <a:endParaRPr lang="en-US" sz="2400" dirty="0" smtClean="0"/>
          </a:p>
        </p:txBody>
      </p:sp>
      <p:pic>
        <p:nvPicPr>
          <p:cNvPr id="4" name="Content Placeholder 3" descr="mo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3505200"/>
            <a:ext cx="5345373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5344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smtClean="0"/>
              <a:t>In </a:t>
            </a:r>
            <a:r>
              <a:rPr lang="en-US" sz="2400" dirty="0" err="1" smtClean="0"/>
              <a:t>microneedle</a:t>
            </a:r>
            <a:r>
              <a:rPr lang="en-US" sz="2400" dirty="0" smtClean="0"/>
              <a:t> devices, a small area is covered by hundreds of </a:t>
            </a:r>
            <a:r>
              <a:rPr lang="en-US" sz="2400" dirty="0" err="1" smtClean="0"/>
              <a:t>microneedles</a:t>
            </a:r>
            <a:r>
              <a:rPr lang="en-US" sz="2400" dirty="0" smtClean="0"/>
              <a:t> that pierce only the </a:t>
            </a:r>
            <a:r>
              <a:rPr lang="en-US" sz="2400" i="1" dirty="0" smtClean="0"/>
              <a:t>stratum </a:t>
            </a:r>
            <a:r>
              <a:rPr lang="en-US" sz="2400" i="1" dirty="0" err="1" smtClean="0"/>
              <a:t>corneum</a:t>
            </a:r>
            <a:r>
              <a:rPr lang="en-US" sz="2400" i="1" dirty="0" smtClean="0"/>
              <a:t> (the </a:t>
            </a:r>
            <a:r>
              <a:rPr lang="en-US" sz="2400" dirty="0" smtClean="0"/>
              <a:t>uppermost 50 </a:t>
            </a:r>
            <a:r>
              <a:rPr lang="en-US" sz="2400" dirty="0" err="1" smtClean="0"/>
              <a:t>μm</a:t>
            </a:r>
            <a:r>
              <a:rPr lang="en-US" sz="2400" dirty="0" smtClean="0"/>
              <a:t> of the skin), thus allowing the drug to bypass this important barrier.</a:t>
            </a:r>
          </a:p>
          <a:p>
            <a:pPr algn="just"/>
            <a:r>
              <a:rPr lang="en-US" sz="2400" dirty="0" smtClean="0"/>
              <a:t>The tiny needles are constructed in arrays to deliver sufficient amount of drug to the patient for the desired therapeutic response.</a:t>
            </a:r>
          </a:p>
          <a:p>
            <a:pPr algn="just"/>
            <a:r>
              <a:rPr lang="en-US" sz="2400" dirty="0" smtClean="0"/>
              <a:t>Solid MN  deliver drugs via passive diffusion by creating </a:t>
            </a:r>
            <a:r>
              <a:rPr lang="en-US" sz="2400" dirty="0" err="1" smtClean="0"/>
              <a:t>microchannels</a:t>
            </a:r>
            <a:r>
              <a:rPr lang="en-US" sz="2400" dirty="0" smtClean="0"/>
              <a:t> to increase skin permeability followed by the application of a drug-loaded patch on the channels. </a:t>
            </a:r>
          </a:p>
          <a:p>
            <a:pPr algn="just"/>
            <a:r>
              <a:rPr lang="en-US" sz="2400" dirty="0" smtClean="0"/>
              <a:t>Needles dissolve within minutes, releasing trapped drug at intended delivery site.</a:t>
            </a:r>
          </a:p>
          <a:p>
            <a:pPr algn="just"/>
            <a:r>
              <a:rPr lang="en-US" sz="2400" dirty="0" smtClean="0"/>
              <a:t> It is desirable for the </a:t>
            </a:r>
            <a:r>
              <a:rPr lang="en-US" sz="2400" dirty="0" err="1" smtClean="0"/>
              <a:t>microchannels</a:t>
            </a:r>
            <a:r>
              <a:rPr lang="en-US" sz="2400" dirty="0" smtClean="0"/>
              <a:t> to close soon after needle removal to prevent permeation of undesired toxic substances or infection by pathogenic microorganisms 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FABRICATION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MICRONEEDLE:</a:t>
            </a:r>
          </a:p>
          <a:p>
            <a:pPr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Microneedles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can be fabricated employing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microelectro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mechanical systems (MEMS). The basic process can be divided in to three parts: deposition, patterning and etching. 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Microneedles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have become a new type of the bio-medicine  injector, it can throw the cuticle and not excite the nerve,  and the patient will feel nothing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	Deposition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Refers to the formation of thin films with a  thickness anywhere between a few nanometers to about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100 micrometers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	Patterning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Is the transfer of a pattern onto the film.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Lithography: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 used to transfer a pattern into a  photosensitive material by selective exposure to a radiation  source such as light.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process can involve  photolithography, electron beam lithography, ion beam  lithography or X-ray lithography. Diamond patterning is also an option for lithography.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Etching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 a process of using strong acid or mordant to cut  into the unprotected parts of a material’s surface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create a design in it and can be divided into two categories: wet etching or dry etching. The selection of any of the above mentioned methods largely depends on the material of construction and the type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microneedle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Dissolving </a:t>
            </a:r>
            <a:r>
              <a:rPr lang="en-US" sz="2800" dirty="0" err="1" smtClean="0"/>
              <a:t>Microneedles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257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 smtClean="0"/>
              <a:t>Dissolving MN are fabricated on the basis of the “poke and release” principle.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/>
              <a:t>They are made from polysaccharides or other polymers.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/>
              <a:t>These MN release encapsulated drug into the skin following application and dissolution.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200" dirty="0" err="1" smtClean="0"/>
              <a:t>Micromoulding</a:t>
            </a:r>
            <a:r>
              <a:rPr lang="en-US" sz="2200" dirty="0" smtClean="0"/>
              <a:t> is the preferred fabrication method for making dissolving MN.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/>
              <a:t>Certain drugs and vaccines are </a:t>
            </a:r>
            <a:r>
              <a:rPr lang="en-US" sz="2200" dirty="0" err="1" smtClean="0"/>
              <a:t>thermolabile</a:t>
            </a:r>
            <a:r>
              <a:rPr lang="en-US" sz="2200" dirty="0" smtClean="0"/>
              <a:t> so moulds are often filled with solutions of drugs and </a:t>
            </a:r>
            <a:r>
              <a:rPr lang="en-US" sz="2200" dirty="0" err="1" smtClean="0"/>
              <a:t>excipients</a:t>
            </a:r>
            <a:r>
              <a:rPr lang="en-US" sz="2200" dirty="0" smtClean="0"/>
              <a:t> and then dried under mild conditions.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/>
              <a:t>The fabrication process involves pouring the polymer solution into female molds, filling the </a:t>
            </a:r>
            <a:r>
              <a:rPr lang="en-US" sz="2200" dirty="0" err="1" smtClean="0"/>
              <a:t>microcavities</a:t>
            </a:r>
            <a:r>
              <a:rPr lang="en-US" sz="2200" dirty="0" smtClean="0"/>
              <a:t> of the mould under vacuum or pressure, drying under ambient conditions, centrifugation or pressure 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/>
              <a:t> These include the one-step application process which is convenient for patients.</a:t>
            </a:r>
          </a:p>
          <a:p>
            <a:pPr algn="just"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Coated </a:t>
            </a:r>
            <a:r>
              <a:rPr lang="en-US" sz="2800" dirty="0" err="1" smtClean="0"/>
              <a:t>Microneedles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Coated </a:t>
            </a:r>
            <a:r>
              <a:rPr lang="en-US" sz="2400" dirty="0" err="1" smtClean="0"/>
              <a:t>microneedles</a:t>
            </a:r>
            <a:r>
              <a:rPr lang="en-US" sz="2400" dirty="0" smtClean="0"/>
              <a:t> refer to </a:t>
            </a:r>
            <a:r>
              <a:rPr lang="en-US" sz="2400" dirty="0" err="1" smtClean="0"/>
              <a:t>microneedles</a:t>
            </a:r>
            <a:r>
              <a:rPr lang="en-US" sz="2400" dirty="0" smtClean="0"/>
              <a:t> which are coated with the drug-containing dispersion.</a:t>
            </a:r>
          </a:p>
          <a:p>
            <a:pPr algn="just"/>
            <a:r>
              <a:rPr lang="en-US" sz="2400" dirty="0" smtClean="0"/>
              <a:t> An approach using </a:t>
            </a:r>
            <a:r>
              <a:rPr lang="en-US" sz="2400" dirty="0" err="1" smtClean="0"/>
              <a:t>electrohydrodynamic</a:t>
            </a:r>
            <a:r>
              <a:rPr lang="en-US" sz="2400" dirty="0" smtClean="0"/>
              <a:t> </a:t>
            </a:r>
            <a:r>
              <a:rPr lang="en-US" sz="2400" dirty="0" err="1" smtClean="0"/>
              <a:t>atomisation</a:t>
            </a:r>
            <a:r>
              <a:rPr lang="en-US" sz="2400" dirty="0" smtClean="0"/>
              <a:t> (EHDA) principles in the preparation of smart </a:t>
            </a:r>
            <a:r>
              <a:rPr lang="en-US" sz="2400" dirty="0" err="1" smtClean="0"/>
              <a:t>microneedle</a:t>
            </a:r>
            <a:r>
              <a:rPr lang="en-US" sz="2400" dirty="0" smtClean="0"/>
              <a:t> coatings.</a:t>
            </a:r>
          </a:p>
          <a:p>
            <a:pPr algn="just"/>
            <a:endParaRPr lang="en-US" sz="2400" dirty="0" smtClean="0"/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Essential characters of coating process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Uniform coating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Limit deposition onto </a:t>
            </a:r>
            <a:r>
              <a:rPr lang="en-US" sz="2400" dirty="0" err="1" smtClean="0"/>
              <a:t>microneedle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Avoid  high temperature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High drug loading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Good adhesion of coating solution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Aqueous coating solution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Rapid or controlled – dissolution kinetics</a:t>
            </a:r>
          </a:p>
          <a:p>
            <a:pPr algn="just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3246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MICRONEEDLE   ARRAY   PATCHES</a:t>
            </a:r>
            <a:endParaRPr lang="en-US" sz="3200" b="1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572000" y="914400"/>
            <a:ext cx="43434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b="1" dirty="0">
                <a:latin typeface="Constantia" pitchFamily="18" charset="0"/>
              </a:rPr>
              <a:t>The adhesive layer was periodically disrupted via small holes or slits to allow the </a:t>
            </a:r>
            <a:r>
              <a:rPr lang="en-US" b="1" dirty="0" err="1">
                <a:latin typeface="Constantia" pitchFamily="18" charset="0"/>
              </a:rPr>
              <a:t>microneedles</a:t>
            </a:r>
            <a:r>
              <a:rPr lang="en-US" b="1" dirty="0">
                <a:latin typeface="Constantia" pitchFamily="18" charset="0"/>
              </a:rPr>
              <a:t> to stick out for penetration. </a:t>
            </a:r>
          </a:p>
          <a:p>
            <a:pPr>
              <a:buFont typeface="Arial" charset="0"/>
              <a:buChar char="•"/>
            </a:pPr>
            <a:endParaRPr lang="en-US" b="1" dirty="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b="1" dirty="0">
                <a:latin typeface="Constantia" pitchFamily="18" charset="0"/>
              </a:rPr>
              <a:t>The adhesive served to hold </a:t>
            </a:r>
            <a:r>
              <a:rPr lang="en-US" b="1" dirty="0" err="1">
                <a:latin typeface="Constantia" pitchFamily="18" charset="0"/>
              </a:rPr>
              <a:t>microneedles</a:t>
            </a:r>
            <a:r>
              <a:rPr lang="en-US" b="1" dirty="0">
                <a:latin typeface="Constantia" pitchFamily="18" charset="0"/>
              </a:rPr>
              <a:t> firmly against the skin by compensating for the mechanical mismatch between the flexible skin tissue and the rigid </a:t>
            </a:r>
            <a:r>
              <a:rPr lang="en-US" b="1" dirty="0" err="1">
                <a:latin typeface="Constantia" pitchFamily="18" charset="0"/>
              </a:rPr>
              <a:t>microneedle</a:t>
            </a:r>
            <a:r>
              <a:rPr lang="en-US" b="1" dirty="0">
                <a:latin typeface="Constantia" pitchFamily="18" charset="0"/>
              </a:rPr>
              <a:t> substrate, especially in the case of out-of-plane </a:t>
            </a:r>
            <a:r>
              <a:rPr lang="en-US" b="1" dirty="0" err="1">
                <a:latin typeface="Constantia" pitchFamily="18" charset="0"/>
              </a:rPr>
              <a:t>microneedle</a:t>
            </a:r>
            <a:r>
              <a:rPr lang="en-US" b="1" dirty="0">
                <a:latin typeface="Constantia" pitchFamily="18" charset="0"/>
              </a:rPr>
              <a:t> arrays. </a:t>
            </a:r>
          </a:p>
          <a:p>
            <a:pPr>
              <a:buFont typeface="Arial" charset="0"/>
              <a:buChar char="•"/>
            </a:pPr>
            <a:endParaRPr lang="en-US" b="1" dirty="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b="1" dirty="0" err="1">
                <a:latin typeface="Constantia" pitchFamily="18" charset="0"/>
              </a:rPr>
              <a:t>Microneedle</a:t>
            </a:r>
            <a:r>
              <a:rPr lang="en-US" b="1" dirty="0">
                <a:latin typeface="Constantia" pitchFamily="18" charset="0"/>
              </a:rPr>
              <a:t> arrays prepared on the basis </a:t>
            </a:r>
            <a:r>
              <a:rPr lang="en-US" b="1" dirty="0" smtClean="0">
                <a:latin typeface="Constantia" pitchFamily="18" charset="0"/>
              </a:rPr>
              <a:t>of this </a:t>
            </a:r>
            <a:r>
              <a:rPr lang="en-US" b="1" dirty="0">
                <a:latin typeface="Constantia" pitchFamily="18" charset="0"/>
              </a:rPr>
              <a:t>design are shown for patches of in-plane </a:t>
            </a:r>
            <a:r>
              <a:rPr lang="en-US" b="1" dirty="0" err="1">
                <a:latin typeface="Constantia" pitchFamily="18" charset="0"/>
              </a:rPr>
              <a:t>microneedles</a:t>
            </a:r>
            <a:r>
              <a:rPr lang="en-US" b="1" dirty="0">
                <a:latin typeface="Constantia" pitchFamily="18" charset="0"/>
              </a:rPr>
              <a:t> (Fig. 4B)  </a:t>
            </a:r>
          </a:p>
          <a:p>
            <a:endParaRPr lang="en-US" b="1" dirty="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b="1" dirty="0">
                <a:latin typeface="Constantia" pitchFamily="18" charset="0"/>
              </a:rPr>
              <a:t>out-of-plane </a:t>
            </a:r>
            <a:r>
              <a:rPr lang="en-US" b="1" dirty="0" err="1">
                <a:latin typeface="Constantia" pitchFamily="18" charset="0"/>
              </a:rPr>
              <a:t>microneedles</a:t>
            </a:r>
            <a:r>
              <a:rPr lang="en-US" b="1" dirty="0">
                <a:latin typeface="Constantia" pitchFamily="18" charset="0"/>
              </a:rPr>
              <a:t> (Fig. 4D).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dirty="0" smtClean="0"/>
              <a:t>Delivery from coated microneedles</a:t>
            </a:r>
            <a:endParaRPr lang="en-US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1225550"/>
            <a:ext cx="396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AD3023"/>
              </a:buClr>
              <a:buFont typeface="Calibri" pitchFamily="34" charset="0"/>
              <a:buAutoNum type="arabicPeriod"/>
            </a:pPr>
            <a:r>
              <a:rPr lang="en-US" sz="2400" b="1">
                <a:latin typeface="Constantia" pitchFamily="18" charset="0"/>
              </a:rPr>
              <a:t>No residue on skin surface </a:t>
            </a:r>
          </a:p>
          <a:p>
            <a:pPr marL="457200" indent="-457200">
              <a:buClr>
                <a:srgbClr val="AD3023"/>
              </a:buClr>
              <a:buFont typeface="Calibri" pitchFamily="34" charset="0"/>
              <a:buAutoNum type="arabicPeriod"/>
            </a:pPr>
            <a:endParaRPr lang="en-US" sz="2400" b="1">
              <a:latin typeface="Constantia" pitchFamily="18" charset="0"/>
            </a:endParaRPr>
          </a:p>
          <a:p>
            <a:pPr marL="457200" indent="-457200">
              <a:buClr>
                <a:srgbClr val="AD3023"/>
              </a:buClr>
              <a:buFont typeface="Calibri" pitchFamily="34" charset="0"/>
              <a:buAutoNum type="arabicPeriod"/>
            </a:pPr>
            <a:r>
              <a:rPr lang="en-US" sz="2400" b="1">
                <a:latin typeface="Constantia" pitchFamily="18" charset="0"/>
              </a:rPr>
              <a:t> Increased bioavailability</a:t>
            </a:r>
          </a:p>
          <a:p>
            <a:pPr marL="457200" indent="-457200">
              <a:buClr>
                <a:srgbClr val="AD3023"/>
              </a:buClr>
              <a:buFont typeface="Calibri" pitchFamily="34" charset="0"/>
              <a:buAutoNum type="arabicPeriod"/>
            </a:pPr>
            <a:endParaRPr lang="en-US" sz="2400" b="1">
              <a:latin typeface="Constantia" pitchFamily="18" charset="0"/>
            </a:endParaRPr>
          </a:p>
          <a:p>
            <a:pPr marL="457200" indent="-457200">
              <a:buClr>
                <a:srgbClr val="AD3023"/>
              </a:buClr>
              <a:buFont typeface="Calibri" pitchFamily="34" charset="0"/>
              <a:buAutoNum type="arabicPeriod"/>
            </a:pPr>
            <a:r>
              <a:rPr lang="en-US" sz="2400" b="1">
                <a:latin typeface="Constantia" pitchFamily="18" charset="0"/>
                <a:cs typeface="Arial" charset="0"/>
              </a:rPr>
              <a:t>Vaccine delivery – potent immune response</a:t>
            </a:r>
          </a:p>
          <a:p>
            <a:pPr marL="457200" indent="-457200">
              <a:buClr>
                <a:srgbClr val="AD3023"/>
              </a:buClr>
              <a:buFont typeface="Calibri" pitchFamily="34" charset="0"/>
              <a:buAutoNum type="arabicPeriod"/>
            </a:pPr>
            <a:endParaRPr lang="en-US" sz="2400" b="1">
              <a:latin typeface="Constantia" pitchFamily="18" charset="0"/>
              <a:cs typeface="Arial" charset="0"/>
            </a:endParaRPr>
          </a:p>
          <a:p>
            <a:pPr marL="457200" indent="-457200">
              <a:buClr>
                <a:srgbClr val="AD3023"/>
              </a:buClr>
              <a:buFont typeface="Calibri" pitchFamily="34" charset="0"/>
              <a:buAutoNum type="arabicPeriod"/>
            </a:pPr>
            <a:r>
              <a:rPr lang="en-US" sz="2400" b="1">
                <a:latin typeface="Constantia" pitchFamily="18" charset="0"/>
                <a:cs typeface="Arial" charset="0"/>
              </a:rPr>
              <a:t>Storage -   antigen stability</a:t>
            </a:r>
          </a:p>
          <a:p>
            <a:pPr marL="457200" indent="-457200">
              <a:buClr>
                <a:srgbClr val="AD3023"/>
              </a:buClr>
              <a:buFont typeface="Calibri" pitchFamily="34" charset="0"/>
              <a:buAutoNum type="arabicPeriod"/>
            </a:pPr>
            <a:endParaRPr lang="en-US" sz="2400" b="1">
              <a:latin typeface="Constantia" pitchFamily="18" charset="0"/>
              <a:cs typeface="Arial" charset="0"/>
            </a:endParaRPr>
          </a:p>
          <a:p>
            <a:pPr marL="457200" indent="-457200">
              <a:buClr>
                <a:srgbClr val="AD3023"/>
              </a:buClr>
              <a:buFont typeface="Calibri" pitchFamily="34" charset="0"/>
              <a:buAutoNum type="arabicPeriod"/>
            </a:pPr>
            <a:r>
              <a:rPr lang="en-US" sz="2400" b="1">
                <a:latin typeface="Constantia" pitchFamily="18" charset="0"/>
                <a:cs typeface="Arial" charset="0"/>
              </a:rPr>
              <a:t>Eliminate cold-chain storage.</a:t>
            </a:r>
          </a:p>
        </p:txBody>
      </p:sp>
      <p:pic>
        <p:nvPicPr>
          <p:cNvPr id="32772" name="Picture 9" descr="skin stru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219200"/>
            <a:ext cx="46910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5344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There is immense potential for the use of these micron-sized needles for </a:t>
            </a:r>
            <a:r>
              <a:rPr lang="en-US" sz="2400" dirty="0" err="1" smtClean="0"/>
              <a:t>transdermal</a:t>
            </a:r>
            <a:r>
              <a:rPr lang="en-US" sz="2400" dirty="0" smtClean="0"/>
              <a:t> drug delivery enhancement. </a:t>
            </a:r>
          </a:p>
          <a:p>
            <a:pPr algn="just"/>
            <a:r>
              <a:rPr lang="en-US" sz="2400" dirty="0" smtClean="0"/>
              <a:t>A number of challenges also have to be addressed including irritation, microbial contamination and the delivery of therapeutically relevant concentrations of drugs. </a:t>
            </a:r>
          </a:p>
          <a:p>
            <a:pPr algn="just"/>
            <a:r>
              <a:rPr lang="en-US" sz="2400" dirty="0" smtClean="0"/>
              <a:t>There is also a limited choice of appropriate biomaterials, lack of mechanical strength, poor control of drug delivery, and limitation of drug loading dose. </a:t>
            </a:r>
          </a:p>
          <a:p>
            <a:pPr algn="just"/>
            <a:r>
              <a:rPr lang="en-US" sz="2400" dirty="0" smtClean="0"/>
              <a:t>Potent drugs requiring low doses and vaccines seem to be the drugs most likely to be delivered in therapeutically useful concentrations.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Routes of administration of vaccines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Skin attractive area for drug and vaccine delivery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7475"/>
            <a:ext cx="8458200" cy="47847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Another challenge is the delivery of macromolecules- products of biotechnology. These molecules have high molecular weights and also high </a:t>
            </a:r>
            <a:r>
              <a:rPr lang="en-US" dirty="0" err="1" smtClean="0"/>
              <a:t>hydrophilicity</a:t>
            </a:r>
            <a:r>
              <a:rPr lang="en-US" dirty="0" smtClean="0"/>
              <a:t> making them particularly challenging to deliver across the skin.</a:t>
            </a:r>
          </a:p>
          <a:p>
            <a:pPr algn="just"/>
            <a:r>
              <a:rPr lang="en-US" dirty="0" smtClean="0"/>
              <a:t>Some MN such as those fabricated from silicon and some polymers may not have adequate mechanical strength to pierce the skin. </a:t>
            </a:r>
          </a:p>
          <a:p>
            <a:pPr algn="just"/>
            <a:r>
              <a:rPr lang="en-US" dirty="0" smtClean="0"/>
              <a:t>The ideal scenario is to fabricate MN with a low insertion force and a high fracture force. </a:t>
            </a:r>
          </a:p>
          <a:p>
            <a:pPr algn="just"/>
            <a:r>
              <a:rPr lang="en-US" dirty="0" smtClean="0"/>
              <a:t>It is also cumbersome for MN to be applied in a two-step manner, that is to </a:t>
            </a:r>
            <a:r>
              <a:rPr lang="en-US" dirty="0" err="1" smtClean="0"/>
              <a:t>porate</a:t>
            </a:r>
            <a:r>
              <a:rPr lang="en-US" dirty="0" smtClean="0"/>
              <a:t> the skin first and then apply a patch. There is also the need to balance penetration enhancement with painlessness.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case study involving </a:t>
            </a:r>
            <a:r>
              <a:rPr lang="en-US" sz="2800" dirty="0" err="1" smtClean="0"/>
              <a:t>intradermal</a:t>
            </a:r>
            <a:r>
              <a:rPr lang="en-US" sz="2800" dirty="0" smtClean="0"/>
              <a:t> injection of a clinically licensed rabies vaccine,</a:t>
            </a:r>
          </a:p>
          <a:p>
            <a:r>
              <a:rPr lang="en-US" sz="2800" dirty="0" smtClean="0"/>
              <a:t>Delivered by a 1 to 3 mm BD </a:t>
            </a:r>
            <a:r>
              <a:rPr lang="en-US" sz="2800" dirty="0" err="1" smtClean="0"/>
              <a:t>Soluvia</a:t>
            </a:r>
            <a:r>
              <a:rPr lang="en-US" sz="2800" dirty="0" smtClean="0"/>
              <a:t> </a:t>
            </a:r>
            <a:r>
              <a:rPr lang="en-US" sz="2800" dirty="0" err="1" smtClean="0"/>
              <a:t>microneedle</a:t>
            </a:r>
            <a:r>
              <a:rPr lang="en-US" sz="2800" dirty="0" smtClean="0"/>
              <a:t> syringe, in a group of 66 healthy adult volunteers formally proved the safety and reliability of </a:t>
            </a:r>
            <a:r>
              <a:rPr lang="en-US" sz="2800" dirty="0" err="1" smtClean="0"/>
              <a:t>microneedle</a:t>
            </a:r>
            <a:r>
              <a:rPr lang="en-US" sz="2800" dirty="0" smtClean="0"/>
              <a:t> injection.</a:t>
            </a:r>
          </a:p>
          <a:p>
            <a:r>
              <a:rPr lang="en-US" sz="2800" dirty="0" smtClean="0"/>
              <a:t> In this study, as little as a 1/4 dosage of the rabies vaccine was sufficient to produce higher </a:t>
            </a:r>
            <a:r>
              <a:rPr lang="en-US" sz="2800" dirty="0" err="1" smtClean="0"/>
              <a:t>seroconversion</a:t>
            </a:r>
            <a:r>
              <a:rPr lang="en-US" sz="2800" dirty="0" smtClean="0"/>
              <a:t> rates than intramuscular injection, </a:t>
            </a:r>
          </a:p>
          <a:p>
            <a:r>
              <a:rPr lang="en-US" sz="2800" dirty="0" smtClean="0"/>
              <a:t> Displayed clear support of the dose-sparing advantage linked to the targeting of the immune-cell rich network of skin layers 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7753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Subunit vaccines contain only fragmented portions of disease-causing viruses that serve as the effective antigens. </a:t>
            </a:r>
          </a:p>
          <a:p>
            <a:r>
              <a:rPr lang="en-US" dirty="0" smtClean="0"/>
              <a:t>One Using a probability-based theoretical analysis for targeting skin APCs, a densely packed array of </a:t>
            </a:r>
            <a:r>
              <a:rPr lang="en-US" dirty="0" err="1" smtClean="0"/>
              <a:t>microneedle</a:t>
            </a:r>
            <a:r>
              <a:rPr lang="en-US" dirty="0" smtClean="0"/>
              <a:t> projections, </a:t>
            </a:r>
          </a:p>
          <a:p>
            <a:r>
              <a:rPr lang="en-US" dirty="0" err="1" smtClean="0"/>
              <a:t>Nanopatch</a:t>
            </a:r>
            <a:r>
              <a:rPr lang="en-US" dirty="0" smtClean="0"/>
              <a:t>, was devised to generate greater immune responses by directly contacting thousands of APCs. </a:t>
            </a:r>
          </a:p>
          <a:p>
            <a:r>
              <a:rPr lang="en-US" dirty="0" smtClean="0"/>
              <a:t>A study that investigated the effects of </a:t>
            </a:r>
            <a:r>
              <a:rPr lang="en-US" dirty="0" err="1" smtClean="0"/>
              <a:t>Nanopatch</a:t>
            </a:r>
            <a:r>
              <a:rPr lang="en-US" dirty="0" smtClean="0"/>
              <a:t> coated with a commercially approved inactivated split </a:t>
            </a:r>
            <a:r>
              <a:rPr lang="en-US" dirty="0" err="1" smtClean="0"/>
              <a:t>virion</a:t>
            </a:r>
            <a:r>
              <a:rPr lang="en-US" dirty="0" smtClean="0"/>
              <a:t> influenza vaccine, </a:t>
            </a:r>
          </a:p>
          <a:p>
            <a:r>
              <a:rPr lang="en-US" dirty="0" err="1" smtClean="0"/>
              <a:t>Fluvax</a:t>
            </a:r>
            <a:r>
              <a:rPr lang="en-US" dirty="0" smtClean="0"/>
              <a:t>, has demonstrated improved efficacy and a notable level of dose-sparing advantage that produced similar functional antibody levels with only a single vaccination and 1/100th of antigen delivered by intramuscular route .</a:t>
            </a:r>
          </a:p>
          <a:p>
            <a:r>
              <a:rPr lang="en-US" dirty="0" smtClean="0"/>
              <a:t>A variation of this technology, utilizing a dissolving type </a:t>
            </a:r>
            <a:r>
              <a:rPr lang="en-US" dirty="0" err="1" smtClean="0"/>
              <a:t>Nanopatch</a:t>
            </a:r>
            <a:r>
              <a:rPr lang="en-US" dirty="0" smtClean="0"/>
              <a:t>, encapsulating </a:t>
            </a:r>
            <a:r>
              <a:rPr lang="en-US" dirty="0" err="1" smtClean="0"/>
              <a:t>Fluvax</a:t>
            </a:r>
            <a:r>
              <a:rPr lang="en-US" dirty="0" smtClean="0"/>
              <a:t> vaccine also produced higher systemic immune response in mice than intramuscular immunization.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delivery of inactivated H1N1 A/PR/8/34 virus coated on metal </a:t>
            </a:r>
            <a:r>
              <a:rPr lang="en-US" dirty="0" err="1" smtClean="0"/>
              <a:t>microneedles</a:t>
            </a:r>
            <a:r>
              <a:rPr lang="en-US" dirty="0" smtClean="0"/>
              <a:t> in mice manifested significant serological antibody titers, protective immunity against virus infection, and a strong Th1 bias in comparison to intramuscular injection </a:t>
            </a:r>
          </a:p>
          <a:p>
            <a:r>
              <a:rPr lang="en-US" dirty="0" smtClean="0"/>
              <a:t>Moreover, studies of inactivated seasonal influenza virus vaccines coated on solid metal </a:t>
            </a:r>
            <a:r>
              <a:rPr lang="en-US" dirty="0" err="1" smtClean="0"/>
              <a:t>microneedles</a:t>
            </a:r>
            <a:r>
              <a:rPr lang="en-US" dirty="0" smtClean="0"/>
              <a:t> proved that </a:t>
            </a:r>
            <a:r>
              <a:rPr lang="en-US" dirty="0" err="1" smtClean="0"/>
              <a:t>microneedle</a:t>
            </a:r>
            <a:r>
              <a:rPr lang="en-US" dirty="0" smtClean="0"/>
              <a:t> delivery induced better cellular immune responses, </a:t>
            </a:r>
          </a:p>
          <a:p>
            <a:r>
              <a:rPr lang="en-US" dirty="0" smtClean="0"/>
              <a:t>Also successful induction of virus-specific memory B cells, and improved lung viral clearance in mice than intramuscular delivery, providing empirical support that </a:t>
            </a:r>
            <a:r>
              <a:rPr lang="en-US" dirty="0" err="1" smtClean="0"/>
              <a:t>microneedles</a:t>
            </a:r>
            <a:r>
              <a:rPr lang="en-US" dirty="0" smtClean="0"/>
              <a:t> hold a promising potential as an alternative to conventional vaccine administration methods.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4937125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The market is still in its infancy. </a:t>
            </a:r>
          </a:p>
          <a:p>
            <a:pPr algn="just"/>
            <a:r>
              <a:rPr lang="en-US" sz="2400" dirty="0" smtClean="0"/>
              <a:t> One </a:t>
            </a:r>
            <a:r>
              <a:rPr lang="en-US" sz="2400" dirty="0" err="1" smtClean="0"/>
              <a:t>microneedle</a:t>
            </a:r>
            <a:r>
              <a:rPr lang="en-US" sz="2400" dirty="0" smtClean="0"/>
              <a:t> based delivery device, </a:t>
            </a:r>
            <a:r>
              <a:rPr lang="en-US" sz="2400" dirty="0" err="1" smtClean="0"/>
              <a:t>Soluvia</a:t>
            </a:r>
            <a:r>
              <a:rPr lang="en-US" sz="2400" dirty="0" smtClean="0"/>
              <a:t> prefilled microinjection system, has reached the market. The vaccine-device combination product was FDA approved in May 2011 for </a:t>
            </a:r>
            <a:r>
              <a:rPr lang="en-US" sz="2400" dirty="0" err="1" smtClean="0"/>
              <a:t>intradermal</a:t>
            </a:r>
            <a:r>
              <a:rPr lang="en-US" sz="2400" dirty="0" smtClean="0"/>
              <a:t> delivery of </a:t>
            </a:r>
            <a:r>
              <a:rPr lang="en-US" sz="2400" dirty="0" err="1" smtClean="0"/>
              <a:t>Fluzone</a:t>
            </a:r>
            <a:r>
              <a:rPr lang="en-US" sz="2400" dirty="0" smtClean="0"/>
              <a:t> influenza vaccine. </a:t>
            </a:r>
          </a:p>
          <a:p>
            <a:pPr algn="just"/>
            <a:r>
              <a:rPr lang="en-US" sz="2400" dirty="0" smtClean="0"/>
              <a:t>More than 25 companies, with proprietary </a:t>
            </a:r>
            <a:r>
              <a:rPr lang="en-US" sz="2400" dirty="0" err="1" smtClean="0"/>
              <a:t>microneedle</a:t>
            </a:r>
            <a:r>
              <a:rPr lang="en-US" sz="2400" dirty="0" smtClean="0"/>
              <a:t> technology, actively working towards the development of </a:t>
            </a:r>
            <a:r>
              <a:rPr lang="en-US" sz="2400" dirty="0" err="1" smtClean="0"/>
              <a:t>microneedle</a:t>
            </a:r>
            <a:r>
              <a:rPr lang="en-US" sz="2400" dirty="0" smtClean="0"/>
              <a:t>-based drug or vaccine products. </a:t>
            </a:r>
          </a:p>
          <a:p>
            <a:pPr algn="just"/>
            <a:r>
              <a:rPr lang="en-US" sz="2400" dirty="0" err="1" smtClean="0"/>
              <a:t>Clearside</a:t>
            </a:r>
            <a:r>
              <a:rPr lang="en-US" sz="2400" dirty="0" smtClean="0"/>
              <a:t> Biomedical, </a:t>
            </a:r>
            <a:r>
              <a:rPr lang="en-US" sz="2400" dirty="0" err="1" smtClean="0"/>
              <a:t>NanoPass</a:t>
            </a:r>
            <a:r>
              <a:rPr lang="en-US" sz="2400" dirty="0" smtClean="0"/>
              <a:t> Technologies, Corium International, Circassia, Radius Health and </a:t>
            </a:r>
            <a:r>
              <a:rPr lang="en-US" sz="2400" dirty="0" err="1" smtClean="0"/>
              <a:t>Zosano</a:t>
            </a:r>
            <a:r>
              <a:rPr lang="en-US" sz="2400" dirty="0" smtClean="0"/>
              <a:t> </a:t>
            </a:r>
            <a:r>
              <a:rPr lang="en-US" sz="2400" dirty="0" err="1" smtClean="0"/>
              <a:t>Pharma</a:t>
            </a:r>
            <a:r>
              <a:rPr lang="en-US" sz="2400" dirty="0" smtClean="0"/>
              <a:t> are examples of companies which are evaluating </a:t>
            </a:r>
            <a:r>
              <a:rPr lang="en-US" sz="2400" dirty="0" err="1" smtClean="0"/>
              <a:t>microneedle</a:t>
            </a:r>
            <a:r>
              <a:rPr lang="en-US" sz="2400" dirty="0" smtClean="0"/>
              <a:t> based drug/vaccine – device combination </a:t>
            </a:r>
            <a:r>
              <a:rPr lang="en-US" sz="2400" dirty="0" err="1" smtClean="0"/>
              <a:t>productsin</a:t>
            </a:r>
            <a:r>
              <a:rPr lang="en-US" sz="2400" dirty="0" smtClean="0"/>
              <a:t> clinical  trials.</a:t>
            </a:r>
          </a:p>
          <a:p>
            <a:pPr algn="just"/>
            <a:r>
              <a:rPr lang="en-US" sz="2400" dirty="0" smtClean="0"/>
              <a:t>There are 22 products currently in different stages of development.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Expect around ten products to be launched by the end of this decade, providing the much needed push to this market. </a:t>
            </a:r>
          </a:p>
          <a:p>
            <a:pPr algn="just"/>
            <a:r>
              <a:rPr lang="en-US" sz="2400" dirty="0" smtClean="0"/>
              <a:t>Technological advancements will ensure the development of </a:t>
            </a:r>
            <a:r>
              <a:rPr lang="en-US" sz="2400" dirty="0" err="1" smtClean="0"/>
              <a:t>microneedle</a:t>
            </a:r>
            <a:r>
              <a:rPr lang="en-US" sz="2400" dirty="0" smtClean="0"/>
              <a:t> systems with improved safety and efficacy profile. </a:t>
            </a:r>
          </a:p>
          <a:p>
            <a:pPr algn="just"/>
            <a:r>
              <a:rPr lang="en-US" sz="2400" dirty="0" smtClean="0"/>
              <a:t> As more products move from pipeline to the market, we expect to see an increase in the investment in this area from various quarters. 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47847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/>
              <a:t>CONCLUSION</a:t>
            </a:r>
            <a:endParaRPr lang="en-US" sz="2000" b="1" dirty="0" smtClean="0"/>
          </a:p>
          <a:p>
            <a:r>
              <a:rPr lang="en-US" sz="2000" b="1" dirty="0" err="1" smtClean="0"/>
              <a:t>M</a:t>
            </a:r>
            <a:r>
              <a:rPr lang="en-US" sz="2000" dirty="0" err="1" smtClean="0"/>
              <a:t>icroneedles</a:t>
            </a:r>
            <a:r>
              <a:rPr lang="en-US" sz="2000" dirty="0" smtClean="0"/>
              <a:t> can deliver a plethora of drugs and vaccines; the technology is not limited to any specific class of drugs.</a:t>
            </a:r>
          </a:p>
          <a:p>
            <a:r>
              <a:rPr lang="en-US" sz="2000" dirty="0" smtClean="0"/>
              <a:t> More than 70% of the products in development are patches incorporating solid or dissolvable needles, rest are hollow </a:t>
            </a:r>
            <a:r>
              <a:rPr lang="en-US" sz="2000" dirty="0" err="1" smtClean="0"/>
              <a:t>microneedle</a:t>
            </a:r>
            <a:r>
              <a:rPr lang="en-US" sz="2000" dirty="0" smtClean="0"/>
              <a:t> arrays which employ the use of a syringe.</a:t>
            </a:r>
          </a:p>
          <a:p>
            <a:r>
              <a:rPr lang="en-US" sz="2000" dirty="0" smtClean="0"/>
              <a:t> About 12 products based on </a:t>
            </a:r>
            <a:r>
              <a:rPr lang="en-US" sz="2000" dirty="0" err="1" smtClean="0"/>
              <a:t>microneedle</a:t>
            </a:r>
            <a:r>
              <a:rPr lang="en-US" sz="2000" dirty="0" smtClean="0"/>
              <a:t> technology are currently in clinical development, more than half of which are in phase II or a higher stage of development. In addition, there are a number of other products currently in preclinical trials.</a:t>
            </a:r>
          </a:p>
          <a:p>
            <a:r>
              <a:rPr lang="en-US" sz="2000" dirty="0" smtClean="0"/>
              <a:t> Many academic institutions are also exploring the use of </a:t>
            </a:r>
            <a:r>
              <a:rPr lang="en-US" sz="2000" dirty="0" err="1" smtClean="0"/>
              <a:t>microneedles</a:t>
            </a:r>
            <a:r>
              <a:rPr lang="en-US" sz="2000" dirty="0" smtClean="0"/>
              <a:t> for diagnostics, gene delivery and continuous drug monitoring purposes.</a:t>
            </a:r>
          </a:p>
          <a:p>
            <a:r>
              <a:rPr lang="en-US" sz="2000" dirty="0" smtClean="0"/>
              <a:t>Majority of these research projects are focused in developing </a:t>
            </a:r>
            <a:r>
              <a:rPr lang="en-US" sz="2000" dirty="0" err="1" smtClean="0"/>
              <a:t>microneedle</a:t>
            </a:r>
            <a:r>
              <a:rPr lang="en-US" sz="2000" dirty="0" smtClean="0"/>
              <a:t> products as easy-to-use wearable patches.</a:t>
            </a:r>
          </a:p>
          <a:p>
            <a:r>
              <a:rPr lang="en-US" sz="2000" dirty="0" smtClean="0"/>
              <a:t>With several new </a:t>
            </a:r>
            <a:r>
              <a:rPr lang="en-US" sz="2000" dirty="0" err="1" smtClean="0"/>
              <a:t>microneedle</a:t>
            </a:r>
            <a:r>
              <a:rPr lang="en-US" sz="2000" dirty="0" smtClean="0"/>
              <a:t> based therapeutic product launches by the end of this decade, we expect the overall market for </a:t>
            </a:r>
            <a:r>
              <a:rPr lang="en-US" sz="2000" dirty="0" err="1" smtClean="0"/>
              <a:t>microneedle</a:t>
            </a:r>
            <a:r>
              <a:rPr lang="en-US" sz="2000" dirty="0" smtClean="0"/>
              <a:t> based delivery devices to reach annual sales of 485 million units by 2030.</a:t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Transdermal</a:t>
            </a:r>
            <a:r>
              <a:rPr lang="en-US" dirty="0" smtClean="0"/>
              <a:t> Delivery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ADVANTAGES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Avoidance of </a:t>
            </a:r>
            <a:r>
              <a:rPr lang="en-US" dirty="0" err="1" smtClean="0"/>
              <a:t>presystemic</a:t>
            </a:r>
            <a:r>
              <a:rPr lang="en-US" dirty="0" smtClean="0"/>
              <a:t> metabolism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Absence of gastric irritation and enzymatic degradation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Convenience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Inconvenient injections and Painlessness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Non-invasiveness and improved patient compliance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contains large no of Antigen presenting cells (</a:t>
            </a:r>
            <a:r>
              <a:rPr lang="en-US" dirty="0" err="1" smtClean="0"/>
              <a:t>Langerhans</a:t>
            </a:r>
            <a:r>
              <a:rPr lang="en-US" dirty="0" smtClean="0"/>
              <a:t> cells and dermal </a:t>
            </a:r>
            <a:r>
              <a:rPr lang="en-US" dirty="0" err="1" smtClean="0"/>
              <a:t>dendritic</a:t>
            </a:r>
            <a:r>
              <a:rPr lang="en-US" dirty="0" smtClean="0"/>
              <a:t> cells)----------Suitable site for vaccination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562600"/>
          </a:xfrm>
        </p:spPr>
        <p:txBody>
          <a:bodyPr/>
          <a:lstStyle/>
          <a:p>
            <a:r>
              <a:rPr lang="en-US" dirty="0" err="1" smtClean="0"/>
              <a:t>Transdermal</a:t>
            </a:r>
            <a:r>
              <a:rPr lang="en-US" dirty="0" smtClean="0"/>
              <a:t> drug delivery</a:t>
            </a:r>
          </a:p>
          <a:p>
            <a:r>
              <a:rPr lang="en-US" dirty="0" smtClean="0"/>
              <a:t>20 active drug molecules marketed in market</a:t>
            </a:r>
          </a:p>
          <a:p>
            <a:r>
              <a:rPr lang="en-US" dirty="0" smtClean="0"/>
              <a:t>Low mol wt drugs or molecules poses no problem</a:t>
            </a:r>
          </a:p>
          <a:p>
            <a:r>
              <a:rPr lang="en-US" dirty="0" smtClean="0"/>
              <a:t>Higher drug molecules difficult to overcome stratum </a:t>
            </a:r>
            <a:r>
              <a:rPr lang="en-US" dirty="0" err="1" smtClean="0"/>
              <a:t>corneum</a:t>
            </a:r>
            <a:r>
              <a:rPr lang="en-US" dirty="0" smtClean="0"/>
              <a:t> barrier.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577532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Disadvantages</a:t>
            </a:r>
          </a:p>
          <a:p>
            <a:r>
              <a:rPr lang="en-US" dirty="0" smtClean="0"/>
              <a:t>Inability of large majority of drugs to cross the skin at desired therapeutic rate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4574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38100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NEED FOR TRANSDERMAL DRUG DELIVERY SYSTEMS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administration not feasible</a:t>
            </a:r>
          </a:p>
          <a:p>
            <a:r>
              <a:rPr lang="en-US" dirty="0" smtClean="0"/>
              <a:t>Overcome painful hypodermic needle a common alternative</a:t>
            </a:r>
          </a:p>
          <a:p>
            <a:r>
              <a:rPr lang="en-US" dirty="0" smtClean="0"/>
              <a:t>Approach more appealing to patients</a:t>
            </a:r>
          </a:p>
          <a:p>
            <a:r>
              <a:rPr lang="en-US" dirty="0" smtClean="0"/>
              <a:t>Drug delivery across skin using patch</a:t>
            </a:r>
          </a:p>
          <a:p>
            <a:r>
              <a:rPr lang="en-US" dirty="0" err="1" smtClean="0"/>
              <a:t>Transdermal</a:t>
            </a:r>
            <a:r>
              <a:rPr lang="en-US" dirty="0" smtClean="0"/>
              <a:t> delivery limited by majority of drugs to cross skin at therapeutic rates</a:t>
            </a:r>
          </a:p>
          <a:p>
            <a:r>
              <a:rPr lang="en-US" dirty="0" smtClean="0"/>
              <a:t>Stratum </a:t>
            </a:r>
            <a:r>
              <a:rPr lang="en-US" dirty="0" err="1" smtClean="0"/>
              <a:t>corneum</a:t>
            </a:r>
            <a:r>
              <a:rPr lang="en-US" dirty="0" smtClean="0"/>
              <a:t> if the main barrier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8609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Number of approaches</a:t>
            </a:r>
          </a:p>
          <a:p>
            <a:r>
              <a:rPr lang="en-US" dirty="0" smtClean="0"/>
              <a:t>Physical and chemical enhancers</a:t>
            </a:r>
          </a:p>
          <a:p>
            <a:r>
              <a:rPr lang="en-US" dirty="0" smtClean="0"/>
              <a:t>Enhancers create holes big enough for drug molecules to pass.</a:t>
            </a:r>
          </a:p>
          <a:p>
            <a:r>
              <a:rPr lang="en-US" dirty="0" smtClean="0"/>
              <a:t>Alternative approach create----large transport pathways of microns dimensions by using arrays of microscopic needles</a:t>
            </a:r>
          </a:p>
          <a:p>
            <a:r>
              <a:rPr lang="en-US" dirty="0" smtClean="0"/>
              <a:t>Proposed micron scale holes in skin is safe</a:t>
            </a:r>
          </a:p>
          <a:p>
            <a:r>
              <a:rPr lang="en-US" dirty="0" smtClean="0"/>
              <a:t>Holes are smaller than made by hypodermic needles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2838</TotalTime>
  <Words>2158</Words>
  <Application>Microsoft Office PowerPoint</Application>
  <PresentationFormat>On-screen Show (4:3)</PresentationFormat>
  <Paragraphs>249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Trek</vt:lpstr>
      <vt:lpstr>Slide 1</vt:lpstr>
      <vt:lpstr>What is Vaccination</vt:lpstr>
      <vt:lpstr>Slide 3</vt:lpstr>
      <vt:lpstr>Transdermal Delivery system</vt:lpstr>
      <vt:lpstr>Slide 5</vt:lpstr>
      <vt:lpstr>Slide 6</vt:lpstr>
      <vt:lpstr>Slide 7</vt:lpstr>
      <vt:lpstr>Slide 8</vt:lpstr>
      <vt:lpstr>Slide 9</vt:lpstr>
      <vt:lpstr>Slide 10</vt:lpstr>
      <vt:lpstr>Second Generation transdermal delivery systems </vt:lpstr>
      <vt:lpstr>Third Generation transdermal delivery systems </vt:lpstr>
      <vt:lpstr>What are Microneedles</vt:lpstr>
      <vt:lpstr>Slide 14</vt:lpstr>
      <vt:lpstr>MAJOR   DIFFERENCE </vt:lpstr>
      <vt:lpstr>Slide 16</vt:lpstr>
      <vt:lpstr>Types of microneedles</vt:lpstr>
      <vt:lpstr>Slide 18</vt:lpstr>
      <vt:lpstr>Slide 19</vt:lpstr>
      <vt:lpstr>Slide 20</vt:lpstr>
      <vt:lpstr>Mechanism of action</vt:lpstr>
      <vt:lpstr>Slide 22</vt:lpstr>
      <vt:lpstr>Slide 23</vt:lpstr>
      <vt:lpstr>Slide 24</vt:lpstr>
      <vt:lpstr>Dissolving Microneedles</vt:lpstr>
      <vt:lpstr>Coated Microneedles</vt:lpstr>
      <vt:lpstr>MICRONEEDLE   ARRAY   PATCHES</vt:lpstr>
      <vt:lpstr>                            Delivery from coated microneedles</vt:lpstr>
      <vt:lpstr>Slide 29</vt:lpstr>
      <vt:lpstr>Slide 30</vt:lpstr>
      <vt:lpstr>Clinical trials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VASUDHA</dc:creator>
  <cp:lastModifiedBy>VASUDHA</cp:lastModifiedBy>
  <cp:revision>61</cp:revision>
  <dcterms:created xsi:type="dcterms:W3CDTF">2006-08-16T00:00:00Z</dcterms:created>
  <dcterms:modified xsi:type="dcterms:W3CDTF">2015-11-03T06:53:19Z</dcterms:modified>
</cp:coreProperties>
</file>