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6" r:id="rId1"/>
  </p:sldMasterIdLst>
  <p:notesMasterIdLst>
    <p:notesMasterId r:id="rId31"/>
  </p:notesMasterIdLst>
  <p:sldIdLst>
    <p:sldId id="1010" r:id="rId2"/>
    <p:sldId id="1011" r:id="rId3"/>
    <p:sldId id="851" r:id="rId4"/>
    <p:sldId id="973" r:id="rId5"/>
    <p:sldId id="974" r:id="rId6"/>
    <p:sldId id="976" r:id="rId7"/>
    <p:sldId id="977" r:id="rId8"/>
    <p:sldId id="978" r:id="rId9"/>
    <p:sldId id="1007" r:id="rId10"/>
    <p:sldId id="981" r:id="rId11"/>
    <p:sldId id="983" r:id="rId12"/>
    <p:sldId id="984" r:id="rId13"/>
    <p:sldId id="987" r:id="rId14"/>
    <p:sldId id="988" r:id="rId15"/>
    <p:sldId id="989" r:id="rId16"/>
    <p:sldId id="990" r:id="rId17"/>
    <p:sldId id="991" r:id="rId18"/>
    <p:sldId id="997" r:id="rId19"/>
    <p:sldId id="998" r:id="rId20"/>
    <p:sldId id="999" r:id="rId21"/>
    <p:sldId id="1000" r:id="rId22"/>
    <p:sldId id="1001" r:id="rId23"/>
    <p:sldId id="1002" r:id="rId24"/>
    <p:sldId id="1006" r:id="rId25"/>
    <p:sldId id="1003" r:id="rId26"/>
    <p:sldId id="1008" r:id="rId27"/>
    <p:sldId id="1004" r:id="rId28"/>
    <p:sldId id="971" r:id="rId29"/>
    <p:sldId id="1009" r:id="rId30"/>
  </p:sldIdLst>
  <p:sldSz cx="9144000" cy="6858000" type="screen4x3"/>
  <p:notesSz cx="6834188" cy="9772650"/>
  <p:defaultTextStyle>
    <a:defPPr>
      <a:defRPr lang="he-IL"/>
    </a:defPPr>
    <a:lvl1pPr algn="l" rtl="1" fontAlgn="base">
      <a:spcBef>
        <a:spcPct val="0"/>
      </a:spcBef>
      <a:spcAft>
        <a:spcPct val="0"/>
      </a:spcAft>
      <a:defRPr sz="14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14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14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14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1400" kern="1200">
        <a:solidFill>
          <a:schemeClr val="tx1"/>
        </a:solidFill>
        <a:latin typeface="Arial" pitchFamily="34" charset="0"/>
        <a:ea typeface="+mn-ea"/>
        <a:cs typeface="Arial" pitchFamily="34" charset="0"/>
      </a:defRPr>
    </a:lvl5pPr>
    <a:lvl6pPr marL="2286000" algn="r" defTabSz="914400" rtl="1" eaLnBrk="1" latinLnBrk="0" hangingPunct="1">
      <a:defRPr sz="1400" kern="1200">
        <a:solidFill>
          <a:schemeClr val="tx1"/>
        </a:solidFill>
        <a:latin typeface="Arial" pitchFamily="34" charset="0"/>
        <a:ea typeface="+mn-ea"/>
        <a:cs typeface="Arial" pitchFamily="34" charset="0"/>
      </a:defRPr>
    </a:lvl6pPr>
    <a:lvl7pPr marL="2743200" algn="r" defTabSz="914400" rtl="1" eaLnBrk="1" latinLnBrk="0" hangingPunct="1">
      <a:defRPr sz="1400" kern="1200">
        <a:solidFill>
          <a:schemeClr val="tx1"/>
        </a:solidFill>
        <a:latin typeface="Arial" pitchFamily="34" charset="0"/>
        <a:ea typeface="+mn-ea"/>
        <a:cs typeface="Arial" pitchFamily="34" charset="0"/>
      </a:defRPr>
    </a:lvl7pPr>
    <a:lvl8pPr marL="3200400" algn="r" defTabSz="914400" rtl="1" eaLnBrk="1" latinLnBrk="0" hangingPunct="1">
      <a:defRPr sz="1400" kern="1200">
        <a:solidFill>
          <a:schemeClr val="tx1"/>
        </a:solidFill>
        <a:latin typeface="Arial" pitchFamily="34" charset="0"/>
        <a:ea typeface="+mn-ea"/>
        <a:cs typeface="Arial" pitchFamily="34" charset="0"/>
      </a:defRPr>
    </a:lvl8pPr>
    <a:lvl9pPr marL="3657600" algn="r" defTabSz="914400" rtl="1" eaLnBrk="1" latinLnBrk="0" hangingPunct="1">
      <a:defRPr sz="1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FFCC"/>
    <a:srgbClr val="0000CC"/>
    <a:srgbClr val="008000"/>
    <a:srgbClr val="000000"/>
    <a:srgbClr val="FF3300"/>
    <a:srgbClr val="FF0000"/>
    <a:srgbClr val="CC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inimized">
    <p:restoredLeft sz="34615" autoAdjust="0"/>
    <p:restoredTop sz="86322" autoAdjust="0"/>
  </p:normalViewPr>
  <p:slideViewPr>
    <p:cSldViewPr>
      <p:cViewPr>
        <p:scale>
          <a:sx n="75" d="100"/>
          <a:sy n="75" d="100"/>
        </p:scale>
        <p:origin x="-1002" y="174"/>
      </p:cViewPr>
      <p:guideLst>
        <p:guide orient="horz" pos="2544"/>
        <p:guide pos="2880"/>
      </p:guideLst>
    </p:cSldViewPr>
  </p:slideViewPr>
  <p:outlineViewPr>
    <p:cViewPr>
      <p:scale>
        <a:sx n="33" d="100"/>
        <a:sy n="33" d="100"/>
      </p:scale>
      <p:origin x="12" y="303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3871913" y="0"/>
            <a:ext cx="2962275" cy="487363"/>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56323" name="Rectangle 3"/>
          <p:cNvSpPr>
            <a:spLocks noGrp="1" noChangeArrowheads="1"/>
          </p:cNvSpPr>
          <p:nvPr>
            <p:ph type="dt" idx="1"/>
          </p:nvPr>
        </p:nvSpPr>
        <p:spPr bwMode="auto">
          <a:xfrm>
            <a:off x="1588" y="0"/>
            <a:ext cx="2962275" cy="487363"/>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38916" name="Rectangle 4"/>
          <p:cNvSpPr>
            <a:spLocks noGrp="1" noRot="1" noChangeAspect="1" noChangeArrowheads="1" noTextEdit="1"/>
          </p:cNvSpPr>
          <p:nvPr>
            <p:ph type="sldImg" idx="2"/>
          </p:nvPr>
        </p:nvSpPr>
        <p:spPr bwMode="auto">
          <a:xfrm>
            <a:off x="973138" y="733425"/>
            <a:ext cx="4887912" cy="3665538"/>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682625" y="4641850"/>
            <a:ext cx="5468938" cy="4397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326" name="Rectangle 6"/>
          <p:cNvSpPr>
            <a:spLocks noGrp="1" noChangeArrowheads="1"/>
          </p:cNvSpPr>
          <p:nvPr>
            <p:ph type="ftr" sz="quarter" idx="4"/>
          </p:nvPr>
        </p:nvSpPr>
        <p:spPr bwMode="auto">
          <a:xfrm>
            <a:off x="3871913" y="9283700"/>
            <a:ext cx="2962275" cy="487363"/>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endParaRPr lang="en-US"/>
          </a:p>
        </p:txBody>
      </p:sp>
      <p:sp>
        <p:nvSpPr>
          <p:cNvPr id="56327" name="Rectangle 7"/>
          <p:cNvSpPr>
            <a:spLocks noGrp="1" noChangeArrowheads="1"/>
          </p:cNvSpPr>
          <p:nvPr>
            <p:ph type="sldNum" sz="quarter" idx="5"/>
          </p:nvPr>
        </p:nvSpPr>
        <p:spPr bwMode="auto">
          <a:xfrm>
            <a:off x="1588" y="9283700"/>
            <a:ext cx="2962275" cy="487363"/>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fld id="{C1F78522-B117-4CCC-9493-42A8589F3C80}" type="slidenum">
              <a:rPr lang="he-IL"/>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A561176-4C52-4E29-B483-9599D048B64D}" type="slidenum">
              <a:rPr lang="he-IL" smtClean="0"/>
              <a:pPr/>
              <a:t>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Appling a </a:t>
            </a:r>
            <a:r>
              <a:rPr lang="en-US" b="1" i="1" dirty="0" smtClean="0"/>
              <a:t>strain field</a:t>
            </a:r>
            <a:r>
              <a:rPr lang="en-US" dirty="0" smtClean="0"/>
              <a:t> to SC leads to changes in the Contact Potential Difference via the variation of the conduction band minimum energy, </a:t>
            </a:r>
            <a:r>
              <a:rPr lang="en-US" i="1" dirty="0" smtClean="0"/>
              <a:t>E</a:t>
            </a:r>
            <a:r>
              <a:rPr lang="en-US" baseline="-25000" dirty="0" smtClean="0"/>
              <a:t>C</a:t>
            </a:r>
            <a:r>
              <a:rPr lang="en-US" dirty="0" smtClean="0"/>
              <a:t>,. </a:t>
            </a:r>
          </a:p>
          <a:p>
            <a:pPr algn="l" rtl="0"/>
            <a:r>
              <a:rPr lang="en-US" dirty="0" smtClean="0"/>
              <a:t>In the case of two different materials we should take into account also Band gap alignment and affinity changes between these materials.</a:t>
            </a:r>
          </a:p>
          <a:p>
            <a:pPr algn="l" rtl="0"/>
            <a:r>
              <a:rPr lang="en-US" dirty="0" smtClean="0"/>
              <a:t>So, the </a:t>
            </a:r>
            <a:r>
              <a:rPr lang="en-US" b="1" i="1" dirty="0" smtClean="0"/>
              <a:t>main goal</a:t>
            </a:r>
            <a:r>
              <a:rPr lang="en-US" dirty="0" smtClean="0"/>
              <a:t> now is </a:t>
            </a:r>
            <a:r>
              <a:rPr lang="en-US" b="1" i="1" dirty="0" smtClean="0"/>
              <a:t>determination</a:t>
            </a:r>
            <a:r>
              <a:rPr lang="en-US" dirty="0" smtClean="0"/>
              <a:t> of </a:t>
            </a:r>
            <a:r>
              <a:rPr lang="en-US" b="1" i="1" dirty="0" smtClean="0"/>
              <a:t>strain and composition</a:t>
            </a:r>
            <a:r>
              <a:rPr lang="en-US" dirty="0" smtClean="0"/>
              <a:t> distribution around the dots. </a:t>
            </a:r>
          </a:p>
          <a:p>
            <a:pPr algn="l" rtl="0"/>
            <a:endParaRPr lang="en-US" dirty="0" smtClean="0"/>
          </a:p>
          <a:p>
            <a:pPr algn="l" rtl="0"/>
            <a:r>
              <a:rPr lang="en-US" dirty="0" smtClean="0"/>
              <a:t>Combine with 15</a:t>
            </a:r>
            <a:endParaRPr lang="ru-RU"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ru-RU" dirty="0" smtClean="0"/>
          </a:p>
          <a:p>
            <a:pPr algn="l" rtl="0"/>
            <a:endParaRPr lang="he-IL" dirty="0"/>
          </a:p>
        </p:txBody>
      </p:sp>
      <p:sp>
        <p:nvSpPr>
          <p:cNvPr id="4" name="Slide Number Placeholder 3"/>
          <p:cNvSpPr>
            <a:spLocks noGrp="1"/>
          </p:cNvSpPr>
          <p:nvPr>
            <p:ph type="sldNum" sz="quarter" idx="10"/>
          </p:nvPr>
        </p:nvSpPr>
        <p:spPr/>
        <p:txBody>
          <a:bodyPr/>
          <a:lstStyle/>
          <a:p>
            <a:fld id="{92319E6C-F7C3-46CC-B6DA-253645526217}" type="slidenum">
              <a:rPr lang="he-IL"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6C1A309-5781-4020-BFAF-CA373F3F5DBB}" type="slidenum">
              <a:rPr lang="he-IL"/>
              <a:pPr/>
              <a:t>14</a:t>
            </a:fld>
            <a:endParaRPr lang="en-US"/>
          </a:p>
        </p:txBody>
      </p:sp>
      <p:sp>
        <p:nvSpPr>
          <p:cNvPr id="475138" name="Rectangle 2"/>
          <p:cNvSpPr>
            <a:spLocks noGrp="1" noRot="1" noChangeAspect="1" noChangeArrowheads="1" noTextEdit="1"/>
          </p:cNvSpPr>
          <p:nvPr>
            <p:ph type="sldImg"/>
          </p:nvPr>
        </p:nvSpPr>
        <p:spPr>
          <a:xfrm>
            <a:off x="974725" y="731838"/>
            <a:ext cx="4884738" cy="3665537"/>
          </a:xfrm>
          <a:ln/>
        </p:spPr>
      </p:sp>
      <p:sp>
        <p:nvSpPr>
          <p:cNvPr id="475139" name="Rectangle 3"/>
          <p:cNvSpPr>
            <a:spLocks noGrp="1" noChangeArrowheads="1"/>
          </p:cNvSpPr>
          <p:nvPr>
            <p:ph type="body" idx="1"/>
          </p:nvPr>
        </p:nvSpPr>
        <p:spPr>
          <a:xfrm>
            <a:off x="683419" y="4642136"/>
            <a:ext cx="5467350" cy="4398799"/>
          </a:xfrm>
        </p:spPr>
        <p:txBody>
          <a:bodyPr/>
          <a:lstStyle/>
          <a:p>
            <a:pPr algn="l" rtl="0"/>
            <a:r>
              <a:rPr lang="en-US" dirty="0"/>
              <a:t>For </a:t>
            </a:r>
            <a:r>
              <a:rPr lang="en-US" b="1" i="1" dirty="0" err="1"/>
              <a:t>InSb</a:t>
            </a:r>
            <a:r>
              <a:rPr lang="en-US" b="1" i="1" dirty="0"/>
              <a:t> dots</a:t>
            </a:r>
            <a:r>
              <a:rPr lang="en-US" dirty="0"/>
              <a:t> grown </a:t>
            </a:r>
            <a:r>
              <a:rPr lang="en-US" b="1" i="1" dirty="0"/>
              <a:t>on </a:t>
            </a:r>
            <a:r>
              <a:rPr lang="en-US" b="1" i="1" dirty="0" err="1"/>
              <a:t>InSb</a:t>
            </a:r>
            <a:r>
              <a:rPr lang="en-US" dirty="0"/>
              <a:t>, there are </a:t>
            </a:r>
            <a:r>
              <a:rPr lang="en-US" b="1" i="1" dirty="0"/>
              <a:t>no strain and composition changes, so </a:t>
            </a:r>
            <a:r>
              <a:rPr lang="en-US" dirty="0"/>
              <a:t>no work function difference is expected. Indeed, the large </a:t>
            </a:r>
            <a:r>
              <a:rPr lang="en-US" dirty="0" err="1"/>
              <a:t>Nano</a:t>
            </a:r>
            <a:r>
              <a:rPr lang="en-US" dirty="0"/>
              <a:t> Crystals are clearly observed in the topography image, but cannot be resolved in the CPD image.</a:t>
            </a:r>
            <a:r>
              <a:rPr lang="ru-RU" dirty="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7065CA7-8BD8-40CA-BA12-4EBC363EBBAD}" type="slidenum">
              <a:rPr lang="he-IL"/>
              <a:pPr/>
              <a:t>15</a:t>
            </a:fld>
            <a:endParaRPr lang="en-US"/>
          </a:p>
        </p:txBody>
      </p:sp>
      <p:sp>
        <p:nvSpPr>
          <p:cNvPr id="483330" name="Rectangle 2"/>
          <p:cNvSpPr>
            <a:spLocks noGrp="1" noRot="1" noChangeAspect="1" noChangeArrowheads="1" noTextEdit="1"/>
          </p:cNvSpPr>
          <p:nvPr>
            <p:ph type="sldImg"/>
          </p:nvPr>
        </p:nvSpPr>
        <p:spPr>
          <a:xfrm>
            <a:off x="974725" y="731838"/>
            <a:ext cx="4884738" cy="3665537"/>
          </a:xfrm>
          <a:ln/>
        </p:spPr>
      </p:sp>
      <p:sp>
        <p:nvSpPr>
          <p:cNvPr id="483331" name="Rectangle 3"/>
          <p:cNvSpPr>
            <a:spLocks noGrp="1" noChangeArrowheads="1"/>
          </p:cNvSpPr>
          <p:nvPr>
            <p:ph type="body" idx="1"/>
          </p:nvPr>
        </p:nvSpPr>
        <p:spPr>
          <a:xfrm>
            <a:off x="683419" y="4642136"/>
            <a:ext cx="5467350" cy="4398799"/>
          </a:xfrm>
        </p:spPr>
        <p:txBody>
          <a:bodyPr/>
          <a:lstStyle/>
          <a:p>
            <a:pPr algn="l" rtl="0"/>
            <a:r>
              <a:rPr lang="en-US" dirty="0"/>
              <a:t>In the case of </a:t>
            </a:r>
            <a:r>
              <a:rPr lang="en-US" dirty="0" err="1"/>
              <a:t>InSb</a:t>
            </a:r>
            <a:r>
              <a:rPr lang="en-US" dirty="0"/>
              <a:t> dots on </a:t>
            </a:r>
            <a:r>
              <a:rPr lang="en-US" dirty="0" err="1"/>
              <a:t>GaAs</a:t>
            </a:r>
            <a:r>
              <a:rPr lang="en-US" dirty="0"/>
              <a:t> the situation is more complicated. A </a:t>
            </a:r>
            <a:r>
              <a:rPr lang="en-US" b="1" i="1" dirty="0"/>
              <a:t>clear correlation between the two images is observed</a:t>
            </a:r>
            <a:r>
              <a:rPr lang="en-US" dirty="0"/>
              <a:t>. However, the </a:t>
            </a:r>
            <a:r>
              <a:rPr lang="en-US" b="1" i="1" dirty="0"/>
              <a:t>dark rings around the dots observed in the CPD image</a:t>
            </a:r>
            <a:r>
              <a:rPr lang="en-US" dirty="0"/>
              <a:t> can not be explained only by composition changes.</a:t>
            </a:r>
            <a:endParaRPr lang="ru-R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DEBADB0-30BF-4366-9E49-BA480C170B1A}" type="slidenum">
              <a:rPr lang="he-IL"/>
              <a:pPr/>
              <a:t>16</a:t>
            </a:fld>
            <a:endParaRPr lang="en-US"/>
          </a:p>
        </p:txBody>
      </p:sp>
      <p:sp>
        <p:nvSpPr>
          <p:cNvPr id="481282" name="Rectangle 2"/>
          <p:cNvSpPr>
            <a:spLocks noGrp="1" noRot="1" noChangeAspect="1" noChangeArrowheads="1" noTextEdit="1"/>
          </p:cNvSpPr>
          <p:nvPr>
            <p:ph type="sldImg"/>
          </p:nvPr>
        </p:nvSpPr>
        <p:spPr>
          <a:xfrm>
            <a:off x="974725" y="731838"/>
            <a:ext cx="4884738" cy="3665537"/>
          </a:xfrm>
          <a:ln/>
        </p:spPr>
      </p:sp>
      <p:sp>
        <p:nvSpPr>
          <p:cNvPr id="481283" name="Rectangle 3"/>
          <p:cNvSpPr>
            <a:spLocks noGrp="1" noChangeArrowheads="1"/>
          </p:cNvSpPr>
          <p:nvPr>
            <p:ph type="body" idx="1"/>
          </p:nvPr>
        </p:nvSpPr>
        <p:spPr>
          <a:xfrm>
            <a:off x="683419" y="4642136"/>
            <a:ext cx="5467350" cy="4398799"/>
          </a:xfrm>
        </p:spPr>
        <p:txBody>
          <a:bodyPr/>
          <a:lstStyle/>
          <a:p>
            <a:pPr algn="l" rtl="0"/>
            <a:r>
              <a:rPr lang="en-US" dirty="0" smtClean="0"/>
              <a:t>Simple</a:t>
            </a:r>
            <a:r>
              <a:rPr lang="en-US" baseline="0" dirty="0" smtClean="0"/>
              <a:t> CPD calculation can be </a:t>
            </a:r>
            <a:r>
              <a:rPr lang="en-US" dirty="0" smtClean="0"/>
              <a:t>obtained </a:t>
            </a:r>
            <a:r>
              <a:rPr lang="en-US" dirty="0"/>
              <a:t>by taking into account the </a:t>
            </a:r>
            <a:r>
              <a:rPr lang="en-US" b="1" i="1" dirty="0"/>
              <a:t>electron affinity</a:t>
            </a:r>
            <a:r>
              <a:rPr lang="en-US" dirty="0"/>
              <a:t>, </a:t>
            </a:r>
            <a:r>
              <a:rPr lang="en-US" b="1" i="1" dirty="0"/>
              <a:t>band gap</a:t>
            </a:r>
            <a:r>
              <a:rPr lang="en-US" dirty="0"/>
              <a:t> and </a:t>
            </a:r>
            <a:r>
              <a:rPr lang="en-US" b="1" i="1" dirty="0"/>
              <a:t>valence band offsets</a:t>
            </a:r>
            <a:r>
              <a:rPr lang="en-US" dirty="0"/>
              <a:t> </a:t>
            </a:r>
            <a:endParaRPr lang="en-US" dirty="0" smtClean="0"/>
          </a:p>
          <a:p>
            <a:pPr algn="l" rtl="0"/>
            <a:r>
              <a:rPr lang="en-US" dirty="0" smtClean="0"/>
              <a:t>reported </a:t>
            </a:r>
            <a:r>
              <a:rPr lang="en-US" dirty="0"/>
              <a:t>for these unstrained materials. </a:t>
            </a:r>
            <a:r>
              <a:rPr lang="en-US" dirty="0" smtClean="0"/>
              <a:t>The </a:t>
            </a:r>
            <a:r>
              <a:rPr lang="en-US" dirty="0"/>
              <a:t>result obtained using this simple calculation is very close to the measured one</a:t>
            </a:r>
            <a:r>
              <a:rPr lang="en-US" dirty="0" smtClean="0"/>
              <a:t>.</a:t>
            </a:r>
          </a:p>
          <a:p>
            <a:pPr algn="l" rtl="0"/>
            <a:r>
              <a:rPr lang="en-US" sz="1200" kern="1200" dirty="0" smtClean="0">
                <a:solidFill>
                  <a:schemeClr val="tx1"/>
                </a:solidFill>
                <a:latin typeface="Arial" pitchFamily="34" charset="0"/>
                <a:ea typeface="+mn-ea"/>
                <a:cs typeface="Arial" pitchFamily="34" charset="0"/>
              </a:rPr>
              <a:t>The CPD between the </a:t>
            </a:r>
            <a:r>
              <a:rPr lang="en-US" sz="1200" b="1" kern="1200" dirty="0" err="1" smtClean="0">
                <a:solidFill>
                  <a:schemeClr val="tx1"/>
                </a:solidFill>
                <a:latin typeface="Arial" pitchFamily="34" charset="0"/>
                <a:ea typeface="+mn-ea"/>
                <a:cs typeface="Arial" pitchFamily="34" charset="0"/>
              </a:rPr>
              <a:t>InSb</a:t>
            </a:r>
            <a:r>
              <a:rPr lang="en-US" sz="1200" b="1" kern="1200" dirty="0" smtClean="0">
                <a:solidFill>
                  <a:schemeClr val="tx1"/>
                </a:solidFill>
                <a:latin typeface="Arial" pitchFamily="34" charset="0"/>
                <a:ea typeface="+mn-ea"/>
                <a:cs typeface="Arial" pitchFamily="34" charset="0"/>
              </a:rPr>
              <a:t> dot </a:t>
            </a:r>
            <a:r>
              <a:rPr lang="en-US" sz="1200" kern="1200" dirty="0" smtClean="0">
                <a:solidFill>
                  <a:schemeClr val="tx1"/>
                </a:solidFill>
                <a:latin typeface="Arial" pitchFamily="34" charset="0"/>
                <a:ea typeface="+mn-ea"/>
                <a:cs typeface="Arial" pitchFamily="34" charset="0"/>
              </a:rPr>
              <a:t>and the </a:t>
            </a:r>
            <a:r>
              <a:rPr lang="en-US" sz="1200" b="1" kern="1200" dirty="0" err="1" smtClean="0">
                <a:solidFill>
                  <a:schemeClr val="tx1"/>
                </a:solidFill>
                <a:latin typeface="Arial" pitchFamily="34" charset="0"/>
                <a:ea typeface="+mn-ea"/>
                <a:cs typeface="Arial" pitchFamily="34" charset="0"/>
              </a:rPr>
              <a:t>GaAs</a:t>
            </a:r>
            <a:r>
              <a:rPr lang="en-US" sz="1200" b="1" kern="1200" dirty="0" smtClean="0">
                <a:solidFill>
                  <a:schemeClr val="tx1"/>
                </a:solidFill>
                <a:latin typeface="Arial" pitchFamily="34" charset="0"/>
                <a:ea typeface="+mn-ea"/>
                <a:cs typeface="Arial" pitchFamily="34" charset="0"/>
              </a:rPr>
              <a:t> substrate </a:t>
            </a:r>
            <a:r>
              <a:rPr lang="en-US" sz="1200" kern="1200" dirty="0" smtClean="0">
                <a:solidFill>
                  <a:schemeClr val="tx1"/>
                </a:solidFill>
                <a:latin typeface="Arial" pitchFamily="34" charset="0"/>
                <a:ea typeface="+mn-ea"/>
                <a:cs typeface="Arial" pitchFamily="34" charset="0"/>
              </a:rPr>
              <a:t>can be estimated using this simple model.</a:t>
            </a:r>
            <a:endParaRPr lang="ru-R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6C36C02-BA76-44D2-8506-919ED3235C79}" type="slidenum">
              <a:rPr lang="he-IL"/>
              <a:pPr/>
              <a:t>17</a:t>
            </a:fld>
            <a:endParaRPr lang="en-US"/>
          </a:p>
        </p:txBody>
      </p:sp>
      <p:sp>
        <p:nvSpPr>
          <p:cNvPr id="492546" name="Rectangle 2"/>
          <p:cNvSpPr>
            <a:spLocks noGrp="1" noRot="1" noChangeAspect="1" noChangeArrowheads="1" noTextEdit="1"/>
          </p:cNvSpPr>
          <p:nvPr>
            <p:ph type="sldImg"/>
          </p:nvPr>
        </p:nvSpPr>
        <p:spPr>
          <a:xfrm>
            <a:off x="974725" y="731838"/>
            <a:ext cx="4884738" cy="3665537"/>
          </a:xfrm>
          <a:ln/>
        </p:spPr>
      </p:sp>
      <p:sp>
        <p:nvSpPr>
          <p:cNvPr id="492547" name="Rectangle 3"/>
          <p:cNvSpPr>
            <a:spLocks noGrp="1" noChangeArrowheads="1"/>
          </p:cNvSpPr>
          <p:nvPr>
            <p:ph type="body" idx="1"/>
          </p:nvPr>
        </p:nvSpPr>
        <p:spPr>
          <a:xfrm>
            <a:off x="685001" y="4642136"/>
            <a:ext cx="5467350" cy="4398799"/>
          </a:xfrm>
        </p:spPr>
        <p:txBody>
          <a:bodyPr/>
          <a:lstStyle/>
          <a:p>
            <a:pPr marL="228600" indent="-228600" algn="l" rtl="0"/>
            <a:endParaRPr lang="ru-R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CCEC6E-0AFF-4C83-B0F9-87D17F9D42DC}" type="slidenum">
              <a:rPr lang="he-IL"/>
              <a:pPr/>
              <a:t>19</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pPr algn="l" rtl="0"/>
            <a:endParaRPr lang="en-US" sz="1200" kern="1200" dirty="0">
              <a:solidFill>
                <a:schemeClr val="tx1"/>
              </a:solidFill>
              <a:latin typeface="Arial" pitchFamily="34" charset="0"/>
              <a:ea typeface="+mn-ea"/>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kern="1200" dirty="0" smtClean="0">
                <a:solidFill>
                  <a:schemeClr val="tx1"/>
                </a:solidFill>
                <a:latin typeface="Arial" pitchFamily="34" charset="0"/>
                <a:ea typeface="+mn-ea"/>
                <a:cs typeface="Arial" pitchFamily="34" charset="0"/>
              </a:rPr>
              <a:t>We shall use such method called coherent </a:t>
            </a:r>
            <a:r>
              <a:rPr lang="en-US" sz="1200" kern="1200" dirty="0" err="1" smtClean="0">
                <a:solidFill>
                  <a:schemeClr val="tx1"/>
                </a:solidFill>
                <a:latin typeface="Arial" pitchFamily="34" charset="0"/>
                <a:ea typeface="+mn-ea"/>
                <a:cs typeface="Arial" pitchFamily="34" charset="0"/>
              </a:rPr>
              <a:t>bragg</a:t>
            </a:r>
            <a:r>
              <a:rPr lang="en-US" sz="1200" kern="1200" dirty="0" smtClean="0">
                <a:solidFill>
                  <a:schemeClr val="tx1"/>
                </a:solidFill>
                <a:latin typeface="Arial" pitchFamily="34" charset="0"/>
                <a:ea typeface="+mn-ea"/>
                <a:cs typeface="Arial" pitchFamily="34" charset="0"/>
              </a:rPr>
              <a:t> rod analysis, or COBRA. COBRA is able to solve structures with 2D periodicity, such as epitaxial layers or quantum dots.</a:t>
            </a:r>
          </a:p>
          <a:p>
            <a:pPr algn="l" rtl="0"/>
            <a:r>
              <a:rPr lang="en-US" sz="1200" kern="1200" dirty="0" smtClean="0">
                <a:solidFill>
                  <a:schemeClr val="tx1"/>
                </a:solidFill>
                <a:latin typeface="Arial" pitchFamily="34" charset="0"/>
                <a:ea typeface="+mn-ea"/>
                <a:cs typeface="Arial" pitchFamily="34" charset="0"/>
              </a:rPr>
              <a:t>It separates the total diffraction – marked here in T – into two: The substrate – S – which has a known structure, and the unknown epitaxial layer – U.</a:t>
            </a:r>
          </a:p>
          <a:p>
            <a:pPr algn="l" rtl="0"/>
            <a:r>
              <a:rPr lang="en-US" sz="1200" kern="1200" dirty="0" smtClean="0">
                <a:solidFill>
                  <a:schemeClr val="tx1"/>
                </a:solidFill>
                <a:latin typeface="Arial" pitchFamily="34" charset="0"/>
                <a:ea typeface="+mn-ea"/>
                <a:cs typeface="Arial" pitchFamily="34" charset="0"/>
              </a:rPr>
              <a:t>The assumption behind it is that the unknown part varies slowly relative to the known part. With out getting too much into the math, this is achieved by proper selection of several parameters in the analysis.</a:t>
            </a:r>
          </a:p>
          <a:p>
            <a:pPr algn="l" rtl="0"/>
            <a:r>
              <a:rPr lang="en-US" sz="1200" kern="1200" dirty="0" smtClean="0">
                <a:solidFill>
                  <a:schemeClr val="tx1"/>
                </a:solidFill>
                <a:latin typeface="Arial" pitchFamily="34" charset="0"/>
                <a:ea typeface="+mn-ea"/>
                <a:cs typeface="Arial" pitchFamily="34" charset="0"/>
              </a:rPr>
              <a:t>We end with a set of solvable equations from which we are able to retrieve the information of the diffraction phase. So we are able to reconstruct the 3D electronic structure led to the measured diffraction intensities.</a:t>
            </a:r>
          </a:p>
          <a:p>
            <a:pPr algn="l" rtl="0"/>
            <a:endParaRPr lang="he-IL" dirty="0"/>
          </a:p>
        </p:txBody>
      </p:sp>
      <p:sp>
        <p:nvSpPr>
          <p:cNvPr id="4" name="Slide Number Placeholder 3"/>
          <p:cNvSpPr>
            <a:spLocks noGrp="1"/>
          </p:cNvSpPr>
          <p:nvPr>
            <p:ph type="sldNum" sz="quarter" idx="10"/>
          </p:nvPr>
        </p:nvSpPr>
        <p:spPr/>
        <p:txBody>
          <a:bodyPr/>
          <a:lstStyle/>
          <a:p>
            <a:fld id="{92319E6C-F7C3-46CC-B6DA-253645526217}" type="slidenum">
              <a:rPr lang="he-IL"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he-IL" dirty="0"/>
          </a:p>
        </p:txBody>
      </p:sp>
      <p:sp>
        <p:nvSpPr>
          <p:cNvPr id="4" name="Slide Number Placeholder 3"/>
          <p:cNvSpPr>
            <a:spLocks noGrp="1"/>
          </p:cNvSpPr>
          <p:nvPr>
            <p:ph type="sldNum" sz="quarter" idx="10"/>
          </p:nvPr>
        </p:nvSpPr>
        <p:spPr/>
        <p:txBody>
          <a:bodyPr/>
          <a:lstStyle/>
          <a:p>
            <a:fld id="{92319E6C-F7C3-46CC-B6DA-253645526217}" type="slidenum">
              <a:rPr lang="he-IL"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he-IL" dirty="0"/>
          </a:p>
        </p:txBody>
      </p:sp>
      <p:sp>
        <p:nvSpPr>
          <p:cNvPr id="4" name="Slide Number Placeholder 3"/>
          <p:cNvSpPr>
            <a:spLocks noGrp="1"/>
          </p:cNvSpPr>
          <p:nvPr>
            <p:ph type="sldNum" sz="quarter" idx="10"/>
          </p:nvPr>
        </p:nvSpPr>
        <p:spPr/>
        <p:txBody>
          <a:bodyPr/>
          <a:lstStyle/>
          <a:p>
            <a:fld id="{92319E6C-F7C3-46CC-B6DA-253645526217}" type="slidenum">
              <a:rPr lang="he-IL"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kern="1200" dirty="0" smtClean="0">
                <a:solidFill>
                  <a:schemeClr val="tx1"/>
                </a:solidFill>
                <a:latin typeface="Arial" pitchFamily="34" charset="0"/>
                <a:ea typeface="+mn-ea"/>
                <a:cs typeface="Arial" pitchFamily="34" charset="0"/>
              </a:rPr>
              <a:t>From these results we can get the shape and the composition map of the dots. We see that we did get </a:t>
            </a:r>
            <a:r>
              <a:rPr lang="en-US" sz="1200" kern="1200" dirty="0" err="1" smtClean="0">
                <a:solidFill>
                  <a:schemeClr val="tx1"/>
                </a:solidFill>
                <a:latin typeface="Arial" pitchFamily="34" charset="0"/>
                <a:ea typeface="+mn-ea"/>
                <a:cs typeface="Arial" pitchFamily="34" charset="0"/>
              </a:rPr>
              <a:t>InAs</a:t>
            </a:r>
            <a:r>
              <a:rPr lang="en-US" sz="1200" kern="1200" dirty="0" smtClean="0">
                <a:solidFill>
                  <a:schemeClr val="tx1"/>
                </a:solidFill>
                <a:latin typeface="Arial" pitchFamily="34" charset="0"/>
                <a:ea typeface="+mn-ea"/>
                <a:cs typeface="Arial" pitchFamily="34" charset="0"/>
              </a:rPr>
              <a:t> on </a:t>
            </a:r>
            <a:r>
              <a:rPr lang="en-US" sz="1200" kern="1200" dirty="0" err="1" smtClean="0">
                <a:solidFill>
                  <a:schemeClr val="tx1"/>
                </a:solidFill>
                <a:latin typeface="Arial" pitchFamily="34" charset="0"/>
                <a:ea typeface="+mn-ea"/>
                <a:cs typeface="Arial" pitchFamily="34" charset="0"/>
              </a:rPr>
              <a:t>GaAs</a:t>
            </a:r>
            <a:r>
              <a:rPr lang="en-US" sz="1200" kern="1200" dirty="0" smtClean="0">
                <a:solidFill>
                  <a:schemeClr val="tx1"/>
                </a:solidFill>
                <a:latin typeface="Arial" pitchFamily="34" charset="0"/>
                <a:ea typeface="+mn-ea"/>
                <a:cs typeface="Arial" pitchFamily="34" charset="0"/>
              </a:rPr>
              <a:t>, but only after a layer of mixed materials from the dots and the substrate. We also observed a core richer in In which tend to segregates.</a:t>
            </a:r>
            <a:endParaRPr lang="he-IL" dirty="0"/>
          </a:p>
        </p:txBody>
      </p:sp>
      <p:sp>
        <p:nvSpPr>
          <p:cNvPr id="4" name="Slide Number Placeholder 3"/>
          <p:cNvSpPr>
            <a:spLocks noGrp="1"/>
          </p:cNvSpPr>
          <p:nvPr>
            <p:ph type="sldNum" sz="quarter" idx="10"/>
          </p:nvPr>
        </p:nvSpPr>
        <p:spPr/>
        <p:txBody>
          <a:bodyPr/>
          <a:lstStyle/>
          <a:p>
            <a:fld id="{92319E6C-F7C3-46CC-B6DA-253645526217}" type="slidenum">
              <a:rPr lang="he-IL"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E334EF-EB65-4291-BE73-5A649CEF0880}" type="slidenum">
              <a:rPr lang="he-IL"/>
              <a:pPr/>
              <a:t>4</a:t>
            </a:fld>
            <a:endParaRPr lang="ru-RU"/>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pPr algn="l" rtl="0"/>
            <a:endParaRPr lang="ru-RU" sz="1200" kern="1200" dirty="0">
              <a:solidFill>
                <a:schemeClr val="tx1"/>
              </a:solidFill>
              <a:latin typeface="Arial" pitchFamily="34" charset="0"/>
              <a:ea typeface="+mn-ea"/>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l"/>
            <a:endParaRPr lang="he-IL" dirty="0"/>
          </a:p>
        </p:txBody>
      </p:sp>
      <p:sp>
        <p:nvSpPr>
          <p:cNvPr id="4" name="Slide Number Placeholder 3"/>
          <p:cNvSpPr>
            <a:spLocks noGrp="1"/>
          </p:cNvSpPr>
          <p:nvPr>
            <p:ph type="sldNum" sz="quarter" idx="10"/>
          </p:nvPr>
        </p:nvSpPr>
        <p:spPr/>
        <p:txBody>
          <a:bodyPr/>
          <a:lstStyle/>
          <a:p>
            <a:fld id="{92319E6C-F7C3-46CC-B6DA-253645526217}" type="slidenum">
              <a:rPr lang="he-IL"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 slides with new slides on model</a:t>
            </a:r>
            <a:endParaRPr lang="en-US" dirty="0"/>
          </a:p>
        </p:txBody>
      </p:sp>
      <p:sp>
        <p:nvSpPr>
          <p:cNvPr id="4" name="Slide Number Placeholder 3"/>
          <p:cNvSpPr>
            <a:spLocks noGrp="1"/>
          </p:cNvSpPr>
          <p:nvPr>
            <p:ph type="sldNum" sz="quarter" idx="10"/>
          </p:nvPr>
        </p:nvSpPr>
        <p:spPr/>
        <p:txBody>
          <a:bodyPr/>
          <a:lstStyle/>
          <a:p>
            <a:fld id="{92319E6C-F7C3-46CC-B6DA-253645526217}" type="slidenum">
              <a:rPr lang="he-IL" smtClean="0"/>
              <a:pPr/>
              <a:t>25</a:t>
            </a:fld>
            <a:endParaRPr lang="en-US"/>
          </a:p>
        </p:txBody>
      </p:sp>
    </p:spTree>
    <p:extLst>
      <p:ext uri="{BB962C8B-B14F-4D97-AF65-F5344CB8AC3E}">
        <p14:creationId xmlns:p14="http://schemas.microsoft.com/office/powerpoint/2010/main" xmlns="" val="4248618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kern="1200" dirty="0" smtClean="0">
                <a:solidFill>
                  <a:schemeClr val="tx1"/>
                </a:solidFill>
                <a:latin typeface="Arial" pitchFamily="34" charset="0"/>
                <a:ea typeface="+mn-ea"/>
                <a:cs typeface="Arial" pitchFamily="34" charset="0"/>
              </a:rPr>
              <a:t>To conclude, we have demonstrated here the use of COBRA in order to characterize self-assembled quantum dots, as a unique and non-destructive method.</a:t>
            </a:r>
          </a:p>
          <a:p>
            <a:pPr algn="l" rtl="0"/>
            <a:r>
              <a:rPr lang="en-US" sz="1200" kern="1200" dirty="0" smtClean="0">
                <a:solidFill>
                  <a:schemeClr val="tx1"/>
                </a:solidFill>
                <a:latin typeface="Arial" pitchFamily="34" charset="0"/>
                <a:ea typeface="+mn-ea"/>
                <a:cs typeface="Arial" pitchFamily="34" charset="0"/>
              </a:rPr>
              <a:t>We have discovered the DHE growth method is very sensitive to the existence of surfactants, the growth parameters and the dots we end up with have a considerable intermixing of materials.</a:t>
            </a:r>
          </a:p>
          <a:p>
            <a:pPr algn="l" rtl="0"/>
            <a:r>
              <a:rPr lang="en-US" sz="1200" kern="1200" dirty="0" smtClean="0">
                <a:solidFill>
                  <a:schemeClr val="tx1"/>
                </a:solidFill>
                <a:latin typeface="Arial" pitchFamily="34" charset="0"/>
                <a:ea typeface="+mn-ea"/>
                <a:cs typeface="Arial" pitchFamily="34" charset="0"/>
              </a:rPr>
              <a:t>We believe that by controlling those growth parameters, one can realize many new and interesting </a:t>
            </a:r>
            <a:r>
              <a:rPr lang="en-US" sz="1200" kern="1200" dirty="0" err="1" smtClean="0">
                <a:solidFill>
                  <a:schemeClr val="tx1"/>
                </a:solidFill>
                <a:latin typeface="Arial" pitchFamily="34" charset="0"/>
                <a:ea typeface="+mn-ea"/>
                <a:cs typeface="Arial" pitchFamily="34" charset="0"/>
              </a:rPr>
              <a:t>nano</a:t>
            </a:r>
            <a:r>
              <a:rPr lang="en-US" sz="1200" kern="1200" dirty="0" smtClean="0">
                <a:solidFill>
                  <a:schemeClr val="tx1"/>
                </a:solidFill>
                <a:latin typeface="Arial" pitchFamily="34" charset="0"/>
                <a:ea typeface="+mn-ea"/>
                <a:cs typeface="Arial" pitchFamily="34" charset="0"/>
              </a:rPr>
              <a:t>-structures</a:t>
            </a:r>
          </a:p>
          <a:p>
            <a:pPr algn="l"/>
            <a:endParaRPr lang="he-IL" dirty="0"/>
          </a:p>
        </p:txBody>
      </p:sp>
      <p:sp>
        <p:nvSpPr>
          <p:cNvPr id="4" name="Slide Number Placeholder 3"/>
          <p:cNvSpPr>
            <a:spLocks noGrp="1"/>
          </p:cNvSpPr>
          <p:nvPr>
            <p:ph type="sldNum" sz="quarter" idx="10"/>
          </p:nvPr>
        </p:nvSpPr>
        <p:spPr/>
        <p:txBody>
          <a:bodyPr/>
          <a:lstStyle/>
          <a:p>
            <a:fld id="{92319E6C-F7C3-46CC-B6DA-253645526217}" type="slidenum">
              <a:rPr lang="he-IL"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1588" y="9283700"/>
            <a:ext cx="2962275" cy="487363"/>
          </a:xfrm>
          <a:prstGeom prst="rect">
            <a:avLst/>
          </a:prstGeom>
          <a:noFill/>
          <a:ln w="9525">
            <a:noFill/>
            <a:miter lim="800000"/>
            <a:headEnd/>
            <a:tailEnd/>
          </a:ln>
        </p:spPr>
        <p:txBody>
          <a:bodyPr lIns="92309" tIns="46154" rIns="92309" bIns="46154" anchor="b"/>
          <a:lstStyle/>
          <a:p>
            <a:pPr defTabSz="922338"/>
            <a:fld id="{A93B574D-EE81-4D4F-A9C9-75579BC3AEA9}" type="slidenum">
              <a:rPr lang="he-IL" sz="1200"/>
              <a:pPr defTabSz="922338"/>
              <a:t>28</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92319E6C-F7C3-46CC-B6DA-253645526217}" type="slidenum">
              <a:rPr lang="he-IL"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kern="1200" dirty="0" smtClean="0">
                <a:solidFill>
                  <a:schemeClr val="tx1"/>
                </a:solidFill>
                <a:latin typeface="Arial" pitchFamily="34" charset="0"/>
                <a:ea typeface="+mn-ea"/>
                <a:cs typeface="Arial" pitchFamily="34" charset="0"/>
              </a:rPr>
              <a:t>The common method to</a:t>
            </a:r>
            <a:r>
              <a:rPr lang="en-US" sz="1200" kern="1200" baseline="0" dirty="0" smtClean="0">
                <a:solidFill>
                  <a:schemeClr val="tx1"/>
                </a:solidFill>
                <a:latin typeface="Arial" pitchFamily="34" charset="0"/>
                <a:ea typeface="+mn-ea"/>
                <a:cs typeface="Arial" pitchFamily="34" charset="0"/>
              </a:rPr>
              <a:t> fabricate SAQDs is the strain-driven </a:t>
            </a:r>
            <a:r>
              <a:rPr lang="en-US" sz="1200" kern="1200" dirty="0" err="1" smtClean="0">
                <a:solidFill>
                  <a:schemeClr val="tx1"/>
                </a:solidFill>
                <a:latin typeface="Arial" pitchFamily="34" charset="0"/>
                <a:ea typeface="+mn-ea"/>
                <a:cs typeface="Arial" pitchFamily="34" charset="0"/>
              </a:rPr>
              <a:t>Stranski-Krastanov</a:t>
            </a:r>
            <a:r>
              <a:rPr lang="en-US" sz="1200" kern="1200" dirty="0" smtClean="0">
                <a:solidFill>
                  <a:schemeClr val="tx1"/>
                </a:solidFill>
                <a:latin typeface="Arial" pitchFamily="34" charset="0"/>
                <a:ea typeface="+mn-ea"/>
                <a:cs typeface="Arial" pitchFamily="34" charset="0"/>
              </a:rPr>
              <a:t> (S-K) mode. Because of high structural </a:t>
            </a:r>
            <a:r>
              <a:rPr lang="en-US" sz="1200" kern="1200" dirty="0" err="1" smtClean="0">
                <a:solidFill>
                  <a:schemeClr val="tx1"/>
                </a:solidFill>
                <a:latin typeface="Arial" pitchFamily="34" charset="0"/>
                <a:ea typeface="+mn-ea"/>
                <a:cs typeface="Arial" pitchFamily="34" charset="0"/>
              </a:rPr>
              <a:t>crystallinity</a:t>
            </a:r>
            <a:r>
              <a:rPr lang="en-US" sz="1200" kern="1200" dirty="0" smtClean="0">
                <a:solidFill>
                  <a:schemeClr val="tx1"/>
                </a:solidFill>
                <a:latin typeface="Arial" pitchFamily="34" charset="0"/>
                <a:ea typeface="+mn-ea"/>
                <a:cs typeface="Arial" pitchFamily="34" charset="0"/>
              </a:rPr>
              <a:t>, high density and simple growth procedures, self-organized QDs grown by the</a:t>
            </a:r>
            <a:r>
              <a:rPr lang="en-US" sz="1200" kern="1200" baseline="0" dirty="0" smtClean="0">
                <a:solidFill>
                  <a:schemeClr val="tx1"/>
                </a:solidFill>
                <a:latin typeface="Arial" pitchFamily="34" charset="0"/>
                <a:ea typeface="+mn-ea"/>
                <a:cs typeface="Arial" pitchFamily="34" charset="0"/>
              </a:rPr>
              <a:t> </a:t>
            </a:r>
            <a:r>
              <a:rPr lang="en-US" sz="1200" kern="1200" dirty="0" smtClean="0">
                <a:solidFill>
                  <a:schemeClr val="tx1"/>
                </a:solidFill>
                <a:latin typeface="Arial" pitchFamily="34" charset="0"/>
                <a:ea typeface="+mn-ea"/>
                <a:cs typeface="Arial" pitchFamily="34" charset="0"/>
              </a:rPr>
              <a:t>S-K growth mode have become extremely attractive in the case of lattice-mismatched systems such as  </a:t>
            </a:r>
            <a:r>
              <a:rPr lang="en-US" sz="1200" kern="1200" dirty="0" err="1" smtClean="0">
                <a:solidFill>
                  <a:schemeClr val="tx1"/>
                </a:solidFill>
                <a:latin typeface="Arial" pitchFamily="34" charset="0"/>
                <a:ea typeface="+mn-ea"/>
                <a:cs typeface="Arial" pitchFamily="34" charset="0"/>
              </a:rPr>
              <a:t>Ge</a:t>
            </a:r>
            <a:r>
              <a:rPr lang="en-US" sz="1200" kern="1200" dirty="0" smtClean="0">
                <a:solidFill>
                  <a:schemeClr val="tx1"/>
                </a:solidFill>
                <a:latin typeface="Arial" pitchFamily="34" charset="0"/>
                <a:ea typeface="+mn-ea"/>
                <a:cs typeface="Arial" pitchFamily="34" charset="0"/>
              </a:rPr>
              <a:t>/Si and </a:t>
            </a:r>
            <a:r>
              <a:rPr lang="en-US" sz="1200" kern="1200" dirty="0" err="1" smtClean="0">
                <a:solidFill>
                  <a:schemeClr val="tx1"/>
                </a:solidFill>
                <a:latin typeface="Arial" pitchFamily="34" charset="0"/>
                <a:ea typeface="+mn-ea"/>
                <a:cs typeface="Arial" pitchFamily="34" charset="0"/>
              </a:rPr>
              <a:t>InAs</a:t>
            </a:r>
            <a:r>
              <a:rPr lang="en-US" sz="1200" kern="1200" dirty="0" smtClean="0">
                <a:solidFill>
                  <a:schemeClr val="tx1"/>
                </a:solidFill>
                <a:latin typeface="Arial" pitchFamily="34" charset="0"/>
                <a:ea typeface="+mn-ea"/>
                <a:cs typeface="Arial" pitchFamily="34" charset="0"/>
              </a:rPr>
              <a:t>/</a:t>
            </a:r>
            <a:r>
              <a:rPr lang="en-US" sz="1200" kern="1200" dirty="0" err="1" smtClean="0">
                <a:solidFill>
                  <a:schemeClr val="tx1"/>
                </a:solidFill>
                <a:latin typeface="Arial" pitchFamily="34" charset="0"/>
                <a:ea typeface="+mn-ea"/>
                <a:cs typeface="Arial" pitchFamily="34" charset="0"/>
              </a:rPr>
              <a:t>GaAs</a:t>
            </a:r>
            <a:r>
              <a:rPr lang="en-US" sz="1200" kern="1200" dirty="0" smtClean="0">
                <a:solidFill>
                  <a:schemeClr val="tx1"/>
                </a:solidFill>
                <a:latin typeface="Arial" pitchFamily="34" charset="0"/>
                <a:ea typeface="+mn-ea"/>
                <a:cs typeface="Arial" pitchFamily="34" charset="0"/>
              </a:rPr>
              <a:t> systems. In this method the deposited film is initially two-dimensional (usually up to 2-4 monatomic layers) and then begins to form clusters on top of a wetting layer after some critical thickness growth. The S-K growth mode requires a large mismatch between the substrate and the QD</a:t>
            </a:r>
            <a:r>
              <a:rPr lang="en-US" sz="1200" kern="1200" baseline="0" dirty="0" smtClean="0">
                <a:solidFill>
                  <a:schemeClr val="tx1"/>
                </a:solidFill>
                <a:latin typeface="Arial" pitchFamily="34" charset="0"/>
                <a:ea typeface="+mn-ea"/>
                <a:cs typeface="Arial" pitchFamily="34" charset="0"/>
              </a:rPr>
              <a:t> materials, and t</a:t>
            </a:r>
            <a:r>
              <a:rPr lang="en-US" sz="1200" kern="1200" dirty="0" smtClean="0">
                <a:solidFill>
                  <a:schemeClr val="tx1"/>
                </a:solidFill>
                <a:latin typeface="Arial" pitchFamily="34" charset="0"/>
                <a:ea typeface="+mn-ea"/>
                <a:cs typeface="Arial" pitchFamily="34" charset="0"/>
              </a:rPr>
              <a:t>his mismatch is one of the main driving forces leading to formation of the 0D nanostructures.</a:t>
            </a:r>
            <a:r>
              <a:rPr lang="ru-RU" dirty="0" smtClean="0"/>
              <a:t> </a:t>
            </a:r>
            <a:endParaRPr lang="en-US" dirty="0" smtClean="0"/>
          </a:p>
          <a:p>
            <a:pPr algn="l" rtl="0"/>
            <a:endParaRPr lang="en-US" dirty="0" smtClean="0"/>
          </a:p>
          <a:p>
            <a:pPr algn="l" rtl="0"/>
            <a:r>
              <a:rPr lang="en-US" sz="1200" kern="1200" dirty="0" smtClean="0">
                <a:solidFill>
                  <a:schemeClr val="tx1"/>
                </a:solidFill>
                <a:latin typeface="Arial" pitchFamily="34" charset="0"/>
                <a:ea typeface="+mn-ea"/>
                <a:cs typeface="Arial" pitchFamily="34" charset="0"/>
              </a:rPr>
              <a:t>D.J. </a:t>
            </a:r>
            <a:r>
              <a:rPr lang="en-US" sz="1200" kern="1200" dirty="0" err="1" smtClean="0">
                <a:solidFill>
                  <a:schemeClr val="tx1"/>
                </a:solidFill>
                <a:latin typeface="Arial" pitchFamily="34" charset="0"/>
                <a:ea typeface="+mn-ea"/>
                <a:cs typeface="Arial" pitchFamily="34" charset="0"/>
              </a:rPr>
              <a:t>Eaglesham</a:t>
            </a:r>
            <a:r>
              <a:rPr lang="en-US" sz="1200" kern="1200" dirty="0" smtClean="0">
                <a:solidFill>
                  <a:schemeClr val="tx1"/>
                </a:solidFill>
                <a:latin typeface="Arial" pitchFamily="34" charset="0"/>
                <a:ea typeface="+mn-ea"/>
                <a:cs typeface="Arial" pitchFamily="34" charset="0"/>
              </a:rPr>
              <a:t> and M. </a:t>
            </a:r>
            <a:r>
              <a:rPr lang="en-US" sz="1200" kern="1200" dirty="0" err="1" smtClean="0">
                <a:solidFill>
                  <a:schemeClr val="tx1"/>
                </a:solidFill>
                <a:latin typeface="Arial" pitchFamily="34" charset="0"/>
                <a:ea typeface="+mn-ea"/>
                <a:cs typeface="Arial" pitchFamily="34" charset="0"/>
              </a:rPr>
              <a:t>Cerullo</a:t>
            </a:r>
            <a:r>
              <a:rPr lang="en-US" sz="1200" kern="1200" dirty="0" smtClean="0">
                <a:solidFill>
                  <a:schemeClr val="tx1"/>
                </a:solidFill>
                <a:latin typeface="Arial" pitchFamily="34" charset="0"/>
                <a:ea typeface="+mn-ea"/>
                <a:cs typeface="Arial" pitchFamily="34" charset="0"/>
              </a:rPr>
              <a:t>, </a:t>
            </a:r>
            <a:r>
              <a:rPr lang="en-US" sz="1200" i="1" kern="1200" dirty="0" smtClean="0">
                <a:solidFill>
                  <a:schemeClr val="tx1"/>
                </a:solidFill>
                <a:latin typeface="Arial" pitchFamily="34" charset="0"/>
                <a:ea typeface="+mn-ea"/>
                <a:cs typeface="Arial" pitchFamily="34" charset="0"/>
              </a:rPr>
              <a:t>Phys. Rev. </a:t>
            </a:r>
            <a:r>
              <a:rPr lang="en-US" sz="1200" i="1" kern="1200" dirty="0" err="1" smtClean="0">
                <a:solidFill>
                  <a:schemeClr val="tx1"/>
                </a:solidFill>
                <a:latin typeface="Arial" pitchFamily="34" charset="0"/>
                <a:ea typeface="+mn-ea"/>
                <a:cs typeface="Arial" pitchFamily="34" charset="0"/>
              </a:rPr>
              <a:t>Lett</a:t>
            </a:r>
            <a:r>
              <a:rPr lang="en-US" sz="1200" i="1" kern="1200" dirty="0" smtClean="0">
                <a:solidFill>
                  <a:schemeClr val="tx1"/>
                </a:solidFill>
                <a:latin typeface="Arial" pitchFamily="34" charset="0"/>
                <a:ea typeface="+mn-ea"/>
                <a:cs typeface="Arial" pitchFamily="34" charset="0"/>
              </a:rPr>
              <a:t>.,</a:t>
            </a:r>
            <a:r>
              <a:rPr lang="en-US" sz="1200" kern="1200" dirty="0" smtClean="0">
                <a:solidFill>
                  <a:schemeClr val="tx1"/>
                </a:solidFill>
                <a:latin typeface="Arial" pitchFamily="34" charset="0"/>
                <a:ea typeface="+mn-ea"/>
                <a:cs typeface="Arial" pitchFamily="34" charset="0"/>
              </a:rPr>
              <a:t> </a:t>
            </a:r>
            <a:r>
              <a:rPr lang="en-US" sz="1200" b="1" kern="1200" dirty="0" smtClean="0">
                <a:solidFill>
                  <a:schemeClr val="tx1"/>
                </a:solidFill>
                <a:latin typeface="Arial" pitchFamily="34" charset="0"/>
                <a:ea typeface="+mn-ea"/>
                <a:cs typeface="Arial" pitchFamily="34" charset="0"/>
              </a:rPr>
              <a:t>64</a:t>
            </a:r>
            <a:r>
              <a:rPr lang="en-US" sz="1200" kern="1200" dirty="0" smtClean="0">
                <a:solidFill>
                  <a:schemeClr val="tx1"/>
                </a:solidFill>
                <a:latin typeface="Arial" pitchFamily="34" charset="0"/>
                <a:ea typeface="+mn-ea"/>
                <a:cs typeface="Arial" pitchFamily="34" charset="0"/>
              </a:rPr>
              <a:t>, 1943 (1990).</a:t>
            </a:r>
            <a:endParaRPr lang="ru-RU" sz="1200" kern="1200" dirty="0" smtClean="0">
              <a:solidFill>
                <a:schemeClr val="tx1"/>
              </a:solidFill>
              <a:latin typeface="Arial" pitchFamily="34" charset="0"/>
              <a:ea typeface="+mn-ea"/>
              <a:cs typeface="Arial" pitchFamily="34" charset="0"/>
            </a:endParaRPr>
          </a:p>
          <a:p>
            <a:pPr algn="l" rtl="0"/>
            <a:r>
              <a:rPr lang="en-US" sz="1200" kern="1200" dirty="0" smtClean="0">
                <a:solidFill>
                  <a:schemeClr val="tx1"/>
                </a:solidFill>
                <a:latin typeface="Arial" pitchFamily="34" charset="0"/>
                <a:ea typeface="+mn-ea"/>
                <a:cs typeface="Arial" pitchFamily="34" charset="0"/>
              </a:rPr>
              <a:t>Y.-W. Mo, D.E. </a:t>
            </a:r>
            <a:r>
              <a:rPr lang="en-US" sz="1200" kern="1200" dirty="0" err="1" smtClean="0">
                <a:solidFill>
                  <a:schemeClr val="tx1"/>
                </a:solidFill>
                <a:latin typeface="Arial" pitchFamily="34" charset="0"/>
                <a:ea typeface="+mn-ea"/>
                <a:cs typeface="Arial" pitchFamily="34" charset="0"/>
              </a:rPr>
              <a:t>Sawage</a:t>
            </a:r>
            <a:r>
              <a:rPr lang="en-US" sz="1200" kern="1200" dirty="0" smtClean="0">
                <a:solidFill>
                  <a:schemeClr val="tx1"/>
                </a:solidFill>
                <a:latin typeface="Arial" pitchFamily="34" charset="0"/>
                <a:ea typeface="+mn-ea"/>
                <a:cs typeface="Arial" pitchFamily="34" charset="0"/>
              </a:rPr>
              <a:t>, B.S. </a:t>
            </a:r>
            <a:r>
              <a:rPr lang="en-US" sz="1200" kern="1200" dirty="0" err="1" smtClean="0">
                <a:solidFill>
                  <a:schemeClr val="tx1"/>
                </a:solidFill>
                <a:latin typeface="Arial" pitchFamily="34" charset="0"/>
                <a:ea typeface="+mn-ea"/>
                <a:cs typeface="Arial" pitchFamily="34" charset="0"/>
              </a:rPr>
              <a:t>Swartzentruber</a:t>
            </a:r>
            <a:r>
              <a:rPr lang="en-US" sz="1200" kern="1200" dirty="0" smtClean="0">
                <a:solidFill>
                  <a:schemeClr val="tx1"/>
                </a:solidFill>
                <a:latin typeface="Arial" pitchFamily="34" charset="0"/>
                <a:ea typeface="+mn-ea"/>
                <a:cs typeface="Arial" pitchFamily="34" charset="0"/>
              </a:rPr>
              <a:t>, and M.G. </a:t>
            </a:r>
            <a:r>
              <a:rPr lang="en-US" sz="1200" kern="1200" dirty="0" err="1" smtClean="0">
                <a:solidFill>
                  <a:schemeClr val="tx1"/>
                </a:solidFill>
                <a:latin typeface="Arial" pitchFamily="34" charset="0"/>
                <a:ea typeface="+mn-ea"/>
                <a:cs typeface="Arial" pitchFamily="34" charset="0"/>
              </a:rPr>
              <a:t>Lagally</a:t>
            </a:r>
            <a:r>
              <a:rPr lang="en-US" sz="1200" kern="1200" dirty="0" smtClean="0">
                <a:solidFill>
                  <a:schemeClr val="tx1"/>
                </a:solidFill>
                <a:latin typeface="Arial" pitchFamily="34" charset="0"/>
                <a:ea typeface="+mn-ea"/>
                <a:cs typeface="Arial" pitchFamily="34" charset="0"/>
              </a:rPr>
              <a:t>, </a:t>
            </a:r>
            <a:r>
              <a:rPr lang="en-US" sz="1200" i="1" kern="1200" dirty="0" smtClean="0">
                <a:solidFill>
                  <a:schemeClr val="tx1"/>
                </a:solidFill>
                <a:latin typeface="Arial" pitchFamily="34" charset="0"/>
                <a:ea typeface="+mn-ea"/>
                <a:cs typeface="Arial" pitchFamily="34" charset="0"/>
              </a:rPr>
              <a:t>Phys. </a:t>
            </a:r>
            <a:r>
              <a:rPr lang="de-DE" sz="1200" i="1" kern="1200" dirty="0" smtClean="0">
                <a:solidFill>
                  <a:schemeClr val="tx1"/>
                </a:solidFill>
                <a:latin typeface="Arial" pitchFamily="34" charset="0"/>
                <a:ea typeface="+mn-ea"/>
                <a:cs typeface="Arial" pitchFamily="34" charset="0"/>
              </a:rPr>
              <a:t>Rev. Lett.</a:t>
            </a:r>
            <a:r>
              <a:rPr lang="de-DE" sz="1200" kern="1200" dirty="0" smtClean="0">
                <a:solidFill>
                  <a:schemeClr val="tx1"/>
                </a:solidFill>
                <a:latin typeface="Arial" pitchFamily="34" charset="0"/>
                <a:ea typeface="+mn-ea"/>
                <a:cs typeface="Arial" pitchFamily="34" charset="0"/>
              </a:rPr>
              <a:t> </a:t>
            </a:r>
            <a:r>
              <a:rPr lang="de-DE" sz="1200" b="1" kern="1200" dirty="0" smtClean="0">
                <a:solidFill>
                  <a:schemeClr val="tx1"/>
                </a:solidFill>
                <a:latin typeface="Arial" pitchFamily="34" charset="0"/>
                <a:ea typeface="+mn-ea"/>
                <a:cs typeface="Arial" pitchFamily="34" charset="0"/>
              </a:rPr>
              <a:t>65 </a:t>
            </a:r>
            <a:r>
              <a:rPr lang="de-DE" sz="1200" kern="1200" dirty="0" smtClean="0">
                <a:solidFill>
                  <a:schemeClr val="tx1"/>
                </a:solidFill>
                <a:latin typeface="Arial" pitchFamily="34" charset="0"/>
                <a:ea typeface="+mn-ea"/>
                <a:cs typeface="Arial" pitchFamily="34" charset="0"/>
              </a:rPr>
              <a:t>(8), 1020 (1990).</a:t>
            </a:r>
            <a:endParaRPr lang="ru-RU" sz="1200" kern="1200" dirty="0" smtClean="0">
              <a:solidFill>
                <a:schemeClr val="tx1"/>
              </a:solidFill>
              <a:latin typeface="Arial" pitchFamily="34" charset="0"/>
              <a:ea typeface="+mn-ea"/>
              <a:cs typeface="Arial" pitchFamily="34" charset="0"/>
            </a:endParaRPr>
          </a:p>
          <a:p>
            <a:pPr algn="l"/>
            <a:endParaRPr lang="ru-RU" dirty="0"/>
          </a:p>
        </p:txBody>
      </p:sp>
      <p:sp>
        <p:nvSpPr>
          <p:cNvPr id="4" name="Slide Number Placeholder 3"/>
          <p:cNvSpPr>
            <a:spLocks noGrp="1"/>
          </p:cNvSpPr>
          <p:nvPr>
            <p:ph type="sldNum" sz="quarter" idx="10"/>
          </p:nvPr>
        </p:nvSpPr>
        <p:spPr/>
        <p:txBody>
          <a:bodyPr/>
          <a:lstStyle/>
          <a:p>
            <a:fld id="{92319E6C-F7C3-46CC-B6DA-253645526217}" type="slidenum">
              <a:rPr lang="he-IL"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rtl="0"/>
            <a:r>
              <a:rPr lang="en-US" sz="1200" kern="1200" dirty="0" smtClean="0">
                <a:solidFill>
                  <a:schemeClr val="tx1"/>
                </a:solidFill>
                <a:latin typeface="Arial" pitchFamily="34" charset="0"/>
                <a:ea typeface="+mn-ea"/>
                <a:cs typeface="Arial" pitchFamily="34" charset="0"/>
              </a:rPr>
              <a:t>An alternative approach for growth of the binary or more complicated III-V compound QDs, known as the droplet </a:t>
            </a:r>
            <a:r>
              <a:rPr lang="en-US" sz="1200" kern="1200" dirty="0" err="1" smtClean="0">
                <a:solidFill>
                  <a:schemeClr val="tx1"/>
                </a:solidFill>
                <a:latin typeface="Arial" pitchFamily="34" charset="0"/>
                <a:ea typeface="+mn-ea"/>
                <a:cs typeface="Arial" pitchFamily="34" charset="0"/>
              </a:rPr>
              <a:t>epitaxy</a:t>
            </a:r>
            <a:r>
              <a:rPr lang="en-US" sz="1200" kern="1200" baseline="0" dirty="0" smtClean="0">
                <a:solidFill>
                  <a:schemeClr val="tx1"/>
                </a:solidFill>
                <a:latin typeface="Arial" pitchFamily="34" charset="0"/>
                <a:ea typeface="+mn-ea"/>
                <a:cs typeface="Arial" pitchFamily="34" charset="0"/>
              </a:rPr>
              <a:t> o</a:t>
            </a:r>
            <a:r>
              <a:rPr lang="en-US" sz="1200" kern="1200" dirty="0" smtClean="0">
                <a:solidFill>
                  <a:schemeClr val="tx1"/>
                </a:solidFill>
                <a:latin typeface="Arial" pitchFamily="34" charset="0"/>
                <a:ea typeface="+mn-ea"/>
                <a:cs typeface="Arial" pitchFamily="34" charset="0"/>
              </a:rPr>
              <a:t>r droplet </a:t>
            </a:r>
            <a:r>
              <a:rPr lang="en-US" sz="1200" kern="1200" dirty="0" err="1" smtClean="0">
                <a:solidFill>
                  <a:schemeClr val="tx1"/>
                </a:solidFill>
                <a:latin typeface="Arial" pitchFamily="34" charset="0"/>
                <a:ea typeface="+mn-ea"/>
                <a:cs typeface="Arial" pitchFamily="34" charset="0"/>
              </a:rPr>
              <a:t>heteroepitaxy</a:t>
            </a:r>
            <a:r>
              <a:rPr lang="en-US" sz="1200" kern="1200" dirty="0" smtClean="0">
                <a:solidFill>
                  <a:schemeClr val="tx1"/>
                </a:solidFill>
                <a:latin typeface="Arial" pitchFamily="34" charset="0"/>
                <a:ea typeface="+mn-ea"/>
                <a:cs typeface="Arial" pitchFamily="34" charset="0"/>
              </a:rPr>
              <a:t> (DHE) method,</a:t>
            </a:r>
            <a:r>
              <a:rPr lang="en-US" sz="1200" kern="1200" baseline="0" dirty="0" smtClean="0">
                <a:solidFill>
                  <a:schemeClr val="tx1"/>
                </a:solidFill>
                <a:latin typeface="Arial" pitchFamily="34" charset="0"/>
                <a:ea typeface="+mn-ea"/>
                <a:cs typeface="Arial" pitchFamily="34" charset="0"/>
              </a:rPr>
              <a:t> h</a:t>
            </a:r>
            <a:r>
              <a:rPr lang="en-US" sz="1200" kern="1200" dirty="0" smtClean="0">
                <a:solidFill>
                  <a:schemeClr val="tx1"/>
                </a:solidFill>
                <a:latin typeface="Arial" pitchFamily="34" charset="0"/>
                <a:ea typeface="+mn-ea"/>
                <a:cs typeface="Arial" pitchFamily="34" charset="0"/>
              </a:rPr>
              <a:t>as emerged recently. The DHE method was developed two decades ago and consists of two basic stages: </a:t>
            </a:r>
          </a:p>
          <a:p>
            <a:pPr algn="just" rtl="0">
              <a:buFontTx/>
              <a:buChar char="-"/>
            </a:pPr>
            <a:r>
              <a:rPr lang="en-US" sz="1200" kern="1200" dirty="0" smtClean="0">
                <a:solidFill>
                  <a:schemeClr val="tx1"/>
                </a:solidFill>
                <a:latin typeface="Arial" pitchFamily="34" charset="0"/>
                <a:ea typeface="+mn-ea"/>
                <a:cs typeface="Arial" pitchFamily="34" charset="0"/>
              </a:rPr>
              <a:t> formation of low melting point group III element </a:t>
            </a:r>
            <a:r>
              <a:rPr lang="en-US" sz="1200" kern="1200" dirty="0" err="1" smtClean="0">
                <a:solidFill>
                  <a:schemeClr val="tx1"/>
                </a:solidFill>
                <a:latin typeface="Arial" pitchFamily="34" charset="0"/>
                <a:ea typeface="+mn-ea"/>
                <a:cs typeface="Arial" pitchFamily="34" charset="0"/>
              </a:rPr>
              <a:t>nano</a:t>
            </a:r>
            <a:r>
              <a:rPr lang="en-US" sz="1200" kern="1200" dirty="0" smtClean="0">
                <a:solidFill>
                  <a:schemeClr val="tx1"/>
                </a:solidFill>
                <a:latin typeface="Arial" pitchFamily="34" charset="0"/>
                <a:ea typeface="+mn-ea"/>
                <a:cs typeface="Arial" pitchFamily="34" charset="0"/>
              </a:rPr>
              <a:t>- liquid droplets on the substrate from </a:t>
            </a:r>
            <a:r>
              <a:rPr lang="en-US" sz="1200" kern="1200" dirty="0" err="1" smtClean="0">
                <a:solidFill>
                  <a:schemeClr val="tx1"/>
                </a:solidFill>
                <a:latin typeface="Arial" pitchFamily="34" charset="0"/>
                <a:ea typeface="+mn-ea"/>
                <a:cs typeface="Arial" pitchFamily="34" charset="0"/>
              </a:rPr>
              <a:t>metallorganic</a:t>
            </a:r>
            <a:r>
              <a:rPr lang="en-US" sz="1200" kern="1200" dirty="0" smtClean="0">
                <a:solidFill>
                  <a:schemeClr val="tx1"/>
                </a:solidFill>
                <a:latin typeface="Arial" pitchFamily="34" charset="0"/>
                <a:ea typeface="+mn-ea"/>
                <a:cs typeface="Arial" pitchFamily="34" charset="0"/>
              </a:rPr>
              <a:t> source</a:t>
            </a:r>
          </a:p>
          <a:p>
            <a:pPr algn="just" rtl="0">
              <a:buFontTx/>
              <a:buChar char="-"/>
            </a:pPr>
            <a:r>
              <a:rPr lang="en-US" sz="1200" kern="1200" baseline="0" dirty="0" smtClean="0">
                <a:solidFill>
                  <a:schemeClr val="tx1"/>
                </a:solidFill>
                <a:latin typeface="Arial" pitchFamily="34" charset="0"/>
                <a:ea typeface="+mn-ea"/>
                <a:cs typeface="Arial" pitchFamily="34" charset="0"/>
              </a:rPr>
              <a:t> </a:t>
            </a:r>
            <a:r>
              <a:rPr lang="en-US" sz="1200" kern="1200" dirty="0" smtClean="0">
                <a:solidFill>
                  <a:schemeClr val="tx1"/>
                </a:solidFill>
                <a:latin typeface="Arial" pitchFamily="34" charset="0"/>
                <a:ea typeface="+mn-ea"/>
                <a:cs typeface="Arial" pitchFamily="34" charset="0"/>
              </a:rPr>
              <a:t>and subsequent exposure of these droplets to the gas phase flow of one or more group V elements</a:t>
            </a:r>
            <a:r>
              <a:rPr lang="en-US" sz="1200" kern="1200" baseline="0" dirty="0" smtClean="0">
                <a:solidFill>
                  <a:schemeClr val="tx1"/>
                </a:solidFill>
                <a:latin typeface="Arial" pitchFamily="34" charset="0"/>
                <a:ea typeface="+mn-ea"/>
                <a:cs typeface="Arial" pitchFamily="34" charset="0"/>
              </a:rPr>
              <a:t> </a:t>
            </a:r>
            <a:r>
              <a:rPr lang="en-US" sz="1200" kern="1200" dirty="0" smtClean="0">
                <a:solidFill>
                  <a:schemeClr val="tx1"/>
                </a:solidFill>
                <a:latin typeface="Arial" pitchFamily="34" charset="0"/>
                <a:ea typeface="+mn-ea"/>
                <a:cs typeface="Arial" pitchFamily="34" charset="0"/>
              </a:rPr>
              <a:t>to form the desired III-V </a:t>
            </a:r>
            <a:r>
              <a:rPr lang="en-US" sz="1200" kern="1200" dirty="0" err="1" smtClean="0">
                <a:solidFill>
                  <a:schemeClr val="tx1"/>
                </a:solidFill>
                <a:latin typeface="Arial" pitchFamily="34" charset="0"/>
                <a:ea typeface="+mn-ea"/>
                <a:cs typeface="Arial" pitchFamily="34" charset="0"/>
              </a:rPr>
              <a:t>nano</a:t>
            </a:r>
            <a:r>
              <a:rPr lang="en-US" sz="1200" kern="1200" dirty="0" smtClean="0">
                <a:solidFill>
                  <a:schemeClr val="tx1"/>
                </a:solidFill>
                <a:latin typeface="Arial" pitchFamily="34" charset="0"/>
                <a:ea typeface="+mn-ea"/>
                <a:cs typeface="Arial" pitchFamily="34" charset="0"/>
              </a:rPr>
              <a:t>-crystal.</a:t>
            </a:r>
          </a:p>
          <a:p>
            <a:pPr algn="just" rtl="0"/>
            <a:r>
              <a:rPr lang="en-US" sz="1200" kern="1200" dirty="0" smtClean="0">
                <a:solidFill>
                  <a:schemeClr val="tx1"/>
                </a:solidFill>
                <a:latin typeface="Arial" pitchFamily="34" charset="0"/>
                <a:ea typeface="+mn-ea"/>
                <a:cs typeface="Arial" pitchFamily="34" charset="0"/>
              </a:rPr>
              <a:t>The method is very sensitive to the growth parameters, but gives great flexibility in realizing QDs growth on different substrates in both lattice-matched and lattice-mismatched systems.</a:t>
            </a:r>
          </a:p>
          <a:p>
            <a:pPr algn="just" rtl="0"/>
            <a:r>
              <a:rPr lang="en-US" sz="1200" kern="1200" dirty="0" smtClean="0">
                <a:solidFill>
                  <a:schemeClr val="tx1"/>
                </a:solidFill>
                <a:latin typeface="Arial" pitchFamily="34" charset="0"/>
                <a:ea typeface="+mn-ea"/>
                <a:cs typeface="Arial" pitchFamily="34" charset="0"/>
              </a:rPr>
              <a:t>Although we start from liquid droplets, under the right conditions, we end up with single crystal dots, again – with atomic registration with the underlying substrate.</a:t>
            </a:r>
          </a:p>
          <a:p>
            <a:pPr algn="just" rtl="0"/>
            <a:endParaRPr lang="en-US" sz="1200" kern="1200" dirty="0" smtClean="0">
              <a:solidFill>
                <a:schemeClr val="tx1"/>
              </a:solidFill>
              <a:latin typeface="Arial" pitchFamily="34" charset="0"/>
              <a:ea typeface="+mn-ea"/>
              <a:cs typeface="Arial" pitchFamily="34" charset="0"/>
            </a:endParaRPr>
          </a:p>
          <a:p>
            <a:pPr algn="just" rtl="0"/>
            <a:endParaRPr lang="en-US" sz="1200" kern="1200" dirty="0" smtClean="0">
              <a:solidFill>
                <a:schemeClr val="tx1"/>
              </a:solidFill>
              <a:latin typeface="Arial" pitchFamily="34" charset="0"/>
              <a:ea typeface="+mn-ea"/>
              <a:cs typeface="Arial" pitchFamily="34" charset="0"/>
            </a:endParaRPr>
          </a:p>
          <a:p>
            <a:pPr algn="just" rtl="0"/>
            <a:endParaRPr lang="en-US" sz="1200" kern="1200" dirty="0" smtClean="0">
              <a:solidFill>
                <a:schemeClr val="tx1"/>
              </a:solidFill>
              <a:latin typeface="Arial" pitchFamily="34" charset="0"/>
              <a:ea typeface="+mn-ea"/>
              <a:cs typeface="Arial" pitchFamily="34" charset="0"/>
            </a:endParaRPr>
          </a:p>
          <a:p>
            <a:pPr algn="just" rtl="0"/>
            <a:r>
              <a:rPr lang="en-US" sz="1200" kern="1200" dirty="0" smtClean="0">
                <a:solidFill>
                  <a:schemeClr val="tx1"/>
                </a:solidFill>
                <a:latin typeface="Arial" pitchFamily="34" charset="0"/>
                <a:ea typeface="+mn-ea"/>
                <a:cs typeface="Arial" pitchFamily="34" charset="0"/>
              </a:rPr>
              <a:t>N. </a:t>
            </a:r>
            <a:r>
              <a:rPr lang="en-US" sz="1200" kern="1200" dirty="0" err="1" smtClean="0">
                <a:solidFill>
                  <a:schemeClr val="tx1"/>
                </a:solidFill>
                <a:latin typeface="Arial" pitchFamily="34" charset="0"/>
                <a:ea typeface="+mn-ea"/>
                <a:cs typeface="Arial" pitchFamily="34" charset="0"/>
              </a:rPr>
              <a:t>Koguchi</a:t>
            </a:r>
            <a:r>
              <a:rPr lang="en-US" sz="1200" kern="1200" dirty="0" smtClean="0">
                <a:solidFill>
                  <a:schemeClr val="tx1"/>
                </a:solidFill>
                <a:latin typeface="Arial" pitchFamily="34" charset="0"/>
                <a:ea typeface="+mn-ea"/>
                <a:cs typeface="Arial" pitchFamily="34" charset="0"/>
              </a:rPr>
              <a:t>, S. Takahashi and T. </a:t>
            </a:r>
            <a:r>
              <a:rPr lang="en-US" sz="1200" kern="1200" dirty="0" err="1" smtClean="0">
                <a:solidFill>
                  <a:schemeClr val="tx1"/>
                </a:solidFill>
                <a:latin typeface="Arial" pitchFamily="34" charset="0"/>
                <a:ea typeface="+mn-ea"/>
                <a:cs typeface="Arial" pitchFamily="34" charset="0"/>
              </a:rPr>
              <a:t>Chikyow</a:t>
            </a:r>
            <a:r>
              <a:rPr lang="en-US" sz="1200" kern="1200" dirty="0" smtClean="0">
                <a:solidFill>
                  <a:schemeClr val="tx1"/>
                </a:solidFill>
                <a:latin typeface="Arial" pitchFamily="34" charset="0"/>
                <a:ea typeface="+mn-ea"/>
                <a:cs typeface="Arial" pitchFamily="34" charset="0"/>
              </a:rPr>
              <a:t>, </a:t>
            </a:r>
            <a:r>
              <a:rPr lang="en-US" sz="1200" i="1" kern="1200" dirty="0" smtClean="0">
                <a:solidFill>
                  <a:schemeClr val="tx1"/>
                </a:solidFill>
                <a:latin typeface="Arial" pitchFamily="34" charset="0"/>
                <a:ea typeface="+mn-ea"/>
                <a:cs typeface="Arial" pitchFamily="34" charset="0"/>
              </a:rPr>
              <a:t>J. </a:t>
            </a:r>
            <a:r>
              <a:rPr lang="en-US" sz="1200" i="1" kern="1200" dirty="0" err="1" smtClean="0">
                <a:solidFill>
                  <a:schemeClr val="tx1"/>
                </a:solidFill>
                <a:latin typeface="Arial" pitchFamily="34" charset="0"/>
                <a:ea typeface="+mn-ea"/>
                <a:cs typeface="Arial" pitchFamily="34" charset="0"/>
              </a:rPr>
              <a:t>Cryst</a:t>
            </a:r>
            <a:r>
              <a:rPr lang="en-US" sz="1200" i="1" kern="1200" dirty="0" smtClean="0">
                <a:solidFill>
                  <a:schemeClr val="tx1"/>
                </a:solidFill>
                <a:latin typeface="Arial" pitchFamily="34" charset="0"/>
                <a:ea typeface="+mn-ea"/>
                <a:cs typeface="Arial" pitchFamily="34" charset="0"/>
              </a:rPr>
              <a:t>. Growth</a:t>
            </a:r>
            <a:r>
              <a:rPr lang="en-US" sz="1200" kern="1200" dirty="0" smtClean="0">
                <a:solidFill>
                  <a:schemeClr val="tx1"/>
                </a:solidFill>
                <a:latin typeface="Arial" pitchFamily="34" charset="0"/>
                <a:ea typeface="+mn-ea"/>
                <a:cs typeface="Arial" pitchFamily="34" charset="0"/>
              </a:rPr>
              <a:t>, </a:t>
            </a:r>
            <a:r>
              <a:rPr lang="en-US" sz="1200" b="1" kern="1200" dirty="0" smtClean="0">
                <a:solidFill>
                  <a:schemeClr val="tx1"/>
                </a:solidFill>
                <a:latin typeface="Arial" pitchFamily="34" charset="0"/>
                <a:ea typeface="+mn-ea"/>
                <a:cs typeface="Arial" pitchFamily="34" charset="0"/>
              </a:rPr>
              <a:t>111</a:t>
            </a:r>
            <a:r>
              <a:rPr lang="en-US" sz="1200" kern="1200" dirty="0" smtClean="0">
                <a:solidFill>
                  <a:schemeClr val="tx1"/>
                </a:solidFill>
                <a:latin typeface="Arial" pitchFamily="34" charset="0"/>
                <a:ea typeface="+mn-ea"/>
                <a:cs typeface="Arial" pitchFamily="34" charset="0"/>
              </a:rPr>
              <a:t>, 688, (1991).</a:t>
            </a:r>
            <a:endParaRPr lang="ru-RU" sz="1200" kern="1200" dirty="0" smtClean="0">
              <a:solidFill>
                <a:schemeClr val="tx1"/>
              </a:solidFill>
              <a:latin typeface="Arial" pitchFamily="34" charset="0"/>
              <a:ea typeface="+mn-ea"/>
              <a:cs typeface="Arial" pitchFamily="34" charset="0"/>
            </a:endParaRPr>
          </a:p>
          <a:p>
            <a:pPr algn="just" rtl="0"/>
            <a:r>
              <a:rPr lang="en-US" sz="1200" kern="1200" dirty="0" smtClean="0">
                <a:solidFill>
                  <a:schemeClr val="tx1"/>
                </a:solidFill>
                <a:latin typeface="Arial" pitchFamily="34" charset="0"/>
                <a:ea typeface="+mn-ea"/>
                <a:cs typeface="Arial" pitchFamily="34" charset="0"/>
              </a:rPr>
              <a:t>V. </a:t>
            </a:r>
            <a:r>
              <a:rPr lang="en-US" sz="1200" kern="1200" dirty="0" err="1" smtClean="0">
                <a:solidFill>
                  <a:schemeClr val="tx1"/>
                </a:solidFill>
                <a:latin typeface="Arial" pitchFamily="34" charset="0"/>
                <a:ea typeface="+mn-ea"/>
                <a:cs typeface="Arial" pitchFamily="34" charset="0"/>
              </a:rPr>
              <a:t>Mantovani</a:t>
            </a:r>
            <a:r>
              <a:rPr lang="en-US" sz="1200" kern="1200" dirty="0" smtClean="0">
                <a:solidFill>
                  <a:schemeClr val="tx1"/>
                </a:solidFill>
                <a:latin typeface="Arial" pitchFamily="34" charset="0"/>
                <a:ea typeface="+mn-ea"/>
                <a:cs typeface="Arial" pitchFamily="34" charset="0"/>
              </a:rPr>
              <a:t>, S. </a:t>
            </a:r>
            <a:r>
              <a:rPr lang="en-US" sz="1200" kern="1200" dirty="0" err="1" smtClean="0">
                <a:solidFill>
                  <a:schemeClr val="tx1"/>
                </a:solidFill>
                <a:latin typeface="Arial" pitchFamily="34" charset="0"/>
                <a:ea typeface="+mn-ea"/>
                <a:cs typeface="Arial" pitchFamily="34" charset="0"/>
              </a:rPr>
              <a:t>Sanguinetti</a:t>
            </a:r>
            <a:r>
              <a:rPr lang="en-US" sz="1200" kern="1200" dirty="0" smtClean="0">
                <a:solidFill>
                  <a:schemeClr val="tx1"/>
                </a:solidFill>
                <a:latin typeface="Arial" pitchFamily="34" charset="0"/>
                <a:ea typeface="+mn-ea"/>
                <a:cs typeface="Arial" pitchFamily="34" charset="0"/>
              </a:rPr>
              <a:t>, M. </a:t>
            </a:r>
            <a:r>
              <a:rPr lang="en-US" sz="1200" kern="1200" dirty="0" err="1" smtClean="0">
                <a:solidFill>
                  <a:schemeClr val="tx1"/>
                </a:solidFill>
                <a:latin typeface="Arial" pitchFamily="34" charset="0"/>
                <a:ea typeface="+mn-ea"/>
                <a:cs typeface="Arial" pitchFamily="34" charset="0"/>
              </a:rPr>
              <a:t>Guzzi</a:t>
            </a:r>
            <a:r>
              <a:rPr lang="en-US" sz="1200" kern="1200" dirty="0" smtClean="0">
                <a:solidFill>
                  <a:schemeClr val="tx1"/>
                </a:solidFill>
                <a:latin typeface="Arial" pitchFamily="34" charset="0"/>
                <a:ea typeface="+mn-ea"/>
                <a:cs typeface="Arial" pitchFamily="34" charset="0"/>
              </a:rPr>
              <a:t>, E. </a:t>
            </a:r>
            <a:r>
              <a:rPr lang="en-US" sz="1200" kern="1200" dirty="0" err="1" smtClean="0">
                <a:solidFill>
                  <a:schemeClr val="tx1"/>
                </a:solidFill>
                <a:latin typeface="Arial" pitchFamily="34" charset="0"/>
                <a:ea typeface="+mn-ea"/>
                <a:cs typeface="Arial" pitchFamily="34" charset="0"/>
              </a:rPr>
              <a:t>Grilli</a:t>
            </a:r>
            <a:r>
              <a:rPr lang="en-US" sz="1200" kern="1200" dirty="0" smtClean="0">
                <a:solidFill>
                  <a:schemeClr val="tx1"/>
                </a:solidFill>
                <a:latin typeface="Arial" pitchFamily="34" charset="0"/>
                <a:ea typeface="+mn-ea"/>
                <a:cs typeface="Arial" pitchFamily="34" charset="0"/>
              </a:rPr>
              <a:t>, M. </a:t>
            </a:r>
            <a:r>
              <a:rPr lang="en-US" sz="1200" kern="1200" dirty="0" err="1" smtClean="0">
                <a:solidFill>
                  <a:schemeClr val="tx1"/>
                </a:solidFill>
                <a:latin typeface="Arial" pitchFamily="34" charset="0"/>
                <a:ea typeface="+mn-ea"/>
                <a:cs typeface="Arial" pitchFamily="34" charset="0"/>
              </a:rPr>
              <a:t>Gurioli</a:t>
            </a:r>
            <a:r>
              <a:rPr lang="en-US" sz="1200" kern="1200" dirty="0" smtClean="0">
                <a:solidFill>
                  <a:schemeClr val="tx1"/>
                </a:solidFill>
                <a:latin typeface="Arial" pitchFamily="34" charset="0"/>
                <a:ea typeface="+mn-ea"/>
                <a:cs typeface="Arial" pitchFamily="34" charset="0"/>
              </a:rPr>
              <a:t>, K. Watanabe and N. </a:t>
            </a:r>
            <a:r>
              <a:rPr lang="en-US" sz="1200" kern="1200" dirty="0" err="1" smtClean="0">
                <a:solidFill>
                  <a:schemeClr val="tx1"/>
                </a:solidFill>
                <a:latin typeface="Arial" pitchFamily="34" charset="0"/>
                <a:ea typeface="+mn-ea"/>
                <a:cs typeface="Arial" pitchFamily="34" charset="0"/>
              </a:rPr>
              <a:t>Koguchi</a:t>
            </a:r>
            <a:r>
              <a:rPr lang="en-US" sz="1200" kern="1200" dirty="0" smtClean="0">
                <a:solidFill>
                  <a:schemeClr val="tx1"/>
                </a:solidFill>
                <a:latin typeface="Arial" pitchFamily="34" charset="0"/>
                <a:ea typeface="+mn-ea"/>
                <a:cs typeface="Arial" pitchFamily="34" charset="0"/>
              </a:rPr>
              <a:t>, </a:t>
            </a:r>
            <a:r>
              <a:rPr lang="en-US" sz="1200" i="1" kern="1200" dirty="0" smtClean="0">
                <a:solidFill>
                  <a:schemeClr val="tx1"/>
                </a:solidFill>
                <a:latin typeface="Arial" pitchFamily="34" charset="0"/>
                <a:ea typeface="+mn-ea"/>
                <a:cs typeface="Arial" pitchFamily="34" charset="0"/>
              </a:rPr>
              <a:t>J. Appl. Phys.</a:t>
            </a:r>
            <a:r>
              <a:rPr lang="en-US" sz="1200" kern="1200" dirty="0" smtClean="0">
                <a:solidFill>
                  <a:schemeClr val="tx1"/>
                </a:solidFill>
                <a:latin typeface="Arial" pitchFamily="34" charset="0"/>
                <a:ea typeface="+mn-ea"/>
                <a:cs typeface="Arial" pitchFamily="34" charset="0"/>
              </a:rPr>
              <a:t> </a:t>
            </a:r>
            <a:r>
              <a:rPr lang="en-US" sz="1200" b="1" kern="1200" dirty="0" smtClean="0">
                <a:solidFill>
                  <a:schemeClr val="tx1"/>
                </a:solidFill>
                <a:latin typeface="Arial" pitchFamily="34" charset="0"/>
                <a:ea typeface="+mn-ea"/>
                <a:cs typeface="Arial" pitchFamily="34" charset="0"/>
              </a:rPr>
              <a:t>96</a:t>
            </a:r>
            <a:r>
              <a:rPr lang="en-US" sz="1200" kern="1200" dirty="0" smtClean="0">
                <a:solidFill>
                  <a:schemeClr val="tx1"/>
                </a:solidFill>
                <a:latin typeface="Arial" pitchFamily="34" charset="0"/>
                <a:ea typeface="+mn-ea"/>
                <a:cs typeface="Arial" pitchFamily="34" charset="0"/>
              </a:rPr>
              <a:t>, 4416 (2004).</a:t>
            </a:r>
            <a:endParaRPr lang="ru-RU" sz="1200" kern="1200" dirty="0" smtClean="0">
              <a:solidFill>
                <a:schemeClr val="tx1"/>
              </a:solidFill>
              <a:latin typeface="Arial" pitchFamily="34" charset="0"/>
              <a:ea typeface="+mn-ea"/>
              <a:cs typeface="Arial" pitchFamily="34" charset="0"/>
            </a:endParaRPr>
          </a:p>
          <a:p>
            <a:pPr algn="just" rtl="0"/>
            <a:r>
              <a:rPr lang="es-ES" sz="1200" kern="1200" dirty="0" smtClean="0">
                <a:solidFill>
                  <a:schemeClr val="tx1"/>
                </a:solidFill>
                <a:latin typeface="Arial" pitchFamily="34" charset="0"/>
                <a:ea typeface="+mn-ea"/>
                <a:cs typeface="Arial" pitchFamily="34" charset="0"/>
              </a:rPr>
              <a:t>T. Mano, K. </a:t>
            </a:r>
            <a:r>
              <a:rPr lang="es-ES" sz="1200" kern="1200" dirty="0" err="1" smtClean="0">
                <a:solidFill>
                  <a:schemeClr val="tx1"/>
                </a:solidFill>
                <a:latin typeface="Arial" pitchFamily="34" charset="0"/>
                <a:ea typeface="+mn-ea"/>
                <a:cs typeface="Arial" pitchFamily="34" charset="0"/>
              </a:rPr>
              <a:t>Watanabe</a:t>
            </a:r>
            <a:r>
              <a:rPr lang="es-ES" sz="1200" kern="1200" dirty="0" smtClean="0">
                <a:solidFill>
                  <a:schemeClr val="tx1"/>
                </a:solidFill>
                <a:latin typeface="Arial" pitchFamily="34" charset="0"/>
                <a:ea typeface="+mn-ea"/>
                <a:cs typeface="Arial" pitchFamily="34" charset="0"/>
              </a:rPr>
              <a:t>, </a:t>
            </a:r>
            <a:r>
              <a:rPr lang="es-ES" sz="1200" kern="1200" dirty="0" err="1" smtClean="0">
                <a:solidFill>
                  <a:schemeClr val="tx1"/>
                </a:solidFill>
                <a:latin typeface="Arial" pitchFamily="34" charset="0"/>
                <a:ea typeface="+mn-ea"/>
                <a:cs typeface="Arial" pitchFamily="34" charset="0"/>
              </a:rPr>
              <a:t>Sh.</a:t>
            </a:r>
            <a:r>
              <a:rPr lang="es-ES" sz="1200" kern="1200" dirty="0" smtClean="0">
                <a:solidFill>
                  <a:schemeClr val="tx1"/>
                </a:solidFill>
                <a:latin typeface="Arial" pitchFamily="34" charset="0"/>
                <a:ea typeface="+mn-ea"/>
                <a:cs typeface="Arial" pitchFamily="34" charset="0"/>
              </a:rPr>
              <a:t> </a:t>
            </a:r>
            <a:r>
              <a:rPr lang="es-ES" sz="1200" kern="1200" dirty="0" err="1" smtClean="0">
                <a:solidFill>
                  <a:schemeClr val="tx1"/>
                </a:solidFill>
                <a:latin typeface="Arial" pitchFamily="34" charset="0"/>
                <a:ea typeface="+mn-ea"/>
                <a:cs typeface="Arial" pitchFamily="34" charset="0"/>
              </a:rPr>
              <a:t>Tsukamoto</a:t>
            </a:r>
            <a:r>
              <a:rPr lang="es-ES" sz="1200" kern="1200" dirty="0" smtClean="0">
                <a:solidFill>
                  <a:schemeClr val="tx1"/>
                </a:solidFill>
                <a:latin typeface="Arial" pitchFamily="34" charset="0"/>
                <a:ea typeface="+mn-ea"/>
                <a:cs typeface="Arial" pitchFamily="34" charset="0"/>
              </a:rPr>
              <a:t>, Y. </a:t>
            </a:r>
            <a:r>
              <a:rPr lang="es-ES" sz="1200" kern="1200" dirty="0" err="1" smtClean="0">
                <a:solidFill>
                  <a:schemeClr val="tx1"/>
                </a:solidFill>
                <a:latin typeface="Arial" pitchFamily="34" charset="0"/>
                <a:ea typeface="+mn-ea"/>
                <a:cs typeface="Arial" pitchFamily="34" charset="0"/>
              </a:rPr>
              <a:t>Imanaka</a:t>
            </a:r>
            <a:r>
              <a:rPr lang="es-ES" sz="1200" kern="1200" dirty="0" smtClean="0">
                <a:solidFill>
                  <a:schemeClr val="tx1"/>
                </a:solidFill>
                <a:latin typeface="Arial" pitchFamily="34" charset="0"/>
                <a:ea typeface="+mn-ea"/>
                <a:cs typeface="Arial" pitchFamily="34" charset="0"/>
              </a:rPr>
              <a:t>, T. </a:t>
            </a:r>
            <a:r>
              <a:rPr lang="es-ES" sz="1200" kern="1200" dirty="0" err="1" smtClean="0">
                <a:solidFill>
                  <a:schemeClr val="tx1"/>
                </a:solidFill>
                <a:latin typeface="Arial" pitchFamily="34" charset="0"/>
                <a:ea typeface="+mn-ea"/>
                <a:cs typeface="Arial" pitchFamily="34" charset="0"/>
              </a:rPr>
              <a:t>Takamasu</a:t>
            </a:r>
            <a:r>
              <a:rPr lang="es-ES" sz="1200" kern="1200" dirty="0" smtClean="0">
                <a:solidFill>
                  <a:schemeClr val="tx1"/>
                </a:solidFill>
                <a:latin typeface="Arial" pitchFamily="34" charset="0"/>
                <a:ea typeface="+mn-ea"/>
                <a:cs typeface="Arial" pitchFamily="34" charset="0"/>
              </a:rPr>
              <a:t>, H. </a:t>
            </a:r>
            <a:r>
              <a:rPr lang="es-ES" sz="1200" kern="1200" dirty="0" err="1" smtClean="0">
                <a:solidFill>
                  <a:schemeClr val="tx1"/>
                </a:solidFill>
                <a:latin typeface="Arial" pitchFamily="34" charset="0"/>
                <a:ea typeface="+mn-ea"/>
                <a:cs typeface="Arial" pitchFamily="34" charset="0"/>
              </a:rPr>
              <a:t>Fujioka</a:t>
            </a:r>
            <a:r>
              <a:rPr lang="es-ES" sz="1200" kern="1200" dirty="0" smtClean="0">
                <a:solidFill>
                  <a:schemeClr val="tx1"/>
                </a:solidFill>
                <a:latin typeface="Arial" pitchFamily="34" charset="0"/>
                <a:ea typeface="+mn-ea"/>
                <a:cs typeface="Arial" pitchFamily="34" charset="0"/>
              </a:rPr>
              <a:t>, G. </a:t>
            </a:r>
            <a:r>
              <a:rPr lang="es-ES" sz="1200" kern="1200" dirty="0" err="1" smtClean="0">
                <a:solidFill>
                  <a:schemeClr val="tx1"/>
                </a:solidFill>
                <a:latin typeface="Arial" pitchFamily="34" charset="0"/>
                <a:ea typeface="+mn-ea"/>
                <a:cs typeface="Arial" pitchFamily="34" charset="0"/>
              </a:rPr>
              <a:t>Kido</a:t>
            </a:r>
            <a:r>
              <a:rPr lang="es-ES" sz="1200" kern="1200" dirty="0" smtClean="0">
                <a:solidFill>
                  <a:schemeClr val="tx1"/>
                </a:solidFill>
                <a:latin typeface="Arial" pitchFamily="34" charset="0"/>
                <a:ea typeface="+mn-ea"/>
                <a:cs typeface="Arial" pitchFamily="34" charset="0"/>
              </a:rPr>
              <a:t>, M. </a:t>
            </a:r>
            <a:r>
              <a:rPr lang="es-ES" sz="1200" kern="1200" dirty="0" err="1" smtClean="0">
                <a:solidFill>
                  <a:schemeClr val="tx1"/>
                </a:solidFill>
                <a:latin typeface="Arial" pitchFamily="34" charset="0"/>
                <a:ea typeface="+mn-ea"/>
                <a:cs typeface="Arial" pitchFamily="34" charset="0"/>
              </a:rPr>
              <a:t>Oshima</a:t>
            </a:r>
            <a:r>
              <a:rPr lang="es-ES" sz="1200" kern="1200" dirty="0" smtClean="0">
                <a:solidFill>
                  <a:schemeClr val="tx1"/>
                </a:solidFill>
                <a:latin typeface="Arial" pitchFamily="34" charset="0"/>
                <a:ea typeface="+mn-ea"/>
                <a:cs typeface="Arial" pitchFamily="34" charset="0"/>
              </a:rPr>
              <a:t> and N. </a:t>
            </a:r>
            <a:r>
              <a:rPr lang="es-ES" sz="1200" kern="1200" dirty="0" err="1" smtClean="0">
                <a:solidFill>
                  <a:schemeClr val="tx1"/>
                </a:solidFill>
                <a:latin typeface="Arial" pitchFamily="34" charset="0"/>
                <a:ea typeface="+mn-ea"/>
                <a:cs typeface="Arial" pitchFamily="34" charset="0"/>
              </a:rPr>
              <a:t>Koguchi</a:t>
            </a:r>
            <a:r>
              <a:rPr lang="es-ES" sz="1200" kern="1200" dirty="0" smtClean="0">
                <a:solidFill>
                  <a:schemeClr val="tx1"/>
                </a:solidFill>
                <a:latin typeface="Arial" pitchFamily="34" charset="0"/>
                <a:ea typeface="+mn-ea"/>
                <a:cs typeface="Arial" pitchFamily="34" charset="0"/>
              </a:rPr>
              <a:t>, </a:t>
            </a:r>
            <a:r>
              <a:rPr lang="es-ES" sz="1200" i="1" kern="1200" dirty="0" err="1" smtClean="0">
                <a:solidFill>
                  <a:schemeClr val="tx1"/>
                </a:solidFill>
                <a:latin typeface="Arial" pitchFamily="34" charset="0"/>
                <a:ea typeface="+mn-ea"/>
                <a:cs typeface="Arial" pitchFamily="34" charset="0"/>
              </a:rPr>
              <a:t>Jpn.</a:t>
            </a:r>
            <a:r>
              <a:rPr lang="es-ES" sz="1200" i="1" kern="1200" dirty="0" smtClean="0">
                <a:solidFill>
                  <a:schemeClr val="tx1"/>
                </a:solidFill>
                <a:latin typeface="Arial" pitchFamily="34" charset="0"/>
                <a:ea typeface="+mn-ea"/>
                <a:cs typeface="Arial" pitchFamily="34" charset="0"/>
              </a:rPr>
              <a:t> J. </a:t>
            </a:r>
            <a:r>
              <a:rPr lang="es-ES" sz="1200" i="1" kern="1200" dirty="0" err="1" smtClean="0">
                <a:solidFill>
                  <a:schemeClr val="tx1"/>
                </a:solidFill>
                <a:latin typeface="Arial" pitchFamily="34" charset="0"/>
                <a:ea typeface="+mn-ea"/>
                <a:cs typeface="Arial" pitchFamily="34" charset="0"/>
              </a:rPr>
              <a:t>Apll</a:t>
            </a:r>
            <a:r>
              <a:rPr lang="es-ES" sz="1200" i="1" kern="1200" dirty="0" smtClean="0">
                <a:solidFill>
                  <a:schemeClr val="tx1"/>
                </a:solidFill>
                <a:latin typeface="Arial" pitchFamily="34" charset="0"/>
                <a:ea typeface="+mn-ea"/>
                <a:cs typeface="Arial" pitchFamily="34" charset="0"/>
              </a:rPr>
              <a:t>. </a:t>
            </a:r>
            <a:r>
              <a:rPr lang="en-US" sz="1200" i="1" kern="1200" dirty="0" smtClean="0">
                <a:solidFill>
                  <a:schemeClr val="tx1"/>
                </a:solidFill>
                <a:latin typeface="Arial" pitchFamily="34" charset="0"/>
                <a:ea typeface="+mn-ea"/>
                <a:cs typeface="Arial" pitchFamily="34" charset="0"/>
              </a:rPr>
              <a:t>Phys.</a:t>
            </a:r>
            <a:r>
              <a:rPr lang="en-US" sz="1200" kern="1200" dirty="0" smtClean="0">
                <a:solidFill>
                  <a:schemeClr val="tx1"/>
                </a:solidFill>
                <a:latin typeface="Arial" pitchFamily="34" charset="0"/>
                <a:ea typeface="+mn-ea"/>
                <a:cs typeface="Arial" pitchFamily="34" charset="0"/>
              </a:rPr>
              <a:t> </a:t>
            </a:r>
            <a:r>
              <a:rPr lang="en-US" sz="1200" b="1" kern="1200" dirty="0" smtClean="0">
                <a:solidFill>
                  <a:schemeClr val="tx1"/>
                </a:solidFill>
                <a:latin typeface="Arial" pitchFamily="34" charset="0"/>
                <a:ea typeface="+mn-ea"/>
                <a:cs typeface="Arial" pitchFamily="34" charset="0"/>
              </a:rPr>
              <a:t>33</a:t>
            </a:r>
            <a:r>
              <a:rPr lang="en-US" sz="1200" kern="1200" dirty="0" smtClean="0">
                <a:solidFill>
                  <a:schemeClr val="tx1"/>
                </a:solidFill>
                <a:latin typeface="Arial" pitchFamily="34" charset="0"/>
                <a:ea typeface="+mn-ea"/>
                <a:cs typeface="Arial" pitchFamily="34" charset="0"/>
              </a:rPr>
              <a:t>, 4580 (2000).</a:t>
            </a:r>
            <a:endParaRPr lang="ru-RU" sz="1200" kern="1200" dirty="0" smtClean="0">
              <a:solidFill>
                <a:schemeClr val="tx1"/>
              </a:solidFill>
              <a:latin typeface="Arial" pitchFamily="34" charset="0"/>
              <a:ea typeface="+mn-ea"/>
              <a:cs typeface="Arial" pitchFamily="34" charset="0"/>
            </a:endParaRPr>
          </a:p>
          <a:p>
            <a:pPr algn="just" rtl="0"/>
            <a:r>
              <a:rPr lang="en-US" sz="1200" kern="1200" dirty="0" err="1" smtClean="0">
                <a:solidFill>
                  <a:schemeClr val="tx1"/>
                </a:solidFill>
                <a:latin typeface="Arial" pitchFamily="34" charset="0"/>
                <a:ea typeface="+mn-ea"/>
                <a:cs typeface="Arial" pitchFamily="34" charset="0"/>
              </a:rPr>
              <a:t>Jeong</a:t>
            </a:r>
            <a:r>
              <a:rPr lang="en-US" sz="1200" kern="1200" dirty="0" smtClean="0">
                <a:solidFill>
                  <a:schemeClr val="tx1"/>
                </a:solidFill>
                <a:latin typeface="Arial" pitchFamily="34" charset="0"/>
                <a:ea typeface="+mn-ea"/>
                <a:cs typeface="Arial" pitchFamily="34" charset="0"/>
              </a:rPr>
              <a:t>-Rae Ro, Sung-Bock Kim, </a:t>
            </a:r>
            <a:r>
              <a:rPr lang="en-US" sz="1200" kern="1200" dirty="0" err="1" smtClean="0">
                <a:solidFill>
                  <a:schemeClr val="tx1"/>
                </a:solidFill>
                <a:latin typeface="Arial" pitchFamily="34" charset="0"/>
                <a:ea typeface="+mn-ea"/>
                <a:cs typeface="Arial" pitchFamily="34" charset="0"/>
              </a:rPr>
              <a:t>Kyoungwan</a:t>
            </a:r>
            <a:r>
              <a:rPr lang="en-US" sz="1200" kern="1200" dirty="0" smtClean="0">
                <a:solidFill>
                  <a:schemeClr val="tx1"/>
                </a:solidFill>
                <a:latin typeface="Arial" pitchFamily="34" charset="0"/>
                <a:ea typeface="+mn-ea"/>
                <a:cs typeface="Arial" pitchFamily="34" charset="0"/>
              </a:rPr>
              <a:t> Park, El-Hang Lee and </a:t>
            </a:r>
            <a:r>
              <a:rPr lang="en-US" sz="1200" kern="1200" dirty="0" err="1" smtClean="0">
                <a:solidFill>
                  <a:schemeClr val="tx1"/>
                </a:solidFill>
                <a:latin typeface="Arial" pitchFamily="34" charset="0"/>
                <a:ea typeface="+mn-ea"/>
                <a:cs typeface="Arial" pitchFamily="34" charset="0"/>
              </a:rPr>
              <a:t>Jihwa</a:t>
            </a:r>
            <a:r>
              <a:rPr lang="en-US" sz="1200" kern="1200" dirty="0" smtClean="0">
                <a:solidFill>
                  <a:schemeClr val="tx1"/>
                </a:solidFill>
                <a:latin typeface="Arial" pitchFamily="34" charset="0"/>
                <a:ea typeface="+mn-ea"/>
                <a:cs typeface="Arial" pitchFamily="34" charset="0"/>
              </a:rPr>
              <a:t> Lee, </a:t>
            </a:r>
            <a:r>
              <a:rPr lang="en-US" sz="1200" i="1" kern="1200" dirty="0" smtClean="0">
                <a:solidFill>
                  <a:schemeClr val="tx1"/>
                </a:solidFill>
                <a:latin typeface="Arial" pitchFamily="34" charset="0"/>
                <a:ea typeface="+mn-ea"/>
                <a:cs typeface="Arial" pitchFamily="34" charset="0"/>
              </a:rPr>
              <a:t>J. </a:t>
            </a:r>
            <a:r>
              <a:rPr lang="en-US" sz="1200" i="1" kern="1200" dirty="0" err="1" smtClean="0">
                <a:solidFill>
                  <a:schemeClr val="tx1"/>
                </a:solidFill>
                <a:latin typeface="Arial" pitchFamily="34" charset="0"/>
                <a:ea typeface="+mn-ea"/>
                <a:cs typeface="Arial" pitchFamily="34" charset="0"/>
              </a:rPr>
              <a:t>Cryst</a:t>
            </a:r>
            <a:r>
              <a:rPr lang="en-US" sz="1200" i="1" kern="1200" dirty="0" smtClean="0">
                <a:solidFill>
                  <a:schemeClr val="tx1"/>
                </a:solidFill>
                <a:latin typeface="Arial" pitchFamily="34" charset="0"/>
                <a:ea typeface="+mn-ea"/>
                <a:cs typeface="Arial" pitchFamily="34" charset="0"/>
              </a:rPr>
              <a:t>. Growth</a:t>
            </a:r>
            <a:r>
              <a:rPr lang="en-US" sz="1200" kern="1200" dirty="0" smtClean="0">
                <a:solidFill>
                  <a:schemeClr val="tx1"/>
                </a:solidFill>
                <a:latin typeface="Arial" pitchFamily="34" charset="0"/>
                <a:ea typeface="+mn-ea"/>
                <a:cs typeface="Arial" pitchFamily="34" charset="0"/>
              </a:rPr>
              <a:t>, </a:t>
            </a:r>
            <a:r>
              <a:rPr lang="en-US" sz="1200" b="1" kern="1200" dirty="0" smtClean="0">
                <a:solidFill>
                  <a:schemeClr val="tx1"/>
                </a:solidFill>
                <a:latin typeface="Arial" pitchFamily="34" charset="0"/>
                <a:ea typeface="+mn-ea"/>
                <a:cs typeface="Arial" pitchFamily="34" charset="0"/>
              </a:rPr>
              <a:t>201/202</a:t>
            </a:r>
            <a:r>
              <a:rPr lang="en-US" sz="1200" kern="1200" dirty="0" smtClean="0">
                <a:solidFill>
                  <a:schemeClr val="tx1"/>
                </a:solidFill>
                <a:latin typeface="Arial" pitchFamily="34" charset="0"/>
                <a:ea typeface="+mn-ea"/>
                <a:cs typeface="Arial" pitchFamily="34" charset="0"/>
              </a:rPr>
              <a:t>, 1198 (1999).</a:t>
            </a:r>
            <a:endParaRPr lang="ru-RU" sz="1200" kern="1200" dirty="0" smtClean="0">
              <a:solidFill>
                <a:schemeClr val="tx1"/>
              </a:solidFill>
              <a:latin typeface="Arial" pitchFamily="34" charset="0"/>
              <a:ea typeface="+mn-ea"/>
              <a:cs typeface="Arial" pitchFamily="34" charset="0"/>
            </a:endParaRPr>
          </a:p>
          <a:p>
            <a:pPr algn="just" rtl="0"/>
            <a:endParaRPr lang="en-US" sz="1200" kern="1200" dirty="0" smtClean="0">
              <a:solidFill>
                <a:schemeClr val="tx1"/>
              </a:solidFill>
              <a:latin typeface="Arial" pitchFamily="34" charset="0"/>
              <a:ea typeface="+mn-ea"/>
              <a:cs typeface="Arial" pitchFamily="34" charset="0"/>
            </a:endParaRPr>
          </a:p>
          <a:p>
            <a:pPr algn="just" rtl="0"/>
            <a:endParaRPr lang="en-US" sz="1200" kern="1200" dirty="0" smtClean="0">
              <a:solidFill>
                <a:schemeClr val="tx1"/>
              </a:solidFill>
              <a:latin typeface="Arial" pitchFamily="34" charset="0"/>
              <a:ea typeface="+mn-ea"/>
              <a:cs typeface="Arial" pitchFamily="34" charset="0"/>
            </a:endParaRPr>
          </a:p>
          <a:p>
            <a:pPr marL="0" marR="0" indent="0" algn="just"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pitchFamily="34" charset="0"/>
                <a:ea typeface="+mn-ea"/>
                <a:cs typeface="Arial" pitchFamily="34" charset="0"/>
              </a:rPr>
              <a:t>Although we start from liquid droplets, under the right conditions, we end up with single crystal dots, again – with atomic registration with the underlying substrate.</a:t>
            </a:r>
            <a:endParaRPr lang="ru-RU" sz="1200" kern="1200" dirty="0" smtClean="0">
              <a:solidFill>
                <a:schemeClr val="tx1"/>
              </a:solidFill>
              <a:latin typeface="Arial" pitchFamily="34" charset="0"/>
              <a:ea typeface="+mn-ea"/>
              <a:cs typeface="Arial" pitchFamily="34" charset="0"/>
            </a:endParaRPr>
          </a:p>
          <a:p>
            <a:pPr algn="just" rtl="0"/>
            <a:endParaRPr lang="ru-RU" dirty="0"/>
          </a:p>
        </p:txBody>
      </p:sp>
      <p:sp>
        <p:nvSpPr>
          <p:cNvPr id="4" name="Slide Number Placeholder 3"/>
          <p:cNvSpPr>
            <a:spLocks noGrp="1"/>
          </p:cNvSpPr>
          <p:nvPr>
            <p:ph type="sldNum" sz="quarter" idx="10"/>
          </p:nvPr>
        </p:nvSpPr>
        <p:spPr/>
        <p:txBody>
          <a:bodyPr/>
          <a:lstStyle/>
          <a:p>
            <a:fld id="{92319E6C-F7C3-46CC-B6DA-253645526217}" type="slidenum">
              <a:rPr lang="he-IL"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en-US" dirty="0" smtClean="0"/>
          </a:p>
        </p:txBody>
      </p:sp>
      <p:sp>
        <p:nvSpPr>
          <p:cNvPr id="4" name="Slide Number Placeholder 3"/>
          <p:cNvSpPr>
            <a:spLocks noGrp="1"/>
          </p:cNvSpPr>
          <p:nvPr>
            <p:ph type="sldNum" sz="quarter" idx="10"/>
          </p:nvPr>
        </p:nvSpPr>
        <p:spPr/>
        <p:txBody>
          <a:bodyPr/>
          <a:lstStyle/>
          <a:p>
            <a:fld id="{92319E6C-F7C3-46CC-B6DA-253645526217}" type="slidenum">
              <a:rPr lang="he-IL"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kern="1200" dirty="0" smtClean="0">
                <a:solidFill>
                  <a:schemeClr val="tx1"/>
                </a:solidFill>
                <a:latin typeface="Arial" pitchFamily="34" charset="0"/>
                <a:ea typeface="+mn-ea"/>
                <a:cs typeface="Arial" pitchFamily="34" charset="0"/>
              </a:rPr>
              <a:t>3. </a:t>
            </a:r>
          </a:p>
          <a:p>
            <a:pPr algn="l" rtl="0"/>
            <a:endParaRPr lang="en-US" sz="1200" kern="1200" dirty="0" smtClean="0">
              <a:solidFill>
                <a:schemeClr val="tx1"/>
              </a:solidFill>
              <a:latin typeface="Arial" pitchFamily="34" charset="0"/>
              <a:ea typeface="+mn-ea"/>
              <a:cs typeface="Arial" pitchFamily="34" charset="0"/>
            </a:endParaRPr>
          </a:p>
          <a:p>
            <a:pPr algn="l" rtl="0"/>
            <a:endParaRPr lang="ru-RU" dirty="0"/>
          </a:p>
        </p:txBody>
      </p:sp>
      <p:sp>
        <p:nvSpPr>
          <p:cNvPr id="4" name="Slide Number Placeholder 3"/>
          <p:cNvSpPr>
            <a:spLocks noGrp="1"/>
          </p:cNvSpPr>
          <p:nvPr>
            <p:ph type="sldNum" sz="quarter" idx="10"/>
          </p:nvPr>
        </p:nvSpPr>
        <p:spPr/>
        <p:txBody>
          <a:bodyPr/>
          <a:lstStyle/>
          <a:p>
            <a:fld id="{92319E6C-F7C3-46CC-B6DA-253645526217}" type="slidenum">
              <a:rPr lang="he-IL"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ru-RU" dirty="0"/>
          </a:p>
        </p:txBody>
      </p:sp>
      <p:sp>
        <p:nvSpPr>
          <p:cNvPr id="4" name="Slide Number Placeholder 3"/>
          <p:cNvSpPr>
            <a:spLocks noGrp="1"/>
          </p:cNvSpPr>
          <p:nvPr>
            <p:ph type="sldNum" sz="quarter" idx="10"/>
          </p:nvPr>
        </p:nvSpPr>
        <p:spPr/>
        <p:txBody>
          <a:bodyPr/>
          <a:lstStyle/>
          <a:p>
            <a:fld id="{92319E6C-F7C3-46CC-B6DA-253645526217}" type="slidenum">
              <a:rPr lang="he-IL"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626A75B-092F-4B46-9E71-29CEC0BF1E55}" type="slidenum">
              <a:rPr lang="he-IL"/>
              <a:pPr/>
              <a:t>12</a:t>
            </a:fld>
            <a:endParaRPr lang="en-US"/>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pPr algn="l" rtl="0"/>
            <a:r>
              <a:rPr lang="en-US" dirty="0" smtClean="0"/>
              <a:t>PPA has been successfully applied to areas containing defects, and therefore, it is an appropriate method for use in the real space approach for obtaining field mapping at interfaces in plastically relaxed systems and defective regions, such as dislocated areas. </a:t>
            </a:r>
          </a:p>
          <a:p>
            <a:pPr algn="l" rtl="0"/>
            <a:r>
              <a:rPr lang="en-US" dirty="0" smtClean="0"/>
              <a:t>Strain </a:t>
            </a:r>
            <a:r>
              <a:rPr lang="en-US" dirty="0"/>
              <a:t>fields maps in vicinity of the QD in X (a) and Y (b) directions are shown. The different colors in dot-substrate interface in X and Y maps indicates on presence of strains. The strain profile under the dot in X direction (c) is in a good agreement with theoretical results: under the dot it is tensed, far from the dot the substrate is fully relaxed, so it should be compressed close of the dot edge.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FFCC"/>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The Noise of Nano Coupling</a:t>
            </a:r>
            <a:br>
              <a:rPr lang="en-US" smtClean="0"/>
            </a:br>
            <a:endParaRPr lang="en-US" smtClean="0"/>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239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grpSp>
        <p:nvGrpSpPr>
          <p:cNvPr id="3077" name="Group 14"/>
          <p:cNvGrpSpPr>
            <a:grpSpLocks/>
          </p:cNvGrpSpPr>
          <p:nvPr userDrawn="1"/>
        </p:nvGrpSpPr>
        <p:grpSpPr bwMode="auto">
          <a:xfrm>
            <a:off x="228600" y="5943600"/>
            <a:ext cx="1579563" cy="998538"/>
            <a:chOff x="518160" y="5169408"/>
            <a:chExt cx="1578928" cy="998030"/>
          </a:xfrm>
        </p:grpSpPr>
        <p:sp>
          <p:nvSpPr>
            <p:cNvPr id="7" name="Oval 6"/>
            <p:cNvSpPr/>
            <p:nvPr/>
          </p:nvSpPr>
          <p:spPr bwMode="auto">
            <a:xfrm>
              <a:off x="571500" y="520065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r>
                <a:rPr lang="en-US"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cs typeface="Arial" charset="0"/>
                </a:rPr>
                <a:t>Q</a:t>
              </a:r>
            </a:p>
          </p:txBody>
        </p:sp>
        <p:sp>
          <p:nvSpPr>
            <p:cNvPr id="8" name="Oval 7"/>
            <p:cNvSpPr/>
            <p:nvPr/>
          </p:nvSpPr>
          <p:spPr bwMode="auto">
            <a:xfrm>
              <a:off x="1028700" y="5219700"/>
              <a:ext cx="533400" cy="533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r>
                <a:rPr lang="en-US"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cs typeface="Arial" charset="0"/>
                </a:rPr>
                <a:t>N</a:t>
              </a:r>
            </a:p>
          </p:txBody>
        </p:sp>
        <p:sp>
          <p:nvSpPr>
            <p:cNvPr id="9" name="Oval 8"/>
            <p:cNvSpPr/>
            <p:nvPr/>
          </p:nvSpPr>
          <p:spPr bwMode="auto">
            <a:xfrm>
              <a:off x="1562100" y="51816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r>
                <a:rPr lang="en-US"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cs typeface="Arial" charset="0"/>
                </a:rPr>
                <a:t>E</a:t>
              </a:r>
            </a:p>
          </p:txBody>
        </p:sp>
        <p:sp>
          <p:nvSpPr>
            <p:cNvPr id="1036" name="TextBox 9"/>
            <p:cNvSpPr txBox="1">
              <a:spLocks noChangeArrowheads="1"/>
            </p:cNvSpPr>
            <p:nvPr/>
          </p:nvSpPr>
          <p:spPr bwMode="auto">
            <a:xfrm>
              <a:off x="610198" y="5526414"/>
              <a:ext cx="1486890" cy="641024"/>
            </a:xfrm>
            <a:prstGeom prst="rect">
              <a:avLst/>
            </a:prstGeom>
            <a:noFill/>
            <a:ln>
              <a:noFill/>
            </a:ln>
            <a:extLst>
              <a:ext uri="{909E8E84-426E-40DD-AFC4-6F175D3DCCD1}"/>
              <a:ext uri="{91240B29-F687-4F45-9708-019B960494DF}"/>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rtl="1" eaLnBrk="0" fontAlgn="base" hangingPunct="0">
                <a:spcBef>
                  <a:spcPct val="0"/>
                </a:spcBef>
                <a:spcAft>
                  <a:spcPct val="0"/>
                </a:spcAft>
                <a:defRPr sz="1400">
                  <a:solidFill>
                    <a:schemeClr val="tx1"/>
                  </a:solidFill>
                  <a:latin typeface="Arial" charset="0"/>
                  <a:cs typeface="Arial" charset="0"/>
                </a:defRPr>
              </a:lvl6pPr>
              <a:lvl7pPr marL="2971800" indent="-228600" rtl="1" eaLnBrk="0" fontAlgn="base" hangingPunct="0">
                <a:spcBef>
                  <a:spcPct val="0"/>
                </a:spcBef>
                <a:spcAft>
                  <a:spcPct val="0"/>
                </a:spcAft>
                <a:defRPr sz="1400">
                  <a:solidFill>
                    <a:schemeClr val="tx1"/>
                  </a:solidFill>
                  <a:latin typeface="Arial" charset="0"/>
                  <a:cs typeface="Arial" charset="0"/>
                </a:defRPr>
              </a:lvl7pPr>
              <a:lvl8pPr marL="3429000" indent="-228600" rtl="1" eaLnBrk="0" fontAlgn="base" hangingPunct="0">
                <a:spcBef>
                  <a:spcPct val="0"/>
                </a:spcBef>
                <a:spcAft>
                  <a:spcPct val="0"/>
                </a:spcAft>
                <a:defRPr sz="1400">
                  <a:solidFill>
                    <a:schemeClr val="tx1"/>
                  </a:solidFill>
                  <a:latin typeface="Arial" charset="0"/>
                  <a:cs typeface="Arial" charset="0"/>
                </a:defRPr>
              </a:lvl8pPr>
              <a:lvl9pPr marL="3886200" indent="-228600" rtl="1" eaLnBrk="0" fontAlgn="base" hangingPunct="0">
                <a:spcBef>
                  <a:spcPct val="0"/>
                </a:spcBef>
                <a:spcAft>
                  <a:spcPct val="0"/>
                </a:spcAft>
                <a:defRPr sz="1400">
                  <a:solidFill>
                    <a:schemeClr val="tx1"/>
                  </a:solidFill>
                  <a:latin typeface="Arial" charset="0"/>
                  <a:cs typeface="Arial" charset="0"/>
                </a:defRPr>
              </a:lvl9pPr>
            </a:lstStyle>
            <a:p>
              <a:pPr rtl="0" eaLnBrk="1" hangingPunct="1">
                <a:defRPr/>
              </a:pPr>
              <a:r>
                <a:rPr lang="en-US" sz="3600" smtClean="0">
                  <a:latin typeface="Comic Sans MS" pitchFamily="66" charset="0"/>
                </a:rPr>
                <a:t>L  a  b</a:t>
              </a:r>
            </a:p>
          </p:txBody>
        </p:sp>
      </p:grpSp>
      <p:sp>
        <p:nvSpPr>
          <p:cNvPr id="1030" name="Footer Placeholder 15"/>
          <p:cNvSpPr txBox="1">
            <a:spLocks noGrp="1"/>
          </p:cNvSpPr>
          <p:nvPr userDrawn="1"/>
        </p:nvSpPr>
        <p:spPr bwMode="auto">
          <a:xfrm>
            <a:off x="3276600" y="6397625"/>
            <a:ext cx="2895600" cy="476250"/>
          </a:xfrm>
          <a:prstGeom prst="rect">
            <a:avLst/>
          </a:prstGeom>
          <a:noFill/>
          <a:ln>
            <a:noFill/>
          </a:ln>
          <a:extLst>
            <a:ext uri="{909E8E84-426E-40DD-AFC4-6F175D3DCCD1}"/>
            <a:ext uri="{91240B29-F687-4F45-9708-019B960494DF}"/>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rtl="1" eaLnBrk="0" fontAlgn="base" hangingPunct="0">
              <a:spcBef>
                <a:spcPct val="0"/>
              </a:spcBef>
              <a:spcAft>
                <a:spcPct val="0"/>
              </a:spcAft>
              <a:defRPr sz="1400">
                <a:solidFill>
                  <a:schemeClr val="tx1"/>
                </a:solidFill>
                <a:latin typeface="Arial" charset="0"/>
                <a:cs typeface="Arial" charset="0"/>
              </a:defRPr>
            </a:lvl6pPr>
            <a:lvl7pPr marL="2971800" indent="-228600" rtl="1" eaLnBrk="0" fontAlgn="base" hangingPunct="0">
              <a:spcBef>
                <a:spcPct val="0"/>
              </a:spcBef>
              <a:spcAft>
                <a:spcPct val="0"/>
              </a:spcAft>
              <a:defRPr sz="1400">
                <a:solidFill>
                  <a:schemeClr val="tx1"/>
                </a:solidFill>
                <a:latin typeface="Arial" charset="0"/>
                <a:cs typeface="Arial" charset="0"/>
              </a:defRPr>
            </a:lvl7pPr>
            <a:lvl8pPr marL="3429000" indent="-228600" rtl="1" eaLnBrk="0" fontAlgn="base" hangingPunct="0">
              <a:spcBef>
                <a:spcPct val="0"/>
              </a:spcBef>
              <a:spcAft>
                <a:spcPct val="0"/>
              </a:spcAft>
              <a:defRPr sz="1400">
                <a:solidFill>
                  <a:schemeClr val="tx1"/>
                </a:solidFill>
                <a:latin typeface="Arial" charset="0"/>
                <a:cs typeface="Arial" charset="0"/>
              </a:defRPr>
            </a:lvl8pPr>
            <a:lvl9pPr marL="3886200" indent="-228600" rtl="1" eaLnBrk="0" fontAlgn="base" hangingPunct="0">
              <a:spcBef>
                <a:spcPct val="0"/>
              </a:spcBef>
              <a:spcAft>
                <a:spcPct val="0"/>
              </a:spcAft>
              <a:defRPr sz="1400">
                <a:solidFill>
                  <a:schemeClr val="tx1"/>
                </a:solidFill>
                <a:latin typeface="Arial" charset="0"/>
                <a:cs typeface="Arial" charset="0"/>
              </a:defRPr>
            </a:lvl9pPr>
          </a:lstStyle>
          <a:p>
            <a:pPr algn="ctr" eaLnBrk="1" hangingPunct="1">
              <a:defRPr/>
            </a:pPr>
            <a:r>
              <a:rPr lang="en-US" smtClean="0"/>
              <a:t>Quantum Nano Engineering Lab</a:t>
            </a:r>
          </a:p>
        </p:txBody>
      </p:sp>
      <p:sp>
        <p:nvSpPr>
          <p:cNvPr id="1031" name="Date Placeholder 11"/>
          <p:cNvSpPr txBox="1">
            <a:spLocks noGrp="1"/>
          </p:cNvSpPr>
          <p:nvPr userDrawn="1"/>
        </p:nvSpPr>
        <p:spPr bwMode="auto">
          <a:xfrm>
            <a:off x="6705600" y="6400800"/>
            <a:ext cx="2133600" cy="476250"/>
          </a:xfrm>
          <a:prstGeom prst="rect">
            <a:avLst/>
          </a:prstGeom>
          <a:noFill/>
          <a:ln>
            <a:noFill/>
          </a:ln>
          <a:extLst>
            <a:ext uri="{909E8E84-426E-40DD-AFC4-6F175D3DCCD1}"/>
            <a:ext uri="{91240B29-F687-4F45-9708-019B960494DF}"/>
          </a:extLst>
        </p:spPr>
        <p:txBody>
          <a:bodyPr/>
          <a:lstStyle/>
          <a:p>
            <a:pPr algn="r">
              <a:defRPr/>
            </a:pPr>
            <a:fld id="{A07CB0C8-8542-4D7D-BFB5-2DCD924ADE4B}" type="datetime1">
              <a:rPr lang="en-US"/>
              <a:pPr algn="r">
                <a:defRPr/>
              </a:pPr>
              <a:t>10/1/2014</a:t>
            </a:fld>
            <a:endParaRPr lang="en-US"/>
          </a:p>
        </p:txBody>
      </p:sp>
      <p:sp>
        <p:nvSpPr>
          <p:cNvPr id="1032" name="Rectangle 15"/>
          <p:cNvSpPr>
            <a:spLocks noChangeArrowheads="1"/>
          </p:cNvSpPr>
          <p:nvPr userDrawn="1"/>
        </p:nvSpPr>
        <p:spPr bwMode="auto">
          <a:xfrm>
            <a:off x="0" y="6553200"/>
            <a:ext cx="463550" cy="366713"/>
          </a:xfrm>
          <a:prstGeom prst="rect">
            <a:avLst/>
          </a:prstGeom>
          <a:noFill/>
          <a:ln w="9525">
            <a:noFill/>
            <a:miter lim="800000"/>
            <a:headEnd/>
            <a:tailEnd/>
          </a:ln>
        </p:spPr>
        <p:txBody>
          <a:bodyPr wrap="none">
            <a:spAutoFit/>
          </a:bodyPr>
          <a:lstStyle/>
          <a:p>
            <a:pPr rtl="0">
              <a:defRPr/>
            </a:pPr>
            <a:fld id="{CAA70F7C-8E7E-4837-9876-4BB924EBC017}" type="slidenum">
              <a:rPr lang="he-IL" sz="1800">
                <a:latin typeface="Comic Sans MS" pitchFamily="66" charset="0"/>
              </a:rPr>
              <a:pPr rtl="0">
                <a:defRPr/>
              </a:pPr>
              <a:t>‹#›</a:t>
            </a:fld>
            <a:endParaRPr lang="en-US" sz="1800">
              <a:latin typeface="Comic Sans MS" pitchFamily="66" charset="0"/>
            </a:endParaRPr>
          </a:p>
        </p:txBody>
      </p:sp>
    </p:spTree>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Lst>
  <p:hf hdr="0"/>
  <p:txStyles>
    <p:titleStyle>
      <a:lvl1pPr algn="ctr" rtl="1" eaLnBrk="0" fontAlgn="base" hangingPunct="0">
        <a:spcBef>
          <a:spcPct val="0"/>
        </a:spcBef>
        <a:spcAft>
          <a:spcPct val="0"/>
        </a:spcAft>
        <a:defRPr sz="4400">
          <a:solidFill>
            <a:srgbClr val="FF0000"/>
          </a:solidFill>
          <a:latin typeface="+mj-lt"/>
          <a:ea typeface="+mj-ea"/>
          <a:cs typeface="+mj-cs"/>
        </a:defRPr>
      </a:lvl1pPr>
      <a:lvl2pPr algn="ctr" rtl="1" eaLnBrk="0" fontAlgn="base" hangingPunct="0">
        <a:spcBef>
          <a:spcPct val="0"/>
        </a:spcBef>
        <a:spcAft>
          <a:spcPct val="0"/>
        </a:spcAft>
        <a:defRPr sz="4400">
          <a:solidFill>
            <a:srgbClr val="FF0000"/>
          </a:solidFill>
          <a:latin typeface="Arial" charset="0"/>
          <a:cs typeface="Arial" charset="0"/>
        </a:defRPr>
      </a:lvl2pPr>
      <a:lvl3pPr algn="ctr" rtl="1" eaLnBrk="0" fontAlgn="base" hangingPunct="0">
        <a:spcBef>
          <a:spcPct val="0"/>
        </a:spcBef>
        <a:spcAft>
          <a:spcPct val="0"/>
        </a:spcAft>
        <a:defRPr sz="4400">
          <a:solidFill>
            <a:srgbClr val="FF0000"/>
          </a:solidFill>
          <a:latin typeface="Arial" charset="0"/>
          <a:cs typeface="Arial" charset="0"/>
        </a:defRPr>
      </a:lvl3pPr>
      <a:lvl4pPr algn="ctr" rtl="1" eaLnBrk="0" fontAlgn="base" hangingPunct="0">
        <a:spcBef>
          <a:spcPct val="0"/>
        </a:spcBef>
        <a:spcAft>
          <a:spcPct val="0"/>
        </a:spcAft>
        <a:defRPr sz="4400">
          <a:solidFill>
            <a:srgbClr val="FF0000"/>
          </a:solidFill>
          <a:latin typeface="Arial" charset="0"/>
          <a:cs typeface="Arial" charset="0"/>
        </a:defRPr>
      </a:lvl4pPr>
      <a:lvl5pPr algn="ctr" rtl="1" eaLnBrk="0" fontAlgn="base" hangingPunct="0">
        <a:spcBef>
          <a:spcPct val="0"/>
        </a:spcBef>
        <a:spcAft>
          <a:spcPct val="0"/>
        </a:spcAft>
        <a:defRPr sz="4400">
          <a:solidFill>
            <a:srgbClr val="FF0000"/>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nationalsymposium.com/link%20her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2.xml.rels><?xml version="1.0" encoding="UTF-8" standalone="yes"?>
<Relationships xmlns="http://schemas.openxmlformats.org/package/2006/relationships"><Relationship Id="rId2" Type="http://schemas.openxmlformats.org/officeDocument/2006/relationships/hyperlink" Target="http://www.nationalsymposium.com/link%20her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61.png"/><Relationship Id="rId7" Type="http://schemas.openxmlformats.org/officeDocument/2006/relationships/image" Target="../media/image66.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29.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2.xml"/><Relationship Id="rId4" Type="http://schemas.openxmlformats.org/officeDocument/2006/relationships/hyperlink" Target="http://optics.conferenceserie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10" Type="http://schemas.openxmlformats.org/officeDocument/2006/relationships/oleObject" Target="../embeddings/oleObject6.bin"/><Relationship Id="rId4" Type="http://schemas.openxmlformats.org/officeDocument/2006/relationships/image" Target="../media/image16.png"/><Relationship Id="rId9"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662" y="428604"/>
            <a:ext cx="7772400" cy="898521"/>
          </a:xfrm>
        </p:spPr>
        <p:txBody>
          <a:bodyPr/>
          <a:lstStyle/>
          <a:p>
            <a:pPr algn="ctr"/>
            <a:r>
              <a:rPr lang="en-IN" dirty="0" smtClean="0"/>
              <a:t>About Omics Group</a:t>
            </a:r>
            <a:endParaRPr lang="en-IN" dirty="0"/>
          </a:p>
        </p:txBody>
      </p:sp>
      <p:sp>
        <p:nvSpPr>
          <p:cNvPr id="3" name="Subtitle 2"/>
          <p:cNvSpPr>
            <a:spLocks noGrp="1"/>
          </p:cNvSpPr>
          <p:nvPr>
            <p:ph type="subTitle" idx="1"/>
          </p:nvPr>
        </p:nvSpPr>
        <p:spPr>
          <a:xfrm>
            <a:off x="186147" y="1375763"/>
            <a:ext cx="8715436" cy="5292323"/>
          </a:xfrm>
        </p:spPr>
        <p:txBody>
          <a:bodyPr>
            <a:normAutofit fontScale="92500"/>
          </a:bodyPr>
          <a:lstStyle/>
          <a:p>
            <a:pPr algn="just"/>
            <a:r>
              <a:rPr lang="en-IN" dirty="0">
                <a:solidFill>
                  <a:schemeClr val="tx1"/>
                </a:solidFill>
                <a:cs typeface="Times New Roman" pitchFamily="18" charset="0"/>
                <a:hlinkClick r:id="rId2"/>
              </a:rPr>
              <a:t>OMICS Group</a:t>
            </a:r>
            <a:r>
              <a:rPr lang="en-IN" dirty="0">
                <a:solidFill>
                  <a:schemeClr val="tx1"/>
                </a:solidFill>
                <a:cs typeface="Times New Roman" pitchFamily="18" charset="0"/>
              </a:rPr>
              <a:t> International through its Open Access Initiative is committed to make genuine and reliable contributions to the scientific community. </a:t>
            </a:r>
            <a:r>
              <a:rPr lang="en-IN" dirty="0">
                <a:solidFill>
                  <a:schemeClr val="tx1"/>
                </a:solidFill>
                <a:cs typeface="Times New Roman" pitchFamily="18" charset="0"/>
                <a:hlinkClick r:id="rId2"/>
              </a:rPr>
              <a:t>OMICS Group</a:t>
            </a:r>
            <a:r>
              <a:rPr lang="en-IN" dirty="0">
                <a:solidFill>
                  <a:schemeClr val="tx1"/>
                </a:solidFill>
                <a:cs typeface="Times New Roman" pitchFamily="18" charset="0"/>
              </a:rPr>
              <a:t> hosts over 400 leading-edge peer reviewed Open Access Journals and organize over 300 International Conferences annually all over the world. OMICS Publishing Group journals have over 3 million readers and the fame and success of the same can be attributed to the strong editorial board which contains over 30000 eminent personalities that ensure a rapid, quality and quick review process.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a:xfrm>
            <a:off x="457200" y="236538"/>
            <a:ext cx="8229600" cy="609600"/>
          </a:xfrm>
        </p:spPr>
        <p:txBody>
          <a:bodyPr/>
          <a:lstStyle/>
          <a:p>
            <a:r>
              <a:rPr lang="en-US" b="1" dirty="0"/>
              <a:t>Dot’s characterization by TEM</a:t>
            </a:r>
          </a:p>
        </p:txBody>
      </p:sp>
      <p:sp>
        <p:nvSpPr>
          <p:cNvPr id="14" name="Slide Number Placeholder 4"/>
          <p:cNvSpPr>
            <a:spLocks noGrp="1"/>
          </p:cNvSpPr>
          <p:nvPr>
            <p:ph type="sldNum" sz="quarter" idx="4294967295"/>
          </p:nvPr>
        </p:nvSpPr>
        <p:spPr>
          <a:xfrm>
            <a:off x="6553200" y="6248400"/>
            <a:ext cx="2133600" cy="457200"/>
          </a:xfrm>
          <a:prstGeom prst="rect">
            <a:avLst/>
          </a:prstGeom>
        </p:spPr>
        <p:txBody>
          <a:bodyPr/>
          <a:lstStyle/>
          <a:p>
            <a:fld id="{EA0D45F1-5A6A-4021-BE5B-6E94FA4E742C}" type="slidenum">
              <a:rPr lang="he-IL"/>
              <a:pPr/>
              <a:t>10</a:t>
            </a:fld>
            <a:endParaRPr lang="en-US" dirty="0"/>
          </a:p>
        </p:txBody>
      </p:sp>
      <p:sp>
        <p:nvSpPr>
          <p:cNvPr id="453635" name="Rectangle 3"/>
          <p:cNvSpPr>
            <a:spLocks noChangeArrowheads="1"/>
          </p:cNvSpPr>
          <p:nvPr/>
        </p:nvSpPr>
        <p:spPr bwMode="auto">
          <a:xfrm>
            <a:off x="0" y="1112838"/>
            <a:ext cx="9144000" cy="0"/>
          </a:xfrm>
          <a:prstGeom prst="rect">
            <a:avLst/>
          </a:prstGeom>
          <a:noFill/>
          <a:ln w="9525">
            <a:noFill/>
            <a:miter lim="800000"/>
            <a:headEnd/>
            <a:tailEnd/>
          </a:ln>
          <a:effectLst/>
        </p:spPr>
        <p:txBody>
          <a:bodyPr wrap="none" anchor="ctr">
            <a:spAutoFit/>
          </a:bodyPr>
          <a:lstStyle/>
          <a:p>
            <a:pPr indent="114300" rtl="0"/>
            <a:endParaRPr lang="en-US"/>
          </a:p>
        </p:txBody>
      </p:sp>
      <p:sp>
        <p:nvSpPr>
          <p:cNvPr id="453643" name="Text Box 11"/>
          <p:cNvSpPr txBox="1">
            <a:spLocks noChangeArrowheads="1"/>
          </p:cNvSpPr>
          <p:nvPr/>
        </p:nvSpPr>
        <p:spPr bwMode="auto">
          <a:xfrm>
            <a:off x="5867400" y="981075"/>
            <a:ext cx="936625" cy="621452"/>
          </a:xfrm>
          <a:prstGeom prst="rect">
            <a:avLst/>
          </a:prstGeom>
          <a:noFill/>
          <a:ln w="9525">
            <a:noFill/>
            <a:miter lim="800000"/>
            <a:headEnd/>
            <a:tailEnd/>
          </a:ln>
          <a:effectLst/>
        </p:spPr>
        <p:txBody>
          <a:bodyPr>
            <a:spAutoFit/>
          </a:bodyPr>
          <a:lstStyle/>
          <a:p>
            <a:pPr rtl="0">
              <a:spcBef>
                <a:spcPct val="50000"/>
              </a:spcBef>
            </a:pPr>
            <a:r>
              <a:rPr lang="en-US" sz="3600" i="1">
                <a:solidFill>
                  <a:schemeClr val="bg1"/>
                </a:solidFill>
              </a:rPr>
              <a:t>c)</a:t>
            </a:r>
          </a:p>
        </p:txBody>
      </p:sp>
      <p:sp>
        <p:nvSpPr>
          <p:cNvPr id="453644" name="Text Box 12"/>
          <p:cNvSpPr txBox="1">
            <a:spLocks noChangeArrowheads="1"/>
          </p:cNvSpPr>
          <p:nvPr/>
        </p:nvSpPr>
        <p:spPr bwMode="auto">
          <a:xfrm>
            <a:off x="87406" y="4280602"/>
            <a:ext cx="8969188" cy="2246769"/>
          </a:xfrm>
          <a:prstGeom prst="rect">
            <a:avLst/>
          </a:prstGeom>
          <a:noFill/>
          <a:ln w="9525">
            <a:noFill/>
            <a:miter lim="800000"/>
            <a:headEnd/>
            <a:tailEnd/>
          </a:ln>
          <a:effectLst/>
        </p:spPr>
        <p:txBody>
          <a:bodyPr wrap="square">
            <a:spAutoFit/>
          </a:bodyPr>
          <a:lstStyle/>
          <a:p>
            <a:pPr marL="457200" indent="-457200" algn="justLow" rtl="0">
              <a:buAutoNum type="alphaLcParenBoth"/>
            </a:pPr>
            <a:r>
              <a:rPr lang="en-US" sz="2000" dirty="0"/>
              <a:t>HRTEM image </a:t>
            </a:r>
            <a:r>
              <a:rPr lang="en-US" sz="2000" dirty="0" smtClean="0"/>
              <a:t>of DHE dot  </a:t>
            </a:r>
            <a:r>
              <a:rPr lang="en-US" sz="2000" dirty="0" smtClean="0">
                <a:solidFill>
                  <a:srgbClr val="FF0000"/>
                </a:solidFill>
              </a:rPr>
              <a:t> The growth is epitaxial, concave shape of dot</a:t>
            </a:r>
          </a:p>
          <a:p>
            <a:pPr marL="457200" indent="-457200" algn="justLow" rtl="0">
              <a:buAutoNum type="alphaLcParenBoth"/>
            </a:pPr>
            <a:endParaRPr lang="en-US" sz="2000" dirty="0" smtClean="0"/>
          </a:p>
          <a:p>
            <a:pPr marL="457200" indent="-457200" algn="justLow" rtl="0">
              <a:buAutoNum type="alphaLcParenBoth"/>
            </a:pPr>
            <a:r>
              <a:rPr lang="en-US" sz="2000" dirty="0" smtClean="0"/>
              <a:t>The dot lattice constant calculated from FFT is different from expected</a:t>
            </a:r>
          </a:p>
          <a:p>
            <a:pPr rtl="0"/>
            <a:r>
              <a:rPr lang="en-US" sz="2000" dirty="0" smtClean="0">
                <a:solidFill>
                  <a:schemeClr val="accent1">
                    <a:lumMod val="50000"/>
                  </a:schemeClr>
                </a:solidFill>
              </a:rPr>
              <a:t>                          </a:t>
            </a:r>
            <a:r>
              <a:rPr lang="en-US" sz="2000" dirty="0" smtClean="0">
                <a:solidFill>
                  <a:srgbClr val="3333FF"/>
                </a:solidFill>
              </a:rPr>
              <a:t>1 – </a:t>
            </a:r>
            <a:r>
              <a:rPr lang="en-US" sz="2000" dirty="0" err="1" smtClean="0">
                <a:solidFill>
                  <a:srgbClr val="3333FF"/>
                </a:solidFill>
              </a:rPr>
              <a:t>GaAs</a:t>
            </a:r>
            <a:r>
              <a:rPr lang="en-US" sz="2000" dirty="0" smtClean="0">
                <a:solidFill>
                  <a:srgbClr val="3333FF"/>
                </a:solidFill>
              </a:rPr>
              <a:t> substrate  </a:t>
            </a:r>
            <a:r>
              <a:rPr lang="en-US" sz="2000" dirty="0" err="1" smtClean="0">
                <a:solidFill>
                  <a:srgbClr val="3333FF"/>
                </a:solidFill>
              </a:rPr>
              <a:t>a</a:t>
            </a:r>
            <a:r>
              <a:rPr lang="en-US" sz="2000" baseline="-25000" dirty="0" err="1" smtClean="0">
                <a:solidFill>
                  <a:srgbClr val="3333FF"/>
                </a:solidFill>
              </a:rPr>
              <a:t>GaAs</a:t>
            </a:r>
            <a:r>
              <a:rPr lang="en-US" sz="2000" dirty="0" smtClean="0">
                <a:solidFill>
                  <a:srgbClr val="3333FF"/>
                </a:solidFill>
              </a:rPr>
              <a:t>=5.74±0.02 Å,</a:t>
            </a:r>
          </a:p>
          <a:p>
            <a:pPr rtl="0"/>
            <a:r>
              <a:rPr lang="en-US" sz="2000" dirty="0" smtClean="0">
                <a:solidFill>
                  <a:srgbClr val="3333FF"/>
                </a:solidFill>
              </a:rPr>
              <a:t>                          2 </a:t>
            </a:r>
            <a:r>
              <a:rPr lang="en-US" sz="2000" dirty="0">
                <a:solidFill>
                  <a:srgbClr val="3333FF"/>
                </a:solidFill>
              </a:rPr>
              <a:t>– QD </a:t>
            </a:r>
            <a:r>
              <a:rPr lang="en-US" sz="2000" dirty="0" err="1" smtClean="0">
                <a:solidFill>
                  <a:srgbClr val="3333FF"/>
                </a:solidFill>
              </a:rPr>
              <a:t>a</a:t>
            </a:r>
            <a:r>
              <a:rPr lang="en-US" sz="2000" baseline="-25000" dirty="0" err="1" smtClean="0">
                <a:solidFill>
                  <a:srgbClr val="3333FF"/>
                </a:solidFill>
              </a:rPr>
              <a:t>Dot</a:t>
            </a:r>
            <a:r>
              <a:rPr lang="en-US" sz="2000" baseline="-25000" dirty="0" smtClean="0">
                <a:solidFill>
                  <a:srgbClr val="3333FF"/>
                </a:solidFill>
              </a:rPr>
              <a:t> </a:t>
            </a:r>
            <a:r>
              <a:rPr lang="en-US" sz="2000" dirty="0" smtClean="0">
                <a:solidFill>
                  <a:srgbClr val="3333FF"/>
                </a:solidFill>
              </a:rPr>
              <a:t>= </a:t>
            </a:r>
            <a:r>
              <a:rPr lang="en-US" sz="2000" dirty="0">
                <a:solidFill>
                  <a:srgbClr val="3333FF"/>
                </a:solidFill>
              </a:rPr>
              <a:t>6.06±0.03 Å    (</a:t>
            </a:r>
            <a:r>
              <a:rPr lang="en-US" sz="2000" dirty="0" err="1">
                <a:solidFill>
                  <a:srgbClr val="3333FF"/>
                </a:solidFill>
              </a:rPr>
              <a:t>a</a:t>
            </a:r>
            <a:r>
              <a:rPr lang="en-US" sz="2000" baseline="-25000" dirty="0" err="1">
                <a:solidFill>
                  <a:srgbClr val="3333FF"/>
                </a:solidFill>
              </a:rPr>
              <a:t>InSb</a:t>
            </a:r>
            <a:r>
              <a:rPr lang="en-US" sz="2000" dirty="0">
                <a:solidFill>
                  <a:srgbClr val="3333FF"/>
                </a:solidFill>
              </a:rPr>
              <a:t>= 6.479 Å  </a:t>
            </a:r>
            <a:r>
              <a:rPr lang="en-US" sz="2000" dirty="0" smtClean="0">
                <a:solidFill>
                  <a:srgbClr val="3333FF"/>
                </a:solidFill>
              </a:rPr>
              <a:t> </a:t>
            </a:r>
            <a:r>
              <a:rPr lang="en-US" sz="2000" b="1" dirty="0" err="1">
                <a:solidFill>
                  <a:srgbClr val="3333FF"/>
                </a:solidFill>
              </a:rPr>
              <a:t>a</a:t>
            </a:r>
            <a:r>
              <a:rPr lang="en-US" sz="2000" b="1" baseline="-25000" dirty="0" err="1">
                <a:solidFill>
                  <a:srgbClr val="3333FF"/>
                </a:solidFill>
              </a:rPr>
              <a:t>InAs</a:t>
            </a:r>
            <a:r>
              <a:rPr lang="en-US" sz="2000" b="1" dirty="0">
                <a:solidFill>
                  <a:srgbClr val="3333FF"/>
                </a:solidFill>
              </a:rPr>
              <a:t>= 6.058 Å</a:t>
            </a:r>
            <a:r>
              <a:rPr lang="en-US" sz="2000" dirty="0">
                <a:solidFill>
                  <a:srgbClr val="3333FF"/>
                </a:solidFill>
              </a:rPr>
              <a:t>)</a:t>
            </a:r>
          </a:p>
          <a:p>
            <a:pPr rtl="0"/>
            <a:r>
              <a:rPr lang="en-US" sz="2000" dirty="0" smtClean="0">
                <a:solidFill>
                  <a:srgbClr val="3333FF"/>
                </a:solidFill>
              </a:rPr>
              <a:t>                          3 </a:t>
            </a:r>
            <a:r>
              <a:rPr lang="en-US" sz="2000" dirty="0">
                <a:solidFill>
                  <a:srgbClr val="3333FF"/>
                </a:solidFill>
              </a:rPr>
              <a:t>– </a:t>
            </a:r>
            <a:r>
              <a:rPr lang="en-US" sz="2000" dirty="0" err="1">
                <a:solidFill>
                  <a:srgbClr val="3333FF"/>
                </a:solidFill>
              </a:rPr>
              <a:t>GaAs</a:t>
            </a:r>
            <a:r>
              <a:rPr lang="en-US" sz="2000" dirty="0">
                <a:solidFill>
                  <a:srgbClr val="3333FF"/>
                </a:solidFill>
              </a:rPr>
              <a:t> cap </a:t>
            </a:r>
            <a:r>
              <a:rPr lang="en-US" sz="2000" dirty="0" smtClean="0">
                <a:solidFill>
                  <a:srgbClr val="3333FF"/>
                </a:solidFill>
              </a:rPr>
              <a:t>layer  </a:t>
            </a:r>
            <a:r>
              <a:rPr lang="en-US" sz="2000" dirty="0" err="1" smtClean="0">
                <a:solidFill>
                  <a:srgbClr val="3333FF"/>
                </a:solidFill>
              </a:rPr>
              <a:t>a</a:t>
            </a:r>
            <a:r>
              <a:rPr lang="en-US" sz="2000" baseline="-25000" dirty="0" err="1" smtClean="0">
                <a:solidFill>
                  <a:srgbClr val="3333FF"/>
                </a:solidFill>
              </a:rPr>
              <a:t>cap</a:t>
            </a:r>
            <a:r>
              <a:rPr lang="en-US" sz="2000" baseline="-25000" dirty="0" smtClean="0">
                <a:solidFill>
                  <a:srgbClr val="3333FF"/>
                </a:solidFill>
              </a:rPr>
              <a:t> </a:t>
            </a:r>
            <a:r>
              <a:rPr lang="en-US" sz="2000" dirty="0" smtClean="0">
                <a:solidFill>
                  <a:srgbClr val="3333FF"/>
                </a:solidFill>
              </a:rPr>
              <a:t>= </a:t>
            </a:r>
            <a:r>
              <a:rPr lang="en-US" sz="2000" dirty="0">
                <a:solidFill>
                  <a:srgbClr val="3333FF"/>
                </a:solidFill>
              </a:rPr>
              <a:t>5.73±0.04 Å</a:t>
            </a:r>
            <a:r>
              <a:rPr lang="en-US" sz="2000" dirty="0" smtClean="0">
                <a:solidFill>
                  <a:srgbClr val="3333FF"/>
                </a:solidFill>
              </a:rPr>
              <a:t>.</a:t>
            </a:r>
          </a:p>
          <a:p>
            <a:pPr rtl="0"/>
            <a:endParaRPr lang="en-US" sz="2000" dirty="0"/>
          </a:p>
        </p:txBody>
      </p:sp>
      <p:pic>
        <p:nvPicPr>
          <p:cNvPr id="21" name="Picture 20" descr="fig7-4(6)"/>
          <p:cNvPicPr/>
          <p:nvPr/>
        </p:nvPicPr>
        <p:blipFill>
          <a:blip r:embed="rId3" cstate="print"/>
          <a:srcRect/>
          <a:stretch>
            <a:fillRect/>
          </a:stretch>
        </p:blipFill>
        <p:spPr bwMode="auto">
          <a:xfrm>
            <a:off x="1486919" y="1098304"/>
            <a:ext cx="5916706" cy="2891117"/>
          </a:xfrm>
          <a:prstGeom prst="rect">
            <a:avLst/>
          </a:prstGeom>
          <a:noFill/>
          <a:ln w="9525">
            <a:noFill/>
            <a:miter lim="800000"/>
            <a:headEnd/>
            <a:tailEnd/>
          </a:ln>
        </p:spPr>
      </p:pic>
      <p:sp>
        <p:nvSpPr>
          <p:cNvPr id="23" name="TextBox 22"/>
          <p:cNvSpPr txBox="1"/>
          <p:nvPr/>
        </p:nvSpPr>
        <p:spPr>
          <a:xfrm>
            <a:off x="1486919" y="1389658"/>
            <a:ext cx="753035" cy="646331"/>
          </a:xfrm>
          <a:prstGeom prst="rect">
            <a:avLst/>
          </a:prstGeom>
          <a:noFill/>
        </p:spPr>
        <p:txBody>
          <a:bodyPr wrap="square" rtlCol="0">
            <a:spAutoFit/>
          </a:bodyPr>
          <a:lstStyle/>
          <a:p>
            <a:r>
              <a:rPr lang="en-US" sz="3600" i="1" dirty="0" smtClean="0">
                <a:solidFill>
                  <a:schemeClr val="bg1"/>
                </a:solidFill>
              </a:rPr>
              <a:t>c)</a:t>
            </a:r>
            <a:endParaRPr lang="ru-RU" sz="3600" i="1" dirty="0">
              <a:solidFill>
                <a:schemeClr val="bg1"/>
              </a:solidFill>
            </a:endParaRPr>
          </a:p>
        </p:txBody>
      </p:sp>
      <p:pic>
        <p:nvPicPr>
          <p:cNvPr id="10" name="Picture 7"/>
          <p:cNvPicPr>
            <a:picLocks noChangeAspect="1" noChangeArrowheads="1"/>
          </p:cNvPicPr>
          <p:nvPr/>
        </p:nvPicPr>
        <p:blipFill>
          <a:blip r:embed="rId4" cstate="print"/>
          <a:srcRect/>
          <a:stretch>
            <a:fillRect/>
          </a:stretch>
        </p:blipFill>
        <p:spPr bwMode="auto">
          <a:xfrm>
            <a:off x="1379341" y="1098304"/>
            <a:ext cx="2935379" cy="273620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95" name="Rectangle 15"/>
          <p:cNvSpPr>
            <a:spLocks noGrp="1" noChangeArrowheads="1"/>
          </p:cNvSpPr>
          <p:nvPr>
            <p:ph type="title"/>
          </p:nvPr>
        </p:nvSpPr>
        <p:spPr>
          <a:xfrm>
            <a:off x="-381000" y="0"/>
            <a:ext cx="9753599" cy="1127125"/>
          </a:xfrm>
          <a:noFill/>
          <a:ln/>
        </p:spPr>
        <p:txBody>
          <a:bodyPr/>
          <a:lstStyle/>
          <a:p>
            <a:r>
              <a:rPr lang="en-US" sz="4000" dirty="0"/>
              <a:t>Strain determined using </a:t>
            </a:r>
            <a:br>
              <a:rPr lang="en-US" sz="4000" dirty="0"/>
            </a:br>
            <a:r>
              <a:rPr lang="en-US" sz="4000" dirty="0"/>
              <a:t>Peak Pairs algorithm</a:t>
            </a:r>
          </a:p>
        </p:txBody>
      </p:sp>
      <p:sp>
        <p:nvSpPr>
          <p:cNvPr id="24" name="Slide Number Placeholder 4"/>
          <p:cNvSpPr>
            <a:spLocks noGrp="1"/>
          </p:cNvSpPr>
          <p:nvPr>
            <p:ph type="sldNum" sz="quarter" idx="4294967295"/>
          </p:nvPr>
        </p:nvSpPr>
        <p:spPr>
          <a:xfrm>
            <a:off x="6553200" y="6248400"/>
            <a:ext cx="2133600" cy="457200"/>
          </a:xfrm>
          <a:prstGeom prst="rect">
            <a:avLst/>
          </a:prstGeom>
        </p:spPr>
        <p:txBody>
          <a:bodyPr/>
          <a:lstStyle/>
          <a:p>
            <a:fld id="{5A790251-58FF-42A8-85A5-2D945045C438}" type="slidenum">
              <a:rPr lang="he-IL"/>
              <a:pPr/>
              <a:t>11</a:t>
            </a:fld>
            <a:endParaRPr lang="en-US" dirty="0"/>
          </a:p>
        </p:txBody>
      </p:sp>
      <p:sp>
        <p:nvSpPr>
          <p:cNvPr id="455682" name="Rectangle 2"/>
          <p:cNvSpPr>
            <a:spLocks noChangeArrowheads="1"/>
          </p:cNvSpPr>
          <p:nvPr/>
        </p:nvSpPr>
        <p:spPr bwMode="auto">
          <a:xfrm>
            <a:off x="0" y="1112838"/>
            <a:ext cx="9144000" cy="0"/>
          </a:xfrm>
          <a:prstGeom prst="rect">
            <a:avLst/>
          </a:prstGeom>
          <a:noFill/>
          <a:ln w="9525">
            <a:noFill/>
            <a:miter lim="800000"/>
            <a:headEnd/>
            <a:tailEnd/>
          </a:ln>
          <a:effectLst/>
        </p:spPr>
        <p:txBody>
          <a:bodyPr wrap="none" anchor="ctr">
            <a:spAutoFit/>
          </a:bodyPr>
          <a:lstStyle/>
          <a:p>
            <a:pPr indent="114300" rtl="0"/>
            <a:endParaRPr lang="en-US"/>
          </a:p>
        </p:txBody>
      </p:sp>
      <p:sp>
        <p:nvSpPr>
          <p:cNvPr id="455693" name="Text Box 13"/>
          <p:cNvSpPr txBox="1">
            <a:spLocks noChangeArrowheads="1"/>
          </p:cNvSpPr>
          <p:nvPr/>
        </p:nvSpPr>
        <p:spPr bwMode="auto">
          <a:xfrm>
            <a:off x="827088" y="1484313"/>
            <a:ext cx="647700" cy="579437"/>
          </a:xfrm>
          <a:prstGeom prst="rect">
            <a:avLst/>
          </a:prstGeom>
          <a:noFill/>
          <a:ln w="9525">
            <a:noFill/>
            <a:miter lim="800000"/>
            <a:headEnd/>
            <a:tailEnd/>
          </a:ln>
          <a:effectLst/>
        </p:spPr>
        <p:txBody>
          <a:bodyPr>
            <a:spAutoFit/>
          </a:bodyPr>
          <a:lstStyle/>
          <a:p>
            <a:pPr rtl="0">
              <a:spcBef>
                <a:spcPct val="50000"/>
              </a:spcBef>
            </a:pPr>
            <a:r>
              <a:rPr lang="en-US" sz="3200">
                <a:solidFill>
                  <a:schemeClr val="bg1"/>
                </a:solidFill>
              </a:rPr>
              <a:t>a)</a:t>
            </a:r>
          </a:p>
        </p:txBody>
      </p:sp>
      <p:grpSp>
        <p:nvGrpSpPr>
          <p:cNvPr id="3" name="Group 22"/>
          <p:cNvGrpSpPr>
            <a:grpSpLocks/>
          </p:cNvGrpSpPr>
          <p:nvPr/>
        </p:nvGrpSpPr>
        <p:grpSpPr bwMode="auto">
          <a:xfrm>
            <a:off x="730250" y="3975100"/>
            <a:ext cx="955675" cy="1138238"/>
            <a:chOff x="484" y="2504"/>
            <a:chExt cx="602" cy="717"/>
          </a:xfrm>
        </p:grpSpPr>
        <p:grpSp>
          <p:nvGrpSpPr>
            <p:cNvPr id="5" name="Group 17"/>
            <p:cNvGrpSpPr>
              <a:grpSpLocks/>
            </p:cNvGrpSpPr>
            <p:nvPr/>
          </p:nvGrpSpPr>
          <p:grpSpPr bwMode="auto">
            <a:xfrm rot="-282653">
              <a:off x="484" y="2743"/>
              <a:ext cx="272" cy="453"/>
              <a:chOff x="2064" y="1253"/>
              <a:chExt cx="272" cy="453"/>
            </a:xfrm>
          </p:grpSpPr>
          <p:sp>
            <p:nvSpPr>
              <p:cNvPr id="455698" name="Line 18"/>
              <p:cNvSpPr>
                <a:spLocks noChangeShapeType="1"/>
              </p:cNvSpPr>
              <p:nvPr/>
            </p:nvSpPr>
            <p:spPr bwMode="auto">
              <a:xfrm>
                <a:off x="2064" y="1525"/>
                <a:ext cx="272" cy="181"/>
              </a:xfrm>
              <a:prstGeom prst="line">
                <a:avLst/>
              </a:prstGeom>
              <a:noFill/>
              <a:ln w="28575">
                <a:solidFill>
                  <a:srgbClr val="FFFF00"/>
                </a:solidFill>
                <a:round/>
                <a:headEnd/>
                <a:tailEnd type="triangle" w="med" len="med"/>
              </a:ln>
              <a:effectLst/>
            </p:spPr>
            <p:txBody>
              <a:bodyPr/>
              <a:lstStyle/>
              <a:p>
                <a:endParaRPr lang="he-IL"/>
              </a:p>
            </p:txBody>
          </p:sp>
          <p:sp>
            <p:nvSpPr>
              <p:cNvPr id="455699" name="Line 19"/>
              <p:cNvSpPr>
                <a:spLocks noChangeShapeType="1"/>
              </p:cNvSpPr>
              <p:nvPr/>
            </p:nvSpPr>
            <p:spPr bwMode="auto">
              <a:xfrm flipV="1">
                <a:off x="2064" y="1253"/>
                <a:ext cx="226" cy="272"/>
              </a:xfrm>
              <a:prstGeom prst="line">
                <a:avLst/>
              </a:prstGeom>
              <a:noFill/>
              <a:ln w="28575">
                <a:solidFill>
                  <a:srgbClr val="FFFF00"/>
                </a:solidFill>
                <a:round/>
                <a:headEnd/>
                <a:tailEnd type="triangle" w="med" len="med"/>
              </a:ln>
              <a:effectLst/>
            </p:spPr>
            <p:txBody>
              <a:bodyPr/>
              <a:lstStyle/>
              <a:p>
                <a:endParaRPr lang="he-IL"/>
              </a:p>
            </p:txBody>
          </p:sp>
        </p:grpSp>
        <p:sp>
          <p:nvSpPr>
            <p:cNvPr id="455700" name="Text Box 20"/>
            <p:cNvSpPr txBox="1">
              <a:spLocks noChangeArrowheads="1"/>
            </p:cNvSpPr>
            <p:nvPr/>
          </p:nvSpPr>
          <p:spPr bwMode="auto">
            <a:xfrm>
              <a:off x="769" y="2990"/>
              <a:ext cx="317" cy="231"/>
            </a:xfrm>
            <a:prstGeom prst="rect">
              <a:avLst/>
            </a:prstGeom>
            <a:noFill/>
            <a:ln w="9525">
              <a:noFill/>
              <a:miter lim="800000"/>
              <a:headEnd/>
              <a:tailEnd/>
            </a:ln>
            <a:effectLst/>
          </p:spPr>
          <p:txBody>
            <a:bodyPr>
              <a:spAutoFit/>
            </a:bodyPr>
            <a:lstStyle/>
            <a:p>
              <a:pPr rtl="0">
                <a:spcBef>
                  <a:spcPct val="50000"/>
                </a:spcBef>
              </a:pPr>
              <a:r>
                <a:rPr lang="en-US">
                  <a:solidFill>
                    <a:srgbClr val="FFFF00"/>
                  </a:solidFill>
                </a:rPr>
                <a:t>x</a:t>
              </a:r>
              <a:endParaRPr lang="ru-RU">
                <a:solidFill>
                  <a:srgbClr val="FFFF00"/>
                </a:solidFill>
              </a:endParaRPr>
            </a:p>
          </p:txBody>
        </p:sp>
        <p:sp>
          <p:nvSpPr>
            <p:cNvPr id="455701" name="Text Box 21"/>
            <p:cNvSpPr txBox="1">
              <a:spLocks noChangeArrowheads="1"/>
            </p:cNvSpPr>
            <p:nvPr/>
          </p:nvSpPr>
          <p:spPr bwMode="auto">
            <a:xfrm rot="251516">
              <a:off x="592" y="2504"/>
              <a:ext cx="317" cy="231"/>
            </a:xfrm>
            <a:prstGeom prst="rect">
              <a:avLst/>
            </a:prstGeom>
            <a:noFill/>
            <a:ln w="9525">
              <a:noFill/>
              <a:miter lim="800000"/>
              <a:headEnd/>
              <a:tailEnd/>
            </a:ln>
            <a:effectLst/>
          </p:spPr>
          <p:txBody>
            <a:bodyPr>
              <a:spAutoFit/>
            </a:bodyPr>
            <a:lstStyle/>
            <a:p>
              <a:pPr rtl="0">
                <a:spcBef>
                  <a:spcPct val="50000"/>
                </a:spcBef>
              </a:pPr>
              <a:r>
                <a:rPr lang="en-US">
                  <a:solidFill>
                    <a:srgbClr val="FFFF00"/>
                  </a:solidFill>
                </a:rPr>
                <a:t>z</a:t>
              </a:r>
              <a:endParaRPr lang="ru-RU">
                <a:solidFill>
                  <a:srgbClr val="FFFF00"/>
                </a:solidFill>
              </a:endParaRPr>
            </a:p>
          </p:txBody>
        </p:sp>
      </p:grpSp>
      <p:sp>
        <p:nvSpPr>
          <p:cNvPr id="455703" name="Text Box 23"/>
          <p:cNvSpPr txBox="1">
            <a:spLocks noChangeArrowheads="1"/>
          </p:cNvSpPr>
          <p:nvPr/>
        </p:nvSpPr>
        <p:spPr bwMode="auto">
          <a:xfrm>
            <a:off x="5680653" y="6255329"/>
            <a:ext cx="3941330" cy="461665"/>
          </a:xfrm>
          <a:prstGeom prst="rect">
            <a:avLst/>
          </a:prstGeom>
          <a:noFill/>
          <a:ln w="9525">
            <a:noFill/>
            <a:miter lim="800000"/>
            <a:headEnd/>
            <a:tailEnd/>
          </a:ln>
          <a:effectLst/>
        </p:spPr>
        <p:txBody>
          <a:bodyPr wrap="square">
            <a:spAutoFit/>
          </a:bodyPr>
          <a:lstStyle/>
          <a:p>
            <a:r>
              <a:rPr lang="en-US" sz="1200" dirty="0"/>
              <a:t>P.L. </a:t>
            </a:r>
            <a:r>
              <a:rPr lang="en-US" sz="1200" dirty="0" smtClean="0"/>
              <a:t>Galindo, </a:t>
            </a:r>
            <a:r>
              <a:rPr lang="en-US" sz="1200" i="1" dirty="0" smtClean="0"/>
              <a:t>et al, </a:t>
            </a:r>
          </a:p>
          <a:p>
            <a:r>
              <a:rPr lang="en-US" sz="1200" b="1" i="1" dirty="0" err="1" smtClean="0"/>
              <a:t>Ultramicroscopy</a:t>
            </a:r>
            <a:r>
              <a:rPr lang="en-US" sz="1200" b="1" dirty="0"/>
              <a:t>, 107, </a:t>
            </a:r>
            <a:r>
              <a:rPr lang="en-US" sz="1200" dirty="0"/>
              <a:t>1186 (2007). </a:t>
            </a:r>
          </a:p>
        </p:txBody>
      </p:sp>
      <p:pic>
        <p:nvPicPr>
          <p:cNvPr id="25" name="Picture 24" descr="Fig 3-27"/>
          <p:cNvPicPr/>
          <p:nvPr/>
        </p:nvPicPr>
        <p:blipFill>
          <a:blip r:embed="rId3" cstate="print"/>
          <a:srcRect/>
          <a:stretch>
            <a:fillRect/>
          </a:stretch>
        </p:blipFill>
        <p:spPr bwMode="auto">
          <a:xfrm>
            <a:off x="332509" y="1225261"/>
            <a:ext cx="5340927" cy="5556539"/>
          </a:xfrm>
          <a:prstGeom prst="rect">
            <a:avLst/>
          </a:prstGeom>
          <a:noFill/>
          <a:ln w="9525">
            <a:noFill/>
            <a:miter lim="800000"/>
            <a:headEnd/>
            <a:tailEnd/>
          </a:ln>
        </p:spPr>
      </p:pic>
      <p:sp>
        <p:nvSpPr>
          <p:cNvPr id="546817" name="Text Box 1"/>
          <p:cNvSpPr txBox="1">
            <a:spLocks noChangeArrowheads="1"/>
          </p:cNvSpPr>
          <p:nvPr/>
        </p:nvSpPr>
        <p:spPr bwMode="auto">
          <a:xfrm>
            <a:off x="3739572" y="4329690"/>
            <a:ext cx="5715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000" b="0" i="1" u="none" strike="noStrike" cap="none" normalizeH="0" baseline="0" smtClean="0">
                <a:ln>
                  <a:noFill/>
                </a:ln>
                <a:solidFill>
                  <a:srgbClr val="FFFF00"/>
                </a:solidFill>
                <a:effectLst/>
                <a:latin typeface="Arial" pitchFamily="34" charset="0"/>
                <a:ea typeface="Arial" pitchFamily="34" charset="0"/>
                <a:cs typeface="Arial" pitchFamily="34" charset="0"/>
              </a:rPr>
              <a:t>2</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46818" name="Text Box 2"/>
          <p:cNvSpPr txBox="1">
            <a:spLocks noChangeArrowheads="1"/>
          </p:cNvSpPr>
          <p:nvPr/>
        </p:nvSpPr>
        <p:spPr bwMode="auto">
          <a:xfrm>
            <a:off x="5237315" y="4541858"/>
            <a:ext cx="5715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2000" i="1" dirty="0" smtClean="0">
                <a:solidFill>
                  <a:srgbClr val="FFFF00"/>
                </a:solidFill>
              </a:rPr>
              <a:t>3</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6819" name="Text Box 3"/>
          <p:cNvSpPr txBox="1">
            <a:spLocks noChangeArrowheads="1"/>
          </p:cNvSpPr>
          <p:nvPr/>
        </p:nvSpPr>
        <p:spPr bwMode="auto">
          <a:xfrm>
            <a:off x="4633191" y="5867544"/>
            <a:ext cx="5715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1" u="none" strike="noStrike" cap="none" normalizeH="0" baseline="0" dirty="0" smtClean="0">
                <a:ln>
                  <a:noFill/>
                </a:ln>
                <a:solidFill>
                  <a:srgbClr val="FFFF00"/>
                </a:solidFill>
                <a:effectLst/>
                <a:latin typeface="Arial" pitchFamily="34" charset="0"/>
                <a:ea typeface="Arial" pitchFamily="34" charset="0"/>
                <a:cs typeface="Arial" pitchFamily="34" charset="0"/>
              </a:rPr>
              <a:t>1</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 name="Group 19"/>
          <p:cNvGrpSpPr>
            <a:grpSpLocks/>
          </p:cNvGrpSpPr>
          <p:nvPr/>
        </p:nvGrpSpPr>
        <p:grpSpPr bwMode="auto">
          <a:xfrm rot="21160401">
            <a:off x="404669" y="5415973"/>
            <a:ext cx="955675" cy="1138238"/>
            <a:chOff x="484" y="2504"/>
            <a:chExt cx="602" cy="717"/>
          </a:xfrm>
        </p:grpSpPr>
        <p:grpSp>
          <p:nvGrpSpPr>
            <p:cNvPr id="7" name="Group 20"/>
            <p:cNvGrpSpPr>
              <a:grpSpLocks/>
            </p:cNvGrpSpPr>
            <p:nvPr/>
          </p:nvGrpSpPr>
          <p:grpSpPr bwMode="auto">
            <a:xfrm rot="-282653">
              <a:off x="484" y="2743"/>
              <a:ext cx="272" cy="453"/>
              <a:chOff x="2064" y="1253"/>
              <a:chExt cx="272" cy="453"/>
            </a:xfrm>
          </p:grpSpPr>
          <p:sp>
            <p:nvSpPr>
              <p:cNvPr id="32" name="Line 21"/>
              <p:cNvSpPr>
                <a:spLocks noChangeShapeType="1"/>
              </p:cNvSpPr>
              <p:nvPr/>
            </p:nvSpPr>
            <p:spPr bwMode="auto">
              <a:xfrm>
                <a:off x="2064" y="1525"/>
                <a:ext cx="272" cy="181"/>
              </a:xfrm>
              <a:prstGeom prst="line">
                <a:avLst/>
              </a:prstGeom>
              <a:noFill/>
              <a:ln w="28575">
                <a:solidFill>
                  <a:srgbClr val="FFFF00"/>
                </a:solidFill>
                <a:round/>
                <a:headEnd/>
                <a:tailEnd type="triangle" w="med" len="med"/>
              </a:ln>
              <a:effectLst/>
            </p:spPr>
            <p:txBody>
              <a:bodyPr/>
              <a:lstStyle/>
              <a:p>
                <a:endParaRPr lang="he-IL"/>
              </a:p>
            </p:txBody>
          </p:sp>
          <p:sp>
            <p:nvSpPr>
              <p:cNvPr id="33" name="Line 22"/>
              <p:cNvSpPr>
                <a:spLocks noChangeShapeType="1"/>
              </p:cNvSpPr>
              <p:nvPr/>
            </p:nvSpPr>
            <p:spPr bwMode="auto">
              <a:xfrm flipV="1">
                <a:off x="2064" y="1253"/>
                <a:ext cx="226" cy="272"/>
              </a:xfrm>
              <a:prstGeom prst="line">
                <a:avLst/>
              </a:prstGeom>
              <a:noFill/>
              <a:ln w="28575">
                <a:solidFill>
                  <a:srgbClr val="FFFF00"/>
                </a:solidFill>
                <a:round/>
                <a:headEnd/>
                <a:tailEnd type="triangle" w="med" len="med"/>
              </a:ln>
              <a:effectLst/>
            </p:spPr>
            <p:txBody>
              <a:bodyPr/>
              <a:lstStyle/>
              <a:p>
                <a:endParaRPr lang="he-IL"/>
              </a:p>
            </p:txBody>
          </p:sp>
        </p:grpSp>
        <p:sp>
          <p:nvSpPr>
            <p:cNvPr id="30" name="Text Box 23"/>
            <p:cNvSpPr txBox="1">
              <a:spLocks noChangeArrowheads="1"/>
            </p:cNvSpPr>
            <p:nvPr/>
          </p:nvSpPr>
          <p:spPr bwMode="auto">
            <a:xfrm>
              <a:off x="769" y="2990"/>
              <a:ext cx="317" cy="231"/>
            </a:xfrm>
            <a:prstGeom prst="rect">
              <a:avLst/>
            </a:prstGeom>
            <a:noFill/>
            <a:ln w="9525">
              <a:noFill/>
              <a:miter lim="800000"/>
              <a:headEnd/>
              <a:tailEnd/>
            </a:ln>
            <a:effectLst/>
          </p:spPr>
          <p:txBody>
            <a:bodyPr>
              <a:spAutoFit/>
            </a:bodyPr>
            <a:lstStyle/>
            <a:p>
              <a:pPr rtl="0">
                <a:spcBef>
                  <a:spcPct val="50000"/>
                </a:spcBef>
              </a:pPr>
              <a:r>
                <a:rPr lang="en-US">
                  <a:solidFill>
                    <a:srgbClr val="FFFF00"/>
                  </a:solidFill>
                </a:rPr>
                <a:t>x</a:t>
              </a:r>
              <a:endParaRPr lang="ru-RU">
                <a:solidFill>
                  <a:srgbClr val="FFFF00"/>
                </a:solidFill>
              </a:endParaRPr>
            </a:p>
          </p:txBody>
        </p:sp>
        <p:sp>
          <p:nvSpPr>
            <p:cNvPr id="31" name="Text Box 24"/>
            <p:cNvSpPr txBox="1">
              <a:spLocks noChangeArrowheads="1"/>
            </p:cNvSpPr>
            <p:nvPr/>
          </p:nvSpPr>
          <p:spPr bwMode="auto">
            <a:xfrm rot="251516">
              <a:off x="592" y="2504"/>
              <a:ext cx="317" cy="231"/>
            </a:xfrm>
            <a:prstGeom prst="rect">
              <a:avLst/>
            </a:prstGeom>
            <a:noFill/>
            <a:ln w="9525">
              <a:noFill/>
              <a:miter lim="800000"/>
              <a:headEnd/>
              <a:tailEnd/>
            </a:ln>
            <a:effectLst/>
          </p:spPr>
          <p:txBody>
            <a:bodyPr>
              <a:spAutoFit/>
            </a:bodyPr>
            <a:lstStyle/>
            <a:p>
              <a:pPr rtl="0">
                <a:spcBef>
                  <a:spcPct val="50000"/>
                </a:spcBef>
              </a:pPr>
              <a:r>
                <a:rPr lang="en-US">
                  <a:solidFill>
                    <a:srgbClr val="FFFF00"/>
                  </a:solidFill>
                </a:rPr>
                <a:t>z</a:t>
              </a:r>
              <a:endParaRPr lang="ru-RU">
                <a:solidFill>
                  <a:srgbClr val="FFFF00"/>
                </a:solidFill>
              </a:endParaRPr>
            </a:p>
          </p:txBody>
        </p:sp>
      </p:grpSp>
      <p:sp>
        <p:nvSpPr>
          <p:cNvPr id="34" name="Rectangle 33"/>
          <p:cNvSpPr/>
          <p:nvPr/>
        </p:nvSpPr>
        <p:spPr bwMode="auto">
          <a:xfrm>
            <a:off x="4614529" y="4571999"/>
            <a:ext cx="978195" cy="999461"/>
          </a:xfrm>
          <a:prstGeom prst="rect">
            <a:avLst/>
          </a:prstGeom>
          <a:solidFill>
            <a:schemeClr val="accent1">
              <a:alpha val="0"/>
            </a:schemeClr>
          </a:solidFill>
          <a:ln w="254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6" name="Straight Connector 35"/>
          <p:cNvCxnSpPr/>
          <p:nvPr/>
        </p:nvCxnSpPr>
        <p:spPr bwMode="auto">
          <a:xfrm flipV="1">
            <a:off x="4614530" y="3415553"/>
            <a:ext cx="1517329" cy="1156448"/>
          </a:xfrm>
          <a:prstGeom prst="line">
            <a:avLst/>
          </a:prstGeom>
          <a:solidFill>
            <a:schemeClr val="accent1"/>
          </a:solidFill>
          <a:ln w="25400" cap="flat" cmpd="sng" algn="ctr">
            <a:solidFill>
              <a:srgbClr val="FFFF00"/>
            </a:solidFill>
            <a:prstDash val="solid"/>
            <a:round/>
            <a:headEnd type="none" w="med" len="med"/>
            <a:tailEnd type="none" w="med" len="med"/>
          </a:ln>
          <a:effectLst/>
        </p:spPr>
      </p:cxnSp>
      <p:cxnSp>
        <p:nvCxnSpPr>
          <p:cNvPr id="39" name="Straight Connector 38"/>
          <p:cNvCxnSpPr/>
          <p:nvPr/>
        </p:nvCxnSpPr>
        <p:spPr bwMode="auto">
          <a:xfrm>
            <a:off x="4635795" y="5571460"/>
            <a:ext cx="1573619" cy="616689"/>
          </a:xfrm>
          <a:prstGeom prst="line">
            <a:avLst/>
          </a:prstGeom>
          <a:solidFill>
            <a:schemeClr val="accent1"/>
          </a:solidFill>
          <a:ln w="25400" cap="flat" cmpd="sng" algn="ctr">
            <a:solidFill>
              <a:srgbClr val="FFFF00"/>
            </a:solidFill>
            <a:prstDash val="solid"/>
            <a:round/>
            <a:headEnd type="none" w="med" len="med"/>
            <a:tailEnd type="none" w="med" len="med"/>
          </a:ln>
          <a:effectLst/>
        </p:spPr>
      </p:cxnSp>
      <p:pic>
        <p:nvPicPr>
          <p:cNvPr id="4" name="Picture 3"/>
          <p:cNvPicPr>
            <a:picLocks noChangeAspect="1" noChangeArrowheads="1"/>
          </p:cNvPicPr>
          <p:nvPr/>
        </p:nvPicPr>
        <p:blipFill>
          <a:blip r:embed="rId4" cstate="print"/>
          <a:srcRect/>
          <a:stretch>
            <a:fillRect/>
          </a:stretch>
        </p:blipFill>
        <p:spPr bwMode="auto">
          <a:xfrm>
            <a:off x="6137157" y="3386782"/>
            <a:ext cx="2743843" cy="2785417"/>
          </a:xfrm>
          <a:prstGeom prst="rect">
            <a:avLst/>
          </a:prstGeom>
          <a:noFill/>
          <a:ln w="9525">
            <a:noFill/>
            <a:miter lim="800000"/>
            <a:headEnd/>
            <a:tailEnd/>
          </a:ln>
          <a:effectLst/>
        </p:spPr>
      </p:pic>
      <p:sp>
        <p:nvSpPr>
          <p:cNvPr id="42" name="Text Box 2"/>
          <p:cNvSpPr txBox="1">
            <a:spLocks noChangeArrowheads="1"/>
          </p:cNvSpPr>
          <p:nvPr/>
        </p:nvSpPr>
        <p:spPr bwMode="auto">
          <a:xfrm>
            <a:off x="7971031" y="3476308"/>
            <a:ext cx="1011085" cy="940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5400" i="1" dirty="0" smtClean="0">
                <a:solidFill>
                  <a:srgbClr val="FFFF00"/>
                </a:solidFill>
              </a:rPr>
              <a:t>3</a:t>
            </a:r>
            <a:endParaRPr kumimoji="0" lang="ru-RU"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Box 1"/>
          <p:cNvSpPr txBox="1"/>
          <p:nvPr/>
        </p:nvSpPr>
        <p:spPr>
          <a:xfrm>
            <a:off x="6131859" y="1484314"/>
            <a:ext cx="2621488" cy="1200329"/>
          </a:xfrm>
          <a:prstGeom prst="rect">
            <a:avLst/>
          </a:prstGeom>
          <a:noFill/>
        </p:spPr>
        <p:txBody>
          <a:bodyPr wrap="square" rtlCol="0">
            <a:spAutoFit/>
          </a:bodyPr>
          <a:lstStyle/>
          <a:p>
            <a:pPr marL="342900" indent="-342900" algn="just" rtl="0">
              <a:buAutoNum type="arabicParenR"/>
            </a:pPr>
            <a:r>
              <a:rPr lang="en-US" dirty="0" smtClean="0"/>
              <a:t>Misfit dislocations</a:t>
            </a:r>
          </a:p>
          <a:p>
            <a:pPr marL="342900" indent="-342900" algn="just" rtl="0">
              <a:buAutoNum type="arabicParenR"/>
            </a:pPr>
            <a:r>
              <a:rPr lang="en-US" dirty="0" smtClean="0"/>
              <a:t>Strain distribution</a:t>
            </a:r>
          </a:p>
          <a:p>
            <a:pPr marL="342900" indent="-342900" algn="just" rtl="0">
              <a:buAutoNum type="arabicParenR"/>
            </a:pPr>
            <a:endParaRPr lang="en-US" dirty="0" smtClean="0"/>
          </a:p>
          <a:p>
            <a:pPr marL="342900" indent="-342900" algn="just" rtl="0">
              <a:buAutoNum type="arabicParen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20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46" name="Rectangle 30"/>
          <p:cNvSpPr>
            <a:spLocks noGrp="1" noChangeArrowheads="1"/>
          </p:cNvSpPr>
          <p:nvPr>
            <p:ph type="title"/>
          </p:nvPr>
        </p:nvSpPr>
        <p:spPr>
          <a:xfrm>
            <a:off x="0" y="0"/>
            <a:ext cx="8675687" cy="1127125"/>
          </a:xfrm>
          <a:noFill/>
          <a:ln/>
        </p:spPr>
        <p:txBody>
          <a:bodyPr/>
          <a:lstStyle/>
          <a:p>
            <a:r>
              <a:rPr lang="en-US" dirty="0"/>
              <a:t>Strain determined using </a:t>
            </a:r>
            <a:br>
              <a:rPr lang="en-US" dirty="0"/>
            </a:br>
            <a:r>
              <a:rPr lang="en-US" dirty="0"/>
              <a:t>Peak Pairs algorithm</a:t>
            </a:r>
          </a:p>
        </p:txBody>
      </p:sp>
      <p:sp>
        <p:nvSpPr>
          <p:cNvPr id="23" name="Slide Number Placeholder 4"/>
          <p:cNvSpPr>
            <a:spLocks noGrp="1"/>
          </p:cNvSpPr>
          <p:nvPr>
            <p:ph type="sldNum" sz="quarter" idx="4294967295"/>
          </p:nvPr>
        </p:nvSpPr>
        <p:spPr>
          <a:xfrm>
            <a:off x="6553200" y="6248400"/>
            <a:ext cx="2133600" cy="457200"/>
          </a:xfrm>
          <a:prstGeom prst="rect">
            <a:avLst/>
          </a:prstGeom>
        </p:spPr>
        <p:txBody>
          <a:bodyPr/>
          <a:lstStyle/>
          <a:p>
            <a:fld id="{0E252B29-0E56-42E7-BC4A-A5BD813169CA}" type="slidenum">
              <a:rPr lang="he-IL"/>
              <a:pPr/>
              <a:t>12</a:t>
            </a:fld>
            <a:endParaRPr lang="en-US" dirty="0"/>
          </a:p>
        </p:txBody>
      </p:sp>
      <p:sp>
        <p:nvSpPr>
          <p:cNvPr id="495619" name="Rectangle 3"/>
          <p:cNvSpPr>
            <a:spLocks noChangeArrowheads="1"/>
          </p:cNvSpPr>
          <p:nvPr/>
        </p:nvSpPr>
        <p:spPr bwMode="auto">
          <a:xfrm>
            <a:off x="0" y="1112838"/>
            <a:ext cx="9144000" cy="0"/>
          </a:xfrm>
          <a:prstGeom prst="rect">
            <a:avLst/>
          </a:prstGeom>
          <a:noFill/>
          <a:ln w="9525">
            <a:noFill/>
            <a:miter lim="800000"/>
            <a:headEnd/>
            <a:tailEnd/>
          </a:ln>
          <a:effectLst/>
        </p:spPr>
        <p:txBody>
          <a:bodyPr wrap="none" anchor="ctr">
            <a:spAutoFit/>
          </a:bodyPr>
          <a:lstStyle/>
          <a:p>
            <a:pPr indent="114300" rtl="0"/>
            <a:endParaRPr lang="en-US"/>
          </a:p>
        </p:txBody>
      </p:sp>
      <p:sp>
        <p:nvSpPr>
          <p:cNvPr id="495621" name="Text Box 5"/>
          <p:cNvSpPr txBox="1">
            <a:spLocks noChangeArrowheads="1"/>
          </p:cNvSpPr>
          <p:nvPr/>
        </p:nvSpPr>
        <p:spPr bwMode="auto">
          <a:xfrm>
            <a:off x="827088" y="1484313"/>
            <a:ext cx="647700" cy="579437"/>
          </a:xfrm>
          <a:prstGeom prst="rect">
            <a:avLst/>
          </a:prstGeom>
          <a:noFill/>
          <a:ln w="9525">
            <a:noFill/>
            <a:miter lim="800000"/>
            <a:headEnd/>
            <a:tailEnd/>
          </a:ln>
          <a:effectLst/>
        </p:spPr>
        <p:txBody>
          <a:bodyPr>
            <a:spAutoFit/>
          </a:bodyPr>
          <a:lstStyle/>
          <a:p>
            <a:pPr rtl="0">
              <a:spcBef>
                <a:spcPct val="50000"/>
              </a:spcBef>
            </a:pPr>
            <a:r>
              <a:rPr lang="en-US" sz="3200">
                <a:solidFill>
                  <a:schemeClr val="bg1"/>
                </a:solidFill>
              </a:rPr>
              <a:t>a)</a:t>
            </a:r>
          </a:p>
        </p:txBody>
      </p:sp>
      <p:pic>
        <p:nvPicPr>
          <p:cNvPr id="495628" name="Picture 12"/>
          <p:cNvPicPr>
            <a:picLocks noChangeAspect="1" noChangeArrowheads="1"/>
          </p:cNvPicPr>
          <p:nvPr/>
        </p:nvPicPr>
        <p:blipFill>
          <a:blip r:embed="rId3" cstate="print"/>
          <a:srcRect/>
          <a:stretch>
            <a:fillRect/>
          </a:stretch>
        </p:blipFill>
        <p:spPr bwMode="auto">
          <a:xfrm>
            <a:off x="185738" y="1143000"/>
            <a:ext cx="8659812" cy="4295775"/>
          </a:xfrm>
          <a:prstGeom prst="rect">
            <a:avLst/>
          </a:prstGeom>
          <a:noFill/>
        </p:spPr>
      </p:pic>
      <p:sp>
        <p:nvSpPr>
          <p:cNvPr id="495629" name="Text Box 13"/>
          <p:cNvSpPr txBox="1">
            <a:spLocks noChangeArrowheads="1"/>
          </p:cNvSpPr>
          <p:nvPr/>
        </p:nvSpPr>
        <p:spPr bwMode="auto">
          <a:xfrm>
            <a:off x="4356100" y="1773238"/>
            <a:ext cx="647700" cy="579437"/>
          </a:xfrm>
          <a:prstGeom prst="rect">
            <a:avLst/>
          </a:prstGeom>
          <a:noFill/>
          <a:ln w="9525">
            <a:noFill/>
            <a:miter lim="800000"/>
            <a:headEnd/>
            <a:tailEnd/>
          </a:ln>
          <a:effectLst/>
        </p:spPr>
        <p:txBody>
          <a:bodyPr>
            <a:spAutoFit/>
          </a:bodyPr>
          <a:lstStyle/>
          <a:p>
            <a:pPr rtl="0">
              <a:spcBef>
                <a:spcPct val="50000"/>
              </a:spcBef>
            </a:pPr>
            <a:r>
              <a:rPr lang="en-US" sz="3200"/>
              <a:t>b)</a:t>
            </a:r>
          </a:p>
        </p:txBody>
      </p:sp>
      <p:sp>
        <p:nvSpPr>
          <p:cNvPr id="495630" name="Text Box 14"/>
          <p:cNvSpPr txBox="1">
            <a:spLocks noChangeArrowheads="1"/>
          </p:cNvSpPr>
          <p:nvPr/>
        </p:nvSpPr>
        <p:spPr bwMode="auto">
          <a:xfrm>
            <a:off x="468313" y="1773238"/>
            <a:ext cx="647700" cy="579437"/>
          </a:xfrm>
          <a:prstGeom prst="rect">
            <a:avLst/>
          </a:prstGeom>
          <a:noFill/>
          <a:ln w="9525">
            <a:noFill/>
            <a:miter lim="800000"/>
            <a:headEnd/>
            <a:tailEnd/>
          </a:ln>
          <a:effectLst/>
        </p:spPr>
        <p:txBody>
          <a:bodyPr>
            <a:spAutoFit/>
          </a:bodyPr>
          <a:lstStyle/>
          <a:p>
            <a:pPr rtl="0">
              <a:spcBef>
                <a:spcPct val="50000"/>
              </a:spcBef>
            </a:pPr>
            <a:r>
              <a:rPr lang="en-US" sz="3200"/>
              <a:t>a)</a:t>
            </a:r>
          </a:p>
        </p:txBody>
      </p:sp>
      <p:grpSp>
        <p:nvGrpSpPr>
          <p:cNvPr id="2" name="Group 15"/>
          <p:cNvGrpSpPr>
            <a:grpSpLocks/>
          </p:cNvGrpSpPr>
          <p:nvPr/>
        </p:nvGrpSpPr>
        <p:grpSpPr bwMode="auto">
          <a:xfrm>
            <a:off x="509588" y="3894138"/>
            <a:ext cx="935037" cy="1158875"/>
            <a:chOff x="431" y="2387"/>
            <a:chExt cx="589" cy="730"/>
          </a:xfrm>
        </p:grpSpPr>
        <p:grpSp>
          <p:nvGrpSpPr>
            <p:cNvPr id="3" name="Group 16"/>
            <p:cNvGrpSpPr>
              <a:grpSpLocks/>
            </p:cNvGrpSpPr>
            <p:nvPr/>
          </p:nvGrpSpPr>
          <p:grpSpPr bwMode="auto">
            <a:xfrm>
              <a:off x="431" y="2614"/>
              <a:ext cx="272" cy="453"/>
              <a:chOff x="2064" y="1253"/>
              <a:chExt cx="272" cy="453"/>
            </a:xfrm>
          </p:grpSpPr>
          <p:sp>
            <p:nvSpPr>
              <p:cNvPr id="495633" name="Line 17"/>
              <p:cNvSpPr>
                <a:spLocks noChangeShapeType="1"/>
              </p:cNvSpPr>
              <p:nvPr/>
            </p:nvSpPr>
            <p:spPr bwMode="auto">
              <a:xfrm>
                <a:off x="2064" y="1525"/>
                <a:ext cx="272" cy="181"/>
              </a:xfrm>
              <a:prstGeom prst="line">
                <a:avLst/>
              </a:prstGeom>
              <a:noFill/>
              <a:ln w="9525">
                <a:solidFill>
                  <a:schemeClr val="tx1"/>
                </a:solidFill>
                <a:round/>
                <a:headEnd/>
                <a:tailEnd type="triangle" w="med" len="med"/>
              </a:ln>
              <a:effectLst/>
            </p:spPr>
            <p:txBody>
              <a:bodyPr/>
              <a:lstStyle/>
              <a:p>
                <a:endParaRPr lang="he-IL"/>
              </a:p>
            </p:txBody>
          </p:sp>
          <p:sp>
            <p:nvSpPr>
              <p:cNvPr id="495634" name="Line 18"/>
              <p:cNvSpPr>
                <a:spLocks noChangeShapeType="1"/>
              </p:cNvSpPr>
              <p:nvPr/>
            </p:nvSpPr>
            <p:spPr bwMode="auto">
              <a:xfrm flipV="1">
                <a:off x="2064" y="1253"/>
                <a:ext cx="226" cy="272"/>
              </a:xfrm>
              <a:prstGeom prst="line">
                <a:avLst/>
              </a:prstGeom>
              <a:noFill/>
              <a:ln w="9525">
                <a:solidFill>
                  <a:schemeClr val="tx1"/>
                </a:solidFill>
                <a:round/>
                <a:headEnd/>
                <a:tailEnd type="triangle" w="med" len="med"/>
              </a:ln>
              <a:effectLst/>
            </p:spPr>
            <p:txBody>
              <a:bodyPr/>
              <a:lstStyle/>
              <a:p>
                <a:endParaRPr lang="he-IL"/>
              </a:p>
            </p:txBody>
          </p:sp>
        </p:grpSp>
        <p:sp>
          <p:nvSpPr>
            <p:cNvPr id="495635" name="Text Box 19"/>
            <p:cNvSpPr txBox="1">
              <a:spLocks noChangeArrowheads="1"/>
            </p:cNvSpPr>
            <p:nvPr/>
          </p:nvSpPr>
          <p:spPr bwMode="auto">
            <a:xfrm>
              <a:off x="703" y="2886"/>
              <a:ext cx="317" cy="231"/>
            </a:xfrm>
            <a:prstGeom prst="rect">
              <a:avLst/>
            </a:prstGeom>
            <a:noFill/>
            <a:ln w="9525">
              <a:noFill/>
              <a:miter lim="800000"/>
              <a:headEnd/>
              <a:tailEnd/>
            </a:ln>
            <a:effectLst/>
          </p:spPr>
          <p:txBody>
            <a:bodyPr>
              <a:spAutoFit/>
            </a:bodyPr>
            <a:lstStyle/>
            <a:p>
              <a:pPr rtl="0">
                <a:spcBef>
                  <a:spcPct val="50000"/>
                </a:spcBef>
              </a:pPr>
              <a:r>
                <a:rPr lang="en-US"/>
                <a:t>x</a:t>
              </a:r>
              <a:endParaRPr lang="ru-RU"/>
            </a:p>
          </p:txBody>
        </p:sp>
        <p:sp>
          <p:nvSpPr>
            <p:cNvPr id="495636" name="Text Box 20"/>
            <p:cNvSpPr txBox="1">
              <a:spLocks noChangeArrowheads="1"/>
            </p:cNvSpPr>
            <p:nvPr/>
          </p:nvSpPr>
          <p:spPr bwMode="auto">
            <a:xfrm>
              <a:off x="567" y="2387"/>
              <a:ext cx="317" cy="231"/>
            </a:xfrm>
            <a:prstGeom prst="rect">
              <a:avLst/>
            </a:prstGeom>
            <a:noFill/>
            <a:ln w="9525">
              <a:noFill/>
              <a:miter lim="800000"/>
              <a:headEnd/>
              <a:tailEnd/>
            </a:ln>
            <a:effectLst/>
          </p:spPr>
          <p:txBody>
            <a:bodyPr>
              <a:spAutoFit/>
            </a:bodyPr>
            <a:lstStyle/>
            <a:p>
              <a:pPr rtl="0">
                <a:spcBef>
                  <a:spcPct val="50000"/>
                </a:spcBef>
              </a:pPr>
              <a:r>
                <a:rPr lang="en-US"/>
                <a:t>z</a:t>
              </a:r>
              <a:endParaRPr lang="ru-RU"/>
            </a:p>
          </p:txBody>
        </p:sp>
      </p:grpSp>
      <p:grpSp>
        <p:nvGrpSpPr>
          <p:cNvPr id="4" name="Group 21"/>
          <p:cNvGrpSpPr>
            <a:grpSpLocks/>
          </p:cNvGrpSpPr>
          <p:nvPr/>
        </p:nvGrpSpPr>
        <p:grpSpPr bwMode="auto">
          <a:xfrm>
            <a:off x="4430713" y="3860800"/>
            <a:ext cx="935037" cy="1158875"/>
            <a:chOff x="431" y="2387"/>
            <a:chExt cx="589" cy="730"/>
          </a:xfrm>
        </p:grpSpPr>
        <p:grpSp>
          <p:nvGrpSpPr>
            <p:cNvPr id="5" name="Group 22"/>
            <p:cNvGrpSpPr>
              <a:grpSpLocks/>
            </p:cNvGrpSpPr>
            <p:nvPr/>
          </p:nvGrpSpPr>
          <p:grpSpPr bwMode="auto">
            <a:xfrm>
              <a:off x="431" y="2614"/>
              <a:ext cx="272" cy="453"/>
              <a:chOff x="2064" y="1253"/>
              <a:chExt cx="272" cy="453"/>
            </a:xfrm>
          </p:grpSpPr>
          <p:sp>
            <p:nvSpPr>
              <p:cNvPr id="495639" name="Line 23"/>
              <p:cNvSpPr>
                <a:spLocks noChangeShapeType="1"/>
              </p:cNvSpPr>
              <p:nvPr/>
            </p:nvSpPr>
            <p:spPr bwMode="auto">
              <a:xfrm>
                <a:off x="2064" y="1525"/>
                <a:ext cx="272" cy="181"/>
              </a:xfrm>
              <a:prstGeom prst="line">
                <a:avLst/>
              </a:prstGeom>
              <a:noFill/>
              <a:ln w="9525">
                <a:solidFill>
                  <a:schemeClr val="tx1"/>
                </a:solidFill>
                <a:round/>
                <a:headEnd/>
                <a:tailEnd type="triangle" w="med" len="med"/>
              </a:ln>
              <a:effectLst/>
            </p:spPr>
            <p:txBody>
              <a:bodyPr/>
              <a:lstStyle/>
              <a:p>
                <a:endParaRPr lang="he-IL"/>
              </a:p>
            </p:txBody>
          </p:sp>
          <p:sp>
            <p:nvSpPr>
              <p:cNvPr id="495640" name="Line 24"/>
              <p:cNvSpPr>
                <a:spLocks noChangeShapeType="1"/>
              </p:cNvSpPr>
              <p:nvPr/>
            </p:nvSpPr>
            <p:spPr bwMode="auto">
              <a:xfrm flipV="1">
                <a:off x="2064" y="1253"/>
                <a:ext cx="226" cy="272"/>
              </a:xfrm>
              <a:prstGeom prst="line">
                <a:avLst/>
              </a:prstGeom>
              <a:noFill/>
              <a:ln w="9525">
                <a:solidFill>
                  <a:schemeClr val="tx1"/>
                </a:solidFill>
                <a:round/>
                <a:headEnd/>
                <a:tailEnd type="triangle" w="med" len="med"/>
              </a:ln>
              <a:effectLst/>
            </p:spPr>
            <p:txBody>
              <a:bodyPr/>
              <a:lstStyle/>
              <a:p>
                <a:endParaRPr lang="he-IL"/>
              </a:p>
            </p:txBody>
          </p:sp>
        </p:grpSp>
        <p:sp>
          <p:nvSpPr>
            <p:cNvPr id="495641" name="Text Box 25"/>
            <p:cNvSpPr txBox="1">
              <a:spLocks noChangeArrowheads="1"/>
            </p:cNvSpPr>
            <p:nvPr/>
          </p:nvSpPr>
          <p:spPr bwMode="auto">
            <a:xfrm>
              <a:off x="703" y="2886"/>
              <a:ext cx="317" cy="231"/>
            </a:xfrm>
            <a:prstGeom prst="rect">
              <a:avLst/>
            </a:prstGeom>
            <a:noFill/>
            <a:ln w="9525">
              <a:noFill/>
              <a:miter lim="800000"/>
              <a:headEnd/>
              <a:tailEnd/>
            </a:ln>
            <a:effectLst/>
          </p:spPr>
          <p:txBody>
            <a:bodyPr>
              <a:spAutoFit/>
            </a:bodyPr>
            <a:lstStyle/>
            <a:p>
              <a:pPr rtl="0">
                <a:spcBef>
                  <a:spcPct val="50000"/>
                </a:spcBef>
              </a:pPr>
              <a:r>
                <a:rPr lang="en-US"/>
                <a:t>x</a:t>
              </a:r>
              <a:endParaRPr lang="ru-RU"/>
            </a:p>
          </p:txBody>
        </p:sp>
        <p:sp>
          <p:nvSpPr>
            <p:cNvPr id="495642" name="Text Box 26"/>
            <p:cNvSpPr txBox="1">
              <a:spLocks noChangeArrowheads="1"/>
            </p:cNvSpPr>
            <p:nvPr/>
          </p:nvSpPr>
          <p:spPr bwMode="auto">
            <a:xfrm>
              <a:off x="567" y="2387"/>
              <a:ext cx="317" cy="231"/>
            </a:xfrm>
            <a:prstGeom prst="rect">
              <a:avLst/>
            </a:prstGeom>
            <a:noFill/>
            <a:ln w="9525">
              <a:noFill/>
              <a:miter lim="800000"/>
              <a:headEnd/>
              <a:tailEnd/>
            </a:ln>
            <a:effectLst/>
          </p:spPr>
          <p:txBody>
            <a:bodyPr>
              <a:spAutoFit/>
            </a:bodyPr>
            <a:lstStyle/>
            <a:p>
              <a:pPr rtl="0">
                <a:spcBef>
                  <a:spcPct val="50000"/>
                </a:spcBef>
              </a:pPr>
              <a:r>
                <a:rPr lang="en-US"/>
                <a:t>z</a:t>
              </a:r>
              <a:endParaRPr lang="ru-RU"/>
            </a:p>
          </p:txBody>
        </p:sp>
      </p:grpSp>
      <p:sp>
        <p:nvSpPr>
          <p:cNvPr id="495643" name="Text Box 27"/>
          <p:cNvSpPr txBox="1">
            <a:spLocks noChangeArrowheads="1"/>
          </p:cNvSpPr>
          <p:nvPr/>
        </p:nvSpPr>
        <p:spPr bwMode="auto">
          <a:xfrm>
            <a:off x="2590800" y="6019800"/>
            <a:ext cx="7220607" cy="461665"/>
          </a:xfrm>
          <a:prstGeom prst="rect">
            <a:avLst/>
          </a:prstGeom>
          <a:noFill/>
          <a:ln w="9525" algn="ctr">
            <a:noFill/>
            <a:miter lim="800000"/>
            <a:headEnd/>
            <a:tailEnd/>
          </a:ln>
          <a:effectLst/>
        </p:spPr>
        <p:txBody>
          <a:bodyPr wrap="square">
            <a:spAutoFit/>
          </a:bodyPr>
          <a:lstStyle/>
          <a:p>
            <a:pPr lvl="0" rtl="0"/>
            <a:r>
              <a:rPr lang="en-US" sz="1200" dirty="0"/>
              <a:t>S. Shusterman, A. Raizman, A. Sher, Y. </a:t>
            </a:r>
            <a:r>
              <a:rPr lang="en-US" sz="1200" dirty="0" err="1"/>
              <a:t>Paltiel</a:t>
            </a:r>
            <a:r>
              <a:rPr lang="en-US" sz="1200" dirty="0"/>
              <a:t>, </a:t>
            </a:r>
            <a:r>
              <a:rPr lang="en-US" sz="1200" dirty="0" err="1"/>
              <a:t>A.Schwarzman</a:t>
            </a:r>
            <a:r>
              <a:rPr lang="en-US" sz="1200" dirty="0"/>
              <a:t>,</a:t>
            </a:r>
            <a:r>
              <a:rPr lang="en-US" sz="1200" baseline="30000" dirty="0"/>
              <a:t>  </a:t>
            </a:r>
            <a:r>
              <a:rPr lang="en-US" sz="1200" dirty="0" err="1"/>
              <a:t>O.Azriel</a:t>
            </a:r>
            <a:r>
              <a:rPr lang="en-US" sz="1200" dirty="0"/>
              <a:t>,</a:t>
            </a:r>
            <a:r>
              <a:rPr lang="en-US" sz="1200" baseline="30000" dirty="0"/>
              <a:t>  </a:t>
            </a:r>
            <a:r>
              <a:rPr lang="en-US" sz="1200" dirty="0"/>
              <a:t>A. </a:t>
            </a:r>
            <a:r>
              <a:rPr lang="en-US" sz="1200" dirty="0" err="1"/>
              <a:t>Boag</a:t>
            </a:r>
            <a:r>
              <a:rPr lang="en-US" sz="1200" dirty="0"/>
              <a:t>,</a:t>
            </a:r>
            <a:r>
              <a:rPr lang="en-US" sz="1200" baseline="30000" dirty="0"/>
              <a:t> </a:t>
            </a:r>
            <a:r>
              <a:rPr lang="en-US" sz="1200" dirty="0"/>
              <a:t>Y. </a:t>
            </a:r>
            <a:r>
              <a:rPr lang="en-US" sz="1200" dirty="0" err="1"/>
              <a:t>Rosenwaks</a:t>
            </a:r>
            <a:r>
              <a:rPr lang="en-US" sz="1200" baseline="30000" dirty="0"/>
              <a:t>   </a:t>
            </a:r>
            <a:r>
              <a:rPr lang="en-US" sz="1200" dirty="0"/>
              <a:t>and </a:t>
            </a:r>
            <a:r>
              <a:rPr lang="en-US" sz="1200" dirty="0" smtClean="0"/>
              <a:t>P.L. Galindo</a:t>
            </a:r>
            <a:r>
              <a:rPr lang="en-US" sz="1200" b="1" dirty="0"/>
              <a:t>,</a:t>
            </a:r>
            <a:r>
              <a:rPr lang="en-US" sz="1200" i="1" dirty="0"/>
              <a:t>  </a:t>
            </a:r>
            <a:r>
              <a:rPr lang="en-US" sz="1200" i="1" dirty="0" err="1"/>
              <a:t>Europhys</a:t>
            </a:r>
            <a:r>
              <a:rPr lang="en-US" sz="1200" i="1" dirty="0"/>
              <a:t> Letters </a:t>
            </a:r>
            <a:r>
              <a:rPr lang="en-US" sz="1200" b="1" dirty="0"/>
              <a:t>88</a:t>
            </a:r>
            <a:r>
              <a:rPr lang="en-US" sz="1200" dirty="0"/>
              <a:t> 66003</a:t>
            </a:r>
            <a:r>
              <a:rPr lang="en-US" sz="1200" i="1" dirty="0"/>
              <a:t> </a:t>
            </a:r>
            <a:r>
              <a:rPr lang="en-US" sz="1200" dirty="0"/>
              <a:t>(2009).</a:t>
            </a:r>
            <a:r>
              <a:rPr lang="en-US" sz="1200" b="1" dirty="0"/>
              <a:t> </a:t>
            </a:r>
            <a:endParaRPr lang="en-US" sz="1200" dirty="0"/>
          </a:p>
        </p:txBody>
      </p:sp>
      <p:sp>
        <p:nvSpPr>
          <p:cNvPr id="495644" name="Text Box 28"/>
          <p:cNvSpPr txBox="1">
            <a:spLocks noChangeArrowheads="1"/>
          </p:cNvSpPr>
          <p:nvPr/>
        </p:nvSpPr>
        <p:spPr bwMode="auto">
          <a:xfrm>
            <a:off x="228600" y="5281136"/>
            <a:ext cx="8229600" cy="738664"/>
          </a:xfrm>
          <a:prstGeom prst="rect">
            <a:avLst/>
          </a:prstGeom>
          <a:noFill/>
          <a:ln w="9525">
            <a:noFill/>
            <a:miter lim="800000"/>
            <a:headEnd/>
            <a:tailEnd/>
          </a:ln>
          <a:effectLst/>
        </p:spPr>
        <p:txBody>
          <a:bodyPr wrap="square">
            <a:spAutoFit/>
          </a:bodyPr>
          <a:lstStyle/>
          <a:p>
            <a:pPr algn="justLow" rtl="0"/>
            <a:r>
              <a:rPr lang="en-US" dirty="0"/>
              <a:t>(a) Displacement  fields map in X direction.</a:t>
            </a:r>
          </a:p>
          <a:p>
            <a:pPr algn="justLow" rtl="0"/>
            <a:r>
              <a:rPr lang="en-US" dirty="0"/>
              <a:t>(b) Displacement  fields map in Z direction.</a:t>
            </a:r>
          </a:p>
          <a:p>
            <a:pPr algn="justLow" rtl="0"/>
            <a:r>
              <a:rPr lang="en-US" dirty="0"/>
              <a:t>The different colors in dot-substrate interface in X and Z maps indicate the presence of strain.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4294967295"/>
          </p:nvPr>
        </p:nvSpPr>
        <p:spPr>
          <a:xfrm>
            <a:off x="6553200" y="6248400"/>
            <a:ext cx="2133600" cy="457200"/>
          </a:xfrm>
          <a:prstGeom prst="rect">
            <a:avLst/>
          </a:prstGeom>
        </p:spPr>
        <p:txBody>
          <a:bodyPr/>
          <a:lstStyle/>
          <a:p>
            <a:fld id="{08CC91C6-64E3-44F6-9780-C42AF438FCAE}" type="slidenum">
              <a:rPr lang="he-IL"/>
              <a:pPr/>
              <a:t>13</a:t>
            </a:fld>
            <a:endParaRPr lang="en-US"/>
          </a:p>
        </p:txBody>
      </p:sp>
      <p:sp>
        <p:nvSpPr>
          <p:cNvPr id="7" name="Title 6"/>
          <p:cNvSpPr>
            <a:spLocks noGrp="1"/>
          </p:cNvSpPr>
          <p:nvPr>
            <p:ph type="title"/>
          </p:nvPr>
        </p:nvSpPr>
        <p:spPr>
          <a:xfrm>
            <a:off x="0" y="0"/>
            <a:ext cx="8991600" cy="1524000"/>
          </a:xfrm>
        </p:spPr>
        <p:txBody>
          <a:bodyPr/>
          <a:lstStyle/>
          <a:p>
            <a:pPr rtl="0"/>
            <a:r>
              <a:rPr lang="en-US" b="1" dirty="0" smtClean="0"/>
              <a:t>Contact potential difference (CPD)</a:t>
            </a:r>
            <a:endParaRPr lang="ru-RU" b="1" dirty="0"/>
          </a:p>
        </p:txBody>
      </p:sp>
      <p:pic>
        <p:nvPicPr>
          <p:cNvPr id="8" name="Picture 5"/>
          <p:cNvPicPr>
            <a:picLocks noChangeAspect="1" noChangeArrowheads="1"/>
          </p:cNvPicPr>
          <p:nvPr/>
        </p:nvPicPr>
        <p:blipFill>
          <a:blip r:embed="rId4" cstate="print"/>
          <a:srcRect/>
          <a:stretch>
            <a:fillRect/>
          </a:stretch>
        </p:blipFill>
        <p:spPr bwMode="auto">
          <a:xfrm>
            <a:off x="682625" y="1732424"/>
            <a:ext cx="5909877" cy="1823856"/>
          </a:xfrm>
          <a:prstGeom prst="rect">
            <a:avLst/>
          </a:prstGeom>
          <a:noFill/>
        </p:spPr>
      </p:pic>
      <p:pic>
        <p:nvPicPr>
          <p:cNvPr id="10" name="Picture 5"/>
          <p:cNvPicPr>
            <a:picLocks noChangeAspect="1" noChangeArrowheads="1"/>
          </p:cNvPicPr>
          <p:nvPr/>
        </p:nvPicPr>
        <p:blipFill>
          <a:blip r:embed="rId5" cstate="print"/>
          <a:srcRect/>
          <a:stretch>
            <a:fillRect/>
          </a:stretch>
        </p:blipFill>
        <p:spPr bwMode="auto">
          <a:xfrm>
            <a:off x="1150484" y="3886200"/>
            <a:ext cx="4749573" cy="1944391"/>
          </a:xfrm>
          <a:prstGeom prst="rect">
            <a:avLst/>
          </a:prstGeom>
          <a:noFill/>
        </p:spPr>
      </p:pic>
      <p:graphicFrame>
        <p:nvGraphicFramePr>
          <p:cNvPr id="654339" name="Object 3"/>
          <p:cNvGraphicFramePr>
            <a:graphicFrameLocks noChangeAspect="1"/>
          </p:cNvGraphicFramePr>
          <p:nvPr/>
        </p:nvGraphicFramePr>
        <p:xfrm>
          <a:off x="6268644" y="4823057"/>
          <a:ext cx="2744730" cy="554491"/>
        </p:xfrm>
        <a:graphic>
          <a:graphicData uri="http://schemas.openxmlformats.org/presentationml/2006/ole">
            <p:oleObj spid="_x0000_s40962" name="Equation" r:id="rId6" imgW="1256755" imgH="253890" progId="Equation.3">
              <p:embed/>
            </p:oleObj>
          </a:graphicData>
        </a:graphic>
      </p:graphicFrame>
      <p:graphicFrame>
        <p:nvGraphicFramePr>
          <p:cNvPr id="654340" name="Object 4"/>
          <p:cNvGraphicFramePr>
            <a:graphicFrameLocks noChangeAspect="1"/>
          </p:cNvGraphicFramePr>
          <p:nvPr/>
        </p:nvGraphicFramePr>
        <p:xfrm>
          <a:off x="6662908" y="2384658"/>
          <a:ext cx="2023892" cy="554491"/>
        </p:xfrm>
        <a:graphic>
          <a:graphicData uri="http://schemas.openxmlformats.org/presentationml/2006/ole">
            <p:oleObj spid="_x0000_s40963" name="Equation" r:id="rId7" imgW="926698" imgH="25389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4340"/>
                                        </p:tgtEl>
                                        <p:attrNameLst>
                                          <p:attrName>style.visibility</p:attrName>
                                        </p:attrNameLst>
                                      </p:cBhvr>
                                      <p:to>
                                        <p:strVal val="visible"/>
                                      </p:to>
                                    </p:set>
                                    <p:animEffect transition="in" filter="fade">
                                      <p:cBhvr>
                                        <p:cTn id="7" dur="2000"/>
                                        <p:tgtEl>
                                          <p:spTgt spid="6543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4339"/>
                                        </p:tgtEl>
                                        <p:attrNameLst>
                                          <p:attrName>style.visibility</p:attrName>
                                        </p:attrNameLst>
                                      </p:cBhvr>
                                      <p:to>
                                        <p:strVal val="visible"/>
                                      </p:to>
                                    </p:set>
                                    <p:animEffect transition="in" filter="fade">
                                      <p:cBhvr>
                                        <p:cTn id="12" dur="2000"/>
                                        <p:tgtEl>
                                          <p:spTgt spid="65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p:txBody>
          <a:bodyPr/>
          <a:lstStyle/>
          <a:p>
            <a:r>
              <a:rPr lang="en-US"/>
              <a:t>InSb nano-dots grown on InSb </a:t>
            </a:r>
            <a:br>
              <a:rPr lang="en-US"/>
            </a:br>
            <a:r>
              <a:rPr lang="en-US"/>
              <a:t>(unstrained system)</a:t>
            </a:r>
            <a:endParaRPr lang="ru-RU"/>
          </a:p>
        </p:txBody>
      </p:sp>
      <p:sp>
        <p:nvSpPr>
          <p:cNvPr id="9" name="Slide Number Placeholder 4"/>
          <p:cNvSpPr>
            <a:spLocks noGrp="1"/>
          </p:cNvSpPr>
          <p:nvPr>
            <p:ph type="sldNum" sz="quarter" idx="4294967295"/>
          </p:nvPr>
        </p:nvSpPr>
        <p:spPr>
          <a:xfrm>
            <a:off x="6553200" y="6248400"/>
            <a:ext cx="2133600" cy="457200"/>
          </a:xfrm>
          <a:prstGeom prst="rect">
            <a:avLst/>
          </a:prstGeom>
        </p:spPr>
        <p:txBody>
          <a:bodyPr/>
          <a:lstStyle/>
          <a:p>
            <a:fld id="{2A0BA910-E9E1-4BEB-9A29-BBB81CED3E1F}" type="slidenum">
              <a:rPr lang="he-IL"/>
              <a:pPr/>
              <a:t>14</a:t>
            </a:fld>
            <a:endParaRPr lang="en-US"/>
          </a:p>
        </p:txBody>
      </p:sp>
      <p:sp>
        <p:nvSpPr>
          <p:cNvPr id="474115" name="Text Box 3"/>
          <p:cNvSpPr txBox="1">
            <a:spLocks noChangeAspect="1" noChangeArrowheads="1"/>
          </p:cNvSpPr>
          <p:nvPr/>
        </p:nvSpPr>
        <p:spPr bwMode="auto">
          <a:xfrm>
            <a:off x="1601788" y="5075238"/>
            <a:ext cx="1968500" cy="519112"/>
          </a:xfrm>
          <a:prstGeom prst="rect">
            <a:avLst/>
          </a:prstGeom>
          <a:noFill/>
          <a:ln w="9525">
            <a:noFill/>
            <a:miter lim="800000"/>
            <a:headEnd/>
            <a:tailEnd/>
          </a:ln>
          <a:effectLst/>
        </p:spPr>
        <p:txBody>
          <a:bodyPr wrap="none">
            <a:spAutoFit/>
          </a:bodyPr>
          <a:lstStyle/>
          <a:p>
            <a:pPr algn="ctr" rtl="0" eaLnBrk="0" hangingPunct="0"/>
            <a:r>
              <a:rPr lang="en-US" sz="2800"/>
              <a:t>topography</a:t>
            </a:r>
          </a:p>
        </p:txBody>
      </p:sp>
      <p:sp>
        <p:nvSpPr>
          <p:cNvPr id="474116" name="Text Box 4"/>
          <p:cNvSpPr txBox="1">
            <a:spLocks noChangeAspect="1" noChangeArrowheads="1"/>
          </p:cNvSpPr>
          <p:nvPr/>
        </p:nvSpPr>
        <p:spPr bwMode="auto">
          <a:xfrm>
            <a:off x="5969000" y="5075238"/>
            <a:ext cx="935038" cy="519112"/>
          </a:xfrm>
          <a:prstGeom prst="rect">
            <a:avLst/>
          </a:prstGeom>
          <a:noFill/>
          <a:ln w="9525">
            <a:noFill/>
            <a:miter lim="800000"/>
            <a:headEnd/>
            <a:tailEnd/>
          </a:ln>
          <a:effectLst/>
        </p:spPr>
        <p:txBody>
          <a:bodyPr wrap="none">
            <a:spAutoFit/>
          </a:bodyPr>
          <a:lstStyle/>
          <a:p>
            <a:pPr algn="ctr" rtl="0" eaLnBrk="0" hangingPunct="0"/>
            <a:r>
              <a:rPr lang="en-US" sz="2800"/>
              <a:t>CPD</a:t>
            </a:r>
          </a:p>
        </p:txBody>
      </p:sp>
      <p:pic>
        <p:nvPicPr>
          <p:cNvPr id="474117" name="Picture 5"/>
          <p:cNvPicPr>
            <a:picLocks noChangeAspect="1" noChangeArrowheads="1"/>
          </p:cNvPicPr>
          <p:nvPr/>
        </p:nvPicPr>
        <p:blipFill>
          <a:blip r:embed="rId3" cstate="print"/>
          <a:srcRect/>
          <a:stretch>
            <a:fillRect/>
          </a:stretch>
        </p:blipFill>
        <p:spPr bwMode="auto">
          <a:xfrm>
            <a:off x="1258888" y="1944688"/>
            <a:ext cx="3025775" cy="2986087"/>
          </a:xfrm>
          <a:prstGeom prst="rect">
            <a:avLst/>
          </a:prstGeom>
          <a:noFill/>
          <a:ln w="9525">
            <a:noFill/>
            <a:miter lim="800000"/>
            <a:headEnd/>
            <a:tailEnd/>
          </a:ln>
        </p:spPr>
      </p:pic>
      <p:pic>
        <p:nvPicPr>
          <p:cNvPr id="474118" name="Picture 6"/>
          <p:cNvPicPr>
            <a:picLocks noChangeAspect="1" noChangeArrowheads="1"/>
          </p:cNvPicPr>
          <p:nvPr/>
        </p:nvPicPr>
        <p:blipFill>
          <a:blip r:embed="rId4" cstate="print"/>
          <a:srcRect/>
          <a:stretch>
            <a:fillRect/>
          </a:stretch>
        </p:blipFill>
        <p:spPr bwMode="auto">
          <a:xfrm>
            <a:off x="4859338" y="1954213"/>
            <a:ext cx="3025775" cy="2987675"/>
          </a:xfrm>
          <a:prstGeom prst="rect">
            <a:avLst/>
          </a:prstGeom>
          <a:noFill/>
          <a:ln w="9525">
            <a:noFill/>
            <a:miter lim="800000"/>
            <a:headEnd/>
            <a:tailEnd/>
          </a:ln>
        </p:spPr>
      </p:pic>
      <p:sp>
        <p:nvSpPr>
          <p:cNvPr id="474119" name="Text Box 7"/>
          <p:cNvSpPr txBox="1">
            <a:spLocks noChangeArrowheads="1"/>
          </p:cNvSpPr>
          <p:nvPr/>
        </p:nvSpPr>
        <p:spPr bwMode="auto">
          <a:xfrm>
            <a:off x="1981200" y="5867400"/>
            <a:ext cx="6572250" cy="457200"/>
          </a:xfrm>
          <a:prstGeom prst="rect">
            <a:avLst/>
          </a:prstGeom>
          <a:noFill/>
          <a:ln w="9525">
            <a:noFill/>
            <a:miter lim="800000"/>
            <a:headEnd/>
            <a:tailEnd/>
          </a:ln>
          <a:effectLst/>
        </p:spPr>
        <p:txBody>
          <a:bodyPr>
            <a:spAutoFit/>
          </a:bodyPr>
          <a:lstStyle/>
          <a:p>
            <a:pPr>
              <a:spcBef>
                <a:spcPct val="50000"/>
              </a:spcBef>
            </a:pPr>
            <a:r>
              <a:rPr lang="en-US" sz="1200"/>
              <a:t>S.Shusterman, A.Raizman, Y.Paltiel, A.Sher, A.Schwarzman, E.Lepkifker and Y. Rosenwaks, </a:t>
            </a:r>
            <a:r>
              <a:rPr lang="en-US" sz="1200" i="1"/>
              <a:t>Nanoletters,</a:t>
            </a:r>
            <a:r>
              <a:rPr lang="en-US" sz="1200"/>
              <a:t> </a:t>
            </a:r>
            <a:r>
              <a:rPr lang="en-US" sz="1200" b="1"/>
              <a:t>7, </a:t>
            </a:r>
            <a:r>
              <a:rPr lang="en-US" sz="1200"/>
              <a:t>2089 (2007).</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577850" y="503238"/>
            <a:ext cx="6637338" cy="1127125"/>
          </a:xfrm>
        </p:spPr>
        <p:txBody>
          <a:bodyPr/>
          <a:lstStyle/>
          <a:p>
            <a:r>
              <a:rPr lang="en-US"/>
              <a:t>InSb nano-dots on GaAs </a:t>
            </a:r>
            <a:br>
              <a:rPr lang="en-US"/>
            </a:br>
            <a:r>
              <a:rPr lang="en-US"/>
              <a:t> (strained hetero-system)</a:t>
            </a:r>
            <a:endParaRPr lang="ru-RU"/>
          </a:p>
        </p:txBody>
      </p:sp>
      <p:graphicFrame>
        <p:nvGraphicFramePr>
          <p:cNvPr id="482313" name="Object 9"/>
          <p:cNvGraphicFramePr>
            <a:graphicFrameLocks noGrp="1" noChangeAspect="1"/>
          </p:cNvGraphicFramePr>
          <p:nvPr>
            <p:ph sz="half" idx="1"/>
          </p:nvPr>
        </p:nvGraphicFramePr>
        <p:xfrm>
          <a:off x="5106988" y="1911350"/>
          <a:ext cx="4037012" cy="2819400"/>
        </p:xfrm>
        <a:graphic>
          <a:graphicData uri="http://schemas.openxmlformats.org/presentationml/2006/ole">
            <p:oleObj spid="_x0000_s41986" name="Graph" r:id="rId4" imgW="4211117" imgH="2940710" progId="">
              <p:embed/>
            </p:oleObj>
          </a:graphicData>
        </a:graphic>
      </p:graphicFrame>
      <p:sp>
        <p:nvSpPr>
          <p:cNvPr id="12" name="Slide Number Placeholder 5"/>
          <p:cNvSpPr>
            <a:spLocks noGrp="1"/>
          </p:cNvSpPr>
          <p:nvPr>
            <p:ph type="sldNum" sz="quarter" idx="4294967295"/>
          </p:nvPr>
        </p:nvSpPr>
        <p:spPr>
          <a:xfrm>
            <a:off x="6553200" y="6248400"/>
            <a:ext cx="2133600" cy="457200"/>
          </a:xfrm>
          <a:prstGeom prst="rect">
            <a:avLst/>
          </a:prstGeom>
        </p:spPr>
        <p:txBody>
          <a:bodyPr/>
          <a:lstStyle/>
          <a:p>
            <a:fld id="{1C8558DD-AB48-4461-88BC-03E225E4AB91}" type="slidenum">
              <a:rPr lang="he-IL"/>
              <a:pPr/>
              <a:t>15</a:t>
            </a:fld>
            <a:endParaRPr lang="en-US"/>
          </a:p>
        </p:txBody>
      </p:sp>
      <p:grpSp>
        <p:nvGrpSpPr>
          <p:cNvPr id="2" name="Group 3"/>
          <p:cNvGrpSpPr>
            <a:grpSpLocks noChangeAspect="1"/>
          </p:cNvGrpSpPr>
          <p:nvPr/>
        </p:nvGrpSpPr>
        <p:grpSpPr bwMode="auto">
          <a:xfrm>
            <a:off x="360363" y="1925638"/>
            <a:ext cx="2309812" cy="2871787"/>
            <a:chOff x="1162" y="11657"/>
            <a:chExt cx="2721" cy="3382"/>
          </a:xfrm>
        </p:grpSpPr>
        <p:pic>
          <p:nvPicPr>
            <p:cNvPr id="482308" name="Picture 4"/>
            <p:cNvPicPr>
              <a:picLocks noChangeAspect="1" noChangeArrowheads="1"/>
            </p:cNvPicPr>
            <p:nvPr/>
          </p:nvPicPr>
          <p:blipFill>
            <a:blip r:embed="rId5" cstate="print"/>
            <a:srcRect/>
            <a:stretch>
              <a:fillRect/>
            </a:stretch>
          </p:blipFill>
          <p:spPr bwMode="auto">
            <a:xfrm>
              <a:off x="1162" y="11657"/>
              <a:ext cx="2721" cy="2721"/>
            </a:xfrm>
            <a:prstGeom prst="rect">
              <a:avLst/>
            </a:prstGeom>
            <a:noFill/>
            <a:ln w="9525">
              <a:noFill/>
              <a:miter lim="800000"/>
              <a:headEnd/>
              <a:tailEnd/>
            </a:ln>
            <a:effectLst/>
          </p:spPr>
        </p:pic>
        <p:sp>
          <p:nvSpPr>
            <p:cNvPr id="482309" name="Text Box 5"/>
            <p:cNvSpPr txBox="1">
              <a:spLocks noChangeAspect="1" noChangeArrowheads="1"/>
            </p:cNvSpPr>
            <p:nvPr/>
          </p:nvSpPr>
          <p:spPr bwMode="auto">
            <a:xfrm>
              <a:off x="1197" y="14428"/>
              <a:ext cx="2319" cy="611"/>
            </a:xfrm>
            <a:prstGeom prst="rect">
              <a:avLst/>
            </a:prstGeom>
            <a:noFill/>
            <a:ln w="9525">
              <a:noFill/>
              <a:miter lim="800000"/>
              <a:headEnd/>
              <a:tailEnd/>
            </a:ln>
            <a:effectLst/>
          </p:spPr>
          <p:txBody>
            <a:bodyPr wrap="none">
              <a:spAutoFit/>
            </a:bodyPr>
            <a:lstStyle/>
            <a:p>
              <a:pPr algn="ctr" rtl="0" eaLnBrk="0" hangingPunct="0"/>
              <a:r>
                <a:rPr lang="en-US" sz="2800"/>
                <a:t>topography</a:t>
              </a:r>
            </a:p>
          </p:txBody>
        </p:sp>
      </p:grpSp>
      <p:grpSp>
        <p:nvGrpSpPr>
          <p:cNvPr id="3" name="Group 6"/>
          <p:cNvGrpSpPr>
            <a:grpSpLocks noChangeAspect="1"/>
          </p:cNvGrpSpPr>
          <p:nvPr/>
        </p:nvGrpSpPr>
        <p:grpSpPr bwMode="auto">
          <a:xfrm>
            <a:off x="2759075" y="1911350"/>
            <a:ext cx="2325688" cy="2887663"/>
            <a:chOff x="4473" y="11657"/>
            <a:chExt cx="2721" cy="3378"/>
          </a:xfrm>
        </p:grpSpPr>
        <p:pic>
          <p:nvPicPr>
            <p:cNvPr id="482311" name="Picture 7"/>
            <p:cNvPicPr>
              <a:picLocks noChangeAspect="1" noChangeArrowheads="1"/>
            </p:cNvPicPr>
            <p:nvPr/>
          </p:nvPicPr>
          <p:blipFill>
            <a:blip r:embed="rId6" cstate="print"/>
            <a:srcRect/>
            <a:stretch>
              <a:fillRect/>
            </a:stretch>
          </p:blipFill>
          <p:spPr bwMode="auto">
            <a:xfrm>
              <a:off x="4473" y="11657"/>
              <a:ext cx="2721" cy="2721"/>
            </a:xfrm>
            <a:prstGeom prst="rect">
              <a:avLst/>
            </a:prstGeom>
            <a:noFill/>
            <a:ln w="9525">
              <a:noFill/>
              <a:miter lim="800000"/>
              <a:headEnd/>
              <a:tailEnd/>
            </a:ln>
            <a:effectLst/>
          </p:spPr>
        </p:pic>
        <p:sp>
          <p:nvSpPr>
            <p:cNvPr id="482312" name="Text Box 8"/>
            <p:cNvSpPr txBox="1">
              <a:spLocks noChangeAspect="1" noChangeArrowheads="1"/>
            </p:cNvSpPr>
            <p:nvPr/>
          </p:nvSpPr>
          <p:spPr bwMode="auto">
            <a:xfrm>
              <a:off x="5346" y="14428"/>
              <a:ext cx="1094" cy="607"/>
            </a:xfrm>
            <a:prstGeom prst="rect">
              <a:avLst/>
            </a:prstGeom>
            <a:noFill/>
            <a:ln w="9525">
              <a:noFill/>
              <a:miter lim="800000"/>
              <a:headEnd/>
              <a:tailEnd/>
            </a:ln>
            <a:effectLst/>
          </p:spPr>
          <p:txBody>
            <a:bodyPr wrap="none">
              <a:spAutoFit/>
            </a:bodyPr>
            <a:lstStyle/>
            <a:p>
              <a:pPr algn="ctr" rtl="0" eaLnBrk="0" hangingPunct="0"/>
              <a:r>
                <a:rPr lang="en-US" sz="2800"/>
                <a:t>CPD</a:t>
              </a:r>
            </a:p>
          </p:txBody>
        </p:sp>
      </p:grpSp>
      <p:sp>
        <p:nvSpPr>
          <p:cNvPr id="482319" name="Text Box 15"/>
          <p:cNvSpPr txBox="1">
            <a:spLocks noChangeArrowheads="1"/>
          </p:cNvSpPr>
          <p:nvPr/>
        </p:nvSpPr>
        <p:spPr bwMode="auto">
          <a:xfrm>
            <a:off x="471488" y="6215063"/>
            <a:ext cx="6572250" cy="457200"/>
          </a:xfrm>
          <a:prstGeom prst="rect">
            <a:avLst/>
          </a:prstGeom>
          <a:noFill/>
          <a:ln w="9525">
            <a:noFill/>
            <a:miter lim="800000"/>
            <a:headEnd/>
            <a:tailEnd/>
          </a:ln>
          <a:effectLst/>
        </p:spPr>
        <p:txBody>
          <a:bodyPr>
            <a:spAutoFit/>
          </a:bodyPr>
          <a:lstStyle/>
          <a:p>
            <a:pPr>
              <a:spcBef>
                <a:spcPct val="50000"/>
              </a:spcBef>
            </a:pPr>
            <a:r>
              <a:rPr lang="en-US" sz="1200"/>
              <a:t>S.Shusterman, A.Raizman, Y.Paltiel, A.Sher, A.Schwarzman, E.Lepkifker and Y. Rosenwaks, </a:t>
            </a:r>
            <a:r>
              <a:rPr lang="en-US" sz="1200" i="1"/>
              <a:t>Nanoletters,</a:t>
            </a:r>
            <a:r>
              <a:rPr lang="en-US" sz="1200"/>
              <a:t> </a:t>
            </a:r>
            <a:r>
              <a:rPr lang="en-US" sz="1200" b="1"/>
              <a:t>7, </a:t>
            </a:r>
            <a:r>
              <a:rPr lang="en-US" sz="1200"/>
              <a:t>2089 (2007).</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504825" y="342900"/>
            <a:ext cx="6637338" cy="609600"/>
          </a:xfrm>
        </p:spPr>
        <p:txBody>
          <a:bodyPr/>
          <a:lstStyle/>
          <a:p>
            <a:r>
              <a:rPr lang="en-US" b="1" dirty="0"/>
              <a:t>Simple CPD calculation</a:t>
            </a:r>
            <a:endParaRPr lang="ru-RU" b="1" dirty="0"/>
          </a:p>
        </p:txBody>
      </p:sp>
      <p:sp>
        <p:nvSpPr>
          <p:cNvPr id="480259" name="Rectangle 3"/>
          <p:cNvSpPr>
            <a:spLocks noGrp="1" noChangeArrowheads="1"/>
          </p:cNvSpPr>
          <p:nvPr>
            <p:ph type="body" sz="half" idx="1"/>
          </p:nvPr>
        </p:nvSpPr>
        <p:spPr>
          <a:xfrm>
            <a:off x="468313" y="1494823"/>
            <a:ext cx="5399087" cy="4525962"/>
          </a:xfrm>
          <a:noFill/>
        </p:spPr>
        <p:txBody>
          <a:bodyPr/>
          <a:lstStyle/>
          <a:p>
            <a:pPr algn="l" rtl="0">
              <a:buFont typeface="Wingdings" pitchFamily="2" charset="2"/>
              <a:buNone/>
            </a:pPr>
            <a:r>
              <a:rPr lang="en-US" sz="2800" dirty="0">
                <a:solidFill>
                  <a:srgbClr val="006666"/>
                </a:solidFill>
              </a:rPr>
              <a:t>First SC material (</a:t>
            </a:r>
            <a:r>
              <a:rPr lang="en-US" sz="2800" dirty="0" err="1">
                <a:solidFill>
                  <a:srgbClr val="006666"/>
                </a:solidFill>
              </a:rPr>
              <a:t>InSb</a:t>
            </a:r>
            <a:r>
              <a:rPr lang="en-US" sz="2800" dirty="0">
                <a:solidFill>
                  <a:srgbClr val="006666"/>
                </a:solidFill>
              </a:rPr>
              <a:t> in our case):</a:t>
            </a:r>
          </a:p>
          <a:p>
            <a:pPr algn="l" rtl="0">
              <a:buFont typeface="Wingdings" pitchFamily="2" charset="2"/>
              <a:buNone/>
            </a:pPr>
            <a:r>
              <a:rPr lang="en-US" sz="2400" dirty="0"/>
              <a:t>  E</a:t>
            </a:r>
            <a:r>
              <a:rPr lang="en-US" sz="2400" baseline="-25000" dirty="0"/>
              <a:t>g1 </a:t>
            </a:r>
            <a:r>
              <a:rPr lang="en-US" sz="2400" dirty="0"/>
              <a:t>– </a:t>
            </a:r>
            <a:r>
              <a:rPr lang="en-US" sz="2400" dirty="0" err="1"/>
              <a:t>InSb</a:t>
            </a:r>
            <a:r>
              <a:rPr lang="en-US" sz="2400" dirty="0"/>
              <a:t> band gap ,</a:t>
            </a:r>
          </a:p>
          <a:p>
            <a:pPr algn="l" rtl="0">
              <a:buFont typeface="Wingdings" pitchFamily="2" charset="2"/>
              <a:buNone/>
            </a:pPr>
            <a:r>
              <a:rPr lang="en-US" sz="2800" i="1" dirty="0">
                <a:sym typeface="Symbol" pitchFamily="18" charset="2"/>
              </a:rPr>
              <a:t>  </a:t>
            </a:r>
            <a:r>
              <a:rPr lang="en-US" sz="2400" baseline="-25000" dirty="0"/>
              <a:t>1 </a:t>
            </a:r>
            <a:r>
              <a:rPr lang="en-US" sz="2400" dirty="0"/>
              <a:t>– </a:t>
            </a:r>
            <a:r>
              <a:rPr lang="en-US" sz="2400" dirty="0" err="1"/>
              <a:t>InSb</a:t>
            </a:r>
            <a:r>
              <a:rPr lang="en-US" sz="2400" dirty="0"/>
              <a:t> affinity</a:t>
            </a:r>
          </a:p>
          <a:p>
            <a:pPr algn="l" rtl="0">
              <a:buFont typeface="Wingdings" pitchFamily="2" charset="2"/>
              <a:buNone/>
            </a:pPr>
            <a:r>
              <a:rPr lang="en-US" sz="2800" dirty="0">
                <a:solidFill>
                  <a:srgbClr val="006666"/>
                </a:solidFill>
              </a:rPr>
              <a:t>Second SC material (substrate):</a:t>
            </a:r>
          </a:p>
          <a:p>
            <a:pPr algn="l" rtl="0">
              <a:buFont typeface="Wingdings" pitchFamily="2" charset="2"/>
              <a:buNone/>
            </a:pPr>
            <a:r>
              <a:rPr lang="en-US" sz="2400" dirty="0"/>
              <a:t>  E</a:t>
            </a:r>
            <a:r>
              <a:rPr lang="en-US" sz="2400" baseline="-25000" dirty="0"/>
              <a:t>g2 </a:t>
            </a:r>
            <a:r>
              <a:rPr lang="en-US" sz="2400" dirty="0"/>
              <a:t>– substrate band gap,</a:t>
            </a:r>
          </a:p>
          <a:p>
            <a:pPr algn="l" rtl="0">
              <a:buFont typeface="Wingdings" pitchFamily="2" charset="2"/>
              <a:buNone/>
            </a:pPr>
            <a:r>
              <a:rPr lang="en-US" sz="2800" i="1" dirty="0">
                <a:sym typeface="Symbol" pitchFamily="18" charset="2"/>
              </a:rPr>
              <a:t>  </a:t>
            </a:r>
            <a:r>
              <a:rPr lang="en-US" sz="2400" baseline="-25000" dirty="0"/>
              <a:t>2 </a:t>
            </a:r>
            <a:r>
              <a:rPr lang="en-US" sz="2400" dirty="0"/>
              <a:t>– substrate affinity,</a:t>
            </a:r>
          </a:p>
          <a:p>
            <a:pPr algn="l" rtl="0">
              <a:buFont typeface="Wingdings" pitchFamily="2" charset="2"/>
              <a:buNone/>
            </a:pPr>
            <a:r>
              <a:rPr lang="en-US" sz="2400" i="1" dirty="0">
                <a:latin typeface="Times New Roman" pitchFamily="18" charset="0"/>
                <a:cs typeface="Times New Roman" pitchFamily="18" charset="0"/>
              </a:rPr>
              <a:t>   offset</a:t>
            </a:r>
            <a:r>
              <a:rPr lang="en-US" sz="2400" dirty="0"/>
              <a:t> - valence band offset of </a:t>
            </a:r>
            <a:r>
              <a:rPr lang="en-US" sz="2400" dirty="0" err="1"/>
              <a:t>InSb</a:t>
            </a:r>
            <a:r>
              <a:rPr lang="en-US" sz="2400" dirty="0"/>
              <a:t>-substrate system</a:t>
            </a:r>
            <a:endParaRPr lang="ru-RU" sz="2400" baseline="-25000" dirty="0"/>
          </a:p>
        </p:txBody>
      </p:sp>
      <p:graphicFrame>
        <p:nvGraphicFramePr>
          <p:cNvPr id="480260" name="Object 4"/>
          <p:cNvGraphicFramePr>
            <a:graphicFrameLocks noGrp="1" noChangeAspect="1"/>
          </p:cNvGraphicFramePr>
          <p:nvPr>
            <p:ph sz="quarter" idx="2"/>
          </p:nvPr>
        </p:nvGraphicFramePr>
        <p:xfrm>
          <a:off x="1981200" y="5943600"/>
          <a:ext cx="6624637" cy="415925"/>
        </p:xfrm>
        <a:graphic>
          <a:graphicData uri="http://schemas.openxmlformats.org/presentationml/2006/ole">
            <p:oleObj spid="_x0000_s43010" name="משוואה" r:id="rId4" imgW="3644900" imgH="228600" progId="Equation.3">
              <p:embed/>
            </p:oleObj>
          </a:graphicData>
        </a:graphic>
      </p:graphicFrame>
      <p:graphicFrame>
        <p:nvGraphicFramePr>
          <p:cNvPr id="480273" name="Object 17"/>
          <p:cNvGraphicFramePr>
            <a:graphicFrameLocks noGrp="1" noChangeAspect="1"/>
          </p:cNvGraphicFramePr>
          <p:nvPr>
            <p:ph sz="quarter" idx="3"/>
          </p:nvPr>
        </p:nvGraphicFramePr>
        <p:xfrm>
          <a:off x="4318000" y="5396898"/>
          <a:ext cx="4097338" cy="425450"/>
        </p:xfrm>
        <a:graphic>
          <a:graphicData uri="http://schemas.openxmlformats.org/presentationml/2006/ole">
            <p:oleObj spid="_x0000_s43011" name="Equation" r:id="rId5" imgW="2324100" imgH="241300" progId="Equation.3">
              <p:embed/>
            </p:oleObj>
          </a:graphicData>
        </a:graphic>
      </p:graphicFrame>
      <p:sp>
        <p:nvSpPr>
          <p:cNvPr id="23" name="Slide Number Placeholder 6"/>
          <p:cNvSpPr>
            <a:spLocks noGrp="1"/>
          </p:cNvSpPr>
          <p:nvPr>
            <p:ph type="sldNum" sz="quarter" idx="4294967295"/>
          </p:nvPr>
        </p:nvSpPr>
        <p:spPr>
          <a:xfrm>
            <a:off x="6553200" y="6248400"/>
            <a:ext cx="2133600" cy="457200"/>
          </a:xfrm>
          <a:prstGeom prst="rect">
            <a:avLst/>
          </a:prstGeom>
        </p:spPr>
        <p:txBody>
          <a:bodyPr/>
          <a:lstStyle/>
          <a:p>
            <a:fld id="{628D3FB1-A840-47F1-83E2-890E1CCD8AA2}" type="slidenum">
              <a:rPr lang="he-IL"/>
              <a:pPr/>
              <a:t>16</a:t>
            </a:fld>
            <a:endParaRPr lang="en-US"/>
          </a:p>
        </p:txBody>
      </p:sp>
      <p:sp>
        <p:nvSpPr>
          <p:cNvPr id="480261" name="Text Box 5"/>
          <p:cNvSpPr txBox="1">
            <a:spLocks noChangeAspect="1" noChangeArrowheads="1"/>
          </p:cNvSpPr>
          <p:nvPr/>
        </p:nvSpPr>
        <p:spPr bwMode="auto">
          <a:xfrm>
            <a:off x="6659563" y="3716338"/>
            <a:ext cx="604837" cy="274637"/>
          </a:xfrm>
          <a:prstGeom prst="rect">
            <a:avLst/>
          </a:prstGeom>
          <a:noFill/>
          <a:ln w="9525">
            <a:noFill/>
            <a:miter lim="800000"/>
            <a:headEnd/>
            <a:tailEnd/>
          </a:ln>
          <a:effectLst/>
        </p:spPr>
        <p:txBody>
          <a:bodyPr>
            <a:spAutoFit/>
          </a:bodyPr>
          <a:lstStyle/>
          <a:p>
            <a:pPr algn="ctr" rtl="0" eaLnBrk="0" hangingPunct="0">
              <a:spcBef>
                <a:spcPct val="50000"/>
              </a:spcBef>
            </a:pPr>
            <a:r>
              <a:rPr lang="en-US" sz="1200"/>
              <a:t>InAs</a:t>
            </a:r>
          </a:p>
        </p:txBody>
      </p:sp>
      <p:sp>
        <p:nvSpPr>
          <p:cNvPr id="480262" name="Text Box 6"/>
          <p:cNvSpPr txBox="1">
            <a:spLocks noChangeAspect="1" noChangeArrowheads="1"/>
          </p:cNvSpPr>
          <p:nvPr/>
        </p:nvSpPr>
        <p:spPr bwMode="auto">
          <a:xfrm>
            <a:off x="5795963" y="3892550"/>
            <a:ext cx="606425" cy="274638"/>
          </a:xfrm>
          <a:prstGeom prst="rect">
            <a:avLst/>
          </a:prstGeom>
          <a:noFill/>
          <a:ln w="9525">
            <a:noFill/>
            <a:miter lim="800000"/>
            <a:headEnd/>
            <a:tailEnd/>
          </a:ln>
          <a:effectLst/>
        </p:spPr>
        <p:txBody>
          <a:bodyPr>
            <a:spAutoFit/>
          </a:bodyPr>
          <a:lstStyle/>
          <a:p>
            <a:pPr algn="ctr" rtl="0" eaLnBrk="0" hangingPunct="0">
              <a:spcBef>
                <a:spcPct val="50000"/>
              </a:spcBef>
            </a:pPr>
            <a:r>
              <a:rPr lang="en-US" sz="1200"/>
              <a:t>GaAs</a:t>
            </a:r>
          </a:p>
        </p:txBody>
      </p:sp>
      <p:sp>
        <p:nvSpPr>
          <p:cNvPr id="480263" name="Text Box 7"/>
          <p:cNvSpPr txBox="1">
            <a:spLocks noChangeAspect="1" noChangeArrowheads="1"/>
          </p:cNvSpPr>
          <p:nvPr/>
        </p:nvSpPr>
        <p:spPr bwMode="auto">
          <a:xfrm>
            <a:off x="8316913" y="3068638"/>
            <a:ext cx="604837" cy="274637"/>
          </a:xfrm>
          <a:prstGeom prst="rect">
            <a:avLst/>
          </a:prstGeom>
          <a:noFill/>
          <a:ln w="9525">
            <a:noFill/>
            <a:miter lim="800000"/>
            <a:headEnd/>
            <a:tailEnd/>
          </a:ln>
          <a:effectLst/>
        </p:spPr>
        <p:txBody>
          <a:bodyPr>
            <a:spAutoFit/>
          </a:bodyPr>
          <a:lstStyle/>
          <a:p>
            <a:pPr algn="ctr" rtl="0" eaLnBrk="0" hangingPunct="0">
              <a:spcBef>
                <a:spcPct val="50000"/>
              </a:spcBef>
            </a:pPr>
            <a:r>
              <a:rPr lang="en-US" sz="1200"/>
              <a:t>InSb</a:t>
            </a:r>
          </a:p>
        </p:txBody>
      </p:sp>
      <p:sp>
        <p:nvSpPr>
          <p:cNvPr id="480264" name="Text Box 8"/>
          <p:cNvSpPr txBox="1">
            <a:spLocks noChangeAspect="1" noChangeArrowheads="1"/>
          </p:cNvSpPr>
          <p:nvPr/>
        </p:nvSpPr>
        <p:spPr bwMode="auto">
          <a:xfrm>
            <a:off x="7380288" y="3213100"/>
            <a:ext cx="692150" cy="274638"/>
          </a:xfrm>
          <a:prstGeom prst="rect">
            <a:avLst/>
          </a:prstGeom>
          <a:noFill/>
          <a:ln w="9525">
            <a:noFill/>
            <a:miter lim="800000"/>
            <a:headEnd/>
            <a:tailEnd/>
          </a:ln>
          <a:effectLst/>
        </p:spPr>
        <p:txBody>
          <a:bodyPr>
            <a:spAutoFit/>
          </a:bodyPr>
          <a:lstStyle/>
          <a:p>
            <a:pPr algn="ctr" rtl="0" eaLnBrk="0" hangingPunct="0">
              <a:spcBef>
                <a:spcPct val="50000"/>
              </a:spcBef>
            </a:pPr>
            <a:r>
              <a:rPr lang="en-US" sz="1200"/>
              <a:t>0.73eV</a:t>
            </a:r>
          </a:p>
        </p:txBody>
      </p:sp>
      <p:sp>
        <p:nvSpPr>
          <p:cNvPr id="480265" name="Text Box 9"/>
          <p:cNvSpPr txBox="1">
            <a:spLocks noChangeAspect="1" noChangeArrowheads="1"/>
          </p:cNvSpPr>
          <p:nvPr/>
        </p:nvSpPr>
        <p:spPr bwMode="auto">
          <a:xfrm>
            <a:off x="6659563" y="4152900"/>
            <a:ext cx="692150" cy="274638"/>
          </a:xfrm>
          <a:prstGeom prst="rect">
            <a:avLst/>
          </a:prstGeom>
          <a:noFill/>
          <a:ln w="9525">
            <a:noFill/>
            <a:miter lim="800000"/>
            <a:headEnd/>
            <a:tailEnd/>
          </a:ln>
          <a:effectLst/>
        </p:spPr>
        <p:txBody>
          <a:bodyPr>
            <a:spAutoFit/>
          </a:bodyPr>
          <a:lstStyle/>
          <a:p>
            <a:pPr algn="ctr" rtl="0" eaLnBrk="0" hangingPunct="0">
              <a:spcBef>
                <a:spcPct val="50000"/>
              </a:spcBef>
            </a:pPr>
            <a:r>
              <a:rPr lang="en-US" sz="1200" dirty="0"/>
              <a:t>0.35eV</a:t>
            </a:r>
          </a:p>
        </p:txBody>
      </p:sp>
      <p:sp>
        <p:nvSpPr>
          <p:cNvPr id="480266" name="Text Box 10"/>
          <p:cNvSpPr txBox="1">
            <a:spLocks noChangeAspect="1" noChangeArrowheads="1"/>
          </p:cNvSpPr>
          <p:nvPr/>
        </p:nvSpPr>
        <p:spPr bwMode="auto">
          <a:xfrm>
            <a:off x="8272463" y="3373438"/>
            <a:ext cx="692150" cy="274637"/>
          </a:xfrm>
          <a:prstGeom prst="rect">
            <a:avLst/>
          </a:prstGeom>
          <a:noFill/>
          <a:ln w="9525">
            <a:noFill/>
            <a:miter lim="800000"/>
            <a:headEnd/>
            <a:tailEnd/>
          </a:ln>
          <a:effectLst/>
        </p:spPr>
        <p:txBody>
          <a:bodyPr>
            <a:spAutoFit/>
          </a:bodyPr>
          <a:lstStyle/>
          <a:p>
            <a:pPr algn="ctr" rtl="0" eaLnBrk="0" hangingPunct="0">
              <a:spcBef>
                <a:spcPct val="50000"/>
              </a:spcBef>
            </a:pPr>
            <a:r>
              <a:rPr lang="en-US" sz="1200"/>
              <a:t>0.18eV</a:t>
            </a:r>
          </a:p>
        </p:txBody>
      </p:sp>
      <p:sp>
        <p:nvSpPr>
          <p:cNvPr id="480267" name="Text Box 11"/>
          <p:cNvSpPr txBox="1">
            <a:spLocks noChangeAspect="1" noChangeArrowheads="1"/>
          </p:cNvSpPr>
          <p:nvPr/>
        </p:nvSpPr>
        <p:spPr bwMode="auto">
          <a:xfrm>
            <a:off x="8101013" y="2725738"/>
            <a:ext cx="1036637" cy="274637"/>
          </a:xfrm>
          <a:prstGeom prst="rect">
            <a:avLst/>
          </a:prstGeom>
          <a:noFill/>
          <a:ln w="9525">
            <a:noFill/>
            <a:miter lim="800000"/>
            <a:headEnd/>
            <a:tailEnd/>
          </a:ln>
          <a:effectLst/>
        </p:spPr>
        <p:txBody>
          <a:bodyPr>
            <a:spAutoFit/>
          </a:bodyPr>
          <a:lstStyle/>
          <a:p>
            <a:pPr algn="ctr" rtl="0" eaLnBrk="0" hangingPunct="0">
              <a:spcBef>
                <a:spcPct val="50000"/>
              </a:spcBef>
            </a:pPr>
            <a:r>
              <a:rPr lang="en-US" sz="1200" i="1">
                <a:latin typeface="Symbol" pitchFamily="18" charset="2"/>
              </a:rPr>
              <a:t>c</a:t>
            </a:r>
            <a:r>
              <a:rPr lang="en-US" sz="1200" i="1"/>
              <a:t> =</a:t>
            </a:r>
            <a:r>
              <a:rPr lang="en-US" sz="1200"/>
              <a:t>4.59eV</a:t>
            </a:r>
          </a:p>
        </p:txBody>
      </p:sp>
      <p:sp>
        <p:nvSpPr>
          <p:cNvPr id="480268" name="Text Box 12"/>
          <p:cNvSpPr txBox="1">
            <a:spLocks noChangeAspect="1" noChangeArrowheads="1"/>
          </p:cNvSpPr>
          <p:nvPr/>
        </p:nvSpPr>
        <p:spPr bwMode="auto">
          <a:xfrm>
            <a:off x="6372225" y="3200400"/>
            <a:ext cx="1036638" cy="274638"/>
          </a:xfrm>
          <a:prstGeom prst="rect">
            <a:avLst/>
          </a:prstGeom>
          <a:noFill/>
          <a:ln w="9525">
            <a:noFill/>
            <a:miter lim="800000"/>
            <a:headEnd/>
            <a:tailEnd/>
          </a:ln>
          <a:effectLst/>
        </p:spPr>
        <p:txBody>
          <a:bodyPr>
            <a:spAutoFit/>
          </a:bodyPr>
          <a:lstStyle/>
          <a:p>
            <a:pPr algn="ctr" rtl="0" eaLnBrk="0" hangingPunct="0">
              <a:spcBef>
                <a:spcPct val="50000"/>
              </a:spcBef>
            </a:pPr>
            <a:r>
              <a:rPr lang="en-US" sz="1200" i="1" dirty="0">
                <a:latin typeface="Symbol" pitchFamily="18" charset="2"/>
              </a:rPr>
              <a:t>c</a:t>
            </a:r>
            <a:r>
              <a:rPr lang="en-US" sz="1200" i="1" dirty="0"/>
              <a:t> =</a:t>
            </a:r>
            <a:r>
              <a:rPr lang="en-US" sz="1200" dirty="0"/>
              <a:t>4.90eV</a:t>
            </a:r>
          </a:p>
        </p:txBody>
      </p:sp>
      <p:sp>
        <p:nvSpPr>
          <p:cNvPr id="480269" name="Text Box 13"/>
          <p:cNvSpPr txBox="1">
            <a:spLocks noChangeAspect="1" noChangeArrowheads="1"/>
          </p:cNvSpPr>
          <p:nvPr/>
        </p:nvSpPr>
        <p:spPr bwMode="auto">
          <a:xfrm>
            <a:off x="5580063" y="1557338"/>
            <a:ext cx="1036637" cy="274637"/>
          </a:xfrm>
          <a:prstGeom prst="rect">
            <a:avLst/>
          </a:prstGeom>
          <a:noFill/>
          <a:ln w="9525">
            <a:noFill/>
            <a:miter lim="800000"/>
            <a:headEnd/>
            <a:tailEnd/>
          </a:ln>
          <a:effectLst/>
        </p:spPr>
        <p:txBody>
          <a:bodyPr>
            <a:spAutoFit/>
          </a:bodyPr>
          <a:lstStyle/>
          <a:p>
            <a:pPr algn="ctr" rtl="0" eaLnBrk="0" hangingPunct="0">
              <a:spcBef>
                <a:spcPct val="50000"/>
              </a:spcBef>
            </a:pPr>
            <a:r>
              <a:rPr lang="en-US" sz="1200" i="1" dirty="0">
                <a:latin typeface="Symbol" pitchFamily="18" charset="2"/>
              </a:rPr>
              <a:t>c</a:t>
            </a:r>
            <a:r>
              <a:rPr lang="en-US" sz="1200" i="1" dirty="0"/>
              <a:t> =</a:t>
            </a:r>
            <a:r>
              <a:rPr lang="en-US" sz="1200" dirty="0"/>
              <a:t>4.07eV</a:t>
            </a:r>
          </a:p>
        </p:txBody>
      </p:sp>
      <p:sp>
        <p:nvSpPr>
          <p:cNvPr id="480270" name="Rectangle 14"/>
          <p:cNvSpPr>
            <a:spLocks noChangeAspect="1" noChangeArrowheads="1"/>
          </p:cNvSpPr>
          <p:nvPr/>
        </p:nvSpPr>
        <p:spPr bwMode="auto">
          <a:xfrm>
            <a:off x="8243888" y="3068638"/>
            <a:ext cx="720725" cy="330200"/>
          </a:xfrm>
          <a:prstGeom prst="rect">
            <a:avLst/>
          </a:prstGeom>
          <a:solidFill>
            <a:schemeClr val="accent1">
              <a:alpha val="39000"/>
            </a:schemeClr>
          </a:solidFill>
          <a:ln w="57150">
            <a:solidFill>
              <a:schemeClr val="tx1"/>
            </a:solidFill>
            <a:miter lim="800000"/>
            <a:headEnd/>
            <a:tailEnd/>
          </a:ln>
          <a:effectLst/>
        </p:spPr>
        <p:txBody>
          <a:bodyPr wrap="none" anchor="ctr"/>
          <a:lstStyle/>
          <a:p>
            <a:endParaRPr lang="he-IL"/>
          </a:p>
        </p:txBody>
      </p:sp>
      <p:sp>
        <p:nvSpPr>
          <p:cNvPr id="480271" name="Rectangle 15"/>
          <p:cNvSpPr>
            <a:spLocks noChangeAspect="1" noChangeArrowheads="1"/>
          </p:cNvSpPr>
          <p:nvPr/>
        </p:nvSpPr>
        <p:spPr bwMode="auto">
          <a:xfrm>
            <a:off x="6586538" y="3500438"/>
            <a:ext cx="722312" cy="658812"/>
          </a:xfrm>
          <a:prstGeom prst="rect">
            <a:avLst/>
          </a:prstGeom>
          <a:solidFill>
            <a:srgbClr val="00FFFF">
              <a:alpha val="39000"/>
            </a:srgbClr>
          </a:solidFill>
          <a:ln w="57150">
            <a:solidFill>
              <a:schemeClr val="tx1"/>
            </a:solidFill>
            <a:miter lim="800000"/>
            <a:headEnd/>
            <a:tailEnd/>
          </a:ln>
          <a:effectLst/>
        </p:spPr>
        <p:txBody>
          <a:bodyPr wrap="none" anchor="ctr"/>
          <a:lstStyle/>
          <a:p>
            <a:endParaRPr lang="he-IL"/>
          </a:p>
        </p:txBody>
      </p:sp>
      <p:sp>
        <p:nvSpPr>
          <p:cNvPr id="480272" name="Rectangle 16"/>
          <p:cNvSpPr>
            <a:spLocks noChangeAspect="1" noChangeArrowheads="1"/>
          </p:cNvSpPr>
          <p:nvPr/>
        </p:nvSpPr>
        <p:spPr bwMode="auto">
          <a:xfrm>
            <a:off x="5724525" y="1858963"/>
            <a:ext cx="720725" cy="2640012"/>
          </a:xfrm>
          <a:prstGeom prst="rect">
            <a:avLst/>
          </a:prstGeom>
          <a:solidFill>
            <a:schemeClr val="accent1">
              <a:alpha val="39000"/>
            </a:schemeClr>
          </a:solidFill>
          <a:ln w="57150">
            <a:solidFill>
              <a:schemeClr val="tx1"/>
            </a:solidFill>
            <a:miter lim="800000"/>
            <a:headEnd/>
            <a:tailEnd/>
          </a:ln>
          <a:effectLst/>
        </p:spPr>
        <p:txBody>
          <a:bodyPr wrap="none" anchor="ctr"/>
          <a:lstStyle/>
          <a:p>
            <a:endParaRPr lang="he-IL"/>
          </a:p>
        </p:txBody>
      </p:sp>
      <p:sp>
        <p:nvSpPr>
          <p:cNvPr id="480274" name="Rectangle 18"/>
          <p:cNvSpPr>
            <a:spLocks noChangeAspect="1" noChangeArrowheads="1"/>
          </p:cNvSpPr>
          <p:nvPr/>
        </p:nvSpPr>
        <p:spPr bwMode="auto">
          <a:xfrm>
            <a:off x="7380288" y="1916113"/>
            <a:ext cx="720725" cy="1296987"/>
          </a:xfrm>
          <a:prstGeom prst="rect">
            <a:avLst/>
          </a:prstGeom>
          <a:solidFill>
            <a:srgbClr val="9DD3D7">
              <a:alpha val="39000"/>
            </a:srgbClr>
          </a:solidFill>
          <a:ln w="57150">
            <a:solidFill>
              <a:schemeClr val="tx1"/>
            </a:solidFill>
            <a:miter lim="800000"/>
            <a:headEnd/>
            <a:tailEnd/>
          </a:ln>
          <a:effectLst/>
        </p:spPr>
        <p:txBody>
          <a:bodyPr wrap="none" anchor="ctr"/>
          <a:lstStyle/>
          <a:p>
            <a:endParaRPr lang="he-IL"/>
          </a:p>
        </p:txBody>
      </p:sp>
      <p:sp>
        <p:nvSpPr>
          <p:cNvPr id="480275" name="Text Box 19"/>
          <p:cNvSpPr txBox="1">
            <a:spLocks noChangeAspect="1" noChangeArrowheads="1"/>
          </p:cNvSpPr>
          <p:nvPr/>
        </p:nvSpPr>
        <p:spPr bwMode="auto">
          <a:xfrm>
            <a:off x="7451725" y="2433638"/>
            <a:ext cx="604838" cy="274637"/>
          </a:xfrm>
          <a:prstGeom prst="rect">
            <a:avLst/>
          </a:prstGeom>
          <a:noFill/>
          <a:ln w="9525">
            <a:noFill/>
            <a:miter lim="800000"/>
            <a:headEnd/>
            <a:tailEnd/>
          </a:ln>
          <a:effectLst/>
        </p:spPr>
        <p:txBody>
          <a:bodyPr>
            <a:spAutoFit/>
          </a:bodyPr>
          <a:lstStyle/>
          <a:p>
            <a:pPr algn="ctr" rtl="0" eaLnBrk="0" hangingPunct="0">
              <a:spcBef>
                <a:spcPct val="50000"/>
              </a:spcBef>
            </a:pPr>
            <a:r>
              <a:rPr lang="en-US" sz="1200"/>
              <a:t>GaSb</a:t>
            </a:r>
          </a:p>
        </p:txBody>
      </p:sp>
      <p:sp>
        <p:nvSpPr>
          <p:cNvPr id="480276" name="Text Box 20"/>
          <p:cNvSpPr txBox="1">
            <a:spLocks noChangeAspect="1" noChangeArrowheads="1"/>
          </p:cNvSpPr>
          <p:nvPr/>
        </p:nvSpPr>
        <p:spPr bwMode="auto">
          <a:xfrm>
            <a:off x="7207250" y="1628775"/>
            <a:ext cx="1036638" cy="274638"/>
          </a:xfrm>
          <a:prstGeom prst="rect">
            <a:avLst/>
          </a:prstGeom>
          <a:noFill/>
          <a:ln w="9525">
            <a:noFill/>
            <a:miter lim="800000"/>
            <a:headEnd/>
            <a:tailEnd/>
          </a:ln>
          <a:effectLst/>
        </p:spPr>
        <p:txBody>
          <a:bodyPr>
            <a:spAutoFit/>
          </a:bodyPr>
          <a:lstStyle/>
          <a:p>
            <a:pPr algn="ctr" rtl="0" eaLnBrk="0" hangingPunct="0">
              <a:spcBef>
                <a:spcPct val="50000"/>
              </a:spcBef>
            </a:pPr>
            <a:r>
              <a:rPr lang="en-US" sz="1200" i="1">
                <a:latin typeface="Symbol" pitchFamily="18" charset="2"/>
              </a:rPr>
              <a:t>c</a:t>
            </a:r>
            <a:r>
              <a:rPr lang="en-US" sz="1200" i="1"/>
              <a:t> =</a:t>
            </a:r>
            <a:r>
              <a:rPr lang="en-US" sz="1200"/>
              <a:t>4.06eV</a:t>
            </a:r>
          </a:p>
        </p:txBody>
      </p:sp>
      <p:sp>
        <p:nvSpPr>
          <p:cNvPr id="480277" name="Text Box 21"/>
          <p:cNvSpPr txBox="1">
            <a:spLocks noChangeAspect="1" noChangeArrowheads="1"/>
          </p:cNvSpPr>
          <p:nvPr/>
        </p:nvSpPr>
        <p:spPr bwMode="auto">
          <a:xfrm>
            <a:off x="5795963" y="4508500"/>
            <a:ext cx="692150" cy="274638"/>
          </a:xfrm>
          <a:prstGeom prst="rect">
            <a:avLst/>
          </a:prstGeom>
          <a:noFill/>
          <a:ln w="9525">
            <a:noFill/>
            <a:miter lim="800000"/>
            <a:headEnd/>
            <a:tailEnd/>
          </a:ln>
          <a:effectLst/>
        </p:spPr>
        <p:txBody>
          <a:bodyPr>
            <a:spAutoFit/>
          </a:bodyPr>
          <a:lstStyle/>
          <a:p>
            <a:pPr algn="ctr" rtl="0" eaLnBrk="0" hangingPunct="0">
              <a:spcBef>
                <a:spcPct val="50000"/>
              </a:spcBef>
            </a:pPr>
            <a:r>
              <a:rPr lang="en-US" sz="1200" dirty="0"/>
              <a:t>1.42eV</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0269">
                                            <p:txEl>
                                              <p:pRg st="0" end="0"/>
                                            </p:txEl>
                                          </p:spTgt>
                                        </p:tgtEl>
                                        <p:attrNameLst>
                                          <p:attrName>style.visibility</p:attrName>
                                        </p:attrNameLst>
                                      </p:cBhvr>
                                      <p:to>
                                        <p:strVal val="visible"/>
                                      </p:to>
                                    </p:set>
                                    <p:animEffect transition="in" filter="fade">
                                      <p:cBhvr>
                                        <p:cTn id="7" dur="2000"/>
                                        <p:tgtEl>
                                          <p:spTgt spid="48026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0268">
                                            <p:txEl>
                                              <p:pRg st="0" end="0"/>
                                            </p:txEl>
                                          </p:spTgt>
                                        </p:tgtEl>
                                        <p:attrNameLst>
                                          <p:attrName>style.visibility</p:attrName>
                                        </p:attrNameLst>
                                      </p:cBhvr>
                                      <p:to>
                                        <p:strVal val="visible"/>
                                      </p:to>
                                    </p:set>
                                    <p:animEffect transition="in" filter="fade">
                                      <p:cBhvr>
                                        <p:cTn id="10" dur="2000"/>
                                        <p:tgtEl>
                                          <p:spTgt spid="48026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0276">
                                            <p:txEl>
                                              <p:pRg st="0" end="0"/>
                                            </p:txEl>
                                          </p:spTgt>
                                        </p:tgtEl>
                                        <p:attrNameLst>
                                          <p:attrName>style.visibility</p:attrName>
                                        </p:attrNameLst>
                                      </p:cBhvr>
                                      <p:to>
                                        <p:strVal val="visible"/>
                                      </p:to>
                                    </p:set>
                                    <p:animEffect transition="in" filter="fade">
                                      <p:cBhvr>
                                        <p:cTn id="13" dur="2000"/>
                                        <p:tgtEl>
                                          <p:spTgt spid="48027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0267">
                                            <p:txEl>
                                              <p:pRg st="0" end="0"/>
                                            </p:txEl>
                                          </p:spTgt>
                                        </p:tgtEl>
                                        <p:attrNameLst>
                                          <p:attrName>style.visibility</p:attrName>
                                        </p:attrNameLst>
                                      </p:cBhvr>
                                      <p:to>
                                        <p:strVal val="visible"/>
                                      </p:to>
                                    </p:set>
                                    <p:animEffect transition="in" filter="fade">
                                      <p:cBhvr>
                                        <p:cTn id="16" dur="2000"/>
                                        <p:tgtEl>
                                          <p:spTgt spid="48026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80277">
                                            <p:txEl>
                                              <p:pRg st="0" end="0"/>
                                            </p:txEl>
                                          </p:spTgt>
                                        </p:tgtEl>
                                        <p:attrNameLst>
                                          <p:attrName>style.visibility</p:attrName>
                                        </p:attrNameLst>
                                      </p:cBhvr>
                                      <p:to>
                                        <p:strVal val="visible"/>
                                      </p:to>
                                    </p:set>
                                    <p:animEffect transition="in" filter="fade">
                                      <p:cBhvr>
                                        <p:cTn id="21" dur="2000"/>
                                        <p:tgtEl>
                                          <p:spTgt spid="480277">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0265">
                                            <p:txEl>
                                              <p:pRg st="0" end="0"/>
                                            </p:txEl>
                                          </p:spTgt>
                                        </p:tgtEl>
                                        <p:attrNameLst>
                                          <p:attrName>style.visibility</p:attrName>
                                        </p:attrNameLst>
                                      </p:cBhvr>
                                      <p:to>
                                        <p:strVal val="visible"/>
                                      </p:to>
                                    </p:set>
                                    <p:animEffect transition="in" filter="fade">
                                      <p:cBhvr>
                                        <p:cTn id="24" dur="2000"/>
                                        <p:tgtEl>
                                          <p:spTgt spid="480265">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80264">
                                            <p:txEl>
                                              <p:pRg st="0" end="0"/>
                                            </p:txEl>
                                          </p:spTgt>
                                        </p:tgtEl>
                                        <p:attrNameLst>
                                          <p:attrName>style.visibility</p:attrName>
                                        </p:attrNameLst>
                                      </p:cBhvr>
                                      <p:to>
                                        <p:strVal val="visible"/>
                                      </p:to>
                                    </p:set>
                                    <p:animEffect transition="in" filter="fade">
                                      <p:cBhvr>
                                        <p:cTn id="27" dur="2000"/>
                                        <p:tgtEl>
                                          <p:spTgt spid="480264">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80266">
                                            <p:txEl>
                                              <p:pRg st="0" end="0"/>
                                            </p:txEl>
                                          </p:spTgt>
                                        </p:tgtEl>
                                        <p:attrNameLst>
                                          <p:attrName>style.visibility</p:attrName>
                                        </p:attrNameLst>
                                      </p:cBhvr>
                                      <p:to>
                                        <p:strVal val="visible"/>
                                      </p:to>
                                    </p:set>
                                    <p:animEffect transition="in" filter="fade">
                                      <p:cBhvr>
                                        <p:cTn id="30" dur="2000"/>
                                        <p:tgtEl>
                                          <p:spTgt spid="48026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0272"/>
                                        </p:tgtEl>
                                        <p:attrNameLst>
                                          <p:attrName>style.visibility</p:attrName>
                                        </p:attrNameLst>
                                      </p:cBhvr>
                                      <p:to>
                                        <p:strVal val="visible"/>
                                      </p:to>
                                    </p:set>
                                    <p:animEffect transition="in" filter="wipe(down)">
                                      <p:cBhvr>
                                        <p:cTn id="35" dur="500"/>
                                        <p:tgtEl>
                                          <p:spTgt spid="48027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80271"/>
                                        </p:tgtEl>
                                        <p:attrNameLst>
                                          <p:attrName>style.visibility</p:attrName>
                                        </p:attrNameLst>
                                      </p:cBhvr>
                                      <p:to>
                                        <p:strVal val="visible"/>
                                      </p:to>
                                    </p:set>
                                    <p:animEffect transition="in" filter="wipe(down)">
                                      <p:cBhvr>
                                        <p:cTn id="38" dur="500"/>
                                        <p:tgtEl>
                                          <p:spTgt spid="48027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480274"/>
                                        </p:tgtEl>
                                        <p:attrNameLst>
                                          <p:attrName>style.visibility</p:attrName>
                                        </p:attrNameLst>
                                      </p:cBhvr>
                                      <p:to>
                                        <p:strVal val="visible"/>
                                      </p:to>
                                    </p:set>
                                    <p:animEffect transition="in" filter="wipe(down)">
                                      <p:cBhvr>
                                        <p:cTn id="41" dur="500"/>
                                        <p:tgtEl>
                                          <p:spTgt spid="48027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80270"/>
                                        </p:tgtEl>
                                        <p:attrNameLst>
                                          <p:attrName>style.visibility</p:attrName>
                                        </p:attrNameLst>
                                      </p:cBhvr>
                                      <p:to>
                                        <p:strVal val="visible"/>
                                      </p:to>
                                    </p:set>
                                    <p:animEffect transition="in" filter="wipe(down)">
                                      <p:cBhvr>
                                        <p:cTn id="44" dur="500"/>
                                        <p:tgtEl>
                                          <p:spTgt spid="48027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80273"/>
                                        </p:tgtEl>
                                        <p:attrNameLst>
                                          <p:attrName>style.visibility</p:attrName>
                                        </p:attrNameLst>
                                      </p:cBhvr>
                                      <p:to>
                                        <p:strVal val="visible"/>
                                      </p:to>
                                    </p:set>
                                    <p:animEffect transition="in" filter="fade">
                                      <p:cBhvr>
                                        <p:cTn id="49" dur="2000"/>
                                        <p:tgtEl>
                                          <p:spTgt spid="480273"/>
                                        </p:tgtEl>
                                      </p:cBhvr>
                                    </p:animEffect>
                                  </p:childTnLst>
                                </p:cTn>
                              </p:par>
                              <p:par>
                                <p:cTn id="50" presetID="10" presetClass="entr" presetSubtype="0" fill="hold" nodeType="withEffect">
                                  <p:stCondLst>
                                    <p:cond delay="0"/>
                                  </p:stCondLst>
                                  <p:childTnLst>
                                    <p:set>
                                      <p:cBhvr>
                                        <p:cTn id="51" dur="1" fill="hold">
                                          <p:stCondLst>
                                            <p:cond delay="0"/>
                                          </p:stCondLst>
                                        </p:cTn>
                                        <p:tgtEl>
                                          <p:spTgt spid="480260"/>
                                        </p:tgtEl>
                                        <p:attrNameLst>
                                          <p:attrName>style.visibility</p:attrName>
                                        </p:attrNameLst>
                                      </p:cBhvr>
                                      <p:to>
                                        <p:strVal val="visible"/>
                                      </p:to>
                                    </p:set>
                                    <p:animEffect transition="in" filter="fade">
                                      <p:cBhvr>
                                        <p:cTn id="52" dur="2000"/>
                                        <p:tgtEl>
                                          <p:spTgt spid="480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64" grpId="0" build="allAtOnce"/>
      <p:bldP spid="480265" grpId="0" build="allAtOnce"/>
      <p:bldP spid="480266" grpId="0" build="allAtOnce"/>
      <p:bldP spid="480267" grpId="0" build="allAtOnce"/>
      <p:bldP spid="480268" grpId="0" build="allAtOnce"/>
      <p:bldP spid="480269" grpId="0" build="allAtOnce"/>
      <p:bldP spid="480270" grpId="0" animBg="1"/>
      <p:bldP spid="480271" grpId="0" animBg="1"/>
      <p:bldP spid="480272" grpId="0" animBg="1"/>
      <p:bldP spid="480274" grpId="0" animBg="1"/>
      <p:bldP spid="480276" grpId="0" build="allAtOnce"/>
      <p:bldP spid="480277"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4" name="Rectangle 4"/>
          <p:cNvSpPr>
            <a:spLocks noGrp="1" noChangeArrowheads="1"/>
          </p:cNvSpPr>
          <p:nvPr>
            <p:ph type="title"/>
          </p:nvPr>
        </p:nvSpPr>
        <p:spPr>
          <a:xfrm>
            <a:off x="533400" y="152400"/>
            <a:ext cx="8382000" cy="1127125"/>
          </a:xfrm>
          <a:noFill/>
          <a:ln/>
        </p:spPr>
        <p:txBody>
          <a:bodyPr/>
          <a:lstStyle/>
          <a:p>
            <a:r>
              <a:rPr lang="en-US" b="1" dirty="0"/>
              <a:t>Comparison of the simulated and the measured CPD</a:t>
            </a:r>
          </a:p>
        </p:txBody>
      </p:sp>
      <p:sp>
        <p:nvSpPr>
          <p:cNvPr id="6" name="Slide Number Placeholder 4"/>
          <p:cNvSpPr>
            <a:spLocks noGrp="1"/>
          </p:cNvSpPr>
          <p:nvPr>
            <p:ph type="sldNum" sz="quarter" idx="4294967295"/>
          </p:nvPr>
        </p:nvSpPr>
        <p:spPr>
          <a:xfrm>
            <a:off x="6553200" y="6248400"/>
            <a:ext cx="2133600" cy="457200"/>
          </a:xfrm>
          <a:prstGeom prst="rect">
            <a:avLst/>
          </a:prstGeom>
        </p:spPr>
        <p:txBody>
          <a:bodyPr/>
          <a:lstStyle/>
          <a:p>
            <a:fld id="{26AE1BBF-AA5A-4C55-A8CB-092C5EB3FEA3}" type="slidenum">
              <a:rPr lang="he-IL"/>
              <a:pPr/>
              <a:t>17</a:t>
            </a:fld>
            <a:endParaRPr lang="en-US"/>
          </a:p>
        </p:txBody>
      </p:sp>
      <p:pic>
        <p:nvPicPr>
          <p:cNvPr id="491523" name="Picture 3"/>
          <p:cNvPicPr>
            <a:picLocks noGrp="1" noChangeAspect="1" noChangeArrowheads="1"/>
          </p:cNvPicPr>
          <p:nvPr>
            <p:ph idx="1"/>
          </p:nvPr>
        </p:nvPicPr>
        <p:blipFill>
          <a:blip r:embed="rId3" cstate="print"/>
          <a:srcRect/>
          <a:stretch>
            <a:fillRect/>
          </a:stretch>
        </p:blipFill>
        <p:spPr>
          <a:xfrm>
            <a:off x="1222375" y="1429026"/>
            <a:ext cx="6169025" cy="4438374"/>
          </a:xfrm>
          <a:noFill/>
          <a:ln/>
        </p:spPr>
      </p:pic>
      <p:sp>
        <p:nvSpPr>
          <p:cNvPr id="491527" name="Text Box 7"/>
          <p:cNvSpPr txBox="1">
            <a:spLocks noChangeArrowheads="1"/>
          </p:cNvSpPr>
          <p:nvPr/>
        </p:nvSpPr>
        <p:spPr bwMode="auto">
          <a:xfrm>
            <a:off x="2362200" y="5940623"/>
            <a:ext cx="4724400" cy="307777"/>
          </a:xfrm>
          <a:prstGeom prst="rect">
            <a:avLst/>
          </a:prstGeom>
          <a:noFill/>
          <a:ln w="9525">
            <a:noFill/>
            <a:miter lim="800000"/>
            <a:headEnd/>
            <a:tailEnd/>
          </a:ln>
          <a:effectLst/>
        </p:spPr>
        <p:txBody>
          <a:bodyPr wrap="square">
            <a:spAutoFit/>
          </a:bodyPr>
          <a:lstStyle/>
          <a:p>
            <a:pPr>
              <a:spcBef>
                <a:spcPct val="50000"/>
              </a:spcBef>
            </a:pPr>
            <a:r>
              <a:rPr lang="en-US" b="1" dirty="0" err="1" smtClean="0"/>
              <a:t>S.Shusterman</a:t>
            </a:r>
            <a:r>
              <a:rPr lang="en-US" b="1" dirty="0" smtClean="0"/>
              <a:t> </a:t>
            </a:r>
            <a:r>
              <a:rPr lang="en-US" b="1" i="1" dirty="0" smtClean="0"/>
              <a:t>et al., </a:t>
            </a:r>
            <a:r>
              <a:rPr lang="en-US" b="1" dirty="0" err="1"/>
              <a:t>Nanoletters</a:t>
            </a:r>
            <a:r>
              <a:rPr lang="en-US" b="1" dirty="0"/>
              <a:t>, 7, 2089 (2007).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263" y="76200"/>
            <a:ext cx="6637337" cy="707886"/>
          </a:xfrm>
        </p:spPr>
        <p:txBody>
          <a:bodyPr/>
          <a:lstStyle/>
          <a:p>
            <a:pPr algn="ctr"/>
            <a:r>
              <a:rPr lang="en-US" sz="4000" b="1" dirty="0" smtClean="0"/>
              <a:t>Summary so far</a:t>
            </a:r>
            <a:endParaRPr lang="en-US" sz="4000" b="1" dirty="0"/>
          </a:p>
        </p:txBody>
      </p:sp>
      <p:sp>
        <p:nvSpPr>
          <p:cNvPr id="3" name="Content Placeholder 2"/>
          <p:cNvSpPr>
            <a:spLocks noGrp="1"/>
          </p:cNvSpPr>
          <p:nvPr>
            <p:ph idx="1"/>
          </p:nvPr>
        </p:nvSpPr>
        <p:spPr>
          <a:xfrm>
            <a:off x="255681" y="914400"/>
            <a:ext cx="8354919" cy="4246562"/>
          </a:xfrm>
        </p:spPr>
        <p:txBody>
          <a:bodyPr/>
          <a:lstStyle/>
          <a:p>
            <a:pPr algn="l" rtl="0"/>
            <a:r>
              <a:rPr lang="en-US" sz="2800" dirty="0" smtClean="0"/>
              <a:t>DHE is a very flexible method</a:t>
            </a:r>
          </a:p>
          <a:p>
            <a:pPr algn="l" rtl="0"/>
            <a:r>
              <a:rPr lang="en-US" sz="2800" dirty="0" smtClean="0"/>
              <a:t>Dots of different sizes and composition can be grown on any substrate.</a:t>
            </a:r>
          </a:p>
          <a:p>
            <a:pPr algn="l" rtl="0"/>
            <a:r>
              <a:rPr lang="en-US" sz="2800" dirty="0" smtClean="0"/>
              <a:t>HRTEM results show that the growth is complicated (strain dislocations, composition change)</a:t>
            </a:r>
          </a:p>
          <a:p>
            <a:pPr algn="l" rtl="0"/>
            <a:r>
              <a:rPr lang="en-US" sz="2800" dirty="0" smtClean="0"/>
              <a:t>Kelvin probe gradient of composition and strain </a:t>
            </a:r>
          </a:p>
          <a:p>
            <a:pPr marL="0" indent="0" algn="ctr">
              <a:buNone/>
            </a:pPr>
            <a:endParaRPr lang="en-US" dirty="0" smtClean="0">
              <a:solidFill>
                <a:srgbClr val="FF0000"/>
              </a:solidFill>
            </a:endParaRPr>
          </a:p>
          <a:p>
            <a:pPr marL="0" indent="0" algn="ctr">
              <a:buNone/>
            </a:pPr>
            <a:r>
              <a:rPr lang="en-US" b="1" dirty="0" smtClean="0">
                <a:solidFill>
                  <a:srgbClr val="3333FF"/>
                </a:solidFill>
              </a:rPr>
              <a:t>We need a non destructive method to map these effects within sub nano resolution</a:t>
            </a:r>
          </a:p>
          <a:p>
            <a:endParaRPr lang="en-US" dirty="0" smtClean="0"/>
          </a:p>
          <a:p>
            <a:endParaRPr lang="en-US" dirty="0" smtClean="0"/>
          </a:p>
          <a:p>
            <a:endParaRPr lang="en-US" dirty="0"/>
          </a:p>
        </p:txBody>
      </p:sp>
      <p:sp>
        <p:nvSpPr>
          <p:cNvPr id="4" name="Slide Number Placeholder 3"/>
          <p:cNvSpPr>
            <a:spLocks noGrp="1"/>
          </p:cNvSpPr>
          <p:nvPr>
            <p:ph type="sldNum" sz="quarter" idx="4294967295"/>
          </p:nvPr>
        </p:nvSpPr>
        <p:spPr>
          <a:xfrm>
            <a:off x="6553200" y="6248400"/>
            <a:ext cx="2133600" cy="457200"/>
          </a:xfrm>
          <a:prstGeom prst="rect">
            <a:avLst/>
          </a:prstGeom>
        </p:spPr>
        <p:txBody>
          <a:bodyPr/>
          <a:lstStyle/>
          <a:p>
            <a:fld id="{B8C67943-93C9-471D-B919-AE9CF4F593E1}" type="slidenum">
              <a:rPr lang="he-IL" smtClean="0"/>
              <a:pPr/>
              <a:t>18</a:t>
            </a:fld>
            <a:endParaRPr lang="en-US" dirty="0"/>
          </a:p>
        </p:txBody>
      </p:sp>
    </p:spTree>
    <p:extLst>
      <p:ext uri="{BB962C8B-B14F-4D97-AF65-F5344CB8AC3E}">
        <p14:creationId xmlns:p14="http://schemas.microsoft.com/office/powerpoint/2010/main" xmlns="" val="2910419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lide Number Placeholder 4"/>
          <p:cNvSpPr>
            <a:spLocks noGrp="1"/>
          </p:cNvSpPr>
          <p:nvPr>
            <p:ph type="sldNum" sz="quarter" idx="4294967295"/>
          </p:nvPr>
        </p:nvSpPr>
        <p:spPr>
          <a:xfrm>
            <a:off x="6553200" y="6248400"/>
            <a:ext cx="2133600" cy="457200"/>
          </a:xfrm>
          <a:prstGeom prst="rect">
            <a:avLst/>
          </a:prstGeom>
        </p:spPr>
        <p:txBody>
          <a:bodyPr/>
          <a:lstStyle/>
          <a:p>
            <a:fld id="{42CDD75E-D5F5-40A9-AA09-F0B76BE53D76}" type="slidenum">
              <a:rPr lang="he-IL"/>
              <a:pPr/>
              <a:t>19</a:t>
            </a:fld>
            <a:endParaRPr lang="en-US"/>
          </a:p>
        </p:txBody>
      </p:sp>
      <p:pic>
        <p:nvPicPr>
          <p:cNvPr id="89137" name="Picture 49" descr="graph"/>
          <p:cNvPicPr>
            <a:picLocks noChangeAspect="1" noChangeArrowheads="1"/>
          </p:cNvPicPr>
          <p:nvPr/>
        </p:nvPicPr>
        <p:blipFill>
          <a:blip r:embed="rId3" cstate="print"/>
          <a:srcRect l="4384" t="4851" r="9033" b="-189"/>
          <a:stretch>
            <a:fillRect/>
          </a:stretch>
        </p:blipFill>
        <p:spPr bwMode="auto">
          <a:xfrm>
            <a:off x="4932363" y="3429000"/>
            <a:ext cx="3816350" cy="2522538"/>
          </a:xfrm>
          <a:prstGeom prst="rect">
            <a:avLst/>
          </a:prstGeom>
          <a:noFill/>
          <a:ln w="19050">
            <a:solidFill>
              <a:schemeClr val="tx1"/>
            </a:solidFill>
            <a:miter lim="800000"/>
            <a:headEnd/>
            <a:tailEnd/>
          </a:ln>
        </p:spPr>
      </p:pic>
      <p:sp>
        <p:nvSpPr>
          <p:cNvPr id="89090" name="Rectangle 2"/>
          <p:cNvSpPr>
            <a:spLocks noGrp="1" noChangeArrowheads="1"/>
          </p:cNvSpPr>
          <p:nvPr>
            <p:ph type="title"/>
          </p:nvPr>
        </p:nvSpPr>
        <p:spPr>
          <a:xfrm>
            <a:off x="457200" y="228600"/>
            <a:ext cx="8229600" cy="646331"/>
          </a:xfrm>
        </p:spPr>
        <p:txBody>
          <a:bodyPr/>
          <a:lstStyle/>
          <a:p>
            <a:r>
              <a:rPr lang="en-US" sz="3600" b="1" dirty="0" smtClean="0">
                <a:cs typeface="+mn-cs"/>
              </a:rPr>
              <a:t> Surface X-ray diffraction</a:t>
            </a:r>
            <a:endParaRPr lang="en-US" b="1" dirty="0">
              <a:cs typeface="+mn-cs"/>
            </a:endParaRPr>
          </a:p>
        </p:txBody>
      </p:sp>
      <p:sp>
        <p:nvSpPr>
          <p:cNvPr id="89092" name="Rectangle 4"/>
          <p:cNvSpPr>
            <a:spLocks noChangeArrowheads="1"/>
          </p:cNvSpPr>
          <p:nvPr/>
        </p:nvSpPr>
        <p:spPr bwMode="auto">
          <a:xfrm>
            <a:off x="351018" y="914400"/>
            <a:ext cx="4464050" cy="3886200"/>
          </a:xfrm>
          <a:prstGeom prst="rect">
            <a:avLst/>
          </a:prstGeom>
          <a:noFill/>
          <a:ln w="9525">
            <a:noFill/>
            <a:miter lim="800000"/>
            <a:headEnd/>
            <a:tailEnd/>
          </a:ln>
          <a:effectLst/>
        </p:spPr>
        <p:txBody>
          <a:bodyPr/>
          <a:lstStyle/>
          <a:p>
            <a:pPr marL="342900" indent="-342900" algn="l" rtl="0">
              <a:spcBef>
                <a:spcPct val="20000"/>
              </a:spcBef>
              <a:buClr>
                <a:schemeClr val="bg2"/>
              </a:buClr>
              <a:buSzPct val="75000"/>
              <a:buFont typeface="Wingdings" pitchFamily="2" charset="2"/>
              <a:buChar char="n"/>
            </a:pPr>
            <a:r>
              <a:rPr lang="en-US" sz="3200" dirty="0">
                <a:latin typeface="+mj-lt"/>
              </a:rPr>
              <a:t>Surface X-ray diffraction (SXRD)</a:t>
            </a:r>
          </a:p>
          <a:p>
            <a:pPr marL="742950" lvl="1" indent="-285750" algn="l" rtl="0">
              <a:spcBef>
                <a:spcPct val="20000"/>
              </a:spcBef>
              <a:buClr>
                <a:schemeClr val="accent2"/>
              </a:buClr>
              <a:buSzPct val="80000"/>
              <a:buFont typeface="Wingdings" pitchFamily="2" charset="2"/>
              <a:buChar char="¨"/>
            </a:pPr>
            <a:r>
              <a:rPr lang="en-US" sz="2800" dirty="0">
                <a:latin typeface="+mj-lt"/>
              </a:rPr>
              <a:t>Phase problem</a:t>
            </a:r>
          </a:p>
          <a:p>
            <a:pPr marL="742950" lvl="1" indent="-285750" algn="l" rtl="0">
              <a:spcBef>
                <a:spcPct val="20000"/>
              </a:spcBef>
              <a:buClr>
                <a:schemeClr val="accent2"/>
              </a:buClr>
              <a:buSzPct val="80000"/>
              <a:buFont typeface="Wingdings" pitchFamily="2" charset="2"/>
              <a:buChar char="¨"/>
            </a:pPr>
            <a:r>
              <a:rPr lang="en-US" sz="2800" dirty="0">
                <a:latin typeface="+mj-lt"/>
              </a:rPr>
              <a:t>Direct phase retrieval methods</a:t>
            </a:r>
          </a:p>
          <a:p>
            <a:pPr marL="342900" indent="-342900" algn="l" rtl="0">
              <a:spcBef>
                <a:spcPct val="20000"/>
              </a:spcBef>
              <a:buClr>
                <a:schemeClr val="bg2"/>
              </a:buClr>
              <a:buSzPct val="75000"/>
              <a:buFont typeface="Wingdings" pitchFamily="2" charset="2"/>
              <a:buChar char="n"/>
            </a:pPr>
            <a:endParaRPr lang="en-US" sz="3200" dirty="0">
              <a:latin typeface="+mj-lt"/>
            </a:endParaRPr>
          </a:p>
        </p:txBody>
      </p:sp>
      <p:sp>
        <p:nvSpPr>
          <p:cNvPr id="89108" name="Text Box 20"/>
          <p:cNvSpPr txBox="1">
            <a:spLocks noChangeArrowheads="1"/>
          </p:cNvSpPr>
          <p:nvPr/>
        </p:nvSpPr>
        <p:spPr bwMode="auto">
          <a:xfrm>
            <a:off x="5508625" y="4941888"/>
            <a:ext cx="3635375" cy="350837"/>
          </a:xfrm>
          <a:prstGeom prst="rect">
            <a:avLst/>
          </a:prstGeom>
          <a:noFill/>
          <a:ln w="9525">
            <a:noFill/>
            <a:miter lim="800000"/>
            <a:headEnd/>
            <a:tailEnd/>
          </a:ln>
          <a:effectLst/>
        </p:spPr>
        <p:txBody>
          <a:bodyPr>
            <a:spAutoFit/>
          </a:bodyPr>
          <a:lstStyle/>
          <a:p>
            <a:pPr algn="l" rtl="0">
              <a:spcBef>
                <a:spcPct val="50000"/>
              </a:spcBef>
            </a:pPr>
            <a:r>
              <a:rPr lang="en-US" sz="1700" i="1">
                <a:latin typeface="Garamond" pitchFamily="18" charset="0"/>
              </a:rPr>
              <a:t>Keizer et al. </a:t>
            </a:r>
            <a:r>
              <a:rPr lang="en-US" sz="1700" b="1" i="1">
                <a:latin typeface="Garamond" pitchFamily="18" charset="0"/>
              </a:rPr>
              <a:t>App. Phys. Lett 96</a:t>
            </a:r>
            <a:r>
              <a:rPr lang="en-US" sz="1700" i="1">
                <a:latin typeface="Garamond" pitchFamily="18" charset="0"/>
              </a:rPr>
              <a:t>, 6 (2010)</a:t>
            </a:r>
          </a:p>
        </p:txBody>
      </p:sp>
      <p:sp>
        <p:nvSpPr>
          <p:cNvPr id="89109" name="Text Box 21"/>
          <p:cNvSpPr txBox="1">
            <a:spLocks noChangeArrowheads="1"/>
          </p:cNvSpPr>
          <p:nvPr/>
        </p:nvSpPr>
        <p:spPr bwMode="auto">
          <a:xfrm>
            <a:off x="4876800" y="2590800"/>
            <a:ext cx="4032250" cy="350837"/>
          </a:xfrm>
          <a:prstGeom prst="rect">
            <a:avLst/>
          </a:prstGeom>
          <a:noFill/>
          <a:ln w="9525">
            <a:noFill/>
            <a:miter lim="800000"/>
            <a:headEnd/>
            <a:tailEnd/>
          </a:ln>
          <a:effectLst/>
        </p:spPr>
        <p:txBody>
          <a:bodyPr>
            <a:spAutoFit/>
          </a:bodyPr>
          <a:lstStyle/>
          <a:p>
            <a:pPr algn="l" rtl="0">
              <a:spcBef>
                <a:spcPct val="50000"/>
              </a:spcBef>
            </a:pPr>
            <a:r>
              <a:rPr lang="en-US" sz="1700" i="1" dirty="0">
                <a:latin typeface="Garamond" pitchFamily="18" charset="0"/>
              </a:rPr>
              <a:t>Walther et al. </a:t>
            </a:r>
            <a:r>
              <a:rPr lang="en-US" sz="1700" b="1" i="1" dirty="0">
                <a:latin typeface="Garamond" pitchFamily="18" charset="0"/>
              </a:rPr>
              <a:t>Phys. Rev. </a:t>
            </a:r>
            <a:r>
              <a:rPr lang="en-US" sz="1700" b="1" i="1" dirty="0" err="1">
                <a:latin typeface="Garamond" pitchFamily="18" charset="0"/>
              </a:rPr>
              <a:t>Lett</a:t>
            </a:r>
            <a:r>
              <a:rPr lang="en-US" sz="1700" b="1" i="1" dirty="0">
                <a:latin typeface="Garamond" pitchFamily="18" charset="0"/>
              </a:rPr>
              <a:t>. 86</a:t>
            </a:r>
            <a:r>
              <a:rPr lang="en-US" sz="1700" i="1" dirty="0">
                <a:latin typeface="Garamond" pitchFamily="18" charset="0"/>
              </a:rPr>
              <a:t>, 11 (2001)</a:t>
            </a:r>
          </a:p>
        </p:txBody>
      </p:sp>
      <p:pic>
        <p:nvPicPr>
          <p:cNvPr id="89132" name="Picture 44" descr="SXRD"/>
          <p:cNvPicPr>
            <a:picLocks noChangeAspect="1" noChangeArrowheads="1"/>
          </p:cNvPicPr>
          <p:nvPr/>
        </p:nvPicPr>
        <p:blipFill>
          <a:blip r:embed="rId4" cstate="print"/>
          <a:srcRect/>
          <a:stretch>
            <a:fillRect/>
          </a:stretch>
        </p:blipFill>
        <p:spPr bwMode="auto">
          <a:xfrm>
            <a:off x="2057400" y="3124200"/>
            <a:ext cx="5040312" cy="2503487"/>
          </a:xfrm>
          <a:prstGeom prst="rect">
            <a:avLst/>
          </a:prstGeom>
          <a:noFill/>
        </p:spPr>
      </p:pic>
      <p:sp>
        <p:nvSpPr>
          <p:cNvPr id="89138" name="AutoShape 50"/>
          <p:cNvSpPr>
            <a:spLocks noChangeArrowheads="1"/>
          </p:cNvSpPr>
          <p:nvPr/>
        </p:nvSpPr>
        <p:spPr bwMode="auto">
          <a:xfrm>
            <a:off x="3632200" y="5060950"/>
            <a:ext cx="1152525" cy="287338"/>
          </a:xfrm>
          <a:prstGeom prst="rightArrow">
            <a:avLst>
              <a:gd name="adj1" fmla="val 50000"/>
              <a:gd name="adj2" fmla="val 100276"/>
            </a:avLst>
          </a:prstGeom>
          <a:solidFill>
            <a:schemeClr val="accent1"/>
          </a:solidFill>
          <a:ln w="9525">
            <a:solidFill>
              <a:schemeClr val="tx1"/>
            </a:solidFill>
            <a:miter lim="800000"/>
            <a:headEnd/>
            <a:tailEnd/>
          </a:ln>
          <a:effectLst/>
        </p:spPr>
        <p:txBody>
          <a:bodyPr wrap="none" anchor="ctr"/>
          <a:lstStyle/>
          <a:p>
            <a:endParaRPr lang="he-IL"/>
          </a:p>
        </p:txBody>
      </p:sp>
      <p:grpSp>
        <p:nvGrpSpPr>
          <p:cNvPr id="2" name="קבוצה 974"/>
          <p:cNvGrpSpPr>
            <a:grpSpLocks/>
          </p:cNvGrpSpPr>
          <p:nvPr/>
        </p:nvGrpSpPr>
        <p:grpSpPr bwMode="auto">
          <a:xfrm>
            <a:off x="381000" y="3962400"/>
            <a:ext cx="2951163" cy="1803400"/>
            <a:chOff x="905774" y="2284948"/>
            <a:chExt cx="5020548" cy="3067225"/>
          </a:xfrm>
        </p:grpSpPr>
        <p:cxnSp>
          <p:nvCxnSpPr>
            <p:cNvPr id="416" name="מחבר ישר 415"/>
            <p:cNvCxnSpPr>
              <a:endCxn id="390" idx="6"/>
            </p:cNvCxnSpPr>
            <p:nvPr/>
          </p:nvCxnSpPr>
          <p:spPr>
            <a:xfrm>
              <a:off x="3320174" y="2357848"/>
              <a:ext cx="26466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9" name="מחבר ישר 418"/>
            <p:cNvCxnSpPr/>
            <p:nvPr/>
          </p:nvCxnSpPr>
          <p:spPr>
            <a:xfrm>
              <a:off x="3298568" y="2816851"/>
              <a:ext cx="283571" cy="2701"/>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0" name="מחבר ישר 419"/>
            <p:cNvCxnSpPr/>
            <p:nvPr/>
          </p:nvCxnSpPr>
          <p:spPr>
            <a:xfrm>
              <a:off x="3339079" y="5279272"/>
              <a:ext cx="2160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1" name="מחבר ישר 420"/>
            <p:cNvCxnSpPr>
              <a:endCxn id="304" idx="6"/>
            </p:cNvCxnSpPr>
            <p:nvPr/>
          </p:nvCxnSpPr>
          <p:spPr>
            <a:xfrm>
              <a:off x="3325575" y="4914769"/>
              <a:ext cx="2268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6" name="מחבר ישר 425"/>
            <p:cNvCxnSpPr>
              <a:endCxn id="302" idx="6"/>
            </p:cNvCxnSpPr>
            <p:nvPr/>
          </p:nvCxnSpPr>
          <p:spPr>
            <a:xfrm>
              <a:off x="3325575" y="4555666"/>
              <a:ext cx="2268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9" name="מחבר ישר 428"/>
            <p:cNvCxnSpPr>
              <a:endCxn id="300" idx="6"/>
            </p:cNvCxnSpPr>
            <p:nvPr/>
          </p:nvCxnSpPr>
          <p:spPr>
            <a:xfrm>
              <a:off x="3333678" y="4126363"/>
              <a:ext cx="2106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2" name="מחבר ישר 431"/>
            <p:cNvCxnSpPr>
              <a:endCxn id="355" idx="6"/>
            </p:cNvCxnSpPr>
            <p:nvPr/>
          </p:nvCxnSpPr>
          <p:spPr>
            <a:xfrm>
              <a:off x="3322875" y="3710560"/>
              <a:ext cx="2322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5" name="מחבר ישר 434"/>
            <p:cNvCxnSpPr/>
            <p:nvPr/>
          </p:nvCxnSpPr>
          <p:spPr>
            <a:xfrm>
              <a:off x="3312073" y="3278556"/>
              <a:ext cx="25386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7" name="מחבר ישר 286"/>
            <p:cNvCxnSpPr/>
            <p:nvPr/>
          </p:nvCxnSpPr>
          <p:spPr>
            <a:xfrm flipH="1" flipV="1">
              <a:off x="3625350" y="2355149"/>
              <a:ext cx="540134" cy="891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8" name="מחבר ישר 287"/>
            <p:cNvCxnSpPr/>
            <p:nvPr/>
          </p:nvCxnSpPr>
          <p:spPr>
            <a:xfrm rot="10800000">
              <a:off x="4503068" y="3381157"/>
              <a:ext cx="380795" cy="70201"/>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9" name="מחבר ישר 288"/>
            <p:cNvCxnSpPr/>
            <p:nvPr/>
          </p:nvCxnSpPr>
          <p:spPr>
            <a:xfrm rot="10800000">
              <a:off x="3641554" y="3281255"/>
              <a:ext cx="424004" cy="27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0" name="מחבר ישר 289"/>
            <p:cNvCxnSpPr/>
            <p:nvPr/>
          </p:nvCxnSpPr>
          <p:spPr>
            <a:xfrm flipH="1" flipV="1">
              <a:off x="4054756" y="3294756"/>
              <a:ext cx="467217" cy="837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2" name="מחבר ישר 291"/>
            <p:cNvCxnSpPr/>
            <p:nvPr/>
          </p:nvCxnSpPr>
          <p:spPr>
            <a:xfrm rot="5400000">
              <a:off x="3424206" y="2588697"/>
              <a:ext cx="467105" cy="16204"/>
            </a:xfrm>
            <a:prstGeom prst="line">
              <a:avLst/>
            </a:prstGeom>
            <a:solidFill>
              <a:schemeClr val="accent2">
                <a:lumMod val="60000"/>
                <a:lumOff val="40000"/>
              </a:schemeClr>
            </a:solidFill>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3" name="מחבר ישר 292"/>
            <p:cNvCxnSpPr>
              <a:endCxn id="355" idx="4"/>
            </p:cNvCxnSpPr>
            <p:nvPr/>
          </p:nvCxnSpPr>
          <p:spPr>
            <a:xfrm rot="5400000">
              <a:off x="3403950" y="3553956"/>
              <a:ext cx="453604" cy="5401"/>
            </a:xfrm>
            <a:prstGeom prst="line">
              <a:avLst/>
            </a:prstGeom>
            <a:solidFill>
              <a:schemeClr val="accent2">
                <a:lumMod val="60000"/>
                <a:lumOff val="40000"/>
              </a:schemeClr>
            </a:solidFill>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6" name="מחבר ישר 295"/>
            <p:cNvCxnSpPr>
              <a:stCxn id="354" idx="4"/>
            </p:cNvCxnSpPr>
            <p:nvPr/>
          </p:nvCxnSpPr>
          <p:spPr>
            <a:xfrm rot="5400000">
              <a:off x="3413401" y="3104404"/>
              <a:ext cx="445503" cy="5401"/>
            </a:xfrm>
            <a:prstGeom prst="line">
              <a:avLst/>
            </a:prstGeom>
            <a:solidFill>
              <a:schemeClr val="accent2">
                <a:lumMod val="60000"/>
                <a:lumOff val="40000"/>
              </a:schemeClr>
            </a:solidFill>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9" name="מחבר ישר 298"/>
            <p:cNvCxnSpPr>
              <a:stCxn id="355" idx="4"/>
              <a:endCxn id="300" idx="4"/>
            </p:cNvCxnSpPr>
            <p:nvPr/>
          </p:nvCxnSpPr>
          <p:spPr>
            <a:xfrm rot="5400000">
              <a:off x="3414746" y="3985961"/>
              <a:ext cx="415803" cy="10803"/>
            </a:xfrm>
            <a:prstGeom prst="line">
              <a:avLst/>
            </a:prstGeom>
          </p:spPr>
          <p:style>
            <a:lnRef idx="1">
              <a:schemeClr val="accent1"/>
            </a:lnRef>
            <a:fillRef idx="0">
              <a:schemeClr val="accent1"/>
            </a:fillRef>
            <a:effectRef idx="0">
              <a:schemeClr val="accent1"/>
            </a:effectRef>
            <a:fontRef idx="minor">
              <a:schemeClr val="tx1"/>
            </a:fontRef>
          </p:style>
        </p:cxnSp>
        <p:sp>
          <p:nvSpPr>
            <p:cNvPr id="300" name="אליפסה 299"/>
            <p:cNvSpPr/>
            <p:nvPr/>
          </p:nvSpPr>
          <p:spPr>
            <a:xfrm flipH="1">
              <a:off x="3544330" y="4053462"/>
              <a:ext cx="148536"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301" name="מחבר ישר 300"/>
            <p:cNvCxnSpPr>
              <a:stCxn id="300" idx="4"/>
              <a:endCxn id="302" idx="4"/>
            </p:cNvCxnSpPr>
            <p:nvPr/>
          </p:nvCxnSpPr>
          <p:spPr>
            <a:xfrm rot="16200000" flipH="1">
              <a:off x="3407996" y="4408514"/>
              <a:ext cx="429304" cy="10803"/>
            </a:xfrm>
            <a:prstGeom prst="line">
              <a:avLst/>
            </a:prstGeom>
          </p:spPr>
          <p:style>
            <a:lnRef idx="1">
              <a:schemeClr val="accent1"/>
            </a:lnRef>
            <a:fillRef idx="0">
              <a:schemeClr val="accent1"/>
            </a:fillRef>
            <a:effectRef idx="0">
              <a:schemeClr val="accent1"/>
            </a:effectRef>
            <a:fontRef idx="minor">
              <a:schemeClr val="tx1"/>
            </a:fontRef>
          </p:style>
        </p:cxnSp>
        <p:sp>
          <p:nvSpPr>
            <p:cNvPr id="302" name="אליפסה 301"/>
            <p:cNvSpPr/>
            <p:nvPr/>
          </p:nvSpPr>
          <p:spPr>
            <a:xfrm flipH="1">
              <a:off x="3552431" y="4482766"/>
              <a:ext cx="148538"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303" name="מחבר ישר 302"/>
            <p:cNvCxnSpPr/>
            <p:nvPr/>
          </p:nvCxnSpPr>
          <p:spPr>
            <a:xfrm rot="16200000" flipH="1">
              <a:off x="3520049" y="4736568"/>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304" name="אליפסה 303"/>
            <p:cNvSpPr/>
            <p:nvPr/>
          </p:nvSpPr>
          <p:spPr>
            <a:xfrm flipH="1">
              <a:off x="3552431" y="4844569"/>
              <a:ext cx="148538" cy="1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305" name="מחבר ישר 304"/>
            <p:cNvCxnSpPr/>
            <p:nvPr/>
          </p:nvCxnSpPr>
          <p:spPr>
            <a:xfrm rot="16200000" flipH="1">
              <a:off x="3520049" y="5095670"/>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306" name="אליפסה 305"/>
            <p:cNvSpPr/>
            <p:nvPr/>
          </p:nvSpPr>
          <p:spPr>
            <a:xfrm flipH="1">
              <a:off x="3552431" y="5203671"/>
              <a:ext cx="148538"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308" name="מחבר ישר 307"/>
            <p:cNvCxnSpPr>
              <a:stCxn id="307" idx="6"/>
              <a:endCxn id="351" idx="6"/>
            </p:cNvCxnSpPr>
            <p:nvPr/>
          </p:nvCxnSpPr>
          <p:spPr>
            <a:xfrm flipH="1" flipV="1">
              <a:off x="4346429" y="3772659"/>
              <a:ext cx="380795" cy="567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0" name="מחבר ישר 309"/>
            <p:cNvCxnSpPr>
              <a:stCxn id="351" idx="6"/>
              <a:endCxn id="352" idx="6"/>
            </p:cNvCxnSpPr>
            <p:nvPr/>
          </p:nvCxnSpPr>
          <p:spPr>
            <a:xfrm flipH="1" flipV="1">
              <a:off x="3941328" y="3729459"/>
              <a:ext cx="405101" cy="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2" name="מחבר ישר 311"/>
            <p:cNvCxnSpPr>
              <a:stCxn id="352" idx="6"/>
              <a:endCxn id="355" idx="6"/>
            </p:cNvCxnSpPr>
            <p:nvPr/>
          </p:nvCxnSpPr>
          <p:spPr>
            <a:xfrm flipH="1" flipV="1">
              <a:off x="3555133" y="3710560"/>
              <a:ext cx="386195" cy="188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5" name="מחבר ישר 314"/>
            <p:cNvCxnSpPr>
              <a:stCxn id="314" idx="6"/>
              <a:endCxn id="317" idx="6"/>
            </p:cNvCxnSpPr>
            <p:nvPr/>
          </p:nvCxnSpPr>
          <p:spPr>
            <a:xfrm flipH="1" flipV="1">
              <a:off x="4303218" y="4164163"/>
              <a:ext cx="364591" cy="3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8" name="מחבר ישר 317"/>
            <p:cNvCxnSpPr>
              <a:stCxn id="317" idx="6"/>
              <a:endCxn id="320" idx="6"/>
            </p:cNvCxnSpPr>
            <p:nvPr/>
          </p:nvCxnSpPr>
          <p:spPr>
            <a:xfrm flipH="1" flipV="1">
              <a:off x="3927826" y="4147963"/>
              <a:ext cx="375392" cy="1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1" name="מחבר ישר 320"/>
            <p:cNvCxnSpPr>
              <a:stCxn id="320" idx="6"/>
              <a:endCxn id="300" idx="6"/>
            </p:cNvCxnSpPr>
            <p:nvPr/>
          </p:nvCxnSpPr>
          <p:spPr>
            <a:xfrm flipH="1" flipV="1">
              <a:off x="3544330" y="4126363"/>
              <a:ext cx="383495" cy="2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4" name="מחבר ישר 323"/>
            <p:cNvCxnSpPr>
              <a:stCxn id="323" idx="6"/>
            </p:cNvCxnSpPr>
            <p:nvPr/>
          </p:nvCxnSpPr>
          <p:spPr>
            <a:xfrm flipH="1">
              <a:off x="4443653" y="4555666"/>
              <a:ext cx="224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7" name="מחבר ישר 326"/>
            <p:cNvCxnSpPr>
              <a:stCxn id="326" idx="6"/>
            </p:cNvCxnSpPr>
            <p:nvPr/>
          </p:nvCxnSpPr>
          <p:spPr>
            <a:xfrm flipH="1">
              <a:off x="4073662" y="4555666"/>
              <a:ext cx="2214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0" name="מחבר ישר 329"/>
            <p:cNvCxnSpPr>
              <a:stCxn id="329" idx="6"/>
            </p:cNvCxnSpPr>
            <p:nvPr/>
          </p:nvCxnSpPr>
          <p:spPr>
            <a:xfrm flipH="1">
              <a:off x="3700969" y="4555666"/>
              <a:ext cx="2241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3" name="מחבר ישר 332"/>
            <p:cNvCxnSpPr>
              <a:stCxn id="332" idx="6"/>
            </p:cNvCxnSpPr>
            <p:nvPr/>
          </p:nvCxnSpPr>
          <p:spPr>
            <a:xfrm flipH="1">
              <a:off x="4443653" y="4914769"/>
              <a:ext cx="224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6" name="מחבר ישר 335"/>
            <p:cNvCxnSpPr>
              <a:stCxn id="335" idx="6"/>
            </p:cNvCxnSpPr>
            <p:nvPr/>
          </p:nvCxnSpPr>
          <p:spPr>
            <a:xfrm flipH="1">
              <a:off x="4073662" y="4914769"/>
              <a:ext cx="2214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9" name="מחבר ישר 338"/>
            <p:cNvCxnSpPr>
              <a:stCxn id="338" idx="6"/>
            </p:cNvCxnSpPr>
            <p:nvPr/>
          </p:nvCxnSpPr>
          <p:spPr>
            <a:xfrm flipH="1">
              <a:off x="3700969" y="4914769"/>
              <a:ext cx="2241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2" name="מחבר ישר 341"/>
            <p:cNvCxnSpPr>
              <a:stCxn id="341" idx="6"/>
            </p:cNvCxnSpPr>
            <p:nvPr/>
          </p:nvCxnSpPr>
          <p:spPr>
            <a:xfrm flipH="1">
              <a:off x="4443653" y="5276572"/>
              <a:ext cx="224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4" name="מחבר ישר 343"/>
            <p:cNvCxnSpPr>
              <a:stCxn id="343" idx="6"/>
            </p:cNvCxnSpPr>
            <p:nvPr/>
          </p:nvCxnSpPr>
          <p:spPr>
            <a:xfrm flipH="1">
              <a:off x="4073662" y="5276572"/>
              <a:ext cx="2214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6" name="מחבר ישר 345"/>
            <p:cNvCxnSpPr>
              <a:stCxn id="345" idx="6"/>
            </p:cNvCxnSpPr>
            <p:nvPr/>
          </p:nvCxnSpPr>
          <p:spPr>
            <a:xfrm flipH="1">
              <a:off x="3700969" y="5276572"/>
              <a:ext cx="2241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7" name="מחבר ישר 346"/>
            <p:cNvCxnSpPr/>
            <p:nvPr/>
          </p:nvCxnSpPr>
          <p:spPr>
            <a:xfrm flipH="1" flipV="1">
              <a:off x="4160083" y="2884353"/>
              <a:ext cx="467215" cy="108001"/>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9" name="מחבר ישר 348"/>
            <p:cNvCxnSpPr/>
            <p:nvPr/>
          </p:nvCxnSpPr>
          <p:spPr>
            <a:xfrm flipH="1" flipV="1">
              <a:off x="3682064" y="2803352"/>
              <a:ext cx="394298" cy="567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4" name="מחבר ישר 293"/>
            <p:cNvCxnSpPr>
              <a:stCxn id="350" idx="0"/>
              <a:endCxn id="351" idx="0"/>
            </p:cNvCxnSpPr>
            <p:nvPr/>
          </p:nvCxnSpPr>
          <p:spPr>
            <a:xfrm rot="16200000" flipH="1" flipV="1">
              <a:off x="4251956" y="3456747"/>
              <a:ext cx="413104" cy="72919"/>
            </a:xfrm>
            <a:prstGeom prst="line">
              <a:avLst/>
            </a:prstGeom>
            <a:solidFill>
              <a:schemeClr val="accent2">
                <a:lumMod val="60000"/>
                <a:lumOff val="40000"/>
              </a:schemeClr>
            </a:solidFill>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7" name="מחבר ישר 296"/>
            <p:cNvCxnSpPr>
              <a:endCxn id="350" idx="0"/>
            </p:cNvCxnSpPr>
            <p:nvPr/>
          </p:nvCxnSpPr>
          <p:spPr>
            <a:xfrm rot="5400000">
              <a:off x="4368073" y="3100346"/>
              <a:ext cx="313203" cy="59415"/>
            </a:xfrm>
            <a:prstGeom prst="line">
              <a:avLst/>
            </a:prstGeom>
            <a:solidFill>
              <a:schemeClr val="accent2">
                <a:lumMod val="60000"/>
                <a:lumOff val="40000"/>
              </a:schemeClr>
            </a:solidFill>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1" name="מחבר ישר 310"/>
            <p:cNvCxnSpPr/>
            <p:nvPr/>
          </p:nvCxnSpPr>
          <p:spPr>
            <a:xfrm rot="5400000">
              <a:off x="4189837" y="3956256"/>
              <a:ext cx="396904" cy="40511"/>
            </a:xfrm>
            <a:prstGeom prst="line">
              <a:avLst/>
            </a:prstGeom>
          </p:spPr>
          <p:style>
            <a:lnRef idx="1">
              <a:schemeClr val="accent1"/>
            </a:lnRef>
            <a:fillRef idx="0">
              <a:schemeClr val="accent1"/>
            </a:fillRef>
            <a:effectRef idx="0">
              <a:schemeClr val="accent1"/>
            </a:effectRef>
            <a:fontRef idx="minor">
              <a:schemeClr val="tx1"/>
            </a:fontRef>
          </p:style>
        </p:cxnSp>
        <p:sp>
          <p:nvSpPr>
            <p:cNvPr id="317" name="אליפסה 316"/>
            <p:cNvSpPr/>
            <p:nvPr/>
          </p:nvSpPr>
          <p:spPr>
            <a:xfrm flipH="1">
              <a:off x="4303218" y="4091262"/>
              <a:ext cx="148538"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319" name="מחבר ישר 318"/>
            <p:cNvCxnSpPr>
              <a:stCxn id="317" idx="4"/>
              <a:endCxn id="326" idx="4"/>
            </p:cNvCxnSpPr>
            <p:nvPr/>
          </p:nvCxnSpPr>
          <p:spPr>
            <a:xfrm rot="5400000">
              <a:off x="4177685" y="4430114"/>
              <a:ext cx="391504" cy="5401"/>
            </a:xfrm>
            <a:prstGeom prst="line">
              <a:avLst/>
            </a:prstGeom>
          </p:spPr>
          <p:style>
            <a:lnRef idx="1">
              <a:schemeClr val="accent1"/>
            </a:lnRef>
            <a:fillRef idx="0">
              <a:schemeClr val="accent1"/>
            </a:fillRef>
            <a:effectRef idx="0">
              <a:schemeClr val="accent1"/>
            </a:effectRef>
            <a:fontRef idx="minor">
              <a:schemeClr val="tx1"/>
            </a:fontRef>
          </p:style>
        </p:cxnSp>
        <p:sp>
          <p:nvSpPr>
            <p:cNvPr id="326" name="אליפסה 325"/>
            <p:cNvSpPr/>
            <p:nvPr/>
          </p:nvSpPr>
          <p:spPr>
            <a:xfrm flipH="1">
              <a:off x="4295117" y="4482766"/>
              <a:ext cx="148536"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328" name="מחבר ישר 327"/>
            <p:cNvCxnSpPr/>
            <p:nvPr/>
          </p:nvCxnSpPr>
          <p:spPr>
            <a:xfrm rot="16200000" flipH="1">
              <a:off x="4262735" y="4736568"/>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335" name="אליפסה 334"/>
            <p:cNvSpPr/>
            <p:nvPr/>
          </p:nvSpPr>
          <p:spPr>
            <a:xfrm flipH="1">
              <a:off x="4295117" y="4844569"/>
              <a:ext cx="148536" cy="1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337" name="מחבר ישר 336"/>
            <p:cNvCxnSpPr/>
            <p:nvPr/>
          </p:nvCxnSpPr>
          <p:spPr>
            <a:xfrm rot="16200000" flipH="1">
              <a:off x="4262735" y="5095670"/>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343" name="אליפסה 342"/>
            <p:cNvSpPr/>
            <p:nvPr/>
          </p:nvSpPr>
          <p:spPr>
            <a:xfrm flipH="1">
              <a:off x="4295117" y="5203671"/>
              <a:ext cx="148536"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350" name="אליפסה 349"/>
            <p:cNvSpPr/>
            <p:nvPr/>
          </p:nvSpPr>
          <p:spPr>
            <a:xfrm flipH="1">
              <a:off x="4419348" y="3286655"/>
              <a:ext cx="148536" cy="143102"/>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351" name="אליפסה 350"/>
            <p:cNvSpPr/>
            <p:nvPr/>
          </p:nvSpPr>
          <p:spPr>
            <a:xfrm flipH="1">
              <a:off x="4346429" y="3699760"/>
              <a:ext cx="148538" cy="1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353" name="אליפסה 352"/>
            <p:cNvSpPr/>
            <p:nvPr/>
          </p:nvSpPr>
          <p:spPr>
            <a:xfrm flipH="1">
              <a:off x="4484164" y="2873553"/>
              <a:ext cx="151238" cy="1431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354" name="אליפסה 353"/>
            <p:cNvSpPr/>
            <p:nvPr/>
          </p:nvSpPr>
          <p:spPr>
            <a:xfrm flipH="1">
              <a:off x="3565936" y="2738552"/>
              <a:ext cx="148536" cy="145801"/>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355" name="אליפסה 354"/>
            <p:cNvSpPr/>
            <p:nvPr/>
          </p:nvSpPr>
          <p:spPr>
            <a:xfrm flipH="1">
              <a:off x="3555133" y="3637658"/>
              <a:ext cx="148536"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359" name="מחבר ישר 358"/>
            <p:cNvCxnSpPr/>
            <p:nvPr/>
          </p:nvCxnSpPr>
          <p:spPr>
            <a:xfrm flipH="1" flipV="1">
              <a:off x="4762332" y="4215463"/>
              <a:ext cx="351087" cy="2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2" name="מחבר ישר 361"/>
            <p:cNvCxnSpPr>
              <a:stCxn id="361" idx="6"/>
            </p:cNvCxnSpPr>
            <p:nvPr/>
          </p:nvCxnSpPr>
          <p:spPr>
            <a:xfrm flipH="1">
              <a:off x="4816345" y="4555666"/>
              <a:ext cx="224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5" name="מחבר ישר 364"/>
            <p:cNvCxnSpPr>
              <a:stCxn id="364" idx="6"/>
            </p:cNvCxnSpPr>
            <p:nvPr/>
          </p:nvCxnSpPr>
          <p:spPr>
            <a:xfrm flipH="1">
              <a:off x="4816345" y="4914769"/>
              <a:ext cx="224157" cy="0"/>
            </a:xfrm>
            <a:prstGeom prst="line">
              <a:avLst/>
            </a:prstGeom>
          </p:spPr>
          <p:style>
            <a:lnRef idx="1">
              <a:schemeClr val="accent1"/>
            </a:lnRef>
            <a:fillRef idx="0">
              <a:schemeClr val="accent1"/>
            </a:fillRef>
            <a:effectRef idx="0">
              <a:schemeClr val="accent1"/>
            </a:effectRef>
            <a:fontRef idx="minor">
              <a:schemeClr val="tx1"/>
            </a:fontRef>
          </p:style>
        </p:cxnSp>
        <p:sp>
          <p:nvSpPr>
            <p:cNvPr id="356" name="אליפסה 355"/>
            <p:cNvSpPr/>
            <p:nvPr/>
          </p:nvSpPr>
          <p:spPr>
            <a:xfrm flipH="1">
              <a:off x="5072910" y="3818561"/>
              <a:ext cx="148536"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357" name="מחבר ישר 356"/>
            <p:cNvCxnSpPr>
              <a:stCxn id="356" idx="4"/>
              <a:endCxn id="358" idx="4"/>
            </p:cNvCxnSpPr>
            <p:nvPr/>
          </p:nvCxnSpPr>
          <p:spPr>
            <a:xfrm rot="5400000">
              <a:off x="4970324" y="4129063"/>
              <a:ext cx="340203" cy="10803"/>
            </a:xfrm>
            <a:prstGeom prst="line">
              <a:avLst/>
            </a:prstGeom>
          </p:spPr>
          <p:style>
            <a:lnRef idx="1">
              <a:schemeClr val="accent1"/>
            </a:lnRef>
            <a:fillRef idx="0">
              <a:schemeClr val="accent1"/>
            </a:fillRef>
            <a:effectRef idx="0">
              <a:schemeClr val="accent1"/>
            </a:effectRef>
            <a:fontRef idx="minor">
              <a:schemeClr val="tx1"/>
            </a:fontRef>
          </p:style>
        </p:cxnSp>
        <p:sp>
          <p:nvSpPr>
            <p:cNvPr id="358" name="אליפסה 357"/>
            <p:cNvSpPr/>
            <p:nvPr/>
          </p:nvSpPr>
          <p:spPr>
            <a:xfrm flipH="1">
              <a:off x="5059406" y="4158763"/>
              <a:ext cx="148538"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360" name="מחבר ישר 359"/>
            <p:cNvCxnSpPr/>
            <p:nvPr/>
          </p:nvCxnSpPr>
          <p:spPr>
            <a:xfrm rot="5400000">
              <a:off x="4958170" y="4384213"/>
              <a:ext cx="326702" cy="16204"/>
            </a:xfrm>
            <a:prstGeom prst="line">
              <a:avLst/>
            </a:prstGeom>
          </p:spPr>
          <p:style>
            <a:lnRef idx="1">
              <a:schemeClr val="accent1"/>
            </a:lnRef>
            <a:fillRef idx="0">
              <a:schemeClr val="accent1"/>
            </a:fillRef>
            <a:effectRef idx="0">
              <a:schemeClr val="accent1"/>
            </a:effectRef>
            <a:fontRef idx="minor">
              <a:schemeClr val="tx1"/>
            </a:fontRef>
          </p:style>
        </p:cxnSp>
        <p:sp>
          <p:nvSpPr>
            <p:cNvPr id="361" name="אליפסה 360"/>
            <p:cNvSpPr/>
            <p:nvPr/>
          </p:nvSpPr>
          <p:spPr>
            <a:xfrm flipH="1">
              <a:off x="5040502" y="4482766"/>
              <a:ext cx="148536"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363" name="מחבר ישר 362"/>
            <p:cNvCxnSpPr/>
            <p:nvPr/>
          </p:nvCxnSpPr>
          <p:spPr>
            <a:xfrm rot="16200000" flipH="1">
              <a:off x="5005418" y="4736568"/>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364" name="אליפסה 363"/>
            <p:cNvSpPr/>
            <p:nvPr/>
          </p:nvSpPr>
          <p:spPr>
            <a:xfrm flipH="1">
              <a:off x="5040502" y="4844569"/>
              <a:ext cx="148536" cy="1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366" name="מחבר ישר 365"/>
            <p:cNvCxnSpPr/>
            <p:nvPr/>
          </p:nvCxnSpPr>
          <p:spPr>
            <a:xfrm rot="16200000" flipH="1">
              <a:off x="5005418" y="5095670"/>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367" name="אליפסה 366"/>
            <p:cNvSpPr/>
            <p:nvPr/>
          </p:nvSpPr>
          <p:spPr>
            <a:xfrm flipH="1">
              <a:off x="5040502" y="5203671"/>
              <a:ext cx="148536"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368" name="מחבר ישר 367"/>
            <p:cNvCxnSpPr>
              <a:stCxn id="367" idx="6"/>
            </p:cNvCxnSpPr>
            <p:nvPr/>
          </p:nvCxnSpPr>
          <p:spPr>
            <a:xfrm flipH="1">
              <a:off x="4816345" y="5276572"/>
              <a:ext cx="2241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2" name="מחבר ישר 371"/>
            <p:cNvCxnSpPr>
              <a:stCxn id="371" idx="6"/>
              <a:endCxn id="358" idx="6"/>
            </p:cNvCxnSpPr>
            <p:nvPr/>
          </p:nvCxnSpPr>
          <p:spPr>
            <a:xfrm flipH="1">
              <a:off x="5059406" y="4223564"/>
              <a:ext cx="364591" cy="80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5" name="מחבר ישר 374"/>
            <p:cNvCxnSpPr>
              <a:stCxn id="374" idx="6"/>
            </p:cNvCxnSpPr>
            <p:nvPr/>
          </p:nvCxnSpPr>
          <p:spPr>
            <a:xfrm flipH="1">
              <a:off x="5189038" y="4555666"/>
              <a:ext cx="2214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8" name="מחבר ישר 377"/>
            <p:cNvCxnSpPr>
              <a:stCxn id="377" idx="6"/>
            </p:cNvCxnSpPr>
            <p:nvPr/>
          </p:nvCxnSpPr>
          <p:spPr>
            <a:xfrm flipH="1">
              <a:off x="5189038" y="4914769"/>
              <a:ext cx="22145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קבוצה 276"/>
            <p:cNvGrpSpPr>
              <a:grpSpLocks/>
            </p:cNvGrpSpPr>
            <p:nvPr/>
          </p:nvGrpSpPr>
          <p:grpSpPr bwMode="auto">
            <a:xfrm>
              <a:off x="5411462" y="3791740"/>
              <a:ext cx="162573" cy="1556384"/>
              <a:chOff x="5411462" y="3791740"/>
              <a:chExt cx="162573" cy="1556384"/>
            </a:xfrm>
          </p:grpSpPr>
          <p:sp>
            <p:nvSpPr>
              <p:cNvPr id="369" name="אליפסה 368"/>
              <p:cNvSpPr/>
              <p:nvPr/>
            </p:nvSpPr>
            <p:spPr>
              <a:xfrm flipH="1">
                <a:off x="5413194" y="3791560"/>
                <a:ext cx="148536" cy="1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370" name="מחבר ישר 369"/>
              <p:cNvCxnSpPr>
                <a:stCxn id="369" idx="0"/>
                <a:endCxn id="371" idx="0"/>
              </p:cNvCxnSpPr>
              <p:nvPr/>
            </p:nvCxnSpPr>
            <p:spPr>
              <a:xfrm rot="5400000" flipV="1">
                <a:off x="5314662" y="3965710"/>
                <a:ext cx="359102" cy="10803"/>
              </a:xfrm>
              <a:prstGeom prst="line">
                <a:avLst/>
              </a:prstGeom>
            </p:spPr>
            <p:style>
              <a:lnRef idx="1">
                <a:schemeClr val="accent1"/>
              </a:lnRef>
              <a:fillRef idx="0">
                <a:schemeClr val="accent1"/>
              </a:fillRef>
              <a:effectRef idx="0">
                <a:schemeClr val="accent1"/>
              </a:effectRef>
              <a:fontRef idx="minor">
                <a:schemeClr val="tx1"/>
              </a:fontRef>
            </p:style>
          </p:cxnSp>
          <p:sp>
            <p:nvSpPr>
              <p:cNvPr id="371" name="אליפסה 370"/>
              <p:cNvSpPr/>
              <p:nvPr/>
            </p:nvSpPr>
            <p:spPr>
              <a:xfrm flipH="1">
                <a:off x="5423997" y="4150662"/>
                <a:ext cx="151238" cy="1431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373" name="מחבר ישר 372"/>
              <p:cNvCxnSpPr>
                <a:stCxn id="371" idx="4"/>
                <a:endCxn id="374" idx="4"/>
              </p:cNvCxnSpPr>
              <p:nvPr/>
            </p:nvCxnSpPr>
            <p:spPr>
              <a:xfrm rot="5400000">
                <a:off x="5325462" y="4454413"/>
                <a:ext cx="334803" cy="13504"/>
              </a:xfrm>
              <a:prstGeom prst="line">
                <a:avLst/>
              </a:prstGeom>
            </p:spPr>
            <p:style>
              <a:lnRef idx="1">
                <a:schemeClr val="accent1"/>
              </a:lnRef>
              <a:fillRef idx="0">
                <a:schemeClr val="accent1"/>
              </a:fillRef>
              <a:effectRef idx="0">
                <a:schemeClr val="accent1"/>
              </a:effectRef>
              <a:fontRef idx="minor">
                <a:schemeClr val="tx1"/>
              </a:fontRef>
            </p:style>
          </p:cxnSp>
          <p:sp>
            <p:nvSpPr>
              <p:cNvPr id="374" name="אליפסה 373"/>
              <p:cNvSpPr/>
              <p:nvPr/>
            </p:nvSpPr>
            <p:spPr>
              <a:xfrm flipH="1">
                <a:off x="5410492" y="4485464"/>
                <a:ext cx="151238" cy="1431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376" name="מחבר ישר 375"/>
              <p:cNvCxnSpPr/>
              <p:nvPr/>
            </p:nvCxnSpPr>
            <p:spPr>
              <a:xfrm rot="16200000" flipH="1">
                <a:off x="5378110" y="4736567"/>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377" name="אליפסה 376"/>
              <p:cNvSpPr/>
              <p:nvPr/>
            </p:nvSpPr>
            <p:spPr>
              <a:xfrm flipH="1">
                <a:off x="5410492" y="4844568"/>
                <a:ext cx="151238"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379" name="מחבר ישר 378"/>
              <p:cNvCxnSpPr/>
              <p:nvPr/>
            </p:nvCxnSpPr>
            <p:spPr>
              <a:xfrm rot="16200000" flipH="1">
                <a:off x="5378110" y="5098370"/>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380" name="אליפסה 379"/>
              <p:cNvSpPr/>
              <p:nvPr/>
            </p:nvSpPr>
            <p:spPr>
              <a:xfrm flipH="1">
                <a:off x="5410492" y="5206371"/>
                <a:ext cx="151238" cy="1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grpSp>
        <p:cxnSp>
          <p:nvCxnSpPr>
            <p:cNvPr id="381" name="מחבר ישר 380"/>
            <p:cNvCxnSpPr>
              <a:stCxn id="380" idx="6"/>
            </p:cNvCxnSpPr>
            <p:nvPr/>
          </p:nvCxnSpPr>
          <p:spPr>
            <a:xfrm flipH="1">
              <a:off x="5189038" y="5276572"/>
              <a:ext cx="2214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2" name="מחבר ישר 381"/>
            <p:cNvCxnSpPr/>
            <p:nvPr/>
          </p:nvCxnSpPr>
          <p:spPr>
            <a:xfrm rot="10800000" flipV="1">
              <a:off x="5151229" y="3856361"/>
              <a:ext cx="332183" cy="242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8" name="מחבר ישר 387"/>
            <p:cNvCxnSpPr/>
            <p:nvPr/>
          </p:nvCxnSpPr>
          <p:spPr>
            <a:xfrm rot="10800000">
              <a:off x="4802843" y="3832060"/>
              <a:ext cx="348386" cy="48600"/>
            </a:xfrm>
            <a:prstGeom prst="line">
              <a:avLst/>
            </a:prstGeom>
          </p:spPr>
          <p:style>
            <a:lnRef idx="1">
              <a:schemeClr val="accent1"/>
            </a:lnRef>
            <a:fillRef idx="0">
              <a:schemeClr val="accent1"/>
            </a:fillRef>
            <a:effectRef idx="0">
              <a:schemeClr val="accent1"/>
            </a:effectRef>
            <a:fontRef idx="minor">
              <a:schemeClr val="tx1"/>
            </a:fontRef>
          </p:style>
        </p:cxnSp>
        <p:sp>
          <p:nvSpPr>
            <p:cNvPr id="390" name="אליפסה 389"/>
            <p:cNvSpPr/>
            <p:nvPr/>
          </p:nvSpPr>
          <p:spPr>
            <a:xfrm flipH="1">
              <a:off x="3584840" y="2284948"/>
              <a:ext cx="148538" cy="1431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391" name="אליפסה 390"/>
            <p:cNvSpPr/>
            <p:nvPr/>
          </p:nvSpPr>
          <p:spPr>
            <a:xfrm flipH="1">
              <a:off x="5777784" y="3761859"/>
              <a:ext cx="148538" cy="1431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392" name="מחבר ישר 391"/>
            <p:cNvCxnSpPr>
              <a:stCxn id="391" idx="6"/>
              <a:endCxn id="369" idx="6"/>
            </p:cNvCxnSpPr>
            <p:nvPr/>
          </p:nvCxnSpPr>
          <p:spPr>
            <a:xfrm flipH="1">
              <a:off x="5413195" y="3832060"/>
              <a:ext cx="364590" cy="3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3" name="מחבר ישר 392"/>
            <p:cNvCxnSpPr/>
            <p:nvPr/>
          </p:nvCxnSpPr>
          <p:spPr>
            <a:xfrm rot="16200000" flipH="1">
              <a:off x="5742702" y="4012962"/>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394" name="אליפסה 393"/>
            <p:cNvSpPr/>
            <p:nvPr/>
          </p:nvSpPr>
          <p:spPr>
            <a:xfrm flipH="1">
              <a:off x="5777784" y="4120963"/>
              <a:ext cx="148538" cy="1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395" name="מחבר ישר 394"/>
            <p:cNvCxnSpPr>
              <a:stCxn id="394" idx="6"/>
              <a:endCxn id="371" idx="6"/>
            </p:cNvCxnSpPr>
            <p:nvPr/>
          </p:nvCxnSpPr>
          <p:spPr>
            <a:xfrm flipH="1">
              <a:off x="5423997" y="4193863"/>
              <a:ext cx="353787" cy="297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6" name="מחבר ישר 395"/>
            <p:cNvCxnSpPr/>
            <p:nvPr/>
          </p:nvCxnSpPr>
          <p:spPr>
            <a:xfrm rot="16200000" flipH="1">
              <a:off x="5742702" y="4372064"/>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397" name="אליפסה 396"/>
            <p:cNvSpPr/>
            <p:nvPr/>
          </p:nvSpPr>
          <p:spPr>
            <a:xfrm flipH="1">
              <a:off x="5777784" y="4480065"/>
              <a:ext cx="148538"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398" name="מחבר ישר 397"/>
            <p:cNvCxnSpPr>
              <a:stCxn id="397" idx="6"/>
            </p:cNvCxnSpPr>
            <p:nvPr/>
          </p:nvCxnSpPr>
          <p:spPr>
            <a:xfrm flipH="1">
              <a:off x="5553629" y="4552966"/>
              <a:ext cx="2241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9" name="מחבר ישר 398"/>
            <p:cNvCxnSpPr/>
            <p:nvPr/>
          </p:nvCxnSpPr>
          <p:spPr>
            <a:xfrm rot="16200000" flipH="1">
              <a:off x="5742702" y="4733867"/>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400" name="אליפסה 399"/>
            <p:cNvSpPr/>
            <p:nvPr/>
          </p:nvSpPr>
          <p:spPr>
            <a:xfrm flipH="1">
              <a:off x="5777784" y="4841868"/>
              <a:ext cx="148538" cy="1431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401" name="מחבר ישר 400"/>
            <p:cNvCxnSpPr>
              <a:stCxn id="400" idx="6"/>
            </p:cNvCxnSpPr>
            <p:nvPr/>
          </p:nvCxnSpPr>
          <p:spPr>
            <a:xfrm flipH="1">
              <a:off x="5553629" y="4912069"/>
              <a:ext cx="2241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2" name="מחבר ישר 401"/>
            <p:cNvCxnSpPr/>
            <p:nvPr/>
          </p:nvCxnSpPr>
          <p:spPr>
            <a:xfrm rot="16200000" flipH="1">
              <a:off x="5742702" y="5092971"/>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407" name="אליפסה 406"/>
            <p:cNvSpPr/>
            <p:nvPr/>
          </p:nvSpPr>
          <p:spPr>
            <a:xfrm flipH="1">
              <a:off x="5777784" y="5200972"/>
              <a:ext cx="148538" cy="1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408" name="מחבר ישר 407"/>
            <p:cNvCxnSpPr>
              <a:stCxn id="407" idx="6"/>
            </p:cNvCxnSpPr>
            <p:nvPr/>
          </p:nvCxnSpPr>
          <p:spPr>
            <a:xfrm flipH="1">
              <a:off x="5553629" y="5273872"/>
              <a:ext cx="2241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1" name="מחבר ישר 290"/>
            <p:cNvCxnSpPr/>
            <p:nvPr/>
          </p:nvCxnSpPr>
          <p:spPr>
            <a:xfrm rot="5400000">
              <a:off x="4652998" y="3601199"/>
              <a:ext cx="361803" cy="78320"/>
            </a:xfrm>
            <a:prstGeom prst="line">
              <a:avLst/>
            </a:prstGeom>
            <a:solidFill>
              <a:schemeClr val="accent2">
                <a:lumMod val="60000"/>
                <a:lumOff val="40000"/>
              </a:schemeClr>
            </a:solidFill>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07" name="אליפסה 306"/>
            <p:cNvSpPr/>
            <p:nvPr/>
          </p:nvSpPr>
          <p:spPr>
            <a:xfrm flipH="1">
              <a:off x="4727224" y="3756459"/>
              <a:ext cx="151238"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09" name="מחבר ישר 308"/>
            <p:cNvCxnSpPr/>
            <p:nvPr/>
          </p:nvCxnSpPr>
          <p:spPr>
            <a:xfrm rot="5400000">
              <a:off x="4581432" y="3994054"/>
              <a:ext cx="367203" cy="59415"/>
            </a:xfrm>
            <a:prstGeom prst="line">
              <a:avLst/>
            </a:prstGeom>
          </p:spPr>
          <p:style>
            <a:lnRef idx="1">
              <a:schemeClr val="accent1"/>
            </a:lnRef>
            <a:fillRef idx="0">
              <a:schemeClr val="accent1"/>
            </a:fillRef>
            <a:effectRef idx="0">
              <a:schemeClr val="accent1"/>
            </a:effectRef>
            <a:fontRef idx="minor">
              <a:schemeClr val="tx1"/>
            </a:fontRef>
          </p:style>
        </p:cxnSp>
        <p:sp>
          <p:nvSpPr>
            <p:cNvPr id="314" name="אליפסה 313"/>
            <p:cNvSpPr/>
            <p:nvPr/>
          </p:nvSpPr>
          <p:spPr>
            <a:xfrm flipH="1">
              <a:off x="4667809" y="4123662"/>
              <a:ext cx="148536" cy="1431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6" name="מחבר ישר 315"/>
            <p:cNvCxnSpPr/>
            <p:nvPr/>
          </p:nvCxnSpPr>
          <p:spPr>
            <a:xfrm rot="16200000" flipH="1">
              <a:off x="4635427" y="4374765"/>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323" name="אליפסה 322"/>
            <p:cNvSpPr/>
            <p:nvPr/>
          </p:nvSpPr>
          <p:spPr>
            <a:xfrm flipH="1">
              <a:off x="4667809" y="4482766"/>
              <a:ext cx="148536"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25" name="מחבר ישר 324"/>
            <p:cNvCxnSpPr/>
            <p:nvPr/>
          </p:nvCxnSpPr>
          <p:spPr>
            <a:xfrm rot="16200000" flipH="1">
              <a:off x="4635427" y="4736568"/>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332" name="אליפסה 331"/>
            <p:cNvSpPr/>
            <p:nvPr/>
          </p:nvSpPr>
          <p:spPr>
            <a:xfrm flipH="1">
              <a:off x="4667809" y="4844569"/>
              <a:ext cx="148536" cy="1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34" name="מחבר ישר 333"/>
            <p:cNvCxnSpPr/>
            <p:nvPr/>
          </p:nvCxnSpPr>
          <p:spPr>
            <a:xfrm rot="16200000" flipH="1">
              <a:off x="4635427" y="5095670"/>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341" name="אליפסה 340"/>
            <p:cNvSpPr/>
            <p:nvPr/>
          </p:nvSpPr>
          <p:spPr>
            <a:xfrm flipH="1">
              <a:off x="4667809" y="5203671"/>
              <a:ext cx="148536"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9" name="אליפסה 408"/>
            <p:cNvSpPr/>
            <p:nvPr/>
          </p:nvSpPr>
          <p:spPr>
            <a:xfrm flipH="1">
              <a:off x="4808244" y="3381157"/>
              <a:ext cx="148536" cy="1431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286" name="מחבר ישר 285"/>
            <p:cNvCxnSpPr/>
            <p:nvPr/>
          </p:nvCxnSpPr>
          <p:spPr>
            <a:xfrm rot="5400000">
              <a:off x="3903572" y="2635947"/>
              <a:ext cx="440104" cy="35108"/>
            </a:xfrm>
            <a:prstGeom prst="line">
              <a:avLst/>
            </a:prstGeom>
            <a:solidFill>
              <a:schemeClr val="accent2">
                <a:lumMod val="60000"/>
                <a:lumOff val="40000"/>
              </a:schemeClr>
            </a:solidFill>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5" name="מחבר ישר 294"/>
            <p:cNvCxnSpPr/>
            <p:nvPr/>
          </p:nvCxnSpPr>
          <p:spPr>
            <a:xfrm rot="5400000">
              <a:off x="3832001" y="3493202"/>
              <a:ext cx="418504" cy="48612"/>
            </a:xfrm>
            <a:prstGeom prst="line">
              <a:avLst/>
            </a:prstGeom>
            <a:solidFill>
              <a:schemeClr val="accent2">
                <a:lumMod val="60000"/>
                <a:lumOff val="40000"/>
              </a:schemeClr>
            </a:solidFill>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8" name="מחבר ישר 297"/>
            <p:cNvCxnSpPr/>
            <p:nvPr/>
          </p:nvCxnSpPr>
          <p:spPr>
            <a:xfrm rot="5400000">
              <a:off x="3865763" y="3062546"/>
              <a:ext cx="429303" cy="51314"/>
            </a:xfrm>
            <a:prstGeom prst="line">
              <a:avLst/>
            </a:prstGeom>
            <a:solidFill>
              <a:schemeClr val="accent2">
                <a:lumMod val="60000"/>
                <a:lumOff val="40000"/>
              </a:schemeClr>
            </a:solidFill>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3" name="מחבר ישר 312"/>
            <p:cNvCxnSpPr>
              <a:stCxn id="352" idx="4"/>
              <a:endCxn id="320" idx="4"/>
            </p:cNvCxnSpPr>
            <p:nvPr/>
          </p:nvCxnSpPr>
          <p:spPr>
            <a:xfrm rot="5400000">
              <a:off x="3798244" y="4002158"/>
              <a:ext cx="421203" cy="16204"/>
            </a:xfrm>
            <a:prstGeom prst="line">
              <a:avLst/>
            </a:prstGeom>
          </p:spPr>
          <p:style>
            <a:lnRef idx="1">
              <a:schemeClr val="accent1"/>
            </a:lnRef>
            <a:fillRef idx="0">
              <a:schemeClr val="accent1"/>
            </a:fillRef>
            <a:effectRef idx="0">
              <a:schemeClr val="accent1"/>
            </a:effectRef>
            <a:fontRef idx="minor">
              <a:schemeClr val="tx1"/>
            </a:fontRef>
          </p:style>
        </p:cxnSp>
        <p:sp>
          <p:nvSpPr>
            <p:cNvPr id="320" name="אליפסה 319"/>
            <p:cNvSpPr/>
            <p:nvPr/>
          </p:nvSpPr>
          <p:spPr>
            <a:xfrm flipH="1">
              <a:off x="3927826" y="4075062"/>
              <a:ext cx="148536"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322" name="מחבר ישר 321"/>
            <p:cNvCxnSpPr>
              <a:stCxn id="320" idx="4"/>
              <a:endCxn id="329" idx="4"/>
            </p:cNvCxnSpPr>
            <p:nvPr/>
          </p:nvCxnSpPr>
          <p:spPr>
            <a:xfrm rot="5400000">
              <a:off x="3795541" y="4423365"/>
              <a:ext cx="407704" cy="2700"/>
            </a:xfrm>
            <a:prstGeom prst="line">
              <a:avLst/>
            </a:prstGeom>
          </p:spPr>
          <p:style>
            <a:lnRef idx="1">
              <a:schemeClr val="accent1"/>
            </a:lnRef>
            <a:fillRef idx="0">
              <a:schemeClr val="accent1"/>
            </a:fillRef>
            <a:effectRef idx="0">
              <a:schemeClr val="accent1"/>
            </a:effectRef>
            <a:fontRef idx="minor">
              <a:schemeClr val="tx1"/>
            </a:fontRef>
          </p:style>
        </p:cxnSp>
        <p:sp>
          <p:nvSpPr>
            <p:cNvPr id="329" name="אליפסה 328"/>
            <p:cNvSpPr/>
            <p:nvPr/>
          </p:nvSpPr>
          <p:spPr>
            <a:xfrm flipH="1">
              <a:off x="3925124" y="4482766"/>
              <a:ext cx="148538"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331" name="מחבר ישר 330"/>
            <p:cNvCxnSpPr/>
            <p:nvPr/>
          </p:nvCxnSpPr>
          <p:spPr>
            <a:xfrm rot="16200000" flipH="1">
              <a:off x="3890042" y="4736568"/>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338" name="אליפסה 337"/>
            <p:cNvSpPr/>
            <p:nvPr/>
          </p:nvSpPr>
          <p:spPr>
            <a:xfrm flipH="1">
              <a:off x="3925124" y="4844569"/>
              <a:ext cx="148538" cy="1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340" name="מחבר ישר 339"/>
            <p:cNvCxnSpPr/>
            <p:nvPr/>
          </p:nvCxnSpPr>
          <p:spPr>
            <a:xfrm rot="16200000" flipH="1">
              <a:off x="3890042" y="5095670"/>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345" name="אליפסה 344"/>
            <p:cNvSpPr/>
            <p:nvPr/>
          </p:nvSpPr>
          <p:spPr>
            <a:xfrm flipH="1">
              <a:off x="3925124" y="5203671"/>
              <a:ext cx="148538"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348" name="אליפסה 347"/>
            <p:cNvSpPr/>
            <p:nvPr/>
          </p:nvSpPr>
          <p:spPr>
            <a:xfrm flipH="1">
              <a:off x="4027750" y="2795251"/>
              <a:ext cx="148538" cy="143102"/>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352" name="אליפסה 351"/>
            <p:cNvSpPr/>
            <p:nvPr/>
          </p:nvSpPr>
          <p:spPr>
            <a:xfrm flipH="1">
              <a:off x="3941328" y="3656559"/>
              <a:ext cx="151238" cy="1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389" name="אליפסה 388"/>
            <p:cNvSpPr/>
            <p:nvPr/>
          </p:nvSpPr>
          <p:spPr>
            <a:xfrm flipH="1">
              <a:off x="4060158" y="2349749"/>
              <a:ext cx="148538" cy="145801"/>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255" name="אליפסה 254"/>
            <p:cNvSpPr/>
            <p:nvPr/>
          </p:nvSpPr>
          <p:spPr>
            <a:xfrm flipH="1">
              <a:off x="3971036" y="3221855"/>
              <a:ext cx="148536" cy="145801"/>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256" name="אליפסה 255"/>
            <p:cNvSpPr/>
            <p:nvPr/>
          </p:nvSpPr>
          <p:spPr>
            <a:xfrm flipH="1">
              <a:off x="3565936" y="3200255"/>
              <a:ext cx="148536" cy="145801"/>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679" name="מחבר ישר 678"/>
            <p:cNvCxnSpPr/>
            <p:nvPr/>
          </p:nvCxnSpPr>
          <p:spPr>
            <a:xfrm flipV="1">
              <a:off x="2696320" y="2357848"/>
              <a:ext cx="553637" cy="91801"/>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0" name="מחבר ישר 679"/>
            <p:cNvCxnSpPr/>
            <p:nvPr/>
          </p:nvCxnSpPr>
          <p:spPr>
            <a:xfrm rot="10800000" flipH="1">
              <a:off x="1967139" y="3386557"/>
              <a:ext cx="386195" cy="675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1" name="מחבר ישר 680"/>
            <p:cNvCxnSpPr/>
            <p:nvPr/>
          </p:nvCxnSpPr>
          <p:spPr>
            <a:xfrm rot="10800000" flipH="1">
              <a:off x="2801645" y="3286655"/>
              <a:ext cx="429408" cy="27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2" name="מחבר ישר 681"/>
            <p:cNvCxnSpPr/>
            <p:nvPr/>
          </p:nvCxnSpPr>
          <p:spPr>
            <a:xfrm flipV="1">
              <a:off x="2337130" y="3300156"/>
              <a:ext cx="472618" cy="81001"/>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3" name="מחבר ישר 682"/>
            <p:cNvCxnSpPr/>
            <p:nvPr/>
          </p:nvCxnSpPr>
          <p:spPr>
            <a:xfrm rot="16200000" flipH="1">
              <a:off x="2982647" y="2592747"/>
              <a:ext cx="464404" cy="16204"/>
            </a:xfrm>
            <a:prstGeom prst="line">
              <a:avLst/>
            </a:prstGeom>
            <a:solidFill>
              <a:schemeClr val="accent2">
                <a:lumMod val="60000"/>
                <a:lumOff val="40000"/>
              </a:schemeClr>
            </a:solidFill>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4" name="מחבר ישר 683"/>
            <p:cNvCxnSpPr>
              <a:endCxn id="739" idx="4"/>
            </p:cNvCxnSpPr>
            <p:nvPr/>
          </p:nvCxnSpPr>
          <p:spPr>
            <a:xfrm rot="16200000" flipH="1">
              <a:off x="3015053" y="3556657"/>
              <a:ext cx="453604" cy="5401"/>
            </a:xfrm>
            <a:prstGeom prst="line">
              <a:avLst/>
            </a:prstGeom>
            <a:solidFill>
              <a:schemeClr val="accent2">
                <a:lumMod val="60000"/>
                <a:lumOff val="40000"/>
              </a:schemeClr>
            </a:solidFill>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5" name="מחבר ישר 684"/>
            <p:cNvCxnSpPr>
              <a:stCxn id="738" idx="4"/>
            </p:cNvCxnSpPr>
            <p:nvPr/>
          </p:nvCxnSpPr>
          <p:spPr>
            <a:xfrm rot="16200000" flipH="1">
              <a:off x="3013702" y="3107103"/>
              <a:ext cx="445504" cy="5401"/>
            </a:xfrm>
            <a:prstGeom prst="line">
              <a:avLst/>
            </a:prstGeom>
            <a:solidFill>
              <a:schemeClr val="accent2">
                <a:lumMod val="60000"/>
                <a:lumOff val="40000"/>
              </a:schemeClr>
            </a:solidFill>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6" name="מחבר ישר 685"/>
            <p:cNvCxnSpPr>
              <a:stCxn id="739" idx="4"/>
              <a:endCxn id="687" idx="4"/>
            </p:cNvCxnSpPr>
            <p:nvPr/>
          </p:nvCxnSpPr>
          <p:spPr>
            <a:xfrm rot="16200000" flipH="1">
              <a:off x="3042054" y="3988661"/>
              <a:ext cx="415803" cy="10803"/>
            </a:xfrm>
            <a:prstGeom prst="line">
              <a:avLst/>
            </a:prstGeom>
          </p:spPr>
          <p:style>
            <a:lnRef idx="1">
              <a:schemeClr val="accent1"/>
            </a:lnRef>
            <a:fillRef idx="0">
              <a:schemeClr val="accent1"/>
            </a:fillRef>
            <a:effectRef idx="0">
              <a:schemeClr val="accent1"/>
            </a:effectRef>
            <a:fontRef idx="minor">
              <a:schemeClr val="tx1"/>
            </a:fontRef>
          </p:style>
        </p:cxnSp>
        <p:sp>
          <p:nvSpPr>
            <p:cNvPr id="687" name="אליפסה 686"/>
            <p:cNvSpPr/>
            <p:nvPr/>
          </p:nvSpPr>
          <p:spPr>
            <a:xfrm>
              <a:off x="3179739" y="4058862"/>
              <a:ext cx="151238" cy="1431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688" name="מחבר ישר 687"/>
            <p:cNvCxnSpPr>
              <a:stCxn id="687" idx="4"/>
              <a:endCxn id="689" idx="4"/>
            </p:cNvCxnSpPr>
            <p:nvPr/>
          </p:nvCxnSpPr>
          <p:spPr>
            <a:xfrm rot="5400000">
              <a:off x="3036656" y="4412564"/>
              <a:ext cx="429303" cy="8101"/>
            </a:xfrm>
            <a:prstGeom prst="line">
              <a:avLst/>
            </a:prstGeom>
          </p:spPr>
          <p:style>
            <a:lnRef idx="1">
              <a:schemeClr val="accent1"/>
            </a:lnRef>
            <a:fillRef idx="0">
              <a:schemeClr val="accent1"/>
            </a:fillRef>
            <a:effectRef idx="0">
              <a:schemeClr val="accent1"/>
            </a:effectRef>
            <a:fontRef idx="minor">
              <a:schemeClr val="tx1"/>
            </a:fontRef>
          </p:style>
        </p:cxnSp>
        <p:sp>
          <p:nvSpPr>
            <p:cNvPr id="689" name="אליפסה 688"/>
            <p:cNvSpPr/>
            <p:nvPr/>
          </p:nvSpPr>
          <p:spPr>
            <a:xfrm>
              <a:off x="3171638" y="4488166"/>
              <a:ext cx="151238" cy="1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690" name="מחבר ישר 689"/>
            <p:cNvCxnSpPr/>
            <p:nvPr/>
          </p:nvCxnSpPr>
          <p:spPr>
            <a:xfrm rot="5400000">
              <a:off x="3139256" y="4739267"/>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691" name="אליפסה 690"/>
            <p:cNvSpPr/>
            <p:nvPr/>
          </p:nvSpPr>
          <p:spPr>
            <a:xfrm>
              <a:off x="3171638" y="4847268"/>
              <a:ext cx="151238"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692" name="מחבר ישר 691"/>
            <p:cNvCxnSpPr/>
            <p:nvPr/>
          </p:nvCxnSpPr>
          <p:spPr>
            <a:xfrm rot="5400000">
              <a:off x="3139256" y="5101070"/>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693" name="אליפסה 692"/>
            <p:cNvSpPr/>
            <p:nvPr/>
          </p:nvSpPr>
          <p:spPr>
            <a:xfrm>
              <a:off x="3171638" y="5209071"/>
              <a:ext cx="151238" cy="1431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694" name="מחבר ישר 693"/>
            <p:cNvCxnSpPr>
              <a:stCxn id="768" idx="6"/>
              <a:endCxn id="736" idx="6"/>
            </p:cNvCxnSpPr>
            <p:nvPr/>
          </p:nvCxnSpPr>
          <p:spPr>
            <a:xfrm flipV="1">
              <a:off x="2126477" y="3775360"/>
              <a:ext cx="386197" cy="5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5" name="מחבר ישר 694"/>
            <p:cNvCxnSpPr>
              <a:stCxn id="736" idx="6"/>
              <a:endCxn id="792" idx="6"/>
            </p:cNvCxnSpPr>
            <p:nvPr/>
          </p:nvCxnSpPr>
          <p:spPr>
            <a:xfrm flipV="1">
              <a:off x="2512674" y="3732160"/>
              <a:ext cx="413202" cy="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6" name="מחבר ישר 695"/>
            <p:cNvCxnSpPr>
              <a:stCxn id="792" idx="6"/>
              <a:endCxn id="739" idx="6"/>
            </p:cNvCxnSpPr>
            <p:nvPr/>
          </p:nvCxnSpPr>
          <p:spPr>
            <a:xfrm flipV="1">
              <a:off x="2925876" y="3715960"/>
              <a:ext cx="394298" cy="1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7" name="מחבר ישר 696"/>
            <p:cNvCxnSpPr>
              <a:stCxn id="770" idx="6"/>
              <a:endCxn id="714" idx="6"/>
            </p:cNvCxnSpPr>
            <p:nvPr/>
          </p:nvCxnSpPr>
          <p:spPr>
            <a:xfrm flipV="1">
              <a:off x="2185892" y="4169563"/>
              <a:ext cx="372693" cy="29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698" name="מחבר ישר 697"/>
            <p:cNvCxnSpPr>
              <a:stCxn id="714" idx="6"/>
              <a:endCxn id="783" idx="6"/>
            </p:cNvCxnSpPr>
            <p:nvPr/>
          </p:nvCxnSpPr>
          <p:spPr>
            <a:xfrm flipV="1">
              <a:off x="2558585" y="4150662"/>
              <a:ext cx="380795" cy="18901"/>
            </a:xfrm>
            <a:prstGeom prst="line">
              <a:avLst/>
            </a:prstGeom>
          </p:spPr>
          <p:style>
            <a:lnRef idx="1">
              <a:schemeClr val="accent1"/>
            </a:lnRef>
            <a:fillRef idx="0">
              <a:schemeClr val="accent1"/>
            </a:fillRef>
            <a:effectRef idx="0">
              <a:schemeClr val="accent1"/>
            </a:effectRef>
            <a:fontRef idx="minor">
              <a:schemeClr val="tx1"/>
            </a:fontRef>
          </p:style>
        </p:cxnSp>
        <p:cxnSp>
          <p:nvCxnSpPr>
            <p:cNvPr id="699" name="מחבר ישר 698"/>
            <p:cNvCxnSpPr>
              <a:stCxn id="783" idx="6"/>
              <a:endCxn id="687" idx="6"/>
            </p:cNvCxnSpPr>
            <p:nvPr/>
          </p:nvCxnSpPr>
          <p:spPr>
            <a:xfrm flipV="1">
              <a:off x="2939380" y="4129062"/>
              <a:ext cx="391596" cy="2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0" name="מחבר ישר 699"/>
            <p:cNvCxnSpPr>
              <a:stCxn id="772" idx="6"/>
            </p:cNvCxnSpPr>
            <p:nvPr/>
          </p:nvCxnSpPr>
          <p:spPr>
            <a:xfrm>
              <a:off x="2185892" y="4561066"/>
              <a:ext cx="2268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1" name="מחבר ישר 700"/>
            <p:cNvCxnSpPr>
              <a:stCxn id="716" idx="6"/>
            </p:cNvCxnSpPr>
            <p:nvPr/>
          </p:nvCxnSpPr>
          <p:spPr>
            <a:xfrm>
              <a:off x="2563986" y="4561066"/>
              <a:ext cx="2295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2" name="מחבר ישר 701"/>
            <p:cNvCxnSpPr>
              <a:stCxn id="785" idx="6"/>
            </p:cNvCxnSpPr>
            <p:nvPr/>
          </p:nvCxnSpPr>
          <p:spPr>
            <a:xfrm>
              <a:off x="2944781" y="4561066"/>
              <a:ext cx="2268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3" name="מחבר ישר 702"/>
            <p:cNvCxnSpPr>
              <a:stCxn id="774" idx="6"/>
            </p:cNvCxnSpPr>
            <p:nvPr/>
          </p:nvCxnSpPr>
          <p:spPr>
            <a:xfrm>
              <a:off x="2185892" y="4920169"/>
              <a:ext cx="2268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4" name="מחבר ישר 703"/>
            <p:cNvCxnSpPr>
              <a:stCxn id="732" idx="6"/>
            </p:cNvCxnSpPr>
            <p:nvPr/>
          </p:nvCxnSpPr>
          <p:spPr>
            <a:xfrm>
              <a:off x="2563986" y="4920169"/>
              <a:ext cx="2295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5" name="מחבר ישר 704"/>
            <p:cNvCxnSpPr>
              <a:stCxn id="787" idx="6"/>
            </p:cNvCxnSpPr>
            <p:nvPr/>
          </p:nvCxnSpPr>
          <p:spPr>
            <a:xfrm>
              <a:off x="2944781" y="4920169"/>
              <a:ext cx="2268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6" name="מחבר ישר 705"/>
            <p:cNvCxnSpPr>
              <a:stCxn id="776" idx="6"/>
            </p:cNvCxnSpPr>
            <p:nvPr/>
          </p:nvCxnSpPr>
          <p:spPr>
            <a:xfrm>
              <a:off x="2185892" y="5279272"/>
              <a:ext cx="2268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7" name="מחבר ישר 706"/>
            <p:cNvCxnSpPr>
              <a:stCxn id="734" idx="6"/>
            </p:cNvCxnSpPr>
            <p:nvPr/>
          </p:nvCxnSpPr>
          <p:spPr>
            <a:xfrm>
              <a:off x="2563986" y="5279272"/>
              <a:ext cx="2295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8" name="מחבר ישר 707"/>
            <p:cNvCxnSpPr>
              <a:stCxn id="789" idx="6"/>
            </p:cNvCxnSpPr>
            <p:nvPr/>
          </p:nvCxnSpPr>
          <p:spPr>
            <a:xfrm>
              <a:off x="2944781" y="5279272"/>
              <a:ext cx="2268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9" name="מחבר ישר 708"/>
            <p:cNvCxnSpPr/>
            <p:nvPr/>
          </p:nvCxnSpPr>
          <p:spPr>
            <a:xfrm flipV="1">
              <a:off x="2229103" y="2889753"/>
              <a:ext cx="472618" cy="108001"/>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0" name="מחבר ישר 709"/>
            <p:cNvCxnSpPr/>
            <p:nvPr/>
          </p:nvCxnSpPr>
          <p:spPr>
            <a:xfrm flipV="1">
              <a:off x="2790842" y="2806051"/>
              <a:ext cx="399699" cy="56701"/>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1" name="מחבר ישר 710"/>
            <p:cNvCxnSpPr>
              <a:stCxn id="735" idx="0"/>
              <a:endCxn id="736" idx="0"/>
            </p:cNvCxnSpPr>
            <p:nvPr/>
          </p:nvCxnSpPr>
          <p:spPr>
            <a:xfrm rot="5400000" flipV="1">
              <a:off x="2195395" y="3460797"/>
              <a:ext cx="410403" cy="72919"/>
            </a:xfrm>
            <a:prstGeom prst="line">
              <a:avLst/>
            </a:prstGeom>
            <a:solidFill>
              <a:schemeClr val="accent2">
                <a:lumMod val="60000"/>
                <a:lumOff val="40000"/>
              </a:schemeClr>
            </a:solidFill>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2" name="מחבר ישר 711"/>
            <p:cNvCxnSpPr>
              <a:endCxn id="735" idx="0"/>
            </p:cNvCxnSpPr>
            <p:nvPr/>
          </p:nvCxnSpPr>
          <p:spPr>
            <a:xfrm rot="16200000" flipH="1">
              <a:off x="2176478" y="3104397"/>
              <a:ext cx="313203" cy="62115"/>
            </a:xfrm>
            <a:prstGeom prst="line">
              <a:avLst/>
            </a:prstGeom>
            <a:solidFill>
              <a:schemeClr val="accent2">
                <a:lumMod val="60000"/>
                <a:lumOff val="40000"/>
              </a:schemeClr>
            </a:solidFill>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3" name="מחבר ישר 712"/>
            <p:cNvCxnSpPr/>
            <p:nvPr/>
          </p:nvCxnSpPr>
          <p:spPr>
            <a:xfrm rot="16200000" flipH="1">
              <a:off x="2273712" y="3957606"/>
              <a:ext cx="396902" cy="43211"/>
            </a:xfrm>
            <a:prstGeom prst="line">
              <a:avLst/>
            </a:prstGeom>
          </p:spPr>
          <p:style>
            <a:lnRef idx="1">
              <a:schemeClr val="accent1"/>
            </a:lnRef>
            <a:fillRef idx="0">
              <a:schemeClr val="accent1"/>
            </a:fillRef>
            <a:effectRef idx="0">
              <a:schemeClr val="accent1"/>
            </a:effectRef>
            <a:fontRef idx="minor">
              <a:schemeClr val="tx1"/>
            </a:fontRef>
          </p:style>
        </p:cxnSp>
        <p:sp>
          <p:nvSpPr>
            <p:cNvPr id="714" name="אליפסה 713"/>
            <p:cNvSpPr/>
            <p:nvPr/>
          </p:nvSpPr>
          <p:spPr>
            <a:xfrm>
              <a:off x="2407347" y="4096662"/>
              <a:ext cx="151238" cy="1431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715" name="מחבר ישר 714"/>
            <p:cNvCxnSpPr>
              <a:stCxn id="714" idx="4"/>
              <a:endCxn id="716" idx="4"/>
            </p:cNvCxnSpPr>
            <p:nvPr/>
          </p:nvCxnSpPr>
          <p:spPr>
            <a:xfrm rot="16200000" flipH="1">
              <a:off x="2289915" y="4432814"/>
              <a:ext cx="391502" cy="5401"/>
            </a:xfrm>
            <a:prstGeom prst="line">
              <a:avLst/>
            </a:prstGeom>
          </p:spPr>
          <p:style>
            <a:lnRef idx="1">
              <a:schemeClr val="accent1"/>
            </a:lnRef>
            <a:fillRef idx="0">
              <a:schemeClr val="accent1"/>
            </a:fillRef>
            <a:effectRef idx="0">
              <a:schemeClr val="accent1"/>
            </a:effectRef>
            <a:fontRef idx="minor">
              <a:schemeClr val="tx1"/>
            </a:fontRef>
          </p:style>
        </p:cxnSp>
        <p:sp>
          <p:nvSpPr>
            <p:cNvPr id="716" name="אליפסה 715"/>
            <p:cNvSpPr/>
            <p:nvPr/>
          </p:nvSpPr>
          <p:spPr>
            <a:xfrm>
              <a:off x="2412748" y="4488166"/>
              <a:ext cx="151238" cy="1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717" name="מחבר ישר 716"/>
            <p:cNvCxnSpPr/>
            <p:nvPr/>
          </p:nvCxnSpPr>
          <p:spPr>
            <a:xfrm rot="5400000">
              <a:off x="2380366" y="4739267"/>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732" name="אליפסה 731"/>
            <p:cNvSpPr/>
            <p:nvPr/>
          </p:nvSpPr>
          <p:spPr>
            <a:xfrm>
              <a:off x="2412748" y="4847268"/>
              <a:ext cx="151238"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733" name="מחבר ישר 732"/>
            <p:cNvCxnSpPr/>
            <p:nvPr/>
          </p:nvCxnSpPr>
          <p:spPr>
            <a:xfrm rot="5400000">
              <a:off x="2380366" y="5101070"/>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734" name="אליפסה 733"/>
            <p:cNvSpPr/>
            <p:nvPr/>
          </p:nvSpPr>
          <p:spPr>
            <a:xfrm>
              <a:off x="2412748" y="5209071"/>
              <a:ext cx="151238" cy="1431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735" name="אליפסה 734"/>
            <p:cNvSpPr/>
            <p:nvPr/>
          </p:nvSpPr>
          <p:spPr>
            <a:xfrm>
              <a:off x="2288517" y="3292055"/>
              <a:ext cx="151238" cy="143102"/>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736" name="אליפסה 735"/>
            <p:cNvSpPr/>
            <p:nvPr/>
          </p:nvSpPr>
          <p:spPr>
            <a:xfrm>
              <a:off x="2361436" y="3702459"/>
              <a:ext cx="151238"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737" name="אליפסה 736"/>
            <p:cNvSpPr/>
            <p:nvPr/>
          </p:nvSpPr>
          <p:spPr>
            <a:xfrm>
              <a:off x="2221002" y="2878953"/>
              <a:ext cx="151238" cy="1431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738" name="אליפסה 737"/>
            <p:cNvSpPr/>
            <p:nvPr/>
          </p:nvSpPr>
          <p:spPr>
            <a:xfrm>
              <a:off x="3158134" y="2743952"/>
              <a:ext cx="151238" cy="1431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739" name="אליפסה 738"/>
            <p:cNvSpPr/>
            <p:nvPr/>
          </p:nvSpPr>
          <p:spPr>
            <a:xfrm>
              <a:off x="3168936" y="3643058"/>
              <a:ext cx="151238" cy="1431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740" name="מחבר ישר 739"/>
            <p:cNvCxnSpPr/>
            <p:nvPr/>
          </p:nvCxnSpPr>
          <p:spPr>
            <a:xfrm flipV="1">
              <a:off x="1732179" y="4218164"/>
              <a:ext cx="359190" cy="24299"/>
            </a:xfrm>
            <a:prstGeom prst="line">
              <a:avLst/>
            </a:prstGeom>
          </p:spPr>
          <p:style>
            <a:lnRef idx="1">
              <a:schemeClr val="accent1"/>
            </a:lnRef>
            <a:fillRef idx="0">
              <a:schemeClr val="accent1"/>
            </a:fillRef>
            <a:effectRef idx="0">
              <a:schemeClr val="accent1"/>
            </a:effectRef>
            <a:fontRef idx="minor">
              <a:schemeClr val="tx1"/>
            </a:fontRef>
          </p:style>
        </p:cxnSp>
        <p:cxnSp>
          <p:nvCxnSpPr>
            <p:cNvPr id="741" name="מחבר ישר 740"/>
            <p:cNvCxnSpPr>
              <a:stCxn id="810" idx="6"/>
            </p:cNvCxnSpPr>
            <p:nvPr/>
          </p:nvCxnSpPr>
          <p:spPr>
            <a:xfrm>
              <a:off x="1807798" y="4561066"/>
              <a:ext cx="2268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2" name="מחבר ישר 741"/>
            <p:cNvCxnSpPr>
              <a:stCxn id="812" idx="6"/>
            </p:cNvCxnSpPr>
            <p:nvPr/>
          </p:nvCxnSpPr>
          <p:spPr>
            <a:xfrm>
              <a:off x="1807798" y="4920169"/>
              <a:ext cx="226856" cy="0"/>
            </a:xfrm>
            <a:prstGeom prst="line">
              <a:avLst/>
            </a:prstGeom>
          </p:spPr>
          <p:style>
            <a:lnRef idx="1">
              <a:schemeClr val="accent1"/>
            </a:lnRef>
            <a:fillRef idx="0">
              <a:schemeClr val="accent1"/>
            </a:fillRef>
            <a:effectRef idx="0">
              <a:schemeClr val="accent1"/>
            </a:effectRef>
            <a:fontRef idx="minor">
              <a:schemeClr val="tx1"/>
            </a:fontRef>
          </p:style>
        </p:cxnSp>
        <p:sp>
          <p:nvSpPr>
            <p:cNvPr id="805" name="אליפסה 804"/>
            <p:cNvSpPr/>
            <p:nvPr/>
          </p:nvSpPr>
          <p:spPr>
            <a:xfrm>
              <a:off x="1621453" y="3823961"/>
              <a:ext cx="151238" cy="1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806" name="מחבר ישר 805"/>
            <p:cNvCxnSpPr>
              <a:stCxn id="805" idx="4"/>
              <a:endCxn id="808" idx="4"/>
            </p:cNvCxnSpPr>
            <p:nvPr/>
          </p:nvCxnSpPr>
          <p:spPr>
            <a:xfrm rot="16200000" flipH="1">
              <a:off x="1535072" y="4129060"/>
              <a:ext cx="340203" cy="16204"/>
            </a:xfrm>
            <a:prstGeom prst="line">
              <a:avLst/>
            </a:prstGeom>
          </p:spPr>
          <p:style>
            <a:lnRef idx="1">
              <a:schemeClr val="accent1"/>
            </a:lnRef>
            <a:fillRef idx="0">
              <a:schemeClr val="accent1"/>
            </a:fillRef>
            <a:effectRef idx="0">
              <a:schemeClr val="accent1"/>
            </a:effectRef>
            <a:fontRef idx="minor">
              <a:schemeClr val="tx1"/>
            </a:fontRef>
          </p:style>
        </p:cxnSp>
        <p:sp>
          <p:nvSpPr>
            <p:cNvPr id="808" name="אליפסה 807"/>
            <p:cNvSpPr/>
            <p:nvPr/>
          </p:nvSpPr>
          <p:spPr>
            <a:xfrm>
              <a:off x="1637657" y="4164163"/>
              <a:ext cx="151238" cy="1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809" name="מחבר ישר 808"/>
            <p:cNvCxnSpPr/>
            <p:nvPr/>
          </p:nvCxnSpPr>
          <p:spPr>
            <a:xfrm rot="16200000" flipH="1">
              <a:off x="1560726" y="4389613"/>
              <a:ext cx="326702" cy="16204"/>
            </a:xfrm>
            <a:prstGeom prst="line">
              <a:avLst/>
            </a:prstGeom>
          </p:spPr>
          <p:style>
            <a:lnRef idx="1">
              <a:schemeClr val="accent1"/>
            </a:lnRef>
            <a:fillRef idx="0">
              <a:schemeClr val="accent1"/>
            </a:fillRef>
            <a:effectRef idx="0">
              <a:schemeClr val="accent1"/>
            </a:effectRef>
            <a:fontRef idx="minor">
              <a:schemeClr val="tx1"/>
            </a:fontRef>
          </p:style>
        </p:cxnSp>
        <p:sp>
          <p:nvSpPr>
            <p:cNvPr id="810" name="אליפסה 809"/>
            <p:cNvSpPr/>
            <p:nvPr/>
          </p:nvSpPr>
          <p:spPr>
            <a:xfrm>
              <a:off x="1656561" y="4488166"/>
              <a:ext cx="151238" cy="1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811" name="מחבר ישר 810"/>
            <p:cNvCxnSpPr/>
            <p:nvPr/>
          </p:nvCxnSpPr>
          <p:spPr>
            <a:xfrm rot="5400000">
              <a:off x="1624178" y="4739267"/>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812" name="אליפסה 811"/>
            <p:cNvSpPr/>
            <p:nvPr/>
          </p:nvSpPr>
          <p:spPr>
            <a:xfrm>
              <a:off x="1656561" y="4847268"/>
              <a:ext cx="151238"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813" name="מחבר ישר 812"/>
            <p:cNvCxnSpPr/>
            <p:nvPr/>
          </p:nvCxnSpPr>
          <p:spPr>
            <a:xfrm rot="5400000">
              <a:off x="1624178" y="5101070"/>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815" name="אליפסה 814"/>
            <p:cNvSpPr/>
            <p:nvPr/>
          </p:nvSpPr>
          <p:spPr>
            <a:xfrm>
              <a:off x="1656561" y="5209071"/>
              <a:ext cx="151238" cy="1431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744" name="מחבר ישר 743"/>
            <p:cNvCxnSpPr>
              <a:stCxn id="815" idx="6"/>
            </p:cNvCxnSpPr>
            <p:nvPr/>
          </p:nvCxnSpPr>
          <p:spPr>
            <a:xfrm>
              <a:off x="1807798" y="5279272"/>
              <a:ext cx="2268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5" name="מחבר ישר 744"/>
            <p:cNvCxnSpPr>
              <a:stCxn id="798" idx="6"/>
              <a:endCxn id="808" idx="6"/>
            </p:cNvCxnSpPr>
            <p:nvPr/>
          </p:nvCxnSpPr>
          <p:spPr>
            <a:xfrm>
              <a:off x="1416202" y="4226263"/>
              <a:ext cx="372693" cy="81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46" name="מחבר ישר 745"/>
            <p:cNvCxnSpPr>
              <a:stCxn id="800" idx="6"/>
            </p:cNvCxnSpPr>
            <p:nvPr/>
          </p:nvCxnSpPr>
          <p:spPr>
            <a:xfrm>
              <a:off x="1429704" y="4561066"/>
              <a:ext cx="2268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7" name="מחבר ישר 746"/>
            <p:cNvCxnSpPr>
              <a:stCxn id="802" idx="6"/>
            </p:cNvCxnSpPr>
            <p:nvPr/>
          </p:nvCxnSpPr>
          <p:spPr>
            <a:xfrm>
              <a:off x="1429704" y="4920169"/>
              <a:ext cx="22685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קבוצה 276"/>
            <p:cNvGrpSpPr>
              <a:grpSpLocks/>
            </p:cNvGrpSpPr>
            <p:nvPr/>
          </p:nvGrpSpPr>
          <p:grpSpPr bwMode="auto">
            <a:xfrm flipH="1">
              <a:off x="1264378" y="3795789"/>
              <a:ext cx="165488" cy="1556384"/>
              <a:chOff x="5411462" y="3791740"/>
              <a:chExt cx="162573" cy="1556384"/>
            </a:xfrm>
          </p:grpSpPr>
          <p:sp>
            <p:nvSpPr>
              <p:cNvPr id="796" name="אליפסה 795"/>
              <p:cNvSpPr/>
              <p:nvPr/>
            </p:nvSpPr>
            <p:spPr>
              <a:xfrm flipH="1">
                <a:off x="5414273" y="3792912"/>
                <a:ext cx="145921" cy="1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797" name="מחבר ישר 796"/>
              <p:cNvCxnSpPr>
                <a:stCxn id="796" idx="0"/>
                <a:endCxn id="798" idx="0"/>
              </p:cNvCxnSpPr>
              <p:nvPr/>
            </p:nvCxnSpPr>
            <p:spPr>
              <a:xfrm rot="5400000" flipV="1">
                <a:off x="5314316" y="3967157"/>
                <a:ext cx="359102" cy="10612"/>
              </a:xfrm>
              <a:prstGeom prst="line">
                <a:avLst/>
              </a:prstGeom>
            </p:spPr>
            <p:style>
              <a:lnRef idx="1">
                <a:schemeClr val="accent1"/>
              </a:lnRef>
              <a:fillRef idx="0">
                <a:schemeClr val="accent1"/>
              </a:fillRef>
              <a:effectRef idx="0">
                <a:schemeClr val="accent1"/>
              </a:effectRef>
              <a:fontRef idx="minor">
                <a:schemeClr val="tx1"/>
              </a:fontRef>
            </p:style>
          </p:cxnSp>
          <p:sp>
            <p:nvSpPr>
              <p:cNvPr id="798" name="אליפסה 797"/>
              <p:cNvSpPr/>
              <p:nvPr/>
            </p:nvSpPr>
            <p:spPr>
              <a:xfrm flipH="1">
                <a:off x="5424885" y="4152014"/>
                <a:ext cx="148573" cy="1431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799" name="מחבר ישר 798"/>
              <p:cNvCxnSpPr>
                <a:stCxn id="798" idx="4"/>
                <a:endCxn id="800" idx="4"/>
              </p:cNvCxnSpPr>
              <p:nvPr/>
            </p:nvCxnSpPr>
            <p:spPr>
              <a:xfrm rot="5400000">
                <a:off x="5325137" y="4455884"/>
                <a:ext cx="334803" cy="13265"/>
              </a:xfrm>
              <a:prstGeom prst="line">
                <a:avLst/>
              </a:prstGeom>
            </p:spPr>
            <p:style>
              <a:lnRef idx="1">
                <a:schemeClr val="accent1"/>
              </a:lnRef>
              <a:fillRef idx="0">
                <a:schemeClr val="accent1"/>
              </a:fillRef>
              <a:effectRef idx="0">
                <a:schemeClr val="accent1"/>
              </a:effectRef>
              <a:fontRef idx="minor">
                <a:schemeClr val="tx1"/>
              </a:fontRef>
            </p:style>
          </p:cxnSp>
          <p:sp>
            <p:nvSpPr>
              <p:cNvPr id="800" name="אליפסה 799"/>
              <p:cNvSpPr/>
              <p:nvPr/>
            </p:nvSpPr>
            <p:spPr>
              <a:xfrm flipH="1">
                <a:off x="5411621" y="4484117"/>
                <a:ext cx="148573"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801" name="מחבר ישר 800"/>
              <p:cNvCxnSpPr/>
              <p:nvPr/>
            </p:nvCxnSpPr>
            <p:spPr>
              <a:xfrm rot="16200000" flipH="1">
                <a:off x="5379257" y="4736569"/>
                <a:ext cx="213301" cy="0"/>
              </a:xfrm>
              <a:prstGeom prst="line">
                <a:avLst/>
              </a:prstGeom>
            </p:spPr>
            <p:style>
              <a:lnRef idx="1">
                <a:schemeClr val="accent1"/>
              </a:lnRef>
              <a:fillRef idx="0">
                <a:schemeClr val="accent1"/>
              </a:fillRef>
              <a:effectRef idx="0">
                <a:schemeClr val="accent1"/>
              </a:effectRef>
              <a:fontRef idx="minor">
                <a:schemeClr val="tx1"/>
              </a:fontRef>
            </p:style>
          </p:cxnSp>
          <p:sp>
            <p:nvSpPr>
              <p:cNvPr id="802" name="אליפסה 801"/>
              <p:cNvSpPr/>
              <p:nvPr/>
            </p:nvSpPr>
            <p:spPr>
              <a:xfrm flipH="1">
                <a:off x="5411621" y="4843219"/>
                <a:ext cx="148573"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803" name="מחבר ישר 802"/>
              <p:cNvCxnSpPr/>
              <p:nvPr/>
            </p:nvCxnSpPr>
            <p:spPr>
              <a:xfrm rot="16200000" flipH="1">
                <a:off x="5377906" y="5097021"/>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804" name="אליפסה 803"/>
              <p:cNvSpPr/>
              <p:nvPr/>
            </p:nvSpPr>
            <p:spPr>
              <a:xfrm flipH="1">
                <a:off x="5411621" y="5205022"/>
                <a:ext cx="148573" cy="1431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grpSp>
        <p:cxnSp>
          <p:nvCxnSpPr>
            <p:cNvPr id="749" name="מחבר ישר 748"/>
            <p:cNvCxnSpPr>
              <a:stCxn id="804" idx="6"/>
            </p:cNvCxnSpPr>
            <p:nvPr/>
          </p:nvCxnSpPr>
          <p:spPr>
            <a:xfrm>
              <a:off x="1429704" y="5279272"/>
              <a:ext cx="2268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0" name="מחבר ישר 749"/>
            <p:cNvCxnSpPr/>
            <p:nvPr/>
          </p:nvCxnSpPr>
          <p:spPr>
            <a:xfrm>
              <a:off x="1354085" y="3880660"/>
              <a:ext cx="353789" cy="2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1" name="מחבר ישר 750"/>
            <p:cNvCxnSpPr/>
            <p:nvPr/>
          </p:nvCxnSpPr>
          <p:spPr>
            <a:xfrm flipV="1">
              <a:off x="1715975" y="3837460"/>
              <a:ext cx="337585" cy="54000"/>
            </a:xfrm>
            <a:prstGeom prst="line">
              <a:avLst/>
            </a:prstGeom>
          </p:spPr>
          <p:style>
            <a:lnRef idx="1">
              <a:schemeClr val="accent1"/>
            </a:lnRef>
            <a:fillRef idx="0">
              <a:schemeClr val="accent1"/>
            </a:fillRef>
            <a:effectRef idx="0">
              <a:schemeClr val="accent1"/>
            </a:effectRef>
            <a:fontRef idx="minor">
              <a:schemeClr val="tx1"/>
            </a:fontRef>
          </p:style>
        </p:cxnSp>
        <p:sp>
          <p:nvSpPr>
            <p:cNvPr id="752" name="אליפסה 751"/>
            <p:cNvSpPr/>
            <p:nvPr/>
          </p:nvSpPr>
          <p:spPr>
            <a:xfrm>
              <a:off x="3139230" y="2287647"/>
              <a:ext cx="151238" cy="145801"/>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753" name="אליפסה 752"/>
            <p:cNvSpPr/>
            <p:nvPr/>
          </p:nvSpPr>
          <p:spPr>
            <a:xfrm>
              <a:off x="905774" y="3764560"/>
              <a:ext cx="151238"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754" name="מחבר ישר 753"/>
            <p:cNvCxnSpPr>
              <a:stCxn id="753" idx="6"/>
              <a:endCxn id="796" idx="6"/>
            </p:cNvCxnSpPr>
            <p:nvPr/>
          </p:nvCxnSpPr>
          <p:spPr>
            <a:xfrm>
              <a:off x="1057012" y="3837460"/>
              <a:ext cx="369993" cy="297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55" name="מחבר ישר 754"/>
            <p:cNvCxnSpPr/>
            <p:nvPr/>
          </p:nvCxnSpPr>
          <p:spPr>
            <a:xfrm rot="5400000">
              <a:off x="873392" y="4018362"/>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756" name="אליפסה 755"/>
            <p:cNvSpPr/>
            <p:nvPr/>
          </p:nvSpPr>
          <p:spPr>
            <a:xfrm>
              <a:off x="905774" y="4126363"/>
              <a:ext cx="151238" cy="1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757" name="מחבר ישר 756"/>
            <p:cNvCxnSpPr>
              <a:stCxn id="756" idx="6"/>
              <a:endCxn id="798" idx="6"/>
            </p:cNvCxnSpPr>
            <p:nvPr/>
          </p:nvCxnSpPr>
          <p:spPr>
            <a:xfrm>
              <a:off x="1057012" y="4196564"/>
              <a:ext cx="359190" cy="29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758" name="מחבר ישר 757"/>
            <p:cNvCxnSpPr/>
            <p:nvPr/>
          </p:nvCxnSpPr>
          <p:spPr>
            <a:xfrm rot="5400000">
              <a:off x="873392" y="4377464"/>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759" name="אליפסה 758"/>
            <p:cNvSpPr/>
            <p:nvPr/>
          </p:nvSpPr>
          <p:spPr>
            <a:xfrm>
              <a:off x="905774" y="4485465"/>
              <a:ext cx="151238" cy="1431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760" name="מחבר ישר 759"/>
            <p:cNvCxnSpPr>
              <a:stCxn id="759" idx="6"/>
            </p:cNvCxnSpPr>
            <p:nvPr/>
          </p:nvCxnSpPr>
          <p:spPr>
            <a:xfrm>
              <a:off x="1057012" y="4558367"/>
              <a:ext cx="2268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1" name="מחבר ישר 760"/>
            <p:cNvCxnSpPr/>
            <p:nvPr/>
          </p:nvCxnSpPr>
          <p:spPr>
            <a:xfrm rot="5400000">
              <a:off x="873392" y="4736568"/>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762" name="אליפסה 761"/>
            <p:cNvSpPr/>
            <p:nvPr/>
          </p:nvSpPr>
          <p:spPr>
            <a:xfrm>
              <a:off x="905774" y="4844569"/>
              <a:ext cx="151238"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763" name="מחבר ישר 762"/>
            <p:cNvCxnSpPr>
              <a:stCxn id="762" idx="6"/>
            </p:cNvCxnSpPr>
            <p:nvPr/>
          </p:nvCxnSpPr>
          <p:spPr>
            <a:xfrm>
              <a:off x="1057012" y="4917469"/>
              <a:ext cx="2268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4" name="מחבר ישר 763"/>
            <p:cNvCxnSpPr/>
            <p:nvPr/>
          </p:nvCxnSpPr>
          <p:spPr>
            <a:xfrm rot="5400000">
              <a:off x="873392" y="5098371"/>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765" name="אליפסה 764"/>
            <p:cNvSpPr/>
            <p:nvPr/>
          </p:nvSpPr>
          <p:spPr>
            <a:xfrm>
              <a:off x="905774" y="5206372"/>
              <a:ext cx="151238" cy="1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766" name="מחבר ישר 765"/>
            <p:cNvCxnSpPr>
              <a:stCxn id="765" idx="6"/>
            </p:cNvCxnSpPr>
            <p:nvPr/>
          </p:nvCxnSpPr>
          <p:spPr>
            <a:xfrm>
              <a:off x="1057012" y="5276572"/>
              <a:ext cx="2268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7" name="מחבר ישר 766"/>
            <p:cNvCxnSpPr/>
            <p:nvPr/>
          </p:nvCxnSpPr>
          <p:spPr>
            <a:xfrm rot="16200000" flipH="1">
              <a:off x="1834850" y="3605249"/>
              <a:ext cx="364502" cy="78319"/>
            </a:xfrm>
            <a:prstGeom prst="line">
              <a:avLst/>
            </a:prstGeom>
            <a:solidFill>
              <a:schemeClr val="accent2">
                <a:lumMod val="60000"/>
                <a:lumOff val="40000"/>
              </a:schemeClr>
            </a:solidFill>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68" name="אליפסה 767"/>
            <p:cNvSpPr/>
            <p:nvPr/>
          </p:nvSpPr>
          <p:spPr>
            <a:xfrm>
              <a:off x="1972540" y="3761859"/>
              <a:ext cx="153937" cy="1431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69" name="מחבר ישר 768"/>
            <p:cNvCxnSpPr/>
            <p:nvPr/>
          </p:nvCxnSpPr>
          <p:spPr>
            <a:xfrm rot="16200000" flipH="1">
              <a:off x="1905068" y="3999454"/>
              <a:ext cx="364502" cy="56713"/>
            </a:xfrm>
            <a:prstGeom prst="line">
              <a:avLst/>
            </a:prstGeom>
          </p:spPr>
          <p:style>
            <a:lnRef idx="1">
              <a:schemeClr val="accent1"/>
            </a:lnRef>
            <a:fillRef idx="0">
              <a:schemeClr val="accent1"/>
            </a:fillRef>
            <a:effectRef idx="0">
              <a:schemeClr val="accent1"/>
            </a:effectRef>
            <a:fontRef idx="minor">
              <a:schemeClr val="tx1"/>
            </a:fontRef>
          </p:style>
        </p:cxnSp>
        <p:sp>
          <p:nvSpPr>
            <p:cNvPr id="770" name="אליפסה 769"/>
            <p:cNvSpPr/>
            <p:nvPr/>
          </p:nvSpPr>
          <p:spPr>
            <a:xfrm>
              <a:off x="2034654" y="4129062"/>
              <a:ext cx="151238" cy="1431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71" name="מחבר ישר 770"/>
            <p:cNvCxnSpPr/>
            <p:nvPr/>
          </p:nvCxnSpPr>
          <p:spPr>
            <a:xfrm rot="5400000">
              <a:off x="2002272" y="4380165"/>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772" name="אליפסה 771"/>
            <p:cNvSpPr/>
            <p:nvPr/>
          </p:nvSpPr>
          <p:spPr>
            <a:xfrm>
              <a:off x="2034654" y="4488166"/>
              <a:ext cx="151238" cy="1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73" name="מחבר ישר 772"/>
            <p:cNvCxnSpPr/>
            <p:nvPr/>
          </p:nvCxnSpPr>
          <p:spPr>
            <a:xfrm rot="5400000">
              <a:off x="2002272" y="4739267"/>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774" name="אליפסה 773"/>
            <p:cNvSpPr/>
            <p:nvPr/>
          </p:nvSpPr>
          <p:spPr>
            <a:xfrm>
              <a:off x="2034654" y="4847268"/>
              <a:ext cx="151238"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75" name="מחבר ישר 774"/>
            <p:cNvCxnSpPr/>
            <p:nvPr/>
          </p:nvCxnSpPr>
          <p:spPr>
            <a:xfrm rot="5400000">
              <a:off x="2002272" y="5101070"/>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776" name="אליפסה 775"/>
            <p:cNvSpPr/>
            <p:nvPr/>
          </p:nvSpPr>
          <p:spPr>
            <a:xfrm>
              <a:off x="2034654" y="5209071"/>
              <a:ext cx="151238" cy="1431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8" name="אליפסה 777"/>
            <p:cNvSpPr/>
            <p:nvPr/>
          </p:nvSpPr>
          <p:spPr>
            <a:xfrm>
              <a:off x="1891520" y="3383856"/>
              <a:ext cx="151238" cy="145801"/>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779" name="מחבר ישר 778"/>
            <p:cNvCxnSpPr/>
            <p:nvPr/>
          </p:nvCxnSpPr>
          <p:spPr>
            <a:xfrm rot="16200000" flipH="1">
              <a:off x="2520830" y="2638646"/>
              <a:ext cx="440103" cy="35108"/>
            </a:xfrm>
            <a:prstGeom prst="line">
              <a:avLst/>
            </a:prstGeom>
            <a:solidFill>
              <a:schemeClr val="accent2">
                <a:lumMod val="60000"/>
                <a:lumOff val="40000"/>
              </a:schemeClr>
            </a:solidFill>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0" name="מחבר ישר 779"/>
            <p:cNvCxnSpPr/>
            <p:nvPr/>
          </p:nvCxnSpPr>
          <p:spPr>
            <a:xfrm rot="16200000" flipH="1">
              <a:off x="2618049" y="3497251"/>
              <a:ext cx="415803" cy="48612"/>
            </a:xfrm>
            <a:prstGeom prst="line">
              <a:avLst/>
            </a:prstGeom>
            <a:solidFill>
              <a:schemeClr val="accent2">
                <a:lumMod val="60000"/>
                <a:lumOff val="40000"/>
              </a:schemeClr>
            </a:solidFill>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1" name="מחבר ישר 780"/>
            <p:cNvCxnSpPr/>
            <p:nvPr/>
          </p:nvCxnSpPr>
          <p:spPr>
            <a:xfrm rot="16200000" flipH="1">
              <a:off x="2569439" y="3065247"/>
              <a:ext cx="432004" cy="54013"/>
            </a:xfrm>
            <a:prstGeom prst="line">
              <a:avLst/>
            </a:prstGeom>
            <a:solidFill>
              <a:schemeClr val="accent2">
                <a:lumMod val="60000"/>
                <a:lumOff val="40000"/>
              </a:schemeClr>
            </a:solidFill>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2" name="מחבר ישר 781"/>
            <p:cNvCxnSpPr>
              <a:stCxn id="792" idx="4"/>
              <a:endCxn id="783" idx="4"/>
            </p:cNvCxnSpPr>
            <p:nvPr/>
          </p:nvCxnSpPr>
          <p:spPr>
            <a:xfrm rot="16200000" flipH="1">
              <a:off x="2647756" y="4007560"/>
              <a:ext cx="418504" cy="13504"/>
            </a:xfrm>
            <a:prstGeom prst="line">
              <a:avLst/>
            </a:prstGeom>
          </p:spPr>
          <p:style>
            <a:lnRef idx="1">
              <a:schemeClr val="accent1"/>
            </a:lnRef>
            <a:fillRef idx="0">
              <a:schemeClr val="accent1"/>
            </a:fillRef>
            <a:effectRef idx="0">
              <a:schemeClr val="accent1"/>
            </a:effectRef>
            <a:fontRef idx="minor">
              <a:schemeClr val="tx1"/>
            </a:fontRef>
          </p:style>
        </p:cxnSp>
        <p:sp>
          <p:nvSpPr>
            <p:cNvPr id="783" name="אליפסה 782"/>
            <p:cNvSpPr/>
            <p:nvPr/>
          </p:nvSpPr>
          <p:spPr>
            <a:xfrm>
              <a:off x="2788142" y="4080462"/>
              <a:ext cx="151238" cy="1431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784" name="מחבר ישר 783"/>
            <p:cNvCxnSpPr>
              <a:stCxn id="783" idx="4"/>
              <a:endCxn id="785" idx="4"/>
            </p:cNvCxnSpPr>
            <p:nvPr/>
          </p:nvCxnSpPr>
          <p:spPr>
            <a:xfrm rot="16200000" flipH="1">
              <a:off x="2662612" y="4424714"/>
              <a:ext cx="407702" cy="5401"/>
            </a:xfrm>
            <a:prstGeom prst="line">
              <a:avLst/>
            </a:prstGeom>
          </p:spPr>
          <p:style>
            <a:lnRef idx="1">
              <a:schemeClr val="accent1"/>
            </a:lnRef>
            <a:fillRef idx="0">
              <a:schemeClr val="accent1"/>
            </a:fillRef>
            <a:effectRef idx="0">
              <a:schemeClr val="accent1"/>
            </a:effectRef>
            <a:fontRef idx="minor">
              <a:schemeClr val="tx1"/>
            </a:fontRef>
          </p:style>
        </p:cxnSp>
        <p:sp>
          <p:nvSpPr>
            <p:cNvPr id="785" name="אליפסה 784"/>
            <p:cNvSpPr/>
            <p:nvPr/>
          </p:nvSpPr>
          <p:spPr>
            <a:xfrm>
              <a:off x="2793544" y="4488166"/>
              <a:ext cx="151238" cy="1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786" name="מחבר ישר 785"/>
            <p:cNvCxnSpPr/>
            <p:nvPr/>
          </p:nvCxnSpPr>
          <p:spPr>
            <a:xfrm rot="5400000">
              <a:off x="2761162" y="4739267"/>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787" name="אליפסה 786"/>
            <p:cNvSpPr/>
            <p:nvPr/>
          </p:nvSpPr>
          <p:spPr>
            <a:xfrm>
              <a:off x="2793544" y="4847268"/>
              <a:ext cx="151238"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cxnSp>
          <p:nvCxnSpPr>
            <p:cNvPr id="788" name="מחבר ישר 787"/>
            <p:cNvCxnSpPr/>
            <p:nvPr/>
          </p:nvCxnSpPr>
          <p:spPr>
            <a:xfrm rot="5400000">
              <a:off x="2761162" y="5101070"/>
              <a:ext cx="216002" cy="0"/>
            </a:xfrm>
            <a:prstGeom prst="line">
              <a:avLst/>
            </a:prstGeom>
          </p:spPr>
          <p:style>
            <a:lnRef idx="1">
              <a:schemeClr val="accent1"/>
            </a:lnRef>
            <a:fillRef idx="0">
              <a:schemeClr val="accent1"/>
            </a:fillRef>
            <a:effectRef idx="0">
              <a:schemeClr val="accent1"/>
            </a:effectRef>
            <a:fontRef idx="minor">
              <a:schemeClr val="tx1"/>
            </a:fontRef>
          </p:style>
        </p:cxnSp>
        <p:sp>
          <p:nvSpPr>
            <p:cNvPr id="789" name="אליפסה 788"/>
            <p:cNvSpPr/>
            <p:nvPr/>
          </p:nvSpPr>
          <p:spPr>
            <a:xfrm>
              <a:off x="2793544" y="5209071"/>
              <a:ext cx="151238" cy="1431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791" name="אליפסה 790"/>
            <p:cNvSpPr/>
            <p:nvPr/>
          </p:nvSpPr>
          <p:spPr>
            <a:xfrm>
              <a:off x="2688217" y="2797952"/>
              <a:ext cx="151238" cy="1431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792" name="אליפסה 791"/>
            <p:cNvSpPr/>
            <p:nvPr/>
          </p:nvSpPr>
          <p:spPr>
            <a:xfrm>
              <a:off x="2774638" y="3659258"/>
              <a:ext cx="151238" cy="145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793" name="אליפסה 792"/>
            <p:cNvSpPr/>
            <p:nvPr/>
          </p:nvSpPr>
          <p:spPr>
            <a:xfrm>
              <a:off x="2653109" y="2355149"/>
              <a:ext cx="151238" cy="1431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794" name="אליפסה 793"/>
            <p:cNvSpPr/>
            <p:nvPr/>
          </p:nvSpPr>
          <p:spPr>
            <a:xfrm>
              <a:off x="2744932" y="3227255"/>
              <a:ext cx="151238" cy="143102"/>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795" name="אליפסה 794"/>
            <p:cNvSpPr/>
            <p:nvPr/>
          </p:nvSpPr>
          <p:spPr>
            <a:xfrm>
              <a:off x="3158134" y="3205655"/>
              <a:ext cx="151238" cy="143102"/>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grpSp>
      <p:sp>
        <p:nvSpPr>
          <p:cNvPr id="89384" name="Text Box 296"/>
          <p:cNvSpPr txBox="1">
            <a:spLocks noChangeArrowheads="1"/>
          </p:cNvSpPr>
          <p:nvPr/>
        </p:nvSpPr>
        <p:spPr bwMode="auto">
          <a:xfrm>
            <a:off x="5715000" y="1981200"/>
            <a:ext cx="2808287" cy="396875"/>
          </a:xfrm>
          <a:prstGeom prst="rect">
            <a:avLst/>
          </a:prstGeom>
          <a:noFill/>
          <a:ln w="9525">
            <a:noFill/>
            <a:miter lim="800000"/>
            <a:headEnd/>
            <a:tailEnd/>
          </a:ln>
          <a:effectLst/>
        </p:spPr>
        <p:txBody>
          <a:bodyPr>
            <a:spAutoFit/>
          </a:bodyPr>
          <a:lstStyle/>
          <a:p>
            <a:pPr algn="l" rtl="0">
              <a:spcBef>
                <a:spcPct val="50000"/>
              </a:spcBef>
            </a:pPr>
            <a:r>
              <a:rPr lang="en-US" sz="2000">
                <a:latin typeface="Garamond" pitchFamily="18" charset="0"/>
              </a:rPr>
              <a:t>Detailed atomic structure</a:t>
            </a:r>
          </a:p>
        </p:txBody>
      </p:sp>
      <p:sp>
        <p:nvSpPr>
          <p:cNvPr id="89387" name="AutoShape 299"/>
          <p:cNvSpPr>
            <a:spLocks noChangeArrowheads="1"/>
          </p:cNvSpPr>
          <p:nvPr/>
        </p:nvSpPr>
        <p:spPr bwMode="auto">
          <a:xfrm rot="10800000">
            <a:off x="3635375" y="5516563"/>
            <a:ext cx="1152525" cy="287337"/>
          </a:xfrm>
          <a:prstGeom prst="rightArrow">
            <a:avLst>
              <a:gd name="adj1" fmla="val 50000"/>
              <a:gd name="adj2" fmla="val 100276"/>
            </a:avLst>
          </a:prstGeom>
          <a:solidFill>
            <a:schemeClr val="accent1"/>
          </a:solidFill>
          <a:ln w="9525">
            <a:solidFill>
              <a:schemeClr val="tx1"/>
            </a:solidFill>
            <a:miter lim="800000"/>
            <a:headEnd/>
            <a:tailEnd/>
          </a:ln>
          <a:effectLst/>
        </p:spPr>
        <p:txBody>
          <a:bodyPr wrap="none" anchor="ctr"/>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1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109"/>
                                        </p:tgtEl>
                                        <p:attrNameLst>
                                          <p:attrName>style.visibility</p:attrName>
                                        </p:attrNameLst>
                                      </p:cBhvr>
                                      <p:to>
                                        <p:strVal val="visible"/>
                                      </p:to>
                                    </p:set>
                                  </p:childTnLst>
                                </p:cTn>
                              </p:par>
                              <p:par>
                                <p:cTn id="9" presetID="1" presetClass="exit" presetSubtype="0" fill="hold" grpId="1" nodeType="withEffect">
                                  <p:stCondLst>
                                    <p:cond delay="0"/>
                                  </p:stCondLst>
                                  <p:childTnLst>
                                    <p:set>
                                      <p:cBhvr>
                                        <p:cTn id="10" dur="1" fill="hold">
                                          <p:stCondLst>
                                            <p:cond delay="0"/>
                                          </p:stCondLst>
                                        </p:cTn>
                                        <p:tgtEl>
                                          <p:spTgt spid="89108"/>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8910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909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91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1.11111E-6 -3.7037E-6 L -0.2993 -0.04606 " pathEditMode="relative" rAng="0" ptsTypes="AA">
                                      <p:cBhvr>
                                        <p:cTn id="24" dur="2000" fill="hold"/>
                                        <p:tgtEl>
                                          <p:spTgt spid="89132"/>
                                        </p:tgtEl>
                                        <p:attrNameLst>
                                          <p:attrName>ppt_x</p:attrName>
                                          <p:attrName>ppt_y</p:attrName>
                                        </p:attrNameLst>
                                      </p:cBhvr>
                                      <p:rCtr x="-15000" y="-2300"/>
                                    </p:animMotion>
                                  </p:childTnLst>
                                </p:cTn>
                              </p:par>
                              <p:par>
                                <p:cTn id="25" presetID="6" presetClass="emph" presetSubtype="0" fill="hold" nodeType="withEffect">
                                  <p:stCondLst>
                                    <p:cond delay="0"/>
                                  </p:stCondLst>
                                  <p:childTnLst>
                                    <p:animScale>
                                      <p:cBhvr>
                                        <p:cTn id="26" dur="2000" fill="hold"/>
                                        <p:tgtEl>
                                          <p:spTgt spid="89132"/>
                                        </p:tgtEl>
                                      </p:cBhvr>
                                      <p:by x="70000" y="70000"/>
                                    </p:animScale>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89138"/>
                                        </p:tgtEl>
                                        <p:attrNameLst>
                                          <p:attrName>style.visibility</p:attrName>
                                        </p:attrNameLst>
                                      </p:cBhvr>
                                      <p:to>
                                        <p:strVal val="visible"/>
                                      </p:to>
                                    </p:set>
                                    <p:animEffect transition="in" filter="wipe(left)">
                                      <p:cBhvr>
                                        <p:cTn id="30" dur="500"/>
                                        <p:tgtEl>
                                          <p:spTgt spid="89138"/>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8913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8913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938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89387"/>
                                        </p:tgtEl>
                                        <p:attrNameLst>
                                          <p:attrName>style.visibility</p:attrName>
                                        </p:attrNameLst>
                                      </p:cBhvr>
                                      <p:to>
                                        <p:strVal val="visible"/>
                                      </p:to>
                                    </p:set>
                                    <p:animEffect transition="in" filter="wipe(right)">
                                      <p:cBhvr>
                                        <p:cTn id="48" dur="500"/>
                                        <p:tgtEl>
                                          <p:spTgt spid="89387"/>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9092">
                                            <p:txEl>
                                              <p:pRg st="1" end="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90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8" grpId="0"/>
      <p:bldP spid="89108" grpId="1"/>
      <p:bldP spid="89109" grpId="0"/>
      <p:bldP spid="89109" grpId="1"/>
      <p:bldP spid="89138" grpId="0" animBg="1"/>
      <p:bldP spid="89384" grpId="0"/>
      <p:bldP spid="8938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About Omics Group conferences</a:t>
            </a:r>
            <a:endParaRPr lang="en-IN" dirty="0"/>
          </a:p>
        </p:txBody>
      </p:sp>
      <p:sp>
        <p:nvSpPr>
          <p:cNvPr id="3" name="Content Placeholder 2"/>
          <p:cNvSpPr>
            <a:spLocks noGrp="1"/>
          </p:cNvSpPr>
          <p:nvPr>
            <p:ph idx="1"/>
          </p:nvPr>
        </p:nvSpPr>
        <p:spPr>
          <a:xfrm>
            <a:off x="214282" y="1600200"/>
            <a:ext cx="8715436" cy="5043510"/>
          </a:xfrm>
        </p:spPr>
        <p:txBody>
          <a:bodyPr>
            <a:normAutofit fontScale="85000" lnSpcReduction="10000"/>
          </a:bodyPr>
          <a:lstStyle/>
          <a:p>
            <a:pPr algn="just"/>
            <a:r>
              <a:rPr lang="en-IN" dirty="0">
                <a:cs typeface="Times New Roman" pitchFamily="18" charset="0"/>
                <a:hlinkClick r:id="rId2"/>
              </a:rPr>
              <a:t>OMICS Group</a:t>
            </a:r>
            <a:r>
              <a:rPr lang="en-IN" dirty="0">
                <a:cs typeface="Times New Roman" pitchFamily="18" charset="0"/>
              </a:rPr>
              <a:t> signed an agreement with more than 1000 International Societies to make healthcare information Open Access. </a:t>
            </a:r>
            <a:r>
              <a:rPr lang="en-IN" dirty="0">
                <a:cs typeface="Times New Roman" pitchFamily="18" charset="0"/>
                <a:hlinkClick r:id="rId2"/>
              </a:rPr>
              <a:t>OMICS Group</a:t>
            </a:r>
            <a:r>
              <a:rPr lang="en-IN" dirty="0">
                <a:cs typeface="Times New Roman" pitchFamily="18" charset="0"/>
              </a:rPr>
              <a:t> Conferences make the perfect platform for global networking as it brings together renowned speakers and scientists across the globe to a most exciting and memorable scientific event filled with much enlightening interactive sessions, world class exhibitions and poster </a:t>
            </a:r>
            <a:r>
              <a:rPr lang="en-IN" dirty="0" smtClean="0">
                <a:cs typeface="Times New Roman" pitchFamily="18" charset="0"/>
              </a:rPr>
              <a:t>presentations</a:t>
            </a:r>
          </a:p>
          <a:p>
            <a:pPr algn="just"/>
            <a:r>
              <a:rPr lang="en-IN" dirty="0" smtClean="0">
                <a:cs typeface="Times New Roman" pitchFamily="18" charset="0"/>
              </a:rPr>
              <a:t>Omics group has organised 500 conferences, workshops and national symposium across the major cities including SanFrancisco,Omaha,Orlado,Rayleigh,SantaClara,Chicago,Philadelphia,Unitedkingdom,Baltimore,SanAntanio,Dubai,Hyderabad,Bangaluru and Mumbai.</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lide Number Placeholder 4"/>
          <p:cNvSpPr>
            <a:spLocks noGrp="1"/>
          </p:cNvSpPr>
          <p:nvPr>
            <p:ph type="sldNum" sz="quarter" idx="4294967295"/>
          </p:nvPr>
        </p:nvSpPr>
        <p:spPr>
          <a:xfrm>
            <a:off x="6553200" y="6248400"/>
            <a:ext cx="2133600" cy="457200"/>
          </a:xfrm>
          <a:prstGeom prst="rect">
            <a:avLst/>
          </a:prstGeom>
        </p:spPr>
        <p:txBody>
          <a:bodyPr/>
          <a:lstStyle/>
          <a:p>
            <a:fld id="{60B6BE4E-5A43-46B3-AC15-1D9C4C2DB533}" type="slidenum">
              <a:rPr lang="he-IL"/>
              <a:pPr/>
              <a:t>20</a:t>
            </a:fld>
            <a:endParaRPr lang="en-US"/>
          </a:p>
        </p:txBody>
      </p:sp>
      <p:sp>
        <p:nvSpPr>
          <p:cNvPr id="83970" name="Rectangle 2"/>
          <p:cNvSpPr>
            <a:spLocks noGrp="1" noChangeArrowheads="1"/>
          </p:cNvSpPr>
          <p:nvPr>
            <p:ph type="title"/>
          </p:nvPr>
        </p:nvSpPr>
        <p:spPr>
          <a:xfrm>
            <a:off x="250825" y="76200"/>
            <a:ext cx="8713788" cy="1371600"/>
          </a:xfrm>
        </p:spPr>
        <p:txBody>
          <a:bodyPr/>
          <a:lstStyle/>
          <a:p>
            <a:r>
              <a:rPr lang="en-US" sz="4200" b="1" dirty="0">
                <a:latin typeface="Garamond" pitchFamily="18" charset="0"/>
              </a:rPr>
              <a:t>COBRA (Coherent Bragg Rod Analysis)</a:t>
            </a:r>
          </a:p>
        </p:txBody>
      </p:sp>
      <p:sp>
        <p:nvSpPr>
          <p:cNvPr id="83971" name="Rectangle 3"/>
          <p:cNvSpPr>
            <a:spLocks noGrp="1" noChangeArrowheads="1"/>
          </p:cNvSpPr>
          <p:nvPr>
            <p:ph type="body" idx="1"/>
          </p:nvPr>
        </p:nvSpPr>
        <p:spPr>
          <a:xfrm>
            <a:off x="457200" y="1487488"/>
            <a:ext cx="8229600" cy="3886200"/>
          </a:xfrm>
        </p:spPr>
        <p:txBody>
          <a:bodyPr/>
          <a:lstStyle/>
          <a:p>
            <a:pPr algn="l" rtl="0"/>
            <a:r>
              <a:rPr lang="en-US" dirty="0">
                <a:latin typeface="Garamond" pitchFamily="18" charset="0"/>
              </a:rPr>
              <a:t>Total electron density consists of:</a:t>
            </a:r>
          </a:p>
          <a:p>
            <a:pPr lvl="1" algn="l" rtl="0"/>
            <a:r>
              <a:rPr lang="en-US" dirty="0">
                <a:latin typeface="Garamond" pitchFamily="18" charset="0"/>
              </a:rPr>
              <a:t>Substrate with known structure</a:t>
            </a:r>
          </a:p>
          <a:p>
            <a:pPr lvl="1" algn="l" rtl="0"/>
            <a:r>
              <a:rPr lang="en-US" dirty="0">
                <a:latin typeface="Garamond" pitchFamily="18" charset="0"/>
              </a:rPr>
              <a:t>Epitaxial layer with unknown electron density</a:t>
            </a:r>
          </a:p>
          <a:p>
            <a:pPr algn="l" rtl="0"/>
            <a:r>
              <a:rPr lang="en-US" i="1" dirty="0">
                <a:latin typeface="Garamond" pitchFamily="18" charset="0"/>
              </a:rPr>
              <a:t>Assumption</a:t>
            </a:r>
            <a:r>
              <a:rPr lang="en-US" dirty="0">
                <a:latin typeface="Garamond" pitchFamily="18" charset="0"/>
              </a:rPr>
              <a:t>: unknown part varies slowly relative to the known part</a:t>
            </a:r>
          </a:p>
          <a:p>
            <a:pPr algn="l" rtl="0"/>
            <a:endParaRPr lang="en-US" dirty="0">
              <a:latin typeface="Garamond" pitchFamily="18" charset="0"/>
            </a:endParaRPr>
          </a:p>
        </p:txBody>
      </p:sp>
      <p:graphicFrame>
        <p:nvGraphicFramePr>
          <p:cNvPr id="84009" name="Object 41"/>
          <p:cNvGraphicFramePr>
            <a:graphicFrameLocks/>
          </p:cNvGraphicFramePr>
          <p:nvPr/>
        </p:nvGraphicFramePr>
        <p:xfrm>
          <a:off x="755650" y="4419600"/>
          <a:ext cx="3302000" cy="1257300"/>
        </p:xfrm>
        <a:graphic>
          <a:graphicData uri="http://schemas.openxmlformats.org/presentationml/2006/ole">
            <p:oleObj spid="_x0000_s45058" name="Equation" r:id="rId4" imgW="2197100" imgH="838200" progId="">
              <p:embed/>
            </p:oleObj>
          </a:graphicData>
        </a:graphic>
      </p:graphicFrame>
      <p:graphicFrame>
        <p:nvGraphicFramePr>
          <p:cNvPr id="84012" name="Object 44"/>
          <p:cNvGraphicFramePr>
            <a:graphicFrameLocks noChangeAspect="1"/>
          </p:cNvGraphicFramePr>
          <p:nvPr/>
        </p:nvGraphicFramePr>
        <p:xfrm>
          <a:off x="4648200" y="4572000"/>
          <a:ext cx="1277937" cy="954088"/>
        </p:xfrm>
        <a:graphic>
          <a:graphicData uri="http://schemas.openxmlformats.org/presentationml/2006/ole">
            <p:oleObj spid="_x0000_s45059" name="Equation" r:id="rId5" imgW="850531" imgH="634725" progId="">
              <p:embed/>
            </p:oleObj>
          </a:graphicData>
        </a:graphic>
      </p:graphicFrame>
      <p:sp>
        <p:nvSpPr>
          <p:cNvPr id="84013" name="Rectangle 45"/>
          <p:cNvSpPr>
            <a:spLocks noChangeArrowheads="1"/>
          </p:cNvSpPr>
          <p:nvPr/>
        </p:nvSpPr>
        <p:spPr bwMode="auto">
          <a:xfrm>
            <a:off x="6300788" y="4648200"/>
            <a:ext cx="2447925" cy="1152525"/>
          </a:xfrm>
          <a:prstGeom prst="rect">
            <a:avLst/>
          </a:prstGeom>
          <a:solidFill>
            <a:schemeClr val="accent1"/>
          </a:solidFill>
          <a:ln w="12700">
            <a:solidFill>
              <a:schemeClr val="tx1"/>
            </a:solidFill>
            <a:miter lim="800000"/>
            <a:headEnd/>
            <a:tailEnd/>
          </a:ln>
          <a:effectLst/>
        </p:spPr>
        <p:txBody>
          <a:bodyPr wrap="none" anchor="ctr"/>
          <a:lstStyle/>
          <a:p>
            <a:endParaRPr lang="he-IL"/>
          </a:p>
        </p:txBody>
      </p:sp>
      <p:grpSp>
        <p:nvGrpSpPr>
          <p:cNvPr id="2" name="Group 114"/>
          <p:cNvGrpSpPr>
            <a:grpSpLocks/>
          </p:cNvGrpSpPr>
          <p:nvPr/>
        </p:nvGrpSpPr>
        <p:grpSpPr bwMode="auto">
          <a:xfrm>
            <a:off x="6300788" y="4648200"/>
            <a:ext cx="2447925" cy="1152525"/>
            <a:chOff x="3969" y="3158"/>
            <a:chExt cx="1542" cy="726"/>
          </a:xfrm>
        </p:grpSpPr>
        <p:sp>
          <p:nvSpPr>
            <p:cNvPr id="84014" name="Oval 46"/>
            <p:cNvSpPr>
              <a:spLocks noChangeArrowheads="1"/>
            </p:cNvSpPr>
            <p:nvPr/>
          </p:nvSpPr>
          <p:spPr bwMode="auto">
            <a:xfrm>
              <a:off x="3969" y="3158"/>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15" name="Oval 47"/>
            <p:cNvSpPr>
              <a:spLocks noChangeArrowheads="1"/>
            </p:cNvSpPr>
            <p:nvPr/>
          </p:nvSpPr>
          <p:spPr bwMode="auto">
            <a:xfrm>
              <a:off x="4059" y="3249"/>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16" name="Oval 48"/>
            <p:cNvSpPr>
              <a:spLocks noChangeArrowheads="1"/>
            </p:cNvSpPr>
            <p:nvPr/>
          </p:nvSpPr>
          <p:spPr bwMode="auto">
            <a:xfrm>
              <a:off x="4150" y="3158"/>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17" name="Oval 49"/>
            <p:cNvSpPr>
              <a:spLocks noChangeArrowheads="1"/>
            </p:cNvSpPr>
            <p:nvPr/>
          </p:nvSpPr>
          <p:spPr bwMode="auto">
            <a:xfrm>
              <a:off x="4241" y="3249"/>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18" name="Oval 50"/>
            <p:cNvSpPr>
              <a:spLocks noChangeArrowheads="1"/>
            </p:cNvSpPr>
            <p:nvPr/>
          </p:nvSpPr>
          <p:spPr bwMode="auto">
            <a:xfrm>
              <a:off x="4150" y="3339"/>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19" name="Oval 51"/>
            <p:cNvSpPr>
              <a:spLocks noChangeArrowheads="1"/>
            </p:cNvSpPr>
            <p:nvPr/>
          </p:nvSpPr>
          <p:spPr bwMode="auto">
            <a:xfrm>
              <a:off x="3969" y="3339"/>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20" name="Oval 52"/>
            <p:cNvSpPr>
              <a:spLocks noChangeArrowheads="1"/>
            </p:cNvSpPr>
            <p:nvPr/>
          </p:nvSpPr>
          <p:spPr bwMode="auto">
            <a:xfrm>
              <a:off x="4059" y="3430"/>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21" name="Oval 53"/>
            <p:cNvSpPr>
              <a:spLocks noChangeArrowheads="1"/>
            </p:cNvSpPr>
            <p:nvPr/>
          </p:nvSpPr>
          <p:spPr bwMode="auto">
            <a:xfrm>
              <a:off x="4241" y="3430"/>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22" name="Oval 54"/>
            <p:cNvSpPr>
              <a:spLocks noChangeArrowheads="1"/>
            </p:cNvSpPr>
            <p:nvPr/>
          </p:nvSpPr>
          <p:spPr bwMode="auto">
            <a:xfrm>
              <a:off x="4331" y="3158"/>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23" name="Oval 55"/>
            <p:cNvSpPr>
              <a:spLocks noChangeArrowheads="1"/>
            </p:cNvSpPr>
            <p:nvPr/>
          </p:nvSpPr>
          <p:spPr bwMode="auto">
            <a:xfrm>
              <a:off x="4421" y="3249"/>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24" name="Oval 56"/>
            <p:cNvSpPr>
              <a:spLocks noChangeArrowheads="1"/>
            </p:cNvSpPr>
            <p:nvPr/>
          </p:nvSpPr>
          <p:spPr bwMode="auto">
            <a:xfrm>
              <a:off x="4512" y="3158"/>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25" name="Oval 57"/>
            <p:cNvSpPr>
              <a:spLocks noChangeArrowheads="1"/>
            </p:cNvSpPr>
            <p:nvPr/>
          </p:nvSpPr>
          <p:spPr bwMode="auto">
            <a:xfrm>
              <a:off x="4603" y="3249"/>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26" name="Oval 58"/>
            <p:cNvSpPr>
              <a:spLocks noChangeArrowheads="1"/>
            </p:cNvSpPr>
            <p:nvPr/>
          </p:nvSpPr>
          <p:spPr bwMode="auto">
            <a:xfrm>
              <a:off x="4512" y="3339"/>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27" name="Oval 59"/>
            <p:cNvSpPr>
              <a:spLocks noChangeArrowheads="1"/>
            </p:cNvSpPr>
            <p:nvPr/>
          </p:nvSpPr>
          <p:spPr bwMode="auto">
            <a:xfrm>
              <a:off x="4331" y="3339"/>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28" name="Oval 60"/>
            <p:cNvSpPr>
              <a:spLocks noChangeArrowheads="1"/>
            </p:cNvSpPr>
            <p:nvPr/>
          </p:nvSpPr>
          <p:spPr bwMode="auto">
            <a:xfrm>
              <a:off x="4421" y="3430"/>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29" name="Oval 61"/>
            <p:cNvSpPr>
              <a:spLocks noChangeArrowheads="1"/>
            </p:cNvSpPr>
            <p:nvPr/>
          </p:nvSpPr>
          <p:spPr bwMode="auto">
            <a:xfrm>
              <a:off x="4603" y="3430"/>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30" name="Oval 62"/>
            <p:cNvSpPr>
              <a:spLocks noChangeArrowheads="1"/>
            </p:cNvSpPr>
            <p:nvPr/>
          </p:nvSpPr>
          <p:spPr bwMode="auto">
            <a:xfrm>
              <a:off x="4694" y="3158"/>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31" name="Oval 63"/>
            <p:cNvSpPr>
              <a:spLocks noChangeArrowheads="1"/>
            </p:cNvSpPr>
            <p:nvPr/>
          </p:nvSpPr>
          <p:spPr bwMode="auto">
            <a:xfrm>
              <a:off x="4784" y="3249"/>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32" name="Oval 64"/>
            <p:cNvSpPr>
              <a:spLocks noChangeArrowheads="1"/>
            </p:cNvSpPr>
            <p:nvPr/>
          </p:nvSpPr>
          <p:spPr bwMode="auto">
            <a:xfrm>
              <a:off x="4875" y="3158"/>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33" name="Oval 65"/>
            <p:cNvSpPr>
              <a:spLocks noChangeArrowheads="1"/>
            </p:cNvSpPr>
            <p:nvPr/>
          </p:nvSpPr>
          <p:spPr bwMode="auto">
            <a:xfrm>
              <a:off x="4966" y="3249"/>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34" name="Oval 66"/>
            <p:cNvSpPr>
              <a:spLocks noChangeArrowheads="1"/>
            </p:cNvSpPr>
            <p:nvPr/>
          </p:nvSpPr>
          <p:spPr bwMode="auto">
            <a:xfrm>
              <a:off x="4875" y="3339"/>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35" name="Oval 67"/>
            <p:cNvSpPr>
              <a:spLocks noChangeArrowheads="1"/>
            </p:cNvSpPr>
            <p:nvPr/>
          </p:nvSpPr>
          <p:spPr bwMode="auto">
            <a:xfrm>
              <a:off x="4694" y="3339"/>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36" name="Oval 68"/>
            <p:cNvSpPr>
              <a:spLocks noChangeArrowheads="1"/>
            </p:cNvSpPr>
            <p:nvPr/>
          </p:nvSpPr>
          <p:spPr bwMode="auto">
            <a:xfrm>
              <a:off x="4784" y="3430"/>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37" name="Oval 69"/>
            <p:cNvSpPr>
              <a:spLocks noChangeArrowheads="1"/>
            </p:cNvSpPr>
            <p:nvPr/>
          </p:nvSpPr>
          <p:spPr bwMode="auto">
            <a:xfrm>
              <a:off x="4966" y="3430"/>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38" name="Oval 70"/>
            <p:cNvSpPr>
              <a:spLocks noChangeArrowheads="1"/>
            </p:cNvSpPr>
            <p:nvPr/>
          </p:nvSpPr>
          <p:spPr bwMode="auto">
            <a:xfrm>
              <a:off x="5057" y="3158"/>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39" name="Oval 71"/>
            <p:cNvSpPr>
              <a:spLocks noChangeArrowheads="1"/>
            </p:cNvSpPr>
            <p:nvPr/>
          </p:nvSpPr>
          <p:spPr bwMode="auto">
            <a:xfrm>
              <a:off x="5147" y="3249"/>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40" name="Oval 72"/>
            <p:cNvSpPr>
              <a:spLocks noChangeArrowheads="1"/>
            </p:cNvSpPr>
            <p:nvPr/>
          </p:nvSpPr>
          <p:spPr bwMode="auto">
            <a:xfrm>
              <a:off x="5238" y="3158"/>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41" name="Oval 73"/>
            <p:cNvSpPr>
              <a:spLocks noChangeArrowheads="1"/>
            </p:cNvSpPr>
            <p:nvPr/>
          </p:nvSpPr>
          <p:spPr bwMode="auto">
            <a:xfrm>
              <a:off x="5329" y="3249"/>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42" name="Oval 74"/>
            <p:cNvSpPr>
              <a:spLocks noChangeArrowheads="1"/>
            </p:cNvSpPr>
            <p:nvPr/>
          </p:nvSpPr>
          <p:spPr bwMode="auto">
            <a:xfrm>
              <a:off x="5238" y="3339"/>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43" name="Oval 75"/>
            <p:cNvSpPr>
              <a:spLocks noChangeArrowheads="1"/>
            </p:cNvSpPr>
            <p:nvPr/>
          </p:nvSpPr>
          <p:spPr bwMode="auto">
            <a:xfrm>
              <a:off x="5057" y="3339"/>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44" name="Oval 76"/>
            <p:cNvSpPr>
              <a:spLocks noChangeArrowheads="1"/>
            </p:cNvSpPr>
            <p:nvPr/>
          </p:nvSpPr>
          <p:spPr bwMode="auto">
            <a:xfrm>
              <a:off x="5147" y="3430"/>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45" name="Oval 77"/>
            <p:cNvSpPr>
              <a:spLocks noChangeArrowheads="1"/>
            </p:cNvSpPr>
            <p:nvPr/>
          </p:nvSpPr>
          <p:spPr bwMode="auto">
            <a:xfrm>
              <a:off x="5329" y="3430"/>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46" name="Oval 78"/>
            <p:cNvSpPr>
              <a:spLocks noChangeArrowheads="1"/>
            </p:cNvSpPr>
            <p:nvPr/>
          </p:nvSpPr>
          <p:spPr bwMode="auto">
            <a:xfrm>
              <a:off x="5420" y="3158"/>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47" name="Oval 79"/>
            <p:cNvSpPr>
              <a:spLocks noChangeArrowheads="1"/>
            </p:cNvSpPr>
            <p:nvPr/>
          </p:nvSpPr>
          <p:spPr bwMode="auto">
            <a:xfrm>
              <a:off x="5420" y="3339"/>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48" name="Oval 80"/>
            <p:cNvSpPr>
              <a:spLocks noChangeArrowheads="1"/>
            </p:cNvSpPr>
            <p:nvPr/>
          </p:nvSpPr>
          <p:spPr bwMode="auto">
            <a:xfrm>
              <a:off x="3969" y="3521"/>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49" name="Oval 81"/>
            <p:cNvSpPr>
              <a:spLocks noChangeArrowheads="1"/>
            </p:cNvSpPr>
            <p:nvPr/>
          </p:nvSpPr>
          <p:spPr bwMode="auto">
            <a:xfrm>
              <a:off x="4059" y="3612"/>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50" name="Oval 82"/>
            <p:cNvSpPr>
              <a:spLocks noChangeArrowheads="1"/>
            </p:cNvSpPr>
            <p:nvPr/>
          </p:nvSpPr>
          <p:spPr bwMode="auto">
            <a:xfrm>
              <a:off x="4150" y="3521"/>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51" name="Oval 83"/>
            <p:cNvSpPr>
              <a:spLocks noChangeArrowheads="1"/>
            </p:cNvSpPr>
            <p:nvPr/>
          </p:nvSpPr>
          <p:spPr bwMode="auto">
            <a:xfrm>
              <a:off x="4241" y="3612"/>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52" name="Oval 84"/>
            <p:cNvSpPr>
              <a:spLocks noChangeArrowheads="1"/>
            </p:cNvSpPr>
            <p:nvPr/>
          </p:nvSpPr>
          <p:spPr bwMode="auto">
            <a:xfrm>
              <a:off x="4150" y="3702"/>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53" name="Oval 85"/>
            <p:cNvSpPr>
              <a:spLocks noChangeArrowheads="1"/>
            </p:cNvSpPr>
            <p:nvPr/>
          </p:nvSpPr>
          <p:spPr bwMode="auto">
            <a:xfrm>
              <a:off x="3969" y="3702"/>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54" name="Oval 86"/>
            <p:cNvSpPr>
              <a:spLocks noChangeArrowheads="1"/>
            </p:cNvSpPr>
            <p:nvPr/>
          </p:nvSpPr>
          <p:spPr bwMode="auto">
            <a:xfrm>
              <a:off x="4059" y="3793"/>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55" name="Oval 87"/>
            <p:cNvSpPr>
              <a:spLocks noChangeArrowheads="1"/>
            </p:cNvSpPr>
            <p:nvPr/>
          </p:nvSpPr>
          <p:spPr bwMode="auto">
            <a:xfrm>
              <a:off x="4241" y="3793"/>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56" name="Oval 88"/>
            <p:cNvSpPr>
              <a:spLocks noChangeArrowheads="1"/>
            </p:cNvSpPr>
            <p:nvPr/>
          </p:nvSpPr>
          <p:spPr bwMode="auto">
            <a:xfrm>
              <a:off x="4331" y="3521"/>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57" name="Oval 89"/>
            <p:cNvSpPr>
              <a:spLocks noChangeArrowheads="1"/>
            </p:cNvSpPr>
            <p:nvPr/>
          </p:nvSpPr>
          <p:spPr bwMode="auto">
            <a:xfrm>
              <a:off x="4421" y="3612"/>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58" name="Oval 90"/>
            <p:cNvSpPr>
              <a:spLocks noChangeArrowheads="1"/>
            </p:cNvSpPr>
            <p:nvPr/>
          </p:nvSpPr>
          <p:spPr bwMode="auto">
            <a:xfrm>
              <a:off x="4512" y="3521"/>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59" name="Oval 91"/>
            <p:cNvSpPr>
              <a:spLocks noChangeArrowheads="1"/>
            </p:cNvSpPr>
            <p:nvPr/>
          </p:nvSpPr>
          <p:spPr bwMode="auto">
            <a:xfrm>
              <a:off x="4603" y="3612"/>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60" name="Oval 92"/>
            <p:cNvSpPr>
              <a:spLocks noChangeArrowheads="1"/>
            </p:cNvSpPr>
            <p:nvPr/>
          </p:nvSpPr>
          <p:spPr bwMode="auto">
            <a:xfrm>
              <a:off x="4512" y="3702"/>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61" name="Oval 93"/>
            <p:cNvSpPr>
              <a:spLocks noChangeArrowheads="1"/>
            </p:cNvSpPr>
            <p:nvPr/>
          </p:nvSpPr>
          <p:spPr bwMode="auto">
            <a:xfrm>
              <a:off x="4331" y="3702"/>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62" name="Oval 94"/>
            <p:cNvSpPr>
              <a:spLocks noChangeArrowheads="1"/>
            </p:cNvSpPr>
            <p:nvPr/>
          </p:nvSpPr>
          <p:spPr bwMode="auto">
            <a:xfrm>
              <a:off x="4421" y="3793"/>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63" name="Oval 95"/>
            <p:cNvSpPr>
              <a:spLocks noChangeArrowheads="1"/>
            </p:cNvSpPr>
            <p:nvPr/>
          </p:nvSpPr>
          <p:spPr bwMode="auto">
            <a:xfrm>
              <a:off x="4603" y="3793"/>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64" name="Oval 96"/>
            <p:cNvSpPr>
              <a:spLocks noChangeArrowheads="1"/>
            </p:cNvSpPr>
            <p:nvPr/>
          </p:nvSpPr>
          <p:spPr bwMode="auto">
            <a:xfrm>
              <a:off x="4694" y="3521"/>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65" name="Oval 97"/>
            <p:cNvSpPr>
              <a:spLocks noChangeArrowheads="1"/>
            </p:cNvSpPr>
            <p:nvPr/>
          </p:nvSpPr>
          <p:spPr bwMode="auto">
            <a:xfrm>
              <a:off x="4784" y="3612"/>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66" name="Oval 98"/>
            <p:cNvSpPr>
              <a:spLocks noChangeArrowheads="1"/>
            </p:cNvSpPr>
            <p:nvPr/>
          </p:nvSpPr>
          <p:spPr bwMode="auto">
            <a:xfrm>
              <a:off x="4875" y="3521"/>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67" name="Oval 99"/>
            <p:cNvSpPr>
              <a:spLocks noChangeArrowheads="1"/>
            </p:cNvSpPr>
            <p:nvPr/>
          </p:nvSpPr>
          <p:spPr bwMode="auto">
            <a:xfrm>
              <a:off x="4966" y="3612"/>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68" name="Oval 100"/>
            <p:cNvSpPr>
              <a:spLocks noChangeArrowheads="1"/>
            </p:cNvSpPr>
            <p:nvPr/>
          </p:nvSpPr>
          <p:spPr bwMode="auto">
            <a:xfrm>
              <a:off x="4875" y="3702"/>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69" name="Oval 101"/>
            <p:cNvSpPr>
              <a:spLocks noChangeArrowheads="1"/>
            </p:cNvSpPr>
            <p:nvPr/>
          </p:nvSpPr>
          <p:spPr bwMode="auto">
            <a:xfrm>
              <a:off x="4694" y="3702"/>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70" name="Oval 102"/>
            <p:cNvSpPr>
              <a:spLocks noChangeArrowheads="1"/>
            </p:cNvSpPr>
            <p:nvPr/>
          </p:nvSpPr>
          <p:spPr bwMode="auto">
            <a:xfrm>
              <a:off x="4784" y="3793"/>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71" name="Oval 103"/>
            <p:cNvSpPr>
              <a:spLocks noChangeArrowheads="1"/>
            </p:cNvSpPr>
            <p:nvPr/>
          </p:nvSpPr>
          <p:spPr bwMode="auto">
            <a:xfrm>
              <a:off x="4966" y="3793"/>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72" name="Oval 104"/>
            <p:cNvSpPr>
              <a:spLocks noChangeArrowheads="1"/>
            </p:cNvSpPr>
            <p:nvPr/>
          </p:nvSpPr>
          <p:spPr bwMode="auto">
            <a:xfrm>
              <a:off x="5057" y="3521"/>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73" name="Oval 105"/>
            <p:cNvSpPr>
              <a:spLocks noChangeArrowheads="1"/>
            </p:cNvSpPr>
            <p:nvPr/>
          </p:nvSpPr>
          <p:spPr bwMode="auto">
            <a:xfrm>
              <a:off x="5147" y="3612"/>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74" name="Oval 106"/>
            <p:cNvSpPr>
              <a:spLocks noChangeArrowheads="1"/>
            </p:cNvSpPr>
            <p:nvPr/>
          </p:nvSpPr>
          <p:spPr bwMode="auto">
            <a:xfrm>
              <a:off x="5238" y="3521"/>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75" name="Oval 107"/>
            <p:cNvSpPr>
              <a:spLocks noChangeArrowheads="1"/>
            </p:cNvSpPr>
            <p:nvPr/>
          </p:nvSpPr>
          <p:spPr bwMode="auto">
            <a:xfrm>
              <a:off x="5329" y="3612"/>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76" name="Oval 108"/>
            <p:cNvSpPr>
              <a:spLocks noChangeArrowheads="1"/>
            </p:cNvSpPr>
            <p:nvPr/>
          </p:nvSpPr>
          <p:spPr bwMode="auto">
            <a:xfrm>
              <a:off x="5238" y="3702"/>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77" name="Oval 109"/>
            <p:cNvSpPr>
              <a:spLocks noChangeArrowheads="1"/>
            </p:cNvSpPr>
            <p:nvPr/>
          </p:nvSpPr>
          <p:spPr bwMode="auto">
            <a:xfrm>
              <a:off x="5057" y="3702"/>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78" name="Oval 110"/>
            <p:cNvSpPr>
              <a:spLocks noChangeArrowheads="1"/>
            </p:cNvSpPr>
            <p:nvPr/>
          </p:nvSpPr>
          <p:spPr bwMode="auto">
            <a:xfrm>
              <a:off x="5147" y="3793"/>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79" name="Oval 111"/>
            <p:cNvSpPr>
              <a:spLocks noChangeArrowheads="1"/>
            </p:cNvSpPr>
            <p:nvPr/>
          </p:nvSpPr>
          <p:spPr bwMode="auto">
            <a:xfrm>
              <a:off x="5329" y="3793"/>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80" name="Oval 112"/>
            <p:cNvSpPr>
              <a:spLocks noChangeArrowheads="1"/>
            </p:cNvSpPr>
            <p:nvPr/>
          </p:nvSpPr>
          <p:spPr bwMode="auto">
            <a:xfrm>
              <a:off x="5420" y="3521"/>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sp>
          <p:nvSpPr>
            <p:cNvPr id="84081" name="Oval 113"/>
            <p:cNvSpPr>
              <a:spLocks noChangeArrowheads="1"/>
            </p:cNvSpPr>
            <p:nvPr/>
          </p:nvSpPr>
          <p:spPr bwMode="auto">
            <a:xfrm>
              <a:off x="5420" y="3702"/>
              <a:ext cx="91" cy="91"/>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noFill/>
              <a:round/>
              <a:headEnd/>
              <a:tailEnd/>
            </a:ln>
            <a:effectLst/>
          </p:spPr>
          <p:txBody>
            <a:bodyPr wrap="none" anchor="ctr"/>
            <a:lstStyle/>
            <a:p>
              <a:endParaRPr lang="he-IL"/>
            </a:p>
          </p:txBody>
        </p:sp>
      </p:grpSp>
      <p:sp>
        <p:nvSpPr>
          <p:cNvPr id="84090" name="Rectangle 122"/>
          <p:cNvSpPr>
            <a:spLocks noChangeArrowheads="1"/>
          </p:cNvSpPr>
          <p:nvPr/>
        </p:nvSpPr>
        <p:spPr bwMode="auto">
          <a:xfrm>
            <a:off x="6300788" y="4419600"/>
            <a:ext cx="2447925" cy="215900"/>
          </a:xfrm>
          <a:prstGeom prst="rect">
            <a:avLst/>
          </a:prstGeom>
          <a:solidFill>
            <a:srgbClr val="FFFF99"/>
          </a:solidFill>
          <a:ln w="12700">
            <a:solidFill>
              <a:schemeClr val="tx1"/>
            </a:solidFill>
            <a:miter lim="800000"/>
            <a:headEnd/>
            <a:tailEnd/>
          </a:ln>
          <a:effectLst/>
        </p:spPr>
        <p:txBody>
          <a:bodyPr wrap="none" anchor="ctr"/>
          <a:lstStyle/>
          <a:p>
            <a:endParaRPr lang="he-IL"/>
          </a:p>
        </p:txBody>
      </p:sp>
      <p:sp>
        <p:nvSpPr>
          <p:cNvPr id="84091" name="WordArt 123"/>
          <p:cNvSpPr>
            <a:spLocks noChangeArrowheads="1" noChangeShapeType="1" noTextEdit="1"/>
          </p:cNvSpPr>
          <p:nvPr/>
        </p:nvSpPr>
        <p:spPr bwMode="auto">
          <a:xfrm>
            <a:off x="7432675" y="4057650"/>
            <a:ext cx="190500" cy="514350"/>
          </a:xfrm>
          <a:prstGeom prst="rect">
            <a:avLst/>
          </a:prstGeom>
        </p:spPr>
        <p:txBody>
          <a:bodyPr wrap="none" fromWordArt="1">
            <a:prstTxWarp prst="textPlain">
              <a:avLst>
                <a:gd name="adj" fmla="val 50000"/>
              </a:avLst>
            </a:prstTxWarp>
          </a:bodyPr>
          <a:lstStyle/>
          <a:p>
            <a:pPr algn="ctr" rtl="0"/>
            <a:r>
              <a:rPr lang="he-IL" sz="3600" kern="10" spc="720" dirty="0">
                <a:ln w="15875">
                  <a:solidFill>
                    <a:schemeClr val="tx1"/>
                  </a:solidFill>
                  <a:round/>
                  <a:headEnd/>
                  <a:tailEnd/>
                </a:ln>
                <a:gradFill rotWithShape="0">
                  <a:gsLst>
                    <a:gs pos="0">
                      <a:schemeClr val="hlink"/>
                    </a:gs>
                    <a:gs pos="100000">
                      <a:schemeClr val="hlink">
                        <a:gamma/>
                        <a:shade val="46275"/>
                        <a:invGamma/>
                      </a:schemeClr>
                    </a:gs>
                  </a:gsLst>
                  <a:lin ang="5400000" scaled="1"/>
                </a:gradFill>
                <a:effectLst>
                  <a:outerShdw dist="45791" dir="3378596" algn="ctr" rotWithShape="0">
                    <a:srgbClr val="4D4D4D">
                      <a:alpha val="80000"/>
                    </a:srgbClr>
                  </a:outerShdw>
                </a:effectLst>
                <a:latin typeface="Times New Roman"/>
                <a:cs typeface="Times New Roman"/>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0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00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397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3971">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40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971">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40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0" fill="hold" grpId="0" nodeType="clickEffect">
                                  <p:stCondLst>
                                    <p:cond delay="0"/>
                                  </p:stCondLst>
                                  <p:childTnLst>
                                    <p:set>
                                      <p:cBhvr>
                                        <p:cTn id="28" dur="1" fill="hold">
                                          <p:stCondLst>
                                            <p:cond delay="0"/>
                                          </p:stCondLst>
                                        </p:cTn>
                                        <p:tgtEl>
                                          <p:spTgt spid="8409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3971">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3971">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39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P spid="84013" grpId="0" animBg="1"/>
      <p:bldP spid="84090" grpId="0" animBg="1"/>
      <p:bldP spid="840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Slide Number Placeholder 4"/>
          <p:cNvSpPr>
            <a:spLocks noGrp="1"/>
          </p:cNvSpPr>
          <p:nvPr>
            <p:ph type="sldNum" sz="quarter" idx="4294967295"/>
          </p:nvPr>
        </p:nvSpPr>
        <p:spPr>
          <a:xfrm>
            <a:off x="6553200" y="6248400"/>
            <a:ext cx="2133600" cy="457200"/>
          </a:xfrm>
          <a:prstGeom prst="rect">
            <a:avLst/>
          </a:prstGeom>
        </p:spPr>
        <p:txBody>
          <a:bodyPr/>
          <a:lstStyle/>
          <a:p>
            <a:fld id="{5DBCCA0F-F443-410B-A6F4-CD88D1E6A41A}" type="slidenum">
              <a:rPr lang="he-IL"/>
              <a:pPr/>
              <a:t>21</a:t>
            </a:fld>
            <a:endParaRPr lang="en-US"/>
          </a:p>
        </p:txBody>
      </p:sp>
      <p:pic>
        <p:nvPicPr>
          <p:cNvPr id="101598" name="Picture 1246" descr="FoldedEDY1"/>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6462713" y="2860675"/>
            <a:ext cx="1997075" cy="2957513"/>
          </a:xfrm>
          <a:prstGeom prst="rect">
            <a:avLst/>
          </a:prstGeom>
          <a:noFill/>
        </p:spPr>
      </p:pic>
      <p:grpSp>
        <p:nvGrpSpPr>
          <p:cNvPr id="2" name="Group 1232"/>
          <p:cNvGrpSpPr>
            <a:grpSpLocks/>
          </p:cNvGrpSpPr>
          <p:nvPr/>
        </p:nvGrpSpPr>
        <p:grpSpPr bwMode="auto">
          <a:xfrm>
            <a:off x="530225" y="3008313"/>
            <a:ext cx="4848225" cy="2678113"/>
            <a:chOff x="334" y="2332"/>
            <a:chExt cx="3054" cy="1687"/>
          </a:xfrm>
        </p:grpSpPr>
        <p:sp>
          <p:nvSpPr>
            <p:cNvPr id="101504" name="Oval 1152"/>
            <p:cNvSpPr>
              <a:spLocks noChangeArrowheads="1"/>
            </p:cNvSpPr>
            <p:nvPr/>
          </p:nvSpPr>
          <p:spPr bwMode="auto">
            <a:xfrm>
              <a:off x="340" y="3702"/>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05" name="Oval 1153"/>
            <p:cNvSpPr>
              <a:spLocks noChangeArrowheads="1"/>
            </p:cNvSpPr>
            <p:nvPr/>
          </p:nvSpPr>
          <p:spPr bwMode="auto">
            <a:xfrm>
              <a:off x="567" y="3702"/>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06" name="Oval 1154"/>
            <p:cNvSpPr>
              <a:spLocks noChangeArrowheads="1"/>
            </p:cNvSpPr>
            <p:nvPr/>
          </p:nvSpPr>
          <p:spPr bwMode="auto">
            <a:xfrm>
              <a:off x="340" y="3929"/>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07" name="Oval 1155"/>
            <p:cNvSpPr>
              <a:spLocks noChangeArrowheads="1"/>
            </p:cNvSpPr>
            <p:nvPr/>
          </p:nvSpPr>
          <p:spPr bwMode="auto">
            <a:xfrm>
              <a:off x="567" y="3929"/>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08" name="Oval 1156"/>
            <p:cNvSpPr>
              <a:spLocks noChangeArrowheads="1"/>
            </p:cNvSpPr>
            <p:nvPr/>
          </p:nvSpPr>
          <p:spPr bwMode="auto">
            <a:xfrm>
              <a:off x="793" y="3702"/>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09" name="Oval 1157"/>
            <p:cNvSpPr>
              <a:spLocks noChangeArrowheads="1"/>
            </p:cNvSpPr>
            <p:nvPr/>
          </p:nvSpPr>
          <p:spPr bwMode="auto">
            <a:xfrm>
              <a:off x="1020" y="3702"/>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10" name="Oval 1158"/>
            <p:cNvSpPr>
              <a:spLocks noChangeArrowheads="1"/>
            </p:cNvSpPr>
            <p:nvPr/>
          </p:nvSpPr>
          <p:spPr bwMode="auto">
            <a:xfrm>
              <a:off x="793" y="3929"/>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11" name="Oval 1159"/>
            <p:cNvSpPr>
              <a:spLocks noChangeArrowheads="1"/>
            </p:cNvSpPr>
            <p:nvPr/>
          </p:nvSpPr>
          <p:spPr bwMode="auto">
            <a:xfrm>
              <a:off x="1020" y="3929"/>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12" name="Oval 1160"/>
            <p:cNvSpPr>
              <a:spLocks noChangeArrowheads="1"/>
            </p:cNvSpPr>
            <p:nvPr/>
          </p:nvSpPr>
          <p:spPr bwMode="auto">
            <a:xfrm>
              <a:off x="1247" y="3702"/>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13" name="Oval 1161"/>
            <p:cNvSpPr>
              <a:spLocks noChangeArrowheads="1"/>
            </p:cNvSpPr>
            <p:nvPr/>
          </p:nvSpPr>
          <p:spPr bwMode="auto">
            <a:xfrm>
              <a:off x="1474" y="3702"/>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14" name="Oval 1162"/>
            <p:cNvSpPr>
              <a:spLocks noChangeArrowheads="1"/>
            </p:cNvSpPr>
            <p:nvPr/>
          </p:nvSpPr>
          <p:spPr bwMode="auto">
            <a:xfrm>
              <a:off x="1247" y="3929"/>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15" name="Oval 1163"/>
            <p:cNvSpPr>
              <a:spLocks noChangeArrowheads="1"/>
            </p:cNvSpPr>
            <p:nvPr/>
          </p:nvSpPr>
          <p:spPr bwMode="auto">
            <a:xfrm>
              <a:off x="1474" y="3929"/>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16" name="Oval 1164"/>
            <p:cNvSpPr>
              <a:spLocks noChangeArrowheads="1"/>
            </p:cNvSpPr>
            <p:nvPr/>
          </p:nvSpPr>
          <p:spPr bwMode="auto">
            <a:xfrm>
              <a:off x="558" y="3255"/>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17" name="Oval 1165"/>
            <p:cNvSpPr>
              <a:spLocks noChangeArrowheads="1"/>
            </p:cNvSpPr>
            <p:nvPr/>
          </p:nvSpPr>
          <p:spPr bwMode="auto">
            <a:xfrm>
              <a:off x="334" y="3482"/>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18" name="Oval 1166"/>
            <p:cNvSpPr>
              <a:spLocks noChangeArrowheads="1"/>
            </p:cNvSpPr>
            <p:nvPr/>
          </p:nvSpPr>
          <p:spPr bwMode="auto">
            <a:xfrm>
              <a:off x="564" y="3476"/>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19" name="Oval 1167"/>
            <p:cNvSpPr>
              <a:spLocks noChangeArrowheads="1"/>
            </p:cNvSpPr>
            <p:nvPr/>
          </p:nvSpPr>
          <p:spPr bwMode="auto">
            <a:xfrm>
              <a:off x="787" y="3249"/>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20" name="Oval 1168"/>
            <p:cNvSpPr>
              <a:spLocks noChangeArrowheads="1"/>
            </p:cNvSpPr>
            <p:nvPr/>
          </p:nvSpPr>
          <p:spPr bwMode="auto">
            <a:xfrm>
              <a:off x="1017" y="3249"/>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21" name="Oval 1169"/>
            <p:cNvSpPr>
              <a:spLocks noChangeArrowheads="1"/>
            </p:cNvSpPr>
            <p:nvPr/>
          </p:nvSpPr>
          <p:spPr bwMode="auto">
            <a:xfrm>
              <a:off x="793" y="3476"/>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22" name="Oval 1170"/>
            <p:cNvSpPr>
              <a:spLocks noChangeArrowheads="1"/>
            </p:cNvSpPr>
            <p:nvPr/>
          </p:nvSpPr>
          <p:spPr bwMode="auto">
            <a:xfrm>
              <a:off x="1020" y="3476"/>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23" name="Oval 1171"/>
            <p:cNvSpPr>
              <a:spLocks noChangeArrowheads="1"/>
            </p:cNvSpPr>
            <p:nvPr/>
          </p:nvSpPr>
          <p:spPr bwMode="auto">
            <a:xfrm>
              <a:off x="1250" y="3249"/>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24" name="Oval 1172"/>
            <p:cNvSpPr>
              <a:spLocks noChangeArrowheads="1"/>
            </p:cNvSpPr>
            <p:nvPr/>
          </p:nvSpPr>
          <p:spPr bwMode="auto">
            <a:xfrm>
              <a:off x="1480" y="3249"/>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25" name="Oval 1173"/>
            <p:cNvSpPr>
              <a:spLocks noChangeArrowheads="1"/>
            </p:cNvSpPr>
            <p:nvPr/>
          </p:nvSpPr>
          <p:spPr bwMode="auto">
            <a:xfrm>
              <a:off x="1247" y="3476"/>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26" name="Oval 1174"/>
            <p:cNvSpPr>
              <a:spLocks noChangeArrowheads="1"/>
            </p:cNvSpPr>
            <p:nvPr/>
          </p:nvSpPr>
          <p:spPr bwMode="auto">
            <a:xfrm>
              <a:off x="1474" y="3476"/>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27" name="Oval 1175"/>
            <p:cNvSpPr>
              <a:spLocks noChangeArrowheads="1"/>
            </p:cNvSpPr>
            <p:nvPr/>
          </p:nvSpPr>
          <p:spPr bwMode="auto">
            <a:xfrm>
              <a:off x="555" y="3031"/>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28" name="Oval 1176"/>
            <p:cNvSpPr>
              <a:spLocks noChangeArrowheads="1"/>
            </p:cNvSpPr>
            <p:nvPr/>
          </p:nvSpPr>
          <p:spPr bwMode="auto">
            <a:xfrm>
              <a:off x="784" y="2798"/>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29" name="Oval 1177"/>
            <p:cNvSpPr>
              <a:spLocks noChangeArrowheads="1"/>
            </p:cNvSpPr>
            <p:nvPr/>
          </p:nvSpPr>
          <p:spPr bwMode="auto">
            <a:xfrm>
              <a:off x="1014" y="2792"/>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30" name="Oval 1178"/>
            <p:cNvSpPr>
              <a:spLocks noChangeArrowheads="1"/>
            </p:cNvSpPr>
            <p:nvPr/>
          </p:nvSpPr>
          <p:spPr bwMode="auto">
            <a:xfrm>
              <a:off x="784" y="3025"/>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31" name="Oval 1179"/>
            <p:cNvSpPr>
              <a:spLocks noChangeArrowheads="1"/>
            </p:cNvSpPr>
            <p:nvPr/>
          </p:nvSpPr>
          <p:spPr bwMode="auto">
            <a:xfrm>
              <a:off x="1017" y="3022"/>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32" name="Oval 1180"/>
            <p:cNvSpPr>
              <a:spLocks noChangeArrowheads="1"/>
            </p:cNvSpPr>
            <p:nvPr/>
          </p:nvSpPr>
          <p:spPr bwMode="auto">
            <a:xfrm>
              <a:off x="1253" y="2792"/>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33" name="Oval 1181"/>
            <p:cNvSpPr>
              <a:spLocks noChangeArrowheads="1"/>
            </p:cNvSpPr>
            <p:nvPr/>
          </p:nvSpPr>
          <p:spPr bwMode="auto">
            <a:xfrm>
              <a:off x="1483" y="2798"/>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34" name="Oval 1182"/>
            <p:cNvSpPr>
              <a:spLocks noChangeArrowheads="1"/>
            </p:cNvSpPr>
            <p:nvPr/>
          </p:nvSpPr>
          <p:spPr bwMode="auto">
            <a:xfrm>
              <a:off x="1250" y="3022"/>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35" name="Oval 1183"/>
            <p:cNvSpPr>
              <a:spLocks noChangeArrowheads="1"/>
            </p:cNvSpPr>
            <p:nvPr/>
          </p:nvSpPr>
          <p:spPr bwMode="auto">
            <a:xfrm>
              <a:off x="1483" y="3025"/>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36" name="Oval 1184"/>
            <p:cNvSpPr>
              <a:spLocks noChangeArrowheads="1"/>
            </p:cNvSpPr>
            <p:nvPr/>
          </p:nvSpPr>
          <p:spPr bwMode="auto">
            <a:xfrm>
              <a:off x="1017" y="2332"/>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37" name="Oval 1185"/>
            <p:cNvSpPr>
              <a:spLocks noChangeArrowheads="1"/>
            </p:cNvSpPr>
            <p:nvPr/>
          </p:nvSpPr>
          <p:spPr bwMode="auto">
            <a:xfrm>
              <a:off x="778" y="2574"/>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38" name="Oval 1186"/>
            <p:cNvSpPr>
              <a:spLocks noChangeArrowheads="1"/>
            </p:cNvSpPr>
            <p:nvPr/>
          </p:nvSpPr>
          <p:spPr bwMode="auto">
            <a:xfrm>
              <a:off x="1020" y="2562"/>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39" name="Oval 1187"/>
            <p:cNvSpPr>
              <a:spLocks noChangeArrowheads="1"/>
            </p:cNvSpPr>
            <p:nvPr/>
          </p:nvSpPr>
          <p:spPr bwMode="auto">
            <a:xfrm>
              <a:off x="1250" y="2332"/>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40" name="Oval 1188"/>
            <p:cNvSpPr>
              <a:spLocks noChangeArrowheads="1"/>
            </p:cNvSpPr>
            <p:nvPr/>
          </p:nvSpPr>
          <p:spPr bwMode="auto">
            <a:xfrm>
              <a:off x="1247" y="2562"/>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41" name="Oval 1189"/>
            <p:cNvSpPr>
              <a:spLocks noChangeArrowheads="1"/>
            </p:cNvSpPr>
            <p:nvPr/>
          </p:nvSpPr>
          <p:spPr bwMode="auto">
            <a:xfrm>
              <a:off x="1489" y="2574"/>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42" name="Oval 1190"/>
            <p:cNvSpPr>
              <a:spLocks noChangeArrowheads="1"/>
            </p:cNvSpPr>
            <p:nvPr/>
          </p:nvSpPr>
          <p:spPr bwMode="auto">
            <a:xfrm>
              <a:off x="1701" y="3702"/>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43" name="Oval 1191"/>
            <p:cNvSpPr>
              <a:spLocks noChangeArrowheads="1"/>
            </p:cNvSpPr>
            <p:nvPr/>
          </p:nvSpPr>
          <p:spPr bwMode="auto">
            <a:xfrm>
              <a:off x="1928" y="3702"/>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44" name="Oval 1192"/>
            <p:cNvSpPr>
              <a:spLocks noChangeArrowheads="1"/>
            </p:cNvSpPr>
            <p:nvPr/>
          </p:nvSpPr>
          <p:spPr bwMode="auto">
            <a:xfrm>
              <a:off x="1701" y="3929"/>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45" name="Oval 1193"/>
            <p:cNvSpPr>
              <a:spLocks noChangeArrowheads="1"/>
            </p:cNvSpPr>
            <p:nvPr/>
          </p:nvSpPr>
          <p:spPr bwMode="auto">
            <a:xfrm>
              <a:off x="1928" y="3929"/>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46" name="Oval 1194"/>
            <p:cNvSpPr>
              <a:spLocks noChangeArrowheads="1"/>
            </p:cNvSpPr>
            <p:nvPr/>
          </p:nvSpPr>
          <p:spPr bwMode="auto">
            <a:xfrm>
              <a:off x="2154" y="3702"/>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47" name="Oval 1195"/>
            <p:cNvSpPr>
              <a:spLocks noChangeArrowheads="1"/>
            </p:cNvSpPr>
            <p:nvPr/>
          </p:nvSpPr>
          <p:spPr bwMode="auto">
            <a:xfrm>
              <a:off x="2381" y="3702"/>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48" name="Oval 1196"/>
            <p:cNvSpPr>
              <a:spLocks noChangeArrowheads="1"/>
            </p:cNvSpPr>
            <p:nvPr/>
          </p:nvSpPr>
          <p:spPr bwMode="auto">
            <a:xfrm>
              <a:off x="2154" y="3929"/>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49" name="Oval 1197"/>
            <p:cNvSpPr>
              <a:spLocks noChangeArrowheads="1"/>
            </p:cNvSpPr>
            <p:nvPr/>
          </p:nvSpPr>
          <p:spPr bwMode="auto">
            <a:xfrm>
              <a:off x="2381" y="3929"/>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50" name="Oval 1198"/>
            <p:cNvSpPr>
              <a:spLocks noChangeArrowheads="1"/>
            </p:cNvSpPr>
            <p:nvPr/>
          </p:nvSpPr>
          <p:spPr bwMode="auto">
            <a:xfrm>
              <a:off x="2608" y="3702"/>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51" name="Oval 1199"/>
            <p:cNvSpPr>
              <a:spLocks noChangeArrowheads="1"/>
            </p:cNvSpPr>
            <p:nvPr/>
          </p:nvSpPr>
          <p:spPr bwMode="auto">
            <a:xfrm>
              <a:off x="2835" y="3702"/>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52" name="Oval 1200"/>
            <p:cNvSpPr>
              <a:spLocks noChangeArrowheads="1"/>
            </p:cNvSpPr>
            <p:nvPr/>
          </p:nvSpPr>
          <p:spPr bwMode="auto">
            <a:xfrm>
              <a:off x="2608" y="3929"/>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53" name="Oval 1201"/>
            <p:cNvSpPr>
              <a:spLocks noChangeArrowheads="1"/>
            </p:cNvSpPr>
            <p:nvPr/>
          </p:nvSpPr>
          <p:spPr bwMode="auto">
            <a:xfrm>
              <a:off x="2835" y="3929"/>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54" name="Oval 1202"/>
            <p:cNvSpPr>
              <a:spLocks noChangeArrowheads="1"/>
            </p:cNvSpPr>
            <p:nvPr/>
          </p:nvSpPr>
          <p:spPr bwMode="auto">
            <a:xfrm>
              <a:off x="1710" y="3255"/>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55" name="Oval 1203"/>
            <p:cNvSpPr>
              <a:spLocks noChangeArrowheads="1"/>
            </p:cNvSpPr>
            <p:nvPr/>
          </p:nvSpPr>
          <p:spPr bwMode="auto">
            <a:xfrm>
              <a:off x="1704" y="3476"/>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56" name="Oval 1204"/>
            <p:cNvSpPr>
              <a:spLocks noChangeArrowheads="1"/>
            </p:cNvSpPr>
            <p:nvPr/>
          </p:nvSpPr>
          <p:spPr bwMode="auto">
            <a:xfrm>
              <a:off x="1934" y="3479"/>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57" name="Oval 1205"/>
            <p:cNvSpPr>
              <a:spLocks noChangeArrowheads="1"/>
            </p:cNvSpPr>
            <p:nvPr/>
          </p:nvSpPr>
          <p:spPr bwMode="auto">
            <a:xfrm>
              <a:off x="2372" y="3252"/>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58" name="Oval 1206"/>
            <p:cNvSpPr>
              <a:spLocks noChangeArrowheads="1"/>
            </p:cNvSpPr>
            <p:nvPr/>
          </p:nvSpPr>
          <p:spPr bwMode="auto">
            <a:xfrm>
              <a:off x="2148" y="3479"/>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59" name="Oval 1207"/>
            <p:cNvSpPr>
              <a:spLocks noChangeArrowheads="1"/>
            </p:cNvSpPr>
            <p:nvPr/>
          </p:nvSpPr>
          <p:spPr bwMode="auto">
            <a:xfrm>
              <a:off x="2378" y="3476"/>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60" name="Oval 1208"/>
            <p:cNvSpPr>
              <a:spLocks noChangeArrowheads="1"/>
            </p:cNvSpPr>
            <p:nvPr/>
          </p:nvSpPr>
          <p:spPr bwMode="auto">
            <a:xfrm>
              <a:off x="2602" y="3252"/>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61" name="Oval 1209"/>
            <p:cNvSpPr>
              <a:spLocks noChangeArrowheads="1"/>
            </p:cNvSpPr>
            <p:nvPr/>
          </p:nvSpPr>
          <p:spPr bwMode="auto">
            <a:xfrm>
              <a:off x="2835" y="3249"/>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62" name="Oval 1210"/>
            <p:cNvSpPr>
              <a:spLocks noChangeArrowheads="1"/>
            </p:cNvSpPr>
            <p:nvPr/>
          </p:nvSpPr>
          <p:spPr bwMode="auto">
            <a:xfrm>
              <a:off x="2608" y="3476"/>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63" name="Oval 1211"/>
            <p:cNvSpPr>
              <a:spLocks noChangeArrowheads="1"/>
            </p:cNvSpPr>
            <p:nvPr/>
          </p:nvSpPr>
          <p:spPr bwMode="auto">
            <a:xfrm>
              <a:off x="2835" y="3476"/>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64" name="Oval 1212"/>
            <p:cNvSpPr>
              <a:spLocks noChangeArrowheads="1"/>
            </p:cNvSpPr>
            <p:nvPr/>
          </p:nvSpPr>
          <p:spPr bwMode="auto">
            <a:xfrm>
              <a:off x="1713" y="3031"/>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65" name="Oval 1213"/>
            <p:cNvSpPr>
              <a:spLocks noChangeArrowheads="1"/>
            </p:cNvSpPr>
            <p:nvPr/>
          </p:nvSpPr>
          <p:spPr bwMode="auto">
            <a:xfrm>
              <a:off x="2372" y="3031"/>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66" name="Oval 1214"/>
            <p:cNvSpPr>
              <a:spLocks noChangeArrowheads="1"/>
            </p:cNvSpPr>
            <p:nvPr/>
          </p:nvSpPr>
          <p:spPr bwMode="auto">
            <a:xfrm>
              <a:off x="2602" y="2798"/>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67" name="Oval 1215"/>
            <p:cNvSpPr>
              <a:spLocks noChangeArrowheads="1"/>
            </p:cNvSpPr>
            <p:nvPr/>
          </p:nvSpPr>
          <p:spPr bwMode="auto">
            <a:xfrm>
              <a:off x="2835" y="2789"/>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68" name="Oval 1216"/>
            <p:cNvSpPr>
              <a:spLocks noChangeArrowheads="1"/>
            </p:cNvSpPr>
            <p:nvPr/>
          </p:nvSpPr>
          <p:spPr bwMode="auto">
            <a:xfrm>
              <a:off x="2602" y="3025"/>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69" name="Oval 1217"/>
            <p:cNvSpPr>
              <a:spLocks noChangeArrowheads="1"/>
            </p:cNvSpPr>
            <p:nvPr/>
          </p:nvSpPr>
          <p:spPr bwMode="auto">
            <a:xfrm>
              <a:off x="2835" y="3019"/>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70" name="Oval 1218"/>
            <p:cNvSpPr>
              <a:spLocks noChangeArrowheads="1"/>
            </p:cNvSpPr>
            <p:nvPr/>
          </p:nvSpPr>
          <p:spPr bwMode="auto">
            <a:xfrm>
              <a:off x="2599" y="2568"/>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71" name="Oval 1219"/>
            <p:cNvSpPr>
              <a:spLocks noChangeArrowheads="1"/>
            </p:cNvSpPr>
            <p:nvPr/>
          </p:nvSpPr>
          <p:spPr bwMode="auto">
            <a:xfrm>
              <a:off x="2835" y="2562"/>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72" name="Oval 1220"/>
            <p:cNvSpPr>
              <a:spLocks noChangeArrowheads="1"/>
            </p:cNvSpPr>
            <p:nvPr/>
          </p:nvSpPr>
          <p:spPr bwMode="auto">
            <a:xfrm>
              <a:off x="3061" y="3701"/>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73" name="Oval 1221"/>
            <p:cNvSpPr>
              <a:spLocks noChangeArrowheads="1"/>
            </p:cNvSpPr>
            <p:nvPr/>
          </p:nvSpPr>
          <p:spPr bwMode="auto">
            <a:xfrm>
              <a:off x="3288" y="3701"/>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74" name="Oval 1222"/>
            <p:cNvSpPr>
              <a:spLocks noChangeArrowheads="1"/>
            </p:cNvSpPr>
            <p:nvPr/>
          </p:nvSpPr>
          <p:spPr bwMode="auto">
            <a:xfrm>
              <a:off x="3061" y="3928"/>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75" name="Oval 1223"/>
            <p:cNvSpPr>
              <a:spLocks noChangeArrowheads="1"/>
            </p:cNvSpPr>
            <p:nvPr/>
          </p:nvSpPr>
          <p:spPr bwMode="auto">
            <a:xfrm>
              <a:off x="3288" y="3928"/>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76" name="Oval 1224"/>
            <p:cNvSpPr>
              <a:spLocks noChangeArrowheads="1"/>
            </p:cNvSpPr>
            <p:nvPr/>
          </p:nvSpPr>
          <p:spPr bwMode="auto">
            <a:xfrm>
              <a:off x="3067" y="3251"/>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77" name="Oval 1225"/>
            <p:cNvSpPr>
              <a:spLocks noChangeArrowheads="1"/>
            </p:cNvSpPr>
            <p:nvPr/>
          </p:nvSpPr>
          <p:spPr bwMode="auto">
            <a:xfrm>
              <a:off x="3297" y="3251"/>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78" name="Oval 1226"/>
            <p:cNvSpPr>
              <a:spLocks noChangeArrowheads="1"/>
            </p:cNvSpPr>
            <p:nvPr/>
          </p:nvSpPr>
          <p:spPr bwMode="auto">
            <a:xfrm>
              <a:off x="3061" y="3475"/>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79" name="Oval 1227"/>
            <p:cNvSpPr>
              <a:spLocks noChangeArrowheads="1"/>
            </p:cNvSpPr>
            <p:nvPr/>
          </p:nvSpPr>
          <p:spPr bwMode="auto">
            <a:xfrm>
              <a:off x="3291" y="3475"/>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101580" name="Oval 1228"/>
            <p:cNvSpPr>
              <a:spLocks noChangeArrowheads="1"/>
            </p:cNvSpPr>
            <p:nvPr/>
          </p:nvSpPr>
          <p:spPr bwMode="auto">
            <a:xfrm>
              <a:off x="3067" y="2797"/>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81" name="Oval 1229"/>
            <p:cNvSpPr>
              <a:spLocks noChangeArrowheads="1"/>
            </p:cNvSpPr>
            <p:nvPr/>
          </p:nvSpPr>
          <p:spPr bwMode="auto">
            <a:xfrm>
              <a:off x="3067" y="3024"/>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82" name="Oval 1230"/>
            <p:cNvSpPr>
              <a:spLocks noChangeArrowheads="1"/>
            </p:cNvSpPr>
            <p:nvPr/>
          </p:nvSpPr>
          <p:spPr bwMode="auto">
            <a:xfrm>
              <a:off x="3297" y="3030"/>
              <a:ext cx="91" cy="90"/>
            </a:xfrm>
            <a:prstGeom prst="ellipse">
              <a:avLst/>
            </a:prstGeom>
            <a:solidFill>
              <a:srgbClr val="339966">
                <a:alpha val="50000"/>
              </a:srgbClr>
            </a:solidFill>
            <a:ln w="12700">
              <a:noFill/>
              <a:round/>
              <a:headEnd/>
              <a:tailEnd/>
            </a:ln>
            <a:effectLst/>
          </p:spPr>
          <p:txBody>
            <a:bodyPr wrap="none" anchor="ctr"/>
            <a:lstStyle/>
            <a:p>
              <a:endParaRPr lang="he-IL"/>
            </a:p>
          </p:txBody>
        </p:sp>
        <p:sp>
          <p:nvSpPr>
            <p:cNvPr id="101583" name="Oval 1231"/>
            <p:cNvSpPr>
              <a:spLocks noChangeArrowheads="1"/>
            </p:cNvSpPr>
            <p:nvPr/>
          </p:nvSpPr>
          <p:spPr bwMode="auto">
            <a:xfrm>
              <a:off x="3070" y="2567"/>
              <a:ext cx="91" cy="90"/>
            </a:xfrm>
            <a:prstGeom prst="ellipse">
              <a:avLst/>
            </a:prstGeom>
            <a:solidFill>
              <a:srgbClr val="339966">
                <a:alpha val="50000"/>
              </a:srgbClr>
            </a:solidFill>
            <a:ln w="12700">
              <a:noFill/>
              <a:round/>
              <a:headEnd/>
              <a:tailEnd/>
            </a:ln>
            <a:effectLst/>
          </p:spPr>
          <p:txBody>
            <a:bodyPr wrap="none" anchor="ctr"/>
            <a:lstStyle/>
            <a:p>
              <a:endParaRPr lang="he-IL"/>
            </a:p>
          </p:txBody>
        </p:sp>
      </p:grpSp>
      <p:sp>
        <p:nvSpPr>
          <p:cNvPr id="84995" name="Rectangle 3"/>
          <p:cNvSpPr>
            <a:spLocks noGrp="1" noChangeArrowheads="1"/>
          </p:cNvSpPr>
          <p:nvPr>
            <p:ph type="body" idx="1"/>
          </p:nvPr>
        </p:nvSpPr>
        <p:spPr>
          <a:xfrm>
            <a:off x="457200" y="1219200"/>
            <a:ext cx="8229600" cy="3886200"/>
          </a:xfrm>
        </p:spPr>
        <p:txBody>
          <a:bodyPr/>
          <a:lstStyle/>
          <a:p>
            <a:pPr algn="l" rtl="0"/>
            <a:r>
              <a:rPr lang="en-US" dirty="0">
                <a:latin typeface="Garamond" pitchFamily="18" charset="0"/>
              </a:rPr>
              <a:t>What we get? Electron density “folded” in 2 dimensions to substrate-defined unit cell</a:t>
            </a:r>
          </a:p>
        </p:txBody>
      </p:sp>
      <p:sp>
        <p:nvSpPr>
          <p:cNvPr id="84997" name="Rectangle 5"/>
          <p:cNvSpPr>
            <a:spLocks noChangeArrowheads="1"/>
          </p:cNvSpPr>
          <p:nvPr/>
        </p:nvSpPr>
        <p:spPr bwMode="auto">
          <a:xfrm>
            <a:off x="250824" y="-76200"/>
            <a:ext cx="9045575" cy="1371600"/>
          </a:xfrm>
          <a:prstGeom prst="rect">
            <a:avLst/>
          </a:prstGeom>
          <a:noFill/>
          <a:ln w="9525">
            <a:noFill/>
            <a:miter lim="800000"/>
            <a:headEnd/>
            <a:tailEnd/>
          </a:ln>
          <a:effectLst/>
        </p:spPr>
        <p:txBody>
          <a:bodyPr anchor="ctr"/>
          <a:lstStyle/>
          <a:p>
            <a:pPr algn="l"/>
            <a:r>
              <a:rPr lang="en-US" sz="4200" b="1" dirty="0">
                <a:solidFill>
                  <a:srgbClr val="FF0000"/>
                </a:solidFill>
                <a:latin typeface="Garamond" pitchFamily="18" charset="0"/>
              </a:rPr>
              <a:t>COBRA </a:t>
            </a:r>
            <a:endParaRPr lang="en-US" sz="4200" b="1" dirty="0" smtClean="0">
              <a:solidFill>
                <a:srgbClr val="FF0000"/>
              </a:solidFill>
              <a:latin typeface="Garamond" pitchFamily="18" charset="0"/>
            </a:endParaRPr>
          </a:p>
          <a:p>
            <a:pPr algn="l"/>
            <a:r>
              <a:rPr lang="en-US" sz="4200" b="1" dirty="0" smtClean="0">
                <a:solidFill>
                  <a:srgbClr val="FF0000"/>
                </a:solidFill>
                <a:latin typeface="Garamond" pitchFamily="18" charset="0"/>
              </a:rPr>
              <a:t>(</a:t>
            </a:r>
            <a:r>
              <a:rPr lang="en-US" sz="4200" b="1" dirty="0">
                <a:solidFill>
                  <a:srgbClr val="FF0000"/>
                </a:solidFill>
                <a:latin typeface="Garamond" pitchFamily="18" charset="0"/>
              </a:rPr>
              <a:t>Coherent Bragg Rod Analysis)</a:t>
            </a:r>
          </a:p>
        </p:txBody>
      </p:sp>
      <p:sp>
        <p:nvSpPr>
          <p:cNvPr id="84998" name="Line 6"/>
          <p:cNvSpPr>
            <a:spLocks noChangeShapeType="1"/>
          </p:cNvSpPr>
          <p:nvPr/>
        </p:nvSpPr>
        <p:spPr bwMode="auto">
          <a:xfrm>
            <a:off x="611188" y="5616575"/>
            <a:ext cx="4681537" cy="0"/>
          </a:xfrm>
          <a:prstGeom prst="line">
            <a:avLst/>
          </a:prstGeom>
          <a:noFill/>
          <a:ln w="6350">
            <a:solidFill>
              <a:schemeClr val="tx1"/>
            </a:solidFill>
            <a:prstDash val="lgDash"/>
            <a:round/>
            <a:headEnd/>
            <a:tailEnd/>
          </a:ln>
          <a:effectLst/>
        </p:spPr>
        <p:txBody>
          <a:bodyPr/>
          <a:lstStyle/>
          <a:p>
            <a:endParaRPr lang="he-IL"/>
          </a:p>
        </p:txBody>
      </p:sp>
      <p:sp>
        <p:nvSpPr>
          <p:cNvPr id="84999" name="Line 7"/>
          <p:cNvSpPr>
            <a:spLocks noChangeShapeType="1"/>
          </p:cNvSpPr>
          <p:nvPr/>
        </p:nvSpPr>
        <p:spPr bwMode="auto">
          <a:xfrm>
            <a:off x="611188" y="5256213"/>
            <a:ext cx="4681537" cy="0"/>
          </a:xfrm>
          <a:prstGeom prst="line">
            <a:avLst/>
          </a:prstGeom>
          <a:noFill/>
          <a:ln w="6350">
            <a:solidFill>
              <a:schemeClr val="tx1"/>
            </a:solidFill>
            <a:prstDash val="lgDash"/>
            <a:round/>
            <a:headEnd/>
            <a:tailEnd/>
          </a:ln>
          <a:effectLst/>
        </p:spPr>
        <p:txBody>
          <a:bodyPr/>
          <a:lstStyle/>
          <a:p>
            <a:endParaRPr lang="he-IL"/>
          </a:p>
        </p:txBody>
      </p:sp>
      <p:sp>
        <p:nvSpPr>
          <p:cNvPr id="85000" name="Line 8"/>
          <p:cNvSpPr>
            <a:spLocks noChangeShapeType="1"/>
          </p:cNvSpPr>
          <p:nvPr/>
        </p:nvSpPr>
        <p:spPr bwMode="auto">
          <a:xfrm>
            <a:off x="611188" y="4894263"/>
            <a:ext cx="4681537" cy="1587"/>
          </a:xfrm>
          <a:prstGeom prst="line">
            <a:avLst/>
          </a:prstGeom>
          <a:noFill/>
          <a:ln w="6350">
            <a:solidFill>
              <a:schemeClr val="tx1"/>
            </a:solidFill>
            <a:prstDash val="lgDash"/>
            <a:round/>
            <a:headEnd/>
            <a:tailEnd/>
          </a:ln>
          <a:effectLst/>
        </p:spPr>
        <p:txBody>
          <a:bodyPr/>
          <a:lstStyle/>
          <a:p>
            <a:endParaRPr lang="he-IL"/>
          </a:p>
        </p:txBody>
      </p:sp>
      <p:sp>
        <p:nvSpPr>
          <p:cNvPr id="85001" name="Line 9"/>
          <p:cNvSpPr>
            <a:spLocks noChangeShapeType="1"/>
          </p:cNvSpPr>
          <p:nvPr/>
        </p:nvSpPr>
        <p:spPr bwMode="auto">
          <a:xfrm>
            <a:off x="611188" y="4535488"/>
            <a:ext cx="4681537" cy="0"/>
          </a:xfrm>
          <a:prstGeom prst="line">
            <a:avLst/>
          </a:prstGeom>
          <a:noFill/>
          <a:ln w="6350">
            <a:solidFill>
              <a:schemeClr val="tx1"/>
            </a:solidFill>
            <a:prstDash val="lgDash"/>
            <a:round/>
            <a:headEnd/>
            <a:tailEnd/>
          </a:ln>
          <a:effectLst/>
        </p:spPr>
        <p:txBody>
          <a:bodyPr/>
          <a:lstStyle/>
          <a:p>
            <a:endParaRPr lang="he-IL"/>
          </a:p>
        </p:txBody>
      </p:sp>
      <p:sp>
        <p:nvSpPr>
          <p:cNvPr id="85002" name="Line 10"/>
          <p:cNvSpPr>
            <a:spLocks noChangeShapeType="1"/>
          </p:cNvSpPr>
          <p:nvPr/>
        </p:nvSpPr>
        <p:spPr bwMode="auto">
          <a:xfrm>
            <a:off x="611188" y="4175125"/>
            <a:ext cx="4681537" cy="0"/>
          </a:xfrm>
          <a:prstGeom prst="line">
            <a:avLst/>
          </a:prstGeom>
          <a:noFill/>
          <a:ln w="6350">
            <a:solidFill>
              <a:schemeClr val="tx1"/>
            </a:solidFill>
            <a:prstDash val="lgDash"/>
            <a:round/>
            <a:headEnd/>
            <a:tailEnd/>
          </a:ln>
          <a:effectLst/>
        </p:spPr>
        <p:txBody>
          <a:bodyPr/>
          <a:lstStyle/>
          <a:p>
            <a:endParaRPr lang="he-IL"/>
          </a:p>
        </p:txBody>
      </p:sp>
      <p:sp>
        <p:nvSpPr>
          <p:cNvPr id="85003" name="Line 11"/>
          <p:cNvSpPr>
            <a:spLocks noChangeShapeType="1"/>
          </p:cNvSpPr>
          <p:nvPr/>
        </p:nvSpPr>
        <p:spPr bwMode="auto">
          <a:xfrm flipV="1">
            <a:off x="611188" y="3814763"/>
            <a:ext cx="4681537" cy="1587"/>
          </a:xfrm>
          <a:prstGeom prst="line">
            <a:avLst/>
          </a:prstGeom>
          <a:noFill/>
          <a:ln w="6350">
            <a:solidFill>
              <a:schemeClr val="tx1"/>
            </a:solidFill>
            <a:prstDash val="lgDash"/>
            <a:round/>
            <a:headEnd/>
            <a:tailEnd/>
          </a:ln>
          <a:effectLst/>
        </p:spPr>
        <p:txBody>
          <a:bodyPr/>
          <a:lstStyle/>
          <a:p>
            <a:endParaRPr lang="he-IL"/>
          </a:p>
        </p:txBody>
      </p:sp>
      <p:sp>
        <p:nvSpPr>
          <p:cNvPr id="85004" name="Line 12"/>
          <p:cNvSpPr>
            <a:spLocks noChangeShapeType="1"/>
          </p:cNvSpPr>
          <p:nvPr/>
        </p:nvSpPr>
        <p:spPr bwMode="auto">
          <a:xfrm>
            <a:off x="611188" y="3454400"/>
            <a:ext cx="4681537" cy="1588"/>
          </a:xfrm>
          <a:prstGeom prst="line">
            <a:avLst/>
          </a:prstGeom>
          <a:noFill/>
          <a:ln w="6350">
            <a:solidFill>
              <a:schemeClr val="tx1"/>
            </a:solidFill>
            <a:prstDash val="lgDash"/>
            <a:round/>
            <a:headEnd/>
            <a:tailEnd/>
          </a:ln>
          <a:effectLst/>
        </p:spPr>
        <p:txBody>
          <a:bodyPr/>
          <a:lstStyle/>
          <a:p>
            <a:endParaRPr lang="he-IL"/>
          </a:p>
        </p:txBody>
      </p:sp>
      <p:sp>
        <p:nvSpPr>
          <p:cNvPr id="85005" name="Line 13"/>
          <p:cNvSpPr>
            <a:spLocks noChangeShapeType="1"/>
          </p:cNvSpPr>
          <p:nvPr/>
        </p:nvSpPr>
        <p:spPr bwMode="auto">
          <a:xfrm>
            <a:off x="611188" y="2943225"/>
            <a:ext cx="4681537" cy="0"/>
          </a:xfrm>
          <a:prstGeom prst="line">
            <a:avLst/>
          </a:prstGeom>
          <a:noFill/>
          <a:ln w="6350">
            <a:solidFill>
              <a:schemeClr val="tx1"/>
            </a:solidFill>
            <a:prstDash val="lgDash"/>
            <a:round/>
            <a:headEnd/>
            <a:tailEnd/>
          </a:ln>
          <a:effectLst/>
        </p:spPr>
        <p:txBody>
          <a:bodyPr/>
          <a:lstStyle/>
          <a:p>
            <a:endParaRPr lang="he-IL"/>
          </a:p>
        </p:txBody>
      </p:sp>
      <p:sp>
        <p:nvSpPr>
          <p:cNvPr id="85006" name="Line 14"/>
          <p:cNvSpPr>
            <a:spLocks noChangeShapeType="1"/>
          </p:cNvSpPr>
          <p:nvPr/>
        </p:nvSpPr>
        <p:spPr bwMode="auto">
          <a:xfrm flipV="1">
            <a:off x="611188" y="3095625"/>
            <a:ext cx="0" cy="2519363"/>
          </a:xfrm>
          <a:prstGeom prst="line">
            <a:avLst/>
          </a:prstGeom>
          <a:noFill/>
          <a:ln w="6350">
            <a:solidFill>
              <a:schemeClr val="tx1"/>
            </a:solidFill>
            <a:prstDash val="lgDash"/>
            <a:round/>
            <a:headEnd/>
            <a:tailEnd/>
          </a:ln>
          <a:effectLst/>
        </p:spPr>
        <p:txBody>
          <a:bodyPr/>
          <a:lstStyle/>
          <a:p>
            <a:endParaRPr lang="he-IL"/>
          </a:p>
        </p:txBody>
      </p:sp>
      <p:sp>
        <p:nvSpPr>
          <p:cNvPr id="85007" name="Line 15"/>
          <p:cNvSpPr>
            <a:spLocks noChangeShapeType="1"/>
          </p:cNvSpPr>
          <p:nvPr/>
        </p:nvSpPr>
        <p:spPr bwMode="auto">
          <a:xfrm flipV="1">
            <a:off x="971550" y="3095625"/>
            <a:ext cx="0" cy="2519363"/>
          </a:xfrm>
          <a:prstGeom prst="line">
            <a:avLst/>
          </a:prstGeom>
          <a:noFill/>
          <a:ln w="6350">
            <a:solidFill>
              <a:schemeClr val="tx1"/>
            </a:solidFill>
            <a:prstDash val="lgDash"/>
            <a:round/>
            <a:headEnd/>
            <a:tailEnd/>
          </a:ln>
          <a:effectLst/>
        </p:spPr>
        <p:txBody>
          <a:bodyPr/>
          <a:lstStyle/>
          <a:p>
            <a:endParaRPr lang="he-IL"/>
          </a:p>
        </p:txBody>
      </p:sp>
      <p:sp>
        <p:nvSpPr>
          <p:cNvPr id="85009" name="Line 17"/>
          <p:cNvSpPr>
            <a:spLocks noChangeShapeType="1"/>
          </p:cNvSpPr>
          <p:nvPr/>
        </p:nvSpPr>
        <p:spPr bwMode="auto">
          <a:xfrm flipV="1">
            <a:off x="1331913" y="3095625"/>
            <a:ext cx="0" cy="2519363"/>
          </a:xfrm>
          <a:prstGeom prst="line">
            <a:avLst/>
          </a:prstGeom>
          <a:noFill/>
          <a:ln w="6350">
            <a:solidFill>
              <a:schemeClr val="tx1"/>
            </a:solidFill>
            <a:prstDash val="lgDash"/>
            <a:round/>
            <a:headEnd/>
            <a:tailEnd/>
          </a:ln>
          <a:effectLst/>
        </p:spPr>
        <p:txBody>
          <a:bodyPr/>
          <a:lstStyle/>
          <a:p>
            <a:endParaRPr lang="he-IL"/>
          </a:p>
        </p:txBody>
      </p:sp>
      <p:sp>
        <p:nvSpPr>
          <p:cNvPr id="85010" name="Line 18"/>
          <p:cNvSpPr>
            <a:spLocks noChangeShapeType="1"/>
          </p:cNvSpPr>
          <p:nvPr/>
        </p:nvSpPr>
        <p:spPr bwMode="auto">
          <a:xfrm flipV="1">
            <a:off x="1692275" y="3095625"/>
            <a:ext cx="0" cy="2519363"/>
          </a:xfrm>
          <a:prstGeom prst="line">
            <a:avLst/>
          </a:prstGeom>
          <a:noFill/>
          <a:ln w="6350">
            <a:solidFill>
              <a:schemeClr val="tx1"/>
            </a:solidFill>
            <a:prstDash val="lgDash"/>
            <a:round/>
            <a:headEnd/>
            <a:tailEnd/>
          </a:ln>
          <a:effectLst/>
        </p:spPr>
        <p:txBody>
          <a:bodyPr/>
          <a:lstStyle/>
          <a:p>
            <a:endParaRPr lang="he-IL"/>
          </a:p>
        </p:txBody>
      </p:sp>
      <p:sp>
        <p:nvSpPr>
          <p:cNvPr id="85011" name="Line 19"/>
          <p:cNvSpPr>
            <a:spLocks noChangeShapeType="1"/>
          </p:cNvSpPr>
          <p:nvPr/>
        </p:nvSpPr>
        <p:spPr bwMode="auto">
          <a:xfrm flipV="1">
            <a:off x="2051050" y="3095625"/>
            <a:ext cx="0" cy="2519363"/>
          </a:xfrm>
          <a:prstGeom prst="line">
            <a:avLst/>
          </a:prstGeom>
          <a:noFill/>
          <a:ln w="6350">
            <a:solidFill>
              <a:schemeClr val="tx1"/>
            </a:solidFill>
            <a:prstDash val="lgDash"/>
            <a:round/>
            <a:headEnd/>
            <a:tailEnd/>
          </a:ln>
          <a:effectLst/>
        </p:spPr>
        <p:txBody>
          <a:bodyPr/>
          <a:lstStyle/>
          <a:p>
            <a:endParaRPr lang="he-IL"/>
          </a:p>
        </p:txBody>
      </p:sp>
      <p:sp>
        <p:nvSpPr>
          <p:cNvPr id="85012" name="Line 20"/>
          <p:cNvSpPr>
            <a:spLocks noChangeShapeType="1"/>
          </p:cNvSpPr>
          <p:nvPr/>
        </p:nvSpPr>
        <p:spPr bwMode="auto">
          <a:xfrm flipV="1">
            <a:off x="2411413" y="3095625"/>
            <a:ext cx="0" cy="2519363"/>
          </a:xfrm>
          <a:prstGeom prst="line">
            <a:avLst/>
          </a:prstGeom>
          <a:noFill/>
          <a:ln w="6350">
            <a:solidFill>
              <a:schemeClr val="tx1"/>
            </a:solidFill>
            <a:prstDash val="lgDash"/>
            <a:round/>
            <a:headEnd/>
            <a:tailEnd/>
          </a:ln>
          <a:effectLst/>
        </p:spPr>
        <p:txBody>
          <a:bodyPr/>
          <a:lstStyle/>
          <a:p>
            <a:endParaRPr lang="he-IL"/>
          </a:p>
        </p:txBody>
      </p:sp>
      <p:sp>
        <p:nvSpPr>
          <p:cNvPr id="85013" name="Line 21"/>
          <p:cNvSpPr>
            <a:spLocks noChangeShapeType="1"/>
          </p:cNvSpPr>
          <p:nvPr/>
        </p:nvSpPr>
        <p:spPr bwMode="auto">
          <a:xfrm flipV="1">
            <a:off x="2771775" y="3095625"/>
            <a:ext cx="0" cy="2519363"/>
          </a:xfrm>
          <a:prstGeom prst="line">
            <a:avLst/>
          </a:prstGeom>
          <a:noFill/>
          <a:ln w="6350">
            <a:solidFill>
              <a:schemeClr val="tx1"/>
            </a:solidFill>
            <a:prstDash val="lgDash"/>
            <a:round/>
            <a:headEnd/>
            <a:tailEnd/>
          </a:ln>
          <a:effectLst/>
        </p:spPr>
        <p:txBody>
          <a:bodyPr/>
          <a:lstStyle/>
          <a:p>
            <a:endParaRPr lang="he-IL"/>
          </a:p>
        </p:txBody>
      </p:sp>
      <p:sp>
        <p:nvSpPr>
          <p:cNvPr id="85014" name="Line 22"/>
          <p:cNvSpPr>
            <a:spLocks noChangeShapeType="1"/>
          </p:cNvSpPr>
          <p:nvPr/>
        </p:nvSpPr>
        <p:spPr bwMode="auto">
          <a:xfrm flipV="1">
            <a:off x="3132138" y="3095625"/>
            <a:ext cx="0" cy="2519363"/>
          </a:xfrm>
          <a:prstGeom prst="line">
            <a:avLst/>
          </a:prstGeom>
          <a:noFill/>
          <a:ln w="6350">
            <a:solidFill>
              <a:schemeClr val="tx1"/>
            </a:solidFill>
            <a:prstDash val="lgDash"/>
            <a:round/>
            <a:headEnd/>
            <a:tailEnd/>
          </a:ln>
          <a:effectLst/>
        </p:spPr>
        <p:txBody>
          <a:bodyPr/>
          <a:lstStyle/>
          <a:p>
            <a:endParaRPr lang="he-IL"/>
          </a:p>
        </p:txBody>
      </p:sp>
      <p:sp>
        <p:nvSpPr>
          <p:cNvPr id="85015" name="Line 23"/>
          <p:cNvSpPr>
            <a:spLocks noChangeShapeType="1"/>
          </p:cNvSpPr>
          <p:nvPr/>
        </p:nvSpPr>
        <p:spPr bwMode="auto">
          <a:xfrm flipV="1">
            <a:off x="3490913" y="3095625"/>
            <a:ext cx="0" cy="2519363"/>
          </a:xfrm>
          <a:prstGeom prst="line">
            <a:avLst/>
          </a:prstGeom>
          <a:noFill/>
          <a:ln w="6350">
            <a:solidFill>
              <a:schemeClr val="tx1"/>
            </a:solidFill>
            <a:prstDash val="lgDash"/>
            <a:round/>
            <a:headEnd/>
            <a:tailEnd/>
          </a:ln>
          <a:effectLst/>
        </p:spPr>
        <p:txBody>
          <a:bodyPr/>
          <a:lstStyle/>
          <a:p>
            <a:endParaRPr lang="he-IL"/>
          </a:p>
        </p:txBody>
      </p:sp>
      <p:sp>
        <p:nvSpPr>
          <p:cNvPr id="85016" name="Line 24"/>
          <p:cNvSpPr>
            <a:spLocks noChangeShapeType="1"/>
          </p:cNvSpPr>
          <p:nvPr/>
        </p:nvSpPr>
        <p:spPr bwMode="auto">
          <a:xfrm flipV="1">
            <a:off x="3851275" y="3095625"/>
            <a:ext cx="0" cy="2519363"/>
          </a:xfrm>
          <a:prstGeom prst="line">
            <a:avLst/>
          </a:prstGeom>
          <a:noFill/>
          <a:ln w="6350">
            <a:solidFill>
              <a:schemeClr val="tx1"/>
            </a:solidFill>
            <a:prstDash val="lgDash"/>
            <a:round/>
            <a:headEnd/>
            <a:tailEnd/>
          </a:ln>
          <a:effectLst/>
        </p:spPr>
        <p:txBody>
          <a:bodyPr/>
          <a:lstStyle/>
          <a:p>
            <a:endParaRPr lang="he-IL"/>
          </a:p>
        </p:txBody>
      </p:sp>
      <p:sp>
        <p:nvSpPr>
          <p:cNvPr id="85018" name="Line 26"/>
          <p:cNvSpPr>
            <a:spLocks noChangeShapeType="1"/>
          </p:cNvSpPr>
          <p:nvPr/>
        </p:nvSpPr>
        <p:spPr bwMode="auto">
          <a:xfrm flipV="1">
            <a:off x="4211638" y="3095625"/>
            <a:ext cx="0" cy="2519363"/>
          </a:xfrm>
          <a:prstGeom prst="line">
            <a:avLst/>
          </a:prstGeom>
          <a:noFill/>
          <a:ln w="6350">
            <a:solidFill>
              <a:schemeClr val="tx1"/>
            </a:solidFill>
            <a:prstDash val="lgDash"/>
            <a:round/>
            <a:headEnd/>
            <a:tailEnd/>
          </a:ln>
          <a:effectLst/>
        </p:spPr>
        <p:txBody>
          <a:bodyPr/>
          <a:lstStyle/>
          <a:p>
            <a:endParaRPr lang="he-IL"/>
          </a:p>
        </p:txBody>
      </p:sp>
      <p:sp>
        <p:nvSpPr>
          <p:cNvPr id="85019" name="Line 27"/>
          <p:cNvSpPr>
            <a:spLocks noChangeShapeType="1"/>
          </p:cNvSpPr>
          <p:nvPr/>
        </p:nvSpPr>
        <p:spPr bwMode="auto">
          <a:xfrm flipV="1">
            <a:off x="4572000" y="3095625"/>
            <a:ext cx="0" cy="2519363"/>
          </a:xfrm>
          <a:prstGeom prst="line">
            <a:avLst/>
          </a:prstGeom>
          <a:noFill/>
          <a:ln w="6350">
            <a:solidFill>
              <a:schemeClr val="tx1"/>
            </a:solidFill>
            <a:prstDash val="lgDash"/>
            <a:round/>
            <a:headEnd/>
            <a:tailEnd/>
          </a:ln>
          <a:effectLst/>
        </p:spPr>
        <p:txBody>
          <a:bodyPr/>
          <a:lstStyle/>
          <a:p>
            <a:endParaRPr lang="he-IL"/>
          </a:p>
        </p:txBody>
      </p:sp>
      <p:sp>
        <p:nvSpPr>
          <p:cNvPr id="85020" name="Line 28"/>
          <p:cNvSpPr>
            <a:spLocks noChangeShapeType="1"/>
          </p:cNvSpPr>
          <p:nvPr/>
        </p:nvSpPr>
        <p:spPr bwMode="auto">
          <a:xfrm flipV="1">
            <a:off x="4930775" y="3095625"/>
            <a:ext cx="0" cy="2519363"/>
          </a:xfrm>
          <a:prstGeom prst="line">
            <a:avLst/>
          </a:prstGeom>
          <a:noFill/>
          <a:ln w="6350">
            <a:solidFill>
              <a:schemeClr val="tx1"/>
            </a:solidFill>
            <a:prstDash val="lgDash"/>
            <a:round/>
            <a:headEnd/>
            <a:tailEnd/>
          </a:ln>
          <a:effectLst/>
        </p:spPr>
        <p:txBody>
          <a:bodyPr/>
          <a:lstStyle/>
          <a:p>
            <a:endParaRPr lang="he-IL"/>
          </a:p>
        </p:txBody>
      </p:sp>
      <p:sp>
        <p:nvSpPr>
          <p:cNvPr id="85021" name="Line 29"/>
          <p:cNvSpPr>
            <a:spLocks noChangeShapeType="1"/>
          </p:cNvSpPr>
          <p:nvPr/>
        </p:nvSpPr>
        <p:spPr bwMode="auto">
          <a:xfrm flipV="1">
            <a:off x="5291138" y="3095625"/>
            <a:ext cx="0" cy="2519363"/>
          </a:xfrm>
          <a:prstGeom prst="line">
            <a:avLst/>
          </a:prstGeom>
          <a:noFill/>
          <a:ln w="6350">
            <a:solidFill>
              <a:schemeClr val="tx1"/>
            </a:solidFill>
            <a:prstDash val="lgDash"/>
            <a:round/>
            <a:headEnd/>
            <a:tailEnd/>
          </a:ln>
          <a:effectLst/>
        </p:spPr>
        <p:txBody>
          <a:bodyPr/>
          <a:lstStyle/>
          <a:p>
            <a:endParaRPr lang="he-IL"/>
          </a:p>
        </p:txBody>
      </p:sp>
      <p:grpSp>
        <p:nvGrpSpPr>
          <p:cNvPr id="3" name="Group 494"/>
          <p:cNvGrpSpPr>
            <a:grpSpLocks/>
          </p:cNvGrpSpPr>
          <p:nvPr/>
        </p:nvGrpSpPr>
        <p:grpSpPr bwMode="auto">
          <a:xfrm>
            <a:off x="530225" y="3009900"/>
            <a:ext cx="4848225" cy="2678113"/>
            <a:chOff x="334" y="2332"/>
            <a:chExt cx="3054" cy="1687"/>
          </a:xfrm>
        </p:grpSpPr>
        <p:sp>
          <p:nvSpPr>
            <p:cNvPr id="85024" name="Oval 32"/>
            <p:cNvSpPr>
              <a:spLocks noChangeArrowheads="1"/>
            </p:cNvSpPr>
            <p:nvPr/>
          </p:nvSpPr>
          <p:spPr bwMode="auto">
            <a:xfrm>
              <a:off x="340" y="3702"/>
              <a:ext cx="91" cy="90"/>
            </a:xfrm>
            <a:prstGeom prst="ellipse">
              <a:avLst/>
            </a:prstGeom>
            <a:noFill/>
            <a:ln w="12700">
              <a:solidFill>
                <a:schemeClr val="tx1"/>
              </a:solidFill>
              <a:round/>
              <a:headEnd/>
              <a:tailEnd/>
            </a:ln>
            <a:effectLst/>
          </p:spPr>
          <p:txBody>
            <a:bodyPr wrap="none" anchor="ctr"/>
            <a:lstStyle/>
            <a:p>
              <a:endParaRPr lang="he-IL"/>
            </a:p>
          </p:txBody>
        </p:sp>
        <p:sp>
          <p:nvSpPr>
            <p:cNvPr id="85025" name="Oval 33"/>
            <p:cNvSpPr>
              <a:spLocks noChangeArrowheads="1"/>
            </p:cNvSpPr>
            <p:nvPr/>
          </p:nvSpPr>
          <p:spPr bwMode="auto">
            <a:xfrm>
              <a:off x="567" y="3702"/>
              <a:ext cx="91" cy="90"/>
            </a:xfrm>
            <a:prstGeom prst="ellipse">
              <a:avLst/>
            </a:prstGeom>
            <a:noFill/>
            <a:ln w="12700">
              <a:solidFill>
                <a:schemeClr val="tx1"/>
              </a:solidFill>
              <a:round/>
              <a:headEnd/>
              <a:tailEnd/>
            </a:ln>
            <a:effectLst/>
          </p:spPr>
          <p:txBody>
            <a:bodyPr wrap="none" anchor="ctr"/>
            <a:lstStyle/>
            <a:p>
              <a:endParaRPr lang="he-IL"/>
            </a:p>
          </p:txBody>
        </p:sp>
        <p:sp>
          <p:nvSpPr>
            <p:cNvPr id="85026" name="Oval 34"/>
            <p:cNvSpPr>
              <a:spLocks noChangeArrowheads="1"/>
            </p:cNvSpPr>
            <p:nvPr/>
          </p:nvSpPr>
          <p:spPr bwMode="auto">
            <a:xfrm>
              <a:off x="340" y="3929"/>
              <a:ext cx="91" cy="90"/>
            </a:xfrm>
            <a:prstGeom prst="ellipse">
              <a:avLst/>
            </a:prstGeom>
            <a:noFill/>
            <a:ln w="12700">
              <a:solidFill>
                <a:schemeClr val="tx1"/>
              </a:solidFill>
              <a:round/>
              <a:headEnd/>
              <a:tailEnd/>
            </a:ln>
            <a:effectLst/>
          </p:spPr>
          <p:txBody>
            <a:bodyPr wrap="none" anchor="ctr"/>
            <a:lstStyle/>
            <a:p>
              <a:endParaRPr lang="he-IL"/>
            </a:p>
          </p:txBody>
        </p:sp>
        <p:sp>
          <p:nvSpPr>
            <p:cNvPr id="85027" name="Oval 35"/>
            <p:cNvSpPr>
              <a:spLocks noChangeArrowheads="1"/>
            </p:cNvSpPr>
            <p:nvPr/>
          </p:nvSpPr>
          <p:spPr bwMode="auto">
            <a:xfrm>
              <a:off x="567" y="3929"/>
              <a:ext cx="91" cy="90"/>
            </a:xfrm>
            <a:prstGeom prst="ellipse">
              <a:avLst/>
            </a:prstGeom>
            <a:noFill/>
            <a:ln w="12700">
              <a:solidFill>
                <a:schemeClr val="tx1"/>
              </a:solidFill>
              <a:round/>
              <a:headEnd/>
              <a:tailEnd/>
            </a:ln>
            <a:effectLst/>
          </p:spPr>
          <p:txBody>
            <a:bodyPr wrap="none" anchor="ctr"/>
            <a:lstStyle/>
            <a:p>
              <a:endParaRPr lang="he-IL"/>
            </a:p>
          </p:txBody>
        </p:sp>
        <p:sp>
          <p:nvSpPr>
            <p:cNvPr id="85028" name="Oval 36"/>
            <p:cNvSpPr>
              <a:spLocks noChangeArrowheads="1"/>
            </p:cNvSpPr>
            <p:nvPr/>
          </p:nvSpPr>
          <p:spPr bwMode="auto">
            <a:xfrm>
              <a:off x="793" y="3702"/>
              <a:ext cx="91" cy="90"/>
            </a:xfrm>
            <a:prstGeom prst="ellipse">
              <a:avLst/>
            </a:prstGeom>
            <a:noFill/>
            <a:ln w="12700">
              <a:solidFill>
                <a:schemeClr val="tx1"/>
              </a:solidFill>
              <a:round/>
              <a:headEnd/>
              <a:tailEnd/>
            </a:ln>
            <a:effectLst/>
          </p:spPr>
          <p:txBody>
            <a:bodyPr wrap="none" anchor="ctr"/>
            <a:lstStyle/>
            <a:p>
              <a:endParaRPr lang="he-IL"/>
            </a:p>
          </p:txBody>
        </p:sp>
        <p:sp>
          <p:nvSpPr>
            <p:cNvPr id="85029" name="Oval 37"/>
            <p:cNvSpPr>
              <a:spLocks noChangeArrowheads="1"/>
            </p:cNvSpPr>
            <p:nvPr/>
          </p:nvSpPr>
          <p:spPr bwMode="auto">
            <a:xfrm>
              <a:off x="1020" y="3702"/>
              <a:ext cx="91" cy="90"/>
            </a:xfrm>
            <a:prstGeom prst="ellipse">
              <a:avLst/>
            </a:prstGeom>
            <a:noFill/>
            <a:ln w="12700">
              <a:solidFill>
                <a:schemeClr val="tx1"/>
              </a:solidFill>
              <a:round/>
              <a:headEnd/>
              <a:tailEnd/>
            </a:ln>
            <a:effectLst/>
          </p:spPr>
          <p:txBody>
            <a:bodyPr wrap="none" anchor="ctr"/>
            <a:lstStyle/>
            <a:p>
              <a:endParaRPr lang="he-IL"/>
            </a:p>
          </p:txBody>
        </p:sp>
        <p:sp>
          <p:nvSpPr>
            <p:cNvPr id="85030" name="Oval 38"/>
            <p:cNvSpPr>
              <a:spLocks noChangeArrowheads="1"/>
            </p:cNvSpPr>
            <p:nvPr/>
          </p:nvSpPr>
          <p:spPr bwMode="auto">
            <a:xfrm>
              <a:off x="793" y="3929"/>
              <a:ext cx="91" cy="90"/>
            </a:xfrm>
            <a:prstGeom prst="ellipse">
              <a:avLst/>
            </a:prstGeom>
            <a:noFill/>
            <a:ln w="12700">
              <a:solidFill>
                <a:schemeClr val="tx1"/>
              </a:solidFill>
              <a:round/>
              <a:headEnd/>
              <a:tailEnd/>
            </a:ln>
            <a:effectLst/>
          </p:spPr>
          <p:txBody>
            <a:bodyPr wrap="none" anchor="ctr"/>
            <a:lstStyle/>
            <a:p>
              <a:endParaRPr lang="he-IL"/>
            </a:p>
          </p:txBody>
        </p:sp>
        <p:sp>
          <p:nvSpPr>
            <p:cNvPr id="85031" name="Oval 39"/>
            <p:cNvSpPr>
              <a:spLocks noChangeArrowheads="1"/>
            </p:cNvSpPr>
            <p:nvPr/>
          </p:nvSpPr>
          <p:spPr bwMode="auto">
            <a:xfrm>
              <a:off x="1020" y="3929"/>
              <a:ext cx="91" cy="90"/>
            </a:xfrm>
            <a:prstGeom prst="ellipse">
              <a:avLst/>
            </a:prstGeom>
            <a:noFill/>
            <a:ln w="12700">
              <a:solidFill>
                <a:schemeClr val="tx1"/>
              </a:solidFill>
              <a:round/>
              <a:headEnd/>
              <a:tailEnd/>
            </a:ln>
            <a:effectLst/>
          </p:spPr>
          <p:txBody>
            <a:bodyPr wrap="none" anchor="ctr"/>
            <a:lstStyle/>
            <a:p>
              <a:endParaRPr lang="he-IL"/>
            </a:p>
          </p:txBody>
        </p:sp>
        <p:sp>
          <p:nvSpPr>
            <p:cNvPr id="85032" name="Oval 40"/>
            <p:cNvSpPr>
              <a:spLocks noChangeArrowheads="1"/>
            </p:cNvSpPr>
            <p:nvPr/>
          </p:nvSpPr>
          <p:spPr bwMode="auto">
            <a:xfrm>
              <a:off x="1247" y="3702"/>
              <a:ext cx="91" cy="90"/>
            </a:xfrm>
            <a:prstGeom prst="ellipse">
              <a:avLst/>
            </a:prstGeom>
            <a:noFill/>
            <a:ln w="12700">
              <a:solidFill>
                <a:schemeClr val="tx1"/>
              </a:solidFill>
              <a:round/>
              <a:headEnd/>
              <a:tailEnd/>
            </a:ln>
            <a:effectLst/>
          </p:spPr>
          <p:txBody>
            <a:bodyPr wrap="none" anchor="ctr"/>
            <a:lstStyle/>
            <a:p>
              <a:endParaRPr lang="he-IL"/>
            </a:p>
          </p:txBody>
        </p:sp>
        <p:sp>
          <p:nvSpPr>
            <p:cNvPr id="85033" name="Oval 41"/>
            <p:cNvSpPr>
              <a:spLocks noChangeArrowheads="1"/>
            </p:cNvSpPr>
            <p:nvPr/>
          </p:nvSpPr>
          <p:spPr bwMode="auto">
            <a:xfrm>
              <a:off x="1474" y="3702"/>
              <a:ext cx="91" cy="90"/>
            </a:xfrm>
            <a:prstGeom prst="ellipse">
              <a:avLst/>
            </a:prstGeom>
            <a:noFill/>
            <a:ln w="12700">
              <a:solidFill>
                <a:schemeClr val="tx1"/>
              </a:solidFill>
              <a:round/>
              <a:headEnd/>
              <a:tailEnd/>
            </a:ln>
            <a:effectLst/>
          </p:spPr>
          <p:txBody>
            <a:bodyPr wrap="none" anchor="ctr"/>
            <a:lstStyle/>
            <a:p>
              <a:endParaRPr lang="he-IL"/>
            </a:p>
          </p:txBody>
        </p:sp>
        <p:sp>
          <p:nvSpPr>
            <p:cNvPr id="85034" name="Oval 42"/>
            <p:cNvSpPr>
              <a:spLocks noChangeArrowheads="1"/>
            </p:cNvSpPr>
            <p:nvPr/>
          </p:nvSpPr>
          <p:spPr bwMode="auto">
            <a:xfrm>
              <a:off x="1247" y="3929"/>
              <a:ext cx="91" cy="90"/>
            </a:xfrm>
            <a:prstGeom prst="ellipse">
              <a:avLst/>
            </a:prstGeom>
            <a:noFill/>
            <a:ln w="12700">
              <a:solidFill>
                <a:schemeClr val="tx1"/>
              </a:solidFill>
              <a:round/>
              <a:headEnd/>
              <a:tailEnd/>
            </a:ln>
            <a:effectLst/>
          </p:spPr>
          <p:txBody>
            <a:bodyPr wrap="none" anchor="ctr"/>
            <a:lstStyle/>
            <a:p>
              <a:endParaRPr lang="he-IL"/>
            </a:p>
          </p:txBody>
        </p:sp>
        <p:sp>
          <p:nvSpPr>
            <p:cNvPr id="85035" name="Oval 43"/>
            <p:cNvSpPr>
              <a:spLocks noChangeArrowheads="1"/>
            </p:cNvSpPr>
            <p:nvPr/>
          </p:nvSpPr>
          <p:spPr bwMode="auto">
            <a:xfrm>
              <a:off x="1474" y="3929"/>
              <a:ext cx="91" cy="90"/>
            </a:xfrm>
            <a:prstGeom prst="ellipse">
              <a:avLst/>
            </a:prstGeom>
            <a:noFill/>
            <a:ln w="12700">
              <a:solidFill>
                <a:schemeClr val="tx1"/>
              </a:solidFill>
              <a:round/>
              <a:headEnd/>
              <a:tailEnd/>
            </a:ln>
            <a:effectLst/>
          </p:spPr>
          <p:txBody>
            <a:bodyPr wrap="none" anchor="ctr"/>
            <a:lstStyle/>
            <a:p>
              <a:endParaRPr lang="he-IL"/>
            </a:p>
          </p:txBody>
        </p:sp>
        <p:sp>
          <p:nvSpPr>
            <p:cNvPr id="85037" name="Oval 45"/>
            <p:cNvSpPr>
              <a:spLocks noChangeArrowheads="1"/>
            </p:cNvSpPr>
            <p:nvPr/>
          </p:nvSpPr>
          <p:spPr bwMode="auto">
            <a:xfrm>
              <a:off x="558" y="3255"/>
              <a:ext cx="91" cy="90"/>
            </a:xfrm>
            <a:prstGeom prst="ellipse">
              <a:avLst/>
            </a:prstGeom>
            <a:noFill/>
            <a:ln w="12700">
              <a:solidFill>
                <a:schemeClr val="tx1"/>
              </a:solidFill>
              <a:round/>
              <a:headEnd/>
              <a:tailEnd/>
            </a:ln>
            <a:effectLst/>
          </p:spPr>
          <p:txBody>
            <a:bodyPr wrap="none" anchor="ctr"/>
            <a:lstStyle/>
            <a:p>
              <a:endParaRPr lang="he-IL"/>
            </a:p>
          </p:txBody>
        </p:sp>
        <p:sp>
          <p:nvSpPr>
            <p:cNvPr id="85038" name="Oval 46"/>
            <p:cNvSpPr>
              <a:spLocks noChangeArrowheads="1"/>
            </p:cNvSpPr>
            <p:nvPr/>
          </p:nvSpPr>
          <p:spPr bwMode="auto">
            <a:xfrm>
              <a:off x="334" y="3482"/>
              <a:ext cx="91" cy="90"/>
            </a:xfrm>
            <a:prstGeom prst="ellipse">
              <a:avLst/>
            </a:prstGeom>
            <a:noFill/>
            <a:ln w="12700">
              <a:solidFill>
                <a:schemeClr val="tx1"/>
              </a:solidFill>
              <a:round/>
              <a:headEnd/>
              <a:tailEnd/>
            </a:ln>
            <a:effectLst/>
          </p:spPr>
          <p:txBody>
            <a:bodyPr wrap="none" anchor="ctr"/>
            <a:lstStyle/>
            <a:p>
              <a:endParaRPr lang="he-IL"/>
            </a:p>
          </p:txBody>
        </p:sp>
        <p:sp>
          <p:nvSpPr>
            <p:cNvPr id="85039" name="Oval 47"/>
            <p:cNvSpPr>
              <a:spLocks noChangeArrowheads="1"/>
            </p:cNvSpPr>
            <p:nvPr/>
          </p:nvSpPr>
          <p:spPr bwMode="auto">
            <a:xfrm>
              <a:off x="564" y="3476"/>
              <a:ext cx="91" cy="90"/>
            </a:xfrm>
            <a:prstGeom prst="ellipse">
              <a:avLst/>
            </a:prstGeom>
            <a:noFill/>
            <a:ln w="12700">
              <a:solidFill>
                <a:schemeClr val="tx1"/>
              </a:solidFill>
              <a:round/>
              <a:headEnd/>
              <a:tailEnd/>
            </a:ln>
            <a:effectLst/>
          </p:spPr>
          <p:txBody>
            <a:bodyPr wrap="none" anchor="ctr"/>
            <a:lstStyle/>
            <a:p>
              <a:endParaRPr lang="he-IL"/>
            </a:p>
          </p:txBody>
        </p:sp>
        <p:sp>
          <p:nvSpPr>
            <p:cNvPr id="85040" name="Oval 48"/>
            <p:cNvSpPr>
              <a:spLocks noChangeArrowheads="1"/>
            </p:cNvSpPr>
            <p:nvPr/>
          </p:nvSpPr>
          <p:spPr bwMode="auto">
            <a:xfrm>
              <a:off x="787" y="3249"/>
              <a:ext cx="91" cy="90"/>
            </a:xfrm>
            <a:prstGeom prst="ellipse">
              <a:avLst/>
            </a:prstGeom>
            <a:noFill/>
            <a:ln w="12700">
              <a:solidFill>
                <a:schemeClr val="tx1"/>
              </a:solidFill>
              <a:round/>
              <a:headEnd/>
              <a:tailEnd/>
            </a:ln>
            <a:effectLst/>
          </p:spPr>
          <p:txBody>
            <a:bodyPr wrap="none" anchor="ctr"/>
            <a:lstStyle/>
            <a:p>
              <a:endParaRPr lang="he-IL"/>
            </a:p>
          </p:txBody>
        </p:sp>
        <p:sp>
          <p:nvSpPr>
            <p:cNvPr id="85041" name="Oval 49"/>
            <p:cNvSpPr>
              <a:spLocks noChangeArrowheads="1"/>
            </p:cNvSpPr>
            <p:nvPr/>
          </p:nvSpPr>
          <p:spPr bwMode="auto">
            <a:xfrm>
              <a:off x="1017" y="3249"/>
              <a:ext cx="91" cy="90"/>
            </a:xfrm>
            <a:prstGeom prst="ellipse">
              <a:avLst/>
            </a:prstGeom>
            <a:noFill/>
            <a:ln w="12700">
              <a:solidFill>
                <a:schemeClr val="tx1"/>
              </a:solidFill>
              <a:round/>
              <a:headEnd/>
              <a:tailEnd/>
            </a:ln>
            <a:effectLst/>
          </p:spPr>
          <p:txBody>
            <a:bodyPr wrap="none" anchor="ctr"/>
            <a:lstStyle/>
            <a:p>
              <a:endParaRPr lang="he-IL"/>
            </a:p>
          </p:txBody>
        </p:sp>
        <p:sp>
          <p:nvSpPr>
            <p:cNvPr id="85042" name="Oval 50"/>
            <p:cNvSpPr>
              <a:spLocks noChangeArrowheads="1"/>
            </p:cNvSpPr>
            <p:nvPr/>
          </p:nvSpPr>
          <p:spPr bwMode="auto">
            <a:xfrm>
              <a:off x="793" y="3476"/>
              <a:ext cx="91" cy="90"/>
            </a:xfrm>
            <a:prstGeom prst="ellipse">
              <a:avLst/>
            </a:prstGeom>
            <a:noFill/>
            <a:ln w="12700">
              <a:solidFill>
                <a:schemeClr val="tx1"/>
              </a:solidFill>
              <a:round/>
              <a:headEnd/>
              <a:tailEnd/>
            </a:ln>
            <a:effectLst/>
          </p:spPr>
          <p:txBody>
            <a:bodyPr wrap="none" anchor="ctr"/>
            <a:lstStyle/>
            <a:p>
              <a:endParaRPr lang="he-IL"/>
            </a:p>
          </p:txBody>
        </p:sp>
        <p:sp>
          <p:nvSpPr>
            <p:cNvPr id="85043" name="Oval 51"/>
            <p:cNvSpPr>
              <a:spLocks noChangeArrowheads="1"/>
            </p:cNvSpPr>
            <p:nvPr/>
          </p:nvSpPr>
          <p:spPr bwMode="auto">
            <a:xfrm>
              <a:off x="1020" y="3476"/>
              <a:ext cx="91" cy="90"/>
            </a:xfrm>
            <a:prstGeom prst="ellipse">
              <a:avLst/>
            </a:prstGeom>
            <a:noFill/>
            <a:ln w="12700">
              <a:solidFill>
                <a:schemeClr val="tx1"/>
              </a:solidFill>
              <a:round/>
              <a:headEnd/>
              <a:tailEnd/>
            </a:ln>
            <a:effectLst/>
          </p:spPr>
          <p:txBody>
            <a:bodyPr wrap="none" anchor="ctr"/>
            <a:lstStyle/>
            <a:p>
              <a:endParaRPr lang="he-IL"/>
            </a:p>
          </p:txBody>
        </p:sp>
        <p:sp>
          <p:nvSpPr>
            <p:cNvPr id="85044" name="Oval 52"/>
            <p:cNvSpPr>
              <a:spLocks noChangeArrowheads="1"/>
            </p:cNvSpPr>
            <p:nvPr/>
          </p:nvSpPr>
          <p:spPr bwMode="auto">
            <a:xfrm>
              <a:off x="1250" y="3249"/>
              <a:ext cx="91" cy="90"/>
            </a:xfrm>
            <a:prstGeom prst="ellipse">
              <a:avLst/>
            </a:prstGeom>
            <a:noFill/>
            <a:ln w="12700">
              <a:solidFill>
                <a:schemeClr val="tx1"/>
              </a:solidFill>
              <a:round/>
              <a:headEnd/>
              <a:tailEnd/>
            </a:ln>
            <a:effectLst/>
          </p:spPr>
          <p:txBody>
            <a:bodyPr wrap="none" anchor="ctr"/>
            <a:lstStyle/>
            <a:p>
              <a:endParaRPr lang="he-IL"/>
            </a:p>
          </p:txBody>
        </p:sp>
        <p:sp>
          <p:nvSpPr>
            <p:cNvPr id="85045" name="Oval 53"/>
            <p:cNvSpPr>
              <a:spLocks noChangeArrowheads="1"/>
            </p:cNvSpPr>
            <p:nvPr/>
          </p:nvSpPr>
          <p:spPr bwMode="auto">
            <a:xfrm>
              <a:off x="1480" y="3249"/>
              <a:ext cx="91" cy="90"/>
            </a:xfrm>
            <a:prstGeom prst="ellipse">
              <a:avLst/>
            </a:prstGeom>
            <a:noFill/>
            <a:ln w="12700">
              <a:solidFill>
                <a:schemeClr val="tx1"/>
              </a:solidFill>
              <a:round/>
              <a:headEnd/>
              <a:tailEnd/>
            </a:ln>
            <a:effectLst/>
          </p:spPr>
          <p:txBody>
            <a:bodyPr wrap="none" anchor="ctr"/>
            <a:lstStyle/>
            <a:p>
              <a:endParaRPr lang="he-IL"/>
            </a:p>
          </p:txBody>
        </p:sp>
        <p:sp>
          <p:nvSpPr>
            <p:cNvPr id="85046" name="Oval 54"/>
            <p:cNvSpPr>
              <a:spLocks noChangeArrowheads="1"/>
            </p:cNvSpPr>
            <p:nvPr/>
          </p:nvSpPr>
          <p:spPr bwMode="auto">
            <a:xfrm>
              <a:off x="1247" y="3476"/>
              <a:ext cx="91" cy="90"/>
            </a:xfrm>
            <a:prstGeom prst="ellipse">
              <a:avLst/>
            </a:prstGeom>
            <a:noFill/>
            <a:ln w="12700">
              <a:solidFill>
                <a:schemeClr val="tx1"/>
              </a:solidFill>
              <a:round/>
              <a:headEnd/>
              <a:tailEnd/>
            </a:ln>
            <a:effectLst/>
          </p:spPr>
          <p:txBody>
            <a:bodyPr wrap="none" anchor="ctr"/>
            <a:lstStyle/>
            <a:p>
              <a:endParaRPr lang="he-IL"/>
            </a:p>
          </p:txBody>
        </p:sp>
        <p:sp>
          <p:nvSpPr>
            <p:cNvPr id="85047" name="Oval 55"/>
            <p:cNvSpPr>
              <a:spLocks noChangeArrowheads="1"/>
            </p:cNvSpPr>
            <p:nvPr/>
          </p:nvSpPr>
          <p:spPr bwMode="auto">
            <a:xfrm>
              <a:off x="1474" y="3476"/>
              <a:ext cx="91" cy="90"/>
            </a:xfrm>
            <a:prstGeom prst="ellipse">
              <a:avLst/>
            </a:prstGeom>
            <a:noFill/>
            <a:ln w="12700">
              <a:solidFill>
                <a:schemeClr val="tx1"/>
              </a:solidFill>
              <a:round/>
              <a:headEnd/>
              <a:tailEnd/>
            </a:ln>
            <a:effectLst/>
          </p:spPr>
          <p:txBody>
            <a:bodyPr wrap="none" anchor="ctr"/>
            <a:lstStyle/>
            <a:p>
              <a:endParaRPr lang="he-IL"/>
            </a:p>
          </p:txBody>
        </p:sp>
        <p:sp>
          <p:nvSpPr>
            <p:cNvPr id="85051" name="Oval 59"/>
            <p:cNvSpPr>
              <a:spLocks noChangeArrowheads="1"/>
            </p:cNvSpPr>
            <p:nvPr/>
          </p:nvSpPr>
          <p:spPr bwMode="auto">
            <a:xfrm>
              <a:off x="555" y="3031"/>
              <a:ext cx="91" cy="90"/>
            </a:xfrm>
            <a:prstGeom prst="ellipse">
              <a:avLst/>
            </a:prstGeom>
            <a:noFill/>
            <a:ln w="12700">
              <a:solidFill>
                <a:schemeClr val="tx1"/>
              </a:solidFill>
              <a:round/>
              <a:headEnd/>
              <a:tailEnd/>
            </a:ln>
            <a:effectLst/>
          </p:spPr>
          <p:txBody>
            <a:bodyPr wrap="none" anchor="ctr"/>
            <a:lstStyle/>
            <a:p>
              <a:endParaRPr lang="he-IL"/>
            </a:p>
          </p:txBody>
        </p:sp>
        <p:sp>
          <p:nvSpPr>
            <p:cNvPr id="85052" name="Oval 60"/>
            <p:cNvSpPr>
              <a:spLocks noChangeArrowheads="1"/>
            </p:cNvSpPr>
            <p:nvPr/>
          </p:nvSpPr>
          <p:spPr bwMode="auto">
            <a:xfrm>
              <a:off x="784" y="2798"/>
              <a:ext cx="91" cy="90"/>
            </a:xfrm>
            <a:prstGeom prst="ellipse">
              <a:avLst/>
            </a:prstGeom>
            <a:noFill/>
            <a:ln w="12700">
              <a:solidFill>
                <a:schemeClr val="tx1"/>
              </a:solidFill>
              <a:round/>
              <a:headEnd/>
              <a:tailEnd/>
            </a:ln>
            <a:effectLst/>
          </p:spPr>
          <p:txBody>
            <a:bodyPr wrap="none" anchor="ctr"/>
            <a:lstStyle/>
            <a:p>
              <a:endParaRPr lang="he-IL"/>
            </a:p>
          </p:txBody>
        </p:sp>
        <p:sp>
          <p:nvSpPr>
            <p:cNvPr id="85053" name="Oval 61"/>
            <p:cNvSpPr>
              <a:spLocks noChangeArrowheads="1"/>
            </p:cNvSpPr>
            <p:nvPr/>
          </p:nvSpPr>
          <p:spPr bwMode="auto">
            <a:xfrm>
              <a:off x="1014" y="2792"/>
              <a:ext cx="91" cy="90"/>
            </a:xfrm>
            <a:prstGeom prst="ellipse">
              <a:avLst/>
            </a:prstGeom>
            <a:noFill/>
            <a:ln w="12700">
              <a:solidFill>
                <a:schemeClr val="tx1"/>
              </a:solidFill>
              <a:round/>
              <a:headEnd/>
              <a:tailEnd/>
            </a:ln>
            <a:effectLst/>
          </p:spPr>
          <p:txBody>
            <a:bodyPr wrap="none" anchor="ctr"/>
            <a:lstStyle/>
            <a:p>
              <a:endParaRPr lang="he-IL"/>
            </a:p>
          </p:txBody>
        </p:sp>
        <p:sp>
          <p:nvSpPr>
            <p:cNvPr id="85054" name="Oval 62"/>
            <p:cNvSpPr>
              <a:spLocks noChangeArrowheads="1"/>
            </p:cNvSpPr>
            <p:nvPr/>
          </p:nvSpPr>
          <p:spPr bwMode="auto">
            <a:xfrm>
              <a:off x="784" y="3025"/>
              <a:ext cx="91" cy="90"/>
            </a:xfrm>
            <a:prstGeom prst="ellipse">
              <a:avLst/>
            </a:prstGeom>
            <a:noFill/>
            <a:ln w="12700">
              <a:solidFill>
                <a:schemeClr val="tx1"/>
              </a:solidFill>
              <a:round/>
              <a:headEnd/>
              <a:tailEnd/>
            </a:ln>
            <a:effectLst/>
          </p:spPr>
          <p:txBody>
            <a:bodyPr wrap="none" anchor="ctr"/>
            <a:lstStyle/>
            <a:p>
              <a:endParaRPr lang="he-IL"/>
            </a:p>
          </p:txBody>
        </p:sp>
        <p:sp>
          <p:nvSpPr>
            <p:cNvPr id="85055" name="Oval 63"/>
            <p:cNvSpPr>
              <a:spLocks noChangeArrowheads="1"/>
            </p:cNvSpPr>
            <p:nvPr/>
          </p:nvSpPr>
          <p:spPr bwMode="auto">
            <a:xfrm>
              <a:off x="1017" y="3022"/>
              <a:ext cx="91" cy="90"/>
            </a:xfrm>
            <a:prstGeom prst="ellipse">
              <a:avLst/>
            </a:prstGeom>
            <a:noFill/>
            <a:ln w="12700">
              <a:solidFill>
                <a:schemeClr val="tx1"/>
              </a:solidFill>
              <a:round/>
              <a:headEnd/>
              <a:tailEnd/>
            </a:ln>
            <a:effectLst/>
          </p:spPr>
          <p:txBody>
            <a:bodyPr wrap="none" anchor="ctr"/>
            <a:lstStyle/>
            <a:p>
              <a:endParaRPr lang="he-IL"/>
            </a:p>
          </p:txBody>
        </p:sp>
        <p:sp>
          <p:nvSpPr>
            <p:cNvPr id="85056" name="Oval 64"/>
            <p:cNvSpPr>
              <a:spLocks noChangeArrowheads="1"/>
            </p:cNvSpPr>
            <p:nvPr/>
          </p:nvSpPr>
          <p:spPr bwMode="auto">
            <a:xfrm>
              <a:off x="1253" y="2792"/>
              <a:ext cx="91" cy="90"/>
            </a:xfrm>
            <a:prstGeom prst="ellipse">
              <a:avLst/>
            </a:prstGeom>
            <a:noFill/>
            <a:ln w="12700">
              <a:solidFill>
                <a:schemeClr val="tx1"/>
              </a:solidFill>
              <a:round/>
              <a:headEnd/>
              <a:tailEnd/>
            </a:ln>
            <a:effectLst/>
          </p:spPr>
          <p:txBody>
            <a:bodyPr wrap="none" anchor="ctr"/>
            <a:lstStyle/>
            <a:p>
              <a:endParaRPr lang="he-IL"/>
            </a:p>
          </p:txBody>
        </p:sp>
        <p:sp>
          <p:nvSpPr>
            <p:cNvPr id="85057" name="Oval 65"/>
            <p:cNvSpPr>
              <a:spLocks noChangeArrowheads="1"/>
            </p:cNvSpPr>
            <p:nvPr/>
          </p:nvSpPr>
          <p:spPr bwMode="auto">
            <a:xfrm>
              <a:off x="1483" y="2798"/>
              <a:ext cx="91" cy="90"/>
            </a:xfrm>
            <a:prstGeom prst="ellipse">
              <a:avLst/>
            </a:prstGeom>
            <a:noFill/>
            <a:ln w="12700">
              <a:solidFill>
                <a:schemeClr val="tx1"/>
              </a:solidFill>
              <a:round/>
              <a:headEnd/>
              <a:tailEnd/>
            </a:ln>
            <a:effectLst/>
          </p:spPr>
          <p:txBody>
            <a:bodyPr wrap="none" anchor="ctr"/>
            <a:lstStyle/>
            <a:p>
              <a:endParaRPr lang="he-IL"/>
            </a:p>
          </p:txBody>
        </p:sp>
        <p:sp>
          <p:nvSpPr>
            <p:cNvPr id="85058" name="Oval 66"/>
            <p:cNvSpPr>
              <a:spLocks noChangeArrowheads="1"/>
            </p:cNvSpPr>
            <p:nvPr/>
          </p:nvSpPr>
          <p:spPr bwMode="auto">
            <a:xfrm>
              <a:off x="1250" y="3022"/>
              <a:ext cx="91" cy="90"/>
            </a:xfrm>
            <a:prstGeom prst="ellipse">
              <a:avLst/>
            </a:prstGeom>
            <a:noFill/>
            <a:ln w="12700">
              <a:solidFill>
                <a:schemeClr val="tx1"/>
              </a:solidFill>
              <a:round/>
              <a:headEnd/>
              <a:tailEnd/>
            </a:ln>
            <a:effectLst/>
          </p:spPr>
          <p:txBody>
            <a:bodyPr wrap="none" anchor="ctr"/>
            <a:lstStyle/>
            <a:p>
              <a:endParaRPr lang="he-IL"/>
            </a:p>
          </p:txBody>
        </p:sp>
        <p:sp>
          <p:nvSpPr>
            <p:cNvPr id="85059" name="Oval 67"/>
            <p:cNvSpPr>
              <a:spLocks noChangeArrowheads="1"/>
            </p:cNvSpPr>
            <p:nvPr/>
          </p:nvSpPr>
          <p:spPr bwMode="auto">
            <a:xfrm>
              <a:off x="1483" y="3025"/>
              <a:ext cx="91" cy="90"/>
            </a:xfrm>
            <a:prstGeom prst="ellipse">
              <a:avLst/>
            </a:prstGeom>
            <a:noFill/>
            <a:ln w="12700">
              <a:solidFill>
                <a:schemeClr val="tx1"/>
              </a:solidFill>
              <a:round/>
              <a:headEnd/>
              <a:tailEnd/>
            </a:ln>
            <a:effectLst/>
          </p:spPr>
          <p:txBody>
            <a:bodyPr wrap="none" anchor="ctr"/>
            <a:lstStyle/>
            <a:p>
              <a:endParaRPr lang="he-IL"/>
            </a:p>
          </p:txBody>
        </p:sp>
        <p:sp>
          <p:nvSpPr>
            <p:cNvPr id="85065" name="Oval 73"/>
            <p:cNvSpPr>
              <a:spLocks noChangeArrowheads="1"/>
            </p:cNvSpPr>
            <p:nvPr/>
          </p:nvSpPr>
          <p:spPr bwMode="auto">
            <a:xfrm>
              <a:off x="1017" y="2332"/>
              <a:ext cx="91" cy="90"/>
            </a:xfrm>
            <a:prstGeom prst="ellipse">
              <a:avLst/>
            </a:prstGeom>
            <a:noFill/>
            <a:ln w="12700">
              <a:solidFill>
                <a:schemeClr val="tx1"/>
              </a:solidFill>
              <a:round/>
              <a:headEnd/>
              <a:tailEnd/>
            </a:ln>
            <a:effectLst/>
          </p:spPr>
          <p:txBody>
            <a:bodyPr wrap="none" anchor="ctr"/>
            <a:lstStyle/>
            <a:p>
              <a:endParaRPr lang="he-IL"/>
            </a:p>
          </p:txBody>
        </p:sp>
        <p:sp>
          <p:nvSpPr>
            <p:cNvPr id="85066" name="Oval 74"/>
            <p:cNvSpPr>
              <a:spLocks noChangeArrowheads="1"/>
            </p:cNvSpPr>
            <p:nvPr/>
          </p:nvSpPr>
          <p:spPr bwMode="auto">
            <a:xfrm>
              <a:off x="778" y="2574"/>
              <a:ext cx="91" cy="90"/>
            </a:xfrm>
            <a:prstGeom prst="ellipse">
              <a:avLst/>
            </a:prstGeom>
            <a:noFill/>
            <a:ln w="12700">
              <a:solidFill>
                <a:schemeClr val="tx1"/>
              </a:solidFill>
              <a:round/>
              <a:headEnd/>
              <a:tailEnd/>
            </a:ln>
            <a:effectLst/>
          </p:spPr>
          <p:txBody>
            <a:bodyPr wrap="none" anchor="ctr"/>
            <a:lstStyle/>
            <a:p>
              <a:endParaRPr lang="he-IL"/>
            </a:p>
          </p:txBody>
        </p:sp>
        <p:sp>
          <p:nvSpPr>
            <p:cNvPr id="85067" name="Oval 75"/>
            <p:cNvSpPr>
              <a:spLocks noChangeArrowheads="1"/>
            </p:cNvSpPr>
            <p:nvPr/>
          </p:nvSpPr>
          <p:spPr bwMode="auto">
            <a:xfrm>
              <a:off x="1020" y="2562"/>
              <a:ext cx="91" cy="90"/>
            </a:xfrm>
            <a:prstGeom prst="ellipse">
              <a:avLst/>
            </a:prstGeom>
            <a:noFill/>
            <a:ln w="12700">
              <a:solidFill>
                <a:schemeClr val="tx1"/>
              </a:solidFill>
              <a:round/>
              <a:headEnd/>
              <a:tailEnd/>
            </a:ln>
            <a:effectLst/>
          </p:spPr>
          <p:txBody>
            <a:bodyPr wrap="none" anchor="ctr"/>
            <a:lstStyle/>
            <a:p>
              <a:endParaRPr lang="he-IL"/>
            </a:p>
          </p:txBody>
        </p:sp>
        <p:sp>
          <p:nvSpPr>
            <p:cNvPr id="85068" name="Oval 76"/>
            <p:cNvSpPr>
              <a:spLocks noChangeArrowheads="1"/>
            </p:cNvSpPr>
            <p:nvPr/>
          </p:nvSpPr>
          <p:spPr bwMode="auto">
            <a:xfrm>
              <a:off x="1250" y="2332"/>
              <a:ext cx="91" cy="90"/>
            </a:xfrm>
            <a:prstGeom prst="ellipse">
              <a:avLst/>
            </a:prstGeom>
            <a:noFill/>
            <a:ln w="12700">
              <a:solidFill>
                <a:schemeClr val="tx1"/>
              </a:solidFill>
              <a:round/>
              <a:headEnd/>
              <a:tailEnd/>
            </a:ln>
            <a:effectLst/>
          </p:spPr>
          <p:txBody>
            <a:bodyPr wrap="none" anchor="ctr"/>
            <a:lstStyle/>
            <a:p>
              <a:endParaRPr lang="he-IL"/>
            </a:p>
          </p:txBody>
        </p:sp>
        <p:sp>
          <p:nvSpPr>
            <p:cNvPr id="85070" name="Oval 78"/>
            <p:cNvSpPr>
              <a:spLocks noChangeArrowheads="1"/>
            </p:cNvSpPr>
            <p:nvPr/>
          </p:nvSpPr>
          <p:spPr bwMode="auto">
            <a:xfrm>
              <a:off x="1247" y="2562"/>
              <a:ext cx="91" cy="90"/>
            </a:xfrm>
            <a:prstGeom prst="ellipse">
              <a:avLst/>
            </a:prstGeom>
            <a:noFill/>
            <a:ln w="12700">
              <a:solidFill>
                <a:schemeClr val="tx1"/>
              </a:solidFill>
              <a:round/>
              <a:headEnd/>
              <a:tailEnd/>
            </a:ln>
            <a:effectLst/>
          </p:spPr>
          <p:txBody>
            <a:bodyPr wrap="none" anchor="ctr"/>
            <a:lstStyle/>
            <a:p>
              <a:endParaRPr lang="he-IL"/>
            </a:p>
          </p:txBody>
        </p:sp>
        <p:sp>
          <p:nvSpPr>
            <p:cNvPr id="85071" name="Oval 79"/>
            <p:cNvSpPr>
              <a:spLocks noChangeArrowheads="1"/>
            </p:cNvSpPr>
            <p:nvPr/>
          </p:nvSpPr>
          <p:spPr bwMode="auto">
            <a:xfrm>
              <a:off x="1489" y="2574"/>
              <a:ext cx="91" cy="90"/>
            </a:xfrm>
            <a:prstGeom prst="ellipse">
              <a:avLst/>
            </a:prstGeom>
            <a:noFill/>
            <a:ln w="12700">
              <a:solidFill>
                <a:schemeClr val="tx1"/>
              </a:solidFill>
              <a:round/>
              <a:headEnd/>
              <a:tailEnd/>
            </a:ln>
            <a:effectLst/>
          </p:spPr>
          <p:txBody>
            <a:bodyPr wrap="none" anchor="ctr"/>
            <a:lstStyle/>
            <a:p>
              <a:endParaRPr lang="he-IL"/>
            </a:p>
          </p:txBody>
        </p:sp>
        <p:sp>
          <p:nvSpPr>
            <p:cNvPr id="85078" name="Oval 86"/>
            <p:cNvSpPr>
              <a:spLocks noChangeArrowheads="1"/>
            </p:cNvSpPr>
            <p:nvPr/>
          </p:nvSpPr>
          <p:spPr bwMode="auto">
            <a:xfrm>
              <a:off x="1701" y="3702"/>
              <a:ext cx="91" cy="90"/>
            </a:xfrm>
            <a:prstGeom prst="ellipse">
              <a:avLst/>
            </a:prstGeom>
            <a:noFill/>
            <a:ln w="12700">
              <a:solidFill>
                <a:schemeClr val="tx1"/>
              </a:solidFill>
              <a:round/>
              <a:headEnd/>
              <a:tailEnd/>
            </a:ln>
            <a:effectLst/>
          </p:spPr>
          <p:txBody>
            <a:bodyPr wrap="none" anchor="ctr"/>
            <a:lstStyle/>
            <a:p>
              <a:endParaRPr lang="he-IL"/>
            </a:p>
          </p:txBody>
        </p:sp>
        <p:sp>
          <p:nvSpPr>
            <p:cNvPr id="85079" name="Oval 87"/>
            <p:cNvSpPr>
              <a:spLocks noChangeArrowheads="1"/>
            </p:cNvSpPr>
            <p:nvPr/>
          </p:nvSpPr>
          <p:spPr bwMode="auto">
            <a:xfrm>
              <a:off x="1928" y="3702"/>
              <a:ext cx="91" cy="90"/>
            </a:xfrm>
            <a:prstGeom prst="ellipse">
              <a:avLst/>
            </a:prstGeom>
            <a:noFill/>
            <a:ln w="12700">
              <a:solidFill>
                <a:schemeClr val="tx1"/>
              </a:solidFill>
              <a:round/>
              <a:headEnd/>
              <a:tailEnd/>
            </a:ln>
            <a:effectLst/>
          </p:spPr>
          <p:txBody>
            <a:bodyPr wrap="none" anchor="ctr"/>
            <a:lstStyle/>
            <a:p>
              <a:endParaRPr lang="he-IL"/>
            </a:p>
          </p:txBody>
        </p:sp>
        <p:sp>
          <p:nvSpPr>
            <p:cNvPr id="85080" name="Oval 88"/>
            <p:cNvSpPr>
              <a:spLocks noChangeArrowheads="1"/>
            </p:cNvSpPr>
            <p:nvPr/>
          </p:nvSpPr>
          <p:spPr bwMode="auto">
            <a:xfrm>
              <a:off x="1701" y="3929"/>
              <a:ext cx="91" cy="90"/>
            </a:xfrm>
            <a:prstGeom prst="ellipse">
              <a:avLst/>
            </a:prstGeom>
            <a:noFill/>
            <a:ln w="12700">
              <a:solidFill>
                <a:schemeClr val="tx1"/>
              </a:solidFill>
              <a:round/>
              <a:headEnd/>
              <a:tailEnd/>
            </a:ln>
            <a:effectLst/>
          </p:spPr>
          <p:txBody>
            <a:bodyPr wrap="none" anchor="ctr"/>
            <a:lstStyle/>
            <a:p>
              <a:endParaRPr lang="he-IL"/>
            </a:p>
          </p:txBody>
        </p:sp>
        <p:sp>
          <p:nvSpPr>
            <p:cNvPr id="85081" name="Oval 89"/>
            <p:cNvSpPr>
              <a:spLocks noChangeArrowheads="1"/>
            </p:cNvSpPr>
            <p:nvPr/>
          </p:nvSpPr>
          <p:spPr bwMode="auto">
            <a:xfrm>
              <a:off x="1928" y="3929"/>
              <a:ext cx="91" cy="90"/>
            </a:xfrm>
            <a:prstGeom prst="ellipse">
              <a:avLst/>
            </a:prstGeom>
            <a:noFill/>
            <a:ln w="12700">
              <a:solidFill>
                <a:schemeClr val="tx1"/>
              </a:solidFill>
              <a:round/>
              <a:headEnd/>
              <a:tailEnd/>
            </a:ln>
            <a:effectLst/>
          </p:spPr>
          <p:txBody>
            <a:bodyPr wrap="none" anchor="ctr"/>
            <a:lstStyle/>
            <a:p>
              <a:endParaRPr lang="he-IL"/>
            </a:p>
          </p:txBody>
        </p:sp>
        <p:sp>
          <p:nvSpPr>
            <p:cNvPr id="85082" name="Oval 90"/>
            <p:cNvSpPr>
              <a:spLocks noChangeArrowheads="1"/>
            </p:cNvSpPr>
            <p:nvPr/>
          </p:nvSpPr>
          <p:spPr bwMode="auto">
            <a:xfrm>
              <a:off x="2154" y="3702"/>
              <a:ext cx="91" cy="90"/>
            </a:xfrm>
            <a:prstGeom prst="ellipse">
              <a:avLst/>
            </a:prstGeom>
            <a:noFill/>
            <a:ln w="12700">
              <a:solidFill>
                <a:schemeClr val="tx1"/>
              </a:solidFill>
              <a:round/>
              <a:headEnd/>
              <a:tailEnd/>
            </a:ln>
            <a:effectLst/>
          </p:spPr>
          <p:txBody>
            <a:bodyPr wrap="none" anchor="ctr"/>
            <a:lstStyle/>
            <a:p>
              <a:endParaRPr lang="he-IL"/>
            </a:p>
          </p:txBody>
        </p:sp>
        <p:sp>
          <p:nvSpPr>
            <p:cNvPr id="85083" name="Oval 91"/>
            <p:cNvSpPr>
              <a:spLocks noChangeArrowheads="1"/>
            </p:cNvSpPr>
            <p:nvPr/>
          </p:nvSpPr>
          <p:spPr bwMode="auto">
            <a:xfrm>
              <a:off x="2381" y="3702"/>
              <a:ext cx="91" cy="90"/>
            </a:xfrm>
            <a:prstGeom prst="ellipse">
              <a:avLst/>
            </a:prstGeom>
            <a:noFill/>
            <a:ln w="12700">
              <a:solidFill>
                <a:schemeClr val="tx1"/>
              </a:solidFill>
              <a:round/>
              <a:headEnd/>
              <a:tailEnd/>
            </a:ln>
            <a:effectLst/>
          </p:spPr>
          <p:txBody>
            <a:bodyPr wrap="none" anchor="ctr"/>
            <a:lstStyle/>
            <a:p>
              <a:endParaRPr lang="he-IL"/>
            </a:p>
          </p:txBody>
        </p:sp>
        <p:sp>
          <p:nvSpPr>
            <p:cNvPr id="85084" name="Oval 92"/>
            <p:cNvSpPr>
              <a:spLocks noChangeArrowheads="1"/>
            </p:cNvSpPr>
            <p:nvPr/>
          </p:nvSpPr>
          <p:spPr bwMode="auto">
            <a:xfrm>
              <a:off x="2154" y="3929"/>
              <a:ext cx="91" cy="90"/>
            </a:xfrm>
            <a:prstGeom prst="ellipse">
              <a:avLst/>
            </a:prstGeom>
            <a:noFill/>
            <a:ln w="12700">
              <a:solidFill>
                <a:schemeClr val="tx1"/>
              </a:solidFill>
              <a:round/>
              <a:headEnd/>
              <a:tailEnd/>
            </a:ln>
            <a:effectLst/>
          </p:spPr>
          <p:txBody>
            <a:bodyPr wrap="none" anchor="ctr"/>
            <a:lstStyle/>
            <a:p>
              <a:endParaRPr lang="he-IL"/>
            </a:p>
          </p:txBody>
        </p:sp>
        <p:sp>
          <p:nvSpPr>
            <p:cNvPr id="85085" name="Oval 93"/>
            <p:cNvSpPr>
              <a:spLocks noChangeArrowheads="1"/>
            </p:cNvSpPr>
            <p:nvPr/>
          </p:nvSpPr>
          <p:spPr bwMode="auto">
            <a:xfrm>
              <a:off x="2381" y="3929"/>
              <a:ext cx="91" cy="90"/>
            </a:xfrm>
            <a:prstGeom prst="ellipse">
              <a:avLst/>
            </a:prstGeom>
            <a:noFill/>
            <a:ln w="12700">
              <a:solidFill>
                <a:schemeClr val="tx1"/>
              </a:solidFill>
              <a:round/>
              <a:headEnd/>
              <a:tailEnd/>
            </a:ln>
            <a:effectLst/>
          </p:spPr>
          <p:txBody>
            <a:bodyPr wrap="none" anchor="ctr"/>
            <a:lstStyle/>
            <a:p>
              <a:endParaRPr lang="he-IL"/>
            </a:p>
          </p:txBody>
        </p:sp>
        <p:sp>
          <p:nvSpPr>
            <p:cNvPr id="85086" name="Oval 94"/>
            <p:cNvSpPr>
              <a:spLocks noChangeArrowheads="1"/>
            </p:cNvSpPr>
            <p:nvPr/>
          </p:nvSpPr>
          <p:spPr bwMode="auto">
            <a:xfrm>
              <a:off x="2608" y="3702"/>
              <a:ext cx="91" cy="90"/>
            </a:xfrm>
            <a:prstGeom prst="ellipse">
              <a:avLst/>
            </a:prstGeom>
            <a:noFill/>
            <a:ln w="12700">
              <a:solidFill>
                <a:schemeClr val="tx1"/>
              </a:solidFill>
              <a:round/>
              <a:headEnd/>
              <a:tailEnd/>
            </a:ln>
            <a:effectLst/>
          </p:spPr>
          <p:txBody>
            <a:bodyPr wrap="none" anchor="ctr"/>
            <a:lstStyle/>
            <a:p>
              <a:endParaRPr lang="he-IL"/>
            </a:p>
          </p:txBody>
        </p:sp>
        <p:sp>
          <p:nvSpPr>
            <p:cNvPr id="85087" name="Oval 95"/>
            <p:cNvSpPr>
              <a:spLocks noChangeArrowheads="1"/>
            </p:cNvSpPr>
            <p:nvPr/>
          </p:nvSpPr>
          <p:spPr bwMode="auto">
            <a:xfrm>
              <a:off x="2835" y="3702"/>
              <a:ext cx="91" cy="90"/>
            </a:xfrm>
            <a:prstGeom prst="ellipse">
              <a:avLst/>
            </a:prstGeom>
            <a:noFill/>
            <a:ln w="12700">
              <a:solidFill>
                <a:schemeClr val="tx1"/>
              </a:solidFill>
              <a:round/>
              <a:headEnd/>
              <a:tailEnd/>
            </a:ln>
            <a:effectLst/>
          </p:spPr>
          <p:txBody>
            <a:bodyPr wrap="none" anchor="ctr"/>
            <a:lstStyle/>
            <a:p>
              <a:endParaRPr lang="he-IL"/>
            </a:p>
          </p:txBody>
        </p:sp>
        <p:sp>
          <p:nvSpPr>
            <p:cNvPr id="85088" name="Oval 96"/>
            <p:cNvSpPr>
              <a:spLocks noChangeArrowheads="1"/>
            </p:cNvSpPr>
            <p:nvPr/>
          </p:nvSpPr>
          <p:spPr bwMode="auto">
            <a:xfrm>
              <a:off x="2608" y="3929"/>
              <a:ext cx="91" cy="90"/>
            </a:xfrm>
            <a:prstGeom prst="ellipse">
              <a:avLst/>
            </a:prstGeom>
            <a:noFill/>
            <a:ln w="12700">
              <a:solidFill>
                <a:schemeClr val="tx1"/>
              </a:solidFill>
              <a:round/>
              <a:headEnd/>
              <a:tailEnd/>
            </a:ln>
            <a:effectLst/>
          </p:spPr>
          <p:txBody>
            <a:bodyPr wrap="none" anchor="ctr"/>
            <a:lstStyle/>
            <a:p>
              <a:endParaRPr lang="he-IL"/>
            </a:p>
          </p:txBody>
        </p:sp>
        <p:sp>
          <p:nvSpPr>
            <p:cNvPr id="85089" name="Oval 97"/>
            <p:cNvSpPr>
              <a:spLocks noChangeArrowheads="1"/>
            </p:cNvSpPr>
            <p:nvPr/>
          </p:nvSpPr>
          <p:spPr bwMode="auto">
            <a:xfrm>
              <a:off x="2835" y="3929"/>
              <a:ext cx="91" cy="90"/>
            </a:xfrm>
            <a:prstGeom prst="ellipse">
              <a:avLst/>
            </a:prstGeom>
            <a:noFill/>
            <a:ln w="12700">
              <a:solidFill>
                <a:schemeClr val="tx1"/>
              </a:solidFill>
              <a:round/>
              <a:headEnd/>
              <a:tailEnd/>
            </a:ln>
            <a:effectLst/>
          </p:spPr>
          <p:txBody>
            <a:bodyPr wrap="none" anchor="ctr"/>
            <a:lstStyle/>
            <a:p>
              <a:endParaRPr lang="he-IL"/>
            </a:p>
          </p:txBody>
        </p:sp>
        <p:sp>
          <p:nvSpPr>
            <p:cNvPr id="85090" name="Oval 98"/>
            <p:cNvSpPr>
              <a:spLocks noChangeArrowheads="1"/>
            </p:cNvSpPr>
            <p:nvPr/>
          </p:nvSpPr>
          <p:spPr bwMode="auto">
            <a:xfrm>
              <a:off x="1710" y="3255"/>
              <a:ext cx="91" cy="90"/>
            </a:xfrm>
            <a:prstGeom prst="ellipse">
              <a:avLst/>
            </a:prstGeom>
            <a:noFill/>
            <a:ln w="12700">
              <a:solidFill>
                <a:schemeClr val="tx1"/>
              </a:solidFill>
              <a:round/>
              <a:headEnd/>
              <a:tailEnd/>
            </a:ln>
            <a:effectLst/>
          </p:spPr>
          <p:txBody>
            <a:bodyPr wrap="none" anchor="ctr"/>
            <a:lstStyle/>
            <a:p>
              <a:endParaRPr lang="he-IL"/>
            </a:p>
          </p:txBody>
        </p:sp>
        <p:sp>
          <p:nvSpPr>
            <p:cNvPr id="85092" name="Oval 100"/>
            <p:cNvSpPr>
              <a:spLocks noChangeArrowheads="1"/>
            </p:cNvSpPr>
            <p:nvPr/>
          </p:nvSpPr>
          <p:spPr bwMode="auto">
            <a:xfrm>
              <a:off x="1704" y="3476"/>
              <a:ext cx="91" cy="90"/>
            </a:xfrm>
            <a:prstGeom prst="ellipse">
              <a:avLst/>
            </a:prstGeom>
            <a:noFill/>
            <a:ln w="12700">
              <a:solidFill>
                <a:schemeClr val="tx1"/>
              </a:solidFill>
              <a:round/>
              <a:headEnd/>
              <a:tailEnd/>
            </a:ln>
            <a:effectLst/>
          </p:spPr>
          <p:txBody>
            <a:bodyPr wrap="none" anchor="ctr"/>
            <a:lstStyle/>
            <a:p>
              <a:endParaRPr lang="he-IL"/>
            </a:p>
          </p:txBody>
        </p:sp>
        <p:sp>
          <p:nvSpPr>
            <p:cNvPr id="85093" name="Oval 101"/>
            <p:cNvSpPr>
              <a:spLocks noChangeArrowheads="1"/>
            </p:cNvSpPr>
            <p:nvPr/>
          </p:nvSpPr>
          <p:spPr bwMode="auto">
            <a:xfrm>
              <a:off x="1934" y="3479"/>
              <a:ext cx="91" cy="90"/>
            </a:xfrm>
            <a:prstGeom prst="ellipse">
              <a:avLst/>
            </a:prstGeom>
            <a:noFill/>
            <a:ln w="12700">
              <a:solidFill>
                <a:schemeClr val="tx1"/>
              </a:solidFill>
              <a:round/>
              <a:headEnd/>
              <a:tailEnd/>
            </a:ln>
            <a:effectLst/>
          </p:spPr>
          <p:txBody>
            <a:bodyPr wrap="none" anchor="ctr"/>
            <a:lstStyle/>
            <a:p>
              <a:endParaRPr lang="he-IL"/>
            </a:p>
          </p:txBody>
        </p:sp>
        <p:sp>
          <p:nvSpPr>
            <p:cNvPr id="85095" name="Oval 103"/>
            <p:cNvSpPr>
              <a:spLocks noChangeArrowheads="1"/>
            </p:cNvSpPr>
            <p:nvPr/>
          </p:nvSpPr>
          <p:spPr bwMode="auto">
            <a:xfrm>
              <a:off x="2372" y="3252"/>
              <a:ext cx="91" cy="90"/>
            </a:xfrm>
            <a:prstGeom prst="ellipse">
              <a:avLst/>
            </a:prstGeom>
            <a:noFill/>
            <a:ln w="12700">
              <a:solidFill>
                <a:schemeClr val="tx1"/>
              </a:solidFill>
              <a:round/>
              <a:headEnd/>
              <a:tailEnd/>
            </a:ln>
            <a:effectLst/>
          </p:spPr>
          <p:txBody>
            <a:bodyPr wrap="none" anchor="ctr"/>
            <a:lstStyle/>
            <a:p>
              <a:endParaRPr lang="he-IL"/>
            </a:p>
          </p:txBody>
        </p:sp>
        <p:sp>
          <p:nvSpPr>
            <p:cNvPr id="85096" name="Oval 104"/>
            <p:cNvSpPr>
              <a:spLocks noChangeArrowheads="1"/>
            </p:cNvSpPr>
            <p:nvPr/>
          </p:nvSpPr>
          <p:spPr bwMode="auto">
            <a:xfrm>
              <a:off x="2148" y="3479"/>
              <a:ext cx="91" cy="90"/>
            </a:xfrm>
            <a:prstGeom prst="ellipse">
              <a:avLst/>
            </a:prstGeom>
            <a:noFill/>
            <a:ln w="12700">
              <a:solidFill>
                <a:schemeClr val="tx1"/>
              </a:solidFill>
              <a:round/>
              <a:headEnd/>
              <a:tailEnd/>
            </a:ln>
            <a:effectLst/>
          </p:spPr>
          <p:txBody>
            <a:bodyPr wrap="none" anchor="ctr"/>
            <a:lstStyle/>
            <a:p>
              <a:endParaRPr lang="he-IL"/>
            </a:p>
          </p:txBody>
        </p:sp>
        <p:sp>
          <p:nvSpPr>
            <p:cNvPr id="85097" name="Oval 105"/>
            <p:cNvSpPr>
              <a:spLocks noChangeArrowheads="1"/>
            </p:cNvSpPr>
            <p:nvPr/>
          </p:nvSpPr>
          <p:spPr bwMode="auto">
            <a:xfrm>
              <a:off x="2378" y="3476"/>
              <a:ext cx="91" cy="90"/>
            </a:xfrm>
            <a:prstGeom prst="ellipse">
              <a:avLst/>
            </a:prstGeom>
            <a:noFill/>
            <a:ln w="12700">
              <a:solidFill>
                <a:schemeClr val="tx1"/>
              </a:solidFill>
              <a:round/>
              <a:headEnd/>
              <a:tailEnd/>
            </a:ln>
            <a:effectLst/>
          </p:spPr>
          <p:txBody>
            <a:bodyPr wrap="none" anchor="ctr"/>
            <a:lstStyle/>
            <a:p>
              <a:endParaRPr lang="he-IL"/>
            </a:p>
          </p:txBody>
        </p:sp>
        <p:sp>
          <p:nvSpPr>
            <p:cNvPr id="85098" name="Oval 106"/>
            <p:cNvSpPr>
              <a:spLocks noChangeArrowheads="1"/>
            </p:cNvSpPr>
            <p:nvPr/>
          </p:nvSpPr>
          <p:spPr bwMode="auto">
            <a:xfrm>
              <a:off x="2602" y="3252"/>
              <a:ext cx="91" cy="90"/>
            </a:xfrm>
            <a:prstGeom prst="ellipse">
              <a:avLst/>
            </a:prstGeom>
            <a:noFill/>
            <a:ln w="12700">
              <a:solidFill>
                <a:schemeClr val="tx1"/>
              </a:solidFill>
              <a:round/>
              <a:headEnd/>
              <a:tailEnd/>
            </a:ln>
            <a:effectLst/>
          </p:spPr>
          <p:txBody>
            <a:bodyPr wrap="none" anchor="ctr"/>
            <a:lstStyle/>
            <a:p>
              <a:endParaRPr lang="he-IL"/>
            </a:p>
          </p:txBody>
        </p:sp>
        <p:sp>
          <p:nvSpPr>
            <p:cNvPr id="85099" name="Oval 107"/>
            <p:cNvSpPr>
              <a:spLocks noChangeArrowheads="1"/>
            </p:cNvSpPr>
            <p:nvPr/>
          </p:nvSpPr>
          <p:spPr bwMode="auto">
            <a:xfrm>
              <a:off x="2835" y="3249"/>
              <a:ext cx="91" cy="90"/>
            </a:xfrm>
            <a:prstGeom prst="ellipse">
              <a:avLst/>
            </a:prstGeom>
            <a:noFill/>
            <a:ln w="12700">
              <a:solidFill>
                <a:schemeClr val="tx1"/>
              </a:solidFill>
              <a:round/>
              <a:headEnd/>
              <a:tailEnd/>
            </a:ln>
            <a:effectLst/>
          </p:spPr>
          <p:txBody>
            <a:bodyPr wrap="none" anchor="ctr"/>
            <a:lstStyle/>
            <a:p>
              <a:endParaRPr lang="he-IL"/>
            </a:p>
          </p:txBody>
        </p:sp>
        <p:sp>
          <p:nvSpPr>
            <p:cNvPr id="85100" name="Oval 108"/>
            <p:cNvSpPr>
              <a:spLocks noChangeArrowheads="1"/>
            </p:cNvSpPr>
            <p:nvPr/>
          </p:nvSpPr>
          <p:spPr bwMode="auto">
            <a:xfrm>
              <a:off x="2608" y="3476"/>
              <a:ext cx="91" cy="90"/>
            </a:xfrm>
            <a:prstGeom prst="ellipse">
              <a:avLst/>
            </a:prstGeom>
            <a:noFill/>
            <a:ln w="12700">
              <a:solidFill>
                <a:schemeClr val="tx1"/>
              </a:solidFill>
              <a:round/>
              <a:headEnd/>
              <a:tailEnd/>
            </a:ln>
            <a:effectLst/>
          </p:spPr>
          <p:txBody>
            <a:bodyPr wrap="none" anchor="ctr"/>
            <a:lstStyle/>
            <a:p>
              <a:endParaRPr lang="he-IL"/>
            </a:p>
          </p:txBody>
        </p:sp>
        <p:sp>
          <p:nvSpPr>
            <p:cNvPr id="85101" name="Oval 109"/>
            <p:cNvSpPr>
              <a:spLocks noChangeArrowheads="1"/>
            </p:cNvSpPr>
            <p:nvPr/>
          </p:nvSpPr>
          <p:spPr bwMode="auto">
            <a:xfrm>
              <a:off x="2835" y="3476"/>
              <a:ext cx="91" cy="90"/>
            </a:xfrm>
            <a:prstGeom prst="ellipse">
              <a:avLst/>
            </a:prstGeom>
            <a:noFill/>
            <a:ln w="12700">
              <a:solidFill>
                <a:schemeClr val="tx1"/>
              </a:solidFill>
              <a:round/>
              <a:headEnd/>
              <a:tailEnd/>
            </a:ln>
            <a:effectLst/>
          </p:spPr>
          <p:txBody>
            <a:bodyPr wrap="none" anchor="ctr"/>
            <a:lstStyle/>
            <a:p>
              <a:endParaRPr lang="he-IL"/>
            </a:p>
          </p:txBody>
        </p:sp>
        <p:sp>
          <p:nvSpPr>
            <p:cNvPr id="85104" name="Oval 112"/>
            <p:cNvSpPr>
              <a:spLocks noChangeArrowheads="1"/>
            </p:cNvSpPr>
            <p:nvPr/>
          </p:nvSpPr>
          <p:spPr bwMode="auto">
            <a:xfrm>
              <a:off x="1713" y="3031"/>
              <a:ext cx="91" cy="90"/>
            </a:xfrm>
            <a:prstGeom prst="ellipse">
              <a:avLst/>
            </a:prstGeom>
            <a:noFill/>
            <a:ln w="12700">
              <a:solidFill>
                <a:schemeClr val="tx1"/>
              </a:solidFill>
              <a:round/>
              <a:headEnd/>
              <a:tailEnd/>
            </a:ln>
            <a:effectLst/>
          </p:spPr>
          <p:txBody>
            <a:bodyPr wrap="none" anchor="ctr"/>
            <a:lstStyle/>
            <a:p>
              <a:endParaRPr lang="he-IL"/>
            </a:p>
          </p:txBody>
        </p:sp>
        <p:sp>
          <p:nvSpPr>
            <p:cNvPr id="85109" name="Oval 117"/>
            <p:cNvSpPr>
              <a:spLocks noChangeArrowheads="1"/>
            </p:cNvSpPr>
            <p:nvPr/>
          </p:nvSpPr>
          <p:spPr bwMode="auto">
            <a:xfrm>
              <a:off x="2372" y="3031"/>
              <a:ext cx="91" cy="90"/>
            </a:xfrm>
            <a:prstGeom prst="ellipse">
              <a:avLst/>
            </a:prstGeom>
            <a:noFill/>
            <a:ln w="12700">
              <a:solidFill>
                <a:schemeClr val="tx1"/>
              </a:solidFill>
              <a:round/>
              <a:headEnd/>
              <a:tailEnd/>
            </a:ln>
            <a:effectLst/>
          </p:spPr>
          <p:txBody>
            <a:bodyPr wrap="none" anchor="ctr"/>
            <a:lstStyle/>
            <a:p>
              <a:endParaRPr lang="he-IL"/>
            </a:p>
          </p:txBody>
        </p:sp>
        <p:sp>
          <p:nvSpPr>
            <p:cNvPr id="85110" name="Oval 118"/>
            <p:cNvSpPr>
              <a:spLocks noChangeArrowheads="1"/>
            </p:cNvSpPr>
            <p:nvPr/>
          </p:nvSpPr>
          <p:spPr bwMode="auto">
            <a:xfrm>
              <a:off x="2602" y="2798"/>
              <a:ext cx="91" cy="90"/>
            </a:xfrm>
            <a:prstGeom prst="ellipse">
              <a:avLst/>
            </a:prstGeom>
            <a:noFill/>
            <a:ln w="12700">
              <a:solidFill>
                <a:schemeClr val="tx1"/>
              </a:solidFill>
              <a:round/>
              <a:headEnd/>
              <a:tailEnd/>
            </a:ln>
            <a:effectLst/>
          </p:spPr>
          <p:txBody>
            <a:bodyPr wrap="none" anchor="ctr"/>
            <a:lstStyle/>
            <a:p>
              <a:endParaRPr lang="he-IL"/>
            </a:p>
          </p:txBody>
        </p:sp>
        <p:sp>
          <p:nvSpPr>
            <p:cNvPr id="85111" name="Oval 119"/>
            <p:cNvSpPr>
              <a:spLocks noChangeArrowheads="1"/>
            </p:cNvSpPr>
            <p:nvPr/>
          </p:nvSpPr>
          <p:spPr bwMode="auto">
            <a:xfrm>
              <a:off x="2835" y="2789"/>
              <a:ext cx="91" cy="90"/>
            </a:xfrm>
            <a:prstGeom prst="ellipse">
              <a:avLst/>
            </a:prstGeom>
            <a:noFill/>
            <a:ln w="12700">
              <a:solidFill>
                <a:schemeClr val="tx1"/>
              </a:solidFill>
              <a:round/>
              <a:headEnd/>
              <a:tailEnd/>
            </a:ln>
            <a:effectLst/>
          </p:spPr>
          <p:txBody>
            <a:bodyPr wrap="none" anchor="ctr"/>
            <a:lstStyle/>
            <a:p>
              <a:endParaRPr lang="he-IL"/>
            </a:p>
          </p:txBody>
        </p:sp>
        <p:sp>
          <p:nvSpPr>
            <p:cNvPr id="85112" name="Oval 120"/>
            <p:cNvSpPr>
              <a:spLocks noChangeArrowheads="1"/>
            </p:cNvSpPr>
            <p:nvPr/>
          </p:nvSpPr>
          <p:spPr bwMode="auto">
            <a:xfrm>
              <a:off x="2602" y="3025"/>
              <a:ext cx="91" cy="90"/>
            </a:xfrm>
            <a:prstGeom prst="ellipse">
              <a:avLst/>
            </a:prstGeom>
            <a:noFill/>
            <a:ln w="12700">
              <a:solidFill>
                <a:schemeClr val="tx1"/>
              </a:solidFill>
              <a:round/>
              <a:headEnd/>
              <a:tailEnd/>
            </a:ln>
            <a:effectLst/>
          </p:spPr>
          <p:txBody>
            <a:bodyPr wrap="none" anchor="ctr"/>
            <a:lstStyle/>
            <a:p>
              <a:endParaRPr lang="he-IL"/>
            </a:p>
          </p:txBody>
        </p:sp>
        <p:sp>
          <p:nvSpPr>
            <p:cNvPr id="85113" name="Oval 121"/>
            <p:cNvSpPr>
              <a:spLocks noChangeArrowheads="1"/>
            </p:cNvSpPr>
            <p:nvPr/>
          </p:nvSpPr>
          <p:spPr bwMode="auto">
            <a:xfrm>
              <a:off x="2835" y="3019"/>
              <a:ext cx="91" cy="90"/>
            </a:xfrm>
            <a:prstGeom prst="ellipse">
              <a:avLst/>
            </a:prstGeom>
            <a:noFill/>
            <a:ln w="12700">
              <a:solidFill>
                <a:schemeClr val="tx1"/>
              </a:solidFill>
              <a:round/>
              <a:headEnd/>
              <a:tailEnd/>
            </a:ln>
            <a:effectLst/>
          </p:spPr>
          <p:txBody>
            <a:bodyPr wrap="none" anchor="ctr"/>
            <a:lstStyle/>
            <a:p>
              <a:endParaRPr lang="he-IL"/>
            </a:p>
          </p:txBody>
        </p:sp>
        <p:sp>
          <p:nvSpPr>
            <p:cNvPr id="85124" name="Oval 132"/>
            <p:cNvSpPr>
              <a:spLocks noChangeArrowheads="1"/>
            </p:cNvSpPr>
            <p:nvPr/>
          </p:nvSpPr>
          <p:spPr bwMode="auto">
            <a:xfrm>
              <a:off x="2599" y="2568"/>
              <a:ext cx="91" cy="90"/>
            </a:xfrm>
            <a:prstGeom prst="ellipse">
              <a:avLst/>
            </a:prstGeom>
            <a:noFill/>
            <a:ln w="12700">
              <a:solidFill>
                <a:schemeClr val="tx1"/>
              </a:solidFill>
              <a:round/>
              <a:headEnd/>
              <a:tailEnd/>
            </a:ln>
            <a:effectLst/>
          </p:spPr>
          <p:txBody>
            <a:bodyPr wrap="none" anchor="ctr"/>
            <a:lstStyle/>
            <a:p>
              <a:endParaRPr lang="he-IL"/>
            </a:p>
          </p:txBody>
        </p:sp>
        <p:sp>
          <p:nvSpPr>
            <p:cNvPr id="85125" name="Oval 133"/>
            <p:cNvSpPr>
              <a:spLocks noChangeArrowheads="1"/>
            </p:cNvSpPr>
            <p:nvPr/>
          </p:nvSpPr>
          <p:spPr bwMode="auto">
            <a:xfrm>
              <a:off x="2835" y="2562"/>
              <a:ext cx="91" cy="90"/>
            </a:xfrm>
            <a:prstGeom prst="ellipse">
              <a:avLst/>
            </a:prstGeom>
            <a:noFill/>
            <a:ln w="12700">
              <a:solidFill>
                <a:schemeClr val="tx1"/>
              </a:solidFill>
              <a:round/>
              <a:headEnd/>
              <a:tailEnd/>
            </a:ln>
            <a:effectLst/>
          </p:spPr>
          <p:txBody>
            <a:bodyPr wrap="none" anchor="ctr"/>
            <a:lstStyle/>
            <a:p>
              <a:endParaRPr lang="he-IL"/>
            </a:p>
          </p:txBody>
        </p:sp>
        <p:sp>
          <p:nvSpPr>
            <p:cNvPr id="85134" name="Oval 142"/>
            <p:cNvSpPr>
              <a:spLocks noChangeArrowheads="1"/>
            </p:cNvSpPr>
            <p:nvPr/>
          </p:nvSpPr>
          <p:spPr bwMode="auto">
            <a:xfrm>
              <a:off x="3061" y="3701"/>
              <a:ext cx="91" cy="90"/>
            </a:xfrm>
            <a:prstGeom prst="ellipse">
              <a:avLst/>
            </a:prstGeom>
            <a:noFill/>
            <a:ln w="12700">
              <a:solidFill>
                <a:schemeClr val="tx1"/>
              </a:solidFill>
              <a:round/>
              <a:headEnd/>
              <a:tailEnd/>
            </a:ln>
            <a:effectLst/>
          </p:spPr>
          <p:txBody>
            <a:bodyPr wrap="none" anchor="ctr"/>
            <a:lstStyle/>
            <a:p>
              <a:endParaRPr lang="he-IL"/>
            </a:p>
          </p:txBody>
        </p:sp>
        <p:sp>
          <p:nvSpPr>
            <p:cNvPr id="85135" name="Oval 143"/>
            <p:cNvSpPr>
              <a:spLocks noChangeArrowheads="1"/>
            </p:cNvSpPr>
            <p:nvPr/>
          </p:nvSpPr>
          <p:spPr bwMode="auto">
            <a:xfrm>
              <a:off x="3288" y="3701"/>
              <a:ext cx="91" cy="90"/>
            </a:xfrm>
            <a:prstGeom prst="ellipse">
              <a:avLst/>
            </a:prstGeom>
            <a:noFill/>
            <a:ln w="12700">
              <a:solidFill>
                <a:schemeClr val="tx1"/>
              </a:solidFill>
              <a:round/>
              <a:headEnd/>
              <a:tailEnd/>
            </a:ln>
            <a:effectLst/>
          </p:spPr>
          <p:txBody>
            <a:bodyPr wrap="none" anchor="ctr"/>
            <a:lstStyle/>
            <a:p>
              <a:endParaRPr lang="he-IL"/>
            </a:p>
          </p:txBody>
        </p:sp>
        <p:sp>
          <p:nvSpPr>
            <p:cNvPr id="85136" name="Oval 144"/>
            <p:cNvSpPr>
              <a:spLocks noChangeArrowheads="1"/>
            </p:cNvSpPr>
            <p:nvPr/>
          </p:nvSpPr>
          <p:spPr bwMode="auto">
            <a:xfrm>
              <a:off x="3061" y="3928"/>
              <a:ext cx="91" cy="90"/>
            </a:xfrm>
            <a:prstGeom prst="ellipse">
              <a:avLst/>
            </a:prstGeom>
            <a:noFill/>
            <a:ln w="12700">
              <a:solidFill>
                <a:schemeClr val="tx1"/>
              </a:solidFill>
              <a:round/>
              <a:headEnd/>
              <a:tailEnd/>
            </a:ln>
            <a:effectLst/>
          </p:spPr>
          <p:txBody>
            <a:bodyPr wrap="none" anchor="ctr"/>
            <a:lstStyle/>
            <a:p>
              <a:endParaRPr lang="he-IL"/>
            </a:p>
          </p:txBody>
        </p:sp>
        <p:sp>
          <p:nvSpPr>
            <p:cNvPr id="85137" name="Oval 145"/>
            <p:cNvSpPr>
              <a:spLocks noChangeArrowheads="1"/>
            </p:cNvSpPr>
            <p:nvPr/>
          </p:nvSpPr>
          <p:spPr bwMode="auto">
            <a:xfrm>
              <a:off x="3288" y="3928"/>
              <a:ext cx="91" cy="90"/>
            </a:xfrm>
            <a:prstGeom prst="ellipse">
              <a:avLst/>
            </a:prstGeom>
            <a:noFill/>
            <a:ln w="12700">
              <a:solidFill>
                <a:schemeClr val="tx1"/>
              </a:solidFill>
              <a:round/>
              <a:headEnd/>
              <a:tailEnd/>
            </a:ln>
            <a:effectLst/>
          </p:spPr>
          <p:txBody>
            <a:bodyPr wrap="none" anchor="ctr"/>
            <a:lstStyle/>
            <a:p>
              <a:endParaRPr lang="he-IL"/>
            </a:p>
          </p:txBody>
        </p:sp>
        <p:sp>
          <p:nvSpPr>
            <p:cNvPr id="85142" name="Oval 150"/>
            <p:cNvSpPr>
              <a:spLocks noChangeArrowheads="1"/>
            </p:cNvSpPr>
            <p:nvPr/>
          </p:nvSpPr>
          <p:spPr bwMode="auto">
            <a:xfrm>
              <a:off x="3067" y="3251"/>
              <a:ext cx="91" cy="90"/>
            </a:xfrm>
            <a:prstGeom prst="ellipse">
              <a:avLst/>
            </a:prstGeom>
            <a:noFill/>
            <a:ln w="12700">
              <a:solidFill>
                <a:schemeClr val="tx1"/>
              </a:solidFill>
              <a:round/>
              <a:headEnd/>
              <a:tailEnd/>
            </a:ln>
            <a:effectLst/>
          </p:spPr>
          <p:txBody>
            <a:bodyPr wrap="none" anchor="ctr"/>
            <a:lstStyle/>
            <a:p>
              <a:endParaRPr lang="he-IL"/>
            </a:p>
          </p:txBody>
        </p:sp>
        <p:sp>
          <p:nvSpPr>
            <p:cNvPr id="85143" name="Oval 151"/>
            <p:cNvSpPr>
              <a:spLocks noChangeArrowheads="1"/>
            </p:cNvSpPr>
            <p:nvPr/>
          </p:nvSpPr>
          <p:spPr bwMode="auto">
            <a:xfrm>
              <a:off x="3297" y="3251"/>
              <a:ext cx="91" cy="90"/>
            </a:xfrm>
            <a:prstGeom prst="ellipse">
              <a:avLst/>
            </a:prstGeom>
            <a:noFill/>
            <a:ln w="12700">
              <a:solidFill>
                <a:schemeClr val="tx1"/>
              </a:solidFill>
              <a:round/>
              <a:headEnd/>
              <a:tailEnd/>
            </a:ln>
            <a:effectLst/>
          </p:spPr>
          <p:txBody>
            <a:bodyPr wrap="none" anchor="ctr"/>
            <a:lstStyle/>
            <a:p>
              <a:endParaRPr lang="he-IL"/>
            </a:p>
          </p:txBody>
        </p:sp>
        <p:sp>
          <p:nvSpPr>
            <p:cNvPr id="85144" name="Oval 152"/>
            <p:cNvSpPr>
              <a:spLocks noChangeArrowheads="1"/>
            </p:cNvSpPr>
            <p:nvPr/>
          </p:nvSpPr>
          <p:spPr bwMode="auto">
            <a:xfrm>
              <a:off x="3061" y="3475"/>
              <a:ext cx="91" cy="90"/>
            </a:xfrm>
            <a:prstGeom prst="ellipse">
              <a:avLst/>
            </a:prstGeom>
            <a:noFill/>
            <a:ln w="12700">
              <a:solidFill>
                <a:schemeClr val="tx1"/>
              </a:solidFill>
              <a:round/>
              <a:headEnd/>
              <a:tailEnd/>
            </a:ln>
            <a:effectLst/>
          </p:spPr>
          <p:txBody>
            <a:bodyPr wrap="none" anchor="ctr"/>
            <a:lstStyle/>
            <a:p>
              <a:endParaRPr lang="he-IL"/>
            </a:p>
          </p:txBody>
        </p:sp>
        <p:sp>
          <p:nvSpPr>
            <p:cNvPr id="85145" name="Oval 153"/>
            <p:cNvSpPr>
              <a:spLocks noChangeArrowheads="1"/>
            </p:cNvSpPr>
            <p:nvPr/>
          </p:nvSpPr>
          <p:spPr bwMode="auto">
            <a:xfrm>
              <a:off x="3291" y="3475"/>
              <a:ext cx="91" cy="90"/>
            </a:xfrm>
            <a:prstGeom prst="ellipse">
              <a:avLst/>
            </a:prstGeom>
            <a:noFill/>
            <a:ln w="12700">
              <a:solidFill>
                <a:schemeClr val="tx1"/>
              </a:solidFill>
              <a:round/>
              <a:headEnd/>
              <a:tailEnd/>
            </a:ln>
            <a:effectLst/>
          </p:spPr>
          <p:txBody>
            <a:bodyPr wrap="none" anchor="ctr"/>
            <a:lstStyle/>
            <a:p>
              <a:endParaRPr lang="he-IL"/>
            </a:p>
          </p:txBody>
        </p:sp>
        <p:sp>
          <p:nvSpPr>
            <p:cNvPr id="85150" name="Oval 158"/>
            <p:cNvSpPr>
              <a:spLocks noChangeArrowheads="1"/>
            </p:cNvSpPr>
            <p:nvPr/>
          </p:nvSpPr>
          <p:spPr bwMode="auto">
            <a:xfrm>
              <a:off x="3067" y="2797"/>
              <a:ext cx="91" cy="90"/>
            </a:xfrm>
            <a:prstGeom prst="ellipse">
              <a:avLst/>
            </a:prstGeom>
            <a:noFill/>
            <a:ln w="12700">
              <a:solidFill>
                <a:schemeClr val="tx1"/>
              </a:solidFill>
              <a:round/>
              <a:headEnd/>
              <a:tailEnd/>
            </a:ln>
            <a:effectLst/>
          </p:spPr>
          <p:txBody>
            <a:bodyPr wrap="none" anchor="ctr"/>
            <a:lstStyle/>
            <a:p>
              <a:endParaRPr lang="he-IL"/>
            </a:p>
          </p:txBody>
        </p:sp>
        <p:sp>
          <p:nvSpPr>
            <p:cNvPr id="85152" name="Oval 160"/>
            <p:cNvSpPr>
              <a:spLocks noChangeArrowheads="1"/>
            </p:cNvSpPr>
            <p:nvPr/>
          </p:nvSpPr>
          <p:spPr bwMode="auto">
            <a:xfrm>
              <a:off x="3067" y="3024"/>
              <a:ext cx="91" cy="90"/>
            </a:xfrm>
            <a:prstGeom prst="ellipse">
              <a:avLst/>
            </a:prstGeom>
            <a:noFill/>
            <a:ln w="12700">
              <a:solidFill>
                <a:schemeClr val="tx1"/>
              </a:solidFill>
              <a:round/>
              <a:headEnd/>
              <a:tailEnd/>
            </a:ln>
            <a:effectLst/>
          </p:spPr>
          <p:txBody>
            <a:bodyPr wrap="none" anchor="ctr"/>
            <a:lstStyle/>
            <a:p>
              <a:endParaRPr lang="he-IL"/>
            </a:p>
          </p:txBody>
        </p:sp>
        <p:sp>
          <p:nvSpPr>
            <p:cNvPr id="85153" name="Oval 161"/>
            <p:cNvSpPr>
              <a:spLocks noChangeArrowheads="1"/>
            </p:cNvSpPr>
            <p:nvPr/>
          </p:nvSpPr>
          <p:spPr bwMode="auto">
            <a:xfrm>
              <a:off x="3297" y="3030"/>
              <a:ext cx="91" cy="90"/>
            </a:xfrm>
            <a:prstGeom prst="ellipse">
              <a:avLst/>
            </a:prstGeom>
            <a:noFill/>
            <a:ln w="12700">
              <a:solidFill>
                <a:schemeClr val="tx1"/>
              </a:solidFill>
              <a:round/>
              <a:headEnd/>
              <a:tailEnd/>
            </a:ln>
            <a:effectLst/>
          </p:spPr>
          <p:txBody>
            <a:bodyPr wrap="none" anchor="ctr"/>
            <a:lstStyle/>
            <a:p>
              <a:endParaRPr lang="he-IL"/>
            </a:p>
          </p:txBody>
        </p:sp>
        <p:sp>
          <p:nvSpPr>
            <p:cNvPr id="85160" name="Oval 168"/>
            <p:cNvSpPr>
              <a:spLocks noChangeArrowheads="1"/>
            </p:cNvSpPr>
            <p:nvPr/>
          </p:nvSpPr>
          <p:spPr bwMode="auto">
            <a:xfrm>
              <a:off x="3070" y="2567"/>
              <a:ext cx="91" cy="90"/>
            </a:xfrm>
            <a:prstGeom prst="ellipse">
              <a:avLst/>
            </a:prstGeom>
            <a:noFill/>
            <a:ln w="12700">
              <a:solidFill>
                <a:schemeClr val="tx1"/>
              </a:solidFill>
              <a:round/>
              <a:headEnd/>
              <a:tailEnd/>
            </a:ln>
            <a:effectLst/>
          </p:spPr>
          <p:txBody>
            <a:bodyPr wrap="none" anchor="ctr"/>
            <a:lstStyle/>
            <a:p>
              <a:endParaRPr lang="he-IL"/>
            </a:p>
          </p:txBody>
        </p:sp>
      </p:grpSp>
      <p:grpSp>
        <p:nvGrpSpPr>
          <p:cNvPr id="4" name="Group 1150"/>
          <p:cNvGrpSpPr>
            <a:grpSpLocks/>
          </p:cNvGrpSpPr>
          <p:nvPr/>
        </p:nvGrpSpPr>
        <p:grpSpPr bwMode="auto">
          <a:xfrm>
            <a:off x="530225" y="2590800"/>
            <a:ext cx="4848225" cy="3095625"/>
            <a:chOff x="334" y="2069"/>
            <a:chExt cx="3054" cy="1950"/>
          </a:xfrm>
        </p:grpSpPr>
        <p:sp>
          <p:nvSpPr>
            <p:cNvPr id="101421" name="Line 1069"/>
            <p:cNvSpPr>
              <a:spLocks noChangeShapeType="1"/>
            </p:cNvSpPr>
            <p:nvPr/>
          </p:nvSpPr>
          <p:spPr bwMode="auto">
            <a:xfrm>
              <a:off x="385" y="2069"/>
              <a:ext cx="726" cy="0"/>
            </a:xfrm>
            <a:prstGeom prst="line">
              <a:avLst/>
            </a:prstGeom>
            <a:noFill/>
            <a:ln w="9525">
              <a:solidFill>
                <a:schemeClr val="tx1"/>
              </a:solidFill>
              <a:round/>
              <a:headEnd/>
              <a:tailEnd/>
            </a:ln>
            <a:effectLst/>
          </p:spPr>
          <p:txBody>
            <a:bodyPr/>
            <a:lstStyle/>
            <a:p>
              <a:endParaRPr lang="he-IL"/>
            </a:p>
          </p:txBody>
        </p:sp>
        <p:sp>
          <p:nvSpPr>
            <p:cNvPr id="101422" name="Oval 1070"/>
            <p:cNvSpPr>
              <a:spLocks noChangeArrowheads="1"/>
            </p:cNvSpPr>
            <p:nvPr/>
          </p:nvSpPr>
          <p:spPr bwMode="auto">
            <a:xfrm>
              <a:off x="340" y="3702"/>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23" name="Oval 1071"/>
            <p:cNvSpPr>
              <a:spLocks noChangeArrowheads="1"/>
            </p:cNvSpPr>
            <p:nvPr/>
          </p:nvSpPr>
          <p:spPr bwMode="auto">
            <a:xfrm>
              <a:off x="567" y="3702"/>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24" name="Oval 1072"/>
            <p:cNvSpPr>
              <a:spLocks noChangeArrowheads="1"/>
            </p:cNvSpPr>
            <p:nvPr/>
          </p:nvSpPr>
          <p:spPr bwMode="auto">
            <a:xfrm>
              <a:off x="340" y="3929"/>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25" name="Oval 1073"/>
            <p:cNvSpPr>
              <a:spLocks noChangeArrowheads="1"/>
            </p:cNvSpPr>
            <p:nvPr/>
          </p:nvSpPr>
          <p:spPr bwMode="auto">
            <a:xfrm>
              <a:off x="567" y="3929"/>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26" name="Oval 1074"/>
            <p:cNvSpPr>
              <a:spLocks noChangeArrowheads="1"/>
            </p:cNvSpPr>
            <p:nvPr/>
          </p:nvSpPr>
          <p:spPr bwMode="auto">
            <a:xfrm>
              <a:off x="793" y="3702"/>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27" name="Oval 1075"/>
            <p:cNvSpPr>
              <a:spLocks noChangeArrowheads="1"/>
            </p:cNvSpPr>
            <p:nvPr/>
          </p:nvSpPr>
          <p:spPr bwMode="auto">
            <a:xfrm>
              <a:off x="1020" y="3702"/>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28" name="Oval 1076"/>
            <p:cNvSpPr>
              <a:spLocks noChangeArrowheads="1"/>
            </p:cNvSpPr>
            <p:nvPr/>
          </p:nvSpPr>
          <p:spPr bwMode="auto">
            <a:xfrm>
              <a:off x="793" y="3929"/>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29" name="Oval 1077"/>
            <p:cNvSpPr>
              <a:spLocks noChangeArrowheads="1"/>
            </p:cNvSpPr>
            <p:nvPr/>
          </p:nvSpPr>
          <p:spPr bwMode="auto">
            <a:xfrm>
              <a:off x="1020" y="3929"/>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30" name="Oval 1078"/>
            <p:cNvSpPr>
              <a:spLocks noChangeArrowheads="1"/>
            </p:cNvSpPr>
            <p:nvPr/>
          </p:nvSpPr>
          <p:spPr bwMode="auto">
            <a:xfrm>
              <a:off x="1247" y="3702"/>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31" name="Oval 1079"/>
            <p:cNvSpPr>
              <a:spLocks noChangeArrowheads="1"/>
            </p:cNvSpPr>
            <p:nvPr/>
          </p:nvSpPr>
          <p:spPr bwMode="auto">
            <a:xfrm>
              <a:off x="1474" y="3702"/>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32" name="Oval 1080"/>
            <p:cNvSpPr>
              <a:spLocks noChangeArrowheads="1"/>
            </p:cNvSpPr>
            <p:nvPr/>
          </p:nvSpPr>
          <p:spPr bwMode="auto">
            <a:xfrm>
              <a:off x="1247" y="3929"/>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33" name="Oval 1081"/>
            <p:cNvSpPr>
              <a:spLocks noChangeArrowheads="1"/>
            </p:cNvSpPr>
            <p:nvPr/>
          </p:nvSpPr>
          <p:spPr bwMode="auto">
            <a:xfrm>
              <a:off x="1474" y="3929"/>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34" name="Oval 1082"/>
            <p:cNvSpPr>
              <a:spLocks noChangeArrowheads="1"/>
            </p:cNvSpPr>
            <p:nvPr/>
          </p:nvSpPr>
          <p:spPr bwMode="auto">
            <a:xfrm>
              <a:off x="558" y="3255"/>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35" name="Oval 1083"/>
            <p:cNvSpPr>
              <a:spLocks noChangeArrowheads="1"/>
            </p:cNvSpPr>
            <p:nvPr/>
          </p:nvSpPr>
          <p:spPr bwMode="auto">
            <a:xfrm>
              <a:off x="334" y="3482"/>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36" name="Oval 1084"/>
            <p:cNvSpPr>
              <a:spLocks noChangeArrowheads="1"/>
            </p:cNvSpPr>
            <p:nvPr/>
          </p:nvSpPr>
          <p:spPr bwMode="auto">
            <a:xfrm>
              <a:off x="564" y="3476"/>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37" name="Oval 1085"/>
            <p:cNvSpPr>
              <a:spLocks noChangeArrowheads="1"/>
            </p:cNvSpPr>
            <p:nvPr/>
          </p:nvSpPr>
          <p:spPr bwMode="auto">
            <a:xfrm>
              <a:off x="787" y="3249"/>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38" name="Oval 1086"/>
            <p:cNvSpPr>
              <a:spLocks noChangeArrowheads="1"/>
            </p:cNvSpPr>
            <p:nvPr/>
          </p:nvSpPr>
          <p:spPr bwMode="auto">
            <a:xfrm>
              <a:off x="1017" y="3249"/>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39" name="Oval 1087"/>
            <p:cNvSpPr>
              <a:spLocks noChangeArrowheads="1"/>
            </p:cNvSpPr>
            <p:nvPr/>
          </p:nvSpPr>
          <p:spPr bwMode="auto">
            <a:xfrm>
              <a:off x="793" y="3476"/>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40" name="Oval 1088"/>
            <p:cNvSpPr>
              <a:spLocks noChangeArrowheads="1"/>
            </p:cNvSpPr>
            <p:nvPr/>
          </p:nvSpPr>
          <p:spPr bwMode="auto">
            <a:xfrm>
              <a:off x="1020" y="3476"/>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41" name="Oval 1089"/>
            <p:cNvSpPr>
              <a:spLocks noChangeArrowheads="1"/>
            </p:cNvSpPr>
            <p:nvPr/>
          </p:nvSpPr>
          <p:spPr bwMode="auto">
            <a:xfrm>
              <a:off x="1250" y="3249"/>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42" name="Oval 1090"/>
            <p:cNvSpPr>
              <a:spLocks noChangeArrowheads="1"/>
            </p:cNvSpPr>
            <p:nvPr/>
          </p:nvSpPr>
          <p:spPr bwMode="auto">
            <a:xfrm>
              <a:off x="1480" y="3249"/>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43" name="Oval 1091"/>
            <p:cNvSpPr>
              <a:spLocks noChangeArrowheads="1"/>
            </p:cNvSpPr>
            <p:nvPr/>
          </p:nvSpPr>
          <p:spPr bwMode="auto">
            <a:xfrm>
              <a:off x="1247" y="3476"/>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44" name="Oval 1092"/>
            <p:cNvSpPr>
              <a:spLocks noChangeArrowheads="1"/>
            </p:cNvSpPr>
            <p:nvPr/>
          </p:nvSpPr>
          <p:spPr bwMode="auto">
            <a:xfrm>
              <a:off x="1474" y="3476"/>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45" name="Oval 1093"/>
            <p:cNvSpPr>
              <a:spLocks noChangeArrowheads="1"/>
            </p:cNvSpPr>
            <p:nvPr/>
          </p:nvSpPr>
          <p:spPr bwMode="auto">
            <a:xfrm>
              <a:off x="555" y="3031"/>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46" name="Oval 1094"/>
            <p:cNvSpPr>
              <a:spLocks noChangeArrowheads="1"/>
            </p:cNvSpPr>
            <p:nvPr/>
          </p:nvSpPr>
          <p:spPr bwMode="auto">
            <a:xfrm>
              <a:off x="784" y="2798"/>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47" name="Oval 1095"/>
            <p:cNvSpPr>
              <a:spLocks noChangeArrowheads="1"/>
            </p:cNvSpPr>
            <p:nvPr/>
          </p:nvSpPr>
          <p:spPr bwMode="auto">
            <a:xfrm>
              <a:off x="1014" y="2792"/>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48" name="Oval 1096"/>
            <p:cNvSpPr>
              <a:spLocks noChangeArrowheads="1"/>
            </p:cNvSpPr>
            <p:nvPr/>
          </p:nvSpPr>
          <p:spPr bwMode="auto">
            <a:xfrm>
              <a:off x="784" y="3025"/>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49" name="Oval 1097"/>
            <p:cNvSpPr>
              <a:spLocks noChangeArrowheads="1"/>
            </p:cNvSpPr>
            <p:nvPr/>
          </p:nvSpPr>
          <p:spPr bwMode="auto">
            <a:xfrm>
              <a:off x="1017" y="3022"/>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50" name="Oval 1098"/>
            <p:cNvSpPr>
              <a:spLocks noChangeArrowheads="1"/>
            </p:cNvSpPr>
            <p:nvPr/>
          </p:nvSpPr>
          <p:spPr bwMode="auto">
            <a:xfrm>
              <a:off x="1253" y="2792"/>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51" name="Oval 1099"/>
            <p:cNvSpPr>
              <a:spLocks noChangeArrowheads="1"/>
            </p:cNvSpPr>
            <p:nvPr/>
          </p:nvSpPr>
          <p:spPr bwMode="auto">
            <a:xfrm>
              <a:off x="1483" y="2798"/>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52" name="Oval 1100"/>
            <p:cNvSpPr>
              <a:spLocks noChangeArrowheads="1"/>
            </p:cNvSpPr>
            <p:nvPr/>
          </p:nvSpPr>
          <p:spPr bwMode="auto">
            <a:xfrm>
              <a:off x="1250" y="3022"/>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53" name="Oval 1101"/>
            <p:cNvSpPr>
              <a:spLocks noChangeArrowheads="1"/>
            </p:cNvSpPr>
            <p:nvPr/>
          </p:nvSpPr>
          <p:spPr bwMode="auto">
            <a:xfrm>
              <a:off x="1483" y="3025"/>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54" name="Oval 1102"/>
            <p:cNvSpPr>
              <a:spLocks noChangeArrowheads="1"/>
            </p:cNvSpPr>
            <p:nvPr/>
          </p:nvSpPr>
          <p:spPr bwMode="auto">
            <a:xfrm>
              <a:off x="1017" y="2332"/>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55" name="Oval 1103"/>
            <p:cNvSpPr>
              <a:spLocks noChangeArrowheads="1"/>
            </p:cNvSpPr>
            <p:nvPr/>
          </p:nvSpPr>
          <p:spPr bwMode="auto">
            <a:xfrm>
              <a:off x="778" y="2574"/>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56" name="Oval 1104"/>
            <p:cNvSpPr>
              <a:spLocks noChangeArrowheads="1"/>
            </p:cNvSpPr>
            <p:nvPr/>
          </p:nvSpPr>
          <p:spPr bwMode="auto">
            <a:xfrm>
              <a:off x="1020" y="2562"/>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57" name="Oval 1105"/>
            <p:cNvSpPr>
              <a:spLocks noChangeArrowheads="1"/>
            </p:cNvSpPr>
            <p:nvPr/>
          </p:nvSpPr>
          <p:spPr bwMode="auto">
            <a:xfrm>
              <a:off x="1250" y="2332"/>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58" name="Oval 1106"/>
            <p:cNvSpPr>
              <a:spLocks noChangeArrowheads="1"/>
            </p:cNvSpPr>
            <p:nvPr/>
          </p:nvSpPr>
          <p:spPr bwMode="auto">
            <a:xfrm>
              <a:off x="1247" y="2562"/>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59" name="Oval 1107"/>
            <p:cNvSpPr>
              <a:spLocks noChangeArrowheads="1"/>
            </p:cNvSpPr>
            <p:nvPr/>
          </p:nvSpPr>
          <p:spPr bwMode="auto">
            <a:xfrm>
              <a:off x="1489" y="2574"/>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60" name="Oval 1108"/>
            <p:cNvSpPr>
              <a:spLocks noChangeArrowheads="1"/>
            </p:cNvSpPr>
            <p:nvPr/>
          </p:nvSpPr>
          <p:spPr bwMode="auto">
            <a:xfrm>
              <a:off x="1701" y="3702"/>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61" name="Oval 1109"/>
            <p:cNvSpPr>
              <a:spLocks noChangeArrowheads="1"/>
            </p:cNvSpPr>
            <p:nvPr/>
          </p:nvSpPr>
          <p:spPr bwMode="auto">
            <a:xfrm>
              <a:off x="1928" y="3702"/>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62" name="Oval 1110"/>
            <p:cNvSpPr>
              <a:spLocks noChangeArrowheads="1"/>
            </p:cNvSpPr>
            <p:nvPr/>
          </p:nvSpPr>
          <p:spPr bwMode="auto">
            <a:xfrm>
              <a:off x="1701" y="3929"/>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63" name="Oval 1111"/>
            <p:cNvSpPr>
              <a:spLocks noChangeArrowheads="1"/>
            </p:cNvSpPr>
            <p:nvPr/>
          </p:nvSpPr>
          <p:spPr bwMode="auto">
            <a:xfrm>
              <a:off x="1928" y="3929"/>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64" name="Oval 1112"/>
            <p:cNvSpPr>
              <a:spLocks noChangeArrowheads="1"/>
            </p:cNvSpPr>
            <p:nvPr/>
          </p:nvSpPr>
          <p:spPr bwMode="auto">
            <a:xfrm>
              <a:off x="2154" y="3702"/>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65" name="Oval 1113"/>
            <p:cNvSpPr>
              <a:spLocks noChangeArrowheads="1"/>
            </p:cNvSpPr>
            <p:nvPr/>
          </p:nvSpPr>
          <p:spPr bwMode="auto">
            <a:xfrm>
              <a:off x="2381" y="3702"/>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66" name="Oval 1114"/>
            <p:cNvSpPr>
              <a:spLocks noChangeArrowheads="1"/>
            </p:cNvSpPr>
            <p:nvPr/>
          </p:nvSpPr>
          <p:spPr bwMode="auto">
            <a:xfrm>
              <a:off x="2154" y="3929"/>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67" name="Oval 1115"/>
            <p:cNvSpPr>
              <a:spLocks noChangeArrowheads="1"/>
            </p:cNvSpPr>
            <p:nvPr/>
          </p:nvSpPr>
          <p:spPr bwMode="auto">
            <a:xfrm>
              <a:off x="2381" y="3929"/>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68" name="Oval 1116"/>
            <p:cNvSpPr>
              <a:spLocks noChangeArrowheads="1"/>
            </p:cNvSpPr>
            <p:nvPr/>
          </p:nvSpPr>
          <p:spPr bwMode="auto">
            <a:xfrm>
              <a:off x="2608" y="3702"/>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69" name="Oval 1117"/>
            <p:cNvSpPr>
              <a:spLocks noChangeArrowheads="1"/>
            </p:cNvSpPr>
            <p:nvPr/>
          </p:nvSpPr>
          <p:spPr bwMode="auto">
            <a:xfrm>
              <a:off x="2835" y="3702"/>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70" name="Oval 1118"/>
            <p:cNvSpPr>
              <a:spLocks noChangeArrowheads="1"/>
            </p:cNvSpPr>
            <p:nvPr/>
          </p:nvSpPr>
          <p:spPr bwMode="auto">
            <a:xfrm>
              <a:off x="2608" y="3929"/>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71" name="Oval 1119"/>
            <p:cNvSpPr>
              <a:spLocks noChangeArrowheads="1"/>
            </p:cNvSpPr>
            <p:nvPr/>
          </p:nvSpPr>
          <p:spPr bwMode="auto">
            <a:xfrm>
              <a:off x="2835" y="3929"/>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72" name="Oval 1120"/>
            <p:cNvSpPr>
              <a:spLocks noChangeArrowheads="1"/>
            </p:cNvSpPr>
            <p:nvPr/>
          </p:nvSpPr>
          <p:spPr bwMode="auto">
            <a:xfrm>
              <a:off x="1710" y="3255"/>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73" name="Oval 1121"/>
            <p:cNvSpPr>
              <a:spLocks noChangeArrowheads="1"/>
            </p:cNvSpPr>
            <p:nvPr/>
          </p:nvSpPr>
          <p:spPr bwMode="auto">
            <a:xfrm>
              <a:off x="1704" y="3476"/>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74" name="Oval 1122"/>
            <p:cNvSpPr>
              <a:spLocks noChangeArrowheads="1"/>
            </p:cNvSpPr>
            <p:nvPr/>
          </p:nvSpPr>
          <p:spPr bwMode="auto">
            <a:xfrm>
              <a:off x="1934" y="3479"/>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75" name="Oval 1123"/>
            <p:cNvSpPr>
              <a:spLocks noChangeArrowheads="1"/>
            </p:cNvSpPr>
            <p:nvPr/>
          </p:nvSpPr>
          <p:spPr bwMode="auto">
            <a:xfrm>
              <a:off x="2372" y="3252"/>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76" name="Oval 1124"/>
            <p:cNvSpPr>
              <a:spLocks noChangeArrowheads="1"/>
            </p:cNvSpPr>
            <p:nvPr/>
          </p:nvSpPr>
          <p:spPr bwMode="auto">
            <a:xfrm>
              <a:off x="2148" y="3479"/>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77" name="Oval 1125"/>
            <p:cNvSpPr>
              <a:spLocks noChangeArrowheads="1"/>
            </p:cNvSpPr>
            <p:nvPr/>
          </p:nvSpPr>
          <p:spPr bwMode="auto">
            <a:xfrm>
              <a:off x="2378" y="3476"/>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78" name="Oval 1126"/>
            <p:cNvSpPr>
              <a:spLocks noChangeArrowheads="1"/>
            </p:cNvSpPr>
            <p:nvPr/>
          </p:nvSpPr>
          <p:spPr bwMode="auto">
            <a:xfrm>
              <a:off x="2602" y="3252"/>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79" name="Oval 1127"/>
            <p:cNvSpPr>
              <a:spLocks noChangeArrowheads="1"/>
            </p:cNvSpPr>
            <p:nvPr/>
          </p:nvSpPr>
          <p:spPr bwMode="auto">
            <a:xfrm>
              <a:off x="2835" y="3249"/>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80" name="Oval 1128"/>
            <p:cNvSpPr>
              <a:spLocks noChangeArrowheads="1"/>
            </p:cNvSpPr>
            <p:nvPr/>
          </p:nvSpPr>
          <p:spPr bwMode="auto">
            <a:xfrm>
              <a:off x="2608" y="3476"/>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81" name="Oval 1129"/>
            <p:cNvSpPr>
              <a:spLocks noChangeArrowheads="1"/>
            </p:cNvSpPr>
            <p:nvPr/>
          </p:nvSpPr>
          <p:spPr bwMode="auto">
            <a:xfrm>
              <a:off x="2835" y="3476"/>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82" name="Oval 1130"/>
            <p:cNvSpPr>
              <a:spLocks noChangeArrowheads="1"/>
            </p:cNvSpPr>
            <p:nvPr/>
          </p:nvSpPr>
          <p:spPr bwMode="auto">
            <a:xfrm>
              <a:off x="1713" y="3031"/>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83" name="Oval 1131"/>
            <p:cNvSpPr>
              <a:spLocks noChangeArrowheads="1"/>
            </p:cNvSpPr>
            <p:nvPr/>
          </p:nvSpPr>
          <p:spPr bwMode="auto">
            <a:xfrm>
              <a:off x="2372" y="3031"/>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84" name="Oval 1132"/>
            <p:cNvSpPr>
              <a:spLocks noChangeArrowheads="1"/>
            </p:cNvSpPr>
            <p:nvPr/>
          </p:nvSpPr>
          <p:spPr bwMode="auto">
            <a:xfrm>
              <a:off x="2602" y="2798"/>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85" name="Oval 1133"/>
            <p:cNvSpPr>
              <a:spLocks noChangeArrowheads="1"/>
            </p:cNvSpPr>
            <p:nvPr/>
          </p:nvSpPr>
          <p:spPr bwMode="auto">
            <a:xfrm>
              <a:off x="2835" y="2789"/>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86" name="Oval 1134"/>
            <p:cNvSpPr>
              <a:spLocks noChangeArrowheads="1"/>
            </p:cNvSpPr>
            <p:nvPr/>
          </p:nvSpPr>
          <p:spPr bwMode="auto">
            <a:xfrm>
              <a:off x="2602" y="3025"/>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87" name="Oval 1135"/>
            <p:cNvSpPr>
              <a:spLocks noChangeArrowheads="1"/>
            </p:cNvSpPr>
            <p:nvPr/>
          </p:nvSpPr>
          <p:spPr bwMode="auto">
            <a:xfrm>
              <a:off x="2835" y="3019"/>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88" name="Oval 1136"/>
            <p:cNvSpPr>
              <a:spLocks noChangeArrowheads="1"/>
            </p:cNvSpPr>
            <p:nvPr/>
          </p:nvSpPr>
          <p:spPr bwMode="auto">
            <a:xfrm>
              <a:off x="2599" y="2568"/>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89" name="Oval 1137"/>
            <p:cNvSpPr>
              <a:spLocks noChangeArrowheads="1"/>
            </p:cNvSpPr>
            <p:nvPr/>
          </p:nvSpPr>
          <p:spPr bwMode="auto">
            <a:xfrm>
              <a:off x="2835" y="2562"/>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90" name="Oval 1138"/>
            <p:cNvSpPr>
              <a:spLocks noChangeArrowheads="1"/>
            </p:cNvSpPr>
            <p:nvPr/>
          </p:nvSpPr>
          <p:spPr bwMode="auto">
            <a:xfrm>
              <a:off x="3061" y="3701"/>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91" name="Oval 1139"/>
            <p:cNvSpPr>
              <a:spLocks noChangeArrowheads="1"/>
            </p:cNvSpPr>
            <p:nvPr/>
          </p:nvSpPr>
          <p:spPr bwMode="auto">
            <a:xfrm>
              <a:off x="3288" y="3701"/>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92" name="Oval 1140"/>
            <p:cNvSpPr>
              <a:spLocks noChangeArrowheads="1"/>
            </p:cNvSpPr>
            <p:nvPr/>
          </p:nvSpPr>
          <p:spPr bwMode="auto">
            <a:xfrm>
              <a:off x="3061" y="3928"/>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93" name="Oval 1141"/>
            <p:cNvSpPr>
              <a:spLocks noChangeArrowheads="1"/>
            </p:cNvSpPr>
            <p:nvPr/>
          </p:nvSpPr>
          <p:spPr bwMode="auto">
            <a:xfrm>
              <a:off x="3288" y="3928"/>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94" name="Oval 1142"/>
            <p:cNvSpPr>
              <a:spLocks noChangeArrowheads="1"/>
            </p:cNvSpPr>
            <p:nvPr/>
          </p:nvSpPr>
          <p:spPr bwMode="auto">
            <a:xfrm>
              <a:off x="3067" y="3251"/>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95" name="Oval 1143"/>
            <p:cNvSpPr>
              <a:spLocks noChangeArrowheads="1"/>
            </p:cNvSpPr>
            <p:nvPr/>
          </p:nvSpPr>
          <p:spPr bwMode="auto">
            <a:xfrm>
              <a:off x="3297" y="3251"/>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96" name="Oval 1144"/>
            <p:cNvSpPr>
              <a:spLocks noChangeArrowheads="1"/>
            </p:cNvSpPr>
            <p:nvPr/>
          </p:nvSpPr>
          <p:spPr bwMode="auto">
            <a:xfrm>
              <a:off x="3061" y="3475"/>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97" name="Oval 1145"/>
            <p:cNvSpPr>
              <a:spLocks noChangeArrowheads="1"/>
            </p:cNvSpPr>
            <p:nvPr/>
          </p:nvSpPr>
          <p:spPr bwMode="auto">
            <a:xfrm>
              <a:off x="3291" y="3475"/>
              <a:ext cx="91" cy="90"/>
            </a:xfrm>
            <a:prstGeom prst="ellipse">
              <a:avLst/>
            </a:prstGeom>
            <a:solidFill>
              <a:srgbClr val="3366FF">
                <a:alpha val="50000"/>
              </a:srgbClr>
            </a:solidFill>
            <a:ln w="12700">
              <a:noFill/>
              <a:round/>
              <a:headEnd/>
              <a:tailEnd/>
            </a:ln>
            <a:effectLst/>
          </p:spPr>
          <p:txBody>
            <a:bodyPr wrap="none" anchor="ctr"/>
            <a:lstStyle/>
            <a:p>
              <a:endParaRPr lang="he-IL"/>
            </a:p>
          </p:txBody>
        </p:sp>
        <p:sp>
          <p:nvSpPr>
            <p:cNvPr id="101498" name="Oval 1146"/>
            <p:cNvSpPr>
              <a:spLocks noChangeArrowheads="1"/>
            </p:cNvSpPr>
            <p:nvPr/>
          </p:nvSpPr>
          <p:spPr bwMode="auto">
            <a:xfrm>
              <a:off x="3067" y="2797"/>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499" name="Oval 1147"/>
            <p:cNvSpPr>
              <a:spLocks noChangeArrowheads="1"/>
            </p:cNvSpPr>
            <p:nvPr/>
          </p:nvSpPr>
          <p:spPr bwMode="auto">
            <a:xfrm>
              <a:off x="3067" y="3024"/>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500" name="Oval 1148"/>
            <p:cNvSpPr>
              <a:spLocks noChangeArrowheads="1"/>
            </p:cNvSpPr>
            <p:nvPr/>
          </p:nvSpPr>
          <p:spPr bwMode="auto">
            <a:xfrm>
              <a:off x="3297" y="3030"/>
              <a:ext cx="91" cy="90"/>
            </a:xfrm>
            <a:prstGeom prst="ellipse">
              <a:avLst/>
            </a:prstGeom>
            <a:solidFill>
              <a:srgbClr val="3366FF">
                <a:alpha val="20000"/>
              </a:srgbClr>
            </a:solidFill>
            <a:ln w="12700">
              <a:noFill/>
              <a:round/>
              <a:headEnd/>
              <a:tailEnd/>
            </a:ln>
            <a:effectLst/>
          </p:spPr>
          <p:txBody>
            <a:bodyPr wrap="none" anchor="ctr"/>
            <a:lstStyle/>
            <a:p>
              <a:endParaRPr lang="he-IL"/>
            </a:p>
          </p:txBody>
        </p:sp>
        <p:sp>
          <p:nvSpPr>
            <p:cNvPr id="101501" name="Oval 1149"/>
            <p:cNvSpPr>
              <a:spLocks noChangeArrowheads="1"/>
            </p:cNvSpPr>
            <p:nvPr/>
          </p:nvSpPr>
          <p:spPr bwMode="auto">
            <a:xfrm>
              <a:off x="3070" y="2567"/>
              <a:ext cx="91" cy="90"/>
            </a:xfrm>
            <a:prstGeom prst="ellipse">
              <a:avLst/>
            </a:prstGeom>
            <a:solidFill>
              <a:srgbClr val="3366FF">
                <a:alpha val="20000"/>
              </a:srgbClr>
            </a:solidFill>
            <a:ln w="12700">
              <a:noFill/>
              <a:round/>
              <a:headEnd/>
              <a:tailEnd/>
            </a:ln>
            <a:effectLst/>
          </p:spPr>
          <p:txBody>
            <a:bodyPr wrap="none" anchor="ctr"/>
            <a:lstStyle/>
            <a:p>
              <a:endParaRPr lang="he-IL"/>
            </a:p>
          </p:txBody>
        </p:sp>
      </p:grpSp>
      <p:grpSp>
        <p:nvGrpSpPr>
          <p:cNvPr id="5" name="Group 606"/>
          <p:cNvGrpSpPr>
            <a:grpSpLocks/>
          </p:cNvGrpSpPr>
          <p:nvPr/>
        </p:nvGrpSpPr>
        <p:grpSpPr bwMode="auto">
          <a:xfrm>
            <a:off x="4932363" y="4116388"/>
            <a:ext cx="719137" cy="1714500"/>
            <a:chOff x="3107" y="3030"/>
            <a:chExt cx="453" cy="1080"/>
          </a:xfrm>
        </p:grpSpPr>
        <p:sp>
          <p:nvSpPr>
            <p:cNvPr id="85557" name="Oval 565"/>
            <p:cNvSpPr>
              <a:spLocks noChangeArrowheads="1"/>
            </p:cNvSpPr>
            <p:nvPr/>
          </p:nvSpPr>
          <p:spPr bwMode="auto">
            <a:xfrm>
              <a:off x="3287" y="3701"/>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59" name="Oval 567"/>
            <p:cNvSpPr>
              <a:spLocks noChangeArrowheads="1"/>
            </p:cNvSpPr>
            <p:nvPr/>
          </p:nvSpPr>
          <p:spPr bwMode="auto">
            <a:xfrm>
              <a:off x="3287" y="3928"/>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61" name="Oval 569"/>
            <p:cNvSpPr>
              <a:spLocks noChangeArrowheads="1"/>
            </p:cNvSpPr>
            <p:nvPr/>
          </p:nvSpPr>
          <p:spPr bwMode="auto">
            <a:xfrm>
              <a:off x="3296" y="3251"/>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563" name="Oval 571"/>
            <p:cNvSpPr>
              <a:spLocks noChangeArrowheads="1"/>
            </p:cNvSpPr>
            <p:nvPr/>
          </p:nvSpPr>
          <p:spPr bwMode="auto">
            <a:xfrm>
              <a:off x="3290" y="3475"/>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66" name="Oval 574"/>
            <p:cNvSpPr>
              <a:spLocks noChangeArrowheads="1"/>
            </p:cNvSpPr>
            <p:nvPr/>
          </p:nvSpPr>
          <p:spPr bwMode="auto">
            <a:xfrm>
              <a:off x="3296" y="3030"/>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591" name="Line 599"/>
            <p:cNvSpPr>
              <a:spLocks noChangeShapeType="1"/>
            </p:cNvSpPr>
            <p:nvPr/>
          </p:nvSpPr>
          <p:spPr bwMode="auto">
            <a:xfrm flipH="1">
              <a:off x="3107" y="4110"/>
              <a:ext cx="453" cy="0"/>
            </a:xfrm>
            <a:prstGeom prst="line">
              <a:avLst/>
            </a:prstGeom>
            <a:noFill/>
            <a:ln w="9525">
              <a:solidFill>
                <a:schemeClr val="tx1"/>
              </a:solidFill>
              <a:round/>
              <a:headEnd/>
              <a:tailEnd/>
            </a:ln>
            <a:effectLst/>
          </p:spPr>
          <p:txBody>
            <a:bodyPr/>
            <a:lstStyle/>
            <a:p>
              <a:endParaRPr lang="he-IL"/>
            </a:p>
          </p:txBody>
        </p:sp>
      </p:grpSp>
      <p:grpSp>
        <p:nvGrpSpPr>
          <p:cNvPr id="6" name="Group 605"/>
          <p:cNvGrpSpPr>
            <a:grpSpLocks/>
          </p:cNvGrpSpPr>
          <p:nvPr/>
        </p:nvGrpSpPr>
        <p:grpSpPr bwMode="auto">
          <a:xfrm>
            <a:off x="3492500" y="4117975"/>
            <a:ext cx="719138" cy="1712913"/>
            <a:chOff x="2200" y="3031"/>
            <a:chExt cx="453" cy="1079"/>
          </a:xfrm>
        </p:grpSpPr>
        <p:sp>
          <p:nvSpPr>
            <p:cNvPr id="85531" name="Oval 539"/>
            <p:cNvSpPr>
              <a:spLocks noChangeArrowheads="1"/>
            </p:cNvSpPr>
            <p:nvPr/>
          </p:nvSpPr>
          <p:spPr bwMode="auto">
            <a:xfrm>
              <a:off x="2380" y="3702"/>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33" name="Oval 541"/>
            <p:cNvSpPr>
              <a:spLocks noChangeArrowheads="1"/>
            </p:cNvSpPr>
            <p:nvPr/>
          </p:nvSpPr>
          <p:spPr bwMode="auto">
            <a:xfrm>
              <a:off x="2380" y="3929"/>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41" name="Oval 549"/>
            <p:cNvSpPr>
              <a:spLocks noChangeArrowheads="1"/>
            </p:cNvSpPr>
            <p:nvPr/>
          </p:nvSpPr>
          <p:spPr bwMode="auto">
            <a:xfrm>
              <a:off x="2371" y="3252"/>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543" name="Oval 551"/>
            <p:cNvSpPr>
              <a:spLocks noChangeArrowheads="1"/>
            </p:cNvSpPr>
            <p:nvPr/>
          </p:nvSpPr>
          <p:spPr bwMode="auto">
            <a:xfrm>
              <a:off x="2377" y="3476"/>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49" name="Oval 557"/>
            <p:cNvSpPr>
              <a:spLocks noChangeArrowheads="1"/>
            </p:cNvSpPr>
            <p:nvPr/>
          </p:nvSpPr>
          <p:spPr bwMode="auto">
            <a:xfrm>
              <a:off x="2371" y="3031"/>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592" name="Line 600"/>
            <p:cNvSpPr>
              <a:spLocks noChangeShapeType="1"/>
            </p:cNvSpPr>
            <p:nvPr/>
          </p:nvSpPr>
          <p:spPr bwMode="auto">
            <a:xfrm flipH="1">
              <a:off x="2200" y="4110"/>
              <a:ext cx="453" cy="0"/>
            </a:xfrm>
            <a:prstGeom prst="line">
              <a:avLst/>
            </a:prstGeom>
            <a:noFill/>
            <a:ln w="9525">
              <a:solidFill>
                <a:schemeClr val="tx1"/>
              </a:solidFill>
              <a:round/>
              <a:headEnd/>
              <a:tailEnd/>
            </a:ln>
            <a:effectLst/>
          </p:spPr>
          <p:txBody>
            <a:bodyPr/>
            <a:lstStyle/>
            <a:p>
              <a:endParaRPr lang="he-IL"/>
            </a:p>
          </p:txBody>
        </p:sp>
      </p:grpSp>
      <p:grpSp>
        <p:nvGrpSpPr>
          <p:cNvPr id="7" name="Group 611"/>
          <p:cNvGrpSpPr>
            <a:grpSpLocks/>
          </p:cNvGrpSpPr>
          <p:nvPr/>
        </p:nvGrpSpPr>
        <p:grpSpPr bwMode="auto">
          <a:xfrm>
            <a:off x="4572000" y="3381375"/>
            <a:ext cx="720725" cy="2522538"/>
            <a:chOff x="2880" y="2567"/>
            <a:chExt cx="454" cy="1589"/>
          </a:xfrm>
        </p:grpSpPr>
        <p:sp>
          <p:nvSpPr>
            <p:cNvPr id="85556" name="Oval 564"/>
            <p:cNvSpPr>
              <a:spLocks noChangeArrowheads="1"/>
            </p:cNvSpPr>
            <p:nvPr/>
          </p:nvSpPr>
          <p:spPr bwMode="auto">
            <a:xfrm>
              <a:off x="3060" y="3701"/>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58" name="Oval 566"/>
            <p:cNvSpPr>
              <a:spLocks noChangeArrowheads="1"/>
            </p:cNvSpPr>
            <p:nvPr/>
          </p:nvSpPr>
          <p:spPr bwMode="auto">
            <a:xfrm>
              <a:off x="3060" y="3928"/>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60" name="Oval 568"/>
            <p:cNvSpPr>
              <a:spLocks noChangeArrowheads="1"/>
            </p:cNvSpPr>
            <p:nvPr/>
          </p:nvSpPr>
          <p:spPr bwMode="auto">
            <a:xfrm>
              <a:off x="3066" y="3251"/>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562" name="Oval 570"/>
            <p:cNvSpPr>
              <a:spLocks noChangeArrowheads="1"/>
            </p:cNvSpPr>
            <p:nvPr/>
          </p:nvSpPr>
          <p:spPr bwMode="auto">
            <a:xfrm>
              <a:off x="3060" y="3475"/>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64" name="Oval 572"/>
            <p:cNvSpPr>
              <a:spLocks noChangeArrowheads="1"/>
            </p:cNvSpPr>
            <p:nvPr/>
          </p:nvSpPr>
          <p:spPr bwMode="auto">
            <a:xfrm>
              <a:off x="3066" y="2797"/>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565" name="Oval 573"/>
            <p:cNvSpPr>
              <a:spLocks noChangeArrowheads="1"/>
            </p:cNvSpPr>
            <p:nvPr/>
          </p:nvSpPr>
          <p:spPr bwMode="auto">
            <a:xfrm>
              <a:off x="3066" y="3024"/>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567" name="Oval 575"/>
            <p:cNvSpPr>
              <a:spLocks noChangeArrowheads="1"/>
            </p:cNvSpPr>
            <p:nvPr/>
          </p:nvSpPr>
          <p:spPr bwMode="auto">
            <a:xfrm>
              <a:off x="3069" y="2567"/>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600" name="Line 608"/>
            <p:cNvSpPr>
              <a:spLocks noChangeShapeType="1"/>
            </p:cNvSpPr>
            <p:nvPr/>
          </p:nvSpPr>
          <p:spPr bwMode="auto">
            <a:xfrm flipH="1">
              <a:off x="2880" y="4156"/>
              <a:ext cx="454" cy="0"/>
            </a:xfrm>
            <a:prstGeom prst="line">
              <a:avLst/>
            </a:prstGeom>
            <a:noFill/>
            <a:ln w="9525">
              <a:solidFill>
                <a:schemeClr val="tx1"/>
              </a:solidFill>
              <a:round/>
              <a:headEnd/>
              <a:tailEnd/>
            </a:ln>
            <a:effectLst/>
          </p:spPr>
          <p:txBody>
            <a:bodyPr/>
            <a:lstStyle/>
            <a:p>
              <a:endParaRPr lang="he-IL"/>
            </a:p>
          </p:txBody>
        </p:sp>
      </p:grpSp>
      <p:grpSp>
        <p:nvGrpSpPr>
          <p:cNvPr id="8" name="Group 612"/>
          <p:cNvGrpSpPr>
            <a:grpSpLocks/>
          </p:cNvGrpSpPr>
          <p:nvPr/>
        </p:nvGrpSpPr>
        <p:grpSpPr bwMode="auto">
          <a:xfrm>
            <a:off x="4211638" y="3373438"/>
            <a:ext cx="720725" cy="2457450"/>
            <a:chOff x="2653" y="2562"/>
            <a:chExt cx="454" cy="1548"/>
          </a:xfrm>
        </p:grpSpPr>
        <p:grpSp>
          <p:nvGrpSpPr>
            <p:cNvPr id="9" name="Group 578"/>
            <p:cNvGrpSpPr>
              <a:grpSpLocks/>
            </p:cNvGrpSpPr>
            <p:nvPr/>
          </p:nvGrpSpPr>
          <p:grpSpPr bwMode="auto">
            <a:xfrm>
              <a:off x="2834" y="2562"/>
              <a:ext cx="91" cy="1457"/>
              <a:chOff x="2834" y="2562"/>
              <a:chExt cx="91" cy="1457"/>
            </a:xfrm>
          </p:grpSpPr>
          <p:sp>
            <p:nvSpPr>
              <p:cNvPr id="85535" name="Oval 543"/>
              <p:cNvSpPr>
                <a:spLocks noChangeArrowheads="1"/>
              </p:cNvSpPr>
              <p:nvPr/>
            </p:nvSpPr>
            <p:spPr bwMode="auto">
              <a:xfrm>
                <a:off x="2834" y="3702"/>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37" name="Oval 545"/>
              <p:cNvSpPr>
                <a:spLocks noChangeArrowheads="1"/>
              </p:cNvSpPr>
              <p:nvPr/>
            </p:nvSpPr>
            <p:spPr bwMode="auto">
              <a:xfrm>
                <a:off x="2834" y="3929"/>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45" name="Oval 553"/>
              <p:cNvSpPr>
                <a:spLocks noChangeArrowheads="1"/>
              </p:cNvSpPr>
              <p:nvPr/>
            </p:nvSpPr>
            <p:spPr bwMode="auto">
              <a:xfrm>
                <a:off x="2834" y="3249"/>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547" name="Oval 555"/>
              <p:cNvSpPr>
                <a:spLocks noChangeArrowheads="1"/>
              </p:cNvSpPr>
              <p:nvPr/>
            </p:nvSpPr>
            <p:spPr bwMode="auto">
              <a:xfrm>
                <a:off x="2834" y="3476"/>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51" name="Oval 559"/>
              <p:cNvSpPr>
                <a:spLocks noChangeArrowheads="1"/>
              </p:cNvSpPr>
              <p:nvPr/>
            </p:nvSpPr>
            <p:spPr bwMode="auto">
              <a:xfrm>
                <a:off x="2834" y="2789"/>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553" name="Oval 561"/>
              <p:cNvSpPr>
                <a:spLocks noChangeArrowheads="1"/>
              </p:cNvSpPr>
              <p:nvPr/>
            </p:nvSpPr>
            <p:spPr bwMode="auto">
              <a:xfrm>
                <a:off x="2834" y="3019"/>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555" name="Oval 563"/>
              <p:cNvSpPr>
                <a:spLocks noChangeArrowheads="1"/>
              </p:cNvSpPr>
              <p:nvPr/>
            </p:nvSpPr>
            <p:spPr bwMode="auto">
              <a:xfrm>
                <a:off x="2834" y="2562"/>
                <a:ext cx="91" cy="90"/>
              </a:xfrm>
              <a:prstGeom prst="ellipse">
                <a:avLst/>
              </a:prstGeom>
              <a:solidFill>
                <a:schemeClr val="bg2">
                  <a:alpha val="10001"/>
                </a:schemeClr>
              </a:solidFill>
              <a:ln w="12700">
                <a:noFill/>
                <a:round/>
                <a:headEnd/>
                <a:tailEnd/>
              </a:ln>
              <a:effectLst/>
            </p:spPr>
            <p:txBody>
              <a:bodyPr wrap="none" anchor="ctr"/>
              <a:lstStyle/>
              <a:p>
                <a:endParaRPr lang="he-IL"/>
              </a:p>
            </p:txBody>
          </p:sp>
        </p:grpSp>
        <p:sp>
          <p:nvSpPr>
            <p:cNvPr id="85601" name="Line 609"/>
            <p:cNvSpPr>
              <a:spLocks noChangeShapeType="1"/>
            </p:cNvSpPr>
            <p:nvPr/>
          </p:nvSpPr>
          <p:spPr bwMode="auto">
            <a:xfrm flipH="1">
              <a:off x="2653" y="4110"/>
              <a:ext cx="454" cy="0"/>
            </a:xfrm>
            <a:prstGeom prst="line">
              <a:avLst/>
            </a:prstGeom>
            <a:noFill/>
            <a:ln w="9525">
              <a:solidFill>
                <a:schemeClr val="tx1"/>
              </a:solidFill>
              <a:round/>
              <a:headEnd/>
              <a:tailEnd/>
            </a:ln>
            <a:effectLst/>
          </p:spPr>
          <p:txBody>
            <a:bodyPr/>
            <a:lstStyle/>
            <a:p>
              <a:endParaRPr lang="he-IL"/>
            </a:p>
          </p:txBody>
        </p:sp>
      </p:grpSp>
      <p:grpSp>
        <p:nvGrpSpPr>
          <p:cNvPr id="10" name="Group 613"/>
          <p:cNvGrpSpPr>
            <a:grpSpLocks/>
          </p:cNvGrpSpPr>
          <p:nvPr/>
        </p:nvGrpSpPr>
        <p:grpSpPr bwMode="auto">
          <a:xfrm>
            <a:off x="3851275" y="3382963"/>
            <a:ext cx="720725" cy="2520950"/>
            <a:chOff x="2426" y="2568"/>
            <a:chExt cx="454" cy="1588"/>
          </a:xfrm>
        </p:grpSpPr>
        <p:grpSp>
          <p:nvGrpSpPr>
            <p:cNvPr id="11" name="Group 579"/>
            <p:cNvGrpSpPr>
              <a:grpSpLocks/>
            </p:cNvGrpSpPr>
            <p:nvPr/>
          </p:nvGrpSpPr>
          <p:grpSpPr bwMode="auto">
            <a:xfrm>
              <a:off x="2598" y="2568"/>
              <a:ext cx="100" cy="1451"/>
              <a:chOff x="2598" y="2568"/>
              <a:chExt cx="100" cy="1451"/>
            </a:xfrm>
          </p:grpSpPr>
          <p:sp>
            <p:nvSpPr>
              <p:cNvPr id="85534" name="Oval 542"/>
              <p:cNvSpPr>
                <a:spLocks noChangeArrowheads="1"/>
              </p:cNvSpPr>
              <p:nvPr/>
            </p:nvSpPr>
            <p:spPr bwMode="auto">
              <a:xfrm>
                <a:off x="2607" y="3702"/>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36" name="Oval 544"/>
              <p:cNvSpPr>
                <a:spLocks noChangeArrowheads="1"/>
              </p:cNvSpPr>
              <p:nvPr/>
            </p:nvSpPr>
            <p:spPr bwMode="auto">
              <a:xfrm>
                <a:off x="2607" y="3929"/>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44" name="Oval 552"/>
              <p:cNvSpPr>
                <a:spLocks noChangeArrowheads="1"/>
              </p:cNvSpPr>
              <p:nvPr/>
            </p:nvSpPr>
            <p:spPr bwMode="auto">
              <a:xfrm>
                <a:off x="2601" y="3252"/>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546" name="Oval 554"/>
              <p:cNvSpPr>
                <a:spLocks noChangeArrowheads="1"/>
              </p:cNvSpPr>
              <p:nvPr/>
            </p:nvSpPr>
            <p:spPr bwMode="auto">
              <a:xfrm>
                <a:off x="2607" y="3476"/>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50" name="Oval 558"/>
              <p:cNvSpPr>
                <a:spLocks noChangeArrowheads="1"/>
              </p:cNvSpPr>
              <p:nvPr/>
            </p:nvSpPr>
            <p:spPr bwMode="auto">
              <a:xfrm>
                <a:off x="2601" y="2798"/>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552" name="Oval 560"/>
              <p:cNvSpPr>
                <a:spLocks noChangeArrowheads="1"/>
              </p:cNvSpPr>
              <p:nvPr/>
            </p:nvSpPr>
            <p:spPr bwMode="auto">
              <a:xfrm>
                <a:off x="2601" y="3025"/>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554" name="Oval 562"/>
              <p:cNvSpPr>
                <a:spLocks noChangeArrowheads="1"/>
              </p:cNvSpPr>
              <p:nvPr/>
            </p:nvSpPr>
            <p:spPr bwMode="auto">
              <a:xfrm>
                <a:off x="2598" y="2568"/>
                <a:ext cx="91" cy="90"/>
              </a:xfrm>
              <a:prstGeom prst="ellipse">
                <a:avLst/>
              </a:prstGeom>
              <a:solidFill>
                <a:schemeClr val="bg2">
                  <a:alpha val="10001"/>
                </a:schemeClr>
              </a:solidFill>
              <a:ln w="12700">
                <a:noFill/>
                <a:round/>
                <a:headEnd/>
                <a:tailEnd/>
              </a:ln>
              <a:effectLst/>
            </p:spPr>
            <p:txBody>
              <a:bodyPr wrap="none" anchor="ctr"/>
              <a:lstStyle/>
              <a:p>
                <a:endParaRPr lang="he-IL"/>
              </a:p>
            </p:txBody>
          </p:sp>
        </p:grpSp>
        <p:sp>
          <p:nvSpPr>
            <p:cNvPr id="85602" name="Line 610"/>
            <p:cNvSpPr>
              <a:spLocks noChangeShapeType="1"/>
            </p:cNvSpPr>
            <p:nvPr/>
          </p:nvSpPr>
          <p:spPr bwMode="auto">
            <a:xfrm flipH="1">
              <a:off x="2426" y="4156"/>
              <a:ext cx="454" cy="0"/>
            </a:xfrm>
            <a:prstGeom prst="line">
              <a:avLst/>
            </a:prstGeom>
            <a:noFill/>
            <a:ln w="9525">
              <a:solidFill>
                <a:schemeClr val="tx1"/>
              </a:solidFill>
              <a:round/>
              <a:headEnd/>
              <a:tailEnd/>
            </a:ln>
            <a:effectLst/>
          </p:spPr>
          <p:txBody>
            <a:bodyPr/>
            <a:lstStyle/>
            <a:p>
              <a:endParaRPr lang="he-IL"/>
            </a:p>
          </p:txBody>
        </p:sp>
      </p:grpSp>
      <p:grpSp>
        <p:nvGrpSpPr>
          <p:cNvPr id="12" name="Group 621"/>
          <p:cNvGrpSpPr>
            <a:grpSpLocks/>
          </p:cNvGrpSpPr>
          <p:nvPr/>
        </p:nvGrpSpPr>
        <p:grpSpPr bwMode="auto">
          <a:xfrm>
            <a:off x="3132138" y="4829175"/>
            <a:ext cx="719137" cy="1074738"/>
            <a:chOff x="1973" y="3479"/>
            <a:chExt cx="453" cy="677"/>
          </a:xfrm>
        </p:grpSpPr>
        <p:grpSp>
          <p:nvGrpSpPr>
            <p:cNvPr id="13" name="Group 589"/>
            <p:cNvGrpSpPr>
              <a:grpSpLocks/>
            </p:cNvGrpSpPr>
            <p:nvPr/>
          </p:nvGrpSpPr>
          <p:grpSpPr bwMode="auto">
            <a:xfrm>
              <a:off x="2147" y="3479"/>
              <a:ext cx="97" cy="540"/>
              <a:chOff x="2147" y="3479"/>
              <a:chExt cx="97" cy="540"/>
            </a:xfrm>
          </p:grpSpPr>
          <p:sp>
            <p:nvSpPr>
              <p:cNvPr id="85530" name="Oval 538"/>
              <p:cNvSpPr>
                <a:spLocks noChangeArrowheads="1"/>
              </p:cNvSpPr>
              <p:nvPr/>
            </p:nvSpPr>
            <p:spPr bwMode="auto">
              <a:xfrm>
                <a:off x="2153" y="3702"/>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32" name="Oval 540"/>
              <p:cNvSpPr>
                <a:spLocks noChangeArrowheads="1"/>
              </p:cNvSpPr>
              <p:nvPr/>
            </p:nvSpPr>
            <p:spPr bwMode="auto">
              <a:xfrm>
                <a:off x="2153" y="3929"/>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42" name="Oval 550"/>
              <p:cNvSpPr>
                <a:spLocks noChangeArrowheads="1"/>
              </p:cNvSpPr>
              <p:nvPr/>
            </p:nvSpPr>
            <p:spPr bwMode="auto">
              <a:xfrm>
                <a:off x="2147" y="3479"/>
                <a:ext cx="91" cy="90"/>
              </a:xfrm>
              <a:prstGeom prst="ellipse">
                <a:avLst/>
              </a:prstGeom>
              <a:solidFill>
                <a:schemeClr val="bg2">
                  <a:alpha val="20000"/>
                </a:schemeClr>
              </a:solidFill>
              <a:ln w="12700">
                <a:noFill/>
                <a:round/>
                <a:headEnd/>
                <a:tailEnd/>
              </a:ln>
              <a:effectLst/>
            </p:spPr>
            <p:txBody>
              <a:bodyPr wrap="none" anchor="ctr"/>
              <a:lstStyle/>
              <a:p>
                <a:endParaRPr lang="he-IL"/>
              </a:p>
            </p:txBody>
          </p:sp>
        </p:grpSp>
        <p:sp>
          <p:nvSpPr>
            <p:cNvPr id="85606" name="Line 614"/>
            <p:cNvSpPr>
              <a:spLocks noChangeShapeType="1"/>
            </p:cNvSpPr>
            <p:nvPr/>
          </p:nvSpPr>
          <p:spPr bwMode="auto">
            <a:xfrm flipH="1">
              <a:off x="1973" y="4156"/>
              <a:ext cx="453" cy="0"/>
            </a:xfrm>
            <a:prstGeom prst="line">
              <a:avLst/>
            </a:prstGeom>
            <a:noFill/>
            <a:ln w="9525">
              <a:solidFill>
                <a:schemeClr val="tx1"/>
              </a:solidFill>
              <a:round/>
              <a:headEnd/>
              <a:tailEnd/>
            </a:ln>
            <a:effectLst/>
          </p:spPr>
          <p:txBody>
            <a:bodyPr/>
            <a:lstStyle/>
            <a:p>
              <a:endParaRPr lang="he-IL"/>
            </a:p>
          </p:txBody>
        </p:sp>
      </p:grpSp>
      <p:grpSp>
        <p:nvGrpSpPr>
          <p:cNvPr id="14" name="Group 622"/>
          <p:cNvGrpSpPr>
            <a:grpSpLocks/>
          </p:cNvGrpSpPr>
          <p:nvPr/>
        </p:nvGrpSpPr>
        <p:grpSpPr bwMode="auto">
          <a:xfrm>
            <a:off x="2771775" y="4829175"/>
            <a:ext cx="719138" cy="1001713"/>
            <a:chOff x="1746" y="3479"/>
            <a:chExt cx="453" cy="631"/>
          </a:xfrm>
        </p:grpSpPr>
        <p:grpSp>
          <p:nvGrpSpPr>
            <p:cNvPr id="15" name="Group 590"/>
            <p:cNvGrpSpPr>
              <a:grpSpLocks/>
            </p:cNvGrpSpPr>
            <p:nvPr/>
          </p:nvGrpSpPr>
          <p:grpSpPr bwMode="auto">
            <a:xfrm>
              <a:off x="1927" y="3479"/>
              <a:ext cx="97" cy="540"/>
              <a:chOff x="1927" y="3479"/>
              <a:chExt cx="97" cy="540"/>
            </a:xfrm>
          </p:grpSpPr>
          <p:sp>
            <p:nvSpPr>
              <p:cNvPr id="85527" name="Oval 535"/>
              <p:cNvSpPr>
                <a:spLocks noChangeArrowheads="1"/>
              </p:cNvSpPr>
              <p:nvPr/>
            </p:nvSpPr>
            <p:spPr bwMode="auto">
              <a:xfrm>
                <a:off x="1927" y="3702"/>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29" name="Oval 537"/>
              <p:cNvSpPr>
                <a:spLocks noChangeArrowheads="1"/>
              </p:cNvSpPr>
              <p:nvPr/>
            </p:nvSpPr>
            <p:spPr bwMode="auto">
              <a:xfrm>
                <a:off x="1927" y="3929"/>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40" name="Oval 548"/>
              <p:cNvSpPr>
                <a:spLocks noChangeArrowheads="1"/>
              </p:cNvSpPr>
              <p:nvPr/>
            </p:nvSpPr>
            <p:spPr bwMode="auto">
              <a:xfrm>
                <a:off x="1933" y="3479"/>
                <a:ext cx="91" cy="90"/>
              </a:xfrm>
              <a:prstGeom prst="ellipse">
                <a:avLst/>
              </a:prstGeom>
              <a:solidFill>
                <a:schemeClr val="bg2">
                  <a:alpha val="20000"/>
                </a:schemeClr>
              </a:solidFill>
              <a:ln w="12700">
                <a:noFill/>
                <a:round/>
                <a:headEnd/>
                <a:tailEnd/>
              </a:ln>
              <a:effectLst/>
            </p:spPr>
            <p:txBody>
              <a:bodyPr wrap="none" anchor="ctr"/>
              <a:lstStyle/>
              <a:p>
                <a:endParaRPr lang="he-IL"/>
              </a:p>
            </p:txBody>
          </p:sp>
        </p:grpSp>
        <p:sp>
          <p:nvSpPr>
            <p:cNvPr id="85607" name="Line 615"/>
            <p:cNvSpPr>
              <a:spLocks noChangeShapeType="1"/>
            </p:cNvSpPr>
            <p:nvPr/>
          </p:nvSpPr>
          <p:spPr bwMode="auto">
            <a:xfrm flipH="1">
              <a:off x="1746" y="4110"/>
              <a:ext cx="453" cy="0"/>
            </a:xfrm>
            <a:prstGeom prst="line">
              <a:avLst/>
            </a:prstGeom>
            <a:noFill/>
            <a:ln w="9525">
              <a:solidFill>
                <a:schemeClr val="tx1"/>
              </a:solidFill>
              <a:round/>
              <a:headEnd/>
              <a:tailEnd/>
            </a:ln>
            <a:effectLst/>
          </p:spPr>
          <p:txBody>
            <a:bodyPr/>
            <a:lstStyle/>
            <a:p>
              <a:endParaRPr lang="he-IL"/>
            </a:p>
          </p:txBody>
        </p:sp>
      </p:grpSp>
      <p:grpSp>
        <p:nvGrpSpPr>
          <p:cNvPr id="16" name="Group 623"/>
          <p:cNvGrpSpPr>
            <a:grpSpLocks/>
          </p:cNvGrpSpPr>
          <p:nvPr/>
        </p:nvGrpSpPr>
        <p:grpSpPr bwMode="auto">
          <a:xfrm>
            <a:off x="2411413" y="4117975"/>
            <a:ext cx="719137" cy="1785938"/>
            <a:chOff x="1519" y="3031"/>
            <a:chExt cx="453" cy="1125"/>
          </a:xfrm>
        </p:grpSpPr>
        <p:grpSp>
          <p:nvGrpSpPr>
            <p:cNvPr id="17" name="Group 591"/>
            <p:cNvGrpSpPr>
              <a:grpSpLocks/>
            </p:cNvGrpSpPr>
            <p:nvPr/>
          </p:nvGrpSpPr>
          <p:grpSpPr bwMode="auto">
            <a:xfrm>
              <a:off x="1700" y="3031"/>
              <a:ext cx="103" cy="988"/>
              <a:chOff x="1700" y="3031"/>
              <a:chExt cx="103" cy="988"/>
            </a:xfrm>
          </p:grpSpPr>
          <p:sp>
            <p:nvSpPr>
              <p:cNvPr id="85526" name="Oval 534"/>
              <p:cNvSpPr>
                <a:spLocks noChangeArrowheads="1"/>
              </p:cNvSpPr>
              <p:nvPr/>
            </p:nvSpPr>
            <p:spPr bwMode="auto">
              <a:xfrm>
                <a:off x="1700" y="3702"/>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28" name="Oval 536"/>
              <p:cNvSpPr>
                <a:spLocks noChangeArrowheads="1"/>
              </p:cNvSpPr>
              <p:nvPr/>
            </p:nvSpPr>
            <p:spPr bwMode="auto">
              <a:xfrm>
                <a:off x="1700" y="3929"/>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38" name="Oval 546"/>
              <p:cNvSpPr>
                <a:spLocks noChangeArrowheads="1"/>
              </p:cNvSpPr>
              <p:nvPr/>
            </p:nvSpPr>
            <p:spPr bwMode="auto">
              <a:xfrm>
                <a:off x="1709" y="3255"/>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539" name="Oval 547"/>
              <p:cNvSpPr>
                <a:spLocks noChangeArrowheads="1"/>
              </p:cNvSpPr>
              <p:nvPr/>
            </p:nvSpPr>
            <p:spPr bwMode="auto">
              <a:xfrm>
                <a:off x="1703" y="3476"/>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48" name="Oval 556"/>
              <p:cNvSpPr>
                <a:spLocks noChangeArrowheads="1"/>
              </p:cNvSpPr>
              <p:nvPr/>
            </p:nvSpPr>
            <p:spPr bwMode="auto">
              <a:xfrm>
                <a:off x="1712" y="3031"/>
                <a:ext cx="91" cy="90"/>
              </a:xfrm>
              <a:prstGeom prst="ellipse">
                <a:avLst/>
              </a:prstGeom>
              <a:solidFill>
                <a:schemeClr val="bg2">
                  <a:alpha val="10001"/>
                </a:schemeClr>
              </a:solidFill>
              <a:ln w="12700">
                <a:noFill/>
                <a:round/>
                <a:headEnd/>
                <a:tailEnd/>
              </a:ln>
              <a:effectLst/>
            </p:spPr>
            <p:txBody>
              <a:bodyPr wrap="none" anchor="ctr"/>
              <a:lstStyle/>
              <a:p>
                <a:endParaRPr lang="he-IL"/>
              </a:p>
            </p:txBody>
          </p:sp>
        </p:grpSp>
        <p:sp>
          <p:nvSpPr>
            <p:cNvPr id="85608" name="Line 616"/>
            <p:cNvSpPr>
              <a:spLocks noChangeShapeType="1"/>
            </p:cNvSpPr>
            <p:nvPr/>
          </p:nvSpPr>
          <p:spPr bwMode="auto">
            <a:xfrm flipH="1">
              <a:off x="1519" y="4156"/>
              <a:ext cx="453" cy="0"/>
            </a:xfrm>
            <a:prstGeom prst="line">
              <a:avLst/>
            </a:prstGeom>
            <a:noFill/>
            <a:ln w="9525">
              <a:solidFill>
                <a:schemeClr val="tx1"/>
              </a:solidFill>
              <a:round/>
              <a:headEnd/>
              <a:tailEnd/>
            </a:ln>
            <a:effectLst/>
          </p:spPr>
          <p:txBody>
            <a:bodyPr/>
            <a:lstStyle/>
            <a:p>
              <a:endParaRPr lang="he-IL"/>
            </a:p>
          </p:txBody>
        </p:sp>
      </p:grpSp>
      <p:grpSp>
        <p:nvGrpSpPr>
          <p:cNvPr id="18" name="Group 624"/>
          <p:cNvGrpSpPr>
            <a:grpSpLocks/>
          </p:cNvGrpSpPr>
          <p:nvPr/>
        </p:nvGrpSpPr>
        <p:grpSpPr bwMode="auto">
          <a:xfrm>
            <a:off x="2051050" y="3392488"/>
            <a:ext cx="719138" cy="2438400"/>
            <a:chOff x="1292" y="2574"/>
            <a:chExt cx="453" cy="1536"/>
          </a:xfrm>
        </p:grpSpPr>
        <p:grpSp>
          <p:nvGrpSpPr>
            <p:cNvPr id="19" name="Group 592"/>
            <p:cNvGrpSpPr>
              <a:grpSpLocks/>
            </p:cNvGrpSpPr>
            <p:nvPr/>
          </p:nvGrpSpPr>
          <p:grpSpPr bwMode="auto">
            <a:xfrm>
              <a:off x="1473" y="2574"/>
              <a:ext cx="106" cy="1445"/>
              <a:chOff x="1473" y="2574"/>
              <a:chExt cx="106" cy="1445"/>
            </a:xfrm>
          </p:grpSpPr>
          <p:sp>
            <p:nvSpPr>
              <p:cNvPr id="85497" name="Oval 505"/>
              <p:cNvSpPr>
                <a:spLocks noChangeArrowheads="1"/>
              </p:cNvSpPr>
              <p:nvPr/>
            </p:nvSpPr>
            <p:spPr bwMode="auto">
              <a:xfrm>
                <a:off x="1473" y="3702"/>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499" name="Oval 507"/>
              <p:cNvSpPr>
                <a:spLocks noChangeArrowheads="1"/>
              </p:cNvSpPr>
              <p:nvPr/>
            </p:nvSpPr>
            <p:spPr bwMode="auto">
              <a:xfrm>
                <a:off x="1473" y="3929"/>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08" name="Oval 516"/>
              <p:cNvSpPr>
                <a:spLocks noChangeArrowheads="1"/>
              </p:cNvSpPr>
              <p:nvPr/>
            </p:nvSpPr>
            <p:spPr bwMode="auto">
              <a:xfrm>
                <a:off x="1479" y="3249"/>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510" name="Oval 518"/>
              <p:cNvSpPr>
                <a:spLocks noChangeArrowheads="1"/>
              </p:cNvSpPr>
              <p:nvPr/>
            </p:nvSpPr>
            <p:spPr bwMode="auto">
              <a:xfrm>
                <a:off x="1473" y="3476"/>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17" name="Oval 525"/>
              <p:cNvSpPr>
                <a:spLocks noChangeArrowheads="1"/>
              </p:cNvSpPr>
              <p:nvPr/>
            </p:nvSpPr>
            <p:spPr bwMode="auto">
              <a:xfrm>
                <a:off x="1482" y="2798"/>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519" name="Oval 527"/>
              <p:cNvSpPr>
                <a:spLocks noChangeArrowheads="1"/>
              </p:cNvSpPr>
              <p:nvPr/>
            </p:nvSpPr>
            <p:spPr bwMode="auto">
              <a:xfrm>
                <a:off x="1482" y="3025"/>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525" name="Oval 533"/>
              <p:cNvSpPr>
                <a:spLocks noChangeArrowheads="1"/>
              </p:cNvSpPr>
              <p:nvPr/>
            </p:nvSpPr>
            <p:spPr bwMode="auto">
              <a:xfrm>
                <a:off x="1488" y="2574"/>
                <a:ext cx="91" cy="90"/>
              </a:xfrm>
              <a:prstGeom prst="ellipse">
                <a:avLst/>
              </a:prstGeom>
              <a:solidFill>
                <a:schemeClr val="bg2">
                  <a:alpha val="10001"/>
                </a:schemeClr>
              </a:solidFill>
              <a:ln w="12700">
                <a:noFill/>
                <a:round/>
                <a:headEnd/>
                <a:tailEnd/>
              </a:ln>
              <a:effectLst/>
            </p:spPr>
            <p:txBody>
              <a:bodyPr wrap="none" anchor="ctr"/>
              <a:lstStyle/>
              <a:p>
                <a:endParaRPr lang="he-IL"/>
              </a:p>
            </p:txBody>
          </p:sp>
        </p:grpSp>
        <p:sp>
          <p:nvSpPr>
            <p:cNvPr id="85609" name="Line 617"/>
            <p:cNvSpPr>
              <a:spLocks noChangeShapeType="1"/>
            </p:cNvSpPr>
            <p:nvPr/>
          </p:nvSpPr>
          <p:spPr bwMode="auto">
            <a:xfrm flipH="1">
              <a:off x="1292" y="4110"/>
              <a:ext cx="453" cy="0"/>
            </a:xfrm>
            <a:prstGeom prst="line">
              <a:avLst/>
            </a:prstGeom>
            <a:noFill/>
            <a:ln w="9525">
              <a:solidFill>
                <a:schemeClr val="tx1"/>
              </a:solidFill>
              <a:round/>
              <a:headEnd/>
              <a:tailEnd/>
            </a:ln>
            <a:effectLst/>
          </p:spPr>
          <p:txBody>
            <a:bodyPr/>
            <a:lstStyle/>
            <a:p>
              <a:endParaRPr lang="he-IL"/>
            </a:p>
          </p:txBody>
        </p:sp>
      </p:grpSp>
      <p:grpSp>
        <p:nvGrpSpPr>
          <p:cNvPr id="20" name="Group 625"/>
          <p:cNvGrpSpPr>
            <a:grpSpLocks/>
          </p:cNvGrpSpPr>
          <p:nvPr/>
        </p:nvGrpSpPr>
        <p:grpSpPr bwMode="auto">
          <a:xfrm>
            <a:off x="1692275" y="3008313"/>
            <a:ext cx="719138" cy="2895600"/>
            <a:chOff x="1066" y="2332"/>
            <a:chExt cx="453" cy="1824"/>
          </a:xfrm>
        </p:grpSpPr>
        <p:grpSp>
          <p:nvGrpSpPr>
            <p:cNvPr id="21" name="Group 593"/>
            <p:cNvGrpSpPr>
              <a:grpSpLocks/>
            </p:cNvGrpSpPr>
            <p:nvPr/>
          </p:nvGrpSpPr>
          <p:grpSpPr bwMode="auto">
            <a:xfrm>
              <a:off x="1246" y="2332"/>
              <a:ext cx="97" cy="1687"/>
              <a:chOff x="1246" y="2332"/>
              <a:chExt cx="97" cy="1687"/>
            </a:xfrm>
          </p:grpSpPr>
          <p:sp>
            <p:nvSpPr>
              <p:cNvPr id="85496" name="Oval 504"/>
              <p:cNvSpPr>
                <a:spLocks noChangeArrowheads="1"/>
              </p:cNvSpPr>
              <p:nvPr/>
            </p:nvSpPr>
            <p:spPr bwMode="auto">
              <a:xfrm>
                <a:off x="1246" y="3702"/>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498" name="Oval 506"/>
              <p:cNvSpPr>
                <a:spLocks noChangeArrowheads="1"/>
              </p:cNvSpPr>
              <p:nvPr/>
            </p:nvSpPr>
            <p:spPr bwMode="auto">
              <a:xfrm>
                <a:off x="1246" y="3929"/>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07" name="Oval 515"/>
              <p:cNvSpPr>
                <a:spLocks noChangeArrowheads="1"/>
              </p:cNvSpPr>
              <p:nvPr/>
            </p:nvSpPr>
            <p:spPr bwMode="auto">
              <a:xfrm>
                <a:off x="1249" y="3249"/>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509" name="Oval 517"/>
              <p:cNvSpPr>
                <a:spLocks noChangeArrowheads="1"/>
              </p:cNvSpPr>
              <p:nvPr/>
            </p:nvSpPr>
            <p:spPr bwMode="auto">
              <a:xfrm>
                <a:off x="1246" y="3476"/>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16" name="Oval 524"/>
              <p:cNvSpPr>
                <a:spLocks noChangeArrowheads="1"/>
              </p:cNvSpPr>
              <p:nvPr/>
            </p:nvSpPr>
            <p:spPr bwMode="auto">
              <a:xfrm>
                <a:off x="1252" y="2792"/>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518" name="Oval 526"/>
              <p:cNvSpPr>
                <a:spLocks noChangeArrowheads="1"/>
              </p:cNvSpPr>
              <p:nvPr/>
            </p:nvSpPr>
            <p:spPr bwMode="auto">
              <a:xfrm>
                <a:off x="1249" y="3022"/>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523" name="Oval 531"/>
              <p:cNvSpPr>
                <a:spLocks noChangeArrowheads="1"/>
              </p:cNvSpPr>
              <p:nvPr/>
            </p:nvSpPr>
            <p:spPr bwMode="auto">
              <a:xfrm>
                <a:off x="1249" y="2332"/>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524" name="Oval 532"/>
              <p:cNvSpPr>
                <a:spLocks noChangeArrowheads="1"/>
              </p:cNvSpPr>
              <p:nvPr/>
            </p:nvSpPr>
            <p:spPr bwMode="auto">
              <a:xfrm>
                <a:off x="1246" y="2562"/>
                <a:ext cx="91" cy="90"/>
              </a:xfrm>
              <a:prstGeom prst="ellipse">
                <a:avLst/>
              </a:prstGeom>
              <a:solidFill>
                <a:schemeClr val="bg2">
                  <a:alpha val="10001"/>
                </a:schemeClr>
              </a:solidFill>
              <a:ln w="12700">
                <a:noFill/>
                <a:round/>
                <a:headEnd/>
                <a:tailEnd/>
              </a:ln>
              <a:effectLst/>
            </p:spPr>
            <p:txBody>
              <a:bodyPr wrap="none" anchor="ctr"/>
              <a:lstStyle/>
              <a:p>
                <a:endParaRPr lang="he-IL"/>
              </a:p>
            </p:txBody>
          </p:sp>
        </p:grpSp>
        <p:sp>
          <p:nvSpPr>
            <p:cNvPr id="85610" name="Line 618"/>
            <p:cNvSpPr>
              <a:spLocks noChangeShapeType="1"/>
            </p:cNvSpPr>
            <p:nvPr/>
          </p:nvSpPr>
          <p:spPr bwMode="auto">
            <a:xfrm flipH="1">
              <a:off x="1066" y="4156"/>
              <a:ext cx="453" cy="0"/>
            </a:xfrm>
            <a:prstGeom prst="line">
              <a:avLst/>
            </a:prstGeom>
            <a:noFill/>
            <a:ln w="9525">
              <a:solidFill>
                <a:schemeClr val="tx1"/>
              </a:solidFill>
              <a:round/>
              <a:headEnd/>
              <a:tailEnd/>
            </a:ln>
            <a:effectLst/>
          </p:spPr>
          <p:txBody>
            <a:bodyPr/>
            <a:lstStyle/>
            <a:p>
              <a:endParaRPr lang="he-IL"/>
            </a:p>
          </p:txBody>
        </p:sp>
      </p:grpSp>
      <p:grpSp>
        <p:nvGrpSpPr>
          <p:cNvPr id="22" name="Group 628"/>
          <p:cNvGrpSpPr>
            <a:grpSpLocks/>
          </p:cNvGrpSpPr>
          <p:nvPr/>
        </p:nvGrpSpPr>
        <p:grpSpPr bwMode="auto">
          <a:xfrm>
            <a:off x="1331913" y="3008313"/>
            <a:ext cx="719137" cy="2822575"/>
            <a:chOff x="839" y="2332"/>
            <a:chExt cx="453" cy="1778"/>
          </a:xfrm>
        </p:grpSpPr>
        <p:grpSp>
          <p:nvGrpSpPr>
            <p:cNvPr id="23" name="Group 594"/>
            <p:cNvGrpSpPr>
              <a:grpSpLocks/>
            </p:cNvGrpSpPr>
            <p:nvPr/>
          </p:nvGrpSpPr>
          <p:grpSpPr bwMode="auto">
            <a:xfrm>
              <a:off x="1013" y="2332"/>
              <a:ext cx="97" cy="1687"/>
              <a:chOff x="1013" y="2332"/>
              <a:chExt cx="97" cy="1687"/>
            </a:xfrm>
          </p:grpSpPr>
          <p:sp>
            <p:nvSpPr>
              <p:cNvPr id="85493" name="Oval 501"/>
              <p:cNvSpPr>
                <a:spLocks noChangeArrowheads="1"/>
              </p:cNvSpPr>
              <p:nvPr/>
            </p:nvSpPr>
            <p:spPr bwMode="auto">
              <a:xfrm>
                <a:off x="1019" y="3702"/>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495" name="Oval 503"/>
              <p:cNvSpPr>
                <a:spLocks noChangeArrowheads="1"/>
              </p:cNvSpPr>
              <p:nvPr/>
            </p:nvSpPr>
            <p:spPr bwMode="auto">
              <a:xfrm>
                <a:off x="1019" y="3929"/>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04" name="Oval 512"/>
              <p:cNvSpPr>
                <a:spLocks noChangeArrowheads="1"/>
              </p:cNvSpPr>
              <p:nvPr/>
            </p:nvSpPr>
            <p:spPr bwMode="auto">
              <a:xfrm>
                <a:off x="1016" y="3249"/>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506" name="Oval 514"/>
              <p:cNvSpPr>
                <a:spLocks noChangeArrowheads="1"/>
              </p:cNvSpPr>
              <p:nvPr/>
            </p:nvSpPr>
            <p:spPr bwMode="auto">
              <a:xfrm>
                <a:off x="1019" y="3476"/>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13" name="Oval 521"/>
              <p:cNvSpPr>
                <a:spLocks noChangeArrowheads="1"/>
              </p:cNvSpPr>
              <p:nvPr/>
            </p:nvSpPr>
            <p:spPr bwMode="auto">
              <a:xfrm>
                <a:off x="1013" y="2792"/>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515" name="Oval 523"/>
              <p:cNvSpPr>
                <a:spLocks noChangeArrowheads="1"/>
              </p:cNvSpPr>
              <p:nvPr/>
            </p:nvSpPr>
            <p:spPr bwMode="auto">
              <a:xfrm>
                <a:off x="1016" y="3022"/>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520" name="Oval 528"/>
              <p:cNvSpPr>
                <a:spLocks noChangeArrowheads="1"/>
              </p:cNvSpPr>
              <p:nvPr/>
            </p:nvSpPr>
            <p:spPr bwMode="auto">
              <a:xfrm>
                <a:off x="1016" y="2332"/>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522" name="Oval 530"/>
              <p:cNvSpPr>
                <a:spLocks noChangeArrowheads="1"/>
              </p:cNvSpPr>
              <p:nvPr/>
            </p:nvSpPr>
            <p:spPr bwMode="auto">
              <a:xfrm>
                <a:off x="1019" y="2562"/>
                <a:ext cx="91" cy="90"/>
              </a:xfrm>
              <a:prstGeom prst="ellipse">
                <a:avLst/>
              </a:prstGeom>
              <a:solidFill>
                <a:schemeClr val="bg2">
                  <a:alpha val="10001"/>
                </a:schemeClr>
              </a:solidFill>
              <a:ln w="12700">
                <a:noFill/>
                <a:round/>
                <a:headEnd/>
                <a:tailEnd/>
              </a:ln>
              <a:effectLst/>
            </p:spPr>
            <p:txBody>
              <a:bodyPr wrap="none" anchor="ctr"/>
              <a:lstStyle/>
              <a:p>
                <a:endParaRPr lang="he-IL"/>
              </a:p>
            </p:txBody>
          </p:sp>
        </p:grpSp>
        <p:sp>
          <p:nvSpPr>
            <p:cNvPr id="85611" name="Line 619"/>
            <p:cNvSpPr>
              <a:spLocks noChangeShapeType="1"/>
            </p:cNvSpPr>
            <p:nvPr/>
          </p:nvSpPr>
          <p:spPr bwMode="auto">
            <a:xfrm flipH="1">
              <a:off x="839" y="4110"/>
              <a:ext cx="453" cy="0"/>
            </a:xfrm>
            <a:prstGeom prst="line">
              <a:avLst/>
            </a:prstGeom>
            <a:noFill/>
            <a:ln w="9525">
              <a:solidFill>
                <a:schemeClr val="tx1"/>
              </a:solidFill>
              <a:round/>
              <a:headEnd/>
              <a:tailEnd/>
            </a:ln>
            <a:effectLst/>
          </p:spPr>
          <p:txBody>
            <a:bodyPr/>
            <a:lstStyle/>
            <a:p>
              <a:endParaRPr lang="he-IL"/>
            </a:p>
          </p:txBody>
        </p:sp>
      </p:grpSp>
      <p:grpSp>
        <p:nvGrpSpPr>
          <p:cNvPr id="24" name="Group 626"/>
          <p:cNvGrpSpPr>
            <a:grpSpLocks/>
          </p:cNvGrpSpPr>
          <p:nvPr/>
        </p:nvGrpSpPr>
        <p:grpSpPr bwMode="auto">
          <a:xfrm>
            <a:off x="971550" y="3392488"/>
            <a:ext cx="719138" cy="2511425"/>
            <a:chOff x="612" y="2574"/>
            <a:chExt cx="453" cy="1582"/>
          </a:xfrm>
        </p:grpSpPr>
        <p:grpSp>
          <p:nvGrpSpPr>
            <p:cNvPr id="25" name="Group 595"/>
            <p:cNvGrpSpPr>
              <a:grpSpLocks/>
            </p:cNvGrpSpPr>
            <p:nvPr/>
          </p:nvGrpSpPr>
          <p:grpSpPr bwMode="auto">
            <a:xfrm>
              <a:off x="777" y="2574"/>
              <a:ext cx="106" cy="1445"/>
              <a:chOff x="777" y="2574"/>
              <a:chExt cx="106" cy="1445"/>
            </a:xfrm>
          </p:grpSpPr>
          <p:sp>
            <p:nvSpPr>
              <p:cNvPr id="85492" name="Oval 500"/>
              <p:cNvSpPr>
                <a:spLocks noChangeArrowheads="1"/>
              </p:cNvSpPr>
              <p:nvPr/>
            </p:nvSpPr>
            <p:spPr bwMode="auto">
              <a:xfrm>
                <a:off x="792" y="3702"/>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494" name="Oval 502"/>
              <p:cNvSpPr>
                <a:spLocks noChangeArrowheads="1"/>
              </p:cNvSpPr>
              <p:nvPr/>
            </p:nvSpPr>
            <p:spPr bwMode="auto">
              <a:xfrm>
                <a:off x="792" y="3929"/>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03" name="Oval 511"/>
              <p:cNvSpPr>
                <a:spLocks noChangeArrowheads="1"/>
              </p:cNvSpPr>
              <p:nvPr/>
            </p:nvSpPr>
            <p:spPr bwMode="auto">
              <a:xfrm>
                <a:off x="786" y="3249"/>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505" name="Oval 513"/>
              <p:cNvSpPr>
                <a:spLocks noChangeArrowheads="1"/>
              </p:cNvSpPr>
              <p:nvPr/>
            </p:nvSpPr>
            <p:spPr bwMode="auto">
              <a:xfrm>
                <a:off x="792" y="3476"/>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12" name="Oval 520"/>
              <p:cNvSpPr>
                <a:spLocks noChangeArrowheads="1"/>
              </p:cNvSpPr>
              <p:nvPr/>
            </p:nvSpPr>
            <p:spPr bwMode="auto">
              <a:xfrm>
                <a:off x="783" y="2798"/>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514" name="Oval 522"/>
              <p:cNvSpPr>
                <a:spLocks noChangeArrowheads="1"/>
              </p:cNvSpPr>
              <p:nvPr/>
            </p:nvSpPr>
            <p:spPr bwMode="auto">
              <a:xfrm>
                <a:off x="783" y="3025"/>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521" name="Oval 529"/>
              <p:cNvSpPr>
                <a:spLocks noChangeArrowheads="1"/>
              </p:cNvSpPr>
              <p:nvPr/>
            </p:nvSpPr>
            <p:spPr bwMode="auto">
              <a:xfrm>
                <a:off x="777" y="2574"/>
                <a:ext cx="91" cy="90"/>
              </a:xfrm>
              <a:prstGeom prst="ellipse">
                <a:avLst/>
              </a:prstGeom>
              <a:solidFill>
                <a:schemeClr val="bg2">
                  <a:alpha val="10001"/>
                </a:schemeClr>
              </a:solidFill>
              <a:ln w="12700">
                <a:noFill/>
                <a:round/>
                <a:headEnd/>
                <a:tailEnd/>
              </a:ln>
              <a:effectLst/>
            </p:spPr>
            <p:txBody>
              <a:bodyPr wrap="none" anchor="ctr"/>
              <a:lstStyle/>
              <a:p>
                <a:endParaRPr lang="he-IL"/>
              </a:p>
            </p:txBody>
          </p:sp>
        </p:grpSp>
        <p:sp>
          <p:nvSpPr>
            <p:cNvPr id="85612" name="Line 620"/>
            <p:cNvSpPr>
              <a:spLocks noChangeShapeType="1"/>
            </p:cNvSpPr>
            <p:nvPr/>
          </p:nvSpPr>
          <p:spPr bwMode="auto">
            <a:xfrm flipH="1">
              <a:off x="612" y="4156"/>
              <a:ext cx="453" cy="0"/>
            </a:xfrm>
            <a:prstGeom prst="line">
              <a:avLst/>
            </a:prstGeom>
            <a:noFill/>
            <a:ln w="9525">
              <a:solidFill>
                <a:schemeClr val="tx1"/>
              </a:solidFill>
              <a:round/>
              <a:headEnd/>
              <a:tailEnd/>
            </a:ln>
            <a:effectLst/>
          </p:spPr>
          <p:txBody>
            <a:bodyPr/>
            <a:lstStyle/>
            <a:p>
              <a:endParaRPr lang="he-IL"/>
            </a:p>
          </p:txBody>
        </p:sp>
      </p:grpSp>
      <p:grpSp>
        <p:nvGrpSpPr>
          <p:cNvPr id="26" name="Group 630"/>
          <p:cNvGrpSpPr>
            <a:grpSpLocks/>
          </p:cNvGrpSpPr>
          <p:nvPr/>
        </p:nvGrpSpPr>
        <p:grpSpPr bwMode="auto">
          <a:xfrm>
            <a:off x="250825" y="4833938"/>
            <a:ext cx="719138" cy="1069975"/>
            <a:chOff x="158" y="3482"/>
            <a:chExt cx="453" cy="674"/>
          </a:xfrm>
        </p:grpSpPr>
        <p:grpSp>
          <p:nvGrpSpPr>
            <p:cNvPr id="27" name="Group 597"/>
            <p:cNvGrpSpPr>
              <a:grpSpLocks/>
            </p:cNvGrpSpPr>
            <p:nvPr/>
          </p:nvGrpSpPr>
          <p:grpSpPr bwMode="auto">
            <a:xfrm>
              <a:off x="333" y="3482"/>
              <a:ext cx="97" cy="537"/>
              <a:chOff x="333" y="3482"/>
              <a:chExt cx="97" cy="537"/>
            </a:xfrm>
          </p:grpSpPr>
          <p:sp>
            <p:nvSpPr>
              <p:cNvPr id="85488" name="Oval 496"/>
              <p:cNvSpPr>
                <a:spLocks noChangeArrowheads="1"/>
              </p:cNvSpPr>
              <p:nvPr/>
            </p:nvSpPr>
            <p:spPr bwMode="auto">
              <a:xfrm>
                <a:off x="339" y="3702"/>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490" name="Oval 498"/>
              <p:cNvSpPr>
                <a:spLocks noChangeArrowheads="1"/>
              </p:cNvSpPr>
              <p:nvPr/>
            </p:nvSpPr>
            <p:spPr bwMode="auto">
              <a:xfrm>
                <a:off x="339" y="3929"/>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01" name="Oval 509"/>
              <p:cNvSpPr>
                <a:spLocks noChangeArrowheads="1"/>
              </p:cNvSpPr>
              <p:nvPr/>
            </p:nvSpPr>
            <p:spPr bwMode="auto">
              <a:xfrm>
                <a:off x="333" y="3482"/>
                <a:ext cx="91" cy="90"/>
              </a:xfrm>
              <a:prstGeom prst="ellipse">
                <a:avLst/>
              </a:prstGeom>
              <a:solidFill>
                <a:schemeClr val="bg2">
                  <a:alpha val="20000"/>
                </a:schemeClr>
              </a:solidFill>
              <a:ln w="12700">
                <a:noFill/>
                <a:round/>
                <a:headEnd/>
                <a:tailEnd/>
              </a:ln>
              <a:effectLst/>
            </p:spPr>
            <p:txBody>
              <a:bodyPr wrap="none" anchor="ctr"/>
              <a:lstStyle/>
              <a:p>
                <a:endParaRPr lang="he-IL"/>
              </a:p>
            </p:txBody>
          </p:sp>
        </p:grpSp>
        <p:sp>
          <p:nvSpPr>
            <p:cNvPr id="85621" name="Line 629"/>
            <p:cNvSpPr>
              <a:spLocks noChangeShapeType="1"/>
            </p:cNvSpPr>
            <p:nvPr/>
          </p:nvSpPr>
          <p:spPr bwMode="auto">
            <a:xfrm flipH="1">
              <a:off x="158" y="4156"/>
              <a:ext cx="453" cy="0"/>
            </a:xfrm>
            <a:prstGeom prst="line">
              <a:avLst/>
            </a:prstGeom>
            <a:noFill/>
            <a:ln w="9525">
              <a:solidFill>
                <a:schemeClr val="tx1"/>
              </a:solidFill>
              <a:round/>
              <a:headEnd/>
              <a:tailEnd/>
            </a:ln>
            <a:effectLst/>
          </p:spPr>
          <p:txBody>
            <a:bodyPr/>
            <a:lstStyle/>
            <a:p>
              <a:endParaRPr lang="he-IL"/>
            </a:p>
          </p:txBody>
        </p:sp>
      </p:grpSp>
      <p:grpSp>
        <p:nvGrpSpPr>
          <p:cNvPr id="28" name="Group 634"/>
          <p:cNvGrpSpPr>
            <a:grpSpLocks/>
          </p:cNvGrpSpPr>
          <p:nvPr/>
        </p:nvGrpSpPr>
        <p:grpSpPr bwMode="auto">
          <a:xfrm>
            <a:off x="611188" y="4117975"/>
            <a:ext cx="719137" cy="1712913"/>
            <a:chOff x="385" y="3031"/>
            <a:chExt cx="453" cy="1079"/>
          </a:xfrm>
        </p:grpSpPr>
        <p:grpSp>
          <p:nvGrpSpPr>
            <p:cNvPr id="29" name="Group 596"/>
            <p:cNvGrpSpPr>
              <a:grpSpLocks/>
            </p:cNvGrpSpPr>
            <p:nvPr/>
          </p:nvGrpSpPr>
          <p:grpSpPr bwMode="auto">
            <a:xfrm>
              <a:off x="554" y="3031"/>
              <a:ext cx="103" cy="988"/>
              <a:chOff x="554" y="3031"/>
              <a:chExt cx="103" cy="988"/>
            </a:xfrm>
          </p:grpSpPr>
          <p:sp>
            <p:nvSpPr>
              <p:cNvPr id="85489" name="Oval 497"/>
              <p:cNvSpPr>
                <a:spLocks noChangeArrowheads="1"/>
              </p:cNvSpPr>
              <p:nvPr/>
            </p:nvSpPr>
            <p:spPr bwMode="auto">
              <a:xfrm>
                <a:off x="566" y="3702"/>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491" name="Oval 499"/>
              <p:cNvSpPr>
                <a:spLocks noChangeArrowheads="1"/>
              </p:cNvSpPr>
              <p:nvPr/>
            </p:nvSpPr>
            <p:spPr bwMode="auto">
              <a:xfrm>
                <a:off x="566" y="3929"/>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00" name="Oval 508"/>
              <p:cNvSpPr>
                <a:spLocks noChangeArrowheads="1"/>
              </p:cNvSpPr>
              <p:nvPr/>
            </p:nvSpPr>
            <p:spPr bwMode="auto">
              <a:xfrm>
                <a:off x="557" y="3255"/>
                <a:ext cx="91" cy="90"/>
              </a:xfrm>
              <a:prstGeom prst="ellipse">
                <a:avLst/>
              </a:prstGeom>
              <a:solidFill>
                <a:schemeClr val="bg2">
                  <a:alpha val="10001"/>
                </a:schemeClr>
              </a:solidFill>
              <a:ln w="12700">
                <a:noFill/>
                <a:round/>
                <a:headEnd/>
                <a:tailEnd/>
              </a:ln>
              <a:effectLst/>
            </p:spPr>
            <p:txBody>
              <a:bodyPr wrap="none" anchor="ctr"/>
              <a:lstStyle/>
              <a:p>
                <a:endParaRPr lang="he-IL"/>
              </a:p>
            </p:txBody>
          </p:sp>
          <p:sp>
            <p:nvSpPr>
              <p:cNvPr id="85502" name="Oval 510"/>
              <p:cNvSpPr>
                <a:spLocks noChangeArrowheads="1"/>
              </p:cNvSpPr>
              <p:nvPr/>
            </p:nvSpPr>
            <p:spPr bwMode="auto">
              <a:xfrm>
                <a:off x="563" y="3476"/>
                <a:ext cx="91" cy="90"/>
              </a:xfrm>
              <a:prstGeom prst="ellipse">
                <a:avLst/>
              </a:prstGeom>
              <a:solidFill>
                <a:schemeClr val="bg2">
                  <a:alpha val="20000"/>
                </a:schemeClr>
              </a:solidFill>
              <a:ln w="12700">
                <a:noFill/>
                <a:round/>
                <a:headEnd/>
                <a:tailEnd/>
              </a:ln>
              <a:effectLst/>
            </p:spPr>
            <p:txBody>
              <a:bodyPr wrap="none" anchor="ctr"/>
              <a:lstStyle/>
              <a:p>
                <a:endParaRPr lang="he-IL"/>
              </a:p>
            </p:txBody>
          </p:sp>
          <p:sp>
            <p:nvSpPr>
              <p:cNvPr id="85511" name="Oval 519"/>
              <p:cNvSpPr>
                <a:spLocks noChangeArrowheads="1"/>
              </p:cNvSpPr>
              <p:nvPr/>
            </p:nvSpPr>
            <p:spPr bwMode="auto">
              <a:xfrm>
                <a:off x="554" y="3031"/>
                <a:ext cx="91" cy="90"/>
              </a:xfrm>
              <a:prstGeom prst="ellipse">
                <a:avLst/>
              </a:prstGeom>
              <a:solidFill>
                <a:schemeClr val="bg2">
                  <a:alpha val="10001"/>
                </a:schemeClr>
              </a:solidFill>
              <a:ln w="12700">
                <a:noFill/>
                <a:round/>
                <a:headEnd/>
                <a:tailEnd/>
              </a:ln>
              <a:effectLst/>
            </p:spPr>
            <p:txBody>
              <a:bodyPr wrap="none" anchor="ctr"/>
              <a:lstStyle/>
              <a:p>
                <a:endParaRPr lang="he-IL"/>
              </a:p>
            </p:txBody>
          </p:sp>
        </p:grpSp>
        <p:sp>
          <p:nvSpPr>
            <p:cNvPr id="85625" name="Line 633"/>
            <p:cNvSpPr>
              <a:spLocks noChangeShapeType="1"/>
            </p:cNvSpPr>
            <p:nvPr/>
          </p:nvSpPr>
          <p:spPr bwMode="auto">
            <a:xfrm flipH="1">
              <a:off x="385" y="4110"/>
              <a:ext cx="453" cy="0"/>
            </a:xfrm>
            <a:prstGeom prst="line">
              <a:avLst/>
            </a:prstGeom>
            <a:noFill/>
            <a:ln w="9525">
              <a:solidFill>
                <a:schemeClr val="tx1"/>
              </a:solidFill>
              <a:round/>
              <a:headEnd/>
              <a:tailEnd/>
            </a:ln>
            <a:effectLst/>
          </p:spPr>
          <p:txBody>
            <a:bodyPr/>
            <a:lstStyle/>
            <a:p>
              <a:endParaRPr lang="he-IL"/>
            </a:p>
          </p:txBody>
        </p:sp>
      </p:grpSp>
      <p:grpSp>
        <p:nvGrpSpPr>
          <p:cNvPr id="30" name="Group 798"/>
          <p:cNvGrpSpPr>
            <a:grpSpLocks/>
          </p:cNvGrpSpPr>
          <p:nvPr/>
        </p:nvGrpSpPr>
        <p:grpSpPr bwMode="auto">
          <a:xfrm>
            <a:off x="4932363" y="4116388"/>
            <a:ext cx="719137" cy="1858962"/>
            <a:chOff x="3107" y="3030"/>
            <a:chExt cx="453" cy="1171"/>
          </a:xfrm>
        </p:grpSpPr>
        <p:sp>
          <p:nvSpPr>
            <p:cNvPr id="85777" name="Oval 785"/>
            <p:cNvSpPr>
              <a:spLocks noChangeArrowheads="1"/>
            </p:cNvSpPr>
            <p:nvPr/>
          </p:nvSpPr>
          <p:spPr bwMode="auto">
            <a:xfrm>
              <a:off x="3288" y="3701"/>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79" name="Oval 787"/>
            <p:cNvSpPr>
              <a:spLocks noChangeArrowheads="1"/>
            </p:cNvSpPr>
            <p:nvPr/>
          </p:nvSpPr>
          <p:spPr bwMode="auto">
            <a:xfrm>
              <a:off x="3288" y="3928"/>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81" name="Oval 789"/>
            <p:cNvSpPr>
              <a:spLocks noChangeArrowheads="1"/>
            </p:cNvSpPr>
            <p:nvPr/>
          </p:nvSpPr>
          <p:spPr bwMode="auto">
            <a:xfrm>
              <a:off x="3297" y="3251"/>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83" name="Oval 791"/>
            <p:cNvSpPr>
              <a:spLocks noChangeArrowheads="1"/>
            </p:cNvSpPr>
            <p:nvPr/>
          </p:nvSpPr>
          <p:spPr bwMode="auto">
            <a:xfrm>
              <a:off x="3291" y="3475"/>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86" name="Oval 794"/>
            <p:cNvSpPr>
              <a:spLocks noChangeArrowheads="1"/>
            </p:cNvSpPr>
            <p:nvPr/>
          </p:nvSpPr>
          <p:spPr bwMode="auto">
            <a:xfrm>
              <a:off x="3297" y="3030"/>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88" name="Line 796"/>
            <p:cNvSpPr>
              <a:spLocks noChangeShapeType="1"/>
            </p:cNvSpPr>
            <p:nvPr/>
          </p:nvSpPr>
          <p:spPr bwMode="auto">
            <a:xfrm>
              <a:off x="3107" y="4201"/>
              <a:ext cx="453" cy="0"/>
            </a:xfrm>
            <a:prstGeom prst="line">
              <a:avLst/>
            </a:prstGeom>
            <a:noFill/>
            <a:ln w="9525">
              <a:solidFill>
                <a:schemeClr val="tx1"/>
              </a:solidFill>
              <a:round/>
              <a:headEnd/>
              <a:tailEnd/>
            </a:ln>
            <a:effectLst/>
          </p:spPr>
          <p:txBody>
            <a:bodyPr/>
            <a:lstStyle/>
            <a:p>
              <a:endParaRPr lang="he-IL"/>
            </a:p>
          </p:txBody>
        </p:sp>
      </p:grpSp>
      <p:grpSp>
        <p:nvGrpSpPr>
          <p:cNvPr id="31" name="Group 802"/>
          <p:cNvGrpSpPr>
            <a:grpSpLocks/>
          </p:cNvGrpSpPr>
          <p:nvPr/>
        </p:nvGrpSpPr>
        <p:grpSpPr bwMode="auto">
          <a:xfrm>
            <a:off x="4572000" y="3381375"/>
            <a:ext cx="719138" cy="2667000"/>
            <a:chOff x="2880" y="2567"/>
            <a:chExt cx="453" cy="1680"/>
          </a:xfrm>
        </p:grpSpPr>
        <p:sp>
          <p:nvSpPr>
            <p:cNvPr id="85776" name="Oval 784"/>
            <p:cNvSpPr>
              <a:spLocks noChangeArrowheads="1"/>
            </p:cNvSpPr>
            <p:nvPr/>
          </p:nvSpPr>
          <p:spPr bwMode="auto">
            <a:xfrm>
              <a:off x="3061" y="3701"/>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78" name="Oval 786"/>
            <p:cNvSpPr>
              <a:spLocks noChangeArrowheads="1"/>
            </p:cNvSpPr>
            <p:nvPr/>
          </p:nvSpPr>
          <p:spPr bwMode="auto">
            <a:xfrm>
              <a:off x="3061" y="3928"/>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80" name="Oval 788"/>
            <p:cNvSpPr>
              <a:spLocks noChangeArrowheads="1"/>
            </p:cNvSpPr>
            <p:nvPr/>
          </p:nvSpPr>
          <p:spPr bwMode="auto">
            <a:xfrm>
              <a:off x="3067" y="3251"/>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82" name="Oval 790"/>
            <p:cNvSpPr>
              <a:spLocks noChangeArrowheads="1"/>
            </p:cNvSpPr>
            <p:nvPr/>
          </p:nvSpPr>
          <p:spPr bwMode="auto">
            <a:xfrm>
              <a:off x="3061" y="3475"/>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84" name="Oval 792"/>
            <p:cNvSpPr>
              <a:spLocks noChangeArrowheads="1"/>
            </p:cNvSpPr>
            <p:nvPr/>
          </p:nvSpPr>
          <p:spPr bwMode="auto">
            <a:xfrm>
              <a:off x="3067" y="2797"/>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85" name="Oval 793"/>
            <p:cNvSpPr>
              <a:spLocks noChangeArrowheads="1"/>
            </p:cNvSpPr>
            <p:nvPr/>
          </p:nvSpPr>
          <p:spPr bwMode="auto">
            <a:xfrm>
              <a:off x="3067" y="3024"/>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87" name="Oval 795"/>
            <p:cNvSpPr>
              <a:spLocks noChangeArrowheads="1"/>
            </p:cNvSpPr>
            <p:nvPr/>
          </p:nvSpPr>
          <p:spPr bwMode="auto">
            <a:xfrm>
              <a:off x="3070" y="2567"/>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89" name="Line 797"/>
            <p:cNvSpPr>
              <a:spLocks noChangeShapeType="1"/>
            </p:cNvSpPr>
            <p:nvPr/>
          </p:nvSpPr>
          <p:spPr bwMode="auto">
            <a:xfrm>
              <a:off x="2880" y="4247"/>
              <a:ext cx="453" cy="0"/>
            </a:xfrm>
            <a:prstGeom prst="line">
              <a:avLst/>
            </a:prstGeom>
            <a:noFill/>
            <a:ln w="9525">
              <a:solidFill>
                <a:schemeClr val="tx1"/>
              </a:solidFill>
              <a:round/>
              <a:headEnd/>
              <a:tailEnd/>
            </a:ln>
            <a:effectLst/>
          </p:spPr>
          <p:txBody>
            <a:bodyPr/>
            <a:lstStyle/>
            <a:p>
              <a:endParaRPr lang="he-IL"/>
            </a:p>
          </p:txBody>
        </p:sp>
      </p:grpSp>
      <p:grpSp>
        <p:nvGrpSpPr>
          <p:cNvPr id="101584" name="Group 801"/>
          <p:cNvGrpSpPr>
            <a:grpSpLocks/>
          </p:cNvGrpSpPr>
          <p:nvPr/>
        </p:nvGrpSpPr>
        <p:grpSpPr bwMode="auto">
          <a:xfrm>
            <a:off x="4211638" y="3373438"/>
            <a:ext cx="719137" cy="2601912"/>
            <a:chOff x="2653" y="2562"/>
            <a:chExt cx="453" cy="1639"/>
          </a:xfrm>
        </p:grpSpPr>
        <p:sp>
          <p:nvSpPr>
            <p:cNvPr id="85755" name="Oval 763"/>
            <p:cNvSpPr>
              <a:spLocks noChangeArrowheads="1"/>
            </p:cNvSpPr>
            <p:nvPr/>
          </p:nvSpPr>
          <p:spPr bwMode="auto">
            <a:xfrm>
              <a:off x="2835" y="3702"/>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57" name="Oval 765"/>
            <p:cNvSpPr>
              <a:spLocks noChangeArrowheads="1"/>
            </p:cNvSpPr>
            <p:nvPr/>
          </p:nvSpPr>
          <p:spPr bwMode="auto">
            <a:xfrm>
              <a:off x="2835" y="3929"/>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65" name="Oval 773"/>
            <p:cNvSpPr>
              <a:spLocks noChangeArrowheads="1"/>
            </p:cNvSpPr>
            <p:nvPr/>
          </p:nvSpPr>
          <p:spPr bwMode="auto">
            <a:xfrm>
              <a:off x="2835" y="3249"/>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67" name="Oval 775"/>
            <p:cNvSpPr>
              <a:spLocks noChangeArrowheads="1"/>
            </p:cNvSpPr>
            <p:nvPr/>
          </p:nvSpPr>
          <p:spPr bwMode="auto">
            <a:xfrm>
              <a:off x="2835" y="3476"/>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71" name="Oval 779"/>
            <p:cNvSpPr>
              <a:spLocks noChangeArrowheads="1"/>
            </p:cNvSpPr>
            <p:nvPr/>
          </p:nvSpPr>
          <p:spPr bwMode="auto">
            <a:xfrm>
              <a:off x="2835" y="2789"/>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73" name="Oval 781"/>
            <p:cNvSpPr>
              <a:spLocks noChangeArrowheads="1"/>
            </p:cNvSpPr>
            <p:nvPr/>
          </p:nvSpPr>
          <p:spPr bwMode="auto">
            <a:xfrm>
              <a:off x="2835" y="3019"/>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75" name="Oval 783"/>
            <p:cNvSpPr>
              <a:spLocks noChangeArrowheads="1"/>
            </p:cNvSpPr>
            <p:nvPr/>
          </p:nvSpPr>
          <p:spPr bwMode="auto">
            <a:xfrm>
              <a:off x="2835" y="2562"/>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91" name="Line 799"/>
            <p:cNvSpPr>
              <a:spLocks noChangeShapeType="1"/>
            </p:cNvSpPr>
            <p:nvPr/>
          </p:nvSpPr>
          <p:spPr bwMode="auto">
            <a:xfrm>
              <a:off x="2653" y="4201"/>
              <a:ext cx="453" cy="0"/>
            </a:xfrm>
            <a:prstGeom prst="line">
              <a:avLst/>
            </a:prstGeom>
            <a:noFill/>
            <a:ln w="9525">
              <a:solidFill>
                <a:schemeClr val="tx1"/>
              </a:solidFill>
              <a:round/>
              <a:headEnd/>
              <a:tailEnd/>
            </a:ln>
            <a:effectLst/>
          </p:spPr>
          <p:txBody>
            <a:bodyPr/>
            <a:lstStyle/>
            <a:p>
              <a:endParaRPr lang="he-IL"/>
            </a:p>
          </p:txBody>
        </p:sp>
      </p:grpSp>
      <p:grpSp>
        <p:nvGrpSpPr>
          <p:cNvPr id="101585" name="Group 804"/>
          <p:cNvGrpSpPr>
            <a:grpSpLocks/>
          </p:cNvGrpSpPr>
          <p:nvPr/>
        </p:nvGrpSpPr>
        <p:grpSpPr bwMode="auto">
          <a:xfrm>
            <a:off x="3851275" y="3382963"/>
            <a:ext cx="719138" cy="2665412"/>
            <a:chOff x="2426" y="2568"/>
            <a:chExt cx="453" cy="1679"/>
          </a:xfrm>
        </p:grpSpPr>
        <p:sp>
          <p:nvSpPr>
            <p:cNvPr id="85754" name="Oval 762"/>
            <p:cNvSpPr>
              <a:spLocks noChangeArrowheads="1"/>
            </p:cNvSpPr>
            <p:nvPr/>
          </p:nvSpPr>
          <p:spPr bwMode="auto">
            <a:xfrm>
              <a:off x="2608" y="3702"/>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56" name="Oval 764"/>
            <p:cNvSpPr>
              <a:spLocks noChangeArrowheads="1"/>
            </p:cNvSpPr>
            <p:nvPr/>
          </p:nvSpPr>
          <p:spPr bwMode="auto">
            <a:xfrm>
              <a:off x="2608" y="3929"/>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64" name="Oval 772"/>
            <p:cNvSpPr>
              <a:spLocks noChangeArrowheads="1"/>
            </p:cNvSpPr>
            <p:nvPr/>
          </p:nvSpPr>
          <p:spPr bwMode="auto">
            <a:xfrm>
              <a:off x="2602" y="3252"/>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66" name="Oval 774"/>
            <p:cNvSpPr>
              <a:spLocks noChangeArrowheads="1"/>
            </p:cNvSpPr>
            <p:nvPr/>
          </p:nvSpPr>
          <p:spPr bwMode="auto">
            <a:xfrm>
              <a:off x="2608" y="3476"/>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70" name="Oval 778"/>
            <p:cNvSpPr>
              <a:spLocks noChangeArrowheads="1"/>
            </p:cNvSpPr>
            <p:nvPr/>
          </p:nvSpPr>
          <p:spPr bwMode="auto">
            <a:xfrm>
              <a:off x="2602" y="2798"/>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72" name="Oval 780"/>
            <p:cNvSpPr>
              <a:spLocks noChangeArrowheads="1"/>
            </p:cNvSpPr>
            <p:nvPr/>
          </p:nvSpPr>
          <p:spPr bwMode="auto">
            <a:xfrm>
              <a:off x="2602" y="3025"/>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74" name="Oval 782"/>
            <p:cNvSpPr>
              <a:spLocks noChangeArrowheads="1"/>
            </p:cNvSpPr>
            <p:nvPr/>
          </p:nvSpPr>
          <p:spPr bwMode="auto">
            <a:xfrm>
              <a:off x="2599" y="2568"/>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92" name="Line 800"/>
            <p:cNvSpPr>
              <a:spLocks noChangeShapeType="1"/>
            </p:cNvSpPr>
            <p:nvPr/>
          </p:nvSpPr>
          <p:spPr bwMode="auto">
            <a:xfrm>
              <a:off x="2426" y="4247"/>
              <a:ext cx="453" cy="0"/>
            </a:xfrm>
            <a:prstGeom prst="line">
              <a:avLst/>
            </a:prstGeom>
            <a:noFill/>
            <a:ln w="9525">
              <a:solidFill>
                <a:schemeClr val="tx1"/>
              </a:solidFill>
              <a:round/>
              <a:headEnd/>
              <a:tailEnd/>
            </a:ln>
            <a:effectLst/>
          </p:spPr>
          <p:txBody>
            <a:bodyPr/>
            <a:lstStyle/>
            <a:p>
              <a:endParaRPr lang="he-IL"/>
            </a:p>
          </p:txBody>
        </p:sp>
      </p:grpSp>
      <p:grpSp>
        <p:nvGrpSpPr>
          <p:cNvPr id="101586" name="Group 807"/>
          <p:cNvGrpSpPr>
            <a:grpSpLocks/>
          </p:cNvGrpSpPr>
          <p:nvPr/>
        </p:nvGrpSpPr>
        <p:grpSpPr bwMode="auto">
          <a:xfrm>
            <a:off x="3492500" y="4117975"/>
            <a:ext cx="719138" cy="1857375"/>
            <a:chOff x="2200" y="3031"/>
            <a:chExt cx="453" cy="1170"/>
          </a:xfrm>
        </p:grpSpPr>
        <p:sp>
          <p:nvSpPr>
            <p:cNvPr id="85751" name="Oval 759"/>
            <p:cNvSpPr>
              <a:spLocks noChangeArrowheads="1"/>
            </p:cNvSpPr>
            <p:nvPr/>
          </p:nvSpPr>
          <p:spPr bwMode="auto">
            <a:xfrm>
              <a:off x="2381" y="3702"/>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53" name="Oval 761"/>
            <p:cNvSpPr>
              <a:spLocks noChangeArrowheads="1"/>
            </p:cNvSpPr>
            <p:nvPr/>
          </p:nvSpPr>
          <p:spPr bwMode="auto">
            <a:xfrm>
              <a:off x="2381" y="3929"/>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61" name="Oval 769"/>
            <p:cNvSpPr>
              <a:spLocks noChangeArrowheads="1"/>
            </p:cNvSpPr>
            <p:nvPr/>
          </p:nvSpPr>
          <p:spPr bwMode="auto">
            <a:xfrm>
              <a:off x="2372" y="3252"/>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63" name="Oval 771"/>
            <p:cNvSpPr>
              <a:spLocks noChangeArrowheads="1"/>
            </p:cNvSpPr>
            <p:nvPr/>
          </p:nvSpPr>
          <p:spPr bwMode="auto">
            <a:xfrm>
              <a:off x="2378" y="3476"/>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69" name="Oval 777"/>
            <p:cNvSpPr>
              <a:spLocks noChangeArrowheads="1"/>
            </p:cNvSpPr>
            <p:nvPr/>
          </p:nvSpPr>
          <p:spPr bwMode="auto">
            <a:xfrm>
              <a:off x="2372" y="3031"/>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95" name="Line 803"/>
            <p:cNvSpPr>
              <a:spLocks noChangeShapeType="1"/>
            </p:cNvSpPr>
            <p:nvPr/>
          </p:nvSpPr>
          <p:spPr bwMode="auto">
            <a:xfrm>
              <a:off x="2200" y="4201"/>
              <a:ext cx="453" cy="0"/>
            </a:xfrm>
            <a:prstGeom prst="line">
              <a:avLst/>
            </a:prstGeom>
            <a:noFill/>
            <a:ln w="9525">
              <a:solidFill>
                <a:schemeClr val="tx1"/>
              </a:solidFill>
              <a:round/>
              <a:headEnd/>
              <a:tailEnd/>
            </a:ln>
            <a:effectLst/>
          </p:spPr>
          <p:txBody>
            <a:bodyPr/>
            <a:lstStyle/>
            <a:p>
              <a:endParaRPr lang="he-IL"/>
            </a:p>
          </p:txBody>
        </p:sp>
      </p:grpSp>
      <p:grpSp>
        <p:nvGrpSpPr>
          <p:cNvPr id="101587" name="Group 808"/>
          <p:cNvGrpSpPr>
            <a:grpSpLocks/>
          </p:cNvGrpSpPr>
          <p:nvPr/>
        </p:nvGrpSpPr>
        <p:grpSpPr bwMode="auto">
          <a:xfrm>
            <a:off x="3132138" y="4829175"/>
            <a:ext cx="719137" cy="1219200"/>
            <a:chOff x="1973" y="3479"/>
            <a:chExt cx="453" cy="768"/>
          </a:xfrm>
        </p:grpSpPr>
        <p:sp>
          <p:nvSpPr>
            <p:cNvPr id="85750" name="Oval 758"/>
            <p:cNvSpPr>
              <a:spLocks noChangeArrowheads="1"/>
            </p:cNvSpPr>
            <p:nvPr/>
          </p:nvSpPr>
          <p:spPr bwMode="auto">
            <a:xfrm>
              <a:off x="2154" y="3702"/>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52" name="Oval 760"/>
            <p:cNvSpPr>
              <a:spLocks noChangeArrowheads="1"/>
            </p:cNvSpPr>
            <p:nvPr/>
          </p:nvSpPr>
          <p:spPr bwMode="auto">
            <a:xfrm>
              <a:off x="2154" y="3929"/>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62" name="Oval 770"/>
            <p:cNvSpPr>
              <a:spLocks noChangeArrowheads="1"/>
            </p:cNvSpPr>
            <p:nvPr/>
          </p:nvSpPr>
          <p:spPr bwMode="auto">
            <a:xfrm>
              <a:off x="2148" y="3479"/>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97" name="Line 805"/>
            <p:cNvSpPr>
              <a:spLocks noChangeShapeType="1"/>
            </p:cNvSpPr>
            <p:nvPr/>
          </p:nvSpPr>
          <p:spPr bwMode="auto">
            <a:xfrm>
              <a:off x="1973" y="4247"/>
              <a:ext cx="453" cy="0"/>
            </a:xfrm>
            <a:prstGeom prst="line">
              <a:avLst/>
            </a:prstGeom>
            <a:noFill/>
            <a:ln w="9525">
              <a:solidFill>
                <a:schemeClr val="tx1"/>
              </a:solidFill>
              <a:round/>
              <a:headEnd/>
              <a:tailEnd/>
            </a:ln>
            <a:effectLst/>
          </p:spPr>
          <p:txBody>
            <a:bodyPr/>
            <a:lstStyle/>
            <a:p>
              <a:endParaRPr lang="he-IL"/>
            </a:p>
          </p:txBody>
        </p:sp>
      </p:grpSp>
      <p:grpSp>
        <p:nvGrpSpPr>
          <p:cNvPr id="101588" name="Group 812"/>
          <p:cNvGrpSpPr>
            <a:grpSpLocks/>
          </p:cNvGrpSpPr>
          <p:nvPr/>
        </p:nvGrpSpPr>
        <p:grpSpPr bwMode="auto">
          <a:xfrm>
            <a:off x="2771775" y="4829175"/>
            <a:ext cx="719138" cy="1146175"/>
            <a:chOff x="1746" y="3479"/>
            <a:chExt cx="453" cy="722"/>
          </a:xfrm>
        </p:grpSpPr>
        <p:sp>
          <p:nvSpPr>
            <p:cNvPr id="85747" name="Oval 755"/>
            <p:cNvSpPr>
              <a:spLocks noChangeArrowheads="1"/>
            </p:cNvSpPr>
            <p:nvPr/>
          </p:nvSpPr>
          <p:spPr bwMode="auto">
            <a:xfrm>
              <a:off x="1928" y="3702"/>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49" name="Oval 757"/>
            <p:cNvSpPr>
              <a:spLocks noChangeArrowheads="1"/>
            </p:cNvSpPr>
            <p:nvPr/>
          </p:nvSpPr>
          <p:spPr bwMode="auto">
            <a:xfrm>
              <a:off x="1928" y="3929"/>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60" name="Oval 768"/>
            <p:cNvSpPr>
              <a:spLocks noChangeArrowheads="1"/>
            </p:cNvSpPr>
            <p:nvPr/>
          </p:nvSpPr>
          <p:spPr bwMode="auto">
            <a:xfrm>
              <a:off x="1934" y="3479"/>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98" name="Line 806"/>
            <p:cNvSpPr>
              <a:spLocks noChangeShapeType="1"/>
            </p:cNvSpPr>
            <p:nvPr/>
          </p:nvSpPr>
          <p:spPr bwMode="auto">
            <a:xfrm>
              <a:off x="1746" y="4201"/>
              <a:ext cx="453" cy="0"/>
            </a:xfrm>
            <a:prstGeom prst="line">
              <a:avLst/>
            </a:prstGeom>
            <a:noFill/>
            <a:ln w="9525">
              <a:solidFill>
                <a:schemeClr val="tx1"/>
              </a:solidFill>
              <a:round/>
              <a:headEnd/>
              <a:tailEnd/>
            </a:ln>
            <a:effectLst/>
          </p:spPr>
          <p:txBody>
            <a:bodyPr/>
            <a:lstStyle/>
            <a:p>
              <a:endParaRPr lang="he-IL"/>
            </a:p>
          </p:txBody>
        </p:sp>
      </p:grpSp>
      <p:grpSp>
        <p:nvGrpSpPr>
          <p:cNvPr id="101589" name="Group 813"/>
          <p:cNvGrpSpPr>
            <a:grpSpLocks/>
          </p:cNvGrpSpPr>
          <p:nvPr/>
        </p:nvGrpSpPr>
        <p:grpSpPr bwMode="auto">
          <a:xfrm>
            <a:off x="2411413" y="4117975"/>
            <a:ext cx="719137" cy="1930400"/>
            <a:chOff x="1519" y="3031"/>
            <a:chExt cx="453" cy="1216"/>
          </a:xfrm>
        </p:grpSpPr>
        <p:sp>
          <p:nvSpPr>
            <p:cNvPr id="85746" name="Oval 754"/>
            <p:cNvSpPr>
              <a:spLocks noChangeArrowheads="1"/>
            </p:cNvSpPr>
            <p:nvPr/>
          </p:nvSpPr>
          <p:spPr bwMode="auto">
            <a:xfrm>
              <a:off x="1701" y="3702"/>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48" name="Oval 756"/>
            <p:cNvSpPr>
              <a:spLocks noChangeArrowheads="1"/>
            </p:cNvSpPr>
            <p:nvPr/>
          </p:nvSpPr>
          <p:spPr bwMode="auto">
            <a:xfrm>
              <a:off x="1701" y="3929"/>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58" name="Oval 766"/>
            <p:cNvSpPr>
              <a:spLocks noChangeArrowheads="1"/>
            </p:cNvSpPr>
            <p:nvPr/>
          </p:nvSpPr>
          <p:spPr bwMode="auto">
            <a:xfrm>
              <a:off x="1710" y="3255"/>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59" name="Oval 767"/>
            <p:cNvSpPr>
              <a:spLocks noChangeArrowheads="1"/>
            </p:cNvSpPr>
            <p:nvPr/>
          </p:nvSpPr>
          <p:spPr bwMode="auto">
            <a:xfrm>
              <a:off x="1704" y="3476"/>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68" name="Oval 776"/>
            <p:cNvSpPr>
              <a:spLocks noChangeArrowheads="1"/>
            </p:cNvSpPr>
            <p:nvPr/>
          </p:nvSpPr>
          <p:spPr bwMode="auto">
            <a:xfrm>
              <a:off x="1713" y="3031"/>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801" name="Line 809"/>
            <p:cNvSpPr>
              <a:spLocks noChangeShapeType="1"/>
            </p:cNvSpPr>
            <p:nvPr/>
          </p:nvSpPr>
          <p:spPr bwMode="auto">
            <a:xfrm>
              <a:off x="1519" y="4247"/>
              <a:ext cx="453" cy="0"/>
            </a:xfrm>
            <a:prstGeom prst="line">
              <a:avLst/>
            </a:prstGeom>
            <a:noFill/>
            <a:ln w="9525">
              <a:solidFill>
                <a:schemeClr val="tx1"/>
              </a:solidFill>
              <a:round/>
              <a:headEnd/>
              <a:tailEnd/>
            </a:ln>
            <a:effectLst/>
          </p:spPr>
          <p:txBody>
            <a:bodyPr/>
            <a:lstStyle/>
            <a:p>
              <a:endParaRPr lang="he-IL"/>
            </a:p>
          </p:txBody>
        </p:sp>
      </p:grpSp>
      <p:grpSp>
        <p:nvGrpSpPr>
          <p:cNvPr id="101590" name="Group 814"/>
          <p:cNvGrpSpPr>
            <a:grpSpLocks/>
          </p:cNvGrpSpPr>
          <p:nvPr/>
        </p:nvGrpSpPr>
        <p:grpSpPr bwMode="auto">
          <a:xfrm>
            <a:off x="2051050" y="3392488"/>
            <a:ext cx="719138" cy="2582862"/>
            <a:chOff x="1292" y="2574"/>
            <a:chExt cx="453" cy="1627"/>
          </a:xfrm>
        </p:grpSpPr>
        <p:sp>
          <p:nvSpPr>
            <p:cNvPr id="85717" name="Oval 725"/>
            <p:cNvSpPr>
              <a:spLocks noChangeArrowheads="1"/>
            </p:cNvSpPr>
            <p:nvPr/>
          </p:nvSpPr>
          <p:spPr bwMode="auto">
            <a:xfrm>
              <a:off x="1474" y="3702"/>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19" name="Oval 727"/>
            <p:cNvSpPr>
              <a:spLocks noChangeArrowheads="1"/>
            </p:cNvSpPr>
            <p:nvPr/>
          </p:nvSpPr>
          <p:spPr bwMode="auto">
            <a:xfrm>
              <a:off x="1474" y="3929"/>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28" name="Oval 736"/>
            <p:cNvSpPr>
              <a:spLocks noChangeArrowheads="1"/>
            </p:cNvSpPr>
            <p:nvPr/>
          </p:nvSpPr>
          <p:spPr bwMode="auto">
            <a:xfrm>
              <a:off x="1480" y="3249"/>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30" name="Oval 738"/>
            <p:cNvSpPr>
              <a:spLocks noChangeArrowheads="1"/>
            </p:cNvSpPr>
            <p:nvPr/>
          </p:nvSpPr>
          <p:spPr bwMode="auto">
            <a:xfrm>
              <a:off x="1474" y="3476"/>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37" name="Oval 745"/>
            <p:cNvSpPr>
              <a:spLocks noChangeArrowheads="1"/>
            </p:cNvSpPr>
            <p:nvPr/>
          </p:nvSpPr>
          <p:spPr bwMode="auto">
            <a:xfrm>
              <a:off x="1483" y="2798"/>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39" name="Oval 747"/>
            <p:cNvSpPr>
              <a:spLocks noChangeArrowheads="1"/>
            </p:cNvSpPr>
            <p:nvPr/>
          </p:nvSpPr>
          <p:spPr bwMode="auto">
            <a:xfrm>
              <a:off x="1483" y="3025"/>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45" name="Oval 753"/>
            <p:cNvSpPr>
              <a:spLocks noChangeArrowheads="1"/>
            </p:cNvSpPr>
            <p:nvPr/>
          </p:nvSpPr>
          <p:spPr bwMode="auto">
            <a:xfrm>
              <a:off x="1489" y="2574"/>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802" name="Line 810"/>
            <p:cNvSpPr>
              <a:spLocks noChangeShapeType="1"/>
            </p:cNvSpPr>
            <p:nvPr/>
          </p:nvSpPr>
          <p:spPr bwMode="auto">
            <a:xfrm>
              <a:off x="1292" y="4201"/>
              <a:ext cx="453" cy="0"/>
            </a:xfrm>
            <a:prstGeom prst="line">
              <a:avLst/>
            </a:prstGeom>
            <a:noFill/>
            <a:ln w="9525">
              <a:solidFill>
                <a:schemeClr val="tx1"/>
              </a:solidFill>
              <a:round/>
              <a:headEnd/>
              <a:tailEnd/>
            </a:ln>
            <a:effectLst/>
          </p:spPr>
          <p:txBody>
            <a:bodyPr/>
            <a:lstStyle/>
            <a:p>
              <a:endParaRPr lang="he-IL"/>
            </a:p>
          </p:txBody>
        </p:sp>
      </p:grpSp>
      <p:grpSp>
        <p:nvGrpSpPr>
          <p:cNvPr id="101593" name="Group 819"/>
          <p:cNvGrpSpPr>
            <a:grpSpLocks/>
          </p:cNvGrpSpPr>
          <p:nvPr/>
        </p:nvGrpSpPr>
        <p:grpSpPr bwMode="auto">
          <a:xfrm>
            <a:off x="1331913" y="3008313"/>
            <a:ext cx="719137" cy="2967037"/>
            <a:chOff x="839" y="2332"/>
            <a:chExt cx="453" cy="1869"/>
          </a:xfrm>
        </p:grpSpPr>
        <p:sp>
          <p:nvSpPr>
            <p:cNvPr id="85713" name="Oval 721"/>
            <p:cNvSpPr>
              <a:spLocks noChangeArrowheads="1"/>
            </p:cNvSpPr>
            <p:nvPr/>
          </p:nvSpPr>
          <p:spPr bwMode="auto">
            <a:xfrm>
              <a:off x="1020" y="3702"/>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15" name="Oval 723"/>
            <p:cNvSpPr>
              <a:spLocks noChangeArrowheads="1"/>
            </p:cNvSpPr>
            <p:nvPr/>
          </p:nvSpPr>
          <p:spPr bwMode="auto">
            <a:xfrm>
              <a:off x="1020" y="3929"/>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24" name="Oval 732"/>
            <p:cNvSpPr>
              <a:spLocks noChangeArrowheads="1"/>
            </p:cNvSpPr>
            <p:nvPr/>
          </p:nvSpPr>
          <p:spPr bwMode="auto">
            <a:xfrm>
              <a:off x="1017" y="3249"/>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26" name="Oval 734"/>
            <p:cNvSpPr>
              <a:spLocks noChangeArrowheads="1"/>
            </p:cNvSpPr>
            <p:nvPr/>
          </p:nvSpPr>
          <p:spPr bwMode="auto">
            <a:xfrm>
              <a:off x="1020" y="3476"/>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33" name="Oval 741"/>
            <p:cNvSpPr>
              <a:spLocks noChangeArrowheads="1"/>
            </p:cNvSpPr>
            <p:nvPr/>
          </p:nvSpPr>
          <p:spPr bwMode="auto">
            <a:xfrm>
              <a:off x="1014" y="2792"/>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35" name="Oval 743"/>
            <p:cNvSpPr>
              <a:spLocks noChangeArrowheads="1"/>
            </p:cNvSpPr>
            <p:nvPr/>
          </p:nvSpPr>
          <p:spPr bwMode="auto">
            <a:xfrm>
              <a:off x="1017" y="3022"/>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40" name="Oval 748"/>
            <p:cNvSpPr>
              <a:spLocks noChangeArrowheads="1"/>
            </p:cNvSpPr>
            <p:nvPr/>
          </p:nvSpPr>
          <p:spPr bwMode="auto">
            <a:xfrm>
              <a:off x="1017" y="2332"/>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42" name="Oval 750"/>
            <p:cNvSpPr>
              <a:spLocks noChangeArrowheads="1"/>
            </p:cNvSpPr>
            <p:nvPr/>
          </p:nvSpPr>
          <p:spPr bwMode="auto">
            <a:xfrm>
              <a:off x="1020" y="2562"/>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807" name="Line 815"/>
            <p:cNvSpPr>
              <a:spLocks noChangeShapeType="1"/>
            </p:cNvSpPr>
            <p:nvPr/>
          </p:nvSpPr>
          <p:spPr bwMode="auto">
            <a:xfrm>
              <a:off x="839" y="4201"/>
              <a:ext cx="453" cy="0"/>
            </a:xfrm>
            <a:prstGeom prst="line">
              <a:avLst/>
            </a:prstGeom>
            <a:noFill/>
            <a:ln w="9525">
              <a:solidFill>
                <a:schemeClr val="tx1"/>
              </a:solidFill>
              <a:round/>
              <a:headEnd/>
              <a:tailEnd/>
            </a:ln>
            <a:effectLst/>
          </p:spPr>
          <p:txBody>
            <a:bodyPr/>
            <a:lstStyle/>
            <a:p>
              <a:endParaRPr lang="he-IL"/>
            </a:p>
          </p:txBody>
        </p:sp>
      </p:grpSp>
      <p:grpSp>
        <p:nvGrpSpPr>
          <p:cNvPr id="101594" name="Group 820"/>
          <p:cNvGrpSpPr>
            <a:grpSpLocks/>
          </p:cNvGrpSpPr>
          <p:nvPr/>
        </p:nvGrpSpPr>
        <p:grpSpPr bwMode="auto">
          <a:xfrm>
            <a:off x="971550" y="3392488"/>
            <a:ext cx="719138" cy="2655887"/>
            <a:chOff x="612" y="2574"/>
            <a:chExt cx="453" cy="1673"/>
          </a:xfrm>
        </p:grpSpPr>
        <p:sp>
          <p:nvSpPr>
            <p:cNvPr id="85712" name="Oval 720"/>
            <p:cNvSpPr>
              <a:spLocks noChangeArrowheads="1"/>
            </p:cNvSpPr>
            <p:nvPr/>
          </p:nvSpPr>
          <p:spPr bwMode="auto">
            <a:xfrm>
              <a:off x="793" y="3702"/>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14" name="Oval 722"/>
            <p:cNvSpPr>
              <a:spLocks noChangeArrowheads="1"/>
            </p:cNvSpPr>
            <p:nvPr/>
          </p:nvSpPr>
          <p:spPr bwMode="auto">
            <a:xfrm>
              <a:off x="793" y="3929"/>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23" name="Oval 731"/>
            <p:cNvSpPr>
              <a:spLocks noChangeArrowheads="1"/>
            </p:cNvSpPr>
            <p:nvPr/>
          </p:nvSpPr>
          <p:spPr bwMode="auto">
            <a:xfrm>
              <a:off x="787" y="3249"/>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25" name="Oval 733"/>
            <p:cNvSpPr>
              <a:spLocks noChangeArrowheads="1"/>
            </p:cNvSpPr>
            <p:nvPr/>
          </p:nvSpPr>
          <p:spPr bwMode="auto">
            <a:xfrm>
              <a:off x="793" y="3476"/>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32" name="Oval 740"/>
            <p:cNvSpPr>
              <a:spLocks noChangeArrowheads="1"/>
            </p:cNvSpPr>
            <p:nvPr/>
          </p:nvSpPr>
          <p:spPr bwMode="auto">
            <a:xfrm>
              <a:off x="784" y="2798"/>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34" name="Oval 742"/>
            <p:cNvSpPr>
              <a:spLocks noChangeArrowheads="1"/>
            </p:cNvSpPr>
            <p:nvPr/>
          </p:nvSpPr>
          <p:spPr bwMode="auto">
            <a:xfrm>
              <a:off x="784" y="3025"/>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41" name="Oval 749"/>
            <p:cNvSpPr>
              <a:spLocks noChangeArrowheads="1"/>
            </p:cNvSpPr>
            <p:nvPr/>
          </p:nvSpPr>
          <p:spPr bwMode="auto">
            <a:xfrm>
              <a:off x="778" y="2574"/>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809" name="Line 817"/>
            <p:cNvSpPr>
              <a:spLocks noChangeShapeType="1"/>
            </p:cNvSpPr>
            <p:nvPr/>
          </p:nvSpPr>
          <p:spPr bwMode="auto">
            <a:xfrm>
              <a:off x="612" y="4247"/>
              <a:ext cx="453" cy="0"/>
            </a:xfrm>
            <a:prstGeom prst="line">
              <a:avLst/>
            </a:prstGeom>
            <a:noFill/>
            <a:ln w="9525">
              <a:solidFill>
                <a:schemeClr val="tx1"/>
              </a:solidFill>
              <a:round/>
              <a:headEnd/>
              <a:tailEnd/>
            </a:ln>
            <a:effectLst/>
          </p:spPr>
          <p:txBody>
            <a:bodyPr/>
            <a:lstStyle/>
            <a:p>
              <a:endParaRPr lang="he-IL"/>
            </a:p>
          </p:txBody>
        </p:sp>
      </p:grpSp>
      <p:grpSp>
        <p:nvGrpSpPr>
          <p:cNvPr id="101595" name="Group 822"/>
          <p:cNvGrpSpPr>
            <a:grpSpLocks/>
          </p:cNvGrpSpPr>
          <p:nvPr/>
        </p:nvGrpSpPr>
        <p:grpSpPr bwMode="auto">
          <a:xfrm>
            <a:off x="611188" y="4117975"/>
            <a:ext cx="719137" cy="1857375"/>
            <a:chOff x="385" y="3031"/>
            <a:chExt cx="453" cy="1170"/>
          </a:xfrm>
        </p:grpSpPr>
        <p:sp>
          <p:nvSpPr>
            <p:cNvPr id="85709" name="Oval 717"/>
            <p:cNvSpPr>
              <a:spLocks noChangeArrowheads="1"/>
            </p:cNvSpPr>
            <p:nvPr/>
          </p:nvSpPr>
          <p:spPr bwMode="auto">
            <a:xfrm>
              <a:off x="567" y="3702"/>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11" name="Oval 719"/>
            <p:cNvSpPr>
              <a:spLocks noChangeArrowheads="1"/>
            </p:cNvSpPr>
            <p:nvPr/>
          </p:nvSpPr>
          <p:spPr bwMode="auto">
            <a:xfrm>
              <a:off x="567" y="3929"/>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20" name="Oval 728"/>
            <p:cNvSpPr>
              <a:spLocks noChangeArrowheads="1"/>
            </p:cNvSpPr>
            <p:nvPr/>
          </p:nvSpPr>
          <p:spPr bwMode="auto">
            <a:xfrm>
              <a:off x="558" y="3255"/>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22" name="Oval 730"/>
            <p:cNvSpPr>
              <a:spLocks noChangeArrowheads="1"/>
            </p:cNvSpPr>
            <p:nvPr/>
          </p:nvSpPr>
          <p:spPr bwMode="auto">
            <a:xfrm>
              <a:off x="564" y="3476"/>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31" name="Oval 739"/>
            <p:cNvSpPr>
              <a:spLocks noChangeArrowheads="1"/>
            </p:cNvSpPr>
            <p:nvPr/>
          </p:nvSpPr>
          <p:spPr bwMode="auto">
            <a:xfrm>
              <a:off x="555" y="3031"/>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810" name="Line 818"/>
            <p:cNvSpPr>
              <a:spLocks noChangeShapeType="1"/>
            </p:cNvSpPr>
            <p:nvPr/>
          </p:nvSpPr>
          <p:spPr bwMode="auto">
            <a:xfrm>
              <a:off x="385" y="4201"/>
              <a:ext cx="453" cy="0"/>
            </a:xfrm>
            <a:prstGeom prst="line">
              <a:avLst/>
            </a:prstGeom>
            <a:noFill/>
            <a:ln w="9525">
              <a:solidFill>
                <a:schemeClr val="tx1"/>
              </a:solidFill>
              <a:round/>
              <a:headEnd/>
              <a:tailEnd/>
            </a:ln>
            <a:effectLst/>
          </p:spPr>
          <p:txBody>
            <a:bodyPr/>
            <a:lstStyle/>
            <a:p>
              <a:endParaRPr lang="he-IL"/>
            </a:p>
          </p:txBody>
        </p:sp>
      </p:grpSp>
      <p:grpSp>
        <p:nvGrpSpPr>
          <p:cNvPr id="101596" name="Group 823"/>
          <p:cNvGrpSpPr>
            <a:grpSpLocks/>
          </p:cNvGrpSpPr>
          <p:nvPr/>
        </p:nvGrpSpPr>
        <p:grpSpPr bwMode="auto">
          <a:xfrm>
            <a:off x="250825" y="4833938"/>
            <a:ext cx="719138" cy="1214437"/>
            <a:chOff x="158" y="3482"/>
            <a:chExt cx="453" cy="765"/>
          </a:xfrm>
        </p:grpSpPr>
        <p:sp>
          <p:nvSpPr>
            <p:cNvPr id="85708" name="Oval 716"/>
            <p:cNvSpPr>
              <a:spLocks noChangeArrowheads="1"/>
            </p:cNvSpPr>
            <p:nvPr/>
          </p:nvSpPr>
          <p:spPr bwMode="auto">
            <a:xfrm>
              <a:off x="340" y="3702"/>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10" name="Oval 718"/>
            <p:cNvSpPr>
              <a:spLocks noChangeArrowheads="1"/>
            </p:cNvSpPr>
            <p:nvPr/>
          </p:nvSpPr>
          <p:spPr bwMode="auto">
            <a:xfrm>
              <a:off x="340" y="3929"/>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21" name="Oval 729"/>
            <p:cNvSpPr>
              <a:spLocks noChangeArrowheads="1"/>
            </p:cNvSpPr>
            <p:nvPr/>
          </p:nvSpPr>
          <p:spPr bwMode="auto">
            <a:xfrm>
              <a:off x="334" y="3482"/>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813" name="Line 821"/>
            <p:cNvSpPr>
              <a:spLocks noChangeShapeType="1"/>
            </p:cNvSpPr>
            <p:nvPr/>
          </p:nvSpPr>
          <p:spPr bwMode="auto">
            <a:xfrm>
              <a:off x="158" y="4247"/>
              <a:ext cx="453" cy="0"/>
            </a:xfrm>
            <a:prstGeom prst="line">
              <a:avLst/>
            </a:prstGeom>
            <a:noFill/>
            <a:ln w="9525">
              <a:solidFill>
                <a:schemeClr val="tx1"/>
              </a:solidFill>
              <a:round/>
              <a:headEnd/>
              <a:tailEnd/>
            </a:ln>
            <a:effectLst/>
          </p:spPr>
          <p:txBody>
            <a:bodyPr/>
            <a:lstStyle/>
            <a:p>
              <a:endParaRPr lang="he-IL"/>
            </a:p>
          </p:txBody>
        </p:sp>
      </p:grpSp>
      <p:grpSp>
        <p:nvGrpSpPr>
          <p:cNvPr id="101597" name="Group 816"/>
          <p:cNvGrpSpPr>
            <a:grpSpLocks/>
          </p:cNvGrpSpPr>
          <p:nvPr/>
        </p:nvGrpSpPr>
        <p:grpSpPr bwMode="auto">
          <a:xfrm>
            <a:off x="1692275" y="3008313"/>
            <a:ext cx="719138" cy="3040062"/>
            <a:chOff x="1066" y="2332"/>
            <a:chExt cx="453" cy="1915"/>
          </a:xfrm>
        </p:grpSpPr>
        <p:sp>
          <p:nvSpPr>
            <p:cNvPr id="85716" name="Oval 724"/>
            <p:cNvSpPr>
              <a:spLocks noChangeArrowheads="1"/>
            </p:cNvSpPr>
            <p:nvPr/>
          </p:nvSpPr>
          <p:spPr bwMode="auto">
            <a:xfrm>
              <a:off x="1247" y="3702"/>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18" name="Oval 726"/>
            <p:cNvSpPr>
              <a:spLocks noChangeArrowheads="1"/>
            </p:cNvSpPr>
            <p:nvPr/>
          </p:nvSpPr>
          <p:spPr bwMode="auto">
            <a:xfrm>
              <a:off x="1247" y="3929"/>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27" name="Oval 735"/>
            <p:cNvSpPr>
              <a:spLocks noChangeArrowheads="1"/>
            </p:cNvSpPr>
            <p:nvPr/>
          </p:nvSpPr>
          <p:spPr bwMode="auto">
            <a:xfrm>
              <a:off x="1250" y="3249"/>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29" name="Oval 737"/>
            <p:cNvSpPr>
              <a:spLocks noChangeArrowheads="1"/>
            </p:cNvSpPr>
            <p:nvPr/>
          </p:nvSpPr>
          <p:spPr bwMode="auto">
            <a:xfrm>
              <a:off x="1247" y="3476"/>
              <a:ext cx="91" cy="90"/>
            </a:xfrm>
            <a:prstGeom prst="ellipse">
              <a:avLst/>
            </a:prstGeom>
            <a:solidFill>
              <a:srgbClr val="339966">
                <a:alpha val="10001"/>
              </a:srgbClr>
            </a:solidFill>
            <a:ln w="12700">
              <a:noFill/>
              <a:round/>
              <a:headEnd/>
              <a:tailEnd/>
            </a:ln>
            <a:effectLst/>
          </p:spPr>
          <p:txBody>
            <a:bodyPr wrap="none" anchor="ctr"/>
            <a:lstStyle/>
            <a:p>
              <a:endParaRPr lang="he-IL"/>
            </a:p>
          </p:txBody>
        </p:sp>
        <p:sp>
          <p:nvSpPr>
            <p:cNvPr id="85736" name="Oval 744"/>
            <p:cNvSpPr>
              <a:spLocks noChangeArrowheads="1"/>
            </p:cNvSpPr>
            <p:nvPr/>
          </p:nvSpPr>
          <p:spPr bwMode="auto">
            <a:xfrm>
              <a:off x="1253" y="2792"/>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38" name="Oval 746"/>
            <p:cNvSpPr>
              <a:spLocks noChangeArrowheads="1"/>
            </p:cNvSpPr>
            <p:nvPr/>
          </p:nvSpPr>
          <p:spPr bwMode="auto">
            <a:xfrm>
              <a:off x="1250" y="3022"/>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43" name="Oval 751"/>
            <p:cNvSpPr>
              <a:spLocks noChangeArrowheads="1"/>
            </p:cNvSpPr>
            <p:nvPr/>
          </p:nvSpPr>
          <p:spPr bwMode="auto">
            <a:xfrm>
              <a:off x="1250" y="2332"/>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744" name="Oval 752"/>
            <p:cNvSpPr>
              <a:spLocks noChangeArrowheads="1"/>
            </p:cNvSpPr>
            <p:nvPr/>
          </p:nvSpPr>
          <p:spPr bwMode="auto">
            <a:xfrm>
              <a:off x="1247" y="2562"/>
              <a:ext cx="91" cy="90"/>
            </a:xfrm>
            <a:prstGeom prst="ellipse">
              <a:avLst/>
            </a:prstGeom>
            <a:solidFill>
              <a:srgbClr val="339966">
                <a:alpha val="20000"/>
              </a:srgbClr>
            </a:solidFill>
            <a:ln w="12700">
              <a:noFill/>
              <a:round/>
              <a:headEnd/>
              <a:tailEnd/>
            </a:ln>
            <a:effectLst/>
          </p:spPr>
          <p:txBody>
            <a:bodyPr wrap="none" anchor="ctr"/>
            <a:lstStyle/>
            <a:p>
              <a:endParaRPr lang="he-IL"/>
            </a:p>
          </p:txBody>
        </p:sp>
        <p:sp>
          <p:nvSpPr>
            <p:cNvPr id="85803" name="Line 811"/>
            <p:cNvSpPr>
              <a:spLocks noChangeShapeType="1"/>
            </p:cNvSpPr>
            <p:nvPr/>
          </p:nvSpPr>
          <p:spPr bwMode="auto">
            <a:xfrm>
              <a:off x="1066" y="4247"/>
              <a:ext cx="453" cy="0"/>
            </a:xfrm>
            <a:prstGeom prst="line">
              <a:avLst/>
            </a:prstGeom>
            <a:noFill/>
            <a:ln w="9525">
              <a:solidFill>
                <a:schemeClr val="tx1"/>
              </a:solidFill>
              <a:round/>
              <a:headEnd/>
              <a:tailEnd/>
            </a:ln>
            <a:effectLst/>
          </p:spPr>
          <p:txBody>
            <a:bodyPr/>
            <a:lstStyle/>
            <a:p>
              <a:endParaRPr lang="he-IL"/>
            </a:p>
          </p:txBody>
        </p:sp>
      </p:grpSp>
      <p:pic>
        <p:nvPicPr>
          <p:cNvPr id="101599" name="Picture 1247" descr="FoldedEDY2"/>
          <p:cNvPicPr>
            <a:picLocks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6462713" y="2714625"/>
            <a:ext cx="1997075" cy="2957512"/>
          </a:xfrm>
          <a:prstGeom prst="rect">
            <a:avLst/>
          </a:prstGeom>
          <a:noFill/>
        </p:spPr>
      </p:pic>
      <p:sp>
        <p:nvSpPr>
          <p:cNvPr id="101600" name="Rectangle 1248"/>
          <p:cNvSpPr>
            <a:spLocks noChangeArrowheads="1"/>
          </p:cNvSpPr>
          <p:nvPr/>
        </p:nvSpPr>
        <p:spPr bwMode="auto">
          <a:xfrm>
            <a:off x="455613" y="2133600"/>
            <a:ext cx="8229600" cy="1312862"/>
          </a:xfrm>
          <a:prstGeom prst="rect">
            <a:avLst/>
          </a:prstGeom>
          <a:noFill/>
          <a:ln w="9525">
            <a:noFill/>
            <a:miter lim="800000"/>
            <a:headEnd/>
            <a:tailEnd/>
          </a:ln>
          <a:effectLst/>
        </p:spPr>
        <p:txBody>
          <a:bodyPr/>
          <a:lstStyle/>
          <a:p>
            <a:pPr marL="342900" indent="-342900" algn="l" rtl="0">
              <a:spcBef>
                <a:spcPct val="20000"/>
              </a:spcBef>
              <a:buClr>
                <a:schemeClr val="bg2"/>
              </a:buClr>
              <a:buSzPct val="75000"/>
              <a:buFont typeface="Wingdings" pitchFamily="2" charset="2"/>
              <a:buChar char="n"/>
            </a:pPr>
            <a:r>
              <a:rPr lang="en-US" sz="3200" dirty="0">
                <a:latin typeface="Garamond" pitchFamily="18" charset="0"/>
              </a:rPr>
              <a:t>Anomalous scattering</a:t>
            </a:r>
          </a:p>
          <a:p>
            <a:pPr marL="342900" indent="-342900" algn="l" rtl="0">
              <a:spcBef>
                <a:spcPct val="20000"/>
              </a:spcBef>
              <a:buClr>
                <a:schemeClr val="bg2"/>
              </a:buClr>
              <a:buSzPct val="75000"/>
              <a:buFont typeface="Wingdings" pitchFamily="2" charset="2"/>
              <a:buChar char="n"/>
            </a:pPr>
            <a:endParaRPr lang="en-US" sz="3200" dirty="0">
              <a:latin typeface="Garamond" pitchFamily="18" charset="0"/>
            </a:endParaRPr>
          </a:p>
        </p:txBody>
      </p:sp>
      <p:sp>
        <p:nvSpPr>
          <p:cNvPr id="101607" name="AutoShape 1255" descr="da Vinci Mona Lisa"/>
          <p:cNvSpPr>
            <a:spLocks noChangeArrowheads="1"/>
          </p:cNvSpPr>
          <p:nvPr/>
        </p:nvSpPr>
        <p:spPr bwMode="auto">
          <a:xfrm>
            <a:off x="611188" y="2951163"/>
            <a:ext cx="2089150" cy="2736850"/>
          </a:xfrm>
          <a:prstGeom prst="roundRect">
            <a:avLst>
              <a:gd name="adj" fmla="val 8889"/>
            </a:avLst>
          </a:prstGeom>
          <a:blipFill dpi="0" rotWithShape="1">
            <a:blip r:embed="rId5" cstate="print"/>
            <a:srcRect/>
            <a:stretch>
              <a:fillRect r="-325"/>
            </a:stretch>
          </a:blipFill>
          <a:ln w="19050">
            <a:solidFill>
              <a:schemeClr val="tx1"/>
            </a:solidFill>
            <a:round/>
            <a:headEnd/>
            <a:tailEnd/>
          </a:ln>
          <a:effectLst/>
        </p:spPr>
        <p:txBody>
          <a:bodyPr wrap="none" anchor="ctr"/>
          <a:lstStyle/>
          <a:p>
            <a:endParaRPr lang="he-IL"/>
          </a:p>
        </p:txBody>
      </p:sp>
      <p:sp>
        <p:nvSpPr>
          <p:cNvPr id="101608" name="AutoShape 1256" descr="picasso3"/>
          <p:cNvSpPr>
            <a:spLocks noChangeArrowheads="1"/>
          </p:cNvSpPr>
          <p:nvPr/>
        </p:nvSpPr>
        <p:spPr bwMode="auto">
          <a:xfrm>
            <a:off x="3922713" y="2951163"/>
            <a:ext cx="2089150" cy="2736850"/>
          </a:xfrm>
          <a:prstGeom prst="roundRect">
            <a:avLst>
              <a:gd name="adj" fmla="val 10259"/>
            </a:avLst>
          </a:prstGeom>
          <a:blipFill dpi="0" rotWithShape="1">
            <a:blip r:embed="rId6" cstate="print"/>
            <a:srcRect/>
            <a:stretch>
              <a:fillRect b="-1779"/>
            </a:stretch>
          </a:blipFill>
          <a:ln w="19050">
            <a:solidFill>
              <a:schemeClr val="tx1"/>
            </a:solidFill>
            <a:round/>
            <a:headEnd/>
            <a:tailEnd/>
          </a:ln>
          <a:effectLst/>
        </p:spPr>
        <p:txBody>
          <a:bodyPr wrap="none" anchor="ctr"/>
          <a:lstStyle/>
          <a:p>
            <a:endParaRPr lang="he-IL"/>
          </a:p>
        </p:txBody>
      </p:sp>
      <p:sp>
        <p:nvSpPr>
          <p:cNvPr id="101609" name="AutoShape 1257"/>
          <p:cNvSpPr>
            <a:spLocks noChangeArrowheads="1"/>
          </p:cNvSpPr>
          <p:nvPr/>
        </p:nvSpPr>
        <p:spPr bwMode="auto">
          <a:xfrm>
            <a:off x="2914650" y="4135438"/>
            <a:ext cx="792163" cy="358775"/>
          </a:xfrm>
          <a:prstGeom prst="rightArrow">
            <a:avLst>
              <a:gd name="adj1" fmla="val 50000"/>
              <a:gd name="adj2" fmla="val 55199"/>
            </a:avLst>
          </a:prstGeom>
          <a:solidFill>
            <a:schemeClr val="accent1"/>
          </a:solidFill>
          <a:ln w="9525">
            <a:solidFill>
              <a:schemeClr val="tx1"/>
            </a:solidFill>
            <a:miter lim="800000"/>
            <a:headEnd/>
            <a:tailEnd/>
          </a:ln>
          <a:effectLst/>
        </p:spPr>
        <p:txBody>
          <a:bodyPr wrap="none" anchor="ctr"/>
          <a:lstStyle/>
          <a:p>
            <a:endParaRPr lang="he-IL"/>
          </a:p>
        </p:txBody>
      </p:sp>
      <p:grpSp>
        <p:nvGrpSpPr>
          <p:cNvPr id="101601" name="Group 1252"/>
          <p:cNvGrpSpPr>
            <a:grpSpLocks/>
          </p:cNvGrpSpPr>
          <p:nvPr/>
        </p:nvGrpSpPr>
        <p:grpSpPr bwMode="auto">
          <a:xfrm>
            <a:off x="5334002" y="2438400"/>
            <a:ext cx="3200401" cy="3856038"/>
            <a:chOff x="3360" y="1536"/>
            <a:chExt cx="2016" cy="2429"/>
          </a:xfrm>
        </p:grpSpPr>
        <p:grpSp>
          <p:nvGrpSpPr>
            <p:cNvPr id="101604" name="Group 1249"/>
            <p:cNvGrpSpPr>
              <a:grpSpLocks/>
            </p:cNvGrpSpPr>
            <p:nvPr/>
          </p:nvGrpSpPr>
          <p:grpSpPr bwMode="auto">
            <a:xfrm>
              <a:off x="4059" y="1791"/>
              <a:ext cx="1270" cy="1905"/>
              <a:chOff x="4059" y="1791"/>
              <a:chExt cx="1270" cy="1905"/>
            </a:xfrm>
          </p:grpSpPr>
          <p:sp>
            <p:nvSpPr>
              <p:cNvPr id="101591" name="Line 1239"/>
              <p:cNvSpPr>
                <a:spLocks noChangeShapeType="1"/>
              </p:cNvSpPr>
              <p:nvPr/>
            </p:nvSpPr>
            <p:spPr bwMode="auto">
              <a:xfrm>
                <a:off x="4059" y="3696"/>
                <a:ext cx="1270" cy="0"/>
              </a:xfrm>
              <a:prstGeom prst="line">
                <a:avLst/>
              </a:prstGeom>
              <a:noFill/>
              <a:ln w="31750">
                <a:solidFill>
                  <a:schemeClr val="tx1"/>
                </a:solidFill>
                <a:round/>
                <a:headEnd/>
                <a:tailEnd type="triangle" w="med" len="lg"/>
              </a:ln>
              <a:effectLst/>
            </p:spPr>
            <p:txBody>
              <a:bodyPr/>
              <a:lstStyle/>
              <a:p>
                <a:endParaRPr lang="he-IL"/>
              </a:p>
            </p:txBody>
          </p:sp>
          <p:sp>
            <p:nvSpPr>
              <p:cNvPr id="101592" name="Line 1240"/>
              <p:cNvSpPr>
                <a:spLocks noChangeShapeType="1"/>
              </p:cNvSpPr>
              <p:nvPr/>
            </p:nvSpPr>
            <p:spPr bwMode="auto">
              <a:xfrm flipV="1">
                <a:off x="4059" y="1791"/>
                <a:ext cx="0" cy="1905"/>
              </a:xfrm>
              <a:prstGeom prst="line">
                <a:avLst/>
              </a:prstGeom>
              <a:noFill/>
              <a:ln w="31750">
                <a:solidFill>
                  <a:schemeClr val="tx1"/>
                </a:solidFill>
                <a:round/>
                <a:headEnd/>
                <a:tailEnd type="triangle" w="med" len="lg"/>
              </a:ln>
              <a:effectLst/>
            </p:spPr>
            <p:txBody>
              <a:bodyPr/>
              <a:lstStyle/>
              <a:p>
                <a:endParaRPr lang="he-IL"/>
              </a:p>
            </p:txBody>
          </p:sp>
        </p:grpSp>
        <p:sp>
          <p:nvSpPr>
            <p:cNvPr id="101602" name="Text Box 1250"/>
            <p:cNvSpPr txBox="1">
              <a:spLocks noChangeArrowheads="1"/>
            </p:cNvSpPr>
            <p:nvPr/>
          </p:nvSpPr>
          <p:spPr bwMode="auto">
            <a:xfrm>
              <a:off x="4016" y="3696"/>
              <a:ext cx="1360" cy="269"/>
            </a:xfrm>
            <a:prstGeom prst="rect">
              <a:avLst/>
            </a:prstGeom>
            <a:noFill/>
            <a:ln w="9525">
              <a:noFill/>
              <a:miter lim="800000"/>
              <a:headEnd/>
              <a:tailEnd/>
            </a:ln>
            <a:effectLst/>
          </p:spPr>
          <p:txBody>
            <a:bodyPr>
              <a:spAutoFit/>
            </a:bodyPr>
            <a:lstStyle/>
            <a:p>
              <a:pPr algn="ctr">
                <a:spcBef>
                  <a:spcPct val="50000"/>
                </a:spcBef>
              </a:pPr>
              <a:r>
                <a:rPr lang="en-US" sz="2200" dirty="0">
                  <a:latin typeface="Garamond" pitchFamily="18" charset="0"/>
                </a:rPr>
                <a:t>Electron Density</a:t>
              </a:r>
            </a:p>
          </p:txBody>
        </p:sp>
        <p:sp>
          <p:nvSpPr>
            <p:cNvPr id="101603" name="Text Box 1251"/>
            <p:cNvSpPr txBox="1">
              <a:spLocks noChangeArrowheads="1"/>
            </p:cNvSpPr>
            <p:nvPr/>
          </p:nvSpPr>
          <p:spPr bwMode="auto">
            <a:xfrm>
              <a:off x="3360" y="1536"/>
              <a:ext cx="816" cy="269"/>
            </a:xfrm>
            <a:prstGeom prst="rect">
              <a:avLst/>
            </a:prstGeom>
            <a:noFill/>
            <a:ln w="9525">
              <a:noFill/>
              <a:miter lim="800000"/>
              <a:headEnd/>
              <a:tailEnd/>
            </a:ln>
            <a:effectLst/>
          </p:spPr>
          <p:txBody>
            <a:bodyPr>
              <a:spAutoFit/>
            </a:bodyPr>
            <a:lstStyle/>
            <a:p>
              <a:pPr algn="ctr">
                <a:spcBef>
                  <a:spcPct val="50000"/>
                </a:spcBef>
              </a:pPr>
              <a:r>
                <a:rPr lang="en-US" sz="2200" dirty="0">
                  <a:latin typeface="Garamond" pitchFamily="18" charset="0"/>
                </a:rPr>
                <a:t>Height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63" presetClass="path" presetSubtype="0" accel="50000" decel="50000" fill="hold" nodeType="withEffect">
                                  <p:stCondLst>
                                    <p:cond delay="0"/>
                                  </p:stCondLst>
                                  <p:childTnLst>
                                    <p:animMotion origin="layout" path="M 4.16667E-6 1.11111E-6 L 0.0552 1.11111E-6 " pathEditMode="relative" rAng="0" ptsTypes="AA">
                                      <p:cBhvr>
                                        <p:cTn id="9" dur="2000" fill="hold"/>
                                        <p:tgtEl>
                                          <p:spTgt spid="5"/>
                                        </p:tgtEl>
                                        <p:attrNameLst>
                                          <p:attrName>ppt_x</p:attrName>
                                          <p:attrName>ppt_y</p:attrName>
                                        </p:attrNameLst>
                                      </p:cBhvr>
                                      <p:rCtr x="28" y="0"/>
                                    </p:animMotion>
                                  </p:childTnLst>
                                </p:cTn>
                              </p:par>
                              <p:par>
                                <p:cTn id="10" presetID="63" presetClass="path" presetSubtype="0" accel="50000" decel="50000" fill="hold" nodeType="withEffect">
                                  <p:stCondLst>
                                    <p:cond delay="0"/>
                                  </p:stCondLst>
                                  <p:childTnLst>
                                    <p:animMotion origin="layout" path="M -5.55556E-7 1.11111E-6 L 0.21267 1.11111E-6 " pathEditMode="relative" rAng="0" ptsTypes="AA">
                                      <p:cBhvr>
                                        <p:cTn id="11" dur="2000" fill="hold"/>
                                        <p:tgtEl>
                                          <p:spTgt spid="6"/>
                                        </p:tgtEl>
                                        <p:attrNameLst>
                                          <p:attrName>ppt_x</p:attrName>
                                          <p:attrName>ppt_y</p:attrName>
                                        </p:attrNameLst>
                                      </p:cBhvr>
                                      <p:rCtr x="106" y="0"/>
                                    </p:animMotion>
                                  </p:childTnLst>
                                </p:cTn>
                              </p:par>
                              <p:par>
                                <p:cTn id="12" presetID="63" presetClass="path" presetSubtype="0" accel="50000" decel="50000" fill="hold" nodeType="withEffect">
                                  <p:stCondLst>
                                    <p:cond delay="0"/>
                                  </p:stCondLst>
                                  <p:childTnLst>
                                    <p:animMotion origin="layout" path="M 2.77778E-7 7.40741E-7 L 0.09444 7.40741E-7 " pathEditMode="relative" rAng="0" ptsTypes="AA">
                                      <p:cBhvr>
                                        <p:cTn id="13" dur="2000" fill="hold"/>
                                        <p:tgtEl>
                                          <p:spTgt spid="7"/>
                                        </p:tgtEl>
                                        <p:attrNameLst>
                                          <p:attrName>ppt_x</p:attrName>
                                          <p:attrName>ppt_y</p:attrName>
                                        </p:attrNameLst>
                                      </p:cBhvr>
                                      <p:rCtr x="47" y="0"/>
                                    </p:animMotion>
                                  </p:childTnLst>
                                </p:cTn>
                              </p:par>
                              <p:par>
                                <p:cTn id="14" presetID="63" presetClass="path" presetSubtype="0" accel="50000" decel="50000" fill="hold" nodeType="withEffect">
                                  <p:stCondLst>
                                    <p:cond delay="0"/>
                                  </p:stCondLst>
                                  <p:childTnLst>
                                    <p:animMotion origin="layout" path="M 0 -2.22222E-6 L 0.13385 -2.22222E-6 " pathEditMode="relative" rAng="0" ptsTypes="AA">
                                      <p:cBhvr>
                                        <p:cTn id="15" dur="2000" fill="hold"/>
                                        <p:tgtEl>
                                          <p:spTgt spid="8"/>
                                        </p:tgtEl>
                                        <p:attrNameLst>
                                          <p:attrName>ppt_x</p:attrName>
                                          <p:attrName>ppt_y</p:attrName>
                                        </p:attrNameLst>
                                      </p:cBhvr>
                                      <p:rCtr x="67" y="0"/>
                                    </p:animMotion>
                                  </p:childTnLst>
                                </p:cTn>
                              </p:par>
                              <p:par>
                                <p:cTn id="16" presetID="63" presetClass="path" presetSubtype="0" accel="50000" decel="50000" fill="hold" nodeType="withEffect">
                                  <p:stCondLst>
                                    <p:cond delay="0"/>
                                  </p:stCondLst>
                                  <p:childTnLst>
                                    <p:animMotion origin="layout" path="M -2.77778E-7 -7.40741E-7 L 0.17326 -7.40741E-7 " pathEditMode="relative" rAng="0" ptsTypes="AA">
                                      <p:cBhvr>
                                        <p:cTn id="17" dur="2000" fill="hold"/>
                                        <p:tgtEl>
                                          <p:spTgt spid="10"/>
                                        </p:tgtEl>
                                        <p:attrNameLst>
                                          <p:attrName>ppt_x</p:attrName>
                                          <p:attrName>ppt_y</p:attrName>
                                        </p:attrNameLst>
                                      </p:cBhvr>
                                      <p:rCtr x="87" y="0"/>
                                    </p:animMotion>
                                  </p:childTnLst>
                                </p:cTn>
                              </p:par>
                              <p:par>
                                <p:cTn id="18" presetID="63" presetClass="path" presetSubtype="0" accel="50000" decel="50000" fill="hold" nodeType="withEffect">
                                  <p:stCondLst>
                                    <p:cond delay="0"/>
                                  </p:stCondLst>
                                  <p:childTnLst>
                                    <p:animMotion origin="layout" path="M -8.33333E-7 -4.81481E-6 L 0.25208 -4.81481E-6 " pathEditMode="relative" rAng="0" ptsTypes="AA">
                                      <p:cBhvr>
                                        <p:cTn id="19" dur="2000" fill="hold"/>
                                        <p:tgtEl>
                                          <p:spTgt spid="12"/>
                                        </p:tgtEl>
                                        <p:attrNameLst>
                                          <p:attrName>ppt_x</p:attrName>
                                          <p:attrName>ppt_y</p:attrName>
                                        </p:attrNameLst>
                                      </p:cBhvr>
                                      <p:rCtr x="126" y="0"/>
                                    </p:animMotion>
                                  </p:childTnLst>
                                </p:cTn>
                              </p:par>
                              <p:par>
                                <p:cTn id="20" presetID="63" presetClass="path" presetSubtype="0" accel="50000" decel="50000" fill="hold" nodeType="withEffect">
                                  <p:stCondLst>
                                    <p:cond delay="0"/>
                                  </p:stCondLst>
                                  <p:childTnLst>
                                    <p:animMotion origin="layout" path="M -1.11111E-6 -7.40741E-7 L 0.29149 -7.40741E-7 " pathEditMode="relative" rAng="0" ptsTypes="AA">
                                      <p:cBhvr>
                                        <p:cTn id="21" dur="2000" fill="hold"/>
                                        <p:tgtEl>
                                          <p:spTgt spid="14"/>
                                        </p:tgtEl>
                                        <p:attrNameLst>
                                          <p:attrName>ppt_x</p:attrName>
                                          <p:attrName>ppt_y</p:attrName>
                                        </p:attrNameLst>
                                      </p:cBhvr>
                                      <p:rCtr x="146" y="0"/>
                                    </p:animMotion>
                                  </p:childTnLst>
                                </p:cTn>
                              </p:par>
                              <p:par>
                                <p:cTn id="22" presetID="63" presetClass="path" presetSubtype="0" accel="50000" decel="50000" fill="hold" nodeType="withEffect">
                                  <p:stCondLst>
                                    <p:cond delay="0"/>
                                  </p:stCondLst>
                                  <p:childTnLst>
                                    <p:animMotion origin="layout" path="M -1.38889E-6 -2.96296E-6 L 0.3309 -2.96296E-6 " pathEditMode="relative" rAng="0" ptsTypes="AA">
                                      <p:cBhvr>
                                        <p:cTn id="23" dur="2000" fill="hold"/>
                                        <p:tgtEl>
                                          <p:spTgt spid="16"/>
                                        </p:tgtEl>
                                        <p:attrNameLst>
                                          <p:attrName>ppt_x</p:attrName>
                                          <p:attrName>ppt_y</p:attrName>
                                        </p:attrNameLst>
                                      </p:cBhvr>
                                      <p:rCtr x="165" y="0"/>
                                    </p:animMotion>
                                  </p:childTnLst>
                                </p:cTn>
                              </p:par>
                              <p:par>
                                <p:cTn id="24" presetID="63" presetClass="path" presetSubtype="0" accel="50000" decel="50000" fill="hold" nodeType="withEffect">
                                  <p:stCondLst>
                                    <p:cond delay="0"/>
                                  </p:stCondLst>
                                  <p:childTnLst>
                                    <p:animMotion origin="layout" path="M -1.66667E-6 -1.11111E-6 L 0.37031 -1.11111E-6 " pathEditMode="relative" rAng="0" ptsTypes="AA">
                                      <p:cBhvr>
                                        <p:cTn id="25" dur="2000" fill="hold"/>
                                        <p:tgtEl>
                                          <p:spTgt spid="18"/>
                                        </p:tgtEl>
                                        <p:attrNameLst>
                                          <p:attrName>ppt_x</p:attrName>
                                          <p:attrName>ppt_y</p:attrName>
                                        </p:attrNameLst>
                                      </p:cBhvr>
                                      <p:rCtr x="185" y="0"/>
                                    </p:animMotion>
                                  </p:childTnLst>
                                </p:cTn>
                              </p:par>
                              <p:par>
                                <p:cTn id="26" presetID="63" presetClass="path" presetSubtype="0" accel="50000" decel="50000" fill="hold" nodeType="withEffect">
                                  <p:stCondLst>
                                    <p:cond delay="0"/>
                                  </p:stCondLst>
                                  <p:childTnLst>
                                    <p:animMotion origin="layout" path="M 4.44444E-6 4.07407E-6 L 0.40954 4.07407E-6 " pathEditMode="relative" rAng="0" ptsTypes="AA">
                                      <p:cBhvr>
                                        <p:cTn id="27" dur="2000" fill="hold"/>
                                        <p:tgtEl>
                                          <p:spTgt spid="20"/>
                                        </p:tgtEl>
                                        <p:attrNameLst>
                                          <p:attrName>ppt_x</p:attrName>
                                          <p:attrName>ppt_y</p:attrName>
                                        </p:attrNameLst>
                                      </p:cBhvr>
                                      <p:rCtr x="205" y="0"/>
                                    </p:animMotion>
                                  </p:childTnLst>
                                </p:cTn>
                              </p:par>
                              <p:par>
                                <p:cTn id="28" presetID="63" presetClass="path" presetSubtype="0" accel="50000" decel="50000" fill="hold" nodeType="withEffect">
                                  <p:stCondLst>
                                    <p:cond delay="0"/>
                                  </p:stCondLst>
                                  <p:childTnLst>
                                    <p:animMotion origin="layout" path="M 3.88889E-6 4.81481E-6 L 0.48836 4.81481E-6 " pathEditMode="relative" rAng="0" ptsTypes="AA">
                                      <p:cBhvr>
                                        <p:cTn id="29" dur="2000" fill="hold"/>
                                        <p:tgtEl>
                                          <p:spTgt spid="24"/>
                                        </p:tgtEl>
                                        <p:attrNameLst>
                                          <p:attrName>ppt_x</p:attrName>
                                          <p:attrName>ppt_y</p:attrName>
                                        </p:attrNameLst>
                                      </p:cBhvr>
                                      <p:rCtr x="244" y="0"/>
                                    </p:animMotion>
                                  </p:childTnLst>
                                </p:cTn>
                              </p:par>
                              <p:par>
                                <p:cTn id="30" presetID="63" presetClass="path" presetSubtype="0" accel="50000" decel="50000" fill="hold" nodeType="withEffect">
                                  <p:stCondLst>
                                    <p:cond delay="0"/>
                                  </p:stCondLst>
                                  <p:childTnLst>
                                    <p:animMotion origin="layout" path="M 4.16667E-6 -1.85185E-6 L 0.44895 -1.85185E-6 " pathEditMode="relative" rAng="0" ptsTypes="AA">
                                      <p:cBhvr>
                                        <p:cTn id="31" dur="2000" fill="hold"/>
                                        <p:tgtEl>
                                          <p:spTgt spid="22"/>
                                        </p:tgtEl>
                                        <p:attrNameLst>
                                          <p:attrName>ppt_x</p:attrName>
                                          <p:attrName>ppt_y</p:attrName>
                                        </p:attrNameLst>
                                      </p:cBhvr>
                                      <p:rCtr x="224" y="0"/>
                                    </p:animMotion>
                                  </p:childTnLst>
                                </p:cTn>
                              </p:par>
                              <p:par>
                                <p:cTn id="32" presetID="63" presetClass="path" presetSubtype="0" accel="50000" decel="50000" fill="hold" nodeType="withEffect">
                                  <p:stCondLst>
                                    <p:cond delay="0"/>
                                  </p:stCondLst>
                                  <p:childTnLst>
                                    <p:animMotion origin="layout" path="M 3.33333E-6 2.22222E-6 L 0.56718 2.22222E-6 " pathEditMode="relative" rAng="0" ptsTypes="AA">
                                      <p:cBhvr>
                                        <p:cTn id="33" dur="2000" fill="hold"/>
                                        <p:tgtEl>
                                          <p:spTgt spid="26"/>
                                        </p:tgtEl>
                                        <p:attrNameLst>
                                          <p:attrName>ppt_x</p:attrName>
                                          <p:attrName>ppt_y</p:attrName>
                                        </p:attrNameLst>
                                      </p:cBhvr>
                                      <p:rCtr x="284" y="0"/>
                                    </p:animMotion>
                                  </p:childTnLst>
                                </p:cTn>
                              </p:par>
                              <p:par>
                                <p:cTn id="34" presetID="63" presetClass="path" presetSubtype="0" accel="50000" decel="50000" fill="hold" nodeType="withEffect">
                                  <p:stCondLst>
                                    <p:cond delay="0"/>
                                  </p:stCondLst>
                                  <p:childTnLst>
                                    <p:animMotion origin="layout" path="M 3.61111E-6 1.11111E-6 L 0.52777 1.11111E-6 " pathEditMode="relative" rAng="0" ptsTypes="AA">
                                      <p:cBhvr>
                                        <p:cTn id="35" dur="2000" fill="hold"/>
                                        <p:tgtEl>
                                          <p:spTgt spid="28"/>
                                        </p:tgtEl>
                                        <p:attrNameLst>
                                          <p:attrName>ppt_x</p:attrName>
                                          <p:attrName>ppt_y</p:attrName>
                                        </p:attrNameLst>
                                      </p:cBhvr>
                                      <p:rCtr x="264" y="0"/>
                                    </p:animMotion>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159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0160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0160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1609"/>
                                        </p:tgtEl>
                                        <p:attrNameLst>
                                          <p:attrName>style.visibility</p:attrName>
                                        </p:attrNameLst>
                                      </p:cBhvr>
                                      <p:to>
                                        <p:strVal val="visible"/>
                                      </p:to>
                                    </p:set>
                                    <p:animEffect transition="in" filter="wipe(left)">
                                      <p:cBhvr>
                                        <p:cTn id="50" dur="500"/>
                                        <p:tgtEl>
                                          <p:spTgt spid="101609"/>
                                        </p:tgtEl>
                                      </p:cBhvr>
                                    </p:animEffec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10160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101607"/>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101609"/>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101608"/>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01600"/>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2"/>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30"/>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01584"/>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101586"/>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101588"/>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101590"/>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101593"/>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101595"/>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10159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101594"/>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101597"/>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101589"/>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101587"/>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101585"/>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31"/>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2"/>
                                        </p:tgtEl>
                                      </p:cBhvr>
                                    </p:animEffect>
                                    <p:set>
                                      <p:cBhvr>
                                        <p:cTn id="100" dur="1" fill="hold">
                                          <p:stCondLst>
                                            <p:cond delay="499"/>
                                          </p:stCondLst>
                                        </p:cTn>
                                        <p:tgtEl>
                                          <p:spTgt spid="2"/>
                                        </p:tgtEl>
                                        <p:attrNameLst>
                                          <p:attrName>style.visibility</p:attrName>
                                        </p:attrNameLst>
                                      </p:cBhvr>
                                      <p:to>
                                        <p:strVal val="hidden"/>
                                      </p:to>
                                    </p:set>
                                  </p:childTnLst>
                                </p:cTn>
                              </p:par>
                              <p:par>
                                <p:cTn id="101" presetID="63" presetClass="path" presetSubtype="0" accel="50000" decel="50000" fill="hold" nodeType="withEffect">
                                  <p:stCondLst>
                                    <p:cond delay="0"/>
                                  </p:stCondLst>
                                  <p:childTnLst>
                                    <p:animMotion origin="layout" path="M 4.16667E-6 4.44444E-6 L 0.09461 4.44444E-6 " pathEditMode="relative" rAng="0" ptsTypes="AA">
                                      <p:cBhvr>
                                        <p:cTn id="102" dur="2000" fill="hold"/>
                                        <p:tgtEl>
                                          <p:spTgt spid="30"/>
                                        </p:tgtEl>
                                        <p:attrNameLst>
                                          <p:attrName>ppt_x</p:attrName>
                                          <p:attrName>ppt_y</p:attrName>
                                        </p:attrNameLst>
                                      </p:cBhvr>
                                      <p:rCtr x="47" y="0"/>
                                    </p:animMotion>
                                  </p:childTnLst>
                                </p:cTn>
                              </p:par>
                              <p:par>
                                <p:cTn id="103" presetID="63" presetClass="path" presetSubtype="0" accel="50000" decel="50000" fill="hold" nodeType="withEffect">
                                  <p:stCondLst>
                                    <p:cond delay="0"/>
                                  </p:stCondLst>
                                  <p:childTnLst>
                                    <p:animMotion origin="layout" path="M 3.88889E-6 2.59259E-6 L 0.13402 2.59259E-6 " pathEditMode="relative" rAng="0" ptsTypes="AA">
                                      <p:cBhvr>
                                        <p:cTn id="104" dur="2000" fill="hold"/>
                                        <p:tgtEl>
                                          <p:spTgt spid="31"/>
                                        </p:tgtEl>
                                        <p:attrNameLst>
                                          <p:attrName>ppt_x</p:attrName>
                                          <p:attrName>ppt_y</p:attrName>
                                        </p:attrNameLst>
                                      </p:cBhvr>
                                      <p:rCtr x="67" y="0"/>
                                    </p:animMotion>
                                  </p:childTnLst>
                                </p:cTn>
                              </p:par>
                              <p:par>
                                <p:cTn id="105" presetID="63" presetClass="path" presetSubtype="0" accel="50000" decel="50000" fill="hold" nodeType="withEffect">
                                  <p:stCondLst>
                                    <p:cond delay="0"/>
                                  </p:stCondLst>
                                  <p:childTnLst>
                                    <p:animMotion origin="layout" path="M 3.61111E-6 1.11111E-6 L 0.17343 1.11111E-6 " pathEditMode="relative" rAng="0" ptsTypes="AA">
                                      <p:cBhvr>
                                        <p:cTn id="106" dur="2000" fill="hold"/>
                                        <p:tgtEl>
                                          <p:spTgt spid="101584"/>
                                        </p:tgtEl>
                                        <p:attrNameLst>
                                          <p:attrName>ppt_x</p:attrName>
                                          <p:attrName>ppt_y</p:attrName>
                                        </p:attrNameLst>
                                      </p:cBhvr>
                                      <p:rCtr x="87" y="0"/>
                                    </p:animMotion>
                                  </p:childTnLst>
                                </p:cTn>
                              </p:par>
                              <p:par>
                                <p:cTn id="107" presetID="63" presetClass="path" presetSubtype="0" accel="50000" decel="50000" fill="hold" nodeType="withEffect">
                                  <p:stCondLst>
                                    <p:cond delay="0"/>
                                  </p:stCondLst>
                                  <p:childTnLst>
                                    <p:animMotion origin="layout" path="M 3.33333E-6 2.59259E-6 L 0.21284 2.59259E-6 " pathEditMode="relative" rAng="0" ptsTypes="AA">
                                      <p:cBhvr>
                                        <p:cTn id="108" dur="2000" fill="hold"/>
                                        <p:tgtEl>
                                          <p:spTgt spid="101585"/>
                                        </p:tgtEl>
                                        <p:attrNameLst>
                                          <p:attrName>ppt_x</p:attrName>
                                          <p:attrName>ppt_y</p:attrName>
                                        </p:attrNameLst>
                                      </p:cBhvr>
                                      <p:rCtr x="106" y="0"/>
                                    </p:animMotion>
                                  </p:childTnLst>
                                </p:cTn>
                              </p:par>
                              <p:par>
                                <p:cTn id="109" presetID="63" presetClass="path" presetSubtype="0" accel="50000" decel="50000" fill="hold" nodeType="withEffect">
                                  <p:stCondLst>
                                    <p:cond delay="0"/>
                                  </p:stCondLst>
                                  <p:childTnLst>
                                    <p:animMotion origin="layout" path="M -5.55556E-7 2.96296E-6 L 0.25208 2.96296E-6 " pathEditMode="relative" rAng="0" ptsTypes="AA">
                                      <p:cBhvr>
                                        <p:cTn id="110" dur="2000" fill="hold"/>
                                        <p:tgtEl>
                                          <p:spTgt spid="101586"/>
                                        </p:tgtEl>
                                        <p:attrNameLst>
                                          <p:attrName>ppt_x</p:attrName>
                                          <p:attrName>ppt_y</p:attrName>
                                        </p:attrNameLst>
                                      </p:cBhvr>
                                      <p:rCtr x="126" y="0"/>
                                    </p:animMotion>
                                  </p:childTnLst>
                                </p:cTn>
                              </p:par>
                              <p:par>
                                <p:cTn id="111" presetID="63" presetClass="path" presetSubtype="0" accel="50000" decel="50000" fill="hold" nodeType="withEffect">
                                  <p:stCondLst>
                                    <p:cond delay="0"/>
                                  </p:stCondLst>
                                  <p:childTnLst>
                                    <p:animMotion origin="layout" path="M -8.33333E-7 -2.96296E-6 L 0.29149 -2.96296E-6 " pathEditMode="relative" rAng="0" ptsTypes="AA">
                                      <p:cBhvr>
                                        <p:cTn id="112" dur="2000" fill="hold"/>
                                        <p:tgtEl>
                                          <p:spTgt spid="101587"/>
                                        </p:tgtEl>
                                        <p:attrNameLst>
                                          <p:attrName>ppt_x</p:attrName>
                                          <p:attrName>ppt_y</p:attrName>
                                        </p:attrNameLst>
                                      </p:cBhvr>
                                      <p:rCtr x="146" y="0"/>
                                    </p:animMotion>
                                  </p:childTnLst>
                                </p:cTn>
                              </p:par>
                              <p:par>
                                <p:cTn id="113" presetID="63" presetClass="path" presetSubtype="0" accel="50000" decel="50000" fill="hold" nodeType="withEffect">
                                  <p:stCondLst>
                                    <p:cond delay="0"/>
                                  </p:stCondLst>
                                  <p:childTnLst>
                                    <p:animMotion origin="layout" path="M -1.11111E-6 1.11111E-6 L 0.3309 1.11111E-6 " pathEditMode="relative" rAng="0" ptsTypes="AA">
                                      <p:cBhvr>
                                        <p:cTn id="114" dur="2000" fill="hold"/>
                                        <p:tgtEl>
                                          <p:spTgt spid="101588"/>
                                        </p:tgtEl>
                                        <p:attrNameLst>
                                          <p:attrName>ppt_x</p:attrName>
                                          <p:attrName>ppt_y</p:attrName>
                                        </p:attrNameLst>
                                      </p:cBhvr>
                                      <p:rCtr x="165" y="0"/>
                                    </p:animMotion>
                                  </p:childTnLst>
                                </p:cTn>
                              </p:par>
                              <p:par>
                                <p:cTn id="115" presetID="63" presetClass="path" presetSubtype="0" accel="50000" decel="50000" fill="hold" nodeType="withEffect">
                                  <p:stCondLst>
                                    <p:cond delay="0"/>
                                  </p:stCondLst>
                                  <p:childTnLst>
                                    <p:animMotion origin="layout" path="M -1.38889E-6 -1.11111E-6 L 0.37031 -1.11111E-6 " pathEditMode="relative" rAng="0" ptsTypes="AA">
                                      <p:cBhvr>
                                        <p:cTn id="116" dur="2000" fill="hold"/>
                                        <p:tgtEl>
                                          <p:spTgt spid="101589"/>
                                        </p:tgtEl>
                                        <p:attrNameLst>
                                          <p:attrName>ppt_x</p:attrName>
                                          <p:attrName>ppt_y</p:attrName>
                                        </p:attrNameLst>
                                      </p:cBhvr>
                                      <p:rCtr x="185" y="0"/>
                                    </p:animMotion>
                                  </p:childTnLst>
                                </p:cTn>
                              </p:par>
                              <p:par>
                                <p:cTn id="117" presetID="63" presetClass="path" presetSubtype="0" accel="50000" decel="50000" fill="hold" nodeType="withEffect">
                                  <p:stCondLst>
                                    <p:cond delay="0"/>
                                  </p:stCondLst>
                                  <p:childTnLst>
                                    <p:animMotion origin="layout" path="M -1.66667E-6 2.22222E-6 L 0.40972 2.22222E-6 " pathEditMode="relative" rAng="0" ptsTypes="AA">
                                      <p:cBhvr>
                                        <p:cTn id="118" dur="2000" fill="hold"/>
                                        <p:tgtEl>
                                          <p:spTgt spid="101590"/>
                                        </p:tgtEl>
                                        <p:attrNameLst>
                                          <p:attrName>ppt_x</p:attrName>
                                          <p:attrName>ppt_y</p:attrName>
                                        </p:attrNameLst>
                                      </p:cBhvr>
                                      <p:rCtr x="205" y="0"/>
                                    </p:animMotion>
                                  </p:childTnLst>
                                </p:cTn>
                              </p:par>
                              <p:par>
                                <p:cTn id="119" presetID="63" presetClass="path" presetSubtype="0" accel="50000" decel="50000" fill="hold" nodeType="withEffect">
                                  <p:stCondLst>
                                    <p:cond delay="0"/>
                                  </p:stCondLst>
                                  <p:childTnLst>
                                    <p:animMotion origin="layout" path="M 4.44444E-6 -2.59259E-6 L 0.44895 -2.59259E-6 " pathEditMode="relative" rAng="0" ptsTypes="AA">
                                      <p:cBhvr>
                                        <p:cTn id="120" dur="2000" fill="hold"/>
                                        <p:tgtEl>
                                          <p:spTgt spid="101597"/>
                                        </p:tgtEl>
                                        <p:attrNameLst>
                                          <p:attrName>ppt_x</p:attrName>
                                          <p:attrName>ppt_y</p:attrName>
                                        </p:attrNameLst>
                                      </p:cBhvr>
                                      <p:rCtr x="224" y="0"/>
                                    </p:animMotion>
                                  </p:childTnLst>
                                </p:cTn>
                              </p:par>
                              <p:par>
                                <p:cTn id="121" presetID="63" presetClass="path" presetSubtype="0" accel="50000" decel="50000" fill="hold" nodeType="withEffect">
                                  <p:stCondLst>
                                    <p:cond delay="0"/>
                                  </p:stCondLst>
                                  <p:childTnLst>
                                    <p:animMotion origin="layout" path="M 4.16667E-6 1.48148E-6 L 0.48836 1.48148E-6 " pathEditMode="relative" rAng="0" ptsTypes="AA">
                                      <p:cBhvr>
                                        <p:cTn id="122" dur="2000" fill="hold"/>
                                        <p:tgtEl>
                                          <p:spTgt spid="101593"/>
                                        </p:tgtEl>
                                        <p:attrNameLst>
                                          <p:attrName>ppt_x</p:attrName>
                                          <p:attrName>ppt_y</p:attrName>
                                        </p:attrNameLst>
                                      </p:cBhvr>
                                      <p:rCtr x="244" y="0"/>
                                    </p:animMotion>
                                  </p:childTnLst>
                                </p:cTn>
                              </p:par>
                              <p:par>
                                <p:cTn id="123" presetID="63" presetClass="path" presetSubtype="0" accel="50000" decel="50000" fill="hold" nodeType="withEffect">
                                  <p:stCondLst>
                                    <p:cond delay="0"/>
                                  </p:stCondLst>
                                  <p:childTnLst>
                                    <p:animMotion origin="layout" path="M 3.88889E-6 -1.85185E-6 L 0.52777 -1.85185E-6 " pathEditMode="relative" rAng="0" ptsTypes="AA">
                                      <p:cBhvr>
                                        <p:cTn id="124" dur="2000" fill="hold"/>
                                        <p:tgtEl>
                                          <p:spTgt spid="101594"/>
                                        </p:tgtEl>
                                        <p:attrNameLst>
                                          <p:attrName>ppt_x</p:attrName>
                                          <p:attrName>ppt_y</p:attrName>
                                        </p:attrNameLst>
                                      </p:cBhvr>
                                      <p:rCtr x="264" y="0"/>
                                    </p:animMotion>
                                  </p:childTnLst>
                                </p:cTn>
                              </p:par>
                              <p:par>
                                <p:cTn id="125" presetID="63" presetClass="path" presetSubtype="0" accel="50000" decel="50000" fill="hold" nodeType="withEffect">
                                  <p:stCondLst>
                                    <p:cond delay="0"/>
                                  </p:stCondLst>
                                  <p:childTnLst>
                                    <p:animMotion origin="layout" path="M 3.61111E-6 2.96296E-6 L 0.56718 2.96296E-6 " pathEditMode="relative" rAng="0" ptsTypes="AA">
                                      <p:cBhvr>
                                        <p:cTn id="126" dur="2000" fill="hold"/>
                                        <p:tgtEl>
                                          <p:spTgt spid="101595"/>
                                        </p:tgtEl>
                                        <p:attrNameLst>
                                          <p:attrName>ppt_x</p:attrName>
                                          <p:attrName>ppt_y</p:attrName>
                                        </p:attrNameLst>
                                      </p:cBhvr>
                                      <p:rCtr x="284" y="0"/>
                                    </p:animMotion>
                                  </p:childTnLst>
                                </p:cTn>
                              </p:par>
                              <p:par>
                                <p:cTn id="127" presetID="63" presetClass="path" presetSubtype="0" accel="50000" decel="50000" fill="hold" nodeType="withEffect">
                                  <p:stCondLst>
                                    <p:cond delay="0"/>
                                  </p:stCondLst>
                                  <p:childTnLst>
                                    <p:animMotion origin="layout" path="M 3.33333E-6 -4.44444E-6 L 0.60659 -4.44444E-6 " pathEditMode="relative" rAng="0" ptsTypes="AA">
                                      <p:cBhvr>
                                        <p:cTn id="128" dur="2000" fill="hold"/>
                                        <p:tgtEl>
                                          <p:spTgt spid="101596"/>
                                        </p:tgtEl>
                                        <p:attrNameLst>
                                          <p:attrName>ppt_x</p:attrName>
                                          <p:attrName>ppt_y</p:attrName>
                                        </p:attrNameLst>
                                      </p:cBhvr>
                                      <p:rCtr x="303" y="0"/>
                                    </p:animMotion>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101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600" grpId="0"/>
      <p:bldP spid="101607" grpId="0" animBg="1"/>
      <p:bldP spid="101607" grpId="1" animBg="1"/>
      <p:bldP spid="101608" grpId="0" animBg="1"/>
      <p:bldP spid="101608" grpId="1" animBg="1"/>
      <p:bldP spid="101609" grpId="0" animBg="1"/>
      <p:bldP spid="10160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lide Number Placeholder 4"/>
          <p:cNvSpPr>
            <a:spLocks noGrp="1"/>
          </p:cNvSpPr>
          <p:nvPr>
            <p:ph type="sldNum" sz="quarter" idx="4294967295"/>
          </p:nvPr>
        </p:nvSpPr>
        <p:spPr>
          <a:xfrm>
            <a:off x="6553200" y="6248400"/>
            <a:ext cx="2133600" cy="457200"/>
          </a:xfrm>
          <a:prstGeom prst="rect">
            <a:avLst/>
          </a:prstGeom>
        </p:spPr>
        <p:txBody>
          <a:bodyPr/>
          <a:lstStyle/>
          <a:p>
            <a:fld id="{F1415050-887F-4C5B-861B-7C51A4081B20}" type="slidenum">
              <a:rPr lang="he-IL"/>
              <a:pPr/>
              <a:t>22</a:t>
            </a:fld>
            <a:endParaRPr lang="en-US"/>
          </a:p>
        </p:txBody>
      </p:sp>
      <p:sp>
        <p:nvSpPr>
          <p:cNvPr id="108548" name="Rectangle 4"/>
          <p:cNvSpPr>
            <a:spLocks noGrp="1" noChangeArrowheads="1"/>
          </p:cNvSpPr>
          <p:nvPr>
            <p:ph type="title"/>
          </p:nvPr>
        </p:nvSpPr>
        <p:spPr>
          <a:xfrm>
            <a:off x="838200" y="-76200"/>
            <a:ext cx="8229600" cy="1371600"/>
          </a:xfrm>
          <a:noFill/>
          <a:ln/>
        </p:spPr>
        <p:txBody>
          <a:bodyPr/>
          <a:lstStyle/>
          <a:p>
            <a:r>
              <a:rPr lang="en-US" b="1" dirty="0">
                <a:latin typeface="Garamond" pitchFamily="18" charset="0"/>
              </a:rPr>
              <a:t>Results – </a:t>
            </a:r>
            <a:r>
              <a:rPr lang="en-US" b="1" dirty="0" err="1">
                <a:latin typeface="Garamond" pitchFamily="18" charset="0"/>
              </a:rPr>
              <a:t>InAs</a:t>
            </a:r>
            <a:r>
              <a:rPr lang="en-US" b="1" dirty="0">
                <a:latin typeface="Garamond" pitchFamily="18" charset="0"/>
              </a:rPr>
              <a:t>/</a:t>
            </a:r>
            <a:r>
              <a:rPr lang="en-US" b="1" dirty="0" err="1">
                <a:latin typeface="Garamond" pitchFamily="18" charset="0"/>
              </a:rPr>
              <a:t>GaAs</a:t>
            </a:r>
            <a:endParaRPr lang="en-US" b="1" dirty="0">
              <a:latin typeface="Garamond" pitchFamily="18" charset="0"/>
            </a:endParaRPr>
          </a:p>
        </p:txBody>
      </p:sp>
      <p:sp>
        <p:nvSpPr>
          <p:cNvPr id="108549" name="Text Box 5"/>
          <p:cNvSpPr txBox="1">
            <a:spLocks noChangeArrowheads="1"/>
          </p:cNvSpPr>
          <p:nvPr/>
        </p:nvSpPr>
        <p:spPr bwMode="auto">
          <a:xfrm>
            <a:off x="3995738" y="6019800"/>
            <a:ext cx="4464050" cy="396875"/>
          </a:xfrm>
          <a:prstGeom prst="rect">
            <a:avLst/>
          </a:prstGeom>
          <a:noFill/>
          <a:ln w="9525">
            <a:noFill/>
            <a:miter lim="800000"/>
            <a:headEnd/>
            <a:tailEnd/>
          </a:ln>
          <a:effectLst/>
        </p:spPr>
        <p:txBody>
          <a:bodyPr>
            <a:spAutoFit/>
          </a:bodyPr>
          <a:lstStyle/>
          <a:p>
            <a:pPr algn="l" rtl="0">
              <a:spcBef>
                <a:spcPct val="50000"/>
              </a:spcBef>
            </a:pPr>
            <a:r>
              <a:rPr lang="en-US" sz="2000" i="1" dirty="0">
                <a:latin typeface="Garamond" pitchFamily="18" charset="0"/>
              </a:rPr>
              <a:t>Cohen et al. </a:t>
            </a:r>
            <a:r>
              <a:rPr lang="en-US" sz="2000" b="1" i="1" dirty="0">
                <a:latin typeface="Garamond" pitchFamily="18" charset="0"/>
              </a:rPr>
              <a:t>App. Phys. </a:t>
            </a:r>
            <a:r>
              <a:rPr lang="en-US" sz="2000" b="1" i="1" dirty="0" err="1">
                <a:latin typeface="Garamond" pitchFamily="18" charset="0"/>
              </a:rPr>
              <a:t>Lett</a:t>
            </a:r>
            <a:r>
              <a:rPr lang="en-US" sz="2000" b="1" i="1" dirty="0">
                <a:latin typeface="Garamond" pitchFamily="18" charset="0"/>
              </a:rPr>
              <a:t>. 98</a:t>
            </a:r>
            <a:r>
              <a:rPr lang="en-US" sz="2000" i="1" dirty="0">
                <a:latin typeface="Garamond" pitchFamily="18" charset="0"/>
              </a:rPr>
              <a:t>, 24 (2011)</a:t>
            </a:r>
          </a:p>
        </p:txBody>
      </p:sp>
      <p:grpSp>
        <p:nvGrpSpPr>
          <p:cNvPr id="103" name="Group 102"/>
          <p:cNvGrpSpPr/>
          <p:nvPr/>
        </p:nvGrpSpPr>
        <p:grpSpPr>
          <a:xfrm>
            <a:off x="647700" y="990600"/>
            <a:ext cx="8172450" cy="4905375"/>
            <a:chOff x="647700" y="1331913"/>
            <a:chExt cx="8172450" cy="4905375"/>
          </a:xfrm>
        </p:grpSpPr>
        <p:sp>
          <p:nvSpPr>
            <p:cNvPr id="108621" name="AutoShape 77"/>
            <p:cNvSpPr>
              <a:spLocks noChangeAspect="1" noChangeArrowheads="1" noTextEdit="1"/>
            </p:cNvSpPr>
            <p:nvPr/>
          </p:nvSpPr>
          <p:spPr bwMode="auto">
            <a:xfrm>
              <a:off x="647700" y="1338263"/>
              <a:ext cx="8172450" cy="4899025"/>
            </a:xfrm>
            <a:prstGeom prst="rect">
              <a:avLst/>
            </a:prstGeom>
            <a:noFill/>
            <a:ln w="9525">
              <a:noFill/>
              <a:miter lim="800000"/>
              <a:headEnd/>
              <a:tailEnd/>
            </a:ln>
          </p:spPr>
          <p:txBody>
            <a:bodyPr/>
            <a:lstStyle/>
            <a:p>
              <a:endParaRPr lang="he-IL"/>
            </a:p>
          </p:txBody>
        </p:sp>
        <p:sp>
          <p:nvSpPr>
            <p:cNvPr id="108624" name="Rectangle 80"/>
            <p:cNvSpPr>
              <a:spLocks noChangeArrowheads="1"/>
            </p:cNvSpPr>
            <p:nvPr/>
          </p:nvSpPr>
          <p:spPr bwMode="auto">
            <a:xfrm>
              <a:off x="1709738" y="1754188"/>
              <a:ext cx="6334125" cy="3944937"/>
            </a:xfrm>
            <a:prstGeom prst="rect">
              <a:avLst/>
            </a:prstGeom>
            <a:noFill/>
            <a:ln w="33338">
              <a:solidFill>
                <a:srgbClr val="FFFFFF"/>
              </a:solidFill>
              <a:miter lim="800000"/>
              <a:headEnd/>
              <a:tailEnd/>
            </a:ln>
          </p:spPr>
          <p:txBody>
            <a:bodyPr/>
            <a:lstStyle/>
            <a:p>
              <a:endParaRPr lang="he-IL"/>
            </a:p>
          </p:txBody>
        </p:sp>
        <p:sp>
          <p:nvSpPr>
            <p:cNvPr id="108625" name="Line 81"/>
            <p:cNvSpPr>
              <a:spLocks noChangeShapeType="1"/>
            </p:cNvSpPr>
            <p:nvPr/>
          </p:nvSpPr>
          <p:spPr bwMode="auto">
            <a:xfrm>
              <a:off x="1709738" y="1754188"/>
              <a:ext cx="6334125" cy="1587"/>
            </a:xfrm>
            <a:prstGeom prst="line">
              <a:avLst/>
            </a:prstGeom>
            <a:noFill/>
            <a:ln w="33338">
              <a:solidFill>
                <a:srgbClr val="000000"/>
              </a:solidFill>
              <a:round/>
              <a:headEnd/>
              <a:tailEnd/>
            </a:ln>
          </p:spPr>
          <p:txBody>
            <a:bodyPr/>
            <a:lstStyle/>
            <a:p>
              <a:endParaRPr lang="he-IL"/>
            </a:p>
          </p:txBody>
        </p:sp>
        <p:sp>
          <p:nvSpPr>
            <p:cNvPr id="108626" name="Freeform 82"/>
            <p:cNvSpPr>
              <a:spLocks/>
            </p:cNvSpPr>
            <p:nvPr/>
          </p:nvSpPr>
          <p:spPr bwMode="auto">
            <a:xfrm>
              <a:off x="1709738" y="1754188"/>
              <a:ext cx="6334125" cy="3944937"/>
            </a:xfrm>
            <a:custGeom>
              <a:avLst/>
              <a:gdLst/>
              <a:ahLst/>
              <a:cxnLst>
                <a:cxn ang="0">
                  <a:pos x="0" y="483"/>
                </a:cxn>
                <a:cxn ang="0">
                  <a:pos x="775" y="483"/>
                </a:cxn>
                <a:cxn ang="0">
                  <a:pos x="775" y="0"/>
                </a:cxn>
              </a:cxnLst>
              <a:rect l="0" t="0" r="r" b="b"/>
              <a:pathLst>
                <a:path w="775" h="483">
                  <a:moveTo>
                    <a:pt x="0" y="483"/>
                  </a:moveTo>
                  <a:lnTo>
                    <a:pt x="775" y="483"/>
                  </a:lnTo>
                  <a:lnTo>
                    <a:pt x="775" y="0"/>
                  </a:lnTo>
                </a:path>
              </a:pathLst>
            </a:custGeom>
            <a:noFill/>
            <a:ln w="33338">
              <a:solidFill>
                <a:srgbClr val="000000"/>
              </a:solidFill>
              <a:prstDash val="solid"/>
              <a:round/>
              <a:headEnd/>
              <a:tailEnd/>
            </a:ln>
          </p:spPr>
          <p:txBody>
            <a:bodyPr/>
            <a:lstStyle/>
            <a:p>
              <a:endParaRPr lang="he-IL"/>
            </a:p>
          </p:txBody>
        </p:sp>
        <p:sp>
          <p:nvSpPr>
            <p:cNvPr id="108627" name="Line 83"/>
            <p:cNvSpPr>
              <a:spLocks noChangeShapeType="1"/>
            </p:cNvSpPr>
            <p:nvPr/>
          </p:nvSpPr>
          <p:spPr bwMode="auto">
            <a:xfrm flipV="1">
              <a:off x="1709738" y="1754188"/>
              <a:ext cx="1587" cy="3944937"/>
            </a:xfrm>
            <a:prstGeom prst="line">
              <a:avLst/>
            </a:prstGeom>
            <a:noFill/>
            <a:ln w="33338">
              <a:solidFill>
                <a:srgbClr val="000000"/>
              </a:solidFill>
              <a:round/>
              <a:headEnd/>
              <a:tailEnd/>
            </a:ln>
          </p:spPr>
          <p:txBody>
            <a:bodyPr/>
            <a:lstStyle/>
            <a:p>
              <a:endParaRPr lang="he-IL"/>
            </a:p>
          </p:txBody>
        </p:sp>
        <p:sp>
          <p:nvSpPr>
            <p:cNvPr id="108628" name="Line 84"/>
            <p:cNvSpPr>
              <a:spLocks noChangeShapeType="1"/>
            </p:cNvSpPr>
            <p:nvPr/>
          </p:nvSpPr>
          <p:spPr bwMode="auto">
            <a:xfrm>
              <a:off x="1709738" y="5699125"/>
              <a:ext cx="6334125" cy="1588"/>
            </a:xfrm>
            <a:prstGeom prst="line">
              <a:avLst/>
            </a:prstGeom>
            <a:noFill/>
            <a:ln w="33338">
              <a:solidFill>
                <a:srgbClr val="000000"/>
              </a:solidFill>
              <a:round/>
              <a:headEnd/>
              <a:tailEnd/>
            </a:ln>
          </p:spPr>
          <p:txBody>
            <a:bodyPr/>
            <a:lstStyle/>
            <a:p>
              <a:endParaRPr lang="he-IL"/>
            </a:p>
          </p:txBody>
        </p:sp>
        <p:sp>
          <p:nvSpPr>
            <p:cNvPr id="108629" name="Line 85"/>
            <p:cNvSpPr>
              <a:spLocks noChangeShapeType="1"/>
            </p:cNvSpPr>
            <p:nvPr/>
          </p:nvSpPr>
          <p:spPr bwMode="auto">
            <a:xfrm flipV="1">
              <a:off x="1709738" y="1754188"/>
              <a:ext cx="1587" cy="3944937"/>
            </a:xfrm>
            <a:prstGeom prst="line">
              <a:avLst/>
            </a:prstGeom>
            <a:noFill/>
            <a:ln w="33338">
              <a:solidFill>
                <a:srgbClr val="000000"/>
              </a:solidFill>
              <a:round/>
              <a:headEnd/>
              <a:tailEnd/>
            </a:ln>
          </p:spPr>
          <p:txBody>
            <a:bodyPr/>
            <a:lstStyle/>
            <a:p>
              <a:endParaRPr lang="he-IL"/>
            </a:p>
          </p:txBody>
        </p:sp>
        <p:sp>
          <p:nvSpPr>
            <p:cNvPr id="108630" name="Line 86"/>
            <p:cNvSpPr>
              <a:spLocks noChangeShapeType="1"/>
            </p:cNvSpPr>
            <p:nvPr/>
          </p:nvSpPr>
          <p:spPr bwMode="auto">
            <a:xfrm flipV="1">
              <a:off x="1709738" y="5632450"/>
              <a:ext cx="1587" cy="66675"/>
            </a:xfrm>
            <a:prstGeom prst="line">
              <a:avLst/>
            </a:prstGeom>
            <a:noFill/>
            <a:ln w="33338">
              <a:solidFill>
                <a:srgbClr val="000000"/>
              </a:solidFill>
              <a:round/>
              <a:headEnd/>
              <a:tailEnd/>
            </a:ln>
          </p:spPr>
          <p:txBody>
            <a:bodyPr/>
            <a:lstStyle/>
            <a:p>
              <a:endParaRPr lang="he-IL"/>
            </a:p>
          </p:txBody>
        </p:sp>
        <p:sp>
          <p:nvSpPr>
            <p:cNvPr id="108631" name="Line 87"/>
            <p:cNvSpPr>
              <a:spLocks noChangeShapeType="1"/>
            </p:cNvSpPr>
            <p:nvPr/>
          </p:nvSpPr>
          <p:spPr bwMode="auto">
            <a:xfrm>
              <a:off x="1709738" y="1754188"/>
              <a:ext cx="1587" cy="57150"/>
            </a:xfrm>
            <a:prstGeom prst="line">
              <a:avLst/>
            </a:prstGeom>
            <a:noFill/>
            <a:ln w="33338">
              <a:solidFill>
                <a:srgbClr val="000000"/>
              </a:solidFill>
              <a:round/>
              <a:headEnd/>
              <a:tailEnd/>
            </a:ln>
          </p:spPr>
          <p:txBody>
            <a:bodyPr/>
            <a:lstStyle/>
            <a:p>
              <a:endParaRPr lang="he-IL"/>
            </a:p>
          </p:txBody>
        </p:sp>
        <p:sp>
          <p:nvSpPr>
            <p:cNvPr id="108633" name="Line 89"/>
            <p:cNvSpPr>
              <a:spLocks noChangeShapeType="1"/>
            </p:cNvSpPr>
            <p:nvPr/>
          </p:nvSpPr>
          <p:spPr bwMode="auto">
            <a:xfrm flipV="1">
              <a:off x="2609850" y="5632450"/>
              <a:ext cx="1588" cy="66675"/>
            </a:xfrm>
            <a:prstGeom prst="line">
              <a:avLst/>
            </a:prstGeom>
            <a:noFill/>
            <a:ln w="33338">
              <a:solidFill>
                <a:srgbClr val="000000"/>
              </a:solidFill>
              <a:round/>
              <a:headEnd/>
              <a:tailEnd/>
            </a:ln>
          </p:spPr>
          <p:txBody>
            <a:bodyPr/>
            <a:lstStyle/>
            <a:p>
              <a:endParaRPr lang="he-IL"/>
            </a:p>
          </p:txBody>
        </p:sp>
        <p:sp>
          <p:nvSpPr>
            <p:cNvPr id="108634" name="Line 90"/>
            <p:cNvSpPr>
              <a:spLocks noChangeShapeType="1"/>
            </p:cNvSpPr>
            <p:nvPr/>
          </p:nvSpPr>
          <p:spPr bwMode="auto">
            <a:xfrm>
              <a:off x="2609850" y="1754188"/>
              <a:ext cx="1588" cy="57150"/>
            </a:xfrm>
            <a:prstGeom prst="line">
              <a:avLst/>
            </a:prstGeom>
            <a:noFill/>
            <a:ln w="33338">
              <a:solidFill>
                <a:srgbClr val="000000"/>
              </a:solidFill>
              <a:round/>
              <a:headEnd/>
              <a:tailEnd/>
            </a:ln>
          </p:spPr>
          <p:txBody>
            <a:bodyPr/>
            <a:lstStyle/>
            <a:p>
              <a:endParaRPr lang="he-IL"/>
            </a:p>
          </p:txBody>
        </p:sp>
        <p:sp>
          <p:nvSpPr>
            <p:cNvPr id="108636" name="Line 92"/>
            <p:cNvSpPr>
              <a:spLocks noChangeShapeType="1"/>
            </p:cNvSpPr>
            <p:nvPr/>
          </p:nvSpPr>
          <p:spPr bwMode="auto">
            <a:xfrm flipV="1">
              <a:off x="3516313" y="5632450"/>
              <a:ext cx="1587" cy="66675"/>
            </a:xfrm>
            <a:prstGeom prst="line">
              <a:avLst/>
            </a:prstGeom>
            <a:noFill/>
            <a:ln w="33338">
              <a:solidFill>
                <a:srgbClr val="000000"/>
              </a:solidFill>
              <a:round/>
              <a:headEnd/>
              <a:tailEnd/>
            </a:ln>
          </p:spPr>
          <p:txBody>
            <a:bodyPr/>
            <a:lstStyle/>
            <a:p>
              <a:endParaRPr lang="he-IL"/>
            </a:p>
          </p:txBody>
        </p:sp>
        <p:sp>
          <p:nvSpPr>
            <p:cNvPr id="108637" name="Line 93"/>
            <p:cNvSpPr>
              <a:spLocks noChangeShapeType="1"/>
            </p:cNvSpPr>
            <p:nvPr/>
          </p:nvSpPr>
          <p:spPr bwMode="auto">
            <a:xfrm>
              <a:off x="3516313" y="1754188"/>
              <a:ext cx="1587" cy="57150"/>
            </a:xfrm>
            <a:prstGeom prst="line">
              <a:avLst/>
            </a:prstGeom>
            <a:noFill/>
            <a:ln w="33338">
              <a:solidFill>
                <a:srgbClr val="000000"/>
              </a:solidFill>
              <a:round/>
              <a:headEnd/>
              <a:tailEnd/>
            </a:ln>
          </p:spPr>
          <p:txBody>
            <a:bodyPr/>
            <a:lstStyle/>
            <a:p>
              <a:endParaRPr lang="he-IL"/>
            </a:p>
          </p:txBody>
        </p:sp>
        <p:sp>
          <p:nvSpPr>
            <p:cNvPr id="108639" name="Line 95"/>
            <p:cNvSpPr>
              <a:spLocks noChangeShapeType="1"/>
            </p:cNvSpPr>
            <p:nvPr/>
          </p:nvSpPr>
          <p:spPr bwMode="auto">
            <a:xfrm flipV="1">
              <a:off x="4422775" y="5632450"/>
              <a:ext cx="1588" cy="66675"/>
            </a:xfrm>
            <a:prstGeom prst="line">
              <a:avLst/>
            </a:prstGeom>
            <a:noFill/>
            <a:ln w="33338">
              <a:solidFill>
                <a:srgbClr val="000000"/>
              </a:solidFill>
              <a:round/>
              <a:headEnd/>
              <a:tailEnd/>
            </a:ln>
          </p:spPr>
          <p:txBody>
            <a:bodyPr/>
            <a:lstStyle/>
            <a:p>
              <a:endParaRPr lang="he-IL"/>
            </a:p>
          </p:txBody>
        </p:sp>
        <p:sp>
          <p:nvSpPr>
            <p:cNvPr id="108640" name="Line 96"/>
            <p:cNvSpPr>
              <a:spLocks noChangeShapeType="1"/>
            </p:cNvSpPr>
            <p:nvPr/>
          </p:nvSpPr>
          <p:spPr bwMode="auto">
            <a:xfrm>
              <a:off x="4422775" y="1754188"/>
              <a:ext cx="1588" cy="57150"/>
            </a:xfrm>
            <a:prstGeom prst="line">
              <a:avLst/>
            </a:prstGeom>
            <a:noFill/>
            <a:ln w="33338">
              <a:solidFill>
                <a:srgbClr val="000000"/>
              </a:solidFill>
              <a:round/>
              <a:headEnd/>
              <a:tailEnd/>
            </a:ln>
          </p:spPr>
          <p:txBody>
            <a:bodyPr/>
            <a:lstStyle/>
            <a:p>
              <a:endParaRPr lang="he-IL"/>
            </a:p>
          </p:txBody>
        </p:sp>
        <p:sp>
          <p:nvSpPr>
            <p:cNvPr id="108642" name="Line 98"/>
            <p:cNvSpPr>
              <a:spLocks noChangeShapeType="1"/>
            </p:cNvSpPr>
            <p:nvPr/>
          </p:nvSpPr>
          <p:spPr bwMode="auto">
            <a:xfrm flipV="1">
              <a:off x="5322888" y="5632450"/>
              <a:ext cx="1587" cy="66675"/>
            </a:xfrm>
            <a:prstGeom prst="line">
              <a:avLst/>
            </a:prstGeom>
            <a:noFill/>
            <a:ln w="33338">
              <a:solidFill>
                <a:srgbClr val="000000"/>
              </a:solidFill>
              <a:round/>
              <a:headEnd/>
              <a:tailEnd/>
            </a:ln>
          </p:spPr>
          <p:txBody>
            <a:bodyPr/>
            <a:lstStyle/>
            <a:p>
              <a:endParaRPr lang="he-IL"/>
            </a:p>
          </p:txBody>
        </p:sp>
        <p:sp>
          <p:nvSpPr>
            <p:cNvPr id="108643" name="Line 99"/>
            <p:cNvSpPr>
              <a:spLocks noChangeShapeType="1"/>
            </p:cNvSpPr>
            <p:nvPr/>
          </p:nvSpPr>
          <p:spPr bwMode="auto">
            <a:xfrm>
              <a:off x="5322888" y="1754188"/>
              <a:ext cx="1587" cy="57150"/>
            </a:xfrm>
            <a:prstGeom prst="line">
              <a:avLst/>
            </a:prstGeom>
            <a:noFill/>
            <a:ln w="33338">
              <a:solidFill>
                <a:srgbClr val="000000"/>
              </a:solidFill>
              <a:round/>
              <a:headEnd/>
              <a:tailEnd/>
            </a:ln>
          </p:spPr>
          <p:txBody>
            <a:bodyPr/>
            <a:lstStyle/>
            <a:p>
              <a:endParaRPr lang="he-IL"/>
            </a:p>
          </p:txBody>
        </p:sp>
        <p:sp>
          <p:nvSpPr>
            <p:cNvPr id="108645" name="Line 101"/>
            <p:cNvSpPr>
              <a:spLocks noChangeShapeType="1"/>
            </p:cNvSpPr>
            <p:nvPr/>
          </p:nvSpPr>
          <p:spPr bwMode="auto">
            <a:xfrm flipV="1">
              <a:off x="6229350" y="5632450"/>
              <a:ext cx="1588" cy="66675"/>
            </a:xfrm>
            <a:prstGeom prst="line">
              <a:avLst/>
            </a:prstGeom>
            <a:noFill/>
            <a:ln w="33338">
              <a:solidFill>
                <a:srgbClr val="000000"/>
              </a:solidFill>
              <a:round/>
              <a:headEnd/>
              <a:tailEnd/>
            </a:ln>
          </p:spPr>
          <p:txBody>
            <a:bodyPr/>
            <a:lstStyle/>
            <a:p>
              <a:endParaRPr lang="he-IL"/>
            </a:p>
          </p:txBody>
        </p:sp>
        <p:sp>
          <p:nvSpPr>
            <p:cNvPr id="108646" name="Line 102"/>
            <p:cNvSpPr>
              <a:spLocks noChangeShapeType="1"/>
            </p:cNvSpPr>
            <p:nvPr/>
          </p:nvSpPr>
          <p:spPr bwMode="auto">
            <a:xfrm>
              <a:off x="6229350" y="1754188"/>
              <a:ext cx="1588" cy="57150"/>
            </a:xfrm>
            <a:prstGeom prst="line">
              <a:avLst/>
            </a:prstGeom>
            <a:noFill/>
            <a:ln w="33338">
              <a:solidFill>
                <a:srgbClr val="000000"/>
              </a:solidFill>
              <a:round/>
              <a:headEnd/>
              <a:tailEnd/>
            </a:ln>
          </p:spPr>
          <p:txBody>
            <a:bodyPr/>
            <a:lstStyle/>
            <a:p>
              <a:endParaRPr lang="he-IL"/>
            </a:p>
          </p:txBody>
        </p:sp>
        <p:sp>
          <p:nvSpPr>
            <p:cNvPr id="108648" name="Line 104"/>
            <p:cNvSpPr>
              <a:spLocks noChangeShapeType="1"/>
            </p:cNvSpPr>
            <p:nvPr/>
          </p:nvSpPr>
          <p:spPr bwMode="auto">
            <a:xfrm flipV="1">
              <a:off x="7137400" y="5632450"/>
              <a:ext cx="1588" cy="66675"/>
            </a:xfrm>
            <a:prstGeom prst="line">
              <a:avLst/>
            </a:prstGeom>
            <a:noFill/>
            <a:ln w="33338">
              <a:solidFill>
                <a:srgbClr val="000000"/>
              </a:solidFill>
              <a:round/>
              <a:headEnd/>
              <a:tailEnd/>
            </a:ln>
          </p:spPr>
          <p:txBody>
            <a:bodyPr/>
            <a:lstStyle/>
            <a:p>
              <a:endParaRPr lang="he-IL"/>
            </a:p>
          </p:txBody>
        </p:sp>
        <p:sp>
          <p:nvSpPr>
            <p:cNvPr id="108649" name="Line 105"/>
            <p:cNvSpPr>
              <a:spLocks noChangeShapeType="1"/>
            </p:cNvSpPr>
            <p:nvPr/>
          </p:nvSpPr>
          <p:spPr bwMode="auto">
            <a:xfrm>
              <a:off x="7137400" y="1754188"/>
              <a:ext cx="1588" cy="57150"/>
            </a:xfrm>
            <a:prstGeom prst="line">
              <a:avLst/>
            </a:prstGeom>
            <a:noFill/>
            <a:ln w="33338">
              <a:solidFill>
                <a:srgbClr val="000000"/>
              </a:solidFill>
              <a:round/>
              <a:headEnd/>
              <a:tailEnd/>
            </a:ln>
          </p:spPr>
          <p:txBody>
            <a:bodyPr/>
            <a:lstStyle/>
            <a:p>
              <a:endParaRPr lang="he-IL"/>
            </a:p>
          </p:txBody>
        </p:sp>
        <p:sp>
          <p:nvSpPr>
            <p:cNvPr id="108651" name="Line 107"/>
            <p:cNvSpPr>
              <a:spLocks noChangeShapeType="1"/>
            </p:cNvSpPr>
            <p:nvPr/>
          </p:nvSpPr>
          <p:spPr bwMode="auto">
            <a:xfrm flipV="1">
              <a:off x="8043863" y="5632450"/>
              <a:ext cx="1587" cy="66675"/>
            </a:xfrm>
            <a:prstGeom prst="line">
              <a:avLst/>
            </a:prstGeom>
            <a:noFill/>
            <a:ln w="33338">
              <a:solidFill>
                <a:srgbClr val="000000"/>
              </a:solidFill>
              <a:round/>
              <a:headEnd/>
              <a:tailEnd/>
            </a:ln>
          </p:spPr>
          <p:txBody>
            <a:bodyPr/>
            <a:lstStyle/>
            <a:p>
              <a:endParaRPr lang="he-IL"/>
            </a:p>
          </p:txBody>
        </p:sp>
        <p:sp>
          <p:nvSpPr>
            <p:cNvPr id="108652" name="Line 108"/>
            <p:cNvSpPr>
              <a:spLocks noChangeShapeType="1"/>
            </p:cNvSpPr>
            <p:nvPr/>
          </p:nvSpPr>
          <p:spPr bwMode="auto">
            <a:xfrm>
              <a:off x="8043863" y="1754188"/>
              <a:ext cx="1587" cy="57150"/>
            </a:xfrm>
            <a:prstGeom prst="line">
              <a:avLst/>
            </a:prstGeom>
            <a:noFill/>
            <a:ln w="33338">
              <a:solidFill>
                <a:srgbClr val="000000"/>
              </a:solidFill>
              <a:round/>
              <a:headEnd/>
              <a:tailEnd/>
            </a:ln>
          </p:spPr>
          <p:txBody>
            <a:bodyPr/>
            <a:lstStyle/>
            <a:p>
              <a:endParaRPr lang="he-IL"/>
            </a:p>
          </p:txBody>
        </p:sp>
        <p:grpSp>
          <p:nvGrpSpPr>
            <p:cNvPr id="2" name="Group 150"/>
            <p:cNvGrpSpPr>
              <a:grpSpLocks/>
            </p:cNvGrpSpPr>
            <p:nvPr/>
          </p:nvGrpSpPr>
          <p:grpSpPr bwMode="auto">
            <a:xfrm>
              <a:off x="1535113" y="5713413"/>
              <a:ext cx="6613525" cy="258762"/>
              <a:chOff x="1030" y="3605"/>
              <a:chExt cx="4166" cy="163"/>
            </a:xfrm>
          </p:grpSpPr>
          <p:sp>
            <p:nvSpPr>
              <p:cNvPr id="108632" name="Rectangle 88"/>
              <p:cNvSpPr>
                <a:spLocks noChangeArrowheads="1"/>
              </p:cNvSpPr>
              <p:nvPr/>
            </p:nvSpPr>
            <p:spPr bwMode="auto">
              <a:xfrm>
                <a:off x="1030" y="3605"/>
                <a:ext cx="181"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-30</a:t>
                </a:r>
                <a:endParaRPr lang="en-US"/>
              </a:p>
            </p:txBody>
          </p:sp>
          <p:sp>
            <p:nvSpPr>
              <p:cNvPr id="108635" name="Rectangle 91"/>
              <p:cNvSpPr>
                <a:spLocks noChangeArrowheads="1"/>
              </p:cNvSpPr>
              <p:nvPr/>
            </p:nvSpPr>
            <p:spPr bwMode="auto">
              <a:xfrm>
                <a:off x="1596" y="3605"/>
                <a:ext cx="181"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-20</a:t>
                </a:r>
                <a:endParaRPr lang="en-US"/>
              </a:p>
            </p:txBody>
          </p:sp>
          <p:sp>
            <p:nvSpPr>
              <p:cNvPr id="108638" name="Rectangle 94"/>
              <p:cNvSpPr>
                <a:spLocks noChangeArrowheads="1"/>
              </p:cNvSpPr>
              <p:nvPr/>
            </p:nvSpPr>
            <p:spPr bwMode="auto">
              <a:xfrm>
                <a:off x="2168" y="3605"/>
                <a:ext cx="181"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-10</a:t>
                </a:r>
                <a:endParaRPr lang="en-US"/>
              </a:p>
            </p:txBody>
          </p:sp>
          <p:sp>
            <p:nvSpPr>
              <p:cNvPr id="108641" name="Rectangle 97"/>
              <p:cNvSpPr>
                <a:spLocks noChangeArrowheads="1"/>
              </p:cNvSpPr>
              <p:nvPr/>
            </p:nvSpPr>
            <p:spPr bwMode="auto">
              <a:xfrm>
                <a:off x="2811" y="3605"/>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0</a:t>
                </a:r>
                <a:endParaRPr lang="en-US"/>
              </a:p>
            </p:txBody>
          </p:sp>
          <p:sp>
            <p:nvSpPr>
              <p:cNvPr id="108644" name="Rectangle 100"/>
              <p:cNvSpPr>
                <a:spLocks noChangeArrowheads="1"/>
              </p:cNvSpPr>
              <p:nvPr/>
            </p:nvSpPr>
            <p:spPr bwMode="auto">
              <a:xfrm>
                <a:off x="3346" y="3605"/>
                <a:ext cx="136"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10</a:t>
                </a:r>
                <a:endParaRPr lang="en-US"/>
              </a:p>
            </p:txBody>
          </p:sp>
          <p:sp>
            <p:nvSpPr>
              <p:cNvPr id="108647" name="Rectangle 103"/>
              <p:cNvSpPr>
                <a:spLocks noChangeArrowheads="1"/>
              </p:cNvSpPr>
              <p:nvPr/>
            </p:nvSpPr>
            <p:spPr bwMode="auto">
              <a:xfrm>
                <a:off x="3917" y="3605"/>
                <a:ext cx="136"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20</a:t>
                </a:r>
                <a:endParaRPr lang="en-US"/>
              </a:p>
            </p:txBody>
          </p:sp>
          <p:sp>
            <p:nvSpPr>
              <p:cNvPr id="108650" name="Rectangle 106"/>
              <p:cNvSpPr>
                <a:spLocks noChangeArrowheads="1"/>
              </p:cNvSpPr>
              <p:nvPr/>
            </p:nvSpPr>
            <p:spPr bwMode="auto">
              <a:xfrm>
                <a:off x="4488" y="3605"/>
                <a:ext cx="136"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30</a:t>
                </a:r>
                <a:endParaRPr lang="en-US"/>
              </a:p>
            </p:txBody>
          </p:sp>
          <p:sp>
            <p:nvSpPr>
              <p:cNvPr id="108653" name="Rectangle 109"/>
              <p:cNvSpPr>
                <a:spLocks noChangeArrowheads="1"/>
              </p:cNvSpPr>
              <p:nvPr/>
            </p:nvSpPr>
            <p:spPr bwMode="auto">
              <a:xfrm>
                <a:off x="5060" y="3605"/>
                <a:ext cx="136"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40</a:t>
                </a:r>
                <a:endParaRPr lang="en-US"/>
              </a:p>
            </p:txBody>
          </p:sp>
        </p:grpSp>
        <p:sp>
          <p:nvSpPr>
            <p:cNvPr id="108654" name="Line 110"/>
            <p:cNvSpPr>
              <a:spLocks noChangeShapeType="1"/>
            </p:cNvSpPr>
            <p:nvPr/>
          </p:nvSpPr>
          <p:spPr bwMode="auto">
            <a:xfrm>
              <a:off x="1709738" y="5616575"/>
              <a:ext cx="57150" cy="1588"/>
            </a:xfrm>
            <a:prstGeom prst="line">
              <a:avLst/>
            </a:prstGeom>
            <a:noFill/>
            <a:ln w="33338">
              <a:solidFill>
                <a:srgbClr val="000000"/>
              </a:solidFill>
              <a:round/>
              <a:headEnd/>
              <a:tailEnd/>
            </a:ln>
          </p:spPr>
          <p:txBody>
            <a:bodyPr/>
            <a:lstStyle/>
            <a:p>
              <a:endParaRPr lang="he-IL"/>
            </a:p>
          </p:txBody>
        </p:sp>
        <p:sp>
          <p:nvSpPr>
            <p:cNvPr id="108655" name="Line 111"/>
            <p:cNvSpPr>
              <a:spLocks noChangeShapeType="1"/>
            </p:cNvSpPr>
            <p:nvPr/>
          </p:nvSpPr>
          <p:spPr bwMode="auto">
            <a:xfrm flipH="1">
              <a:off x="7978775" y="5616575"/>
              <a:ext cx="65088" cy="1588"/>
            </a:xfrm>
            <a:prstGeom prst="line">
              <a:avLst/>
            </a:prstGeom>
            <a:noFill/>
            <a:ln w="33338">
              <a:solidFill>
                <a:srgbClr val="000000"/>
              </a:solidFill>
              <a:round/>
              <a:headEnd/>
              <a:tailEnd/>
            </a:ln>
          </p:spPr>
          <p:txBody>
            <a:bodyPr/>
            <a:lstStyle/>
            <a:p>
              <a:endParaRPr lang="he-IL"/>
            </a:p>
          </p:txBody>
        </p:sp>
        <p:sp>
          <p:nvSpPr>
            <p:cNvPr id="108657" name="Line 113"/>
            <p:cNvSpPr>
              <a:spLocks noChangeShapeType="1"/>
            </p:cNvSpPr>
            <p:nvPr/>
          </p:nvSpPr>
          <p:spPr bwMode="auto">
            <a:xfrm>
              <a:off x="1709738" y="4840288"/>
              <a:ext cx="57150" cy="1587"/>
            </a:xfrm>
            <a:prstGeom prst="line">
              <a:avLst/>
            </a:prstGeom>
            <a:noFill/>
            <a:ln w="33338">
              <a:solidFill>
                <a:srgbClr val="000000"/>
              </a:solidFill>
              <a:round/>
              <a:headEnd/>
              <a:tailEnd/>
            </a:ln>
          </p:spPr>
          <p:txBody>
            <a:bodyPr/>
            <a:lstStyle/>
            <a:p>
              <a:endParaRPr lang="he-IL"/>
            </a:p>
          </p:txBody>
        </p:sp>
        <p:sp>
          <p:nvSpPr>
            <p:cNvPr id="108658" name="Line 114"/>
            <p:cNvSpPr>
              <a:spLocks noChangeShapeType="1"/>
            </p:cNvSpPr>
            <p:nvPr/>
          </p:nvSpPr>
          <p:spPr bwMode="auto">
            <a:xfrm flipH="1">
              <a:off x="7978775" y="4840288"/>
              <a:ext cx="65088" cy="1587"/>
            </a:xfrm>
            <a:prstGeom prst="line">
              <a:avLst/>
            </a:prstGeom>
            <a:noFill/>
            <a:ln w="33338">
              <a:solidFill>
                <a:srgbClr val="000000"/>
              </a:solidFill>
              <a:round/>
              <a:headEnd/>
              <a:tailEnd/>
            </a:ln>
          </p:spPr>
          <p:txBody>
            <a:bodyPr/>
            <a:lstStyle/>
            <a:p>
              <a:endParaRPr lang="he-IL"/>
            </a:p>
          </p:txBody>
        </p:sp>
        <p:sp>
          <p:nvSpPr>
            <p:cNvPr id="108660" name="Line 116"/>
            <p:cNvSpPr>
              <a:spLocks noChangeShapeType="1"/>
            </p:cNvSpPr>
            <p:nvPr/>
          </p:nvSpPr>
          <p:spPr bwMode="auto">
            <a:xfrm>
              <a:off x="1709738" y="4073525"/>
              <a:ext cx="57150" cy="1588"/>
            </a:xfrm>
            <a:prstGeom prst="line">
              <a:avLst/>
            </a:prstGeom>
            <a:noFill/>
            <a:ln w="33338">
              <a:solidFill>
                <a:srgbClr val="000000"/>
              </a:solidFill>
              <a:round/>
              <a:headEnd/>
              <a:tailEnd/>
            </a:ln>
          </p:spPr>
          <p:txBody>
            <a:bodyPr/>
            <a:lstStyle/>
            <a:p>
              <a:endParaRPr lang="he-IL"/>
            </a:p>
          </p:txBody>
        </p:sp>
        <p:sp>
          <p:nvSpPr>
            <p:cNvPr id="108661" name="Line 117"/>
            <p:cNvSpPr>
              <a:spLocks noChangeShapeType="1"/>
            </p:cNvSpPr>
            <p:nvPr/>
          </p:nvSpPr>
          <p:spPr bwMode="auto">
            <a:xfrm flipH="1">
              <a:off x="7978775" y="4073525"/>
              <a:ext cx="65088" cy="1588"/>
            </a:xfrm>
            <a:prstGeom prst="line">
              <a:avLst/>
            </a:prstGeom>
            <a:noFill/>
            <a:ln w="33338">
              <a:solidFill>
                <a:srgbClr val="000000"/>
              </a:solidFill>
              <a:round/>
              <a:headEnd/>
              <a:tailEnd/>
            </a:ln>
          </p:spPr>
          <p:txBody>
            <a:bodyPr/>
            <a:lstStyle/>
            <a:p>
              <a:endParaRPr lang="he-IL"/>
            </a:p>
          </p:txBody>
        </p:sp>
        <p:sp>
          <p:nvSpPr>
            <p:cNvPr id="108663" name="Line 119"/>
            <p:cNvSpPr>
              <a:spLocks noChangeShapeType="1"/>
            </p:cNvSpPr>
            <p:nvPr/>
          </p:nvSpPr>
          <p:spPr bwMode="auto">
            <a:xfrm>
              <a:off x="1709738" y="3297238"/>
              <a:ext cx="57150" cy="1587"/>
            </a:xfrm>
            <a:prstGeom prst="line">
              <a:avLst/>
            </a:prstGeom>
            <a:noFill/>
            <a:ln w="33338">
              <a:solidFill>
                <a:srgbClr val="000000"/>
              </a:solidFill>
              <a:round/>
              <a:headEnd/>
              <a:tailEnd/>
            </a:ln>
          </p:spPr>
          <p:txBody>
            <a:bodyPr/>
            <a:lstStyle/>
            <a:p>
              <a:endParaRPr lang="he-IL"/>
            </a:p>
          </p:txBody>
        </p:sp>
        <p:sp>
          <p:nvSpPr>
            <p:cNvPr id="108664" name="Line 120"/>
            <p:cNvSpPr>
              <a:spLocks noChangeShapeType="1"/>
            </p:cNvSpPr>
            <p:nvPr/>
          </p:nvSpPr>
          <p:spPr bwMode="auto">
            <a:xfrm flipH="1">
              <a:off x="7978775" y="3297238"/>
              <a:ext cx="65088" cy="1587"/>
            </a:xfrm>
            <a:prstGeom prst="line">
              <a:avLst/>
            </a:prstGeom>
            <a:noFill/>
            <a:ln w="33338">
              <a:solidFill>
                <a:srgbClr val="000000"/>
              </a:solidFill>
              <a:round/>
              <a:headEnd/>
              <a:tailEnd/>
            </a:ln>
          </p:spPr>
          <p:txBody>
            <a:bodyPr/>
            <a:lstStyle/>
            <a:p>
              <a:endParaRPr lang="he-IL"/>
            </a:p>
          </p:txBody>
        </p:sp>
        <p:sp>
          <p:nvSpPr>
            <p:cNvPr id="108666" name="Line 122"/>
            <p:cNvSpPr>
              <a:spLocks noChangeShapeType="1"/>
            </p:cNvSpPr>
            <p:nvPr/>
          </p:nvSpPr>
          <p:spPr bwMode="auto">
            <a:xfrm>
              <a:off x="1709738" y="2522538"/>
              <a:ext cx="57150" cy="1587"/>
            </a:xfrm>
            <a:prstGeom prst="line">
              <a:avLst/>
            </a:prstGeom>
            <a:noFill/>
            <a:ln w="33338">
              <a:solidFill>
                <a:srgbClr val="000000"/>
              </a:solidFill>
              <a:round/>
              <a:headEnd/>
              <a:tailEnd/>
            </a:ln>
          </p:spPr>
          <p:txBody>
            <a:bodyPr/>
            <a:lstStyle/>
            <a:p>
              <a:endParaRPr lang="he-IL"/>
            </a:p>
          </p:txBody>
        </p:sp>
        <p:sp>
          <p:nvSpPr>
            <p:cNvPr id="108667" name="Line 123"/>
            <p:cNvSpPr>
              <a:spLocks noChangeShapeType="1"/>
            </p:cNvSpPr>
            <p:nvPr/>
          </p:nvSpPr>
          <p:spPr bwMode="auto">
            <a:xfrm flipH="1">
              <a:off x="7978775" y="2522538"/>
              <a:ext cx="65088" cy="1587"/>
            </a:xfrm>
            <a:prstGeom prst="line">
              <a:avLst/>
            </a:prstGeom>
            <a:noFill/>
            <a:ln w="33338">
              <a:solidFill>
                <a:srgbClr val="000000"/>
              </a:solidFill>
              <a:round/>
              <a:headEnd/>
              <a:tailEnd/>
            </a:ln>
          </p:spPr>
          <p:txBody>
            <a:bodyPr/>
            <a:lstStyle/>
            <a:p>
              <a:endParaRPr lang="he-IL"/>
            </a:p>
          </p:txBody>
        </p:sp>
        <p:sp>
          <p:nvSpPr>
            <p:cNvPr id="108669" name="Line 125"/>
            <p:cNvSpPr>
              <a:spLocks noChangeShapeType="1"/>
            </p:cNvSpPr>
            <p:nvPr/>
          </p:nvSpPr>
          <p:spPr bwMode="auto">
            <a:xfrm>
              <a:off x="1709738" y="1754188"/>
              <a:ext cx="57150" cy="1587"/>
            </a:xfrm>
            <a:prstGeom prst="line">
              <a:avLst/>
            </a:prstGeom>
            <a:noFill/>
            <a:ln w="33338">
              <a:solidFill>
                <a:srgbClr val="000000"/>
              </a:solidFill>
              <a:round/>
              <a:headEnd/>
              <a:tailEnd/>
            </a:ln>
          </p:spPr>
          <p:txBody>
            <a:bodyPr/>
            <a:lstStyle/>
            <a:p>
              <a:endParaRPr lang="he-IL"/>
            </a:p>
          </p:txBody>
        </p:sp>
        <p:sp>
          <p:nvSpPr>
            <p:cNvPr id="108670" name="Line 126"/>
            <p:cNvSpPr>
              <a:spLocks noChangeShapeType="1"/>
            </p:cNvSpPr>
            <p:nvPr/>
          </p:nvSpPr>
          <p:spPr bwMode="auto">
            <a:xfrm flipH="1">
              <a:off x="7978775" y="1754188"/>
              <a:ext cx="65088" cy="1587"/>
            </a:xfrm>
            <a:prstGeom prst="line">
              <a:avLst/>
            </a:prstGeom>
            <a:noFill/>
            <a:ln w="33338">
              <a:solidFill>
                <a:srgbClr val="000000"/>
              </a:solidFill>
              <a:round/>
              <a:headEnd/>
              <a:tailEnd/>
            </a:ln>
          </p:spPr>
          <p:txBody>
            <a:bodyPr/>
            <a:lstStyle/>
            <a:p>
              <a:endParaRPr lang="he-IL"/>
            </a:p>
          </p:txBody>
        </p:sp>
        <p:grpSp>
          <p:nvGrpSpPr>
            <p:cNvPr id="3" name="Group 151"/>
            <p:cNvGrpSpPr>
              <a:grpSpLocks/>
            </p:cNvGrpSpPr>
            <p:nvPr/>
          </p:nvGrpSpPr>
          <p:grpSpPr bwMode="auto">
            <a:xfrm>
              <a:off x="1347788" y="1631950"/>
              <a:ext cx="271462" cy="4121150"/>
              <a:chOff x="943" y="1028"/>
              <a:chExt cx="171" cy="2596"/>
            </a:xfrm>
          </p:grpSpPr>
          <p:sp>
            <p:nvSpPr>
              <p:cNvPr id="108656" name="Rectangle 112"/>
              <p:cNvSpPr>
                <a:spLocks noChangeArrowheads="1"/>
              </p:cNvSpPr>
              <p:nvPr/>
            </p:nvSpPr>
            <p:spPr bwMode="auto">
              <a:xfrm>
                <a:off x="1046" y="3461"/>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0</a:t>
                </a:r>
                <a:endParaRPr lang="en-US"/>
              </a:p>
            </p:txBody>
          </p:sp>
          <p:sp>
            <p:nvSpPr>
              <p:cNvPr id="108659" name="Rectangle 115"/>
              <p:cNvSpPr>
                <a:spLocks noChangeArrowheads="1"/>
              </p:cNvSpPr>
              <p:nvPr/>
            </p:nvSpPr>
            <p:spPr bwMode="auto">
              <a:xfrm>
                <a:off x="943" y="2972"/>
                <a:ext cx="170"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0.1</a:t>
                </a:r>
                <a:endParaRPr lang="en-US"/>
              </a:p>
            </p:txBody>
          </p:sp>
          <p:sp>
            <p:nvSpPr>
              <p:cNvPr id="108662" name="Rectangle 118"/>
              <p:cNvSpPr>
                <a:spLocks noChangeArrowheads="1"/>
              </p:cNvSpPr>
              <p:nvPr/>
            </p:nvSpPr>
            <p:spPr bwMode="auto">
              <a:xfrm>
                <a:off x="943" y="2489"/>
                <a:ext cx="170"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0.2</a:t>
                </a:r>
                <a:endParaRPr lang="en-US"/>
              </a:p>
            </p:txBody>
          </p:sp>
          <p:sp>
            <p:nvSpPr>
              <p:cNvPr id="108665" name="Rectangle 121"/>
              <p:cNvSpPr>
                <a:spLocks noChangeArrowheads="1"/>
              </p:cNvSpPr>
              <p:nvPr/>
            </p:nvSpPr>
            <p:spPr bwMode="auto">
              <a:xfrm>
                <a:off x="943" y="2000"/>
                <a:ext cx="170"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0.3</a:t>
                </a:r>
                <a:endParaRPr lang="en-US"/>
              </a:p>
            </p:txBody>
          </p:sp>
          <p:sp>
            <p:nvSpPr>
              <p:cNvPr id="108668" name="Rectangle 124"/>
              <p:cNvSpPr>
                <a:spLocks noChangeArrowheads="1"/>
              </p:cNvSpPr>
              <p:nvPr/>
            </p:nvSpPr>
            <p:spPr bwMode="auto">
              <a:xfrm>
                <a:off x="943" y="1512"/>
                <a:ext cx="170"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0.4</a:t>
                </a:r>
                <a:endParaRPr lang="en-US"/>
              </a:p>
            </p:txBody>
          </p:sp>
          <p:sp>
            <p:nvSpPr>
              <p:cNvPr id="108671" name="Rectangle 127"/>
              <p:cNvSpPr>
                <a:spLocks noChangeArrowheads="1"/>
              </p:cNvSpPr>
              <p:nvPr/>
            </p:nvSpPr>
            <p:spPr bwMode="auto">
              <a:xfrm>
                <a:off x="943" y="1028"/>
                <a:ext cx="170"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0.5</a:t>
                </a:r>
                <a:endParaRPr lang="en-US"/>
              </a:p>
            </p:txBody>
          </p:sp>
        </p:grpSp>
        <p:sp>
          <p:nvSpPr>
            <p:cNvPr id="108672" name="Line 128"/>
            <p:cNvSpPr>
              <a:spLocks noChangeShapeType="1"/>
            </p:cNvSpPr>
            <p:nvPr/>
          </p:nvSpPr>
          <p:spPr bwMode="auto">
            <a:xfrm>
              <a:off x="1709738" y="1754188"/>
              <a:ext cx="6334125" cy="1587"/>
            </a:xfrm>
            <a:prstGeom prst="line">
              <a:avLst/>
            </a:prstGeom>
            <a:noFill/>
            <a:ln w="33338">
              <a:solidFill>
                <a:srgbClr val="000000"/>
              </a:solidFill>
              <a:round/>
              <a:headEnd/>
              <a:tailEnd/>
            </a:ln>
          </p:spPr>
          <p:txBody>
            <a:bodyPr/>
            <a:lstStyle/>
            <a:p>
              <a:endParaRPr lang="he-IL"/>
            </a:p>
          </p:txBody>
        </p:sp>
        <p:grpSp>
          <p:nvGrpSpPr>
            <p:cNvPr id="4" name="Group 149"/>
            <p:cNvGrpSpPr>
              <a:grpSpLocks/>
            </p:cNvGrpSpPr>
            <p:nvPr/>
          </p:nvGrpSpPr>
          <p:grpSpPr bwMode="auto">
            <a:xfrm>
              <a:off x="1709738" y="2252663"/>
              <a:ext cx="6342062" cy="3429000"/>
              <a:chOff x="1077" y="1419"/>
              <a:chExt cx="3995" cy="2160"/>
            </a:xfrm>
          </p:grpSpPr>
          <p:sp>
            <p:nvSpPr>
              <p:cNvPr id="108678" name="Freeform 134"/>
              <p:cNvSpPr>
                <a:spLocks/>
              </p:cNvSpPr>
              <p:nvPr/>
            </p:nvSpPr>
            <p:spPr bwMode="auto">
              <a:xfrm>
                <a:off x="1077" y="1419"/>
                <a:ext cx="1503" cy="2160"/>
              </a:xfrm>
              <a:custGeom>
                <a:avLst/>
                <a:gdLst/>
                <a:ahLst/>
                <a:cxnLst>
                  <a:cxn ang="0">
                    <a:pos x="11" y="1090"/>
                  </a:cxn>
                  <a:cxn ang="0">
                    <a:pos x="47" y="1975"/>
                  </a:cxn>
                  <a:cxn ang="0">
                    <a:pos x="83" y="2119"/>
                  </a:cxn>
                  <a:cxn ang="0">
                    <a:pos x="119" y="2150"/>
                  </a:cxn>
                  <a:cxn ang="0">
                    <a:pos x="155" y="2135"/>
                  </a:cxn>
                  <a:cxn ang="0">
                    <a:pos x="191" y="2099"/>
                  </a:cxn>
                  <a:cxn ang="0">
                    <a:pos x="227" y="1944"/>
                  </a:cxn>
                  <a:cxn ang="0">
                    <a:pos x="263" y="1024"/>
                  </a:cxn>
                  <a:cxn ang="0">
                    <a:pos x="299" y="139"/>
                  </a:cxn>
                  <a:cxn ang="0">
                    <a:pos x="335" y="1060"/>
                  </a:cxn>
                  <a:cxn ang="0">
                    <a:pos x="371" y="1991"/>
                  </a:cxn>
                  <a:cxn ang="0">
                    <a:pos x="407" y="2129"/>
                  </a:cxn>
                  <a:cxn ang="0">
                    <a:pos x="443" y="2145"/>
                  </a:cxn>
                  <a:cxn ang="0">
                    <a:pos x="479" y="2140"/>
                  </a:cxn>
                  <a:cxn ang="0">
                    <a:pos x="515" y="2129"/>
                  </a:cxn>
                  <a:cxn ang="0">
                    <a:pos x="546" y="2006"/>
                  </a:cxn>
                  <a:cxn ang="0">
                    <a:pos x="582" y="1039"/>
                  </a:cxn>
                  <a:cxn ang="0">
                    <a:pos x="618" y="62"/>
                  </a:cxn>
                  <a:cxn ang="0">
                    <a:pos x="654" y="988"/>
                  </a:cxn>
                  <a:cxn ang="0">
                    <a:pos x="690" y="1996"/>
                  </a:cxn>
                  <a:cxn ang="0">
                    <a:pos x="726" y="2145"/>
                  </a:cxn>
                  <a:cxn ang="0">
                    <a:pos x="762" y="2160"/>
                  </a:cxn>
                  <a:cxn ang="0">
                    <a:pos x="798" y="2155"/>
                  </a:cxn>
                  <a:cxn ang="0">
                    <a:pos x="834" y="2150"/>
                  </a:cxn>
                  <a:cxn ang="0">
                    <a:pos x="870" y="2088"/>
                  </a:cxn>
                  <a:cxn ang="0">
                    <a:pos x="906" y="1085"/>
                  </a:cxn>
                  <a:cxn ang="0">
                    <a:pos x="942" y="10"/>
                  </a:cxn>
                  <a:cxn ang="0">
                    <a:pos x="978" y="864"/>
                  </a:cxn>
                  <a:cxn ang="0">
                    <a:pos x="1014" y="1965"/>
                  </a:cxn>
                  <a:cxn ang="0">
                    <a:pos x="1050" y="2129"/>
                  </a:cxn>
                  <a:cxn ang="0">
                    <a:pos x="1086" y="2150"/>
                  </a:cxn>
                  <a:cxn ang="0">
                    <a:pos x="1123" y="2160"/>
                  </a:cxn>
                  <a:cxn ang="0">
                    <a:pos x="1159" y="2155"/>
                  </a:cxn>
                  <a:cxn ang="0">
                    <a:pos x="1195" y="2140"/>
                  </a:cxn>
                  <a:cxn ang="0">
                    <a:pos x="1231" y="1219"/>
                  </a:cxn>
                  <a:cxn ang="0">
                    <a:pos x="1267" y="0"/>
                  </a:cxn>
                  <a:cxn ang="0">
                    <a:pos x="1303" y="736"/>
                  </a:cxn>
                  <a:cxn ang="0">
                    <a:pos x="1334" y="1939"/>
                  </a:cxn>
                  <a:cxn ang="0">
                    <a:pos x="1370" y="2145"/>
                  </a:cxn>
                  <a:cxn ang="0">
                    <a:pos x="1406" y="2119"/>
                  </a:cxn>
                  <a:cxn ang="0">
                    <a:pos x="1442" y="2119"/>
                  </a:cxn>
                  <a:cxn ang="0">
                    <a:pos x="1478" y="2052"/>
                  </a:cxn>
                </a:cxnLst>
                <a:rect l="0" t="0" r="r" b="b"/>
                <a:pathLst>
                  <a:path w="1503" h="2160">
                    <a:moveTo>
                      <a:pt x="0" y="602"/>
                    </a:moveTo>
                    <a:lnTo>
                      <a:pt x="0" y="658"/>
                    </a:lnTo>
                    <a:lnTo>
                      <a:pt x="11" y="1090"/>
                    </a:lnTo>
                    <a:lnTo>
                      <a:pt x="21" y="1497"/>
                    </a:lnTo>
                    <a:lnTo>
                      <a:pt x="36" y="1795"/>
                    </a:lnTo>
                    <a:lnTo>
                      <a:pt x="47" y="1975"/>
                    </a:lnTo>
                    <a:lnTo>
                      <a:pt x="57" y="2057"/>
                    </a:lnTo>
                    <a:lnTo>
                      <a:pt x="72" y="2099"/>
                    </a:lnTo>
                    <a:lnTo>
                      <a:pt x="83" y="2119"/>
                    </a:lnTo>
                    <a:lnTo>
                      <a:pt x="93" y="2135"/>
                    </a:lnTo>
                    <a:lnTo>
                      <a:pt x="108" y="2140"/>
                    </a:lnTo>
                    <a:lnTo>
                      <a:pt x="119" y="2150"/>
                    </a:lnTo>
                    <a:lnTo>
                      <a:pt x="129" y="2150"/>
                    </a:lnTo>
                    <a:lnTo>
                      <a:pt x="144" y="2145"/>
                    </a:lnTo>
                    <a:lnTo>
                      <a:pt x="155" y="2135"/>
                    </a:lnTo>
                    <a:lnTo>
                      <a:pt x="165" y="2124"/>
                    </a:lnTo>
                    <a:lnTo>
                      <a:pt x="180" y="2114"/>
                    </a:lnTo>
                    <a:lnTo>
                      <a:pt x="191" y="2099"/>
                    </a:lnTo>
                    <a:lnTo>
                      <a:pt x="201" y="2073"/>
                    </a:lnTo>
                    <a:lnTo>
                      <a:pt x="216" y="2037"/>
                    </a:lnTo>
                    <a:lnTo>
                      <a:pt x="227" y="1944"/>
                    </a:lnTo>
                    <a:lnTo>
                      <a:pt x="237" y="1754"/>
                    </a:lnTo>
                    <a:lnTo>
                      <a:pt x="252" y="1435"/>
                    </a:lnTo>
                    <a:lnTo>
                      <a:pt x="263" y="1024"/>
                    </a:lnTo>
                    <a:lnTo>
                      <a:pt x="273" y="597"/>
                    </a:lnTo>
                    <a:lnTo>
                      <a:pt x="283" y="262"/>
                    </a:lnTo>
                    <a:lnTo>
                      <a:pt x="299" y="139"/>
                    </a:lnTo>
                    <a:lnTo>
                      <a:pt x="309" y="273"/>
                    </a:lnTo>
                    <a:lnTo>
                      <a:pt x="319" y="612"/>
                    </a:lnTo>
                    <a:lnTo>
                      <a:pt x="335" y="1060"/>
                    </a:lnTo>
                    <a:lnTo>
                      <a:pt x="345" y="1486"/>
                    </a:lnTo>
                    <a:lnTo>
                      <a:pt x="355" y="1805"/>
                    </a:lnTo>
                    <a:lnTo>
                      <a:pt x="371" y="1991"/>
                    </a:lnTo>
                    <a:lnTo>
                      <a:pt x="381" y="2078"/>
                    </a:lnTo>
                    <a:lnTo>
                      <a:pt x="391" y="2114"/>
                    </a:lnTo>
                    <a:lnTo>
                      <a:pt x="407" y="2129"/>
                    </a:lnTo>
                    <a:lnTo>
                      <a:pt x="417" y="2135"/>
                    </a:lnTo>
                    <a:lnTo>
                      <a:pt x="428" y="2140"/>
                    </a:lnTo>
                    <a:lnTo>
                      <a:pt x="443" y="2145"/>
                    </a:lnTo>
                    <a:lnTo>
                      <a:pt x="453" y="2145"/>
                    </a:lnTo>
                    <a:lnTo>
                      <a:pt x="464" y="2140"/>
                    </a:lnTo>
                    <a:lnTo>
                      <a:pt x="479" y="2140"/>
                    </a:lnTo>
                    <a:lnTo>
                      <a:pt x="489" y="2140"/>
                    </a:lnTo>
                    <a:lnTo>
                      <a:pt x="500" y="2135"/>
                    </a:lnTo>
                    <a:lnTo>
                      <a:pt x="515" y="2129"/>
                    </a:lnTo>
                    <a:lnTo>
                      <a:pt x="525" y="2109"/>
                    </a:lnTo>
                    <a:lnTo>
                      <a:pt x="536" y="2083"/>
                    </a:lnTo>
                    <a:lnTo>
                      <a:pt x="546" y="2006"/>
                    </a:lnTo>
                    <a:lnTo>
                      <a:pt x="561" y="1805"/>
                    </a:lnTo>
                    <a:lnTo>
                      <a:pt x="572" y="1471"/>
                    </a:lnTo>
                    <a:lnTo>
                      <a:pt x="582" y="1039"/>
                    </a:lnTo>
                    <a:lnTo>
                      <a:pt x="597" y="576"/>
                    </a:lnTo>
                    <a:lnTo>
                      <a:pt x="608" y="211"/>
                    </a:lnTo>
                    <a:lnTo>
                      <a:pt x="618" y="62"/>
                    </a:lnTo>
                    <a:lnTo>
                      <a:pt x="633" y="175"/>
                    </a:lnTo>
                    <a:lnTo>
                      <a:pt x="644" y="525"/>
                    </a:lnTo>
                    <a:lnTo>
                      <a:pt x="654" y="988"/>
                    </a:lnTo>
                    <a:lnTo>
                      <a:pt x="669" y="1440"/>
                    </a:lnTo>
                    <a:lnTo>
                      <a:pt x="680" y="1790"/>
                    </a:lnTo>
                    <a:lnTo>
                      <a:pt x="690" y="1996"/>
                    </a:lnTo>
                    <a:lnTo>
                      <a:pt x="706" y="2093"/>
                    </a:lnTo>
                    <a:lnTo>
                      <a:pt x="716" y="2129"/>
                    </a:lnTo>
                    <a:lnTo>
                      <a:pt x="726" y="2145"/>
                    </a:lnTo>
                    <a:lnTo>
                      <a:pt x="742" y="2150"/>
                    </a:lnTo>
                    <a:lnTo>
                      <a:pt x="752" y="2155"/>
                    </a:lnTo>
                    <a:lnTo>
                      <a:pt x="762" y="2160"/>
                    </a:lnTo>
                    <a:lnTo>
                      <a:pt x="778" y="2160"/>
                    </a:lnTo>
                    <a:lnTo>
                      <a:pt x="788" y="2155"/>
                    </a:lnTo>
                    <a:lnTo>
                      <a:pt x="798" y="2155"/>
                    </a:lnTo>
                    <a:lnTo>
                      <a:pt x="808" y="2155"/>
                    </a:lnTo>
                    <a:lnTo>
                      <a:pt x="824" y="2155"/>
                    </a:lnTo>
                    <a:lnTo>
                      <a:pt x="834" y="2150"/>
                    </a:lnTo>
                    <a:lnTo>
                      <a:pt x="845" y="2145"/>
                    </a:lnTo>
                    <a:lnTo>
                      <a:pt x="860" y="2140"/>
                    </a:lnTo>
                    <a:lnTo>
                      <a:pt x="870" y="2088"/>
                    </a:lnTo>
                    <a:lnTo>
                      <a:pt x="881" y="1877"/>
                    </a:lnTo>
                    <a:lnTo>
                      <a:pt x="896" y="1533"/>
                    </a:lnTo>
                    <a:lnTo>
                      <a:pt x="906" y="1085"/>
                    </a:lnTo>
                    <a:lnTo>
                      <a:pt x="917" y="602"/>
                    </a:lnTo>
                    <a:lnTo>
                      <a:pt x="932" y="206"/>
                    </a:lnTo>
                    <a:lnTo>
                      <a:pt x="942" y="10"/>
                    </a:lnTo>
                    <a:lnTo>
                      <a:pt x="953" y="82"/>
                    </a:lnTo>
                    <a:lnTo>
                      <a:pt x="968" y="401"/>
                    </a:lnTo>
                    <a:lnTo>
                      <a:pt x="978" y="864"/>
                    </a:lnTo>
                    <a:lnTo>
                      <a:pt x="989" y="1337"/>
                    </a:lnTo>
                    <a:lnTo>
                      <a:pt x="1004" y="1718"/>
                    </a:lnTo>
                    <a:lnTo>
                      <a:pt x="1014" y="1965"/>
                    </a:lnTo>
                    <a:lnTo>
                      <a:pt x="1025" y="2093"/>
                    </a:lnTo>
                    <a:lnTo>
                      <a:pt x="1040" y="2114"/>
                    </a:lnTo>
                    <a:lnTo>
                      <a:pt x="1050" y="2129"/>
                    </a:lnTo>
                    <a:lnTo>
                      <a:pt x="1061" y="2140"/>
                    </a:lnTo>
                    <a:lnTo>
                      <a:pt x="1071" y="2145"/>
                    </a:lnTo>
                    <a:lnTo>
                      <a:pt x="1086" y="2150"/>
                    </a:lnTo>
                    <a:lnTo>
                      <a:pt x="1097" y="2155"/>
                    </a:lnTo>
                    <a:lnTo>
                      <a:pt x="1107" y="2160"/>
                    </a:lnTo>
                    <a:lnTo>
                      <a:pt x="1123" y="2160"/>
                    </a:lnTo>
                    <a:lnTo>
                      <a:pt x="1133" y="2155"/>
                    </a:lnTo>
                    <a:lnTo>
                      <a:pt x="1143" y="2155"/>
                    </a:lnTo>
                    <a:lnTo>
                      <a:pt x="1159" y="2155"/>
                    </a:lnTo>
                    <a:lnTo>
                      <a:pt x="1169" y="2155"/>
                    </a:lnTo>
                    <a:lnTo>
                      <a:pt x="1179" y="2150"/>
                    </a:lnTo>
                    <a:lnTo>
                      <a:pt x="1195" y="2140"/>
                    </a:lnTo>
                    <a:lnTo>
                      <a:pt x="1205" y="2006"/>
                    </a:lnTo>
                    <a:lnTo>
                      <a:pt x="1215" y="1677"/>
                    </a:lnTo>
                    <a:lnTo>
                      <a:pt x="1231" y="1219"/>
                    </a:lnTo>
                    <a:lnTo>
                      <a:pt x="1241" y="705"/>
                    </a:lnTo>
                    <a:lnTo>
                      <a:pt x="1251" y="252"/>
                    </a:lnTo>
                    <a:lnTo>
                      <a:pt x="1267" y="0"/>
                    </a:lnTo>
                    <a:lnTo>
                      <a:pt x="1277" y="15"/>
                    </a:lnTo>
                    <a:lnTo>
                      <a:pt x="1287" y="288"/>
                    </a:lnTo>
                    <a:lnTo>
                      <a:pt x="1303" y="736"/>
                    </a:lnTo>
                    <a:lnTo>
                      <a:pt x="1313" y="1219"/>
                    </a:lnTo>
                    <a:lnTo>
                      <a:pt x="1323" y="1651"/>
                    </a:lnTo>
                    <a:lnTo>
                      <a:pt x="1334" y="1939"/>
                    </a:lnTo>
                    <a:lnTo>
                      <a:pt x="1349" y="2083"/>
                    </a:lnTo>
                    <a:lnTo>
                      <a:pt x="1359" y="2140"/>
                    </a:lnTo>
                    <a:lnTo>
                      <a:pt x="1370" y="2145"/>
                    </a:lnTo>
                    <a:lnTo>
                      <a:pt x="1385" y="2140"/>
                    </a:lnTo>
                    <a:lnTo>
                      <a:pt x="1395" y="2129"/>
                    </a:lnTo>
                    <a:lnTo>
                      <a:pt x="1406" y="2119"/>
                    </a:lnTo>
                    <a:lnTo>
                      <a:pt x="1421" y="2104"/>
                    </a:lnTo>
                    <a:lnTo>
                      <a:pt x="1431" y="2114"/>
                    </a:lnTo>
                    <a:lnTo>
                      <a:pt x="1442" y="2119"/>
                    </a:lnTo>
                    <a:lnTo>
                      <a:pt x="1457" y="2119"/>
                    </a:lnTo>
                    <a:lnTo>
                      <a:pt x="1467" y="2099"/>
                    </a:lnTo>
                    <a:lnTo>
                      <a:pt x="1478" y="2052"/>
                    </a:lnTo>
                    <a:lnTo>
                      <a:pt x="1493" y="2011"/>
                    </a:lnTo>
                    <a:lnTo>
                      <a:pt x="1503" y="1970"/>
                    </a:lnTo>
                  </a:path>
                </a:pathLst>
              </a:custGeom>
              <a:noFill/>
              <a:ln w="33338">
                <a:solidFill>
                  <a:srgbClr val="3333B2"/>
                </a:solidFill>
                <a:prstDash val="solid"/>
                <a:round/>
                <a:headEnd/>
                <a:tailEnd/>
              </a:ln>
            </p:spPr>
            <p:txBody>
              <a:bodyPr/>
              <a:lstStyle/>
              <a:p>
                <a:endParaRPr lang="he-IL"/>
              </a:p>
            </p:txBody>
          </p:sp>
          <p:sp>
            <p:nvSpPr>
              <p:cNvPr id="108679" name="Freeform 135"/>
              <p:cNvSpPr>
                <a:spLocks/>
              </p:cNvSpPr>
              <p:nvPr/>
            </p:nvSpPr>
            <p:spPr bwMode="auto">
              <a:xfrm>
                <a:off x="2580" y="2710"/>
                <a:ext cx="1514" cy="844"/>
              </a:xfrm>
              <a:custGeom>
                <a:avLst/>
                <a:gdLst/>
                <a:ahLst/>
                <a:cxnLst>
                  <a:cxn ang="0">
                    <a:pos x="26" y="581"/>
                  </a:cxn>
                  <a:cxn ang="0">
                    <a:pos x="62" y="190"/>
                  </a:cxn>
                  <a:cxn ang="0">
                    <a:pos x="93" y="41"/>
                  </a:cxn>
                  <a:cxn ang="0">
                    <a:pos x="129" y="684"/>
                  </a:cxn>
                  <a:cxn ang="0">
                    <a:pos x="165" y="838"/>
                  </a:cxn>
                  <a:cxn ang="0">
                    <a:pos x="201" y="715"/>
                  </a:cxn>
                  <a:cxn ang="0">
                    <a:pos x="237" y="658"/>
                  </a:cxn>
                  <a:cxn ang="0">
                    <a:pos x="273" y="540"/>
                  </a:cxn>
                  <a:cxn ang="0">
                    <a:pos x="309" y="350"/>
                  </a:cxn>
                  <a:cxn ang="0">
                    <a:pos x="345" y="375"/>
                  </a:cxn>
                  <a:cxn ang="0">
                    <a:pos x="381" y="566"/>
                  </a:cxn>
                  <a:cxn ang="0">
                    <a:pos x="417" y="689"/>
                  </a:cxn>
                  <a:cxn ang="0">
                    <a:pos x="453" y="833"/>
                  </a:cxn>
                  <a:cxn ang="0">
                    <a:pos x="490" y="844"/>
                  </a:cxn>
                  <a:cxn ang="0">
                    <a:pos x="526" y="550"/>
                  </a:cxn>
                  <a:cxn ang="0">
                    <a:pos x="562" y="448"/>
                  </a:cxn>
                  <a:cxn ang="0">
                    <a:pos x="598" y="375"/>
                  </a:cxn>
                  <a:cxn ang="0">
                    <a:pos x="634" y="201"/>
                  </a:cxn>
                  <a:cxn ang="0">
                    <a:pos x="670" y="283"/>
                  </a:cxn>
                  <a:cxn ang="0">
                    <a:pos x="706" y="622"/>
                  </a:cxn>
                  <a:cxn ang="0">
                    <a:pos x="742" y="730"/>
                  </a:cxn>
                  <a:cxn ang="0">
                    <a:pos x="778" y="823"/>
                  </a:cxn>
                  <a:cxn ang="0">
                    <a:pos x="814" y="838"/>
                  </a:cxn>
                  <a:cxn ang="0">
                    <a:pos x="850" y="581"/>
                  </a:cxn>
                  <a:cxn ang="0">
                    <a:pos x="881" y="484"/>
                  </a:cxn>
                  <a:cxn ang="0">
                    <a:pos x="917" y="427"/>
                  </a:cxn>
                  <a:cxn ang="0">
                    <a:pos x="953" y="211"/>
                  </a:cxn>
                  <a:cxn ang="0">
                    <a:pos x="989" y="278"/>
                  </a:cxn>
                  <a:cxn ang="0">
                    <a:pos x="1025" y="648"/>
                  </a:cxn>
                  <a:cxn ang="0">
                    <a:pos x="1061" y="746"/>
                  </a:cxn>
                  <a:cxn ang="0">
                    <a:pos x="1097" y="818"/>
                  </a:cxn>
                  <a:cxn ang="0">
                    <a:pos x="1133" y="808"/>
                  </a:cxn>
                  <a:cxn ang="0">
                    <a:pos x="1169" y="602"/>
                  </a:cxn>
                  <a:cxn ang="0">
                    <a:pos x="1205" y="530"/>
                  </a:cxn>
                  <a:cxn ang="0">
                    <a:pos x="1241" y="520"/>
                  </a:cxn>
                  <a:cxn ang="0">
                    <a:pos x="1277" y="324"/>
                  </a:cxn>
                  <a:cxn ang="0">
                    <a:pos x="1313" y="370"/>
                  </a:cxn>
                  <a:cxn ang="0">
                    <a:pos x="1349" y="715"/>
                  </a:cxn>
                  <a:cxn ang="0">
                    <a:pos x="1385" y="792"/>
                  </a:cxn>
                  <a:cxn ang="0">
                    <a:pos x="1421" y="818"/>
                  </a:cxn>
                  <a:cxn ang="0">
                    <a:pos x="1457" y="808"/>
                  </a:cxn>
                  <a:cxn ang="0">
                    <a:pos x="1493" y="643"/>
                  </a:cxn>
                </a:cxnLst>
                <a:rect l="0" t="0" r="r" b="b"/>
                <a:pathLst>
                  <a:path w="1514" h="844">
                    <a:moveTo>
                      <a:pt x="0" y="679"/>
                    </a:moveTo>
                    <a:lnTo>
                      <a:pt x="11" y="638"/>
                    </a:lnTo>
                    <a:lnTo>
                      <a:pt x="26" y="581"/>
                    </a:lnTo>
                    <a:lnTo>
                      <a:pt x="36" y="484"/>
                    </a:lnTo>
                    <a:lnTo>
                      <a:pt x="47" y="339"/>
                    </a:lnTo>
                    <a:lnTo>
                      <a:pt x="62" y="190"/>
                    </a:lnTo>
                    <a:lnTo>
                      <a:pt x="73" y="62"/>
                    </a:lnTo>
                    <a:lnTo>
                      <a:pt x="83" y="0"/>
                    </a:lnTo>
                    <a:lnTo>
                      <a:pt x="93" y="41"/>
                    </a:lnTo>
                    <a:lnTo>
                      <a:pt x="109" y="201"/>
                    </a:lnTo>
                    <a:lnTo>
                      <a:pt x="119" y="442"/>
                    </a:lnTo>
                    <a:lnTo>
                      <a:pt x="129" y="684"/>
                    </a:lnTo>
                    <a:lnTo>
                      <a:pt x="145" y="813"/>
                    </a:lnTo>
                    <a:lnTo>
                      <a:pt x="155" y="838"/>
                    </a:lnTo>
                    <a:lnTo>
                      <a:pt x="165" y="838"/>
                    </a:lnTo>
                    <a:lnTo>
                      <a:pt x="181" y="818"/>
                    </a:lnTo>
                    <a:lnTo>
                      <a:pt x="191" y="772"/>
                    </a:lnTo>
                    <a:lnTo>
                      <a:pt x="201" y="715"/>
                    </a:lnTo>
                    <a:lnTo>
                      <a:pt x="217" y="664"/>
                    </a:lnTo>
                    <a:lnTo>
                      <a:pt x="227" y="653"/>
                    </a:lnTo>
                    <a:lnTo>
                      <a:pt x="237" y="658"/>
                    </a:lnTo>
                    <a:lnTo>
                      <a:pt x="253" y="653"/>
                    </a:lnTo>
                    <a:lnTo>
                      <a:pt x="263" y="612"/>
                    </a:lnTo>
                    <a:lnTo>
                      <a:pt x="273" y="540"/>
                    </a:lnTo>
                    <a:lnTo>
                      <a:pt x="289" y="468"/>
                    </a:lnTo>
                    <a:lnTo>
                      <a:pt x="299" y="401"/>
                    </a:lnTo>
                    <a:lnTo>
                      <a:pt x="309" y="350"/>
                    </a:lnTo>
                    <a:lnTo>
                      <a:pt x="325" y="324"/>
                    </a:lnTo>
                    <a:lnTo>
                      <a:pt x="335" y="324"/>
                    </a:lnTo>
                    <a:lnTo>
                      <a:pt x="345" y="375"/>
                    </a:lnTo>
                    <a:lnTo>
                      <a:pt x="356" y="458"/>
                    </a:lnTo>
                    <a:lnTo>
                      <a:pt x="371" y="540"/>
                    </a:lnTo>
                    <a:lnTo>
                      <a:pt x="381" y="566"/>
                    </a:lnTo>
                    <a:lnTo>
                      <a:pt x="392" y="597"/>
                    </a:lnTo>
                    <a:lnTo>
                      <a:pt x="407" y="633"/>
                    </a:lnTo>
                    <a:lnTo>
                      <a:pt x="417" y="689"/>
                    </a:lnTo>
                    <a:lnTo>
                      <a:pt x="428" y="772"/>
                    </a:lnTo>
                    <a:lnTo>
                      <a:pt x="443" y="823"/>
                    </a:lnTo>
                    <a:lnTo>
                      <a:pt x="453" y="833"/>
                    </a:lnTo>
                    <a:lnTo>
                      <a:pt x="464" y="838"/>
                    </a:lnTo>
                    <a:lnTo>
                      <a:pt x="479" y="844"/>
                    </a:lnTo>
                    <a:lnTo>
                      <a:pt x="490" y="844"/>
                    </a:lnTo>
                    <a:lnTo>
                      <a:pt x="500" y="797"/>
                    </a:lnTo>
                    <a:lnTo>
                      <a:pt x="515" y="664"/>
                    </a:lnTo>
                    <a:lnTo>
                      <a:pt x="526" y="550"/>
                    </a:lnTo>
                    <a:lnTo>
                      <a:pt x="536" y="509"/>
                    </a:lnTo>
                    <a:lnTo>
                      <a:pt x="551" y="473"/>
                    </a:lnTo>
                    <a:lnTo>
                      <a:pt x="562" y="448"/>
                    </a:lnTo>
                    <a:lnTo>
                      <a:pt x="572" y="422"/>
                    </a:lnTo>
                    <a:lnTo>
                      <a:pt x="587" y="401"/>
                    </a:lnTo>
                    <a:lnTo>
                      <a:pt x="598" y="375"/>
                    </a:lnTo>
                    <a:lnTo>
                      <a:pt x="608" y="334"/>
                    </a:lnTo>
                    <a:lnTo>
                      <a:pt x="618" y="267"/>
                    </a:lnTo>
                    <a:lnTo>
                      <a:pt x="634" y="201"/>
                    </a:lnTo>
                    <a:lnTo>
                      <a:pt x="644" y="165"/>
                    </a:lnTo>
                    <a:lnTo>
                      <a:pt x="654" y="190"/>
                    </a:lnTo>
                    <a:lnTo>
                      <a:pt x="670" y="283"/>
                    </a:lnTo>
                    <a:lnTo>
                      <a:pt x="680" y="427"/>
                    </a:lnTo>
                    <a:lnTo>
                      <a:pt x="690" y="550"/>
                    </a:lnTo>
                    <a:lnTo>
                      <a:pt x="706" y="622"/>
                    </a:lnTo>
                    <a:lnTo>
                      <a:pt x="716" y="684"/>
                    </a:lnTo>
                    <a:lnTo>
                      <a:pt x="726" y="705"/>
                    </a:lnTo>
                    <a:lnTo>
                      <a:pt x="742" y="730"/>
                    </a:lnTo>
                    <a:lnTo>
                      <a:pt x="752" y="802"/>
                    </a:lnTo>
                    <a:lnTo>
                      <a:pt x="762" y="818"/>
                    </a:lnTo>
                    <a:lnTo>
                      <a:pt x="778" y="823"/>
                    </a:lnTo>
                    <a:lnTo>
                      <a:pt x="788" y="828"/>
                    </a:lnTo>
                    <a:lnTo>
                      <a:pt x="798" y="838"/>
                    </a:lnTo>
                    <a:lnTo>
                      <a:pt x="814" y="838"/>
                    </a:lnTo>
                    <a:lnTo>
                      <a:pt x="824" y="833"/>
                    </a:lnTo>
                    <a:lnTo>
                      <a:pt x="834" y="689"/>
                    </a:lnTo>
                    <a:lnTo>
                      <a:pt x="850" y="581"/>
                    </a:lnTo>
                    <a:lnTo>
                      <a:pt x="860" y="535"/>
                    </a:lnTo>
                    <a:lnTo>
                      <a:pt x="870" y="504"/>
                    </a:lnTo>
                    <a:lnTo>
                      <a:pt x="881" y="484"/>
                    </a:lnTo>
                    <a:lnTo>
                      <a:pt x="896" y="468"/>
                    </a:lnTo>
                    <a:lnTo>
                      <a:pt x="907" y="453"/>
                    </a:lnTo>
                    <a:lnTo>
                      <a:pt x="917" y="427"/>
                    </a:lnTo>
                    <a:lnTo>
                      <a:pt x="932" y="365"/>
                    </a:lnTo>
                    <a:lnTo>
                      <a:pt x="943" y="283"/>
                    </a:lnTo>
                    <a:lnTo>
                      <a:pt x="953" y="211"/>
                    </a:lnTo>
                    <a:lnTo>
                      <a:pt x="968" y="175"/>
                    </a:lnTo>
                    <a:lnTo>
                      <a:pt x="979" y="195"/>
                    </a:lnTo>
                    <a:lnTo>
                      <a:pt x="989" y="278"/>
                    </a:lnTo>
                    <a:lnTo>
                      <a:pt x="1004" y="411"/>
                    </a:lnTo>
                    <a:lnTo>
                      <a:pt x="1015" y="550"/>
                    </a:lnTo>
                    <a:lnTo>
                      <a:pt x="1025" y="648"/>
                    </a:lnTo>
                    <a:lnTo>
                      <a:pt x="1040" y="710"/>
                    </a:lnTo>
                    <a:lnTo>
                      <a:pt x="1051" y="730"/>
                    </a:lnTo>
                    <a:lnTo>
                      <a:pt x="1061" y="746"/>
                    </a:lnTo>
                    <a:lnTo>
                      <a:pt x="1076" y="797"/>
                    </a:lnTo>
                    <a:lnTo>
                      <a:pt x="1087" y="813"/>
                    </a:lnTo>
                    <a:lnTo>
                      <a:pt x="1097" y="818"/>
                    </a:lnTo>
                    <a:lnTo>
                      <a:pt x="1112" y="823"/>
                    </a:lnTo>
                    <a:lnTo>
                      <a:pt x="1123" y="823"/>
                    </a:lnTo>
                    <a:lnTo>
                      <a:pt x="1133" y="808"/>
                    </a:lnTo>
                    <a:lnTo>
                      <a:pt x="1143" y="797"/>
                    </a:lnTo>
                    <a:lnTo>
                      <a:pt x="1159" y="684"/>
                    </a:lnTo>
                    <a:lnTo>
                      <a:pt x="1169" y="602"/>
                    </a:lnTo>
                    <a:lnTo>
                      <a:pt x="1179" y="561"/>
                    </a:lnTo>
                    <a:lnTo>
                      <a:pt x="1195" y="535"/>
                    </a:lnTo>
                    <a:lnTo>
                      <a:pt x="1205" y="530"/>
                    </a:lnTo>
                    <a:lnTo>
                      <a:pt x="1215" y="530"/>
                    </a:lnTo>
                    <a:lnTo>
                      <a:pt x="1231" y="535"/>
                    </a:lnTo>
                    <a:lnTo>
                      <a:pt x="1241" y="520"/>
                    </a:lnTo>
                    <a:lnTo>
                      <a:pt x="1251" y="473"/>
                    </a:lnTo>
                    <a:lnTo>
                      <a:pt x="1267" y="401"/>
                    </a:lnTo>
                    <a:lnTo>
                      <a:pt x="1277" y="324"/>
                    </a:lnTo>
                    <a:lnTo>
                      <a:pt x="1287" y="283"/>
                    </a:lnTo>
                    <a:lnTo>
                      <a:pt x="1303" y="293"/>
                    </a:lnTo>
                    <a:lnTo>
                      <a:pt x="1313" y="370"/>
                    </a:lnTo>
                    <a:lnTo>
                      <a:pt x="1323" y="499"/>
                    </a:lnTo>
                    <a:lnTo>
                      <a:pt x="1339" y="633"/>
                    </a:lnTo>
                    <a:lnTo>
                      <a:pt x="1349" y="715"/>
                    </a:lnTo>
                    <a:lnTo>
                      <a:pt x="1360" y="766"/>
                    </a:lnTo>
                    <a:lnTo>
                      <a:pt x="1375" y="782"/>
                    </a:lnTo>
                    <a:lnTo>
                      <a:pt x="1385" y="792"/>
                    </a:lnTo>
                    <a:lnTo>
                      <a:pt x="1396" y="808"/>
                    </a:lnTo>
                    <a:lnTo>
                      <a:pt x="1406" y="813"/>
                    </a:lnTo>
                    <a:lnTo>
                      <a:pt x="1421" y="818"/>
                    </a:lnTo>
                    <a:lnTo>
                      <a:pt x="1432" y="823"/>
                    </a:lnTo>
                    <a:lnTo>
                      <a:pt x="1442" y="823"/>
                    </a:lnTo>
                    <a:lnTo>
                      <a:pt x="1457" y="808"/>
                    </a:lnTo>
                    <a:lnTo>
                      <a:pt x="1468" y="787"/>
                    </a:lnTo>
                    <a:lnTo>
                      <a:pt x="1478" y="710"/>
                    </a:lnTo>
                    <a:lnTo>
                      <a:pt x="1493" y="643"/>
                    </a:lnTo>
                    <a:lnTo>
                      <a:pt x="1504" y="607"/>
                    </a:lnTo>
                    <a:lnTo>
                      <a:pt x="1514" y="576"/>
                    </a:lnTo>
                  </a:path>
                </a:pathLst>
              </a:custGeom>
              <a:noFill/>
              <a:ln w="33338">
                <a:solidFill>
                  <a:srgbClr val="3333B2"/>
                </a:solidFill>
                <a:prstDash val="solid"/>
                <a:round/>
                <a:headEnd/>
                <a:tailEnd/>
              </a:ln>
            </p:spPr>
            <p:txBody>
              <a:bodyPr/>
              <a:lstStyle/>
              <a:p>
                <a:endParaRPr lang="he-IL"/>
              </a:p>
            </p:txBody>
          </p:sp>
          <p:sp>
            <p:nvSpPr>
              <p:cNvPr id="108680" name="Freeform 136"/>
              <p:cNvSpPr>
                <a:spLocks/>
              </p:cNvSpPr>
              <p:nvPr/>
            </p:nvSpPr>
            <p:spPr bwMode="auto">
              <a:xfrm>
                <a:off x="4094" y="3121"/>
                <a:ext cx="978" cy="417"/>
              </a:xfrm>
              <a:custGeom>
                <a:avLst/>
                <a:gdLst/>
                <a:ahLst/>
                <a:cxnLst>
                  <a:cxn ang="0">
                    <a:pos x="15" y="160"/>
                  </a:cxn>
                  <a:cxn ang="0">
                    <a:pos x="36" y="186"/>
                  </a:cxn>
                  <a:cxn ang="0">
                    <a:pos x="62" y="145"/>
                  </a:cxn>
                  <a:cxn ang="0">
                    <a:pos x="87" y="26"/>
                  </a:cxn>
                  <a:cxn ang="0">
                    <a:pos x="108" y="6"/>
                  </a:cxn>
                  <a:cxn ang="0">
                    <a:pos x="134" y="139"/>
                  </a:cxn>
                  <a:cxn ang="0">
                    <a:pos x="154" y="340"/>
                  </a:cxn>
                  <a:cxn ang="0">
                    <a:pos x="180" y="412"/>
                  </a:cxn>
                  <a:cxn ang="0">
                    <a:pos x="206" y="412"/>
                  </a:cxn>
                  <a:cxn ang="0">
                    <a:pos x="226" y="417"/>
                  </a:cxn>
                  <a:cxn ang="0">
                    <a:pos x="252" y="397"/>
                  </a:cxn>
                  <a:cxn ang="0">
                    <a:pos x="278" y="366"/>
                  </a:cxn>
                  <a:cxn ang="0">
                    <a:pos x="299" y="278"/>
                  </a:cxn>
                  <a:cxn ang="0">
                    <a:pos x="324" y="232"/>
                  </a:cxn>
                  <a:cxn ang="0">
                    <a:pos x="350" y="258"/>
                  </a:cxn>
                  <a:cxn ang="0">
                    <a:pos x="371" y="263"/>
                  </a:cxn>
                  <a:cxn ang="0">
                    <a:pos x="396" y="206"/>
                  </a:cxn>
                  <a:cxn ang="0">
                    <a:pos x="417" y="170"/>
                  </a:cxn>
                  <a:cxn ang="0">
                    <a:pos x="443" y="196"/>
                  </a:cxn>
                  <a:cxn ang="0">
                    <a:pos x="468" y="299"/>
                  </a:cxn>
                  <a:cxn ang="0">
                    <a:pos x="489" y="386"/>
                  </a:cxn>
                  <a:cxn ang="0">
                    <a:pos x="515" y="402"/>
                  </a:cxn>
                  <a:cxn ang="0">
                    <a:pos x="541" y="412"/>
                  </a:cxn>
                  <a:cxn ang="0">
                    <a:pos x="561" y="417"/>
                  </a:cxn>
                  <a:cxn ang="0">
                    <a:pos x="587" y="407"/>
                  </a:cxn>
                  <a:cxn ang="0">
                    <a:pos x="613" y="386"/>
                  </a:cxn>
                  <a:cxn ang="0">
                    <a:pos x="633" y="330"/>
                  </a:cxn>
                  <a:cxn ang="0">
                    <a:pos x="659" y="340"/>
                  </a:cxn>
                  <a:cxn ang="0">
                    <a:pos x="680" y="361"/>
                  </a:cxn>
                  <a:cxn ang="0">
                    <a:pos x="705" y="350"/>
                  </a:cxn>
                  <a:cxn ang="0">
                    <a:pos x="731" y="314"/>
                  </a:cxn>
                  <a:cxn ang="0">
                    <a:pos x="752" y="299"/>
                  </a:cxn>
                  <a:cxn ang="0">
                    <a:pos x="777" y="335"/>
                  </a:cxn>
                  <a:cxn ang="0">
                    <a:pos x="803" y="381"/>
                  </a:cxn>
                  <a:cxn ang="0">
                    <a:pos x="824" y="386"/>
                  </a:cxn>
                  <a:cxn ang="0">
                    <a:pos x="849" y="386"/>
                  </a:cxn>
                  <a:cxn ang="0">
                    <a:pos x="875" y="397"/>
                  </a:cxn>
                  <a:cxn ang="0">
                    <a:pos x="896" y="412"/>
                  </a:cxn>
                  <a:cxn ang="0">
                    <a:pos x="921" y="417"/>
                  </a:cxn>
                  <a:cxn ang="0">
                    <a:pos x="942" y="402"/>
                  </a:cxn>
                  <a:cxn ang="0">
                    <a:pos x="968" y="381"/>
                  </a:cxn>
                </a:cxnLst>
                <a:rect l="0" t="0" r="r" b="b"/>
                <a:pathLst>
                  <a:path w="978" h="417">
                    <a:moveTo>
                      <a:pt x="0" y="165"/>
                    </a:moveTo>
                    <a:lnTo>
                      <a:pt x="15" y="160"/>
                    </a:lnTo>
                    <a:lnTo>
                      <a:pt x="26" y="170"/>
                    </a:lnTo>
                    <a:lnTo>
                      <a:pt x="36" y="186"/>
                    </a:lnTo>
                    <a:lnTo>
                      <a:pt x="51" y="181"/>
                    </a:lnTo>
                    <a:lnTo>
                      <a:pt x="62" y="145"/>
                    </a:lnTo>
                    <a:lnTo>
                      <a:pt x="72" y="88"/>
                    </a:lnTo>
                    <a:lnTo>
                      <a:pt x="87" y="26"/>
                    </a:lnTo>
                    <a:lnTo>
                      <a:pt x="98" y="0"/>
                    </a:lnTo>
                    <a:lnTo>
                      <a:pt x="108" y="6"/>
                    </a:lnTo>
                    <a:lnTo>
                      <a:pt x="124" y="57"/>
                    </a:lnTo>
                    <a:lnTo>
                      <a:pt x="134" y="139"/>
                    </a:lnTo>
                    <a:lnTo>
                      <a:pt x="144" y="242"/>
                    </a:lnTo>
                    <a:lnTo>
                      <a:pt x="154" y="340"/>
                    </a:lnTo>
                    <a:lnTo>
                      <a:pt x="170" y="407"/>
                    </a:lnTo>
                    <a:lnTo>
                      <a:pt x="180" y="412"/>
                    </a:lnTo>
                    <a:lnTo>
                      <a:pt x="190" y="412"/>
                    </a:lnTo>
                    <a:lnTo>
                      <a:pt x="206" y="412"/>
                    </a:lnTo>
                    <a:lnTo>
                      <a:pt x="216" y="417"/>
                    </a:lnTo>
                    <a:lnTo>
                      <a:pt x="226" y="417"/>
                    </a:lnTo>
                    <a:lnTo>
                      <a:pt x="242" y="412"/>
                    </a:lnTo>
                    <a:lnTo>
                      <a:pt x="252" y="397"/>
                    </a:lnTo>
                    <a:lnTo>
                      <a:pt x="263" y="381"/>
                    </a:lnTo>
                    <a:lnTo>
                      <a:pt x="278" y="366"/>
                    </a:lnTo>
                    <a:lnTo>
                      <a:pt x="288" y="330"/>
                    </a:lnTo>
                    <a:lnTo>
                      <a:pt x="299" y="278"/>
                    </a:lnTo>
                    <a:lnTo>
                      <a:pt x="314" y="247"/>
                    </a:lnTo>
                    <a:lnTo>
                      <a:pt x="324" y="232"/>
                    </a:lnTo>
                    <a:lnTo>
                      <a:pt x="335" y="237"/>
                    </a:lnTo>
                    <a:lnTo>
                      <a:pt x="350" y="258"/>
                    </a:lnTo>
                    <a:lnTo>
                      <a:pt x="360" y="268"/>
                    </a:lnTo>
                    <a:lnTo>
                      <a:pt x="371" y="263"/>
                    </a:lnTo>
                    <a:lnTo>
                      <a:pt x="386" y="237"/>
                    </a:lnTo>
                    <a:lnTo>
                      <a:pt x="396" y="206"/>
                    </a:lnTo>
                    <a:lnTo>
                      <a:pt x="407" y="181"/>
                    </a:lnTo>
                    <a:lnTo>
                      <a:pt x="417" y="170"/>
                    </a:lnTo>
                    <a:lnTo>
                      <a:pt x="432" y="175"/>
                    </a:lnTo>
                    <a:lnTo>
                      <a:pt x="443" y="196"/>
                    </a:lnTo>
                    <a:lnTo>
                      <a:pt x="453" y="242"/>
                    </a:lnTo>
                    <a:lnTo>
                      <a:pt x="468" y="299"/>
                    </a:lnTo>
                    <a:lnTo>
                      <a:pt x="479" y="361"/>
                    </a:lnTo>
                    <a:lnTo>
                      <a:pt x="489" y="386"/>
                    </a:lnTo>
                    <a:lnTo>
                      <a:pt x="504" y="397"/>
                    </a:lnTo>
                    <a:lnTo>
                      <a:pt x="515" y="402"/>
                    </a:lnTo>
                    <a:lnTo>
                      <a:pt x="525" y="412"/>
                    </a:lnTo>
                    <a:lnTo>
                      <a:pt x="541" y="412"/>
                    </a:lnTo>
                    <a:lnTo>
                      <a:pt x="551" y="412"/>
                    </a:lnTo>
                    <a:lnTo>
                      <a:pt x="561" y="417"/>
                    </a:lnTo>
                    <a:lnTo>
                      <a:pt x="577" y="412"/>
                    </a:lnTo>
                    <a:lnTo>
                      <a:pt x="587" y="407"/>
                    </a:lnTo>
                    <a:lnTo>
                      <a:pt x="597" y="402"/>
                    </a:lnTo>
                    <a:lnTo>
                      <a:pt x="613" y="386"/>
                    </a:lnTo>
                    <a:lnTo>
                      <a:pt x="623" y="350"/>
                    </a:lnTo>
                    <a:lnTo>
                      <a:pt x="633" y="330"/>
                    </a:lnTo>
                    <a:lnTo>
                      <a:pt x="649" y="325"/>
                    </a:lnTo>
                    <a:lnTo>
                      <a:pt x="659" y="340"/>
                    </a:lnTo>
                    <a:lnTo>
                      <a:pt x="669" y="350"/>
                    </a:lnTo>
                    <a:lnTo>
                      <a:pt x="680" y="361"/>
                    </a:lnTo>
                    <a:lnTo>
                      <a:pt x="695" y="361"/>
                    </a:lnTo>
                    <a:lnTo>
                      <a:pt x="705" y="350"/>
                    </a:lnTo>
                    <a:lnTo>
                      <a:pt x="716" y="335"/>
                    </a:lnTo>
                    <a:lnTo>
                      <a:pt x="731" y="314"/>
                    </a:lnTo>
                    <a:lnTo>
                      <a:pt x="741" y="304"/>
                    </a:lnTo>
                    <a:lnTo>
                      <a:pt x="752" y="299"/>
                    </a:lnTo>
                    <a:lnTo>
                      <a:pt x="767" y="309"/>
                    </a:lnTo>
                    <a:lnTo>
                      <a:pt x="777" y="335"/>
                    </a:lnTo>
                    <a:lnTo>
                      <a:pt x="788" y="366"/>
                    </a:lnTo>
                    <a:lnTo>
                      <a:pt x="803" y="381"/>
                    </a:lnTo>
                    <a:lnTo>
                      <a:pt x="813" y="386"/>
                    </a:lnTo>
                    <a:lnTo>
                      <a:pt x="824" y="386"/>
                    </a:lnTo>
                    <a:lnTo>
                      <a:pt x="839" y="386"/>
                    </a:lnTo>
                    <a:lnTo>
                      <a:pt x="849" y="386"/>
                    </a:lnTo>
                    <a:lnTo>
                      <a:pt x="860" y="391"/>
                    </a:lnTo>
                    <a:lnTo>
                      <a:pt x="875" y="397"/>
                    </a:lnTo>
                    <a:lnTo>
                      <a:pt x="885" y="407"/>
                    </a:lnTo>
                    <a:lnTo>
                      <a:pt x="896" y="412"/>
                    </a:lnTo>
                    <a:lnTo>
                      <a:pt x="911" y="417"/>
                    </a:lnTo>
                    <a:lnTo>
                      <a:pt x="921" y="417"/>
                    </a:lnTo>
                    <a:lnTo>
                      <a:pt x="932" y="412"/>
                    </a:lnTo>
                    <a:lnTo>
                      <a:pt x="942" y="402"/>
                    </a:lnTo>
                    <a:lnTo>
                      <a:pt x="957" y="391"/>
                    </a:lnTo>
                    <a:lnTo>
                      <a:pt x="968" y="381"/>
                    </a:lnTo>
                    <a:lnTo>
                      <a:pt x="978" y="386"/>
                    </a:lnTo>
                  </a:path>
                </a:pathLst>
              </a:custGeom>
              <a:noFill/>
              <a:ln w="33338">
                <a:solidFill>
                  <a:srgbClr val="3333B2"/>
                </a:solidFill>
                <a:prstDash val="solid"/>
                <a:round/>
                <a:headEnd/>
                <a:tailEnd/>
              </a:ln>
            </p:spPr>
            <p:txBody>
              <a:bodyPr/>
              <a:lstStyle/>
              <a:p>
                <a:endParaRPr lang="he-IL"/>
              </a:p>
            </p:txBody>
          </p:sp>
        </p:grpSp>
        <p:grpSp>
          <p:nvGrpSpPr>
            <p:cNvPr id="5" name="Group 147"/>
            <p:cNvGrpSpPr>
              <a:grpSpLocks/>
            </p:cNvGrpSpPr>
            <p:nvPr/>
          </p:nvGrpSpPr>
          <p:grpSpPr bwMode="auto">
            <a:xfrm>
              <a:off x="1709738" y="3403600"/>
              <a:ext cx="6342062" cy="2262188"/>
              <a:chOff x="1077" y="2144"/>
              <a:chExt cx="3995" cy="1425"/>
            </a:xfrm>
          </p:grpSpPr>
          <p:sp>
            <p:nvSpPr>
              <p:cNvPr id="108684" name="Freeform 140"/>
              <p:cNvSpPr>
                <a:spLocks/>
              </p:cNvSpPr>
              <p:nvPr/>
            </p:nvSpPr>
            <p:spPr bwMode="auto">
              <a:xfrm>
                <a:off x="1077" y="2144"/>
                <a:ext cx="1503" cy="1425"/>
              </a:xfrm>
              <a:custGeom>
                <a:avLst/>
                <a:gdLst/>
                <a:ahLst/>
                <a:cxnLst>
                  <a:cxn ang="0">
                    <a:pos x="11" y="664"/>
                  </a:cxn>
                  <a:cxn ang="0">
                    <a:pos x="47" y="1286"/>
                  </a:cxn>
                  <a:cxn ang="0">
                    <a:pos x="83" y="1389"/>
                  </a:cxn>
                  <a:cxn ang="0">
                    <a:pos x="119" y="1404"/>
                  </a:cxn>
                  <a:cxn ang="0">
                    <a:pos x="155" y="1404"/>
                  </a:cxn>
                  <a:cxn ang="0">
                    <a:pos x="191" y="1363"/>
                  </a:cxn>
                  <a:cxn ang="0">
                    <a:pos x="227" y="1266"/>
                  </a:cxn>
                  <a:cxn ang="0">
                    <a:pos x="263" y="684"/>
                  </a:cxn>
                  <a:cxn ang="0">
                    <a:pos x="299" y="62"/>
                  </a:cxn>
                  <a:cxn ang="0">
                    <a:pos x="335" y="638"/>
                  </a:cxn>
                  <a:cxn ang="0">
                    <a:pos x="371" y="1281"/>
                  </a:cxn>
                  <a:cxn ang="0">
                    <a:pos x="407" y="1394"/>
                  </a:cxn>
                  <a:cxn ang="0">
                    <a:pos x="443" y="1415"/>
                  </a:cxn>
                  <a:cxn ang="0">
                    <a:pos x="479" y="1415"/>
                  </a:cxn>
                  <a:cxn ang="0">
                    <a:pos x="515" y="1379"/>
                  </a:cxn>
                  <a:cxn ang="0">
                    <a:pos x="546" y="1276"/>
                  </a:cxn>
                  <a:cxn ang="0">
                    <a:pos x="582" y="689"/>
                  </a:cxn>
                  <a:cxn ang="0">
                    <a:pos x="618" y="41"/>
                  </a:cxn>
                  <a:cxn ang="0">
                    <a:pos x="654" y="607"/>
                  </a:cxn>
                  <a:cxn ang="0">
                    <a:pos x="690" y="1271"/>
                  </a:cxn>
                  <a:cxn ang="0">
                    <a:pos x="726" y="1399"/>
                  </a:cxn>
                  <a:cxn ang="0">
                    <a:pos x="762" y="1415"/>
                  </a:cxn>
                  <a:cxn ang="0">
                    <a:pos x="798" y="1425"/>
                  </a:cxn>
                  <a:cxn ang="0">
                    <a:pos x="834" y="1394"/>
                  </a:cxn>
                  <a:cxn ang="0">
                    <a:pos x="870" y="1312"/>
                  </a:cxn>
                  <a:cxn ang="0">
                    <a:pos x="906" y="695"/>
                  </a:cxn>
                  <a:cxn ang="0">
                    <a:pos x="942" y="0"/>
                  </a:cxn>
                  <a:cxn ang="0">
                    <a:pos x="978" y="556"/>
                  </a:cxn>
                  <a:cxn ang="0">
                    <a:pos x="1014" y="1266"/>
                  </a:cxn>
                  <a:cxn ang="0">
                    <a:pos x="1050" y="1399"/>
                  </a:cxn>
                  <a:cxn ang="0">
                    <a:pos x="1086" y="1420"/>
                  </a:cxn>
                  <a:cxn ang="0">
                    <a:pos x="1123" y="1420"/>
                  </a:cxn>
                  <a:cxn ang="0">
                    <a:pos x="1159" y="1415"/>
                  </a:cxn>
                  <a:cxn ang="0">
                    <a:pos x="1195" y="1358"/>
                  </a:cxn>
                  <a:cxn ang="0">
                    <a:pos x="1231" y="792"/>
                  </a:cxn>
                  <a:cxn ang="0">
                    <a:pos x="1267" y="47"/>
                  </a:cxn>
                  <a:cxn ang="0">
                    <a:pos x="1303" y="520"/>
                  </a:cxn>
                  <a:cxn ang="0">
                    <a:pos x="1334" y="1240"/>
                  </a:cxn>
                  <a:cxn ang="0">
                    <a:pos x="1370" y="1399"/>
                  </a:cxn>
                  <a:cxn ang="0">
                    <a:pos x="1406" y="1420"/>
                  </a:cxn>
                  <a:cxn ang="0">
                    <a:pos x="1442" y="1410"/>
                  </a:cxn>
                  <a:cxn ang="0">
                    <a:pos x="1478" y="1384"/>
                  </a:cxn>
                </a:cxnLst>
                <a:rect l="0" t="0" r="r" b="b"/>
                <a:pathLst>
                  <a:path w="1503" h="1425">
                    <a:moveTo>
                      <a:pt x="0" y="340"/>
                    </a:moveTo>
                    <a:lnTo>
                      <a:pt x="0" y="371"/>
                    </a:lnTo>
                    <a:lnTo>
                      <a:pt x="11" y="664"/>
                    </a:lnTo>
                    <a:lnTo>
                      <a:pt x="21" y="941"/>
                    </a:lnTo>
                    <a:lnTo>
                      <a:pt x="36" y="1158"/>
                    </a:lnTo>
                    <a:lnTo>
                      <a:pt x="47" y="1286"/>
                    </a:lnTo>
                    <a:lnTo>
                      <a:pt x="57" y="1348"/>
                    </a:lnTo>
                    <a:lnTo>
                      <a:pt x="72" y="1374"/>
                    </a:lnTo>
                    <a:lnTo>
                      <a:pt x="83" y="1389"/>
                    </a:lnTo>
                    <a:lnTo>
                      <a:pt x="93" y="1394"/>
                    </a:lnTo>
                    <a:lnTo>
                      <a:pt x="108" y="1399"/>
                    </a:lnTo>
                    <a:lnTo>
                      <a:pt x="119" y="1404"/>
                    </a:lnTo>
                    <a:lnTo>
                      <a:pt x="129" y="1410"/>
                    </a:lnTo>
                    <a:lnTo>
                      <a:pt x="144" y="1410"/>
                    </a:lnTo>
                    <a:lnTo>
                      <a:pt x="155" y="1404"/>
                    </a:lnTo>
                    <a:lnTo>
                      <a:pt x="165" y="1394"/>
                    </a:lnTo>
                    <a:lnTo>
                      <a:pt x="180" y="1384"/>
                    </a:lnTo>
                    <a:lnTo>
                      <a:pt x="191" y="1363"/>
                    </a:lnTo>
                    <a:lnTo>
                      <a:pt x="201" y="1343"/>
                    </a:lnTo>
                    <a:lnTo>
                      <a:pt x="216" y="1317"/>
                    </a:lnTo>
                    <a:lnTo>
                      <a:pt x="227" y="1266"/>
                    </a:lnTo>
                    <a:lnTo>
                      <a:pt x="237" y="1152"/>
                    </a:lnTo>
                    <a:lnTo>
                      <a:pt x="252" y="957"/>
                    </a:lnTo>
                    <a:lnTo>
                      <a:pt x="263" y="684"/>
                    </a:lnTo>
                    <a:lnTo>
                      <a:pt x="273" y="391"/>
                    </a:lnTo>
                    <a:lnTo>
                      <a:pt x="283" y="160"/>
                    </a:lnTo>
                    <a:lnTo>
                      <a:pt x="299" y="62"/>
                    </a:lnTo>
                    <a:lnTo>
                      <a:pt x="309" y="134"/>
                    </a:lnTo>
                    <a:lnTo>
                      <a:pt x="319" y="350"/>
                    </a:lnTo>
                    <a:lnTo>
                      <a:pt x="335" y="638"/>
                    </a:lnTo>
                    <a:lnTo>
                      <a:pt x="345" y="921"/>
                    </a:lnTo>
                    <a:lnTo>
                      <a:pt x="355" y="1142"/>
                    </a:lnTo>
                    <a:lnTo>
                      <a:pt x="371" y="1281"/>
                    </a:lnTo>
                    <a:lnTo>
                      <a:pt x="381" y="1353"/>
                    </a:lnTo>
                    <a:lnTo>
                      <a:pt x="391" y="1389"/>
                    </a:lnTo>
                    <a:lnTo>
                      <a:pt x="407" y="1394"/>
                    </a:lnTo>
                    <a:lnTo>
                      <a:pt x="417" y="1399"/>
                    </a:lnTo>
                    <a:lnTo>
                      <a:pt x="428" y="1410"/>
                    </a:lnTo>
                    <a:lnTo>
                      <a:pt x="443" y="1415"/>
                    </a:lnTo>
                    <a:lnTo>
                      <a:pt x="453" y="1420"/>
                    </a:lnTo>
                    <a:lnTo>
                      <a:pt x="464" y="1420"/>
                    </a:lnTo>
                    <a:lnTo>
                      <a:pt x="479" y="1415"/>
                    </a:lnTo>
                    <a:lnTo>
                      <a:pt x="489" y="1410"/>
                    </a:lnTo>
                    <a:lnTo>
                      <a:pt x="500" y="1394"/>
                    </a:lnTo>
                    <a:lnTo>
                      <a:pt x="515" y="1379"/>
                    </a:lnTo>
                    <a:lnTo>
                      <a:pt x="525" y="1358"/>
                    </a:lnTo>
                    <a:lnTo>
                      <a:pt x="536" y="1332"/>
                    </a:lnTo>
                    <a:lnTo>
                      <a:pt x="546" y="1276"/>
                    </a:lnTo>
                    <a:lnTo>
                      <a:pt x="561" y="1163"/>
                    </a:lnTo>
                    <a:lnTo>
                      <a:pt x="572" y="962"/>
                    </a:lnTo>
                    <a:lnTo>
                      <a:pt x="582" y="689"/>
                    </a:lnTo>
                    <a:lnTo>
                      <a:pt x="597" y="391"/>
                    </a:lnTo>
                    <a:lnTo>
                      <a:pt x="608" y="149"/>
                    </a:lnTo>
                    <a:lnTo>
                      <a:pt x="618" y="41"/>
                    </a:lnTo>
                    <a:lnTo>
                      <a:pt x="633" y="103"/>
                    </a:lnTo>
                    <a:lnTo>
                      <a:pt x="644" y="314"/>
                    </a:lnTo>
                    <a:lnTo>
                      <a:pt x="654" y="607"/>
                    </a:lnTo>
                    <a:lnTo>
                      <a:pt x="669" y="900"/>
                    </a:lnTo>
                    <a:lnTo>
                      <a:pt x="680" y="1127"/>
                    </a:lnTo>
                    <a:lnTo>
                      <a:pt x="690" y="1271"/>
                    </a:lnTo>
                    <a:lnTo>
                      <a:pt x="706" y="1353"/>
                    </a:lnTo>
                    <a:lnTo>
                      <a:pt x="716" y="1389"/>
                    </a:lnTo>
                    <a:lnTo>
                      <a:pt x="726" y="1399"/>
                    </a:lnTo>
                    <a:lnTo>
                      <a:pt x="742" y="1404"/>
                    </a:lnTo>
                    <a:lnTo>
                      <a:pt x="752" y="1410"/>
                    </a:lnTo>
                    <a:lnTo>
                      <a:pt x="762" y="1415"/>
                    </a:lnTo>
                    <a:lnTo>
                      <a:pt x="778" y="1420"/>
                    </a:lnTo>
                    <a:lnTo>
                      <a:pt x="788" y="1425"/>
                    </a:lnTo>
                    <a:lnTo>
                      <a:pt x="798" y="1425"/>
                    </a:lnTo>
                    <a:lnTo>
                      <a:pt x="808" y="1420"/>
                    </a:lnTo>
                    <a:lnTo>
                      <a:pt x="824" y="1410"/>
                    </a:lnTo>
                    <a:lnTo>
                      <a:pt x="834" y="1394"/>
                    </a:lnTo>
                    <a:lnTo>
                      <a:pt x="845" y="1379"/>
                    </a:lnTo>
                    <a:lnTo>
                      <a:pt x="860" y="1363"/>
                    </a:lnTo>
                    <a:lnTo>
                      <a:pt x="870" y="1312"/>
                    </a:lnTo>
                    <a:lnTo>
                      <a:pt x="881" y="1188"/>
                    </a:lnTo>
                    <a:lnTo>
                      <a:pt x="896" y="983"/>
                    </a:lnTo>
                    <a:lnTo>
                      <a:pt x="906" y="695"/>
                    </a:lnTo>
                    <a:lnTo>
                      <a:pt x="917" y="381"/>
                    </a:lnTo>
                    <a:lnTo>
                      <a:pt x="932" y="124"/>
                    </a:lnTo>
                    <a:lnTo>
                      <a:pt x="942" y="0"/>
                    </a:lnTo>
                    <a:lnTo>
                      <a:pt x="953" y="52"/>
                    </a:lnTo>
                    <a:lnTo>
                      <a:pt x="968" y="263"/>
                    </a:lnTo>
                    <a:lnTo>
                      <a:pt x="978" y="556"/>
                    </a:lnTo>
                    <a:lnTo>
                      <a:pt x="989" y="859"/>
                    </a:lnTo>
                    <a:lnTo>
                      <a:pt x="1004" y="1106"/>
                    </a:lnTo>
                    <a:lnTo>
                      <a:pt x="1014" y="1266"/>
                    </a:lnTo>
                    <a:lnTo>
                      <a:pt x="1025" y="1358"/>
                    </a:lnTo>
                    <a:lnTo>
                      <a:pt x="1040" y="1389"/>
                    </a:lnTo>
                    <a:lnTo>
                      <a:pt x="1050" y="1399"/>
                    </a:lnTo>
                    <a:lnTo>
                      <a:pt x="1061" y="1404"/>
                    </a:lnTo>
                    <a:lnTo>
                      <a:pt x="1071" y="1415"/>
                    </a:lnTo>
                    <a:lnTo>
                      <a:pt x="1086" y="1420"/>
                    </a:lnTo>
                    <a:lnTo>
                      <a:pt x="1097" y="1420"/>
                    </a:lnTo>
                    <a:lnTo>
                      <a:pt x="1107" y="1425"/>
                    </a:lnTo>
                    <a:lnTo>
                      <a:pt x="1123" y="1420"/>
                    </a:lnTo>
                    <a:lnTo>
                      <a:pt x="1133" y="1420"/>
                    </a:lnTo>
                    <a:lnTo>
                      <a:pt x="1143" y="1420"/>
                    </a:lnTo>
                    <a:lnTo>
                      <a:pt x="1159" y="1415"/>
                    </a:lnTo>
                    <a:lnTo>
                      <a:pt x="1169" y="1404"/>
                    </a:lnTo>
                    <a:lnTo>
                      <a:pt x="1179" y="1394"/>
                    </a:lnTo>
                    <a:lnTo>
                      <a:pt x="1195" y="1358"/>
                    </a:lnTo>
                    <a:lnTo>
                      <a:pt x="1205" y="1260"/>
                    </a:lnTo>
                    <a:lnTo>
                      <a:pt x="1215" y="1065"/>
                    </a:lnTo>
                    <a:lnTo>
                      <a:pt x="1231" y="792"/>
                    </a:lnTo>
                    <a:lnTo>
                      <a:pt x="1241" y="479"/>
                    </a:lnTo>
                    <a:lnTo>
                      <a:pt x="1251" y="206"/>
                    </a:lnTo>
                    <a:lnTo>
                      <a:pt x="1267" y="47"/>
                    </a:lnTo>
                    <a:lnTo>
                      <a:pt x="1277" y="62"/>
                    </a:lnTo>
                    <a:lnTo>
                      <a:pt x="1287" y="237"/>
                    </a:lnTo>
                    <a:lnTo>
                      <a:pt x="1303" y="520"/>
                    </a:lnTo>
                    <a:lnTo>
                      <a:pt x="1313" y="818"/>
                    </a:lnTo>
                    <a:lnTo>
                      <a:pt x="1323" y="1065"/>
                    </a:lnTo>
                    <a:lnTo>
                      <a:pt x="1334" y="1240"/>
                    </a:lnTo>
                    <a:lnTo>
                      <a:pt x="1349" y="1338"/>
                    </a:lnTo>
                    <a:lnTo>
                      <a:pt x="1359" y="1374"/>
                    </a:lnTo>
                    <a:lnTo>
                      <a:pt x="1370" y="1399"/>
                    </a:lnTo>
                    <a:lnTo>
                      <a:pt x="1385" y="1410"/>
                    </a:lnTo>
                    <a:lnTo>
                      <a:pt x="1395" y="1415"/>
                    </a:lnTo>
                    <a:lnTo>
                      <a:pt x="1406" y="1420"/>
                    </a:lnTo>
                    <a:lnTo>
                      <a:pt x="1421" y="1420"/>
                    </a:lnTo>
                    <a:lnTo>
                      <a:pt x="1431" y="1415"/>
                    </a:lnTo>
                    <a:lnTo>
                      <a:pt x="1442" y="1410"/>
                    </a:lnTo>
                    <a:lnTo>
                      <a:pt x="1457" y="1404"/>
                    </a:lnTo>
                    <a:lnTo>
                      <a:pt x="1467" y="1399"/>
                    </a:lnTo>
                    <a:lnTo>
                      <a:pt x="1478" y="1384"/>
                    </a:lnTo>
                    <a:lnTo>
                      <a:pt x="1493" y="1363"/>
                    </a:lnTo>
                    <a:lnTo>
                      <a:pt x="1503" y="1358"/>
                    </a:lnTo>
                  </a:path>
                </a:pathLst>
              </a:custGeom>
              <a:noFill/>
              <a:ln w="33338">
                <a:solidFill>
                  <a:srgbClr val="3FB23F"/>
                </a:solidFill>
                <a:prstDash val="solid"/>
                <a:round/>
                <a:headEnd/>
                <a:tailEnd/>
              </a:ln>
            </p:spPr>
            <p:txBody>
              <a:bodyPr/>
              <a:lstStyle/>
              <a:p>
                <a:endParaRPr lang="he-IL"/>
              </a:p>
            </p:txBody>
          </p:sp>
          <p:sp>
            <p:nvSpPr>
              <p:cNvPr id="108685" name="Freeform 141"/>
              <p:cNvSpPr>
                <a:spLocks/>
              </p:cNvSpPr>
              <p:nvPr/>
            </p:nvSpPr>
            <p:spPr bwMode="auto">
              <a:xfrm>
                <a:off x="2580" y="2839"/>
                <a:ext cx="1514" cy="715"/>
              </a:xfrm>
              <a:custGeom>
                <a:avLst/>
                <a:gdLst/>
                <a:ahLst/>
                <a:cxnLst>
                  <a:cxn ang="0">
                    <a:pos x="26" y="617"/>
                  </a:cxn>
                  <a:cxn ang="0">
                    <a:pos x="62" y="236"/>
                  </a:cxn>
                  <a:cxn ang="0">
                    <a:pos x="93" y="0"/>
                  </a:cxn>
                  <a:cxn ang="0">
                    <a:pos x="129" y="488"/>
                  </a:cxn>
                  <a:cxn ang="0">
                    <a:pos x="165" y="715"/>
                  </a:cxn>
                  <a:cxn ang="0">
                    <a:pos x="201" y="684"/>
                  </a:cxn>
                  <a:cxn ang="0">
                    <a:pos x="237" y="663"/>
                  </a:cxn>
                  <a:cxn ang="0">
                    <a:pos x="273" y="550"/>
                  </a:cxn>
                  <a:cxn ang="0">
                    <a:pos x="309" y="385"/>
                  </a:cxn>
                  <a:cxn ang="0">
                    <a:pos x="345" y="339"/>
                  </a:cxn>
                  <a:cxn ang="0">
                    <a:pos x="381" y="432"/>
                  </a:cxn>
                  <a:cxn ang="0">
                    <a:pos x="417" y="617"/>
                  </a:cxn>
                  <a:cxn ang="0">
                    <a:pos x="453" y="715"/>
                  </a:cxn>
                  <a:cxn ang="0">
                    <a:pos x="490" y="704"/>
                  </a:cxn>
                  <a:cxn ang="0">
                    <a:pos x="526" y="555"/>
                  </a:cxn>
                  <a:cxn ang="0">
                    <a:pos x="562" y="514"/>
                  </a:cxn>
                  <a:cxn ang="0">
                    <a:pos x="598" y="396"/>
                  </a:cxn>
                  <a:cxn ang="0">
                    <a:pos x="634" y="246"/>
                  </a:cxn>
                  <a:cxn ang="0">
                    <a:pos x="670" y="282"/>
                  </a:cxn>
                  <a:cxn ang="0">
                    <a:pos x="706" y="488"/>
                  </a:cxn>
                  <a:cxn ang="0">
                    <a:pos x="742" y="704"/>
                  </a:cxn>
                  <a:cxn ang="0">
                    <a:pos x="778" y="715"/>
                  </a:cxn>
                  <a:cxn ang="0">
                    <a:pos x="814" y="684"/>
                  </a:cxn>
                  <a:cxn ang="0">
                    <a:pos x="850" y="560"/>
                  </a:cxn>
                  <a:cxn ang="0">
                    <a:pos x="881" y="514"/>
                  </a:cxn>
                  <a:cxn ang="0">
                    <a:pos x="917" y="432"/>
                  </a:cxn>
                  <a:cxn ang="0">
                    <a:pos x="953" y="262"/>
                  </a:cxn>
                  <a:cxn ang="0">
                    <a:pos x="989" y="319"/>
                  </a:cxn>
                  <a:cxn ang="0">
                    <a:pos x="1025" y="519"/>
                  </a:cxn>
                  <a:cxn ang="0">
                    <a:pos x="1061" y="699"/>
                  </a:cxn>
                  <a:cxn ang="0">
                    <a:pos x="1097" y="704"/>
                  </a:cxn>
                  <a:cxn ang="0">
                    <a:pos x="1133" y="668"/>
                  </a:cxn>
                  <a:cxn ang="0">
                    <a:pos x="1169" y="565"/>
                  </a:cxn>
                  <a:cxn ang="0">
                    <a:pos x="1205" y="540"/>
                  </a:cxn>
                  <a:cxn ang="0">
                    <a:pos x="1241" y="478"/>
                  </a:cxn>
                  <a:cxn ang="0">
                    <a:pos x="1277" y="344"/>
                  </a:cxn>
                  <a:cxn ang="0">
                    <a:pos x="1313" y="391"/>
                  </a:cxn>
                  <a:cxn ang="0">
                    <a:pos x="1349" y="560"/>
                  </a:cxn>
                  <a:cxn ang="0">
                    <a:pos x="1385" y="699"/>
                  </a:cxn>
                  <a:cxn ang="0">
                    <a:pos x="1421" y="704"/>
                  </a:cxn>
                  <a:cxn ang="0">
                    <a:pos x="1457" y="668"/>
                  </a:cxn>
                  <a:cxn ang="0">
                    <a:pos x="1493" y="581"/>
                  </a:cxn>
                </a:cxnLst>
                <a:rect l="0" t="0" r="r" b="b"/>
                <a:pathLst>
                  <a:path w="1514" h="715">
                    <a:moveTo>
                      <a:pt x="0" y="663"/>
                    </a:moveTo>
                    <a:lnTo>
                      <a:pt x="11" y="653"/>
                    </a:lnTo>
                    <a:lnTo>
                      <a:pt x="26" y="617"/>
                    </a:lnTo>
                    <a:lnTo>
                      <a:pt x="36" y="524"/>
                    </a:lnTo>
                    <a:lnTo>
                      <a:pt x="47" y="396"/>
                    </a:lnTo>
                    <a:lnTo>
                      <a:pt x="62" y="236"/>
                    </a:lnTo>
                    <a:lnTo>
                      <a:pt x="73" y="87"/>
                    </a:lnTo>
                    <a:lnTo>
                      <a:pt x="83" y="0"/>
                    </a:lnTo>
                    <a:lnTo>
                      <a:pt x="93" y="0"/>
                    </a:lnTo>
                    <a:lnTo>
                      <a:pt x="109" y="102"/>
                    </a:lnTo>
                    <a:lnTo>
                      <a:pt x="119" y="282"/>
                    </a:lnTo>
                    <a:lnTo>
                      <a:pt x="129" y="488"/>
                    </a:lnTo>
                    <a:lnTo>
                      <a:pt x="145" y="637"/>
                    </a:lnTo>
                    <a:lnTo>
                      <a:pt x="155" y="699"/>
                    </a:lnTo>
                    <a:lnTo>
                      <a:pt x="165" y="715"/>
                    </a:lnTo>
                    <a:lnTo>
                      <a:pt x="181" y="709"/>
                    </a:lnTo>
                    <a:lnTo>
                      <a:pt x="191" y="699"/>
                    </a:lnTo>
                    <a:lnTo>
                      <a:pt x="201" y="684"/>
                    </a:lnTo>
                    <a:lnTo>
                      <a:pt x="217" y="668"/>
                    </a:lnTo>
                    <a:lnTo>
                      <a:pt x="227" y="668"/>
                    </a:lnTo>
                    <a:lnTo>
                      <a:pt x="237" y="663"/>
                    </a:lnTo>
                    <a:lnTo>
                      <a:pt x="253" y="648"/>
                    </a:lnTo>
                    <a:lnTo>
                      <a:pt x="263" y="607"/>
                    </a:lnTo>
                    <a:lnTo>
                      <a:pt x="273" y="550"/>
                    </a:lnTo>
                    <a:lnTo>
                      <a:pt x="289" y="493"/>
                    </a:lnTo>
                    <a:lnTo>
                      <a:pt x="299" y="437"/>
                    </a:lnTo>
                    <a:lnTo>
                      <a:pt x="309" y="385"/>
                    </a:lnTo>
                    <a:lnTo>
                      <a:pt x="325" y="349"/>
                    </a:lnTo>
                    <a:lnTo>
                      <a:pt x="335" y="334"/>
                    </a:lnTo>
                    <a:lnTo>
                      <a:pt x="345" y="339"/>
                    </a:lnTo>
                    <a:lnTo>
                      <a:pt x="356" y="370"/>
                    </a:lnTo>
                    <a:lnTo>
                      <a:pt x="371" y="406"/>
                    </a:lnTo>
                    <a:lnTo>
                      <a:pt x="381" y="432"/>
                    </a:lnTo>
                    <a:lnTo>
                      <a:pt x="392" y="457"/>
                    </a:lnTo>
                    <a:lnTo>
                      <a:pt x="407" y="509"/>
                    </a:lnTo>
                    <a:lnTo>
                      <a:pt x="417" y="617"/>
                    </a:lnTo>
                    <a:lnTo>
                      <a:pt x="428" y="668"/>
                    </a:lnTo>
                    <a:lnTo>
                      <a:pt x="443" y="709"/>
                    </a:lnTo>
                    <a:lnTo>
                      <a:pt x="453" y="715"/>
                    </a:lnTo>
                    <a:lnTo>
                      <a:pt x="464" y="715"/>
                    </a:lnTo>
                    <a:lnTo>
                      <a:pt x="479" y="715"/>
                    </a:lnTo>
                    <a:lnTo>
                      <a:pt x="490" y="704"/>
                    </a:lnTo>
                    <a:lnTo>
                      <a:pt x="500" y="643"/>
                    </a:lnTo>
                    <a:lnTo>
                      <a:pt x="515" y="576"/>
                    </a:lnTo>
                    <a:lnTo>
                      <a:pt x="526" y="555"/>
                    </a:lnTo>
                    <a:lnTo>
                      <a:pt x="536" y="565"/>
                    </a:lnTo>
                    <a:lnTo>
                      <a:pt x="551" y="560"/>
                    </a:lnTo>
                    <a:lnTo>
                      <a:pt x="562" y="514"/>
                    </a:lnTo>
                    <a:lnTo>
                      <a:pt x="572" y="463"/>
                    </a:lnTo>
                    <a:lnTo>
                      <a:pt x="587" y="421"/>
                    </a:lnTo>
                    <a:lnTo>
                      <a:pt x="598" y="396"/>
                    </a:lnTo>
                    <a:lnTo>
                      <a:pt x="608" y="355"/>
                    </a:lnTo>
                    <a:lnTo>
                      <a:pt x="618" y="303"/>
                    </a:lnTo>
                    <a:lnTo>
                      <a:pt x="634" y="246"/>
                    </a:lnTo>
                    <a:lnTo>
                      <a:pt x="644" y="210"/>
                    </a:lnTo>
                    <a:lnTo>
                      <a:pt x="654" y="226"/>
                    </a:lnTo>
                    <a:lnTo>
                      <a:pt x="670" y="282"/>
                    </a:lnTo>
                    <a:lnTo>
                      <a:pt x="680" y="360"/>
                    </a:lnTo>
                    <a:lnTo>
                      <a:pt x="690" y="442"/>
                    </a:lnTo>
                    <a:lnTo>
                      <a:pt x="706" y="488"/>
                    </a:lnTo>
                    <a:lnTo>
                      <a:pt x="716" y="555"/>
                    </a:lnTo>
                    <a:lnTo>
                      <a:pt x="726" y="648"/>
                    </a:lnTo>
                    <a:lnTo>
                      <a:pt x="742" y="704"/>
                    </a:lnTo>
                    <a:lnTo>
                      <a:pt x="752" y="704"/>
                    </a:lnTo>
                    <a:lnTo>
                      <a:pt x="762" y="709"/>
                    </a:lnTo>
                    <a:lnTo>
                      <a:pt x="778" y="715"/>
                    </a:lnTo>
                    <a:lnTo>
                      <a:pt x="788" y="715"/>
                    </a:lnTo>
                    <a:lnTo>
                      <a:pt x="798" y="704"/>
                    </a:lnTo>
                    <a:lnTo>
                      <a:pt x="814" y="684"/>
                    </a:lnTo>
                    <a:lnTo>
                      <a:pt x="824" y="612"/>
                    </a:lnTo>
                    <a:lnTo>
                      <a:pt x="834" y="560"/>
                    </a:lnTo>
                    <a:lnTo>
                      <a:pt x="850" y="560"/>
                    </a:lnTo>
                    <a:lnTo>
                      <a:pt x="860" y="576"/>
                    </a:lnTo>
                    <a:lnTo>
                      <a:pt x="870" y="560"/>
                    </a:lnTo>
                    <a:lnTo>
                      <a:pt x="881" y="514"/>
                    </a:lnTo>
                    <a:lnTo>
                      <a:pt x="896" y="478"/>
                    </a:lnTo>
                    <a:lnTo>
                      <a:pt x="907" y="452"/>
                    </a:lnTo>
                    <a:lnTo>
                      <a:pt x="917" y="432"/>
                    </a:lnTo>
                    <a:lnTo>
                      <a:pt x="932" y="391"/>
                    </a:lnTo>
                    <a:lnTo>
                      <a:pt x="943" y="329"/>
                    </a:lnTo>
                    <a:lnTo>
                      <a:pt x="953" y="262"/>
                    </a:lnTo>
                    <a:lnTo>
                      <a:pt x="968" y="241"/>
                    </a:lnTo>
                    <a:lnTo>
                      <a:pt x="979" y="262"/>
                    </a:lnTo>
                    <a:lnTo>
                      <a:pt x="989" y="319"/>
                    </a:lnTo>
                    <a:lnTo>
                      <a:pt x="1004" y="391"/>
                    </a:lnTo>
                    <a:lnTo>
                      <a:pt x="1015" y="463"/>
                    </a:lnTo>
                    <a:lnTo>
                      <a:pt x="1025" y="519"/>
                    </a:lnTo>
                    <a:lnTo>
                      <a:pt x="1040" y="596"/>
                    </a:lnTo>
                    <a:lnTo>
                      <a:pt x="1051" y="658"/>
                    </a:lnTo>
                    <a:lnTo>
                      <a:pt x="1061" y="699"/>
                    </a:lnTo>
                    <a:lnTo>
                      <a:pt x="1076" y="699"/>
                    </a:lnTo>
                    <a:lnTo>
                      <a:pt x="1087" y="704"/>
                    </a:lnTo>
                    <a:lnTo>
                      <a:pt x="1097" y="704"/>
                    </a:lnTo>
                    <a:lnTo>
                      <a:pt x="1112" y="704"/>
                    </a:lnTo>
                    <a:lnTo>
                      <a:pt x="1123" y="694"/>
                    </a:lnTo>
                    <a:lnTo>
                      <a:pt x="1133" y="668"/>
                    </a:lnTo>
                    <a:lnTo>
                      <a:pt x="1143" y="612"/>
                    </a:lnTo>
                    <a:lnTo>
                      <a:pt x="1159" y="565"/>
                    </a:lnTo>
                    <a:lnTo>
                      <a:pt x="1169" y="565"/>
                    </a:lnTo>
                    <a:lnTo>
                      <a:pt x="1179" y="581"/>
                    </a:lnTo>
                    <a:lnTo>
                      <a:pt x="1195" y="571"/>
                    </a:lnTo>
                    <a:lnTo>
                      <a:pt x="1205" y="540"/>
                    </a:lnTo>
                    <a:lnTo>
                      <a:pt x="1215" y="514"/>
                    </a:lnTo>
                    <a:lnTo>
                      <a:pt x="1231" y="493"/>
                    </a:lnTo>
                    <a:lnTo>
                      <a:pt x="1241" y="478"/>
                    </a:lnTo>
                    <a:lnTo>
                      <a:pt x="1251" y="447"/>
                    </a:lnTo>
                    <a:lnTo>
                      <a:pt x="1267" y="396"/>
                    </a:lnTo>
                    <a:lnTo>
                      <a:pt x="1277" y="344"/>
                    </a:lnTo>
                    <a:lnTo>
                      <a:pt x="1287" y="324"/>
                    </a:lnTo>
                    <a:lnTo>
                      <a:pt x="1303" y="344"/>
                    </a:lnTo>
                    <a:lnTo>
                      <a:pt x="1313" y="391"/>
                    </a:lnTo>
                    <a:lnTo>
                      <a:pt x="1323" y="452"/>
                    </a:lnTo>
                    <a:lnTo>
                      <a:pt x="1339" y="514"/>
                    </a:lnTo>
                    <a:lnTo>
                      <a:pt x="1349" y="560"/>
                    </a:lnTo>
                    <a:lnTo>
                      <a:pt x="1360" y="627"/>
                    </a:lnTo>
                    <a:lnTo>
                      <a:pt x="1375" y="668"/>
                    </a:lnTo>
                    <a:lnTo>
                      <a:pt x="1385" y="699"/>
                    </a:lnTo>
                    <a:lnTo>
                      <a:pt x="1396" y="704"/>
                    </a:lnTo>
                    <a:lnTo>
                      <a:pt x="1406" y="704"/>
                    </a:lnTo>
                    <a:lnTo>
                      <a:pt x="1421" y="704"/>
                    </a:lnTo>
                    <a:lnTo>
                      <a:pt x="1432" y="704"/>
                    </a:lnTo>
                    <a:lnTo>
                      <a:pt x="1442" y="699"/>
                    </a:lnTo>
                    <a:lnTo>
                      <a:pt x="1457" y="668"/>
                    </a:lnTo>
                    <a:lnTo>
                      <a:pt x="1468" y="622"/>
                    </a:lnTo>
                    <a:lnTo>
                      <a:pt x="1478" y="581"/>
                    </a:lnTo>
                    <a:lnTo>
                      <a:pt x="1493" y="581"/>
                    </a:lnTo>
                    <a:lnTo>
                      <a:pt x="1504" y="586"/>
                    </a:lnTo>
                    <a:lnTo>
                      <a:pt x="1514" y="576"/>
                    </a:lnTo>
                  </a:path>
                </a:pathLst>
              </a:custGeom>
              <a:noFill/>
              <a:ln w="33338">
                <a:solidFill>
                  <a:srgbClr val="3FB23F"/>
                </a:solidFill>
                <a:prstDash val="solid"/>
                <a:round/>
                <a:headEnd/>
                <a:tailEnd/>
              </a:ln>
            </p:spPr>
            <p:txBody>
              <a:bodyPr/>
              <a:lstStyle/>
              <a:p>
                <a:endParaRPr lang="he-IL"/>
              </a:p>
            </p:txBody>
          </p:sp>
          <p:sp>
            <p:nvSpPr>
              <p:cNvPr id="108686" name="Freeform 142"/>
              <p:cNvSpPr>
                <a:spLocks/>
              </p:cNvSpPr>
              <p:nvPr/>
            </p:nvSpPr>
            <p:spPr bwMode="auto">
              <a:xfrm>
                <a:off x="4094" y="3260"/>
                <a:ext cx="978" cy="283"/>
              </a:xfrm>
              <a:custGeom>
                <a:avLst/>
                <a:gdLst/>
                <a:ahLst/>
                <a:cxnLst>
                  <a:cxn ang="0">
                    <a:pos x="15" y="139"/>
                  </a:cxn>
                  <a:cxn ang="0">
                    <a:pos x="36" y="108"/>
                  </a:cxn>
                  <a:cxn ang="0">
                    <a:pos x="62" y="78"/>
                  </a:cxn>
                  <a:cxn ang="0">
                    <a:pos x="87" y="6"/>
                  </a:cxn>
                  <a:cxn ang="0">
                    <a:pos x="108" y="11"/>
                  </a:cxn>
                  <a:cxn ang="0">
                    <a:pos x="134" y="88"/>
                  </a:cxn>
                  <a:cxn ang="0">
                    <a:pos x="154" y="186"/>
                  </a:cxn>
                  <a:cxn ang="0">
                    <a:pos x="180" y="247"/>
                  </a:cxn>
                  <a:cxn ang="0">
                    <a:pos x="206" y="283"/>
                  </a:cxn>
                  <a:cxn ang="0">
                    <a:pos x="226" y="283"/>
                  </a:cxn>
                  <a:cxn ang="0">
                    <a:pos x="252" y="283"/>
                  </a:cxn>
                  <a:cxn ang="0">
                    <a:pos x="278" y="216"/>
                  </a:cxn>
                  <a:cxn ang="0">
                    <a:pos x="299" y="186"/>
                  </a:cxn>
                  <a:cxn ang="0">
                    <a:pos x="324" y="186"/>
                  </a:cxn>
                  <a:cxn ang="0">
                    <a:pos x="350" y="155"/>
                  </a:cxn>
                  <a:cxn ang="0">
                    <a:pos x="371" y="144"/>
                  </a:cxn>
                  <a:cxn ang="0">
                    <a:pos x="396" y="114"/>
                  </a:cxn>
                  <a:cxn ang="0">
                    <a:pos x="417" y="103"/>
                  </a:cxn>
                  <a:cxn ang="0">
                    <a:pos x="443" y="139"/>
                  </a:cxn>
                  <a:cxn ang="0">
                    <a:pos x="468" y="206"/>
                  </a:cxn>
                  <a:cxn ang="0">
                    <a:pos x="489" y="258"/>
                  </a:cxn>
                  <a:cxn ang="0">
                    <a:pos x="515" y="283"/>
                  </a:cxn>
                  <a:cxn ang="0">
                    <a:pos x="541" y="283"/>
                  </a:cxn>
                  <a:cxn ang="0">
                    <a:pos x="561" y="273"/>
                  </a:cxn>
                  <a:cxn ang="0">
                    <a:pos x="587" y="258"/>
                  </a:cxn>
                  <a:cxn ang="0">
                    <a:pos x="613" y="237"/>
                  </a:cxn>
                  <a:cxn ang="0">
                    <a:pos x="633" y="232"/>
                  </a:cxn>
                  <a:cxn ang="0">
                    <a:pos x="659" y="222"/>
                  </a:cxn>
                  <a:cxn ang="0">
                    <a:pos x="680" y="201"/>
                  </a:cxn>
                  <a:cxn ang="0">
                    <a:pos x="705" y="186"/>
                  </a:cxn>
                  <a:cxn ang="0">
                    <a:pos x="731" y="186"/>
                  </a:cxn>
                  <a:cxn ang="0">
                    <a:pos x="752" y="196"/>
                  </a:cxn>
                  <a:cxn ang="0">
                    <a:pos x="777" y="227"/>
                  </a:cxn>
                  <a:cxn ang="0">
                    <a:pos x="803" y="268"/>
                  </a:cxn>
                  <a:cxn ang="0">
                    <a:pos x="824" y="278"/>
                  </a:cxn>
                  <a:cxn ang="0">
                    <a:pos x="849" y="278"/>
                  </a:cxn>
                  <a:cxn ang="0">
                    <a:pos x="875" y="273"/>
                  </a:cxn>
                  <a:cxn ang="0">
                    <a:pos x="896" y="273"/>
                  </a:cxn>
                  <a:cxn ang="0">
                    <a:pos x="921" y="268"/>
                  </a:cxn>
                  <a:cxn ang="0">
                    <a:pos x="942" y="263"/>
                  </a:cxn>
                  <a:cxn ang="0">
                    <a:pos x="968" y="258"/>
                  </a:cxn>
                </a:cxnLst>
                <a:rect l="0" t="0" r="r" b="b"/>
                <a:pathLst>
                  <a:path w="978" h="283">
                    <a:moveTo>
                      <a:pt x="0" y="155"/>
                    </a:moveTo>
                    <a:lnTo>
                      <a:pt x="15" y="139"/>
                    </a:lnTo>
                    <a:lnTo>
                      <a:pt x="26" y="119"/>
                    </a:lnTo>
                    <a:lnTo>
                      <a:pt x="36" y="108"/>
                    </a:lnTo>
                    <a:lnTo>
                      <a:pt x="51" y="98"/>
                    </a:lnTo>
                    <a:lnTo>
                      <a:pt x="62" y="78"/>
                    </a:lnTo>
                    <a:lnTo>
                      <a:pt x="72" y="42"/>
                    </a:lnTo>
                    <a:lnTo>
                      <a:pt x="87" y="6"/>
                    </a:lnTo>
                    <a:lnTo>
                      <a:pt x="98" y="0"/>
                    </a:lnTo>
                    <a:lnTo>
                      <a:pt x="108" y="11"/>
                    </a:lnTo>
                    <a:lnTo>
                      <a:pt x="124" y="47"/>
                    </a:lnTo>
                    <a:lnTo>
                      <a:pt x="134" y="88"/>
                    </a:lnTo>
                    <a:lnTo>
                      <a:pt x="144" y="139"/>
                    </a:lnTo>
                    <a:lnTo>
                      <a:pt x="154" y="186"/>
                    </a:lnTo>
                    <a:lnTo>
                      <a:pt x="170" y="227"/>
                    </a:lnTo>
                    <a:lnTo>
                      <a:pt x="180" y="247"/>
                    </a:lnTo>
                    <a:lnTo>
                      <a:pt x="190" y="273"/>
                    </a:lnTo>
                    <a:lnTo>
                      <a:pt x="206" y="283"/>
                    </a:lnTo>
                    <a:lnTo>
                      <a:pt x="216" y="283"/>
                    </a:lnTo>
                    <a:lnTo>
                      <a:pt x="226" y="283"/>
                    </a:lnTo>
                    <a:lnTo>
                      <a:pt x="242" y="283"/>
                    </a:lnTo>
                    <a:lnTo>
                      <a:pt x="252" y="283"/>
                    </a:lnTo>
                    <a:lnTo>
                      <a:pt x="263" y="247"/>
                    </a:lnTo>
                    <a:lnTo>
                      <a:pt x="278" y="216"/>
                    </a:lnTo>
                    <a:lnTo>
                      <a:pt x="288" y="186"/>
                    </a:lnTo>
                    <a:lnTo>
                      <a:pt x="299" y="186"/>
                    </a:lnTo>
                    <a:lnTo>
                      <a:pt x="314" y="191"/>
                    </a:lnTo>
                    <a:lnTo>
                      <a:pt x="324" y="186"/>
                    </a:lnTo>
                    <a:lnTo>
                      <a:pt x="335" y="170"/>
                    </a:lnTo>
                    <a:lnTo>
                      <a:pt x="350" y="155"/>
                    </a:lnTo>
                    <a:lnTo>
                      <a:pt x="360" y="150"/>
                    </a:lnTo>
                    <a:lnTo>
                      <a:pt x="371" y="144"/>
                    </a:lnTo>
                    <a:lnTo>
                      <a:pt x="386" y="129"/>
                    </a:lnTo>
                    <a:lnTo>
                      <a:pt x="396" y="114"/>
                    </a:lnTo>
                    <a:lnTo>
                      <a:pt x="407" y="103"/>
                    </a:lnTo>
                    <a:lnTo>
                      <a:pt x="417" y="103"/>
                    </a:lnTo>
                    <a:lnTo>
                      <a:pt x="432" y="114"/>
                    </a:lnTo>
                    <a:lnTo>
                      <a:pt x="443" y="139"/>
                    </a:lnTo>
                    <a:lnTo>
                      <a:pt x="453" y="175"/>
                    </a:lnTo>
                    <a:lnTo>
                      <a:pt x="468" y="206"/>
                    </a:lnTo>
                    <a:lnTo>
                      <a:pt x="479" y="242"/>
                    </a:lnTo>
                    <a:lnTo>
                      <a:pt x="489" y="258"/>
                    </a:lnTo>
                    <a:lnTo>
                      <a:pt x="504" y="278"/>
                    </a:lnTo>
                    <a:lnTo>
                      <a:pt x="515" y="283"/>
                    </a:lnTo>
                    <a:lnTo>
                      <a:pt x="525" y="283"/>
                    </a:lnTo>
                    <a:lnTo>
                      <a:pt x="541" y="283"/>
                    </a:lnTo>
                    <a:lnTo>
                      <a:pt x="551" y="278"/>
                    </a:lnTo>
                    <a:lnTo>
                      <a:pt x="561" y="273"/>
                    </a:lnTo>
                    <a:lnTo>
                      <a:pt x="577" y="273"/>
                    </a:lnTo>
                    <a:lnTo>
                      <a:pt x="587" y="258"/>
                    </a:lnTo>
                    <a:lnTo>
                      <a:pt x="597" y="237"/>
                    </a:lnTo>
                    <a:lnTo>
                      <a:pt x="613" y="237"/>
                    </a:lnTo>
                    <a:lnTo>
                      <a:pt x="623" y="237"/>
                    </a:lnTo>
                    <a:lnTo>
                      <a:pt x="633" y="232"/>
                    </a:lnTo>
                    <a:lnTo>
                      <a:pt x="649" y="227"/>
                    </a:lnTo>
                    <a:lnTo>
                      <a:pt x="659" y="222"/>
                    </a:lnTo>
                    <a:lnTo>
                      <a:pt x="669" y="211"/>
                    </a:lnTo>
                    <a:lnTo>
                      <a:pt x="680" y="201"/>
                    </a:lnTo>
                    <a:lnTo>
                      <a:pt x="695" y="191"/>
                    </a:lnTo>
                    <a:lnTo>
                      <a:pt x="705" y="186"/>
                    </a:lnTo>
                    <a:lnTo>
                      <a:pt x="716" y="180"/>
                    </a:lnTo>
                    <a:lnTo>
                      <a:pt x="731" y="186"/>
                    </a:lnTo>
                    <a:lnTo>
                      <a:pt x="741" y="191"/>
                    </a:lnTo>
                    <a:lnTo>
                      <a:pt x="752" y="196"/>
                    </a:lnTo>
                    <a:lnTo>
                      <a:pt x="767" y="206"/>
                    </a:lnTo>
                    <a:lnTo>
                      <a:pt x="777" y="227"/>
                    </a:lnTo>
                    <a:lnTo>
                      <a:pt x="788" y="252"/>
                    </a:lnTo>
                    <a:lnTo>
                      <a:pt x="803" y="268"/>
                    </a:lnTo>
                    <a:lnTo>
                      <a:pt x="813" y="278"/>
                    </a:lnTo>
                    <a:lnTo>
                      <a:pt x="824" y="278"/>
                    </a:lnTo>
                    <a:lnTo>
                      <a:pt x="839" y="278"/>
                    </a:lnTo>
                    <a:lnTo>
                      <a:pt x="849" y="278"/>
                    </a:lnTo>
                    <a:lnTo>
                      <a:pt x="860" y="278"/>
                    </a:lnTo>
                    <a:lnTo>
                      <a:pt x="875" y="273"/>
                    </a:lnTo>
                    <a:lnTo>
                      <a:pt x="885" y="273"/>
                    </a:lnTo>
                    <a:lnTo>
                      <a:pt x="896" y="273"/>
                    </a:lnTo>
                    <a:lnTo>
                      <a:pt x="911" y="273"/>
                    </a:lnTo>
                    <a:lnTo>
                      <a:pt x="921" y="268"/>
                    </a:lnTo>
                    <a:lnTo>
                      <a:pt x="932" y="268"/>
                    </a:lnTo>
                    <a:lnTo>
                      <a:pt x="942" y="263"/>
                    </a:lnTo>
                    <a:lnTo>
                      <a:pt x="957" y="263"/>
                    </a:lnTo>
                    <a:lnTo>
                      <a:pt x="968" y="258"/>
                    </a:lnTo>
                    <a:lnTo>
                      <a:pt x="978" y="258"/>
                    </a:lnTo>
                  </a:path>
                </a:pathLst>
              </a:custGeom>
              <a:noFill/>
              <a:ln w="33338">
                <a:solidFill>
                  <a:srgbClr val="3FB23F"/>
                </a:solidFill>
                <a:prstDash val="solid"/>
                <a:round/>
                <a:headEnd/>
                <a:tailEnd/>
              </a:ln>
            </p:spPr>
            <p:txBody>
              <a:bodyPr/>
              <a:lstStyle/>
              <a:p>
                <a:endParaRPr lang="he-IL"/>
              </a:p>
            </p:txBody>
          </p:sp>
        </p:grpSp>
        <p:sp>
          <p:nvSpPr>
            <p:cNvPr id="108687" name="Rectangle 143"/>
            <p:cNvSpPr>
              <a:spLocks noChangeArrowheads="1"/>
            </p:cNvSpPr>
            <p:nvPr/>
          </p:nvSpPr>
          <p:spPr bwMode="auto">
            <a:xfrm>
              <a:off x="3498850" y="5905500"/>
              <a:ext cx="2368550" cy="320675"/>
            </a:xfrm>
            <a:prstGeom prst="rect">
              <a:avLst/>
            </a:prstGeom>
            <a:noFill/>
            <a:ln w="9525">
              <a:noFill/>
              <a:miter lim="800000"/>
              <a:headEnd/>
              <a:tailEnd/>
            </a:ln>
          </p:spPr>
          <p:txBody>
            <a:bodyPr lIns="0" tIns="0" rIns="0" bIns="0">
              <a:spAutoFit/>
            </a:bodyPr>
            <a:lstStyle/>
            <a:p>
              <a:r>
                <a:rPr lang="en-US" sz="2100">
                  <a:solidFill>
                    <a:srgbClr val="000000"/>
                  </a:solidFill>
                  <a:latin typeface="Times New Roman" pitchFamily="18" charset="0"/>
                </a:rPr>
                <a:t>Height [angstrom]</a:t>
              </a:r>
              <a:endParaRPr lang="en-US" sz="2100"/>
            </a:p>
          </p:txBody>
        </p:sp>
        <p:sp>
          <p:nvSpPr>
            <p:cNvPr id="108688" name="Rectangle 144"/>
            <p:cNvSpPr>
              <a:spLocks noChangeArrowheads="1"/>
            </p:cNvSpPr>
            <p:nvPr/>
          </p:nvSpPr>
          <p:spPr bwMode="auto">
            <a:xfrm rot="16200000">
              <a:off x="-250824" y="3681412"/>
              <a:ext cx="2698750" cy="320675"/>
            </a:xfrm>
            <a:prstGeom prst="rect">
              <a:avLst/>
            </a:prstGeom>
            <a:noFill/>
            <a:ln w="9525">
              <a:noFill/>
              <a:miter lim="800000"/>
              <a:headEnd/>
              <a:tailEnd/>
            </a:ln>
          </p:spPr>
          <p:txBody>
            <a:bodyPr lIns="0" tIns="0" rIns="0" bIns="0">
              <a:spAutoFit/>
            </a:bodyPr>
            <a:lstStyle/>
            <a:p>
              <a:r>
                <a:rPr lang="en-US" sz="2100">
                  <a:solidFill>
                    <a:srgbClr val="000000"/>
                  </a:solidFill>
                  <a:latin typeface="Times New Roman" pitchFamily="18" charset="0"/>
                </a:rPr>
                <a:t>Electron Density [a.u.]</a:t>
              </a:r>
              <a:endParaRPr lang="en-US" sz="2100"/>
            </a:p>
          </p:txBody>
        </p:sp>
        <p:sp>
          <p:nvSpPr>
            <p:cNvPr id="108689" name="Rectangle 145"/>
            <p:cNvSpPr>
              <a:spLocks noChangeArrowheads="1"/>
            </p:cNvSpPr>
            <p:nvPr/>
          </p:nvSpPr>
          <p:spPr bwMode="auto">
            <a:xfrm>
              <a:off x="3635375" y="1338263"/>
              <a:ext cx="2497138" cy="320675"/>
            </a:xfrm>
            <a:prstGeom prst="rect">
              <a:avLst/>
            </a:prstGeom>
            <a:noFill/>
            <a:ln w="9525">
              <a:noFill/>
              <a:miter lim="800000"/>
              <a:headEnd/>
              <a:tailEnd/>
            </a:ln>
          </p:spPr>
          <p:txBody>
            <a:bodyPr wrap="none" lIns="0" tIns="0" rIns="0" bIns="0">
              <a:spAutoFit/>
            </a:bodyPr>
            <a:lstStyle/>
            <a:p>
              <a:r>
                <a:rPr lang="en-US" sz="2100">
                  <a:solidFill>
                    <a:srgbClr val="000000"/>
                  </a:solidFill>
                  <a:latin typeface="Times New Roman" pitchFamily="18" charset="0"/>
                </a:rPr>
                <a:t>Group V elements (As)</a:t>
              </a:r>
              <a:endParaRPr lang="en-US"/>
            </a:p>
          </p:txBody>
        </p:sp>
        <p:pic>
          <p:nvPicPr>
            <p:cNvPr id="108698" name="Picture 154" descr="ZincBlend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64163" y="2740025"/>
              <a:ext cx="2433637" cy="1947863"/>
            </a:xfrm>
            <a:prstGeom prst="rect">
              <a:avLst/>
            </a:prstGeom>
            <a:noFill/>
          </p:spPr>
        </p:pic>
        <p:grpSp>
          <p:nvGrpSpPr>
            <p:cNvPr id="6" name="Group 155"/>
            <p:cNvGrpSpPr>
              <a:grpSpLocks/>
            </p:cNvGrpSpPr>
            <p:nvPr/>
          </p:nvGrpSpPr>
          <p:grpSpPr bwMode="auto">
            <a:xfrm>
              <a:off x="5886450" y="2917825"/>
              <a:ext cx="136525" cy="1447800"/>
              <a:chOff x="3708" y="1838"/>
              <a:chExt cx="86" cy="912"/>
            </a:xfrm>
          </p:grpSpPr>
          <p:sp>
            <p:nvSpPr>
              <p:cNvPr id="108700" name="Line 156"/>
              <p:cNvSpPr>
                <a:spLocks noChangeAspect="1" noChangeShapeType="1"/>
              </p:cNvSpPr>
              <p:nvPr/>
            </p:nvSpPr>
            <p:spPr bwMode="auto">
              <a:xfrm flipH="1" flipV="1">
                <a:off x="3727" y="2056"/>
                <a:ext cx="54" cy="567"/>
              </a:xfrm>
              <a:prstGeom prst="line">
                <a:avLst/>
              </a:prstGeom>
              <a:noFill/>
              <a:ln w="15875">
                <a:solidFill>
                  <a:srgbClr val="FF0000"/>
                </a:solidFill>
                <a:round/>
                <a:headEnd/>
                <a:tailEnd/>
              </a:ln>
              <a:effectLst/>
            </p:spPr>
            <p:txBody>
              <a:bodyPr/>
              <a:lstStyle/>
              <a:p>
                <a:endParaRPr lang="he-IL"/>
              </a:p>
            </p:txBody>
          </p:sp>
          <p:sp>
            <p:nvSpPr>
              <p:cNvPr id="108701" name="Line 157"/>
              <p:cNvSpPr>
                <a:spLocks noChangeAspect="1" noChangeShapeType="1"/>
              </p:cNvSpPr>
              <p:nvPr/>
            </p:nvSpPr>
            <p:spPr bwMode="auto">
              <a:xfrm flipH="1" flipV="1">
                <a:off x="3708" y="1838"/>
                <a:ext cx="14" cy="159"/>
              </a:xfrm>
              <a:prstGeom prst="line">
                <a:avLst/>
              </a:prstGeom>
              <a:noFill/>
              <a:ln w="15875">
                <a:solidFill>
                  <a:srgbClr val="FF0000"/>
                </a:solidFill>
                <a:round/>
                <a:headEnd/>
                <a:tailEnd type="triangle" w="sm" len="med"/>
              </a:ln>
              <a:effectLst/>
            </p:spPr>
            <p:txBody>
              <a:bodyPr/>
              <a:lstStyle/>
              <a:p>
                <a:endParaRPr lang="he-IL"/>
              </a:p>
            </p:txBody>
          </p:sp>
          <p:sp>
            <p:nvSpPr>
              <p:cNvPr id="108702" name="Line 158"/>
              <p:cNvSpPr>
                <a:spLocks noChangeAspect="1" noChangeShapeType="1"/>
              </p:cNvSpPr>
              <p:nvPr/>
            </p:nvSpPr>
            <p:spPr bwMode="auto">
              <a:xfrm flipH="1" flipV="1">
                <a:off x="3787" y="2680"/>
                <a:ext cx="7" cy="70"/>
              </a:xfrm>
              <a:prstGeom prst="line">
                <a:avLst/>
              </a:prstGeom>
              <a:noFill/>
              <a:ln w="15875">
                <a:solidFill>
                  <a:srgbClr val="FF0000"/>
                </a:solidFill>
                <a:round/>
                <a:headEnd/>
                <a:tailEnd/>
              </a:ln>
              <a:effectLst/>
            </p:spPr>
            <p:txBody>
              <a:bodyPr/>
              <a:lstStyle/>
              <a:p>
                <a:endParaRPr lang="he-IL"/>
              </a:p>
            </p:txBody>
          </p:sp>
        </p:grpSp>
        <p:grpSp>
          <p:nvGrpSpPr>
            <p:cNvPr id="7" name="Group 163"/>
            <p:cNvGrpSpPr>
              <a:grpSpLocks/>
            </p:cNvGrpSpPr>
            <p:nvPr/>
          </p:nvGrpSpPr>
          <p:grpSpPr bwMode="auto">
            <a:xfrm>
              <a:off x="6323013" y="2924175"/>
              <a:ext cx="31750" cy="1370013"/>
              <a:chOff x="3983" y="1842"/>
              <a:chExt cx="20" cy="863"/>
            </a:xfrm>
          </p:grpSpPr>
          <p:sp>
            <p:nvSpPr>
              <p:cNvPr id="108708" name="Line 164"/>
              <p:cNvSpPr>
                <a:spLocks noChangeAspect="1" noChangeShapeType="1"/>
              </p:cNvSpPr>
              <p:nvPr/>
            </p:nvSpPr>
            <p:spPr bwMode="auto">
              <a:xfrm flipH="1" flipV="1">
                <a:off x="4000" y="2503"/>
                <a:ext cx="3" cy="202"/>
              </a:xfrm>
              <a:prstGeom prst="line">
                <a:avLst/>
              </a:prstGeom>
              <a:noFill/>
              <a:ln w="15875">
                <a:solidFill>
                  <a:srgbClr val="FF0000"/>
                </a:solidFill>
                <a:round/>
                <a:headEnd/>
                <a:tailEnd/>
              </a:ln>
              <a:effectLst/>
            </p:spPr>
            <p:txBody>
              <a:bodyPr/>
              <a:lstStyle/>
              <a:p>
                <a:endParaRPr lang="he-IL"/>
              </a:p>
            </p:txBody>
          </p:sp>
          <p:sp>
            <p:nvSpPr>
              <p:cNvPr id="108709" name="Line 165"/>
              <p:cNvSpPr>
                <a:spLocks noChangeAspect="1" noChangeShapeType="1"/>
              </p:cNvSpPr>
              <p:nvPr/>
            </p:nvSpPr>
            <p:spPr bwMode="auto">
              <a:xfrm flipH="1" flipV="1">
                <a:off x="3983" y="1842"/>
                <a:ext cx="3" cy="209"/>
              </a:xfrm>
              <a:prstGeom prst="line">
                <a:avLst/>
              </a:prstGeom>
              <a:noFill/>
              <a:ln w="15875">
                <a:solidFill>
                  <a:srgbClr val="FF0000"/>
                </a:solidFill>
                <a:round/>
                <a:headEnd/>
                <a:tailEnd type="triangle" w="sm" len="med"/>
              </a:ln>
              <a:effectLst/>
            </p:spPr>
            <p:txBody>
              <a:bodyPr/>
              <a:lstStyle/>
              <a:p>
                <a:endParaRPr lang="he-IL"/>
              </a:p>
            </p:txBody>
          </p:sp>
          <p:sp>
            <p:nvSpPr>
              <p:cNvPr id="108710" name="Line 166"/>
              <p:cNvSpPr>
                <a:spLocks noChangeAspect="1" noChangeShapeType="1"/>
              </p:cNvSpPr>
              <p:nvPr/>
            </p:nvSpPr>
            <p:spPr bwMode="auto">
              <a:xfrm flipH="1" flipV="1">
                <a:off x="3987" y="2069"/>
                <a:ext cx="11" cy="381"/>
              </a:xfrm>
              <a:prstGeom prst="line">
                <a:avLst/>
              </a:prstGeom>
              <a:noFill/>
              <a:ln w="15875">
                <a:solidFill>
                  <a:srgbClr val="FF0000"/>
                </a:solidFill>
                <a:round/>
                <a:headEnd/>
                <a:tailEnd/>
              </a:ln>
              <a:effectLst/>
            </p:spPr>
            <p:txBody>
              <a:bodyPr/>
              <a:lstStyle/>
              <a:p>
                <a:endParaRPr lang="he-IL"/>
              </a:p>
            </p:txBody>
          </p:sp>
        </p:grpSp>
        <p:grpSp>
          <p:nvGrpSpPr>
            <p:cNvPr id="8" name="Group 167"/>
            <p:cNvGrpSpPr>
              <a:grpSpLocks/>
            </p:cNvGrpSpPr>
            <p:nvPr/>
          </p:nvGrpSpPr>
          <p:grpSpPr bwMode="auto">
            <a:xfrm>
              <a:off x="6215063" y="2841625"/>
              <a:ext cx="65087" cy="1335088"/>
              <a:chOff x="3915" y="1790"/>
              <a:chExt cx="41" cy="841"/>
            </a:xfrm>
          </p:grpSpPr>
          <p:sp>
            <p:nvSpPr>
              <p:cNvPr id="108712" name="Line 168"/>
              <p:cNvSpPr>
                <a:spLocks noChangeShapeType="1"/>
              </p:cNvSpPr>
              <p:nvPr/>
            </p:nvSpPr>
            <p:spPr bwMode="auto">
              <a:xfrm flipH="1" flipV="1">
                <a:off x="3937" y="2271"/>
                <a:ext cx="19" cy="360"/>
              </a:xfrm>
              <a:prstGeom prst="line">
                <a:avLst/>
              </a:prstGeom>
              <a:noFill/>
              <a:ln w="15875">
                <a:solidFill>
                  <a:srgbClr val="FF0000"/>
                </a:solidFill>
                <a:round/>
                <a:headEnd/>
                <a:tailEnd/>
              </a:ln>
              <a:effectLst/>
            </p:spPr>
            <p:txBody>
              <a:bodyPr/>
              <a:lstStyle/>
              <a:p>
                <a:endParaRPr lang="he-IL"/>
              </a:p>
            </p:txBody>
          </p:sp>
          <p:sp>
            <p:nvSpPr>
              <p:cNvPr id="108713" name="Line 169"/>
              <p:cNvSpPr>
                <a:spLocks noChangeAspect="1" noChangeShapeType="1"/>
              </p:cNvSpPr>
              <p:nvPr/>
            </p:nvSpPr>
            <p:spPr bwMode="auto">
              <a:xfrm flipH="1" flipV="1">
                <a:off x="3915" y="1790"/>
                <a:ext cx="12" cy="254"/>
              </a:xfrm>
              <a:prstGeom prst="line">
                <a:avLst/>
              </a:prstGeom>
              <a:noFill/>
              <a:ln w="15875">
                <a:solidFill>
                  <a:srgbClr val="FF0000"/>
                </a:solidFill>
                <a:round/>
                <a:headEnd/>
                <a:tailEnd type="triangle" w="sm" len="med"/>
              </a:ln>
              <a:effectLst/>
            </p:spPr>
            <p:txBody>
              <a:bodyPr/>
              <a:lstStyle/>
              <a:p>
                <a:endParaRPr lang="he-IL"/>
              </a:p>
            </p:txBody>
          </p:sp>
          <p:sp>
            <p:nvSpPr>
              <p:cNvPr id="108714" name="Line 170"/>
              <p:cNvSpPr>
                <a:spLocks noChangeAspect="1" noChangeShapeType="1"/>
              </p:cNvSpPr>
              <p:nvPr/>
            </p:nvSpPr>
            <p:spPr bwMode="auto">
              <a:xfrm flipH="1" flipV="1">
                <a:off x="3927" y="2060"/>
                <a:ext cx="7" cy="163"/>
              </a:xfrm>
              <a:prstGeom prst="line">
                <a:avLst/>
              </a:prstGeom>
              <a:noFill/>
              <a:ln w="15875">
                <a:solidFill>
                  <a:srgbClr val="FF0000"/>
                </a:solidFill>
                <a:round/>
                <a:headEnd/>
                <a:tailEnd type="none" w="sm" len="med"/>
              </a:ln>
              <a:effectLst/>
            </p:spPr>
            <p:txBody>
              <a:bodyPr/>
              <a:lstStyle/>
              <a:p>
                <a:endParaRPr lang="he-IL"/>
              </a:p>
            </p:txBody>
          </p:sp>
        </p:grpSp>
        <p:grpSp>
          <p:nvGrpSpPr>
            <p:cNvPr id="9" name="Group 171"/>
            <p:cNvGrpSpPr>
              <a:grpSpLocks/>
            </p:cNvGrpSpPr>
            <p:nvPr/>
          </p:nvGrpSpPr>
          <p:grpSpPr bwMode="auto">
            <a:xfrm>
              <a:off x="6569075" y="2843213"/>
              <a:ext cx="4763" cy="1227137"/>
              <a:chOff x="4138" y="1791"/>
              <a:chExt cx="3" cy="773"/>
            </a:xfrm>
          </p:grpSpPr>
          <p:sp>
            <p:nvSpPr>
              <p:cNvPr id="108716" name="Line 172"/>
              <p:cNvSpPr>
                <a:spLocks noChangeAspect="1" noChangeShapeType="1"/>
              </p:cNvSpPr>
              <p:nvPr/>
            </p:nvSpPr>
            <p:spPr bwMode="auto">
              <a:xfrm flipV="1">
                <a:off x="4138" y="2546"/>
                <a:ext cx="1" cy="18"/>
              </a:xfrm>
              <a:prstGeom prst="line">
                <a:avLst/>
              </a:prstGeom>
              <a:noFill/>
              <a:ln w="15875">
                <a:solidFill>
                  <a:srgbClr val="FF0000"/>
                </a:solidFill>
                <a:round/>
                <a:headEnd/>
                <a:tailEnd/>
              </a:ln>
              <a:effectLst/>
            </p:spPr>
            <p:txBody>
              <a:bodyPr/>
              <a:lstStyle/>
              <a:p>
                <a:endParaRPr lang="he-IL"/>
              </a:p>
            </p:txBody>
          </p:sp>
          <p:sp>
            <p:nvSpPr>
              <p:cNvPr id="108717" name="Line 173"/>
              <p:cNvSpPr>
                <a:spLocks noChangeAspect="1" noChangeShapeType="1"/>
              </p:cNvSpPr>
              <p:nvPr/>
            </p:nvSpPr>
            <p:spPr bwMode="auto">
              <a:xfrm flipV="1">
                <a:off x="4140" y="2373"/>
                <a:ext cx="1" cy="159"/>
              </a:xfrm>
              <a:prstGeom prst="line">
                <a:avLst/>
              </a:prstGeom>
              <a:noFill/>
              <a:ln w="15875">
                <a:solidFill>
                  <a:srgbClr val="FF0000"/>
                </a:solidFill>
                <a:round/>
                <a:headEnd/>
                <a:tailEnd/>
              </a:ln>
              <a:effectLst/>
            </p:spPr>
            <p:txBody>
              <a:bodyPr/>
              <a:lstStyle/>
              <a:p>
                <a:endParaRPr lang="he-IL"/>
              </a:p>
            </p:txBody>
          </p:sp>
          <p:sp>
            <p:nvSpPr>
              <p:cNvPr id="108718" name="Line 174"/>
              <p:cNvSpPr>
                <a:spLocks noChangeShapeType="1"/>
              </p:cNvSpPr>
              <p:nvPr/>
            </p:nvSpPr>
            <p:spPr bwMode="auto">
              <a:xfrm flipV="1">
                <a:off x="4140" y="2105"/>
                <a:ext cx="0" cy="247"/>
              </a:xfrm>
              <a:prstGeom prst="line">
                <a:avLst/>
              </a:prstGeom>
              <a:noFill/>
              <a:ln w="15875">
                <a:solidFill>
                  <a:srgbClr val="FF0000"/>
                </a:solidFill>
                <a:round/>
                <a:headEnd/>
                <a:tailEnd/>
              </a:ln>
              <a:effectLst/>
            </p:spPr>
            <p:txBody>
              <a:bodyPr/>
              <a:lstStyle/>
              <a:p>
                <a:endParaRPr lang="he-IL"/>
              </a:p>
            </p:txBody>
          </p:sp>
          <p:sp>
            <p:nvSpPr>
              <p:cNvPr id="108719" name="Line 175"/>
              <p:cNvSpPr>
                <a:spLocks noChangeShapeType="1"/>
              </p:cNvSpPr>
              <p:nvPr/>
            </p:nvSpPr>
            <p:spPr bwMode="auto">
              <a:xfrm flipV="1">
                <a:off x="4138" y="1791"/>
                <a:ext cx="0" cy="263"/>
              </a:xfrm>
              <a:prstGeom prst="line">
                <a:avLst/>
              </a:prstGeom>
              <a:noFill/>
              <a:ln w="15875">
                <a:solidFill>
                  <a:srgbClr val="FF0000"/>
                </a:solidFill>
                <a:round/>
                <a:headEnd/>
                <a:tailEnd type="triangle" w="sm" len="med"/>
              </a:ln>
              <a:effectLst/>
            </p:spPr>
            <p:txBody>
              <a:bodyPr/>
              <a:lstStyle/>
              <a:p>
                <a:endParaRPr lang="he-IL"/>
              </a:p>
            </p:txBody>
          </p:sp>
        </p:grpSp>
        <p:sp>
          <p:nvSpPr>
            <p:cNvPr id="108720" name="Text Box 176"/>
            <p:cNvSpPr txBox="1">
              <a:spLocks noChangeArrowheads="1"/>
            </p:cNvSpPr>
            <p:nvPr/>
          </p:nvSpPr>
          <p:spPr bwMode="auto">
            <a:xfrm>
              <a:off x="4606925" y="3122613"/>
              <a:ext cx="1079500" cy="366712"/>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cs typeface="Times New Roman" pitchFamily="18" charset="0"/>
                </a:rPr>
                <a:t>G-V (As)</a:t>
              </a:r>
            </a:p>
          </p:txBody>
        </p:sp>
        <p:sp>
          <p:nvSpPr>
            <p:cNvPr id="108721" name="Text Box 177"/>
            <p:cNvSpPr txBox="1">
              <a:spLocks noChangeArrowheads="1"/>
            </p:cNvSpPr>
            <p:nvPr/>
          </p:nvSpPr>
          <p:spPr bwMode="auto">
            <a:xfrm>
              <a:off x="4173538" y="3406775"/>
              <a:ext cx="1511300" cy="366713"/>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cs typeface="Times New Roman" pitchFamily="18" charset="0"/>
                </a:rPr>
                <a:t>G-III (In/Ga)</a:t>
              </a:r>
            </a:p>
          </p:txBody>
        </p:sp>
        <p:sp>
          <p:nvSpPr>
            <p:cNvPr id="108724" name="Rectangle 180"/>
            <p:cNvSpPr>
              <a:spLocks noChangeArrowheads="1"/>
            </p:cNvSpPr>
            <p:nvPr/>
          </p:nvSpPr>
          <p:spPr bwMode="auto">
            <a:xfrm>
              <a:off x="4500563" y="2003425"/>
              <a:ext cx="504825" cy="71438"/>
            </a:xfrm>
            <a:prstGeom prst="rect">
              <a:avLst/>
            </a:prstGeom>
            <a:solidFill>
              <a:srgbClr val="3333B2"/>
            </a:solidFill>
            <a:ln w="9525">
              <a:noFill/>
              <a:miter lim="800000"/>
              <a:headEnd/>
              <a:tailEnd/>
            </a:ln>
            <a:effectLst/>
          </p:spPr>
          <p:txBody>
            <a:bodyPr wrap="none" anchor="ctr"/>
            <a:lstStyle/>
            <a:p>
              <a:endParaRPr lang="he-IL"/>
            </a:p>
          </p:txBody>
        </p:sp>
        <p:sp>
          <p:nvSpPr>
            <p:cNvPr id="108727" name="Text Box 183"/>
            <p:cNvSpPr txBox="1">
              <a:spLocks noChangeArrowheads="1"/>
            </p:cNvSpPr>
            <p:nvPr/>
          </p:nvSpPr>
          <p:spPr bwMode="auto">
            <a:xfrm>
              <a:off x="5003800" y="1857375"/>
              <a:ext cx="3168650" cy="366713"/>
            </a:xfrm>
            <a:prstGeom prst="rect">
              <a:avLst/>
            </a:prstGeom>
            <a:noFill/>
            <a:ln w="9525">
              <a:noFill/>
              <a:miter lim="800000"/>
              <a:headEnd/>
              <a:tailEnd/>
            </a:ln>
            <a:effectLst/>
          </p:spPr>
          <p:txBody>
            <a:bodyPr>
              <a:spAutoFit/>
            </a:bodyPr>
            <a:lstStyle/>
            <a:p>
              <a:pPr algn="l" rtl="0">
                <a:spcBef>
                  <a:spcPct val="50000"/>
                </a:spcBef>
              </a:pPr>
              <a:r>
                <a:rPr lang="en-US">
                  <a:latin typeface="Times New Roman" pitchFamily="18" charset="0"/>
                  <a:cs typeface="Times New Roman" pitchFamily="18" charset="0"/>
                </a:rPr>
                <a:t>Ga K-Edge (E</a:t>
              </a:r>
              <a:r>
                <a:rPr lang="en-US" baseline="-25000">
                  <a:latin typeface="Times New Roman" pitchFamily="18" charset="0"/>
                  <a:cs typeface="Times New Roman" pitchFamily="18" charset="0"/>
                </a:rPr>
                <a:t>beam</a:t>
              </a:r>
              <a:r>
                <a:rPr lang="en-US">
                  <a:latin typeface="Times New Roman" pitchFamily="18" charset="0"/>
                  <a:cs typeface="Times New Roman" pitchFamily="18" charset="0"/>
                </a:rPr>
                <a:t>=10.36keV)</a:t>
              </a:r>
            </a:p>
          </p:txBody>
        </p:sp>
        <p:sp>
          <p:nvSpPr>
            <p:cNvPr id="108726" name="Rectangle 182"/>
            <p:cNvSpPr>
              <a:spLocks noChangeArrowheads="1"/>
            </p:cNvSpPr>
            <p:nvPr/>
          </p:nvSpPr>
          <p:spPr bwMode="auto">
            <a:xfrm>
              <a:off x="4500563" y="2447925"/>
              <a:ext cx="504825" cy="71438"/>
            </a:xfrm>
            <a:prstGeom prst="rect">
              <a:avLst/>
            </a:prstGeom>
            <a:solidFill>
              <a:srgbClr val="40B240"/>
            </a:solidFill>
            <a:ln w="9525">
              <a:noFill/>
              <a:miter lim="800000"/>
              <a:headEnd/>
              <a:tailEnd/>
            </a:ln>
            <a:effectLst/>
          </p:spPr>
          <p:txBody>
            <a:bodyPr wrap="none" anchor="ctr"/>
            <a:lstStyle/>
            <a:p>
              <a:endParaRPr lang="he-IL"/>
            </a:p>
          </p:txBody>
        </p:sp>
        <p:sp>
          <p:nvSpPr>
            <p:cNvPr id="108728" name="Text Box 184"/>
            <p:cNvSpPr txBox="1">
              <a:spLocks noChangeArrowheads="1"/>
            </p:cNvSpPr>
            <p:nvPr/>
          </p:nvSpPr>
          <p:spPr bwMode="auto">
            <a:xfrm>
              <a:off x="5003800" y="2298700"/>
              <a:ext cx="3168650" cy="366713"/>
            </a:xfrm>
            <a:prstGeom prst="rect">
              <a:avLst/>
            </a:prstGeom>
            <a:noFill/>
            <a:ln w="9525">
              <a:noFill/>
              <a:miter lim="800000"/>
              <a:headEnd/>
              <a:tailEnd/>
            </a:ln>
            <a:effectLst/>
          </p:spPr>
          <p:txBody>
            <a:bodyPr>
              <a:spAutoFit/>
            </a:bodyPr>
            <a:lstStyle/>
            <a:p>
              <a:pPr algn="l" rtl="0">
                <a:spcBef>
                  <a:spcPct val="50000"/>
                </a:spcBef>
              </a:pPr>
              <a:r>
                <a:rPr lang="en-US">
                  <a:latin typeface="Times New Roman" pitchFamily="18" charset="0"/>
                  <a:cs typeface="Times New Roman" pitchFamily="18" charset="0"/>
                </a:rPr>
                <a:t>As K-Edge (E</a:t>
              </a:r>
              <a:r>
                <a:rPr lang="en-US" baseline="-25000">
                  <a:latin typeface="Times New Roman" pitchFamily="18" charset="0"/>
                  <a:cs typeface="Times New Roman" pitchFamily="18" charset="0"/>
                </a:rPr>
                <a:t>beam</a:t>
              </a:r>
              <a:r>
                <a:rPr lang="en-US">
                  <a:latin typeface="Times New Roman" pitchFamily="18" charset="0"/>
                  <a:cs typeface="Times New Roman" pitchFamily="18" charset="0"/>
                </a:rPr>
                <a:t>=11.86keV)</a:t>
              </a:r>
            </a:p>
          </p:txBody>
        </p:sp>
        <p:sp>
          <p:nvSpPr>
            <p:cNvPr id="108730" name="Rectangle 186"/>
            <p:cNvSpPr>
              <a:spLocks noChangeArrowheads="1"/>
            </p:cNvSpPr>
            <p:nvPr/>
          </p:nvSpPr>
          <p:spPr bwMode="auto">
            <a:xfrm>
              <a:off x="3417888" y="1331913"/>
              <a:ext cx="2884487" cy="320675"/>
            </a:xfrm>
            <a:prstGeom prst="rect">
              <a:avLst/>
            </a:prstGeom>
            <a:noFill/>
            <a:ln w="9525">
              <a:noFill/>
              <a:miter lim="800000"/>
              <a:headEnd/>
              <a:tailEnd/>
            </a:ln>
          </p:spPr>
          <p:txBody>
            <a:bodyPr wrap="none" lIns="0" tIns="0" rIns="0" bIns="0">
              <a:spAutoFit/>
            </a:bodyPr>
            <a:lstStyle/>
            <a:p>
              <a:r>
                <a:rPr lang="en-US" sz="2100">
                  <a:solidFill>
                    <a:srgbClr val="000000"/>
                  </a:solidFill>
                  <a:latin typeface="Times New Roman" pitchFamily="18" charset="0"/>
                </a:rPr>
                <a:t>Group III elements (Ga/In)</a:t>
              </a:r>
              <a:endParaRPr lang="en-US"/>
            </a:p>
          </p:txBody>
        </p:sp>
        <p:grpSp>
          <p:nvGrpSpPr>
            <p:cNvPr id="10" name="Group 196"/>
            <p:cNvGrpSpPr>
              <a:grpSpLocks/>
            </p:cNvGrpSpPr>
            <p:nvPr/>
          </p:nvGrpSpPr>
          <p:grpSpPr bwMode="auto">
            <a:xfrm>
              <a:off x="1708150" y="2381250"/>
              <a:ext cx="6342063" cy="3316288"/>
              <a:chOff x="1077" y="1501"/>
              <a:chExt cx="3995" cy="2089"/>
            </a:xfrm>
          </p:grpSpPr>
          <p:sp>
            <p:nvSpPr>
              <p:cNvPr id="108741" name="Freeform 197"/>
              <p:cNvSpPr>
                <a:spLocks/>
              </p:cNvSpPr>
              <p:nvPr/>
            </p:nvSpPr>
            <p:spPr bwMode="auto">
              <a:xfrm>
                <a:off x="1077" y="1501"/>
                <a:ext cx="1503" cy="2089"/>
              </a:xfrm>
              <a:custGeom>
                <a:avLst/>
                <a:gdLst/>
                <a:ahLst/>
                <a:cxnLst>
                  <a:cxn ang="0">
                    <a:pos x="11" y="1286"/>
                  </a:cxn>
                  <a:cxn ang="0">
                    <a:pos x="47" y="206"/>
                  </a:cxn>
                  <a:cxn ang="0">
                    <a:pos x="83" y="705"/>
                  </a:cxn>
                  <a:cxn ang="0">
                    <a:pos x="119" y="1754"/>
                  </a:cxn>
                  <a:cxn ang="0">
                    <a:pos x="155" y="2006"/>
                  </a:cxn>
                  <a:cxn ang="0">
                    <a:pos x="191" y="2063"/>
                  </a:cxn>
                  <a:cxn ang="0">
                    <a:pos x="227" y="2063"/>
                  </a:cxn>
                  <a:cxn ang="0">
                    <a:pos x="263" y="2006"/>
                  </a:cxn>
                  <a:cxn ang="0">
                    <a:pos x="299" y="1945"/>
                  </a:cxn>
                  <a:cxn ang="0">
                    <a:pos x="335" y="1322"/>
                  </a:cxn>
                  <a:cxn ang="0">
                    <a:pos x="371" y="216"/>
                  </a:cxn>
                  <a:cxn ang="0">
                    <a:pos x="407" y="643"/>
                  </a:cxn>
                  <a:cxn ang="0">
                    <a:pos x="443" y="1713"/>
                  </a:cxn>
                  <a:cxn ang="0">
                    <a:pos x="479" y="1996"/>
                  </a:cxn>
                  <a:cxn ang="0">
                    <a:pos x="515" y="2063"/>
                  </a:cxn>
                  <a:cxn ang="0">
                    <a:pos x="546" y="2083"/>
                  </a:cxn>
                  <a:cxn ang="0">
                    <a:pos x="582" y="2032"/>
                  </a:cxn>
                  <a:cxn ang="0">
                    <a:pos x="618" y="1991"/>
                  </a:cxn>
                  <a:cxn ang="0">
                    <a:pos x="654" y="1358"/>
                  </a:cxn>
                  <a:cxn ang="0">
                    <a:pos x="690" y="211"/>
                  </a:cxn>
                  <a:cxn ang="0">
                    <a:pos x="726" y="576"/>
                  </a:cxn>
                  <a:cxn ang="0">
                    <a:pos x="762" y="1662"/>
                  </a:cxn>
                  <a:cxn ang="0">
                    <a:pos x="798" y="1996"/>
                  </a:cxn>
                  <a:cxn ang="0">
                    <a:pos x="834" y="2058"/>
                  </a:cxn>
                  <a:cxn ang="0">
                    <a:pos x="870" y="2083"/>
                  </a:cxn>
                  <a:cxn ang="0">
                    <a:pos x="906" y="2058"/>
                  </a:cxn>
                  <a:cxn ang="0">
                    <a:pos x="942" y="2042"/>
                  </a:cxn>
                  <a:cxn ang="0">
                    <a:pos x="978" y="1358"/>
                  </a:cxn>
                  <a:cxn ang="0">
                    <a:pos x="1014" y="129"/>
                  </a:cxn>
                  <a:cxn ang="0">
                    <a:pos x="1050" y="453"/>
                  </a:cxn>
                  <a:cxn ang="0">
                    <a:pos x="1086" y="1651"/>
                  </a:cxn>
                  <a:cxn ang="0">
                    <a:pos x="1123" y="2017"/>
                  </a:cxn>
                  <a:cxn ang="0">
                    <a:pos x="1159" y="2058"/>
                  </a:cxn>
                  <a:cxn ang="0">
                    <a:pos x="1195" y="2078"/>
                  </a:cxn>
                  <a:cxn ang="0">
                    <a:pos x="1231" y="2058"/>
                  </a:cxn>
                  <a:cxn ang="0">
                    <a:pos x="1267" y="2032"/>
                  </a:cxn>
                  <a:cxn ang="0">
                    <a:pos x="1303" y="1440"/>
                  </a:cxn>
                  <a:cxn ang="0">
                    <a:pos x="1334" y="273"/>
                  </a:cxn>
                  <a:cxn ang="0">
                    <a:pos x="1370" y="535"/>
                  </a:cxn>
                  <a:cxn ang="0">
                    <a:pos x="1406" y="1687"/>
                  </a:cxn>
                  <a:cxn ang="0">
                    <a:pos x="1442" y="2032"/>
                  </a:cxn>
                  <a:cxn ang="0">
                    <a:pos x="1478" y="2022"/>
                  </a:cxn>
                </a:cxnLst>
                <a:rect l="0" t="0" r="r" b="b"/>
                <a:pathLst>
                  <a:path w="1503" h="2089">
                    <a:moveTo>
                      <a:pt x="0" y="1641"/>
                    </a:moveTo>
                    <a:lnTo>
                      <a:pt x="0" y="1610"/>
                    </a:lnTo>
                    <a:lnTo>
                      <a:pt x="11" y="1286"/>
                    </a:lnTo>
                    <a:lnTo>
                      <a:pt x="21" y="880"/>
                    </a:lnTo>
                    <a:lnTo>
                      <a:pt x="36" y="479"/>
                    </a:lnTo>
                    <a:lnTo>
                      <a:pt x="47" y="206"/>
                    </a:lnTo>
                    <a:lnTo>
                      <a:pt x="57" y="155"/>
                    </a:lnTo>
                    <a:lnTo>
                      <a:pt x="72" y="345"/>
                    </a:lnTo>
                    <a:lnTo>
                      <a:pt x="83" y="705"/>
                    </a:lnTo>
                    <a:lnTo>
                      <a:pt x="93" y="1122"/>
                    </a:lnTo>
                    <a:lnTo>
                      <a:pt x="108" y="1492"/>
                    </a:lnTo>
                    <a:lnTo>
                      <a:pt x="119" y="1754"/>
                    </a:lnTo>
                    <a:lnTo>
                      <a:pt x="129" y="1898"/>
                    </a:lnTo>
                    <a:lnTo>
                      <a:pt x="144" y="1970"/>
                    </a:lnTo>
                    <a:lnTo>
                      <a:pt x="155" y="2006"/>
                    </a:lnTo>
                    <a:lnTo>
                      <a:pt x="165" y="2037"/>
                    </a:lnTo>
                    <a:lnTo>
                      <a:pt x="180" y="2047"/>
                    </a:lnTo>
                    <a:lnTo>
                      <a:pt x="191" y="2063"/>
                    </a:lnTo>
                    <a:lnTo>
                      <a:pt x="201" y="2073"/>
                    </a:lnTo>
                    <a:lnTo>
                      <a:pt x="216" y="2073"/>
                    </a:lnTo>
                    <a:lnTo>
                      <a:pt x="227" y="2063"/>
                    </a:lnTo>
                    <a:lnTo>
                      <a:pt x="237" y="2047"/>
                    </a:lnTo>
                    <a:lnTo>
                      <a:pt x="252" y="2027"/>
                    </a:lnTo>
                    <a:lnTo>
                      <a:pt x="263" y="2006"/>
                    </a:lnTo>
                    <a:lnTo>
                      <a:pt x="273" y="1996"/>
                    </a:lnTo>
                    <a:lnTo>
                      <a:pt x="283" y="1981"/>
                    </a:lnTo>
                    <a:lnTo>
                      <a:pt x="299" y="1945"/>
                    </a:lnTo>
                    <a:lnTo>
                      <a:pt x="309" y="1852"/>
                    </a:lnTo>
                    <a:lnTo>
                      <a:pt x="319" y="1651"/>
                    </a:lnTo>
                    <a:lnTo>
                      <a:pt x="335" y="1322"/>
                    </a:lnTo>
                    <a:lnTo>
                      <a:pt x="345" y="911"/>
                    </a:lnTo>
                    <a:lnTo>
                      <a:pt x="355" y="504"/>
                    </a:lnTo>
                    <a:lnTo>
                      <a:pt x="371" y="216"/>
                    </a:lnTo>
                    <a:lnTo>
                      <a:pt x="381" y="144"/>
                    </a:lnTo>
                    <a:lnTo>
                      <a:pt x="391" y="304"/>
                    </a:lnTo>
                    <a:lnTo>
                      <a:pt x="407" y="643"/>
                    </a:lnTo>
                    <a:lnTo>
                      <a:pt x="417" y="1060"/>
                    </a:lnTo>
                    <a:lnTo>
                      <a:pt x="428" y="1440"/>
                    </a:lnTo>
                    <a:lnTo>
                      <a:pt x="443" y="1713"/>
                    </a:lnTo>
                    <a:lnTo>
                      <a:pt x="453" y="1873"/>
                    </a:lnTo>
                    <a:lnTo>
                      <a:pt x="464" y="1950"/>
                    </a:lnTo>
                    <a:lnTo>
                      <a:pt x="479" y="1996"/>
                    </a:lnTo>
                    <a:lnTo>
                      <a:pt x="489" y="2022"/>
                    </a:lnTo>
                    <a:lnTo>
                      <a:pt x="500" y="2047"/>
                    </a:lnTo>
                    <a:lnTo>
                      <a:pt x="515" y="2063"/>
                    </a:lnTo>
                    <a:lnTo>
                      <a:pt x="525" y="2078"/>
                    </a:lnTo>
                    <a:lnTo>
                      <a:pt x="536" y="2089"/>
                    </a:lnTo>
                    <a:lnTo>
                      <a:pt x="546" y="2083"/>
                    </a:lnTo>
                    <a:lnTo>
                      <a:pt x="561" y="2068"/>
                    </a:lnTo>
                    <a:lnTo>
                      <a:pt x="572" y="2053"/>
                    </a:lnTo>
                    <a:lnTo>
                      <a:pt x="582" y="2032"/>
                    </a:lnTo>
                    <a:lnTo>
                      <a:pt x="597" y="2027"/>
                    </a:lnTo>
                    <a:lnTo>
                      <a:pt x="608" y="2017"/>
                    </a:lnTo>
                    <a:lnTo>
                      <a:pt x="618" y="1991"/>
                    </a:lnTo>
                    <a:lnTo>
                      <a:pt x="633" y="1893"/>
                    </a:lnTo>
                    <a:lnTo>
                      <a:pt x="644" y="1687"/>
                    </a:lnTo>
                    <a:lnTo>
                      <a:pt x="654" y="1358"/>
                    </a:lnTo>
                    <a:lnTo>
                      <a:pt x="669" y="936"/>
                    </a:lnTo>
                    <a:lnTo>
                      <a:pt x="680" y="515"/>
                    </a:lnTo>
                    <a:lnTo>
                      <a:pt x="690" y="211"/>
                    </a:lnTo>
                    <a:lnTo>
                      <a:pt x="706" y="114"/>
                    </a:lnTo>
                    <a:lnTo>
                      <a:pt x="716" y="247"/>
                    </a:lnTo>
                    <a:lnTo>
                      <a:pt x="726" y="576"/>
                    </a:lnTo>
                    <a:lnTo>
                      <a:pt x="742" y="988"/>
                    </a:lnTo>
                    <a:lnTo>
                      <a:pt x="752" y="1374"/>
                    </a:lnTo>
                    <a:lnTo>
                      <a:pt x="762" y="1662"/>
                    </a:lnTo>
                    <a:lnTo>
                      <a:pt x="778" y="1842"/>
                    </a:lnTo>
                    <a:lnTo>
                      <a:pt x="788" y="1934"/>
                    </a:lnTo>
                    <a:lnTo>
                      <a:pt x="798" y="1996"/>
                    </a:lnTo>
                    <a:lnTo>
                      <a:pt x="808" y="2022"/>
                    </a:lnTo>
                    <a:lnTo>
                      <a:pt x="824" y="2042"/>
                    </a:lnTo>
                    <a:lnTo>
                      <a:pt x="834" y="2058"/>
                    </a:lnTo>
                    <a:lnTo>
                      <a:pt x="845" y="2073"/>
                    </a:lnTo>
                    <a:lnTo>
                      <a:pt x="860" y="2083"/>
                    </a:lnTo>
                    <a:lnTo>
                      <a:pt x="870" y="2083"/>
                    </a:lnTo>
                    <a:lnTo>
                      <a:pt x="881" y="2078"/>
                    </a:lnTo>
                    <a:lnTo>
                      <a:pt x="896" y="2068"/>
                    </a:lnTo>
                    <a:lnTo>
                      <a:pt x="906" y="2058"/>
                    </a:lnTo>
                    <a:lnTo>
                      <a:pt x="917" y="2053"/>
                    </a:lnTo>
                    <a:lnTo>
                      <a:pt x="932" y="2047"/>
                    </a:lnTo>
                    <a:lnTo>
                      <a:pt x="942" y="2042"/>
                    </a:lnTo>
                    <a:lnTo>
                      <a:pt x="953" y="1955"/>
                    </a:lnTo>
                    <a:lnTo>
                      <a:pt x="968" y="1713"/>
                    </a:lnTo>
                    <a:lnTo>
                      <a:pt x="978" y="1358"/>
                    </a:lnTo>
                    <a:lnTo>
                      <a:pt x="989" y="916"/>
                    </a:lnTo>
                    <a:lnTo>
                      <a:pt x="1004" y="468"/>
                    </a:lnTo>
                    <a:lnTo>
                      <a:pt x="1014" y="129"/>
                    </a:lnTo>
                    <a:lnTo>
                      <a:pt x="1025" y="0"/>
                    </a:lnTo>
                    <a:lnTo>
                      <a:pt x="1040" y="119"/>
                    </a:lnTo>
                    <a:lnTo>
                      <a:pt x="1050" y="453"/>
                    </a:lnTo>
                    <a:lnTo>
                      <a:pt x="1061" y="895"/>
                    </a:lnTo>
                    <a:lnTo>
                      <a:pt x="1071" y="1322"/>
                    </a:lnTo>
                    <a:lnTo>
                      <a:pt x="1086" y="1651"/>
                    </a:lnTo>
                    <a:lnTo>
                      <a:pt x="1097" y="1867"/>
                    </a:lnTo>
                    <a:lnTo>
                      <a:pt x="1107" y="1981"/>
                    </a:lnTo>
                    <a:lnTo>
                      <a:pt x="1123" y="2017"/>
                    </a:lnTo>
                    <a:lnTo>
                      <a:pt x="1133" y="2032"/>
                    </a:lnTo>
                    <a:lnTo>
                      <a:pt x="1143" y="2042"/>
                    </a:lnTo>
                    <a:lnTo>
                      <a:pt x="1159" y="2058"/>
                    </a:lnTo>
                    <a:lnTo>
                      <a:pt x="1169" y="2068"/>
                    </a:lnTo>
                    <a:lnTo>
                      <a:pt x="1179" y="2073"/>
                    </a:lnTo>
                    <a:lnTo>
                      <a:pt x="1195" y="2078"/>
                    </a:lnTo>
                    <a:lnTo>
                      <a:pt x="1205" y="2073"/>
                    </a:lnTo>
                    <a:lnTo>
                      <a:pt x="1215" y="2063"/>
                    </a:lnTo>
                    <a:lnTo>
                      <a:pt x="1231" y="2058"/>
                    </a:lnTo>
                    <a:lnTo>
                      <a:pt x="1241" y="2053"/>
                    </a:lnTo>
                    <a:lnTo>
                      <a:pt x="1251" y="2053"/>
                    </a:lnTo>
                    <a:lnTo>
                      <a:pt x="1267" y="2032"/>
                    </a:lnTo>
                    <a:lnTo>
                      <a:pt x="1277" y="1950"/>
                    </a:lnTo>
                    <a:lnTo>
                      <a:pt x="1287" y="1754"/>
                    </a:lnTo>
                    <a:lnTo>
                      <a:pt x="1303" y="1440"/>
                    </a:lnTo>
                    <a:lnTo>
                      <a:pt x="1313" y="1039"/>
                    </a:lnTo>
                    <a:lnTo>
                      <a:pt x="1323" y="607"/>
                    </a:lnTo>
                    <a:lnTo>
                      <a:pt x="1334" y="273"/>
                    </a:lnTo>
                    <a:lnTo>
                      <a:pt x="1349" y="134"/>
                    </a:lnTo>
                    <a:lnTo>
                      <a:pt x="1359" y="237"/>
                    </a:lnTo>
                    <a:lnTo>
                      <a:pt x="1370" y="535"/>
                    </a:lnTo>
                    <a:lnTo>
                      <a:pt x="1385" y="942"/>
                    </a:lnTo>
                    <a:lnTo>
                      <a:pt x="1395" y="1353"/>
                    </a:lnTo>
                    <a:lnTo>
                      <a:pt x="1406" y="1687"/>
                    </a:lnTo>
                    <a:lnTo>
                      <a:pt x="1421" y="1924"/>
                    </a:lnTo>
                    <a:lnTo>
                      <a:pt x="1431" y="2011"/>
                    </a:lnTo>
                    <a:lnTo>
                      <a:pt x="1442" y="2032"/>
                    </a:lnTo>
                    <a:lnTo>
                      <a:pt x="1457" y="2032"/>
                    </a:lnTo>
                    <a:lnTo>
                      <a:pt x="1467" y="2022"/>
                    </a:lnTo>
                    <a:lnTo>
                      <a:pt x="1478" y="2022"/>
                    </a:lnTo>
                    <a:lnTo>
                      <a:pt x="1493" y="2037"/>
                    </a:lnTo>
                    <a:lnTo>
                      <a:pt x="1503" y="2058"/>
                    </a:lnTo>
                  </a:path>
                </a:pathLst>
              </a:custGeom>
              <a:noFill/>
              <a:ln w="33401">
                <a:solidFill>
                  <a:srgbClr val="3FB23F"/>
                </a:solidFill>
                <a:prstDash val="solid"/>
                <a:round/>
                <a:headEnd/>
                <a:tailEnd/>
              </a:ln>
            </p:spPr>
            <p:txBody>
              <a:bodyPr/>
              <a:lstStyle/>
              <a:p>
                <a:endParaRPr lang="he-IL"/>
              </a:p>
            </p:txBody>
          </p:sp>
          <p:sp>
            <p:nvSpPr>
              <p:cNvPr id="108742" name="Freeform 198"/>
              <p:cNvSpPr>
                <a:spLocks/>
              </p:cNvSpPr>
              <p:nvPr/>
            </p:nvSpPr>
            <p:spPr bwMode="auto">
              <a:xfrm>
                <a:off x="2580" y="2818"/>
                <a:ext cx="1514" cy="751"/>
              </a:xfrm>
              <a:custGeom>
                <a:avLst/>
                <a:gdLst/>
                <a:ahLst/>
                <a:cxnLst>
                  <a:cxn ang="0">
                    <a:pos x="26" y="736"/>
                  </a:cxn>
                  <a:cxn ang="0">
                    <a:pos x="62" y="700"/>
                  </a:cxn>
                  <a:cxn ang="0">
                    <a:pos x="93" y="633"/>
                  </a:cxn>
                  <a:cxn ang="0">
                    <a:pos x="129" y="309"/>
                  </a:cxn>
                  <a:cxn ang="0">
                    <a:pos x="165" y="0"/>
                  </a:cxn>
                  <a:cxn ang="0">
                    <a:pos x="201" y="427"/>
                  </a:cxn>
                  <a:cxn ang="0">
                    <a:pos x="237" y="715"/>
                  </a:cxn>
                  <a:cxn ang="0">
                    <a:pos x="273" y="633"/>
                  </a:cxn>
                  <a:cxn ang="0">
                    <a:pos x="309" y="478"/>
                  </a:cxn>
                  <a:cxn ang="0">
                    <a:pos x="345" y="458"/>
                  </a:cxn>
                  <a:cxn ang="0">
                    <a:pos x="381" y="432"/>
                  </a:cxn>
                  <a:cxn ang="0">
                    <a:pos x="417" y="386"/>
                  </a:cxn>
                  <a:cxn ang="0">
                    <a:pos x="453" y="478"/>
                  </a:cxn>
                  <a:cxn ang="0">
                    <a:pos x="490" y="530"/>
                  </a:cxn>
                  <a:cxn ang="0">
                    <a:pos x="526" y="730"/>
                  </a:cxn>
                  <a:cxn ang="0">
                    <a:pos x="562" y="751"/>
                  </a:cxn>
                  <a:cxn ang="0">
                    <a:pos x="598" y="504"/>
                  </a:cxn>
                  <a:cxn ang="0">
                    <a:pos x="634" y="386"/>
                  </a:cxn>
                  <a:cxn ang="0">
                    <a:pos x="670" y="350"/>
                  </a:cxn>
                  <a:cxn ang="0">
                    <a:pos x="706" y="391"/>
                  </a:cxn>
                  <a:cxn ang="0">
                    <a:pos x="742" y="324"/>
                  </a:cxn>
                  <a:cxn ang="0">
                    <a:pos x="778" y="463"/>
                  </a:cxn>
                  <a:cxn ang="0">
                    <a:pos x="814" y="633"/>
                  </a:cxn>
                  <a:cxn ang="0">
                    <a:pos x="850" y="725"/>
                  </a:cxn>
                  <a:cxn ang="0">
                    <a:pos x="881" y="751"/>
                  </a:cxn>
                  <a:cxn ang="0">
                    <a:pos x="917" y="535"/>
                  </a:cxn>
                  <a:cxn ang="0">
                    <a:pos x="953" y="442"/>
                  </a:cxn>
                  <a:cxn ang="0">
                    <a:pos x="989" y="427"/>
                  </a:cxn>
                  <a:cxn ang="0">
                    <a:pos x="1025" y="442"/>
                  </a:cxn>
                  <a:cxn ang="0">
                    <a:pos x="1061" y="396"/>
                  </a:cxn>
                  <a:cxn ang="0">
                    <a:pos x="1097" y="494"/>
                  </a:cxn>
                  <a:cxn ang="0">
                    <a:pos x="1133" y="648"/>
                  </a:cxn>
                  <a:cxn ang="0">
                    <a:pos x="1169" y="730"/>
                  </a:cxn>
                  <a:cxn ang="0">
                    <a:pos x="1205" y="741"/>
                  </a:cxn>
                  <a:cxn ang="0">
                    <a:pos x="1241" y="581"/>
                  </a:cxn>
                  <a:cxn ang="0">
                    <a:pos x="1277" y="509"/>
                  </a:cxn>
                  <a:cxn ang="0">
                    <a:pos x="1313" y="504"/>
                  </a:cxn>
                  <a:cxn ang="0">
                    <a:pos x="1349" y="509"/>
                  </a:cxn>
                  <a:cxn ang="0">
                    <a:pos x="1385" y="478"/>
                  </a:cxn>
                  <a:cxn ang="0">
                    <a:pos x="1421" y="540"/>
                  </a:cxn>
                  <a:cxn ang="0">
                    <a:pos x="1457" y="669"/>
                  </a:cxn>
                  <a:cxn ang="0">
                    <a:pos x="1493" y="725"/>
                  </a:cxn>
                </a:cxnLst>
                <a:rect l="0" t="0" r="r" b="b"/>
                <a:pathLst>
                  <a:path w="1514" h="751">
                    <a:moveTo>
                      <a:pt x="0" y="741"/>
                    </a:moveTo>
                    <a:lnTo>
                      <a:pt x="11" y="741"/>
                    </a:lnTo>
                    <a:lnTo>
                      <a:pt x="26" y="736"/>
                    </a:lnTo>
                    <a:lnTo>
                      <a:pt x="36" y="725"/>
                    </a:lnTo>
                    <a:lnTo>
                      <a:pt x="47" y="720"/>
                    </a:lnTo>
                    <a:lnTo>
                      <a:pt x="62" y="700"/>
                    </a:lnTo>
                    <a:lnTo>
                      <a:pt x="73" y="674"/>
                    </a:lnTo>
                    <a:lnTo>
                      <a:pt x="83" y="658"/>
                    </a:lnTo>
                    <a:lnTo>
                      <a:pt x="93" y="633"/>
                    </a:lnTo>
                    <a:lnTo>
                      <a:pt x="109" y="556"/>
                    </a:lnTo>
                    <a:lnTo>
                      <a:pt x="119" y="448"/>
                    </a:lnTo>
                    <a:lnTo>
                      <a:pt x="129" y="309"/>
                    </a:lnTo>
                    <a:lnTo>
                      <a:pt x="145" y="165"/>
                    </a:lnTo>
                    <a:lnTo>
                      <a:pt x="155" y="46"/>
                    </a:lnTo>
                    <a:lnTo>
                      <a:pt x="165" y="0"/>
                    </a:lnTo>
                    <a:lnTo>
                      <a:pt x="181" y="51"/>
                    </a:lnTo>
                    <a:lnTo>
                      <a:pt x="191" y="201"/>
                    </a:lnTo>
                    <a:lnTo>
                      <a:pt x="201" y="427"/>
                    </a:lnTo>
                    <a:lnTo>
                      <a:pt x="217" y="617"/>
                    </a:lnTo>
                    <a:lnTo>
                      <a:pt x="227" y="684"/>
                    </a:lnTo>
                    <a:lnTo>
                      <a:pt x="237" y="715"/>
                    </a:lnTo>
                    <a:lnTo>
                      <a:pt x="253" y="710"/>
                    </a:lnTo>
                    <a:lnTo>
                      <a:pt x="263" y="684"/>
                    </a:lnTo>
                    <a:lnTo>
                      <a:pt x="273" y="633"/>
                    </a:lnTo>
                    <a:lnTo>
                      <a:pt x="289" y="561"/>
                    </a:lnTo>
                    <a:lnTo>
                      <a:pt x="299" y="499"/>
                    </a:lnTo>
                    <a:lnTo>
                      <a:pt x="309" y="478"/>
                    </a:lnTo>
                    <a:lnTo>
                      <a:pt x="325" y="473"/>
                    </a:lnTo>
                    <a:lnTo>
                      <a:pt x="335" y="468"/>
                    </a:lnTo>
                    <a:lnTo>
                      <a:pt x="345" y="458"/>
                    </a:lnTo>
                    <a:lnTo>
                      <a:pt x="356" y="442"/>
                    </a:lnTo>
                    <a:lnTo>
                      <a:pt x="371" y="442"/>
                    </a:lnTo>
                    <a:lnTo>
                      <a:pt x="381" y="432"/>
                    </a:lnTo>
                    <a:lnTo>
                      <a:pt x="392" y="417"/>
                    </a:lnTo>
                    <a:lnTo>
                      <a:pt x="407" y="396"/>
                    </a:lnTo>
                    <a:lnTo>
                      <a:pt x="417" y="386"/>
                    </a:lnTo>
                    <a:lnTo>
                      <a:pt x="428" y="401"/>
                    </a:lnTo>
                    <a:lnTo>
                      <a:pt x="443" y="448"/>
                    </a:lnTo>
                    <a:lnTo>
                      <a:pt x="453" y="478"/>
                    </a:lnTo>
                    <a:lnTo>
                      <a:pt x="464" y="484"/>
                    </a:lnTo>
                    <a:lnTo>
                      <a:pt x="479" y="489"/>
                    </a:lnTo>
                    <a:lnTo>
                      <a:pt x="490" y="530"/>
                    </a:lnTo>
                    <a:lnTo>
                      <a:pt x="500" y="628"/>
                    </a:lnTo>
                    <a:lnTo>
                      <a:pt x="515" y="705"/>
                    </a:lnTo>
                    <a:lnTo>
                      <a:pt x="526" y="730"/>
                    </a:lnTo>
                    <a:lnTo>
                      <a:pt x="536" y="741"/>
                    </a:lnTo>
                    <a:lnTo>
                      <a:pt x="551" y="746"/>
                    </a:lnTo>
                    <a:lnTo>
                      <a:pt x="562" y="751"/>
                    </a:lnTo>
                    <a:lnTo>
                      <a:pt x="572" y="751"/>
                    </a:lnTo>
                    <a:lnTo>
                      <a:pt x="587" y="669"/>
                    </a:lnTo>
                    <a:lnTo>
                      <a:pt x="598" y="504"/>
                    </a:lnTo>
                    <a:lnTo>
                      <a:pt x="608" y="432"/>
                    </a:lnTo>
                    <a:lnTo>
                      <a:pt x="618" y="406"/>
                    </a:lnTo>
                    <a:lnTo>
                      <a:pt x="634" y="386"/>
                    </a:lnTo>
                    <a:lnTo>
                      <a:pt x="644" y="360"/>
                    </a:lnTo>
                    <a:lnTo>
                      <a:pt x="654" y="345"/>
                    </a:lnTo>
                    <a:lnTo>
                      <a:pt x="670" y="350"/>
                    </a:lnTo>
                    <a:lnTo>
                      <a:pt x="680" y="376"/>
                    </a:lnTo>
                    <a:lnTo>
                      <a:pt x="690" y="396"/>
                    </a:lnTo>
                    <a:lnTo>
                      <a:pt x="706" y="391"/>
                    </a:lnTo>
                    <a:lnTo>
                      <a:pt x="716" y="365"/>
                    </a:lnTo>
                    <a:lnTo>
                      <a:pt x="726" y="329"/>
                    </a:lnTo>
                    <a:lnTo>
                      <a:pt x="742" y="324"/>
                    </a:lnTo>
                    <a:lnTo>
                      <a:pt x="752" y="365"/>
                    </a:lnTo>
                    <a:lnTo>
                      <a:pt x="762" y="422"/>
                    </a:lnTo>
                    <a:lnTo>
                      <a:pt x="778" y="463"/>
                    </a:lnTo>
                    <a:lnTo>
                      <a:pt x="788" y="499"/>
                    </a:lnTo>
                    <a:lnTo>
                      <a:pt x="798" y="556"/>
                    </a:lnTo>
                    <a:lnTo>
                      <a:pt x="814" y="633"/>
                    </a:lnTo>
                    <a:lnTo>
                      <a:pt x="824" y="679"/>
                    </a:lnTo>
                    <a:lnTo>
                      <a:pt x="834" y="715"/>
                    </a:lnTo>
                    <a:lnTo>
                      <a:pt x="850" y="725"/>
                    </a:lnTo>
                    <a:lnTo>
                      <a:pt x="860" y="736"/>
                    </a:lnTo>
                    <a:lnTo>
                      <a:pt x="870" y="746"/>
                    </a:lnTo>
                    <a:lnTo>
                      <a:pt x="881" y="751"/>
                    </a:lnTo>
                    <a:lnTo>
                      <a:pt x="896" y="730"/>
                    </a:lnTo>
                    <a:lnTo>
                      <a:pt x="907" y="653"/>
                    </a:lnTo>
                    <a:lnTo>
                      <a:pt x="917" y="535"/>
                    </a:lnTo>
                    <a:lnTo>
                      <a:pt x="932" y="484"/>
                    </a:lnTo>
                    <a:lnTo>
                      <a:pt x="943" y="463"/>
                    </a:lnTo>
                    <a:lnTo>
                      <a:pt x="953" y="442"/>
                    </a:lnTo>
                    <a:lnTo>
                      <a:pt x="968" y="417"/>
                    </a:lnTo>
                    <a:lnTo>
                      <a:pt x="979" y="412"/>
                    </a:lnTo>
                    <a:lnTo>
                      <a:pt x="989" y="427"/>
                    </a:lnTo>
                    <a:lnTo>
                      <a:pt x="1004" y="448"/>
                    </a:lnTo>
                    <a:lnTo>
                      <a:pt x="1015" y="458"/>
                    </a:lnTo>
                    <a:lnTo>
                      <a:pt x="1025" y="442"/>
                    </a:lnTo>
                    <a:lnTo>
                      <a:pt x="1040" y="417"/>
                    </a:lnTo>
                    <a:lnTo>
                      <a:pt x="1051" y="396"/>
                    </a:lnTo>
                    <a:lnTo>
                      <a:pt x="1061" y="396"/>
                    </a:lnTo>
                    <a:lnTo>
                      <a:pt x="1076" y="422"/>
                    </a:lnTo>
                    <a:lnTo>
                      <a:pt x="1087" y="458"/>
                    </a:lnTo>
                    <a:lnTo>
                      <a:pt x="1097" y="494"/>
                    </a:lnTo>
                    <a:lnTo>
                      <a:pt x="1112" y="545"/>
                    </a:lnTo>
                    <a:lnTo>
                      <a:pt x="1123" y="617"/>
                    </a:lnTo>
                    <a:lnTo>
                      <a:pt x="1133" y="648"/>
                    </a:lnTo>
                    <a:lnTo>
                      <a:pt x="1143" y="684"/>
                    </a:lnTo>
                    <a:lnTo>
                      <a:pt x="1159" y="720"/>
                    </a:lnTo>
                    <a:lnTo>
                      <a:pt x="1169" y="730"/>
                    </a:lnTo>
                    <a:lnTo>
                      <a:pt x="1179" y="741"/>
                    </a:lnTo>
                    <a:lnTo>
                      <a:pt x="1195" y="746"/>
                    </a:lnTo>
                    <a:lnTo>
                      <a:pt x="1205" y="741"/>
                    </a:lnTo>
                    <a:lnTo>
                      <a:pt x="1215" y="694"/>
                    </a:lnTo>
                    <a:lnTo>
                      <a:pt x="1231" y="648"/>
                    </a:lnTo>
                    <a:lnTo>
                      <a:pt x="1241" y="581"/>
                    </a:lnTo>
                    <a:lnTo>
                      <a:pt x="1251" y="545"/>
                    </a:lnTo>
                    <a:lnTo>
                      <a:pt x="1267" y="530"/>
                    </a:lnTo>
                    <a:lnTo>
                      <a:pt x="1277" y="509"/>
                    </a:lnTo>
                    <a:lnTo>
                      <a:pt x="1287" y="494"/>
                    </a:lnTo>
                    <a:lnTo>
                      <a:pt x="1303" y="494"/>
                    </a:lnTo>
                    <a:lnTo>
                      <a:pt x="1313" y="504"/>
                    </a:lnTo>
                    <a:lnTo>
                      <a:pt x="1323" y="520"/>
                    </a:lnTo>
                    <a:lnTo>
                      <a:pt x="1339" y="520"/>
                    </a:lnTo>
                    <a:lnTo>
                      <a:pt x="1349" y="509"/>
                    </a:lnTo>
                    <a:lnTo>
                      <a:pt x="1360" y="489"/>
                    </a:lnTo>
                    <a:lnTo>
                      <a:pt x="1375" y="478"/>
                    </a:lnTo>
                    <a:lnTo>
                      <a:pt x="1385" y="478"/>
                    </a:lnTo>
                    <a:lnTo>
                      <a:pt x="1396" y="489"/>
                    </a:lnTo>
                    <a:lnTo>
                      <a:pt x="1406" y="509"/>
                    </a:lnTo>
                    <a:lnTo>
                      <a:pt x="1421" y="540"/>
                    </a:lnTo>
                    <a:lnTo>
                      <a:pt x="1432" y="597"/>
                    </a:lnTo>
                    <a:lnTo>
                      <a:pt x="1442" y="648"/>
                    </a:lnTo>
                    <a:lnTo>
                      <a:pt x="1457" y="669"/>
                    </a:lnTo>
                    <a:lnTo>
                      <a:pt x="1468" y="694"/>
                    </a:lnTo>
                    <a:lnTo>
                      <a:pt x="1478" y="720"/>
                    </a:lnTo>
                    <a:lnTo>
                      <a:pt x="1493" y="725"/>
                    </a:lnTo>
                    <a:lnTo>
                      <a:pt x="1504" y="736"/>
                    </a:lnTo>
                    <a:lnTo>
                      <a:pt x="1514" y="736"/>
                    </a:lnTo>
                  </a:path>
                </a:pathLst>
              </a:custGeom>
              <a:noFill/>
              <a:ln w="33401">
                <a:solidFill>
                  <a:srgbClr val="3FB23F"/>
                </a:solidFill>
                <a:prstDash val="solid"/>
                <a:round/>
                <a:headEnd/>
                <a:tailEnd/>
              </a:ln>
            </p:spPr>
            <p:txBody>
              <a:bodyPr/>
              <a:lstStyle/>
              <a:p>
                <a:endParaRPr lang="he-IL"/>
              </a:p>
            </p:txBody>
          </p:sp>
          <p:sp>
            <p:nvSpPr>
              <p:cNvPr id="108743" name="Freeform 199"/>
              <p:cNvSpPr>
                <a:spLocks/>
              </p:cNvSpPr>
              <p:nvPr/>
            </p:nvSpPr>
            <p:spPr bwMode="auto">
              <a:xfrm>
                <a:off x="4094" y="3343"/>
                <a:ext cx="978" cy="211"/>
              </a:xfrm>
              <a:custGeom>
                <a:avLst/>
                <a:gdLst/>
                <a:ahLst/>
                <a:cxnLst>
                  <a:cxn ang="0">
                    <a:pos x="15" y="190"/>
                  </a:cxn>
                  <a:cxn ang="0">
                    <a:pos x="36" y="128"/>
                  </a:cxn>
                  <a:cxn ang="0">
                    <a:pos x="62" y="56"/>
                  </a:cxn>
                  <a:cxn ang="0">
                    <a:pos x="87" y="20"/>
                  </a:cxn>
                  <a:cxn ang="0">
                    <a:pos x="108" y="15"/>
                  </a:cxn>
                  <a:cxn ang="0">
                    <a:pos x="134" y="31"/>
                  </a:cxn>
                  <a:cxn ang="0">
                    <a:pos x="154" y="10"/>
                  </a:cxn>
                  <a:cxn ang="0">
                    <a:pos x="180" y="0"/>
                  </a:cxn>
                  <a:cxn ang="0">
                    <a:pos x="206" y="20"/>
                  </a:cxn>
                  <a:cxn ang="0">
                    <a:pos x="226" y="51"/>
                  </a:cxn>
                  <a:cxn ang="0">
                    <a:pos x="252" y="149"/>
                  </a:cxn>
                  <a:cxn ang="0">
                    <a:pos x="278" y="195"/>
                  </a:cxn>
                  <a:cxn ang="0">
                    <a:pos x="299" y="200"/>
                  </a:cxn>
                  <a:cxn ang="0">
                    <a:pos x="324" y="205"/>
                  </a:cxn>
                  <a:cxn ang="0">
                    <a:pos x="350" y="159"/>
                  </a:cxn>
                  <a:cxn ang="0">
                    <a:pos x="371" y="92"/>
                  </a:cxn>
                  <a:cxn ang="0">
                    <a:pos x="396" y="77"/>
                  </a:cxn>
                  <a:cxn ang="0">
                    <a:pos x="417" y="56"/>
                  </a:cxn>
                  <a:cxn ang="0">
                    <a:pos x="443" y="72"/>
                  </a:cxn>
                  <a:cxn ang="0">
                    <a:pos x="468" y="72"/>
                  </a:cxn>
                  <a:cxn ang="0">
                    <a:pos x="489" y="61"/>
                  </a:cxn>
                  <a:cxn ang="0">
                    <a:pos x="515" y="87"/>
                  </a:cxn>
                  <a:cxn ang="0">
                    <a:pos x="541" y="108"/>
                  </a:cxn>
                  <a:cxn ang="0">
                    <a:pos x="561" y="154"/>
                  </a:cxn>
                  <a:cxn ang="0">
                    <a:pos x="587" y="200"/>
                  </a:cxn>
                  <a:cxn ang="0">
                    <a:pos x="613" y="205"/>
                  </a:cxn>
                  <a:cxn ang="0">
                    <a:pos x="633" y="205"/>
                  </a:cxn>
                  <a:cxn ang="0">
                    <a:pos x="659" y="200"/>
                  </a:cxn>
                  <a:cxn ang="0">
                    <a:pos x="680" y="164"/>
                  </a:cxn>
                  <a:cxn ang="0">
                    <a:pos x="705" y="144"/>
                  </a:cxn>
                  <a:cxn ang="0">
                    <a:pos x="731" y="139"/>
                  </a:cxn>
                  <a:cxn ang="0">
                    <a:pos x="752" y="144"/>
                  </a:cxn>
                  <a:cxn ang="0">
                    <a:pos x="777" y="154"/>
                  </a:cxn>
                  <a:cxn ang="0">
                    <a:pos x="803" y="154"/>
                  </a:cxn>
                  <a:cxn ang="0">
                    <a:pos x="824" y="154"/>
                  </a:cxn>
                  <a:cxn ang="0">
                    <a:pos x="849" y="149"/>
                  </a:cxn>
                  <a:cxn ang="0">
                    <a:pos x="875" y="164"/>
                  </a:cxn>
                  <a:cxn ang="0">
                    <a:pos x="896" y="185"/>
                  </a:cxn>
                  <a:cxn ang="0">
                    <a:pos x="921" y="180"/>
                  </a:cxn>
                  <a:cxn ang="0">
                    <a:pos x="942" y="180"/>
                  </a:cxn>
                  <a:cxn ang="0">
                    <a:pos x="968" y="185"/>
                  </a:cxn>
                </a:cxnLst>
                <a:rect l="0" t="0" r="r" b="b"/>
                <a:pathLst>
                  <a:path w="978" h="211">
                    <a:moveTo>
                      <a:pt x="0" y="211"/>
                    </a:moveTo>
                    <a:lnTo>
                      <a:pt x="15" y="190"/>
                    </a:lnTo>
                    <a:lnTo>
                      <a:pt x="26" y="144"/>
                    </a:lnTo>
                    <a:lnTo>
                      <a:pt x="36" y="128"/>
                    </a:lnTo>
                    <a:lnTo>
                      <a:pt x="51" y="87"/>
                    </a:lnTo>
                    <a:lnTo>
                      <a:pt x="62" y="56"/>
                    </a:lnTo>
                    <a:lnTo>
                      <a:pt x="72" y="41"/>
                    </a:lnTo>
                    <a:lnTo>
                      <a:pt x="87" y="20"/>
                    </a:lnTo>
                    <a:lnTo>
                      <a:pt x="98" y="10"/>
                    </a:lnTo>
                    <a:lnTo>
                      <a:pt x="108" y="15"/>
                    </a:lnTo>
                    <a:lnTo>
                      <a:pt x="124" y="25"/>
                    </a:lnTo>
                    <a:lnTo>
                      <a:pt x="134" y="31"/>
                    </a:lnTo>
                    <a:lnTo>
                      <a:pt x="144" y="25"/>
                    </a:lnTo>
                    <a:lnTo>
                      <a:pt x="154" y="10"/>
                    </a:lnTo>
                    <a:lnTo>
                      <a:pt x="170" y="0"/>
                    </a:lnTo>
                    <a:lnTo>
                      <a:pt x="180" y="0"/>
                    </a:lnTo>
                    <a:lnTo>
                      <a:pt x="190" y="5"/>
                    </a:lnTo>
                    <a:lnTo>
                      <a:pt x="206" y="20"/>
                    </a:lnTo>
                    <a:lnTo>
                      <a:pt x="216" y="31"/>
                    </a:lnTo>
                    <a:lnTo>
                      <a:pt x="226" y="51"/>
                    </a:lnTo>
                    <a:lnTo>
                      <a:pt x="242" y="103"/>
                    </a:lnTo>
                    <a:lnTo>
                      <a:pt x="252" y="149"/>
                    </a:lnTo>
                    <a:lnTo>
                      <a:pt x="263" y="169"/>
                    </a:lnTo>
                    <a:lnTo>
                      <a:pt x="278" y="195"/>
                    </a:lnTo>
                    <a:lnTo>
                      <a:pt x="288" y="200"/>
                    </a:lnTo>
                    <a:lnTo>
                      <a:pt x="299" y="200"/>
                    </a:lnTo>
                    <a:lnTo>
                      <a:pt x="314" y="205"/>
                    </a:lnTo>
                    <a:lnTo>
                      <a:pt x="324" y="205"/>
                    </a:lnTo>
                    <a:lnTo>
                      <a:pt x="335" y="195"/>
                    </a:lnTo>
                    <a:lnTo>
                      <a:pt x="350" y="159"/>
                    </a:lnTo>
                    <a:lnTo>
                      <a:pt x="360" y="118"/>
                    </a:lnTo>
                    <a:lnTo>
                      <a:pt x="371" y="92"/>
                    </a:lnTo>
                    <a:lnTo>
                      <a:pt x="386" y="87"/>
                    </a:lnTo>
                    <a:lnTo>
                      <a:pt x="396" y="77"/>
                    </a:lnTo>
                    <a:lnTo>
                      <a:pt x="407" y="67"/>
                    </a:lnTo>
                    <a:lnTo>
                      <a:pt x="417" y="56"/>
                    </a:lnTo>
                    <a:lnTo>
                      <a:pt x="432" y="61"/>
                    </a:lnTo>
                    <a:lnTo>
                      <a:pt x="443" y="72"/>
                    </a:lnTo>
                    <a:lnTo>
                      <a:pt x="453" y="77"/>
                    </a:lnTo>
                    <a:lnTo>
                      <a:pt x="468" y="72"/>
                    </a:lnTo>
                    <a:lnTo>
                      <a:pt x="479" y="67"/>
                    </a:lnTo>
                    <a:lnTo>
                      <a:pt x="489" y="61"/>
                    </a:lnTo>
                    <a:lnTo>
                      <a:pt x="504" y="72"/>
                    </a:lnTo>
                    <a:lnTo>
                      <a:pt x="515" y="87"/>
                    </a:lnTo>
                    <a:lnTo>
                      <a:pt x="525" y="97"/>
                    </a:lnTo>
                    <a:lnTo>
                      <a:pt x="541" y="108"/>
                    </a:lnTo>
                    <a:lnTo>
                      <a:pt x="551" y="118"/>
                    </a:lnTo>
                    <a:lnTo>
                      <a:pt x="561" y="154"/>
                    </a:lnTo>
                    <a:lnTo>
                      <a:pt x="577" y="190"/>
                    </a:lnTo>
                    <a:lnTo>
                      <a:pt x="587" y="200"/>
                    </a:lnTo>
                    <a:lnTo>
                      <a:pt x="597" y="200"/>
                    </a:lnTo>
                    <a:lnTo>
                      <a:pt x="613" y="205"/>
                    </a:lnTo>
                    <a:lnTo>
                      <a:pt x="623" y="205"/>
                    </a:lnTo>
                    <a:lnTo>
                      <a:pt x="633" y="205"/>
                    </a:lnTo>
                    <a:lnTo>
                      <a:pt x="649" y="205"/>
                    </a:lnTo>
                    <a:lnTo>
                      <a:pt x="659" y="200"/>
                    </a:lnTo>
                    <a:lnTo>
                      <a:pt x="669" y="175"/>
                    </a:lnTo>
                    <a:lnTo>
                      <a:pt x="680" y="164"/>
                    </a:lnTo>
                    <a:lnTo>
                      <a:pt x="695" y="154"/>
                    </a:lnTo>
                    <a:lnTo>
                      <a:pt x="705" y="144"/>
                    </a:lnTo>
                    <a:lnTo>
                      <a:pt x="716" y="139"/>
                    </a:lnTo>
                    <a:lnTo>
                      <a:pt x="731" y="139"/>
                    </a:lnTo>
                    <a:lnTo>
                      <a:pt x="741" y="144"/>
                    </a:lnTo>
                    <a:lnTo>
                      <a:pt x="752" y="144"/>
                    </a:lnTo>
                    <a:lnTo>
                      <a:pt x="767" y="149"/>
                    </a:lnTo>
                    <a:lnTo>
                      <a:pt x="777" y="154"/>
                    </a:lnTo>
                    <a:lnTo>
                      <a:pt x="788" y="154"/>
                    </a:lnTo>
                    <a:lnTo>
                      <a:pt x="803" y="154"/>
                    </a:lnTo>
                    <a:lnTo>
                      <a:pt x="813" y="154"/>
                    </a:lnTo>
                    <a:lnTo>
                      <a:pt x="824" y="154"/>
                    </a:lnTo>
                    <a:lnTo>
                      <a:pt x="839" y="149"/>
                    </a:lnTo>
                    <a:lnTo>
                      <a:pt x="849" y="149"/>
                    </a:lnTo>
                    <a:lnTo>
                      <a:pt x="860" y="154"/>
                    </a:lnTo>
                    <a:lnTo>
                      <a:pt x="875" y="164"/>
                    </a:lnTo>
                    <a:lnTo>
                      <a:pt x="885" y="175"/>
                    </a:lnTo>
                    <a:lnTo>
                      <a:pt x="896" y="185"/>
                    </a:lnTo>
                    <a:lnTo>
                      <a:pt x="911" y="185"/>
                    </a:lnTo>
                    <a:lnTo>
                      <a:pt x="921" y="180"/>
                    </a:lnTo>
                    <a:lnTo>
                      <a:pt x="932" y="180"/>
                    </a:lnTo>
                    <a:lnTo>
                      <a:pt x="942" y="180"/>
                    </a:lnTo>
                    <a:lnTo>
                      <a:pt x="957" y="180"/>
                    </a:lnTo>
                    <a:lnTo>
                      <a:pt x="968" y="185"/>
                    </a:lnTo>
                    <a:lnTo>
                      <a:pt x="978" y="185"/>
                    </a:lnTo>
                  </a:path>
                </a:pathLst>
              </a:custGeom>
              <a:noFill/>
              <a:ln w="33401">
                <a:solidFill>
                  <a:srgbClr val="3FB23F"/>
                </a:solidFill>
                <a:prstDash val="solid"/>
                <a:round/>
                <a:headEnd/>
                <a:tailEnd/>
              </a:ln>
            </p:spPr>
            <p:txBody>
              <a:bodyPr/>
              <a:lstStyle/>
              <a:p>
                <a:endParaRPr lang="he-IL"/>
              </a:p>
            </p:txBody>
          </p:sp>
        </p:grpSp>
        <p:grpSp>
          <p:nvGrpSpPr>
            <p:cNvPr id="11" name="Group 200"/>
            <p:cNvGrpSpPr>
              <a:grpSpLocks/>
            </p:cNvGrpSpPr>
            <p:nvPr/>
          </p:nvGrpSpPr>
          <p:grpSpPr bwMode="auto">
            <a:xfrm>
              <a:off x="1708150" y="3336925"/>
              <a:ext cx="6342063" cy="2343150"/>
              <a:chOff x="1077" y="2103"/>
              <a:chExt cx="3995" cy="1476"/>
            </a:xfrm>
          </p:grpSpPr>
          <p:sp>
            <p:nvSpPr>
              <p:cNvPr id="108745" name="Freeform 201"/>
              <p:cNvSpPr>
                <a:spLocks/>
              </p:cNvSpPr>
              <p:nvPr/>
            </p:nvSpPr>
            <p:spPr bwMode="auto">
              <a:xfrm>
                <a:off x="1077" y="2103"/>
                <a:ext cx="1503" cy="1461"/>
              </a:xfrm>
              <a:custGeom>
                <a:avLst/>
                <a:gdLst/>
                <a:ahLst/>
                <a:cxnLst>
                  <a:cxn ang="0">
                    <a:pos x="11" y="936"/>
                  </a:cxn>
                  <a:cxn ang="0">
                    <a:pos x="47" y="221"/>
                  </a:cxn>
                  <a:cxn ang="0">
                    <a:pos x="83" y="550"/>
                  </a:cxn>
                  <a:cxn ang="0">
                    <a:pos x="119" y="1245"/>
                  </a:cxn>
                  <a:cxn ang="0">
                    <a:pos x="155" y="1409"/>
                  </a:cxn>
                  <a:cxn ang="0">
                    <a:pos x="191" y="1440"/>
                  </a:cxn>
                  <a:cxn ang="0">
                    <a:pos x="227" y="1456"/>
                  </a:cxn>
                  <a:cxn ang="0">
                    <a:pos x="263" y="1440"/>
                  </a:cxn>
                  <a:cxn ang="0">
                    <a:pos x="299" y="1384"/>
                  </a:cxn>
                  <a:cxn ang="0">
                    <a:pos x="335" y="957"/>
                  </a:cxn>
                  <a:cxn ang="0">
                    <a:pos x="371" y="190"/>
                  </a:cxn>
                  <a:cxn ang="0">
                    <a:pos x="407" y="489"/>
                  </a:cxn>
                  <a:cxn ang="0">
                    <a:pos x="443" y="1240"/>
                  </a:cxn>
                  <a:cxn ang="0">
                    <a:pos x="479" y="1415"/>
                  </a:cxn>
                  <a:cxn ang="0">
                    <a:pos x="515" y="1435"/>
                  </a:cxn>
                  <a:cxn ang="0">
                    <a:pos x="546" y="1445"/>
                  </a:cxn>
                  <a:cxn ang="0">
                    <a:pos x="582" y="1451"/>
                  </a:cxn>
                  <a:cxn ang="0">
                    <a:pos x="618" y="1430"/>
                  </a:cxn>
                  <a:cxn ang="0">
                    <a:pos x="654" y="993"/>
                  </a:cxn>
                  <a:cxn ang="0">
                    <a:pos x="690" y="170"/>
                  </a:cxn>
                  <a:cxn ang="0">
                    <a:pos x="726" y="432"/>
                  </a:cxn>
                  <a:cxn ang="0">
                    <a:pos x="762" y="1219"/>
                  </a:cxn>
                  <a:cxn ang="0">
                    <a:pos x="798" y="1415"/>
                  </a:cxn>
                  <a:cxn ang="0">
                    <a:pos x="834" y="1430"/>
                  </a:cxn>
                  <a:cxn ang="0">
                    <a:pos x="870" y="1451"/>
                  </a:cxn>
                  <a:cxn ang="0">
                    <a:pos x="906" y="1456"/>
                  </a:cxn>
                  <a:cxn ang="0">
                    <a:pos x="942" y="1451"/>
                  </a:cxn>
                  <a:cxn ang="0">
                    <a:pos x="978" y="1003"/>
                  </a:cxn>
                  <a:cxn ang="0">
                    <a:pos x="1014" y="93"/>
                  </a:cxn>
                  <a:cxn ang="0">
                    <a:pos x="1050" y="334"/>
                  </a:cxn>
                  <a:cxn ang="0">
                    <a:pos x="1086" y="1204"/>
                  </a:cxn>
                  <a:cxn ang="0">
                    <a:pos x="1123" y="1425"/>
                  </a:cxn>
                  <a:cxn ang="0">
                    <a:pos x="1159" y="1425"/>
                  </a:cxn>
                  <a:cxn ang="0">
                    <a:pos x="1195" y="1440"/>
                  </a:cxn>
                  <a:cxn ang="0">
                    <a:pos x="1231" y="1461"/>
                  </a:cxn>
                  <a:cxn ang="0">
                    <a:pos x="1267" y="1435"/>
                  </a:cxn>
                  <a:cxn ang="0">
                    <a:pos x="1303" y="1029"/>
                  </a:cxn>
                  <a:cxn ang="0">
                    <a:pos x="1334" y="185"/>
                  </a:cxn>
                  <a:cxn ang="0">
                    <a:pos x="1370" y="437"/>
                  </a:cxn>
                  <a:cxn ang="0">
                    <a:pos x="1406" y="1337"/>
                  </a:cxn>
                  <a:cxn ang="0">
                    <a:pos x="1442" y="1451"/>
                  </a:cxn>
                  <a:cxn ang="0">
                    <a:pos x="1478" y="1420"/>
                  </a:cxn>
                </a:cxnLst>
                <a:rect l="0" t="0" r="r" b="b"/>
                <a:pathLst>
                  <a:path w="1503" h="1461">
                    <a:moveTo>
                      <a:pt x="0" y="1168"/>
                    </a:moveTo>
                    <a:lnTo>
                      <a:pt x="0" y="1147"/>
                    </a:lnTo>
                    <a:lnTo>
                      <a:pt x="11" y="936"/>
                    </a:lnTo>
                    <a:lnTo>
                      <a:pt x="21" y="669"/>
                    </a:lnTo>
                    <a:lnTo>
                      <a:pt x="36" y="401"/>
                    </a:lnTo>
                    <a:lnTo>
                      <a:pt x="47" y="221"/>
                    </a:lnTo>
                    <a:lnTo>
                      <a:pt x="57" y="185"/>
                    </a:lnTo>
                    <a:lnTo>
                      <a:pt x="72" y="309"/>
                    </a:lnTo>
                    <a:lnTo>
                      <a:pt x="83" y="550"/>
                    </a:lnTo>
                    <a:lnTo>
                      <a:pt x="93" y="823"/>
                    </a:lnTo>
                    <a:lnTo>
                      <a:pt x="108" y="1070"/>
                    </a:lnTo>
                    <a:lnTo>
                      <a:pt x="119" y="1245"/>
                    </a:lnTo>
                    <a:lnTo>
                      <a:pt x="129" y="1348"/>
                    </a:lnTo>
                    <a:lnTo>
                      <a:pt x="144" y="1394"/>
                    </a:lnTo>
                    <a:lnTo>
                      <a:pt x="155" y="1409"/>
                    </a:lnTo>
                    <a:lnTo>
                      <a:pt x="165" y="1415"/>
                    </a:lnTo>
                    <a:lnTo>
                      <a:pt x="180" y="1425"/>
                    </a:lnTo>
                    <a:lnTo>
                      <a:pt x="191" y="1440"/>
                    </a:lnTo>
                    <a:lnTo>
                      <a:pt x="201" y="1456"/>
                    </a:lnTo>
                    <a:lnTo>
                      <a:pt x="216" y="1456"/>
                    </a:lnTo>
                    <a:lnTo>
                      <a:pt x="227" y="1456"/>
                    </a:lnTo>
                    <a:lnTo>
                      <a:pt x="237" y="1456"/>
                    </a:lnTo>
                    <a:lnTo>
                      <a:pt x="252" y="1456"/>
                    </a:lnTo>
                    <a:lnTo>
                      <a:pt x="263" y="1440"/>
                    </a:lnTo>
                    <a:lnTo>
                      <a:pt x="273" y="1425"/>
                    </a:lnTo>
                    <a:lnTo>
                      <a:pt x="283" y="1404"/>
                    </a:lnTo>
                    <a:lnTo>
                      <a:pt x="299" y="1384"/>
                    </a:lnTo>
                    <a:lnTo>
                      <a:pt x="309" y="1317"/>
                    </a:lnTo>
                    <a:lnTo>
                      <a:pt x="319" y="1178"/>
                    </a:lnTo>
                    <a:lnTo>
                      <a:pt x="335" y="957"/>
                    </a:lnTo>
                    <a:lnTo>
                      <a:pt x="345" y="679"/>
                    </a:lnTo>
                    <a:lnTo>
                      <a:pt x="355" y="396"/>
                    </a:lnTo>
                    <a:lnTo>
                      <a:pt x="371" y="190"/>
                    </a:lnTo>
                    <a:lnTo>
                      <a:pt x="381" y="139"/>
                    </a:lnTo>
                    <a:lnTo>
                      <a:pt x="391" y="247"/>
                    </a:lnTo>
                    <a:lnTo>
                      <a:pt x="407" y="489"/>
                    </a:lnTo>
                    <a:lnTo>
                      <a:pt x="417" y="782"/>
                    </a:lnTo>
                    <a:lnTo>
                      <a:pt x="428" y="1049"/>
                    </a:lnTo>
                    <a:lnTo>
                      <a:pt x="443" y="1240"/>
                    </a:lnTo>
                    <a:lnTo>
                      <a:pt x="453" y="1343"/>
                    </a:lnTo>
                    <a:lnTo>
                      <a:pt x="464" y="1394"/>
                    </a:lnTo>
                    <a:lnTo>
                      <a:pt x="479" y="1415"/>
                    </a:lnTo>
                    <a:lnTo>
                      <a:pt x="489" y="1420"/>
                    </a:lnTo>
                    <a:lnTo>
                      <a:pt x="500" y="1425"/>
                    </a:lnTo>
                    <a:lnTo>
                      <a:pt x="515" y="1435"/>
                    </a:lnTo>
                    <a:lnTo>
                      <a:pt x="525" y="1440"/>
                    </a:lnTo>
                    <a:lnTo>
                      <a:pt x="536" y="1440"/>
                    </a:lnTo>
                    <a:lnTo>
                      <a:pt x="546" y="1445"/>
                    </a:lnTo>
                    <a:lnTo>
                      <a:pt x="561" y="1451"/>
                    </a:lnTo>
                    <a:lnTo>
                      <a:pt x="572" y="1451"/>
                    </a:lnTo>
                    <a:lnTo>
                      <a:pt x="582" y="1451"/>
                    </a:lnTo>
                    <a:lnTo>
                      <a:pt x="597" y="1445"/>
                    </a:lnTo>
                    <a:lnTo>
                      <a:pt x="608" y="1440"/>
                    </a:lnTo>
                    <a:lnTo>
                      <a:pt x="618" y="1430"/>
                    </a:lnTo>
                    <a:lnTo>
                      <a:pt x="633" y="1368"/>
                    </a:lnTo>
                    <a:lnTo>
                      <a:pt x="644" y="1224"/>
                    </a:lnTo>
                    <a:lnTo>
                      <a:pt x="654" y="993"/>
                    </a:lnTo>
                    <a:lnTo>
                      <a:pt x="669" y="694"/>
                    </a:lnTo>
                    <a:lnTo>
                      <a:pt x="680" y="396"/>
                    </a:lnTo>
                    <a:lnTo>
                      <a:pt x="690" y="170"/>
                    </a:lnTo>
                    <a:lnTo>
                      <a:pt x="706" y="98"/>
                    </a:lnTo>
                    <a:lnTo>
                      <a:pt x="716" y="196"/>
                    </a:lnTo>
                    <a:lnTo>
                      <a:pt x="726" y="432"/>
                    </a:lnTo>
                    <a:lnTo>
                      <a:pt x="742" y="725"/>
                    </a:lnTo>
                    <a:lnTo>
                      <a:pt x="752" y="1008"/>
                    </a:lnTo>
                    <a:lnTo>
                      <a:pt x="762" y="1219"/>
                    </a:lnTo>
                    <a:lnTo>
                      <a:pt x="778" y="1348"/>
                    </a:lnTo>
                    <a:lnTo>
                      <a:pt x="788" y="1404"/>
                    </a:lnTo>
                    <a:lnTo>
                      <a:pt x="798" y="1415"/>
                    </a:lnTo>
                    <a:lnTo>
                      <a:pt x="808" y="1420"/>
                    </a:lnTo>
                    <a:lnTo>
                      <a:pt x="824" y="1425"/>
                    </a:lnTo>
                    <a:lnTo>
                      <a:pt x="834" y="1430"/>
                    </a:lnTo>
                    <a:lnTo>
                      <a:pt x="845" y="1435"/>
                    </a:lnTo>
                    <a:lnTo>
                      <a:pt x="860" y="1445"/>
                    </a:lnTo>
                    <a:lnTo>
                      <a:pt x="870" y="1451"/>
                    </a:lnTo>
                    <a:lnTo>
                      <a:pt x="881" y="1451"/>
                    </a:lnTo>
                    <a:lnTo>
                      <a:pt x="896" y="1451"/>
                    </a:lnTo>
                    <a:lnTo>
                      <a:pt x="906" y="1456"/>
                    </a:lnTo>
                    <a:lnTo>
                      <a:pt x="917" y="1456"/>
                    </a:lnTo>
                    <a:lnTo>
                      <a:pt x="932" y="1456"/>
                    </a:lnTo>
                    <a:lnTo>
                      <a:pt x="942" y="1451"/>
                    </a:lnTo>
                    <a:lnTo>
                      <a:pt x="953" y="1425"/>
                    </a:lnTo>
                    <a:lnTo>
                      <a:pt x="968" y="1260"/>
                    </a:lnTo>
                    <a:lnTo>
                      <a:pt x="978" y="1003"/>
                    </a:lnTo>
                    <a:lnTo>
                      <a:pt x="989" y="679"/>
                    </a:lnTo>
                    <a:lnTo>
                      <a:pt x="1004" y="345"/>
                    </a:lnTo>
                    <a:lnTo>
                      <a:pt x="1014" y="93"/>
                    </a:lnTo>
                    <a:lnTo>
                      <a:pt x="1025" y="0"/>
                    </a:lnTo>
                    <a:lnTo>
                      <a:pt x="1040" y="88"/>
                    </a:lnTo>
                    <a:lnTo>
                      <a:pt x="1050" y="334"/>
                    </a:lnTo>
                    <a:lnTo>
                      <a:pt x="1061" y="653"/>
                    </a:lnTo>
                    <a:lnTo>
                      <a:pt x="1071" y="962"/>
                    </a:lnTo>
                    <a:lnTo>
                      <a:pt x="1086" y="1204"/>
                    </a:lnTo>
                    <a:lnTo>
                      <a:pt x="1097" y="1358"/>
                    </a:lnTo>
                    <a:lnTo>
                      <a:pt x="1107" y="1415"/>
                    </a:lnTo>
                    <a:lnTo>
                      <a:pt x="1123" y="1425"/>
                    </a:lnTo>
                    <a:lnTo>
                      <a:pt x="1133" y="1435"/>
                    </a:lnTo>
                    <a:lnTo>
                      <a:pt x="1143" y="1430"/>
                    </a:lnTo>
                    <a:lnTo>
                      <a:pt x="1159" y="1425"/>
                    </a:lnTo>
                    <a:lnTo>
                      <a:pt x="1169" y="1430"/>
                    </a:lnTo>
                    <a:lnTo>
                      <a:pt x="1179" y="1435"/>
                    </a:lnTo>
                    <a:lnTo>
                      <a:pt x="1195" y="1440"/>
                    </a:lnTo>
                    <a:lnTo>
                      <a:pt x="1205" y="1445"/>
                    </a:lnTo>
                    <a:lnTo>
                      <a:pt x="1215" y="1456"/>
                    </a:lnTo>
                    <a:lnTo>
                      <a:pt x="1231" y="1461"/>
                    </a:lnTo>
                    <a:lnTo>
                      <a:pt x="1241" y="1456"/>
                    </a:lnTo>
                    <a:lnTo>
                      <a:pt x="1251" y="1440"/>
                    </a:lnTo>
                    <a:lnTo>
                      <a:pt x="1267" y="1435"/>
                    </a:lnTo>
                    <a:lnTo>
                      <a:pt x="1277" y="1389"/>
                    </a:lnTo>
                    <a:lnTo>
                      <a:pt x="1287" y="1260"/>
                    </a:lnTo>
                    <a:lnTo>
                      <a:pt x="1303" y="1029"/>
                    </a:lnTo>
                    <a:lnTo>
                      <a:pt x="1313" y="725"/>
                    </a:lnTo>
                    <a:lnTo>
                      <a:pt x="1323" y="417"/>
                    </a:lnTo>
                    <a:lnTo>
                      <a:pt x="1334" y="185"/>
                    </a:lnTo>
                    <a:lnTo>
                      <a:pt x="1349" y="103"/>
                    </a:lnTo>
                    <a:lnTo>
                      <a:pt x="1359" y="196"/>
                    </a:lnTo>
                    <a:lnTo>
                      <a:pt x="1370" y="437"/>
                    </a:lnTo>
                    <a:lnTo>
                      <a:pt x="1385" y="751"/>
                    </a:lnTo>
                    <a:lnTo>
                      <a:pt x="1395" y="1070"/>
                    </a:lnTo>
                    <a:lnTo>
                      <a:pt x="1406" y="1337"/>
                    </a:lnTo>
                    <a:lnTo>
                      <a:pt x="1421" y="1445"/>
                    </a:lnTo>
                    <a:lnTo>
                      <a:pt x="1431" y="1461"/>
                    </a:lnTo>
                    <a:lnTo>
                      <a:pt x="1442" y="1451"/>
                    </a:lnTo>
                    <a:lnTo>
                      <a:pt x="1457" y="1440"/>
                    </a:lnTo>
                    <a:lnTo>
                      <a:pt x="1467" y="1430"/>
                    </a:lnTo>
                    <a:lnTo>
                      <a:pt x="1478" y="1420"/>
                    </a:lnTo>
                    <a:lnTo>
                      <a:pt x="1493" y="1399"/>
                    </a:lnTo>
                    <a:lnTo>
                      <a:pt x="1503" y="1389"/>
                    </a:lnTo>
                  </a:path>
                </a:pathLst>
              </a:custGeom>
              <a:noFill/>
              <a:ln w="33401">
                <a:solidFill>
                  <a:srgbClr val="3333B2"/>
                </a:solidFill>
                <a:prstDash val="solid"/>
                <a:round/>
                <a:headEnd/>
                <a:tailEnd/>
              </a:ln>
            </p:spPr>
            <p:txBody>
              <a:bodyPr/>
              <a:lstStyle/>
              <a:p>
                <a:endParaRPr lang="he-IL"/>
              </a:p>
            </p:txBody>
          </p:sp>
          <p:sp>
            <p:nvSpPr>
              <p:cNvPr id="108746" name="Freeform 202"/>
              <p:cNvSpPr>
                <a:spLocks/>
              </p:cNvSpPr>
              <p:nvPr/>
            </p:nvSpPr>
            <p:spPr bwMode="auto">
              <a:xfrm>
                <a:off x="2580" y="3224"/>
                <a:ext cx="1514" cy="355"/>
              </a:xfrm>
              <a:custGeom>
                <a:avLst/>
                <a:gdLst/>
                <a:ahLst/>
                <a:cxnLst>
                  <a:cxn ang="0">
                    <a:pos x="26" y="227"/>
                  </a:cxn>
                  <a:cxn ang="0">
                    <a:pos x="62" y="150"/>
                  </a:cxn>
                  <a:cxn ang="0">
                    <a:pos x="93" y="196"/>
                  </a:cxn>
                  <a:cxn ang="0">
                    <a:pos x="129" y="139"/>
                  </a:cxn>
                  <a:cxn ang="0">
                    <a:pos x="165" y="0"/>
                  </a:cxn>
                  <a:cxn ang="0">
                    <a:pos x="201" y="191"/>
                  </a:cxn>
                  <a:cxn ang="0">
                    <a:pos x="237" y="330"/>
                  </a:cxn>
                  <a:cxn ang="0">
                    <a:pos x="273" y="232"/>
                  </a:cxn>
                  <a:cxn ang="0">
                    <a:pos x="309" y="124"/>
                  </a:cxn>
                  <a:cxn ang="0">
                    <a:pos x="345" y="72"/>
                  </a:cxn>
                  <a:cxn ang="0">
                    <a:pos x="381" y="42"/>
                  </a:cxn>
                  <a:cxn ang="0">
                    <a:pos x="417" y="103"/>
                  </a:cxn>
                  <a:cxn ang="0">
                    <a:pos x="453" y="201"/>
                  </a:cxn>
                  <a:cxn ang="0">
                    <a:pos x="490" y="196"/>
                  </a:cxn>
                  <a:cxn ang="0">
                    <a:pos x="526" y="340"/>
                  </a:cxn>
                  <a:cxn ang="0">
                    <a:pos x="562" y="355"/>
                  </a:cxn>
                  <a:cxn ang="0">
                    <a:pos x="598" y="129"/>
                  </a:cxn>
                  <a:cxn ang="0">
                    <a:pos x="634" y="36"/>
                  </a:cxn>
                  <a:cxn ang="0">
                    <a:pos x="670" y="57"/>
                  </a:cxn>
                  <a:cxn ang="0">
                    <a:pos x="706" y="6"/>
                  </a:cxn>
                  <a:cxn ang="0">
                    <a:pos x="742" y="78"/>
                  </a:cxn>
                  <a:cxn ang="0">
                    <a:pos x="778" y="175"/>
                  </a:cxn>
                  <a:cxn ang="0">
                    <a:pos x="814" y="216"/>
                  </a:cxn>
                  <a:cxn ang="0">
                    <a:pos x="850" y="340"/>
                  </a:cxn>
                  <a:cxn ang="0">
                    <a:pos x="881" y="345"/>
                  </a:cxn>
                  <a:cxn ang="0">
                    <a:pos x="917" y="144"/>
                  </a:cxn>
                  <a:cxn ang="0">
                    <a:pos x="953" y="31"/>
                  </a:cxn>
                  <a:cxn ang="0">
                    <a:pos x="989" y="67"/>
                  </a:cxn>
                  <a:cxn ang="0">
                    <a:pos x="1025" y="16"/>
                  </a:cxn>
                  <a:cxn ang="0">
                    <a:pos x="1061" y="78"/>
                  </a:cxn>
                  <a:cxn ang="0">
                    <a:pos x="1097" y="211"/>
                  </a:cxn>
                  <a:cxn ang="0">
                    <a:pos x="1133" y="232"/>
                  </a:cxn>
                  <a:cxn ang="0">
                    <a:pos x="1169" y="335"/>
                  </a:cxn>
                  <a:cxn ang="0">
                    <a:pos x="1205" y="330"/>
                  </a:cxn>
                  <a:cxn ang="0">
                    <a:pos x="1241" y="129"/>
                  </a:cxn>
                  <a:cxn ang="0">
                    <a:pos x="1277" y="72"/>
                  </a:cxn>
                  <a:cxn ang="0">
                    <a:pos x="1313" y="98"/>
                  </a:cxn>
                  <a:cxn ang="0">
                    <a:pos x="1349" y="47"/>
                  </a:cxn>
                  <a:cxn ang="0">
                    <a:pos x="1385" y="93"/>
                  </a:cxn>
                  <a:cxn ang="0">
                    <a:pos x="1421" y="216"/>
                  </a:cxn>
                  <a:cxn ang="0">
                    <a:pos x="1457" y="309"/>
                  </a:cxn>
                  <a:cxn ang="0">
                    <a:pos x="1493" y="335"/>
                  </a:cxn>
                </a:cxnLst>
                <a:rect l="0" t="0" r="r" b="b"/>
                <a:pathLst>
                  <a:path w="1514" h="355">
                    <a:moveTo>
                      <a:pt x="0" y="268"/>
                    </a:moveTo>
                    <a:lnTo>
                      <a:pt x="11" y="252"/>
                    </a:lnTo>
                    <a:lnTo>
                      <a:pt x="26" y="227"/>
                    </a:lnTo>
                    <a:lnTo>
                      <a:pt x="36" y="191"/>
                    </a:lnTo>
                    <a:lnTo>
                      <a:pt x="47" y="160"/>
                    </a:lnTo>
                    <a:lnTo>
                      <a:pt x="62" y="150"/>
                    </a:lnTo>
                    <a:lnTo>
                      <a:pt x="73" y="165"/>
                    </a:lnTo>
                    <a:lnTo>
                      <a:pt x="83" y="186"/>
                    </a:lnTo>
                    <a:lnTo>
                      <a:pt x="93" y="196"/>
                    </a:lnTo>
                    <a:lnTo>
                      <a:pt x="109" y="201"/>
                    </a:lnTo>
                    <a:lnTo>
                      <a:pt x="119" y="196"/>
                    </a:lnTo>
                    <a:lnTo>
                      <a:pt x="129" y="139"/>
                    </a:lnTo>
                    <a:lnTo>
                      <a:pt x="145" y="83"/>
                    </a:lnTo>
                    <a:lnTo>
                      <a:pt x="155" y="31"/>
                    </a:lnTo>
                    <a:lnTo>
                      <a:pt x="165" y="0"/>
                    </a:lnTo>
                    <a:lnTo>
                      <a:pt x="181" y="21"/>
                    </a:lnTo>
                    <a:lnTo>
                      <a:pt x="191" y="93"/>
                    </a:lnTo>
                    <a:lnTo>
                      <a:pt x="201" y="191"/>
                    </a:lnTo>
                    <a:lnTo>
                      <a:pt x="217" y="294"/>
                    </a:lnTo>
                    <a:lnTo>
                      <a:pt x="227" y="324"/>
                    </a:lnTo>
                    <a:lnTo>
                      <a:pt x="237" y="330"/>
                    </a:lnTo>
                    <a:lnTo>
                      <a:pt x="253" y="319"/>
                    </a:lnTo>
                    <a:lnTo>
                      <a:pt x="263" y="294"/>
                    </a:lnTo>
                    <a:lnTo>
                      <a:pt x="273" y="232"/>
                    </a:lnTo>
                    <a:lnTo>
                      <a:pt x="289" y="160"/>
                    </a:lnTo>
                    <a:lnTo>
                      <a:pt x="299" y="129"/>
                    </a:lnTo>
                    <a:lnTo>
                      <a:pt x="309" y="124"/>
                    </a:lnTo>
                    <a:lnTo>
                      <a:pt x="325" y="119"/>
                    </a:lnTo>
                    <a:lnTo>
                      <a:pt x="335" y="98"/>
                    </a:lnTo>
                    <a:lnTo>
                      <a:pt x="345" y="72"/>
                    </a:lnTo>
                    <a:lnTo>
                      <a:pt x="356" y="47"/>
                    </a:lnTo>
                    <a:lnTo>
                      <a:pt x="371" y="36"/>
                    </a:lnTo>
                    <a:lnTo>
                      <a:pt x="381" y="42"/>
                    </a:lnTo>
                    <a:lnTo>
                      <a:pt x="392" y="52"/>
                    </a:lnTo>
                    <a:lnTo>
                      <a:pt x="407" y="72"/>
                    </a:lnTo>
                    <a:lnTo>
                      <a:pt x="417" y="103"/>
                    </a:lnTo>
                    <a:lnTo>
                      <a:pt x="428" y="155"/>
                    </a:lnTo>
                    <a:lnTo>
                      <a:pt x="443" y="191"/>
                    </a:lnTo>
                    <a:lnTo>
                      <a:pt x="453" y="201"/>
                    </a:lnTo>
                    <a:lnTo>
                      <a:pt x="464" y="191"/>
                    </a:lnTo>
                    <a:lnTo>
                      <a:pt x="479" y="175"/>
                    </a:lnTo>
                    <a:lnTo>
                      <a:pt x="490" y="196"/>
                    </a:lnTo>
                    <a:lnTo>
                      <a:pt x="500" y="258"/>
                    </a:lnTo>
                    <a:lnTo>
                      <a:pt x="515" y="314"/>
                    </a:lnTo>
                    <a:lnTo>
                      <a:pt x="526" y="340"/>
                    </a:lnTo>
                    <a:lnTo>
                      <a:pt x="536" y="350"/>
                    </a:lnTo>
                    <a:lnTo>
                      <a:pt x="551" y="355"/>
                    </a:lnTo>
                    <a:lnTo>
                      <a:pt x="562" y="355"/>
                    </a:lnTo>
                    <a:lnTo>
                      <a:pt x="572" y="319"/>
                    </a:lnTo>
                    <a:lnTo>
                      <a:pt x="587" y="232"/>
                    </a:lnTo>
                    <a:lnTo>
                      <a:pt x="598" y="129"/>
                    </a:lnTo>
                    <a:lnTo>
                      <a:pt x="608" y="72"/>
                    </a:lnTo>
                    <a:lnTo>
                      <a:pt x="618" y="47"/>
                    </a:lnTo>
                    <a:lnTo>
                      <a:pt x="634" y="36"/>
                    </a:lnTo>
                    <a:lnTo>
                      <a:pt x="644" y="42"/>
                    </a:lnTo>
                    <a:lnTo>
                      <a:pt x="654" y="52"/>
                    </a:lnTo>
                    <a:lnTo>
                      <a:pt x="670" y="57"/>
                    </a:lnTo>
                    <a:lnTo>
                      <a:pt x="680" y="52"/>
                    </a:lnTo>
                    <a:lnTo>
                      <a:pt x="690" y="31"/>
                    </a:lnTo>
                    <a:lnTo>
                      <a:pt x="706" y="6"/>
                    </a:lnTo>
                    <a:lnTo>
                      <a:pt x="716" y="0"/>
                    </a:lnTo>
                    <a:lnTo>
                      <a:pt x="726" y="21"/>
                    </a:lnTo>
                    <a:lnTo>
                      <a:pt x="742" y="78"/>
                    </a:lnTo>
                    <a:lnTo>
                      <a:pt x="752" y="129"/>
                    </a:lnTo>
                    <a:lnTo>
                      <a:pt x="762" y="165"/>
                    </a:lnTo>
                    <a:lnTo>
                      <a:pt x="778" y="175"/>
                    </a:lnTo>
                    <a:lnTo>
                      <a:pt x="788" y="180"/>
                    </a:lnTo>
                    <a:lnTo>
                      <a:pt x="798" y="191"/>
                    </a:lnTo>
                    <a:lnTo>
                      <a:pt x="814" y="216"/>
                    </a:lnTo>
                    <a:lnTo>
                      <a:pt x="824" y="258"/>
                    </a:lnTo>
                    <a:lnTo>
                      <a:pt x="834" y="299"/>
                    </a:lnTo>
                    <a:lnTo>
                      <a:pt x="850" y="340"/>
                    </a:lnTo>
                    <a:lnTo>
                      <a:pt x="860" y="350"/>
                    </a:lnTo>
                    <a:lnTo>
                      <a:pt x="870" y="355"/>
                    </a:lnTo>
                    <a:lnTo>
                      <a:pt x="881" y="345"/>
                    </a:lnTo>
                    <a:lnTo>
                      <a:pt x="896" y="314"/>
                    </a:lnTo>
                    <a:lnTo>
                      <a:pt x="907" y="237"/>
                    </a:lnTo>
                    <a:lnTo>
                      <a:pt x="917" y="144"/>
                    </a:lnTo>
                    <a:lnTo>
                      <a:pt x="932" y="78"/>
                    </a:lnTo>
                    <a:lnTo>
                      <a:pt x="943" y="42"/>
                    </a:lnTo>
                    <a:lnTo>
                      <a:pt x="953" y="31"/>
                    </a:lnTo>
                    <a:lnTo>
                      <a:pt x="968" y="36"/>
                    </a:lnTo>
                    <a:lnTo>
                      <a:pt x="979" y="52"/>
                    </a:lnTo>
                    <a:lnTo>
                      <a:pt x="989" y="67"/>
                    </a:lnTo>
                    <a:lnTo>
                      <a:pt x="1004" y="67"/>
                    </a:lnTo>
                    <a:lnTo>
                      <a:pt x="1015" y="42"/>
                    </a:lnTo>
                    <a:lnTo>
                      <a:pt x="1025" y="16"/>
                    </a:lnTo>
                    <a:lnTo>
                      <a:pt x="1040" y="11"/>
                    </a:lnTo>
                    <a:lnTo>
                      <a:pt x="1051" y="36"/>
                    </a:lnTo>
                    <a:lnTo>
                      <a:pt x="1061" y="78"/>
                    </a:lnTo>
                    <a:lnTo>
                      <a:pt x="1076" y="139"/>
                    </a:lnTo>
                    <a:lnTo>
                      <a:pt x="1087" y="186"/>
                    </a:lnTo>
                    <a:lnTo>
                      <a:pt x="1097" y="211"/>
                    </a:lnTo>
                    <a:lnTo>
                      <a:pt x="1112" y="216"/>
                    </a:lnTo>
                    <a:lnTo>
                      <a:pt x="1123" y="222"/>
                    </a:lnTo>
                    <a:lnTo>
                      <a:pt x="1133" y="232"/>
                    </a:lnTo>
                    <a:lnTo>
                      <a:pt x="1143" y="278"/>
                    </a:lnTo>
                    <a:lnTo>
                      <a:pt x="1159" y="309"/>
                    </a:lnTo>
                    <a:lnTo>
                      <a:pt x="1169" y="335"/>
                    </a:lnTo>
                    <a:lnTo>
                      <a:pt x="1179" y="345"/>
                    </a:lnTo>
                    <a:lnTo>
                      <a:pt x="1195" y="345"/>
                    </a:lnTo>
                    <a:lnTo>
                      <a:pt x="1205" y="330"/>
                    </a:lnTo>
                    <a:lnTo>
                      <a:pt x="1215" y="283"/>
                    </a:lnTo>
                    <a:lnTo>
                      <a:pt x="1231" y="216"/>
                    </a:lnTo>
                    <a:lnTo>
                      <a:pt x="1241" y="129"/>
                    </a:lnTo>
                    <a:lnTo>
                      <a:pt x="1251" y="88"/>
                    </a:lnTo>
                    <a:lnTo>
                      <a:pt x="1267" y="72"/>
                    </a:lnTo>
                    <a:lnTo>
                      <a:pt x="1277" y="72"/>
                    </a:lnTo>
                    <a:lnTo>
                      <a:pt x="1287" y="78"/>
                    </a:lnTo>
                    <a:lnTo>
                      <a:pt x="1303" y="88"/>
                    </a:lnTo>
                    <a:lnTo>
                      <a:pt x="1313" y="98"/>
                    </a:lnTo>
                    <a:lnTo>
                      <a:pt x="1323" y="98"/>
                    </a:lnTo>
                    <a:lnTo>
                      <a:pt x="1339" y="78"/>
                    </a:lnTo>
                    <a:lnTo>
                      <a:pt x="1349" y="47"/>
                    </a:lnTo>
                    <a:lnTo>
                      <a:pt x="1360" y="31"/>
                    </a:lnTo>
                    <a:lnTo>
                      <a:pt x="1375" y="47"/>
                    </a:lnTo>
                    <a:lnTo>
                      <a:pt x="1385" y="93"/>
                    </a:lnTo>
                    <a:lnTo>
                      <a:pt x="1396" y="160"/>
                    </a:lnTo>
                    <a:lnTo>
                      <a:pt x="1406" y="211"/>
                    </a:lnTo>
                    <a:lnTo>
                      <a:pt x="1421" y="216"/>
                    </a:lnTo>
                    <a:lnTo>
                      <a:pt x="1432" y="232"/>
                    </a:lnTo>
                    <a:lnTo>
                      <a:pt x="1442" y="263"/>
                    </a:lnTo>
                    <a:lnTo>
                      <a:pt x="1457" y="309"/>
                    </a:lnTo>
                    <a:lnTo>
                      <a:pt x="1468" y="314"/>
                    </a:lnTo>
                    <a:lnTo>
                      <a:pt x="1478" y="324"/>
                    </a:lnTo>
                    <a:lnTo>
                      <a:pt x="1493" y="335"/>
                    </a:lnTo>
                    <a:lnTo>
                      <a:pt x="1504" y="335"/>
                    </a:lnTo>
                    <a:lnTo>
                      <a:pt x="1514" y="335"/>
                    </a:lnTo>
                  </a:path>
                </a:pathLst>
              </a:custGeom>
              <a:noFill/>
              <a:ln w="33401">
                <a:solidFill>
                  <a:srgbClr val="3333B2"/>
                </a:solidFill>
                <a:prstDash val="solid"/>
                <a:round/>
                <a:headEnd/>
                <a:tailEnd/>
              </a:ln>
            </p:spPr>
            <p:txBody>
              <a:bodyPr/>
              <a:lstStyle/>
              <a:p>
                <a:endParaRPr lang="he-IL"/>
              </a:p>
            </p:txBody>
          </p:sp>
          <p:sp>
            <p:nvSpPr>
              <p:cNvPr id="108747" name="Freeform 203"/>
              <p:cNvSpPr>
                <a:spLocks/>
              </p:cNvSpPr>
              <p:nvPr/>
            </p:nvSpPr>
            <p:spPr bwMode="auto">
              <a:xfrm>
                <a:off x="4094" y="3281"/>
                <a:ext cx="978" cy="278"/>
              </a:xfrm>
              <a:custGeom>
                <a:avLst/>
                <a:gdLst/>
                <a:ahLst/>
                <a:cxnLst>
                  <a:cxn ang="0">
                    <a:pos x="15" y="257"/>
                  </a:cxn>
                  <a:cxn ang="0">
                    <a:pos x="36" y="170"/>
                  </a:cxn>
                  <a:cxn ang="0">
                    <a:pos x="62" y="72"/>
                  </a:cxn>
                  <a:cxn ang="0">
                    <a:pos x="87" y="46"/>
                  </a:cxn>
                  <a:cxn ang="0">
                    <a:pos x="108" y="62"/>
                  </a:cxn>
                  <a:cxn ang="0">
                    <a:pos x="134" y="62"/>
                  </a:cxn>
                  <a:cxn ang="0">
                    <a:pos x="154" y="5"/>
                  </a:cxn>
                  <a:cxn ang="0">
                    <a:pos x="180" y="26"/>
                  </a:cxn>
                  <a:cxn ang="0">
                    <a:pos x="206" y="118"/>
                  </a:cxn>
                  <a:cxn ang="0">
                    <a:pos x="226" y="165"/>
                  </a:cxn>
                  <a:cxn ang="0">
                    <a:pos x="252" y="252"/>
                  </a:cxn>
                  <a:cxn ang="0">
                    <a:pos x="278" y="262"/>
                  </a:cxn>
                  <a:cxn ang="0">
                    <a:pos x="299" y="278"/>
                  </a:cxn>
                  <a:cxn ang="0">
                    <a:pos x="324" y="278"/>
                  </a:cxn>
                  <a:cxn ang="0">
                    <a:pos x="350" y="247"/>
                  </a:cxn>
                  <a:cxn ang="0">
                    <a:pos x="371" y="154"/>
                  </a:cxn>
                  <a:cxn ang="0">
                    <a:pos x="396" y="129"/>
                  </a:cxn>
                  <a:cxn ang="0">
                    <a:pos x="417" y="129"/>
                  </a:cxn>
                  <a:cxn ang="0">
                    <a:pos x="443" y="144"/>
                  </a:cxn>
                  <a:cxn ang="0">
                    <a:pos x="468" y="134"/>
                  </a:cxn>
                  <a:cxn ang="0">
                    <a:pos x="489" y="118"/>
                  </a:cxn>
                  <a:cxn ang="0">
                    <a:pos x="515" y="139"/>
                  </a:cxn>
                  <a:cxn ang="0">
                    <a:pos x="541" y="175"/>
                  </a:cxn>
                  <a:cxn ang="0">
                    <a:pos x="561" y="211"/>
                  </a:cxn>
                  <a:cxn ang="0">
                    <a:pos x="587" y="247"/>
                  </a:cxn>
                  <a:cxn ang="0">
                    <a:pos x="613" y="252"/>
                  </a:cxn>
                  <a:cxn ang="0">
                    <a:pos x="633" y="257"/>
                  </a:cxn>
                  <a:cxn ang="0">
                    <a:pos x="659" y="257"/>
                  </a:cxn>
                  <a:cxn ang="0">
                    <a:pos x="680" y="237"/>
                  </a:cxn>
                  <a:cxn ang="0">
                    <a:pos x="705" y="211"/>
                  </a:cxn>
                  <a:cxn ang="0">
                    <a:pos x="731" y="201"/>
                  </a:cxn>
                  <a:cxn ang="0">
                    <a:pos x="752" y="221"/>
                  </a:cxn>
                  <a:cxn ang="0">
                    <a:pos x="777" y="226"/>
                  </a:cxn>
                  <a:cxn ang="0">
                    <a:pos x="803" y="221"/>
                  </a:cxn>
                  <a:cxn ang="0">
                    <a:pos x="824" y="226"/>
                  </a:cxn>
                  <a:cxn ang="0">
                    <a:pos x="849" y="226"/>
                  </a:cxn>
                  <a:cxn ang="0">
                    <a:pos x="875" y="242"/>
                  </a:cxn>
                  <a:cxn ang="0">
                    <a:pos x="896" y="247"/>
                  </a:cxn>
                  <a:cxn ang="0">
                    <a:pos x="921" y="231"/>
                  </a:cxn>
                  <a:cxn ang="0">
                    <a:pos x="942" y="231"/>
                  </a:cxn>
                  <a:cxn ang="0">
                    <a:pos x="968" y="237"/>
                  </a:cxn>
                </a:cxnLst>
                <a:rect l="0" t="0" r="r" b="b"/>
                <a:pathLst>
                  <a:path w="978" h="278">
                    <a:moveTo>
                      <a:pt x="0" y="278"/>
                    </a:moveTo>
                    <a:lnTo>
                      <a:pt x="15" y="257"/>
                    </a:lnTo>
                    <a:lnTo>
                      <a:pt x="26" y="216"/>
                    </a:lnTo>
                    <a:lnTo>
                      <a:pt x="36" y="170"/>
                    </a:lnTo>
                    <a:lnTo>
                      <a:pt x="51" y="108"/>
                    </a:lnTo>
                    <a:lnTo>
                      <a:pt x="62" y="72"/>
                    </a:lnTo>
                    <a:lnTo>
                      <a:pt x="72" y="57"/>
                    </a:lnTo>
                    <a:lnTo>
                      <a:pt x="87" y="46"/>
                    </a:lnTo>
                    <a:lnTo>
                      <a:pt x="98" y="51"/>
                    </a:lnTo>
                    <a:lnTo>
                      <a:pt x="108" y="62"/>
                    </a:lnTo>
                    <a:lnTo>
                      <a:pt x="124" y="72"/>
                    </a:lnTo>
                    <a:lnTo>
                      <a:pt x="134" y="62"/>
                    </a:lnTo>
                    <a:lnTo>
                      <a:pt x="144" y="36"/>
                    </a:lnTo>
                    <a:lnTo>
                      <a:pt x="154" y="5"/>
                    </a:lnTo>
                    <a:lnTo>
                      <a:pt x="170" y="0"/>
                    </a:lnTo>
                    <a:lnTo>
                      <a:pt x="180" y="26"/>
                    </a:lnTo>
                    <a:lnTo>
                      <a:pt x="190" y="72"/>
                    </a:lnTo>
                    <a:lnTo>
                      <a:pt x="206" y="118"/>
                    </a:lnTo>
                    <a:lnTo>
                      <a:pt x="216" y="144"/>
                    </a:lnTo>
                    <a:lnTo>
                      <a:pt x="226" y="165"/>
                    </a:lnTo>
                    <a:lnTo>
                      <a:pt x="242" y="201"/>
                    </a:lnTo>
                    <a:lnTo>
                      <a:pt x="252" y="252"/>
                    </a:lnTo>
                    <a:lnTo>
                      <a:pt x="263" y="257"/>
                    </a:lnTo>
                    <a:lnTo>
                      <a:pt x="278" y="262"/>
                    </a:lnTo>
                    <a:lnTo>
                      <a:pt x="288" y="273"/>
                    </a:lnTo>
                    <a:lnTo>
                      <a:pt x="299" y="278"/>
                    </a:lnTo>
                    <a:lnTo>
                      <a:pt x="314" y="278"/>
                    </a:lnTo>
                    <a:lnTo>
                      <a:pt x="324" y="278"/>
                    </a:lnTo>
                    <a:lnTo>
                      <a:pt x="335" y="267"/>
                    </a:lnTo>
                    <a:lnTo>
                      <a:pt x="350" y="247"/>
                    </a:lnTo>
                    <a:lnTo>
                      <a:pt x="360" y="195"/>
                    </a:lnTo>
                    <a:lnTo>
                      <a:pt x="371" y="154"/>
                    </a:lnTo>
                    <a:lnTo>
                      <a:pt x="386" y="134"/>
                    </a:lnTo>
                    <a:lnTo>
                      <a:pt x="396" y="129"/>
                    </a:lnTo>
                    <a:lnTo>
                      <a:pt x="407" y="123"/>
                    </a:lnTo>
                    <a:lnTo>
                      <a:pt x="417" y="129"/>
                    </a:lnTo>
                    <a:lnTo>
                      <a:pt x="432" y="139"/>
                    </a:lnTo>
                    <a:lnTo>
                      <a:pt x="443" y="144"/>
                    </a:lnTo>
                    <a:lnTo>
                      <a:pt x="453" y="144"/>
                    </a:lnTo>
                    <a:lnTo>
                      <a:pt x="468" y="134"/>
                    </a:lnTo>
                    <a:lnTo>
                      <a:pt x="479" y="118"/>
                    </a:lnTo>
                    <a:lnTo>
                      <a:pt x="489" y="118"/>
                    </a:lnTo>
                    <a:lnTo>
                      <a:pt x="504" y="129"/>
                    </a:lnTo>
                    <a:lnTo>
                      <a:pt x="515" y="139"/>
                    </a:lnTo>
                    <a:lnTo>
                      <a:pt x="525" y="159"/>
                    </a:lnTo>
                    <a:lnTo>
                      <a:pt x="541" y="175"/>
                    </a:lnTo>
                    <a:lnTo>
                      <a:pt x="551" y="195"/>
                    </a:lnTo>
                    <a:lnTo>
                      <a:pt x="561" y="211"/>
                    </a:lnTo>
                    <a:lnTo>
                      <a:pt x="577" y="231"/>
                    </a:lnTo>
                    <a:lnTo>
                      <a:pt x="587" y="247"/>
                    </a:lnTo>
                    <a:lnTo>
                      <a:pt x="597" y="252"/>
                    </a:lnTo>
                    <a:lnTo>
                      <a:pt x="613" y="252"/>
                    </a:lnTo>
                    <a:lnTo>
                      <a:pt x="623" y="257"/>
                    </a:lnTo>
                    <a:lnTo>
                      <a:pt x="633" y="257"/>
                    </a:lnTo>
                    <a:lnTo>
                      <a:pt x="649" y="257"/>
                    </a:lnTo>
                    <a:lnTo>
                      <a:pt x="659" y="257"/>
                    </a:lnTo>
                    <a:lnTo>
                      <a:pt x="669" y="247"/>
                    </a:lnTo>
                    <a:lnTo>
                      <a:pt x="680" y="237"/>
                    </a:lnTo>
                    <a:lnTo>
                      <a:pt x="695" y="226"/>
                    </a:lnTo>
                    <a:lnTo>
                      <a:pt x="705" y="211"/>
                    </a:lnTo>
                    <a:lnTo>
                      <a:pt x="716" y="201"/>
                    </a:lnTo>
                    <a:lnTo>
                      <a:pt x="731" y="201"/>
                    </a:lnTo>
                    <a:lnTo>
                      <a:pt x="741" y="211"/>
                    </a:lnTo>
                    <a:lnTo>
                      <a:pt x="752" y="221"/>
                    </a:lnTo>
                    <a:lnTo>
                      <a:pt x="767" y="226"/>
                    </a:lnTo>
                    <a:lnTo>
                      <a:pt x="777" y="226"/>
                    </a:lnTo>
                    <a:lnTo>
                      <a:pt x="788" y="226"/>
                    </a:lnTo>
                    <a:lnTo>
                      <a:pt x="803" y="221"/>
                    </a:lnTo>
                    <a:lnTo>
                      <a:pt x="813" y="221"/>
                    </a:lnTo>
                    <a:lnTo>
                      <a:pt x="824" y="226"/>
                    </a:lnTo>
                    <a:lnTo>
                      <a:pt x="839" y="226"/>
                    </a:lnTo>
                    <a:lnTo>
                      <a:pt x="849" y="226"/>
                    </a:lnTo>
                    <a:lnTo>
                      <a:pt x="860" y="231"/>
                    </a:lnTo>
                    <a:lnTo>
                      <a:pt x="875" y="242"/>
                    </a:lnTo>
                    <a:lnTo>
                      <a:pt x="885" y="252"/>
                    </a:lnTo>
                    <a:lnTo>
                      <a:pt x="896" y="247"/>
                    </a:lnTo>
                    <a:lnTo>
                      <a:pt x="911" y="242"/>
                    </a:lnTo>
                    <a:lnTo>
                      <a:pt x="921" y="231"/>
                    </a:lnTo>
                    <a:lnTo>
                      <a:pt x="932" y="231"/>
                    </a:lnTo>
                    <a:lnTo>
                      <a:pt x="942" y="231"/>
                    </a:lnTo>
                    <a:lnTo>
                      <a:pt x="957" y="231"/>
                    </a:lnTo>
                    <a:lnTo>
                      <a:pt x="968" y="237"/>
                    </a:lnTo>
                    <a:lnTo>
                      <a:pt x="978" y="242"/>
                    </a:lnTo>
                  </a:path>
                </a:pathLst>
              </a:custGeom>
              <a:noFill/>
              <a:ln w="33401">
                <a:solidFill>
                  <a:srgbClr val="3333B2"/>
                </a:solidFill>
                <a:prstDash val="solid"/>
                <a:round/>
                <a:headEnd/>
                <a:tailEnd/>
              </a:ln>
            </p:spPr>
            <p:txBody>
              <a:bodyPr/>
              <a:lstStyle/>
              <a:p>
                <a:endParaRPr lang="he-IL"/>
              </a:p>
            </p:txBody>
          </p:sp>
        </p:grpSp>
        <p:sp>
          <p:nvSpPr>
            <p:cNvPr id="108674" name="Line 130"/>
            <p:cNvSpPr>
              <a:spLocks noChangeShapeType="1"/>
            </p:cNvSpPr>
            <p:nvPr/>
          </p:nvSpPr>
          <p:spPr bwMode="auto">
            <a:xfrm flipV="1">
              <a:off x="1709738" y="1754188"/>
              <a:ext cx="1587" cy="3944937"/>
            </a:xfrm>
            <a:prstGeom prst="line">
              <a:avLst/>
            </a:prstGeom>
            <a:noFill/>
            <a:ln w="33338">
              <a:solidFill>
                <a:srgbClr val="000000"/>
              </a:solidFill>
              <a:round/>
              <a:headEnd/>
              <a:tailEnd/>
            </a:ln>
          </p:spPr>
          <p:txBody>
            <a:bodyPr/>
            <a:lstStyle/>
            <a:p>
              <a:endParaRPr lang="he-IL"/>
            </a:p>
          </p:txBody>
        </p:sp>
        <p:sp>
          <p:nvSpPr>
            <p:cNvPr id="108673" name="Freeform 129"/>
            <p:cNvSpPr>
              <a:spLocks/>
            </p:cNvSpPr>
            <p:nvPr/>
          </p:nvSpPr>
          <p:spPr bwMode="auto">
            <a:xfrm>
              <a:off x="1709738" y="1754188"/>
              <a:ext cx="6334125" cy="3944937"/>
            </a:xfrm>
            <a:custGeom>
              <a:avLst/>
              <a:gdLst/>
              <a:ahLst/>
              <a:cxnLst>
                <a:cxn ang="0">
                  <a:pos x="0" y="483"/>
                </a:cxn>
                <a:cxn ang="0">
                  <a:pos x="775" y="483"/>
                </a:cxn>
                <a:cxn ang="0">
                  <a:pos x="775" y="0"/>
                </a:cxn>
              </a:cxnLst>
              <a:rect l="0" t="0" r="r" b="b"/>
              <a:pathLst>
                <a:path w="775" h="483">
                  <a:moveTo>
                    <a:pt x="0" y="483"/>
                  </a:moveTo>
                  <a:lnTo>
                    <a:pt x="775" y="483"/>
                  </a:lnTo>
                  <a:lnTo>
                    <a:pt x="775" y="0"/>
                  </a:lnTo>
                </a:path>
              </a:pathLst>
            </a:custGeom>
            <a:noFill/>
            <a:ln w="33338">
              <a:solidFill>
                <a:srgbClr val="000000"/>
              </a:solidFill>
              <a:prstDash val="solid"/>
              <a:round/>
              <a:headEnd/>
              <a:tailEnd/>
            </a:ln>
          </p:spPr>
          <p:txBody>
            <a:bodyPr/>
            <a:lstStyle/>
            <a:p>
              <a:endParaRPr lang="he-IL"/>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lide Number Placeholder 4"/>
          <p:cNvSpPr>
            <a:spLocks noGrp="1"/>
          </p:cNvSpPr>
          <p:nvPr>
            <p:ph type="sldNum" sz="quarter" idx="4294967295"/>
          </p:nvPr>
        </p:nvSpPr>
        <p:spPr>
          <a:xfrm>
            <a:off x="6553200" y="6248400"/>
            <a:ext cx="2133600" cy="457200"/>
          </a:xfrm>
          <a:prstGeom prst="rect">
            <a:avLst/>
          </a:prstGeom>
        </p:spPr>
        <p:txBody>
          <a:bodyPr/>
          <a:lstStyle/>
          <a:p>
            <a:fld id="{4F250A1A-7323-4B5C-A467-667A9B04A859}" type="slidenum">
              <a:rPr lang="he-IL"/>
              <a:pPr/>
              <a:t>23</a:t>
            </a:fld>
            <a:endParaRPr lang="en-US"/>
          </a:p>
        </p:txBody>
      </p:sp>
      <p:sp>
        <p:nvSpPr>
          <p:cNvPr id="87043" name="Rectangle 3"/>
          <p:cNvSpPr>
            <a:spLocks noGrp="1" noChangeArrowheads="1"/>
          </p:cNvSpPr>
          <p:nvPr>
            <p:ph type="body" idx="1"/>
          </p:nvPr>
        </p:nvSpPr>
        <p:spPr>
          <a:xfrm>
            <a:off x="152400" y="1219200"/>
            <a:ext cx="4202112" cy="1219200"/>
          </a:xfrm>
        </p:spPr>
        <p:txBody>
          <a:bodyPr/>
          <a:lstStyle/>
          <a:p>
            <a:pPr algn="l" rtl="0"/>
            <a:r>
              <a:rPr lang="en-US" b="1" dirty="0">
                <a:latin typeface="Garamond" pitchFamily="18" charset="0"/>
              </a:rPr>
              <a:t>Substrate/dot materials intermixing</a:t>
            </a:r>
          </a:p>
        </p:txBody>
      </p:sp>
      <p:sp>
        <p:nvSpPr>
          <p:cNvPr id="87048" name="Rectangle 8"/>
          <p:cNvSpPr>
            <a:spLocks noGrp="1" noChangeArrowheads="1"/>
          </p:cNvSpPr>
          <p:nvPr>
            <p:ph type="title"/>
          </p:nvPr>
        </p:nvSpPr>
        <p:spPr>
          <a:xfrm>
            <a:off x="457200" y="-152400"/>
            <a:ext cx="8229600" cy="1371600"/>
          </a:xfrm>
          <a:noFill/>
          <a:ln/>
        </p:spPr>
        <p:txBody>
          <a:bodyPr/>
          <a:lstStyle/>
          <a:p>
            <a:r>
              <a:rPr lang="en-US" b="1" dirty="0">
                <a:latin typeface="Garamond" pitchFamily="18" charset="0"/>
              </a:rPr>
              <a:t>Results – </a:t>
            </a:r>
            <a:r>
              <a:rPr lang="en-US" b="1" dirty="0" err="1">
                <a:latin typeface="Garamond" pitchFamily="18" charset="0"/>
              </a:rPr>
              <a:t>InAs</a:t>
            </a:r>
            <a:r>
              <a:rPr lang="en-US" b="1" dirty="0">
                <a:latin typeface="Garamond" pitchFamily="18" charset="0"/>
              </a:rPr>
              <a:t>/</a:t>
            </a:r>
            <a:r>
              <a:rPr lang="en-US" b="1" dirty="0" err="1">
                <a:latin typeface="Garamond" pitchFamily="18" charset="0"/>
              </a:rPr>
              <a:t>GaAs</a:t>
            </a:r>
            <a:endParaRPr lang="en-US" b="1" dirty="0">
              <a:latin typeface="Garamond" pitchFamily="18" charset="0"/>
            </a:endParaRPr>
          </a:p>
        </p:txBody>
      </p:sp>
      <p:sp>
        <p:nvSpPr>
          <p:cNvPr id="87064" name="Text Box 24"/>
          <p:cNvSpPr txBox="1">
            <a:spLocks noChangeArrowheads="1"/>
          </p:cNvSpPr>
          <p:nvPr/>
        </p:nvSpPr>
        <p:spPr bwMode="auto">
          <a:xfrm>
            <a:off x="900113" y="6296025"/>
            <a:ext cx="792162" cy="366713"/>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cs typeface="Times New Roman" pitchFamily="18" charset="0"/>
              </a:rPr>
              <a:t>GaAs</a:t>
            </a:r>
          </a:p>
        </p:txBody>
      </p:sp>
      <p:grpSp>
        <p:nvGrpSpPr>
          <p:cNvPr id="88" name="Group 87"/>
          <p:cNvGrpSpPr/>
          <p:nvPr/>
        </p:nvGrpSpPr>
        <p:grpSpPr>
          <a:xfrm>
            <a:off x="0" y="3657600"/>
            <a:ext cx="6932612" cy="2197100"/>
            <a:chOff x="973138" y="4292600"/>
            <a:chExt cx="6932612" cy="2197100"/>
          </a:xfrm>
        </p:grpSpPr>
        <p:pic>
          <p:nvPicPr>
            <p:cNvPr id="87061" name="Picture 21" descr="scale"/>
            <p:cNvPicPr>
              <a:picLocks noChangeAspect="1" noChangeArrowheads="1"/>
            </p:cNvPicPr>
            <p:nvPr/>
          </p:nvPicPr>
          <p:blipFill>
            <a:blip r:embed="rId3" cstate="print"/>
            <a:srcRect/>
            <a:stretch>
              <a:fillRect/>
            </a:stretch>
          </p:blipFill>
          <p:spPr bwMode="auto">
            <a:xfrm>
              <a:off x="1666875" y="4473575"/>
              <a:ext cx="217488" cy="2016125"/>
            </a:xfrm>
            <a:prstGeom prst="rect">
              <a:avLst/>
            </a:prstGeom>
            <a:noFill/>
          </p:spPr>
        </p:pic>
        <p:pic>
          <p:nvPicPr>
            <p:cNvPr id="87062" name="Picture 22" descr="dot"/>
            <p:cNvPicPr>
              <a:picLocks noChangeAspect="1" noChangeArrowheads="1"/>
            </p:cNvPicPr>
            <p:nvPr/>
          </p:nvPicPr>
          <p:blipFill>
            <a:blip r:embed="rId4" cstate="print"/>
            <a:srcRect/>
            <a:stretch>
              <a:fillRect/>
            </a:stretch>
          </p:blipFill>
          <p:spPr bwMode="auto">
            <a:xfrm>
              <a:off x="2127250" y="5105400"/>
              <a:ext cx="5778500" cy="1352550"/>
            </a:xfrm>
            <a:prstGeom prst="rect">
              <a:avLst/>
            </a:prstGeom>
            <a:noFill/>
          </p:spPr>
        </p:pic>
        <p:sp>
          <p:nvSpPr>
            <p:cNvPr id="87063" name="Text Box 23"/>
            <p:cNvSpPr txBox="1">
              <a:spLocks noChangeArrowheads="1"/>
            </p:cNvSpPr>
            <p:nvPr/>
          </p:nvSpPr>
          <p:spPr bwMode="auto">
            <a:xfrm>
              <a:off x="973138" y="4292600"/>
              <a:ext cx="723900" cy="369332"/>
            </a:xfrm>
            <a:prstGeom prst="rect">
              <a:avLst/>
            </a:prstGeom>
            <a:noFill/>
            <a:ln w="9525">
              <a:noFill/>
              <a:miter lim="800000"/>
              <a:headEnd/>
              <a:tailEnd/>
            </a:ln>
            <a:effectLst/>
          </p:spPr>
          <p:txBody>
            <a:bodyPr wrap="square">
              <a:spAutoFit/>
            </a:bodyPr>
            <a:lstStyle/>
            <a:p>
              <a:pPr>
                <a:spcBef>
                  <a:spcPct val="50000"/>
                </a:spcBef>
              </a:pPr>
              <a:r>
                <a:rPr lang="en-US" sz="1800" b="1" dirty="0" err="1">
                  <a:latin typeface="Times New Roman" pitchFamily="18" charset="0"/>
                  <a:cs typeface="Times New Roman" pitchFamily="18" charset="0"/>
                </a:rPr>
                <a:t>InAs</a:t>
              </a:r>
              <a:endParaRPr lang="en-US" sz="1800" b="1" dirty="0">
                <a:latin typeface="Times New Roman" pitchFamily="18" charset="0"/>
                <a:cs typeface="Times New Roman" pitchFamily="18" charset="0"/>
              </a:endParaRPr>
            </a:p>
          </p:txBody>
        </p:sp>
        <p:sp>
          <p:nvSpPr>
            <p:cNvPr id="87069" name="WordArt 29"/>
            <p:cNvSpPr>
              <a:spLocks noChangeAspect="1" noChangeArrowheads="1" noChangeShapeType="1" noTextEdit="1"/>
            </p:cNvSpPr>
            <p:nvPr/>
          </p:nvSpPr>
          <p:spPr bwMode="auto">
            <a:xfrm>
              <a:off x="4716463" y="5300663"/>
              <a:ext cx="587375" cy="323850"/>
            </a:xfrm>
            <a:prstGeom prst="rect">
              <a:avLst/>
            </a:prstGeom>
          </p:spPr>
          <p:txBody>
            <a:bodyPr wrap="none" fromWordArt="1">
              <a:prstTxWarp prst="textPlain">
                <a:avLst>
                  <a:gd name="adj" fmla="val 50000"/>
                </a:avLst>
              </a:prstTxWarp>
            </a:bodyPr>
            <a:lstStyle/>
            <a:p>
              <a:pPr algn="ctr" rtl="0"/>
              <a:r>
                <a:rPr lang="en-US" sz="3600" b="1" kern="10" spc="720">
                  <a:ln w="9525">
                    <a:solidFill>
                      <a:schemeClr val="tx1"/>
                    </a:solidFill>
                    <a:round/>
                    <a:headEnd/>
                    <a:tailEnd/>
                  </a:ln>
                  <a:gradFill rotWithShape="0">
                    <a:gsLst>
                      <a:gs pos="0">
                        <a:schemeClr val="bg1"/>
                      </a:gs>
                      <a:gs pos="100000">
                        <a:schemeClr val="folHlink"/>
                      </a:gs>
                    </a:gsLst>
                    <a:lin ang="5400000" scaled="1"/>
                  </a:gradFill>
                  <a:effectLst>
                    <a:outerShdw dist="45791" dir="3378596" algn="ctr" rotWithShape="0">
                      <a:srgbClr val="4D4D4D">
                        <a:alpha val="80000"/>
                      </a:srgbClr>
                    </a:outerShdw>
                  </a:effectLst>
                  <a:latin typeface="Garamond"/>
                </a:rPr>
                <a:t>InAs</a:t>
              </a:r>
              <a:endParaRPr lang="he-IL" sz="3600" b="1" kern="10" spc="720">
                <a:ln w="9525">
                  <a:solidFill>
                    <a:schemeClr val="tx1"/>
                  </a:solidFill>
                  <a:round/>
                  <a:headEnd/>
                  <a:tailEnd/>
                </a:ln>
                <a:gradFill rotWithShape="0">
                  <a:gsLst>
                    <a:gs pos="0">
                      <a:schemeClr val="bg1"/>
                    </a:gs>
                    <a:gs pos="100000">
                      <a:schemeClr val="folHlink"/>
                    </a:gs>
                  </a:gsLst>
                  <a:lin ang="5400000" scaled="1"/>
                </a:gradFill>
                <a:effectLst>
                  <a:outerShdw dist="45791" dir="3378596" algn="ctr" rotWithShape="0">
                    <a:srgbClr val="4D4D4D">
                      <a:alpha val="80000"/>
                    </a:srgbClr>
                  </a:outerShdw>
                </a:effectLst>
                <a:latin typeface="Garamond"/>
              </a:endParaRPr>
            </a:p>
          </p:txBody>
        </p:sp>
        <p:sp>
          <p:nvSpPr>
            <p:cNvPr id="87071" name="WordArt 31"/>
            <p:cNvSpPr>
              <a:spLocks noChangeAspect="1" noChangeArrowheads="1" noChangeShapeType="1" noTextEdit="1"/>
            </p:cNvSpPr>
            <p:nvPr/>
          </p:nvSpPr>
          <p:spPr bwMode="auto">
            <a:xfrm>
              <a:off x="2195513" y="6102350"/>
              <a:ext cx="1871662" cy="323850"/>
            </a:xfrm>
            <a:prstGeom prst="rect">
              <a:avLst/>
            </a:prstGeom>
          </p:spPr>
          <p:txBody>
            <a:bodyPr wrap="none" fromWordArt="1">
              <a:prstTxWarp prst="textPlain">
                <a:avLst>
                  <a:gd name="adj" fmla="val 50000"/>
                </a:avLst>
              </a:prstTxWarp>
            </a:bodyPr>
            <a:lstStyle/>
            <a:p>
              <a:pPr algn="ctr" rtl="0"/>
              <a:r>
                <a:rPr lang="en-US" sz="3600" b="1" kern="10" spc="720">
                  <a:ln w="9525">
                    <a:solidFill>
                      <a:schemeClr val="tx1"/>
                    </a:solidFill>
                    <a:round/>
                    <a:headEnd/>
                    <a:tailEnd/>
                  </a:ln>
                  <a:gradFill rotWithShape="0">
                    <a:gsLst>
                      <a:gs pos="0">
                        <a:schemeClr val="bg1"/>
                      </a:gs>
                      <a:gs pos="100000">
                        <a:schemeClr val="folHlink"/>
                      </a:gs>
                    </a:gsLst>
                    <a:lin ang="5400000" scaled="1"/>
                  </a:gradFill>
                  <a:effectLst>
                    <a:outerShdw dist="45791" dir="3378596" algn="ctr" rotWithShape="0">
                      <a:srgbClr val="4D4D4D">
                        <a:alpha val="80000"/>
                      </a:srgbClr>
                    </a:outerShdw>
                  </a:effectLst>
                  <a:latin typeface="Garamond"/>
                </a:rPr>
                <a:t>GaAs Substrate</a:t>
              </a:r>
              <a:endParaRPr lang="he-IL" sz="3600" b="1" kern="10" spc="720">
                <a:ln w="9525">
                  <a:solidFill>
                    <a:schemeClr val="tx1"/>
                  </a:solidFill>
                  <a:round/>
                  <a:headEnd/>
                  <a:tailEnd/>
                </a:ln>
                <a:gradFill rotWithShape="0">
                  <a:gsLst>
                    <a:gs pos="0">
                      <a:schemeClr val="bg1"/>
                    </a:gs>
                    <a:gs pos="100000">
                      <a:schemeClr val="folHlink"/>
                    </a:gs>
                  </a:gsLst>
                  <a:lin ang="5400000" scaled="1"/>
                </a:gradFill>
                <a:effectLst>
                  <a:outerShdw dist="45791" dir="3378596" algn="ctr" rotWithShape="0">
                    <a:srgbClr val="4D4D4D">
                      <a:alpha val="80000"/>
                    </a:srgbClr>
                  </a:outerShdw>
                </a:effectLst>
                <a:latin typeface="Garamond"/>
              </a:endParaRPr>
            </a:p>
          </p:txBody>
        </p:sp>
        <p:grpSp>
          <p:nvGrpSpPr>
            <p:cNvPr id="2" name="Group 35"/>
            <p:cNvGrpSpPr>
              <a:grpSpLocks/>
            </p:cNvGrpSpPr>
            <p:nvPr/>
          </p:nvGrpSpPr>
          <p:grpSpPr bwMode="auto">
            <a:xfrm>
              <a:off x="4427538" y="5734050"/>
              <a:ext cx="1223962" cy="381000"/>
              <a:chOff x="476" y="1752"/>
              <a:chExt cx="771" cy="240"/>
            </a:xfrm>
          </p:grpSpPr>
          <p:sp>
            <p:nvSpPr>
              <p:cNvPr id="87072" name="WordArt 32"/>
              <p:cNvSpPr>
                <a:spLocks noChangeAspect="1" noChangeArrowheads="1" noChangeShapeType="1" noTextEdit="1"/>
              </p:cNvSpPr>
              <p:nvPr/>
            </p:nvSpPr>
            <p:spPr bwMode="auto">
              <a:xfrm>
                <a:off x="476" y="1752"/>
                <a:ext cx="771" cy="204"/>
              </a:xfrm>
              <a:prstGeom prst="rect">
                <a:avLst/>
              </a:prstGeom>
            </p:spPr>
            <p:txBody>
              <a:bodyPr wrap="none" fromWordArt="1">
                <a:prstTxWarp prst="textPlain">
                  <a:avLst>
                    <a:gd name="adj" fmla="val 50000"/>
                  </a:avLst>
                </a:prstTxWarp>
              </a:bodyPr>
              <a:lstStyle/>
              <a:p>
                <a:pPr algn="ctr" rtl="0"/>
                <a:r>
                  <a:rPr lang="en-US" sz="3600" b="1" kern="10" spc="720" dirty="0">
                    <a:ln w="9525">
                      <a:solidFill>
                        <a:schemeClr val="tx1"/>
                      </a:solidFill>
                      <a:round/>
                      <a:headEnd/>
                      <a:tailEnd/>
                    </a:ln>
                    <a:gradFill rotWithShape="0">
                      <a:gsLst>
                        <a:gs pos="0">
                          <a:srgbClr val="FFFFFF"/>
                        </a:gs>
                        <a:gs pos="100000">
                          <a:schemeClr val="folHlink"/>
                        </a:gs>
                      </a:gsLst>
                      <a:lin ang="5400000" scaled="1"/>
                    </a:gradFill>
                    <a:effectLst>
                      <a:outerShdw dist="45791" dir="3378596" algn="ctr" rotWithShape="0">
                        <a:srgbClr val="4D4D4D">
                          <a:alpha val="80000"/>
                        </a:srgbClr>
                      </a:outerShdw>
                    </a:effectLst>
                    <a:latin typeface="Garamond"/>
                  </a:rPr>
                  <a:t>In </a:t>
                </a:r>
                <a:r>
                  <a:rPr lang="en-US" sz="3600" b="1" kern="10" spc="720" dirty="0" err="1">
                    <a:ln w="9525">
                      <a:solidFill>
                        <a:schemeClr val="tx1"/>
                      </a:solidFill>
                      <a:round/>
                      <a:headEnd/>
                      <a:tailEnd/>
                    </a:ln>
                    <a:gradFill rotWithShape="0">
                      <a:gsLst>
                        <a:gs pos="0">
                          <a:srgbClr val="FFFFFF"/>
                        </a:gs>
                        <a:gs pos="100000">
                          <a:schemeClr val="folHlink"/>
                        </a:gs>
                      </a:gsLst>
                      <a:lin ang="5400000" scaled="1"/>
                    </a:gradFill>
                    <a:effectLst>
                      <a:outerShdw dist="45791" dir="3378596" algn="ctr" rotWithShape="0">
                        <a:srgbClr val="4D4D4D">
                          <a:alpha val="80000"/>
                        </a:srgbClr>
                      </a:outerShdw>
                    </a:effectLst>
                    <a:latin typeface="Garamond"/>
                  </a:rPr>
                  <a:t>Ga</a:t>
                </a:r>
                <a:r>
                  <a:rPr lang="en-US" sz="3600" b="1" kern="10" spc="720" dirty="0">
                    <a:ln w="9525">
                      <a:solidFill>
                        <a:schemeClr val="tx1"/>
                      </a:solidFill>
                      <a:round/>
                      <a:headEnd/>
                      <a:tailEnd/>
                    </a:ln>
                    <a:gradFill rotWithShape="0">
                      <a:gsLst>
                        <a:gs pos="0">
                          <a:srgbClr val="FFFFFF"/>
                        </a:gs>
                        <a:gs pos="100000">
                          <a:schemeClr val="folHlink"/>
                        </a:gs>
                      </a:gsLst>
                      <a:lin ang="5400000" scaled="1"/>
                    </a:gradFill>
                    <a:effectLst>
                      <a:outerShdw dist="45791" dir="3378596" algn="ctr" rotWithShape="0">
                        <a:srgbClr val="4D4D4D">
                          <a:alpha val="80000"/>
                        </a:srgbClr>
                      </a:outerShdw>
                    </a:effectLst>
                    <a:latin typeface="Garamond"/>
                  </a:rPr>
                  <a:t>    As</a:t>
                </a:r>
                <a:endParaRPr lang="he-IL" sz="3600" b="1" kern="10" spc="720" dirty="0">
                  <a:ln w="9525">
                    <a:solidFill>
                      <a:schemeClr val="tx1"/>
                    </a:solidFill>
                    <a:round/>
                    <a:headEnd/>
                    <a:tailEnd/>
                  </a:ln>
                  <a:gradFill rotWithShape="0">
                    <a:gsLst>
                      <a:gs pos="0">
                        <a:srgbClr val="FFFFFF"/>
                      </a:gs>
                      <a:gs pos="100000">
                        <a:schemeClr val="folHlink"/>
                      </a:gs>
                    </a:gsLst>
                    <a:lin ang="5400000" scaled="1"/>
                  </a:gradFill>
                  <a:effectLst>
                    <a:outerShdw dist="45791" dir="3378596" algn="ctr" rotWithShape="0">
                      <a:srgbClr val="4D4D4D">
                        <a:alpha val="80000"/>
                      </a:srgbClr>
                    </a:outerShdw>
                  </a:effectLst>
                  <a:latin typeface="Garamond"/>
                </a:endParaRPr>
              </a:p>
            </p:txBody>
          </p:sp>
          <p:sp>
            <p:nvSpPr>
              <p:cNvPr id="87074" name="WordArt 34"/>
              <p:cNvSpPr>
                <a:spLocks noChangeArrowheads="1" noChangeShapeType="1" noTextEdit="1"/>
              </p:cNvSpPr>
              <p:nvPr/>
            </p:nvSpPr>
            <p:spPr bwMode="auto">
              <a:xfrm>
                <a:off x="635" y="1892"/>
                <a:ext cx="408" cy="100"/>
              </a:xfrm>
              <a:prstGeom prst="rect">
                <a:avLst/>
              </a:prstGeom>
            </p:spPr>
            <p:txBody>
              <a:bodyPr wrap="none" fromWordArt="1">
                <a:prstTxWarp prst="textPlain">
                  <a:avLst>
                    <a:gd name="adj" fmla="val 50000"/>
                  </a:avLst>
                </a:prstTxWarp>
              </a:bodyPr>
              <a:lstStyle/>
              <a:p>
                <a:pPr algn="ctr" rtl="0"/>
                <a:r>
                  <a:rPr lang="en-US" sz="3600" b="1" kern="10" spc="720">
                    <a:ln w="9525">
                      <a:solidFill>
                        <a:schemeClr val="tx1"/>
                      </a:solidFill>
                      <a:round/>
                      <a:headEnd/>
                      <a:tailEnd/>
                    </a:ln>
                    <a:gradFill rotWithShape="0">
                      <a:gsLst>
                        <a:gs pos="0">
                          <a:srgbClr val="FFFFFF"/>
                        </a:gs>
                        <a:gs pos="100000">
                          <a:schemeClr val="folHlink"/>
                        </a:gs>
                      </a:gsLst>
                      <a:lin ang="5400000" scaled="1"/>
                    </a:gradFill>
                    <a:effectLst>
                      <a:outerShdw dist="45791" dir="3378596" algn="ctr" rotWithShape="0">
                        <a:srgbClr val="4D4D4D">
                          <a:alpha val="80000"/>
                        </a:srgbClr>
                      </a:outerShdw>
                    </a:effectLst>
                    <a:latin typeface="Garamond"/>
                  </a:rPr>
                  <a:t>x      1-x</a:t>
                </a:r>
                <a:endParaRPr lang="he-IL" sz="3600" b="1" kern="10" spc="720">
                  <a:ln w="9525">
                    <a:solidFill>
                      <a:schemeClr val="tx1"/>
                    </a:solidFill>
                    <a:round/>
                    <a:headEnd/>
                    <a:tailEnd/>
                  </a:ln>
                  <a:gradFill rotWithShape="0">
                    <a:gsLst>
                      <a:gs pos="0">
                        <a:srgbClr val="FFFFFF"/>
                      </a:gs>
                      <a:gs pos="100000">
                        <a:schemeClr val="folHlink"/>
                      </a:gs>
                    </a:gsLst>
                    <a:lin ang="5400000" scaled="1"/>
                  </a:gradFill>
                  <a:effectLst>
                    <a:outerShdw dist="45791" dir="3378596" algn="ctr" rotWithShape="0">
                      <a:srgbClr val="4D4D4D">
                        <a:alpha val="80000"/>
                      </a:srgbClr>
                    </a:outerShdw>
                  </a:effectLst>
                  <a:latin typeface="Garamond"/>
                </a:endParaRPr>
              </a:p>
            </p:txBody>
          </p:sp>
        </p:grpSp>
      </p:grpSp>
      <p:sp>
        <p:nvSpPr>
          <p:cNvPr id="87150" name="AutoShape 110"/>
          <p:cNvSpPr>
            <a:spLocks noChangeAspect="1" noChangeArrowheads="1" noTextEdit="1"/>
          </p:cNvSpPr>
          <p:nvPr/>
        </p:nvSpPr>
        <p:spPr bwMode="auto">
          <a:xfrm>
            <a:off x="4427538" y="1557338"/>
            <a:ext cx="4608512" cy="3452812"/>
          </a:xfrm>
          <a:prstGeom prst="rect">
            <a:avLst/>
          </a:prstGeom>
          <a:noFill/>
          <a:ln w="9525">
            <a:noFill/>
            <a:miter lim="800000"/>
            <a:headEnd/>
            <a:tailEnd/>
          </a:ln>
        </p:spPr>
        <p:txBody>
          <a:bodyPr/>
          <a:lstStyle/>
          <a:p>
            <a:endParaRPr lang="he-IL"/>
          </a:p>
        </p:txBody>
      </p:sp>
      <p:grpSp>
        <p:nvGrpSpPr>
          <p:cNvPr id="87" name="Group 86"/>
          <p:cNvGrpSpPr/>
          <p:nvPr/>
        </p:nvGrpSpPr>
        <p:grpSpPr>
          <a:xfrm>
            <a:off x="3962400" y="1219200"/>
            <a:ext cx="4132262" cy="3262313"/>
            <a:chOff x="4465638" y="1816100"/>
            <a:chExt cx="4132262" cy="3262313"/>
          </a:xfrm>
        </p:grpSpPr>
        <p:sp>
          <p:nvSpPr>
            <p:cNvPr id="87152" name="Rectangle 112"/>
            <p:cNvSpPr>
              <a:spLocks noChangeArrowheads="1"/>
            </p:cNvSpPr>
            <p:nvPr/>
          </p:nvSpPr>
          <p:spPr bwMode="auto">
            <a:xfrm>
              <a:off x="5026025" y="1816100"/>
              <a:ext cx="3571875" cy="2814638"/>
            </a:xfrm>
            <a:prstGeom prst="rect">
              <a:avLst/>
            </a:prstGeom>
            <a:solidFill>
              <a:srgbClr val="FFFFFF"/>
            </a:solidFill>
            <a:ln w="9525">
              <a:noFill/>
              <a:miter lim="800000"/>
              <a:headEnd/>
              <a:tailEnd/>
            </a:ln>
          </p:spPr>
          <p:txBody>
            <a:bodyPr/>
            <a:lstStyle/>
            <a:p>
              <a:endParaRPr lang="he-IL"/>
            </a:p>
          </p:txBody>
        </p:sp>
        <p:sp>
          <p:nvSpPr>
            <p:cNvPr id="87153" name="Rectangle 113"/>
            <p:cNvSpPr>
              <a:spLocks noChangeArrowheads="1"/>
            </p:cNvSpPr>
            <p:nvPr/>
          </p:nvSpPr>
          <p:spPr bwMode="auto">
            <a:xfrm>
              <a:off x="5026025" y="1816100"/>
              <a:ext cx="3571875" cy="2814638"/>
            </a:xfrm>
            <a:prstGeom prst="rect">
              <a:avLst/>
            </a:prstGeom>
            <a:noFill/>
            <a:ln w="23813">
              <a:solidFill>
                <a:srgbClr val="FFFFFF"/>
              </a:solidFill>
              <a:miter lim="800000"/>
              <a:headEnd/>
              <a:tailEnd/>
            </a:ln>
          </p:spPr>
          <p:txBody>
            <a:bodyPr/>
            <a:lstStyle/>
            <a:p>
              <a:endParaRPr lang="he-IL"/>
            </a:p>
          </p:txBody>
        </p:sp>
        <p:sp>
          <p:nvSpPr>
            <p:cNvPr id="87154" name="Freeform 114"/>
            <p:cNvSpPr>
              <a:spLocks/>
            </p:cNvSpPr>
            <p:nvPr/>
          </p:nvSpPr>
          <p:spPr bwMode="auto">
            <a:xfrm>
              <a:off x="5026025" y="1816100"/>
              <a:ext cx="1588" cy="2814638"/>
            </a:xfrm>
            <a:custGeom>
              <a:avLst/>
              <a:gdLst/>
              <a:ahLst/>
              <a:cxnLst>
                <a:cxn ang="0">
                  <a:pos x="0" y="489"/>
                </a:cxn>
                <a:cxn ang="0">
                  <a:pos x="0" y="0"/>
                </a:cxn>
                <a:cxn ang="0">
                  <a:pos x="0" y="0"/>
                </a:cxn>
              </a:cxnLst>
              <a:rect l="0" t="0" r="r" b="b"/>
              <a:pathLst>
                <a:path h="489">
                  <a:moveTo>
                    <a:pt x="0" y="489"/>
                  </a:moveTo>
                  <a:lnTo>
                    <a:pt x="0" y="0"/>
                  </a:lnTo>
                  <a:lnTo>
                    <a:pt x="0" y="0"/>
                  </a:lnTo>
                </a:path>
              </a:pathLst>
            </a:custGeom>
            <a:noFill/>
            <a:ln w="11113">
              <a:solidFill>
                <a:srgbClr val="000000"/>
              </a:solidFill>
              <a:prstDash val="sysDot"/>
              <a:round/>
              <a:headEnd/>
              <a:tailEnd/>
            </a:ln>
          </p:spPr>
          <p:txBody>
            <a:bodyPr/>
            <a:lstStyle/>
            <a:p>
              <a:endParaRPr lang="he-IL"/>
            </a:p>
          </p:txBody>
        </p:sp>
        <p:sp>
          <p:nvSpPr>
            <p:cNvPr id="87155" name="Freeform 115"/>
            <p:cNvSpPr>
              <a:spLocks/>
            </p:cNvSpPr>
            <p:nvPr/>
          </p:nvSpPr>
          <p:spPr bwMode="auto">
            <a:xfrm>
              <a:off x="5683250" y="1816100"/>
              <a:ext cx="1588" cy="2814638"/>
            </a:xfrm>
            <a:custGeom>
              <a:avLst/>
              <a:gdLst/>
              <a:ahLst/>
              <a:cxnLst>
                <a:cxn ang="0">
                  <a:pos x="0" y="489"/>
                </a:cxn>
                <a:cxn ang="0">
                  <a:pos x="0" y="0"/>
                </a:cxn>
                <a:cxn ang="0">
                  <a:pos x="0" y="0"/>
                </a:cxn>
              </a:cxnLst>
              <a:rect l="0" t="0" r="r" b="b"/>
              <a:pathLst>
                <a:path h="489">
                  <a:moveTo>
                    <a:pt x="0" y="489"/>
                  </a:moveTo>
                  <a:lnTo>
                    <a:pt x="0" y="0"/>
                  </a:lnTo>
                  <a:lnTo>
                    <a:pt x="0" y="0"/>
                  </a:lnTo>
                </a:path>
              </a:pathLst>
            </a:custGeom>
            <a:noFill/>
            <a:ln w="11113">
              <a:solidFill>
                <a:srgbClr val="000000"/>
              </a:solidFill>
              <a:prstDash val="sysDot"/>
              <a:round/>
              <a:headEnd/>
              <a:tailEnd/>
            </a:ln>
          </p:spPr>
          <p:txBody>
            <a:bodyPr/>
            <a:lstStyle/>
            <a:p>
              <a:endParaRPr lang="he-IL"/>
            </a:p>
          </p:txBody>
        </p:sp>
        <p:sp>
          <p:nvSpPr>
            <p:cNvPr id="87156" name="Freeform 116"/>
            <p:cNvSpPr>
              <a:spLocks/>
            </p:cNvSpPr>
            <p:nvPr/>
          </p:nvSpPr>
          <p:spPr bwMode="auto">
            <a:xfrm>
              <a:off x="6345238" y="1816100"/>
              <a:ext cx="1587" cy="2814638"/>
            </a:xfrm>
            <a:custGeom>
              <a:avLst/>
              <a:gdLst/>
              <a:ahLst/>
              <a:cxnLst>
                <a:cxn ang="0">
                  <a:pos x="0" y="489"/>
                </a:cxn>
                <a:cxn ang="0">
                  <a:pos x="0" y="0"/>
                </a:cxn>
                <a:cxn ang="0">
                  <a:pos x="0" y="0"/>
                </a:cxn>
              </a:cxnLst>
              <a:rect l="0" t="0" r="r" b="b"/>
              <a:pathLst>
                <a:path h="489">
                  <a:moveTo>
                    <a:pt x="0" y="489"/>
                  </a:moveTo>
                  <a:lnTo>
                    <a:pt x="0" y="0"/>
                  </a:lnTo>
                  <a:lnTo>
                    <a:pt x="0" y="0"/>
                  </a:lnTo>
                </a:path>
              </a:pathLst>
            </a:custGeom>
            <a:noFill/>
            <a:ln w="11113">
              <a:solidFill>
                <a:srgbClr val="000000"/>
              </a:solidFill>
              <a:prstDash val="sysDot"/>
              <a:round/>
              <a:headEnd/>
              <a:tailEnd/>
            </a:ln>
          </p:spPr>
          <p:txBody>
            <a:bodyPr/>
            <a:lstStyle/>
            <a:p>
              <a:endParaRPr lang="he-IL"/>
            </a:p>
          </p:txBody>
        </p:sp>
        <p:sp>
          <p:nvSpPr>
            <p:cNvPr id="87157" name="Freeform 117"/>
            <p:cNvSpPr>
              <a:spLocks/>
            </p:cNvSpPr>
            <p:nvPr/>
          </p:nvSpPr>
          <p:spPr bwMode="auto">
            <a:xfrm>
              <a:off x="7008813" y="1816100"/>
              <a:ext cx="1587" cy="2814638"/>
            </a:xfrm>
            <a:custGeom>
              <a:avLst/>
              <a:gdLst/>
              <a:ahLst/>
              <a:cxnLst>
                <a:cxn ang="0">
                  <a:pos x="0" y="489"/>
                </a:cxn>
                <a:cxn ang="0">
                  <a:pos x="0" y="0"/>
                </a:cxn>
                <a:cxn ang="0">
                  <a:pos x="0" y="0"/>
                </a:cxn>
              </a:cxnLst>
              <a:rect l="0" t="0" r="r" b="b"/>
              <a:pathLst>
                <a:path h="489">
                  <a:moveTo>
                    <a:pt x="0" y="489"/>
                  </a:moveTo>
                  <a:lnTo>
                    <a:pt x="0" y="0"/>
                  </a:lnTo>
                  <a:lnTo>
                    <a:pt x="0" y="0"/>
                  </a:lnTo>
                </a:path>
              </a:pathLst>
            </a:custGeom>
            <a:noFill/>
            <a:ln w="11113">
              <a:solidFill>
                <a:srgbClr val="000000"/>
              </a:solidFill>
              <a:prstDash val="sysDot"/>
              <a:round/>
              <a:headEnd/>
              <a:tailEnd/>
            </a:ln>
          </p:spPr>
          <p:txBody>
            <a:bodyPr/>
            <a:lstStyle/>
            <a:p>
              <a:endParaRPr lang="he-IL"/>
            </a:p>
          </p:txBody>
        </p:sp>
        <p:sp>
          <p:nvSpPr>
            <p:cNvPr id="87158" name="Freeform 118"/>
            <p:cNvSpPr>
              <a:spLocks/>
            </p:cNvSpPr>
            <p:nvPr/>
          </p:nvSpPr>
          <p:spPr bwMode="auto">
            <a:xfrm>
              <a:off x="7670800" y="1816100"/>
              <a:ext cx="1588" cy="2814638"/>
            </a:xfrm>
            <a:custGeom>
              <a:avLst/>
              <a:gdLst/>
              <a:ahLst/>
              <a:cxnLst>
                <a:cxn ang="0">
                  <a:pos x="0" y="489"/>
                </a:cxn>
                <a:cxn ang="0">
                  <a:pos x="0" y="0"/>
                </a:cxn>
                <a:cxn ang="0">
                  <a:pos x="0" y="0"/>
                </a:cxn>
              </a:cxnLst>
              <a:rect l="0" t="0" r="r" b="b"/>
              <a:pathLst>
                <a:path h="489">
                  <a:moveTo>
                    <a:pt x="0" y="489"/>
                  </a:moveTo>
                  <a:lnTo>
                    <a:pt x="0" y="0"/>
                  </a:lnTo>
                  <a:lnTo>
                    <a:pt x="0" y="0"/>
                  </a:lnTo>
                </a:path>
              </a:pathLst>
            </a:custGeom>
            <a:noFill/>
            <a:ln w="11113">
              <a:solidFill>
                <a:srgbClr val="000000"/>
              </a:solidFill>
              <a:prstDash val="sysDot"/>
              <a:round/>
              <a:headEnd/>
              <a:tailEnd/>
            </a:ln>
          </p:spPr>
          <p:txBody>
            <a:bodyPr/>
            <a:lstStyle/>
            <a:p>
              <a:endParaRPr lang="he-IL"/>
            </a:p>
          </p:txBody>
        </p:sp>
        <p:sp>
          <p:nvSpPr>
            <p:cNvPr id="87159" name="Freeform 119"/>
            <p:cNvSpPr>
              <a:spLocks/>
            </p:cNvSpPr>
            <p:nvPr/>
          </p:nvSpPr>
          <p:spPr bwMode="auto">
            <a:xfrm>
              <a:off x="8332788" y="1816100"/>
              <a:ext cx="1587" cy="2814638"/>
            </a:xfrm>
            <a:custGeom>
              <a:avLst/>
              <a:gdLst/>
              <a:ahLst/>
              <a:cxnLst>
                <a:cxn ang="0">
                  <a:pos x="0" y="489"/>
                </a:cxn>
                <a:cxn ang="0">
                  <a:pos x="0" y="0"/>
                </a:cxn>
                <a:cxn ang="0">
                  <a:pos x="0" y="0"/>
                </a:cxn>
              </a:cxnLst>
              <a:rect l="0" t="0" r="r" b="b"/>
              <a:pathLst>
                <a:path h="489">
                  <a:moveTo>
                    <a:pt x="0" y="489"/>
                  </a:moveTo>
                  <a:lnTo>
                    <a:pt x="0" y="0"/>
                  </a:lnTo>
                  <a:lnTo>
                    <a:pt x="0" y="0"/>
                  </a:lnTo>
                </a:path>
              </a:pathLst>
            </a:custGeom>
            <a:noFill/>
            <a:ln w="11113">
              <a:solidFill>
                <a:srgbClr val="000000"/>
              </a:solidFill>
              <a:prstDash val="sysDot"/>
              <a:round/>
              <a:headEnd/>
              <a:tailEnd/>
            </a:ln>
          </p:spPr>
          <p:txBody>
            <a:bodyPr/>
            <a:lstStyle/>
            <a:p>
              <a:endParaRPr lang="he-IL"/>
            </a:p>
          </p:txBody>
        </p:sp>
        <p:sp>
          <p:nvSpPr>
            <p:cNvPr id="87160" name="Freeform 120"/>
            <p:cNvSpPr>
              <a:spLocks/>
            </p:cNvSpPr>
            <p:nvPr/>
          </p:nvSpPr>
          <p:spPr bwMode="auto">
            <a:xfrm>
              <a:off x="5026025" y="4273550"/>
              <a:ext cx="3571875" cy="1588"/>
            </a:xfrm>
            <a:custGeom>
              <a:avLst/>
              <a:gdLst/>
              <a:ahLst/>
              <a:cxnLst>
                <a:cxn ang="0">
                  <a:pos x="0" y="0"/>
                </a:cxn>
                <a:cxn ang="0">
                  <a:pos x="620" y="0"/>
                </a:cxn>
                <a:cxn ang="0">
                  <a:pos x="620" y="0"/>
                </a:cxn>
              </a:cxnLst>
              <a:rect l="0" t="0" r="r" b="b"/>
              <a:pathLst>
                <a:path w="620">
                  <a:moveTo>
                    <a:pt x="0" y="0"/>
                  </a:moveTo>
                  <a:lnTo>
                    <a:pt x="620" y="0"/>
                  </a:lnTo>
                  <a:lnTo>
                    <a:pt x="620" y="0"/>
                  </a:lnTo>
                </a:path>
              </a:pathLst>
            </a:custGeom>
            <a:noFill/>
            <a:ln w="11113">
              <a:solidFill>
                <a:srgbClr val="000000"/>
              </a:solidFill>
              <a:prstDash val="sysDot"/>
              <a:round/>
              <a:headEnd/>
              <a:tailEnd/>
            </a:ln>
          </p:spPr>
          <p:txBody>
            <a:bodyPr/>
            <a:lstStyle/>
            <a:p>
              <a:endParaRPr lang="he-IL"/>
            </a:p>
          </p:txBody>
        </p:sp>
        <p:sp>
          <p:nvSpPr>
            <p:cNvPr id="87161" name="Freeform 121"/>
            <p:cNvSpPr>
              <a:spLocks/>
            </p:cNvSpPr>
            <p:nvPr/>
          </p:nvSpPr>
          <p:spPr bwMode="auto">
            <a:xfrm>
              <a:off x="5026025" y="3398838"/>
              <a:ext cx="3571875" cy="1587"/>
            </a:xfrm>
            <a:custGeom>
              <a:avLst/>
              <a:gdLst/>
              <a:ahLst/>
              <a:cxnLst>
                <a:cxn ang="0">
                  <a:pos x="0" y="0"/>
                </a:cxn>
                <a:cxn ang="0">
                  <a:pos x="620" y="0"/>
                </a:cxn>
                <a:cxn ang="0">
                  <a:pos x="620" y="0"/>
                </a:cxn>
              </a:cxnLst>
              <a:rect l="0" t="0" r="r" b="b"/>
              <a:pathLst>
                <a:path w="620">
                  <a:moveTo>
                    <a:pt x="0" y="0"/>
                  </a:moveTo>
                  <a:lnTo>
                    <a:pt x="620" y="0"/>
                  </a:lnTo>
                  <a:lnTo>
                    <a:pt x="620" y="0"/>
                  </a:lnTo>
                </a:path>
              </a:pathLst>
            </a:custGeom>
            <a:noFill/>
            <a:ln w="11113">
              <a:solidFill>
                <a:srgbClr val="000000"/>
              </a:solidFill>
              <a:prstDash val="sysDot"/>
              <a:round/>
              <a:headEnd/>
              <a:tailEnd/>
            </a:ln>
          </p:spPr>
          <p:txBody>
            <a:bodyPr/>
            <a:lstStyle/>
            <a:p>
              <a:endParaRPr lang="he-IL"/>
            </a:p>
          </p:txBody>
        </p:sp>
        <p:sp>
          <p:nvSpPr>
            <p:cNvPr id="87162" name="Freeform 122"/>
            <p:cNvSpPr>
              <a:spLocks/>
            </p:cNvSpPr>
            <p:nvPr/>
          </p:nvSpPr>
          <p:spPr bwMode="auto">
            <a:xfrm>
              <a:off x="5026025" y="2517775"/>
              <a:ext cx="3571875" cy="1588"/>
            </a:xfrm>
            <a:custGeom>
              <a:avLst/>
              <a:gdLst/>
              <a:ahLst/>
              <a:cxnLst>
                <a:cxn ang="0">
                  <a:pos x="0" y="0"/>
                </a:cxn>
                <a:cxn ang="0">
                  <a:pos x="620" y="0"/>
                </a:cxn>
                <a:cxn ang="0">
                  <a:pos x="620" y="0"/>
                </a:cxn>
              </a:cxnLst>
              <a:rect l="0" t="0" r="r" b="b"/>
              <a:pathLst>
                <a:path w="620">
                  <a:moveTo>
                    <a:pt x="0" y="0"/>
                  </a:moveTo>
                  <a:lnTo>
                    <a:pt x="620" y="0"/>
                  </a:lnTo>
                  <a:lnTo>
                    <a:pt x="620" y="0"/>
                  </a:lnTo>
                </a:path>
              </a:pathLst>
            </a:custGeom>
            <a:noFill/>
            <a:ln w="11113">
              <a:solidFill>
                <a:srgbClr val="000000"/>
              </a:solidFill>
              <a:prstDash val="sysDot"/>
              <a:round/>
              <a:headEnd/>
              <a:tailEnd/>
            </a:ln>
          </p:spPr>
          <p:txBody>
            <a:bodyPr/>
            <a:lstStyle/>
            <a:p>
              <a:endParaRPr lang="he-IL"/>
            </a:p>
          </p:txBody>
        </p:sp>
        <p:sp>
          <p:nvSpPr>
            <p:cNvPr id="87163" name="Line 123"/>
            <p:cNvSpPr>
              <a:spLocks noChangeShapeType="1"/>
            </p:cNvSpPr>
            <p:nvPr/>
          </p:nvSpPr>
          <p:spPr bwMode="auto">
            <a:xfrm>
              <a:off x="5026025" y="1816100"/>
              <a:ext cx="3571875" cy="1588"/>
            </a:xfrm>
            <a:prstGeom prst="line">
              <a:avLst/>
            </a:prstGeom>
            <a:noFill/>
            <a:ln w="23813">
              <a:solidFill>
                <a:srgbClr val="000000"/>
              </a:solidFill>
              <a:round/>
              <a:headEnd/>
              <a:tailEnd/>
            </a:ln>
          </p:spPr>
          <p:txBody>
            <a:bodyPr/>
            <a:lstStyle/>
            <a:p>
              <a:endParaRPr lang="he-IL"/>
            </a:p>
          </p:txBody>
        </p:sp>
        <p:sp>
          <p:nvSpPr>
            <p:cNvPr id="87164" name="Freeform 124"/>
            <p:cNvSpPr>
              <a:spLocks/>
            </p:cNvSpPr>
            <p:nvPr/>
          </p:nvSpPr>
          <p:spPr bwMode="auto">
            <a:xfrm>
              <a:off x="5026025" y="1816100"/>
              <a:ext cx="3571875" cy="2814638"/>
            </a:xfrm>
            <a:custGeom>
              <a:avLst/>
              <a:gdLst/>
              <a:ahLst/>
              <a:cxnLst>
                <a:cxn ang="0">
                  <a:pos x="0" y="489"/>
                </a:cxn>
                <a:cxn ang="0">
                  <a:pos x="620" y="489"/>
                </a:cxn>
                <a:cxn ang="0">
                  <a:pos x="620" y="0"/>
                </a:cxn>
              </a:cxnLst>
              <a:rect l="0" t="0" r="r" b="b"/>
              <a:pathLst>
                <a:path w="620" h="489">
                  <a:moveTo>
                    <a:pt x="0" y="489"/>
                  </a:moveTo>
                  <a:lnTo>
                    <a:pt x="620" y="489"/>
                  </a:lnTo>
                  <a:lnTo>
                    <a:pt x="620" y="0"/>
                  </a:lnTo>
                </a:path>
              </a:pathLst>
            </a:custGeom>
            <a:noFill/>
            <a:ln w="23813">
              <a:solidFill>
                <a:srgbClr val="000000"/>
              </a:solidFill>
              <a:prstDash val="solid"/>
              <a:round/>
              <a:headEnd/>
              <a:tailEnd/>
            </a:ln>
          </p:spPr>
          <p:txBody>
            <a:bodyPr/>
            <a:lstStyle/>
            <a:p>
              <a:endParaRPr lang="he-IL"/>
            </a:p>
          </p:txBody>
        </p:sp>
        <p:sp>
          <p:nvSpPr>
            <p:cNvPr id="87165" name="Line 125"/>
            <p:cNvSpPr>
              <a:spLocks noChangeShapeType="1"/>
            </p:cNvSpPr>
            <p:nvPr/>
          </p:nvSpPr>
          <p:spPr bwMode="auto">
            <a:xfrm flipV="1">
              <a:off x="5026025" y="1816100"/>
              <a:ext cx="1588" cy="2814638"/>
            </a:xfrm>
            <a:prstGeom prst="line">
              <a:avLst/>
            </a:prstGeom>
            <a:noFill/>
            <a:ln w="23813">
              <a:solidFill>
                <a:srgbClr val="000000"/>
              </a:solidFill>
              <a:round/>
              <a:headEnd/>
              <a:tailEnd/>
            </a:ln>
          </p:spPr>
          <p:txBody>
            <a:bodyPr/>
            <a:lstStyle/>
            <a:p>
              <a:endParaRPr lang="he-IL"/>
            </a:p>
          </p:txBody>
        </p:sp>
        <p:sp>
          <p:nvSpPr>
            <p:cNvPr id="87166" name="Line 126"/>
            <p:cNvSpPr>
              <a:spLocks noChangeShapeType="1"/>
            </p:cNvSpPr>
            <p:nvPr/>
          </p:nvSpPr>
          <p:spPr bwMode="auto">
            <a:xfrm>
              <a:off x="5026025" y="4630738"/>
              <a:ext cx="3571875" cy="1587"/>
            </a:xfrm>
            <a:prstGeom prst="line">
              <a:avLst/>
            </a:prstGeom>
            <a:noFill/>
            <a:ln w="23813">
              <a:solidFill>
                <a:srgbClr val="000000"/>
              </a:solidFill>
              <a:round/>
              <a:headEnd/>
              <a:tailEnd/>
            </a:ln>
          </p:spPr>
          <p:txBody>
            <a:bodyPr/>
            <a:lstStyle/>
            <a:p>
              <a:endParaRPr lang="he-IL"/>
            </a:p>
          </p:txBody>
        </p:sp>
        <p:sp>
          <p:nvSpPr>
            <p:cNvPr id="87167" name="Line 127"/>
            <p:cNvSpPr>
              <a:spLocks noChangeShapeType="1"/>
            </p:cNvSpPr>
            <p:nvPr/>
          </p:nvSpPr>
          <p:spPr bwMode="auto">
            <a:xfrm flipV="1">
              <a:off x="5026025" y="1816100"/>
              <a:ext cx="1588" cy="2814638"/>
            </a:xfrm>
            <a:prstGeom prst="line">
              <a:avLst/>
            </a:prstGeom>
            <a:noFill/>
            <a:ln w="23813">
              <a:solidFill>
                <a:srgbClr val="000000"/>
              </a:solidFill>
              <a:round/>
              <a:headEnd/>
              <a:tailEnd/>
            </a:ln>
          </p:spPr>
          <p:txBody>
            <a:bodyPr/>
            <a:lstStyle/>
            <a:p>
              <a:endParaRPr lang="he-IL"/>
            </a:p>
          </p:txBody>
        </p:sp>
        <p:sp>
          <p:nvSpPr>
            <p:cNvPr id="87168" name="Line 128"/>
            <p:cNvSpPr>
              <a:spLocks noChangeShapeType="1"/>
            </p:cNvSpPr>
            <p:nvPr/>
          </p:nvSpPr>
          <p:spPr bwMode="auto">
            <a:xfrm flipV="1">
              <a:off x="5026025" y="4589463"/>
              <a:ext cx="1588" cy="41275"/>
            </a:xfrm>
            <a:prstGeom prst="line">
              <a:avLst/>
            </a:prstGeom>
            <a:noFill/>
            <a:ln w="23813">
              <a:solidFill>
                <a:srgbClr val="000000"/>
              </a:solidFill>
              <a:round/>
              <a:headEnd/>
              <a:tailEnd/>
            </a:ln>
          </p:spPr>
          <p:txBody>
            <a:bodyPr/>
            <a:lstStyle/>
            <a:p>
              <a:endParaRPr lang="he-IL"/>
            </a:p>
          </p:txBody>
        </p:sp>
        <p:sp>
          <p:nvSpPr>
            <p:cNvPr id="87169" name="Line 129"/>
            <p:cNvSpPr>
              <a:spLocks noChangeShapeType="1"/>
            </p:cNvSpPr>
            <p:nvPr/>
          </p:nvSpPr>
          <p:spPr bwMode="auto">
            <a:xfrm>
              <a:off x="5026025" y="1816100"/>
              <a:ext cx="1588" cy="34925"/>
            </a:xfrm>
            <a:prstGeom prst="line">
              <a:avLst/>
            </a:prstGeom>
            <a:noFill/>
            <a:ln w="23813">
              <a:solidFill>
                <a:srgbClr val="000000"/>
              </a:solidFill>
              <a:round/>
              <a:headEnd/>
              <a:tailEnd/>
            </a:ln>
          </p:spPr>
          <p:txBody>
            <a:bodyPr/>
            <a:lstStyle/>
            <a:p>
              <a:endParaRPr lang="he-IL"/>
            </a:p>
          </p:txBody>
        </p:sp>
        <p:sp>
          <p:nvSpPr>
            <p:cNvPr id="87170" name="Rectangle 130"/>
            <p:cNvSpPr>
              <a:spLocks noChangeArrowheads="1"/>
            </p:cNvSpPr>
            <p:nvPr/>
          </p:nvSpPr>
          <p:spPr bwMode="auto">
            <a:xfrm>
              <a:off x="4873625" y="4648200"/>
              <a:ext cx="236538"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-20</a:t>
              </a:r>
              <a:endParaRPr lang="en-US" sz="1400"/>
            </a:p>
          </p:txBody>
        </p:sp>
        <p:sp>
          <p:nvSpPr>
            <p:cNvPr id="87171" name="Line 131"/>
            <p:cNvSpPr>
              <a:spLocks noChangeShapeType="1"/>
            </p:cNvSpPr>
            <p:nvPr/>
          </p:nvSpPr>
          <p:spPr bwMode="auto">
            <a:xfrm flipV="1">
              <a:off x="5683250" y="4589463"/>
              <a:ext cx="1588" cy="41275"/>
            </a:xfrm>
            <a:prstGeom prst="line">
              <a:avLst/>
            </a:prstGeom>
            <a:noFill/>
            <a:ln w="23813">
              <a:solidFill>
                <a:srgbClr val="000000"/>
              </a:solidFill>
              <a:round/>
              <a:headEnd/>
              <a:tailEnd/>
            </a:ln>
          </p:spPr>
          <p:txBody>
            <a:bodyPr/>
            <a:lstStyle/>
            <a:p>
              <a:endParaRPr lang="he-IL"/>
            </a:p>
          </p:txBody>
        </p:sp>
        <p:sp>
          <p:nvSpPr>
            <p:cNvPr id="87172" name="Line 132"/>
            <p:cNvSpPr>
              <a:spLocks noChangeShapeType="1"/>
            </p:cNvSpPr>
            <p:nvPr/>
          </p:nvSpPr>
          <p:spPr bwMode="auto">
            <a:xfrm>
              <a:off x="5683250" y="1816100"/>
              <a:ext cx="1588" cy="34925"/>
            </a:xfrm>
            <a:prstGeom prst="line">
              <a:avLst/>
            </a:prstGeom>
            <a:noFill/>
            <a:ln w="23813">
              <a:solidFill>
                <a:srgbClr val="000000"/>
              </a:solidFill>
              <a:round/>
              <a:headEnd/>
              <a:tailEnd/>
            </a:ln>
          </p:spPr>
          <p:txBody>
            <a:bodyPr/>
            <a:lstStyle/>
            <a:p>
              <a:endParaRPr lang="he-IL"/>
            </a:p>
          </p:txBody>
        </p:sp>
        <p:sp>
          <p:nvSpPr>
            <p:cNvPr id="87173" name="Rectangle 133"/>
            <p:cNvSpPr>
              <a:spLocks noChangeArrowheads="1"/>
            </p:cNvSpPr>
            <p:nvPr/>
          </p:nvSpPr>
          <p:spPr bwMode="auto">
            <a:xfrm>
              <a:off x="5529263" y="4648200"/>
              <a:ext cx="236537"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-10</a:t>
              </a:r>
              <a:endParaRPr lang="en-US" sz="1400"/>
            </a:p>
          </p:txBody>
        </p:sp>
        <p:sp>
          <p:nvSpPr>
            <p:cNvPr id="87174" name="Line 134"/>
            <p:cNvSpPr>
              <a:spLocks noChangeShapeType="1"/>
            </p:cNvSpPr>
            <p:nvPr/>
          </p:nvSpPr>
          <p:spPr bwMode="auto">
            <a:xfrm flipV="1">
              <a:off x="6345238" y="4589463"/>
              <a:ext cx="1587" cy="41275"/>
            </a:xfrm>
            <a:prstGeom prst="line">
              <a:avLst/>
            </a:prstGeom>
            <a:noFill/>
            <a:ln w="23813">
              <a:solidFill>
                <a:srgbClr val="000000"/>
              </a:solidFill>
              <a:round/>
              <a:headEnd/>
              <a:tailEnd/>
            </a:ln>
          </p:spPr>
          <p:txBody>
            <a:bodyPr/>
            <a:lstStyle/>
            <a:p>
              <a:endParaRPr lang="he-IL"/>
            </a:p>
          </p:txBody>
        </p:sp>
        <p:sp>
          <p:nvSpPr>
            <p:cNvPr id="87175" name="Line 135"/>
            <p:cNvSpPr>
              <a:spLocks noChangeShapeType="1"/>
            </p:cNvSpPr>
            <p:nvPr/>
          </p:nvSpPr>
          <p:spPr bwMode="auto">
            <a:xfrm>
              <a:off x="6345238" y="1816100"/>
              <a:ext cx="1587" cy="34925"/>
            </a:xfrm>
            <a:prstGeom prst="line">
              <a:avLst/>
            </a:prstGeom>
            <a:noFill/>
            <a:ln w="23813">
              <a:solidFill>
                <a:srgbClr val="000000"/>
              </a:solidFill>
              <a:round/>
              <a:headEnd/>
              <a:tailEnd/>
            </a:ln>
          </p:spPr>
          <p:txBody>
            <a:bodyPr/>
            <a:lstStyle/>
            <a:p>
              <a:endParaRPr lang="he-IL"/>
            </a:p>
          </p:txBody>
        </p:sp>
        <p:sp>
          <p:nvSpPr>
            <p:cNvPr id="87176" name="Rectangle 136"/>
            <p:cNvSpPr>
              <a:spLocks noChangeArrowheads="1"/>
            </p:cNvSpPr>
            <p:nvPr/>
          </p:nvSpPr>
          <p:spPr bwMode="auto">
            <a:xfrm>
              <a:off x="6292850" y="4648200"/>
              <a:ext cx="88900"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0</a:t>
              </a:r>
              <a:endParaRPr lang="en-US" sz="1400"/>
            </a:p>
          </p:txBody>
        </p:sp>
        <p:sp>
          <p:nvSpPr>
            <p:cNvPr id="87177" name="Line 137"/>
            <p:cNvSpPr>
              <a:spLocks noChangeShapeType="1"/>
            </p:cNvSpPr>
            <p:nvPr/>
          </p:nvSpPr>
          <p:spPr bwMode="auto">
            <a:xfrm flipV="1">
              <a:off x="7008813" y="4589463"/>
              <a:ext cx="1587" cy="41275"/>
            </a:xfrm>
            <a:prstGeom prst="line">
              <a:avLst/>
            </a:prstGeom>
            <a:noFill/>
            <a:ln w="23813">
              <a:solidFill>
                <a:srgbClr val="000000"/>
              </a:solidFill>
              <a:round/>
              <a:headEnd/>
              <a:tailEnd/>
            </a:ln>
          </p:spPr>
          <p:txBody>
            <a:bodyPr/>
            <a:lstStyle/>
            <a:p>
              <a:endParaRPr lang="he-IL"/>
            </a:p>
          </p:txBody>
        </p:sp>
        <p:sp>
          <p:nvSpPr>
            <p:cNvPr id="87178" name="Line 138"/>
            <p:cNvSpPr>
              <a:spLocks noChangeShapeType="1"/>
            </p:cNvSpPr>
            <p:nvPr/>
          </p:nvSpPr>
          <p:spPr bwMode="auto">
            <a:xfrm>
              <a:off x="7008813" y="1816100"/>
              <a:ext cx="1587" cy="34925"/>
            </a:xfrm>
            <a:prstGeom prst="line">
              <a:avLst/>
            </a:prstGeom>
            <a:noFill/>
            <a:ln w="23813">
              <a:solidFill>
                <a:srgbClr val="000000"/>
              </a:solidFill>
              <a:round/>
              <a:headEnd/>
              <a:tailEnd/>
            </a:ln>
          </p:spPr>
          <p:txBody>
            <a:bodyPr/>
            <a:lstStyle/>
            <a:p>
              <a:endParaRPr lang="he-IL"/>
            </a:p>
          </p:txBody>
        </p:sp>
        <p:sp>
          <p:nvSpPr>
            <p:cNvPr id="87179" name="Rectangle 139"/>
            <p:cNvSpPr>
              <a:spLocks noChangeArrowheads="1"/>
            </p:cNvSpPr>
            <p:nvPr/>
          </p:nvSpPr>
          <p:spPr bwMode="auto">
            <a:xfrm>
              <a:off x="6907213" y="4648200"/>
              <a:ext cx="177800"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10</a:t>
              </a:r>
              <a:endParaRPr lang="en-US" sz="1400"/>
            </a:p>
          </p:txBody>
        </p:sp>
        <p:sp>
          <p:nvSpPr>
            <p:cNvPr id="87180" name="Line 140"/>
            <p:cNvSpPr>
              <a:spLocks noChangeShapeType="1"/>
            </p:cNvSpPr>
            <p:nvPr/>
          </p:nvSpPr>
          <p:spPr bwMode="auto">
            <a:xfrm flipV="1">
              <a:off x="7670800" y="4589463"/>
              <a:ext cx="1588" cy="41275"/>
            </a:xfrm>
            <a:prstGeom prst="line">
              <a:avLst/>
            </a:prstGeom>
            <a:noFill/>
            <a:ln w="23813">
              <a:solidFill>
                <a:srgbClr val="000000"/>
              </a:solidFill>
              <a:round/>
              <a:headEnd/>
              <a:tailEnd/>
            </a:ln>
          </p:spPr>
          <p:txBody>
            <a:bodyPr/>
            <a:lstStyle/>
            <a:p>
              <a:endParaRPr lang="he-IL"/>
            </a:p>
          </p:txBody>
        </p:sp>
        <p:sp>
          <p:nvSpPr>
            <p:cNvPr id="87181" name="Line 141"/>
            <p:cNvSpPr>
              <a:spLocks noChangeShapeType="1"/>
            </p:cNvSpPr>
            <p:nvPr/>
          </p:nvSpPr>
          <p:spPr bwMode="auto">
            <a:xfrm>
              <a:off x="7670800" y="1816100"/>
              <a:ext cx="1588" cy="34925"/>
            </a:xfrm>
            <a:prstGeom prst="line">
              <a:avLst/>
            </a:prstGeom>
            <a:noFill/>
            <a:ln w="23813">
              <a:solidFill>
                <a:srgbClr val="000000"/>
              </a:solidFill>
              <a:round/>
              <a:headEnd/>
              <a:tailEnd/>
            </a:ln>
          </p:spPr>
          <p:txBody>
            <a:bodyPr/>
            <a:lstStyle/>
            <a:p>
              <a:endParaRPr lang="he-IL"/>
            </a:p>
          </p:txBody>
        </p:sp>
        <p:sp>
          <p:nvSpPr>
            <p:cNvPr id="87182" name="Rectangle 142"/>
            <p:cNvSpPr>
              <a:spLocks noChangeArrowheads="1"/>
            </p:cNvSpPr>
            <p:nvPr/>
          </p:nvSpPr>
          <p:spPr bwMode="auto">
            <a:xfrm>
              <a:off x="7569200" y="4648200"/>
              <a:ext cx="177800"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20</a:t>
              </a:r>
              <a:endParaRPr lang="en-US" sz="1400"/>
            </a:p>
          </p:txBody>
        </p:sp>
        <p:sp>
          <p:nvSpPr>
            <p:cNvPr id="87183" name="Line 143"/>
            <p:cNvSpPr>
              <a:spLocks noChangeShapeType="1"/>
            </p:cNvSpPr>
            <p:nvPr/>
          </p:nvSpPr>
          <p:spPr bwMode="auto">
            <a:xfrm flipV="1">
              <a:off x="8332788" y="4589463"/>
              <a:ext cx="1587" cy="41275"/>
            </a:xfrm>
            <a:prstGeom prst="line">
              <a:avLst/>
            </a:prstGeom>
            <a:noFill/>
            <a:ln w="23813">
              <a:solidFill>
                <a:srgbClr val="000000"/>
              </a:solidFill>
              <a:round/>
              <a:headEnd/>
              <a:tailEnd/>
            </a:ln>
          </p:spPr>
          <p:txBody>
            <a:bodyPr/>
            <a:lstStyle/>
            <a:p>
              <a:endParaRPr lang="he-IL"/>
            </a:p>
          </p:txBody>
        </p:sp>
        <p:sp>
          <p:nvSpPr>
            <p:cNvPr id="87184" name="Line 144"/>
            <p:cNvSpPr>
              <a:spLocks noChangeShapeType="1"/>
            </p:cNvSpPr>
            <p:nvPr/>
          </p:nvSpPr>
          <p:spPr bwMode="auto">
            <a:xfrm>
              <a:off x="8332788" y="1816100"/>
              <a:ext cx="1587" cy="34925"/>
            </a:xfrm>
            <a:prstGeom prst="line">
              <a:avLst/>
            </a:prstGeom>
            <a:noFill/>
            <a:ln w="23813">
              <a:solidFill>
                <a:srgbClr val="000000"/>
              </a:solidFill>
              <a:round/>
              <a:headEnd/>
              <a:tailEnd/>
            </a:ln>
          </p:spPr>
          <p:txBody>
            <a:bodyPr/>
            <a:lstStyle/>
            <a:p>
              <a:endParaRPr lang="he-IL"/>
            </a:p>
          </p:txBody>
        </p:sp>
        <p:sp>
          <p:nvSpPr>
            <p:cNvPr id="87185" name="Rectangle 145"/>
            <p:cNvSpPr>
              <a:spLocks noChangeArrowheads="1"/>
            </p:cNvSpPr>
            <p:nvPr/>
          </p:nvSpPr>
          <p:spPr bwMode="auto">
            <a:xfrm>
              <a:off x="8231188" y="4648200"/>
              <a:ext cx="177800"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30</a:t>
              </a:r>
              <a:endParaRPr lang="en-US" sz="1400"/>
            </a:p>
          </p:txBody>
        </p:sp>
        <p:sp>
          <p:nvSpPr>
            <p:cNvPr id="87186" name="Line 146"/>
            <p:cNvSpPr>
              <a:spLocks noChangeShapeType="1"/>
            </p:cNvSpPr>
            <p:nvPr/>
          </p:nvSpPr>
          <p:spPr bwMode="auto">
            <a:xfrm>
              <a:off x="5026025" y="4273550"/>
              <a:ext cx="34925" cy="1588"/>
            </a:xfrm>
            <a:prstGeom prst="line">
              <a:avLst/>
            </a:prstGeom>
            <a:noFill/>
            <a:ln w="23813">
              <a:solidFill>
                <a:srgbClr val="000000"/>
              </a:solidFill>
              <a:round/>
              <a:headEnd/>
              <a:tailEnd/>
            </a:ln>
          </p:spPr>
          <p:txBody>
            <a:bodyPr/>
            <a:lstStyle/>
            <a:p>
              <a:endParaRPr lang="he-IL"/>
            </a:p>
          </p:txBody>
        </p:sp>
        <p:sp>
          <p:nvSpPr>
            <p:cNvPr id="87187" name="Line 147"/>
            <p:cNvSpPr>
              <a:spLocks noChangeShapeType="1"/>
            </p:cNvSpPr>
            <p:nvPr/>
          </p:nvSpPr>
          <p:spPr bwMode="auto">
            <a:xfrm flipH="1">
              <a:off x="8558213" y="4273550"/>
              <a:ext cx="39687" cy="1588"/>
            </a:xfrm>
            <a:prstGeom prst="line">
              <a:avLst/>
            </a:prstGeom>
            <a:noFill/>
            <a:ln w="23813">
              <a:solidFill>
                <a:srgbClr val="000000"/>
              </a:solidFill>
              <a:round/>
              <a:headEnd/>
              <a:tailEnd/>
            </a:ln>
          </p:spPr>
          <p:txBody>
            <a:bodyPr/>
            <a:lstStyle/>
            <a:p>
              <a:endParaRPr lang="he-IL"/>
            </a:p>
          </p:txBody>
        </p:sp>
        <p:sp>
          <p:nvSpPr>
            <p:cNvPr id="87188" name="Rectangle 148"/>
            <p:cNvSpPr>
              <a:spLocks noChangeArrowheads="1"/>
            </p:cNvSpPr>
            <p:nvPr/>
          </p:nvSpPr>
          <p:spPr bwMode="auto">
            <a:xfrm>
              <a:off x="4846638" y="4159250"/>
              <a:ext cx="88900"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0</a:t>
              </a:r>
              <a:endParaRPr lang="en-US" sz="1400"/>
            </a:p>
          </p:txBody>
        </p:sp>
        <p:sp>
          <p:nvSpPr>
            <p:cNvPr id="87189" name="Line 149"/>
            <p:cNvSpPr>
              <a:spLocks noChangeShapeType="1"/>
            </p:cNvSpPr>
            <p:nvPr/>
          </p:nvSpPr>
          <p:spPr bwMode="auto">
            <a:xfrm>
              <a:off x="5026025" y="3398838"/>
              <a:ext cx="34925" cy="1587"/>
            </a:xfrm>
            <a:prstGeom prst="line">
              <a:avLst/>
            </a:prstGeom>
            <a:noFill/>
            <a:ln w="23813">
              <a:solidFill>
                <a:srgbClr val="000000"/>
              </a:solidFill>
              <a:round/>
              <a:headEnd/>
              <a:tailEnd/>
            </a:ln>
          </p:spPr>
          <p:txBody>
            <a:bodyPr/>
            <a:lstStyle/>
            <a:p>
              <a:endParaRPr lang="he-IL"/>
            </a:p>
          </p:txBody>
        </p:sp>
        <p:sp>
          <p:nvSpPr>
            <p:cNvPr id="87190" name="Line 150"/>
            <p:cNvSpPr>
              <a:spLocks noChangeShapeType="1"/>
            </p:cNvSpPr>
            <p:nvPr/>
          </p:nvSpPr>
          <p:spPr bwMode="auto">
            <a:xfrm flipH="1">
              <a:off x="8558213" y="3398838"/>
              <a:ext cx="39687" cy="1587"/>
            </a:xfrm>
            <a:prstGeom prst="line">
              <a:avLst/>
            </a:prstGeom>
            <a:noFill/>
            <a:ln w="23813">
              <a:solidFill>
                <a:srgbClr val="000000"/>
              </a:solidFill>
              <a:round/>
              <a:headEnd/>
              <a:tailEnd/>
            </a:ln>
          </p:spPr>
          <p:txBody>
            <a:bodyPr/>
            <a:lstStyle/>
            <a:p>
              <a:endParaRPr lang="he-IL"/>
            </a:p>
          </p:txBody>
        </p:sp>
        <p:sp>
          <p:nvSpPr>
            <p:cNvPr id="87191" name="Rectangle 151"/>
            <p:cNvSpPr>
              <a:spLocks noChangeArrowheads="1"/>
            </p:cNvSpPr>
            <p:nvPr/>
          </p:nvSpPr>
          <p:spPr bwMode="auto">
            <a:xfrm>
              <a:off x="4757738" y="3284538"/>
              <a:ext cx="222250"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0.5</a:t>
              </a:r>
              <a:endParaRPr lang="en-US" sz="1400"/>
            </a:p>
          </p:txBody>
        </p:sp>
        <p:sp>
          <p:nvSpPr>
            <p:cNvPr id="87192" name="Line 152"/>
            <p:cNvSpPr>
              <a:spLocks noChangeShapeType="1"/>
            </p:cNvSpPr>
            <p:nvPr/>
          </p:nvSpPr>
          <p:spPr bwMode="auto">
            <a:xfrm>
              <a:off x="5026025" y="2517775"/>
              <a:ext cx="34925" cy="1588"/>
            </a:xfrm>
            <a:prstGeom prst="line">
              <a:avLst/>
            </a:prstGeom>
            <a:noFill/>
            <a:ln w="23813">
              <a:solidFill>
                <a:srgbClr val="000000"/>
              </a:solidFill>
              <a:round/>
              <a:headEnd/>
              <a:tailEnd/>
            </a:ln>
          </p:spPr>
          <p:txBody>
            <a:bodyPr/>
            <a:lstStyle/>
            <a:p>
              <a:endParaRPr lang="he-IL"/>
            </a:p>
          </p:txBody>
        </p:sp>
        <p:sp>
          <p:nvSpPr>
            <p:cNvPr id="87193" name="Line 153"/>
            <p:cNvSpPr>
              <a:spLocks noChangeShapeType="1"/>
            </p:cNvSpPr>
            <p:nvPr/>
          </p:nvSpPr>
          <p:spPr bwMode="auto">
            <a:xfrm flipH="1">
              <a:off x="8558213" y="2517775"/>
              <a:ext cx="39687" cy="1588"/>
            </a:xfrm>
            <a:prstGeom prst="line">
              <a:avLst/>
            </a:prstGeom>
            <a:noFill/>
            <a:ln w="23813">
              <a:solidFill>
                <a:srgbClr val="000000"/>
              </a:solidFill>
              <a:round/>
              <a:headEnd/>
              <a:tailEnd/>
            </a:ln>
          </p:spPr>
          <p:txBody>
            <a:bodyPr/>
            <a:lstStyle/>
            <a:p>
              <a:endParaRPr lang="he-IL"/>
            </a:p>
          </p:txBody>
        </p:sp>
        <p:sp>
          <p:nvSpPr>
            <p:cNvPr id="87194" name="Rectangle 154"/>
            <p:cNvSpPr>
              <a:spLocks noChangeArrowheads="1"/>
            </p:cNvSpPr>
            <p:nvPr/>
          </p:nvSpPr>
          <p:spPr bwMode="auto">
            <a:xfrm>
              <a:off x="4846638" y="2403475"/>
              <a:ext cx="88900"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1</a:t>
              </a:r>
              <a:endParaRPr lang="en-US" sz="1400"/>
            </a:p>
          </p:txBody>
        </p:sp>
        <p:sp>
          <p:nvSpPr>
            <p:cNvPr id="87195" name="Line 155"/>
            <p:cNvSpPr>
              <a:spLocks noChangeShapeType="1"/>
            </p:cNvSpPr>
            <p:nvPr/>
          </p:nvSpPr>
          <p:spPr bwMode="auto">
            <a:xfrm>
              <a:off x="5026025" y="1816100"/>
              <a:ext cx="3571875" cy="1588"/>
            </a:xfrm>
            <a:prstGeom prst="line">
              <a:avLst/>
            </a:prstGeom>
            <a:noFill/>
            <a:ln w="23813">
              <a:solidFill>
                <a:srgbClr val="000000"/>
              </a:solidFill>
              <a:round/>
              <a:headEnd/>
              <a:tailEnd/>
            </a:ln>
          </p:spPr>
          <p:txBody>
            <a:bodyPr/>
            <a:lstStyle/>
            <a:p>
              <a:endParaRPr lang="he-IL"/>
            </a:p>
          </p:txBody>
        </p:sp>
        <p:sp>
          <p:nvSpPr>
            <p:cNvPr id="87198" name="Freeform 158"/>
            <p:cNvSpPr>
              <a:spLocks/>
            </p:cNvSpPr>
            <p:nvPr/>
          </p:nvSpPr>
          <p:spPr bwMode="auto">
            <a:xfrm>
              <a:off x="5026025" y="4273550"/>
              <a:ext cx="836613" cy="1588"/>
            </a:xfrm>
            <a:custGeom>
              <a:avLst/>
              <a:gdLst/>
              <a:ahLst/>
              <a:cxnLst>
                <a:cxn ang="0">
                  <a:pos x="8" y="0"/>
                </a:cxn>
                <a:cxn ang="0">
                  <a:pos x="19" y="0"/>
                </a:cxn>
                <a:cxn ang="0">
                  <a:pos x="33" y="0"/>
                </a:cxn>
                <a:cxn ang="0">
                  <a:pos x="44" y="0"/>
                </a:cxn>
                <a:cxn ang="0">
                  <a:pos x="58" y="0"/>
                </a:cxn>
                <a:cxn ang="0">
                  <a:pos x="69" y="0"/>
                </a:cxn>
                <a:cxn ang="0">
                  <a:pos x="80" y="0"/>
                </a:cxn>
                <a:cxn ang="0">
                  <a:pos x="95" y="0"/>
                </a:cxn>
                <a:cxn ang="0">
                  <a:pos x="106" y="0"/>
                </a:cxn>
                <a:cxn ang="0">
                  <a:pos x="120" y="0"/>
                </a:cxn>
                <a:cxn ang="0">
                  <a:pos x="131" y="0"/>
                </a:cxn>
                <a:cxn ang="0">
                  <a:pos x="146" y="0"/>
                </a:cxn>
                <a:cxn ang="0">
                  <a:pos x="156" y="0"/>
                </a:cxn>
                <a:cxn ang="0">
                  <a:pos x="171" y="0"/>
                </a:cxn>
                <a:cxn ang="0">
                  <a:pos x="182" y="0"/>
                </a:cxn>
                <a:cxn ang="0">
                  <a:pos x="193" y="0"/>
                </a:cxn>
                <a:cxn ang="0">
                  <a:pos x="207" y="0"/>
                </a:cxn>
                <a:cxn ang="0">
                  <a:pos x="218" y="0"/>
                </a:cxn>
                <a:cxn ang="0">
                  <a:pos x="233" y="0"/>
                </a:cxn>
                <a:cxn ang="0">
                  <a:pos x="244" y="0"/>
                </a:cxn>
                <a:cxn ang="0">
                  <a:pos x="258" y="0"/>
                </a:cxn>
                <a:cxn ang="0">
                  <a:pos x="269" y="0"/>
                </a:cxn>
                <a:cxn ang="0">
                  <a:pos x="283" y="0"/>
                </a:cxn>
                <a:cxn ang="0">
                  <a:pos x="294" y="0"/>
                </a:cxn>
                <a:cxn ang="0">
                  <a:pos x="305" y="0"/>
                </a:cxn>
                <a:cxn ang="0">
                  <a:pos x="320" y="0"/>
                </a:cxn>
                <a:cxn ang="0">
                  <a:pos x="331" y="0"/>
                </a:cxn>
                <a:cxn ang="0">
                  <a:pos x="345" y="0"/>
                </a:cxn>
                <a:cxn ang="0">
                  <a:pos x="356" y="0"/>
                </a:cxn>
                <a:cxn ang="0">
                  <a:pos x="371" y="0"/>
                </a:cxn>
                <a:cxn ang="0">
                  <a:pos x="381" y="0"/>
                </a:cxn>
                <a:cxn ang="0">
                  <a:pos x="396" y="0"/>
                </a:cxn>
                <a:cxn ang="0">
                  <a:pos x="407" y="0"/>
                </a:cxn>
                <a:cxn ang="0">
                  <a:pos x="418" y="0"/>
                </a:cxn>
                <a:cxn ang="0">
                  <a:pos x="432" y="0"/>
                </a:cxn>
                <a:cxn ang="0">
                  <a:pos x="443" y="0"/>
                </a:cxn>
                <a:cxn ang="0">
                  <a:pos x="458" y="0"/>
                </a:cxn>
                <a:cxn ang="0">
                  <a:pos x="468" y="0"/>
                </a:cxn>
                <a:cxn ang="0">
                  <a:pos x="483" y="0"/>
                </a:cxn>
                <a:cxn ang="0">
                  <a:pos x="494" y="0"/>
                </a:cxn>
                <a:cxn ang="0">
                  <a:pos x="508" y="0"/>
                </a:cxn>
                <a:cxn ang="0">
                  <a:pos x="519" y="0"/>
                </a:cxn>
              </a:cxnLst>
              <a:rect l="0" t="0" r="r" b="b"/>
              <a:pathLst>
                <a:path w="527">
                  <a:moveTo>
                    <a:pt x="0" y="0"/>
                  </a:moveTo>
                  <a:lnTo>
                    <a:pt x="4" y="0"/>
                  </a:lnTo>
                  <a:lnTo>
                    <a:pt x="8" y="0"/>
                  </a:lnTo>
                  <a:lnTo>
                    <a:pt x="11" y="0"/>
                  </a:lnTo>
                  <a:lnTo>
                    <a:pt x="15" y="0"/>
                  </a:lnTo>
                  <a:lnTo>
                    <a:pt x="19" y="0"/>
                  </a:lnTo>
                  <a:lnTo>
                    <a:pt x="22" y="0"/>
                  </a:lnTo>
                  <a:lnTo>
                    <a:pt x="29" y="0"/>
                  </a:lnTo>
                  <a:lnTo>
                    <a:pt x="33" y="0"/>
                  </a:lnTo>
                  <a:lnTo>
                    <a:pt x="37" y="0"/>
                  </a:lnTo>
                  <a:lnTo>
                    <a:pt x="40" y="0"/>
                  </a:lnTo>
                  <a:lnTo>
                    <a:pt x="44" y="0"/>
                  </a:lnTo>
                  <a:lnTo>
                    <a:pt x="48" y="0"/>
                  </a:lnTo>
                  <a:lnTo>
                    <a:pt x="51" y="0"/>
                  </a:lnTo>
                  <a:lnTo>
                    <a:pt x="58" y="0"/>
                  </a:lnTo>
                  <a:lnTo>
                    <a:pt x="62" y="0"/>
                  </a:lnTo>
                  <a:lnTo>
                    <a:pt x="66" y="0"/>
                  </a:lnTo>
                  <a:lnTo>
                    <a:pt x="69" y="0"/>
                  </a:lnTo>
                  <a:lnTo>
                    <a:pt x="73" y="0"/>
                  </a:lnTo>
                  <a:lnTo>
                    <a:pt x="77" y="0"/>
                  </a:lnTo>
                  <a:lnTo>
                    <a:pt x="80" y="0"/>
                  </a:lnTo>
                  <a:lnTo>
                    <a:pt x="87" y="0"/>
                  </a:lnTo>
                  <a:lnTo>
                    <a:pt x="91" y="0"/>
                  </a:lnTo>
                  <a:lnTo>
                    <a:pt x="95" y="0"/>
                  </a:lnTo>
                  <a:lnTo>
                    <a:pt x="98" y="0"/>
                  </a:lnTo>
                  <a:lnTo>
                    <a:pt x="102" y="0"/>
                  </a:lnTo>
                  <a:lnTo>
                    <a:pt x="106" y="0"/>
                  </a:lnTo>
                  <a:lnTo>
                    <a:pt x="113" y="0"/>
                  </a:lnTo>
                  <a:lnTo>
                    <a:pt x="117" y="0"/>
                  </a:lnTo>
                  <a:lnTo>
                    <a:pt x="120" y="0"/>
                  </a:lnTo>
                  <a:lnTo>
                    <a:pt x="124" y="0"/>
                  </a:lnTo>
                  <a:lnTo>
                    <a:pt x="127" y="0"/>
                  </a:lnTo>
                  <a:lnTo>
                    <a:pt x="131" y="0"/>
                  </a:lnTo>
                  <a:lnTo>
                    <a:pt x="135" y="0"/>
                  </a:lnTo>
                  <a:lnTo>
                    <a:pt x="142" y="0"/>
                  </a:lnTo>
                  <a:lnTo>
                    <a:pt x="146" y="0"/>
                  </a:lnTo>
                  <a:lnTo>
                    <a:pt x="149" y="0"/>
                  </a:lnTo>
                  <a:lnTo>
                    <a:pt x="153" y="0"/>
                  </a:lnTo>
                  <a:lnTo>
                    <a:pt x="156" y="0"/>
                  </a:lnTo>
                  <a:lnTo>
                    <a:pt x="160" y="0"/>
                  </a:lnTo>
                  <a:lnTo>
                    <a:pt x="164" y="0"/>
                  </a:lnTo>
                  <a:lnTo>
                    <a:pt x="171" y="0"/>
                  </a:lnTo>
                  <a:lnTo>
                    <a:pt x="175" y="0"/>
                  </a:lnTo>
                  <a:lnTo>
                    <a:pt x="178" y="0"/>
                  </a:lnTo>
                  <a:lnTo>
                    <a:pt x="182" y="0"/>
                  </a:lnTo>
                  <a:lnTo>
                    <a:pt x="185" y="0"/>
                  </a:lnTo>
                  <a:lnTo>
                    <a:pt x="189" y="0"/>
                  </a:lnTo>
                  <a:lnTo>
                    <a:pt x="193" y="0"/>
                  </a:lnTo>
                  <a:lnTo>
                    <a:pt x="200" y="0"/>
                  </a:lnTo>
                  <a:lnTo>
                    <a:pt x="204" y="0"/>
                  </a:lnTo>
                  <a:lnTo>
                    <a:pt x="207" y="0"/>
                  </a:lnTo>
                  <a:lnTo>
                    <a:pt x="211" y="0"/>
                  </a:lnTo>
                  <a:lnTo>
                    <a:pt x="214" y="0"/>
                  </a:lnTo>
                  <a:lnTo>
                    <a:pt x="218" y="0"/>
                  </a:lnTo>
                  <a:lnTo>
                    <a:pt x="225" y="0"/>
                  </a:lnTo>
                  <a:lnTo>
                    <a:pt x="229" y="0"/>
                  </a:lnTo>
                  <a:lnTo>
                    <a:pt x="233" y="0"/>
                  </a:lnTo>
                  <a:lnTo>
                    <a:pt x="236" y="0"/>
                  </a:lnTo>
                  <a:lnTo>
                    <a:pt x="240" y="0"/>
                  </a:lnTo>
                  <a:lnTo>
                    <a:pt x="244" y="0"/>
                  </a:lnTo>
                  <a:lnTo>
                    <a:pt x="247" y="0"/>
                  </a:lnTo>
                  <a:lnTo>
                    <a:pt x="254" y="0"/>
                  </a:lnTo>
                  <a:lnTo>
                    <a:pt x="258" y="0"/>
                  </a:lnTo>
                  <a:lnTo>
                    <a:pt x="262" y="0"/>
                  </a:lnTo>
                  <a:lnTo>
                    <a:pt x="265" y="0"/>
                  </a:lnTo>
                  <a:lnTo>
                    <a:pt x="269" y="0"/>
                  </a:lnTo>
                  <a:lnTo>
                    <a:pt x="273" y="0"/>
                  </a:lnTo>
                  <a:lnTo>
                    <a:pt x="276" y="0"/>
                  </a:lnTo>
                  <a:lnTo>
                    <a:pt x="283" y="0"/>
                  </a:lnTo>
                  <a:lnTo>
                    <a:pt x="287" y="0"/>
                  </a:lnTo>
                  <a:lnTo>
                    <a:pt x="291" y="0"/>
                  </a:lnTo>
                  <a:lnTo>
                    <a:pt x="294" y="0"/>
                  </a:lnTo>
                  <a:lnTo>
                    <a:pt x="298" y="0"/>
                  </a:lnTo>
                  <a:lnTo>
                    <a:pt x="302" y="0"/>
                  </a:lnTo>
                  <a:lnTo>
                    <a:pt x="305" y="0"/>
                  </a:lnTo>
                  <a:lnTo>
                    <a:pt x="312" y="0"/>
                  </a:lnTo>
                  <a:lnTo>
                    <a:pt x="316" y="0"/>
                  </a:lnTo>
                  <a:lnTo>
                    <a:pt x="320" y="0"/>
                  </a:lnTo>
                  <a:lnTo>
                    <a:pt x="323" y="0"/>
                  </a:lnTo>
                  <a:lnTo>
                    <a:pt x="327" y="0"/>
                  </a:lnTo>
                  <a:lnTo>
                    <a:pt x="331" y="0"/>
                  </a:lnTo>
                  <a:lnTo>
                    <a:pt x="338" y="0"/>
                  </a:lnTo>
                  <a:lnTo>
                    <a:pt x="341" y="0"/>
                  </a:lnTo>
                  <a:lnTo>
                    <a:pt x="345" y="0"/>
                  </a:lnTo>
                  <a:lnTo>
                    <a:pt x="349" y="0"/>
                  </a:lnTo>
                  <a:lnTo>
                    <a:pt x="352" y="0"/>
                  </a:lnTo>
                  <a:lnTo>
                    <a:pt x="356" y="0"/>
                  </a:lnTo>
                  <a:lnTo>
                    <a:pt x="360" y="0"/>
                  </a:lnTo>
                  <a:lnTo>
                    <a:pt x="367" y="0"/>
                  </a:lnTo>
                  <a:lnTo>
                    <a:pt x="371" y="0"/>
                  </a:lnTo>
                  <a:lnTo>
                    <a:pt x="374" y="0"/>
                  </a:lnTo>
                  <a:lnTo>
                    <a:pt x="378" y="0"/>
                  </a:lnTo>
                  <a:lnTo>
                    <a:pt x="381" y="0"/>
                  </a:lnTo>
                  <a:lnTo>
                    <a:pt x="385" y="0"/>
                  </a:lnTo>
                  <a:lnTo>
                    <a:pt x="389" y="0"/>
                  </a:lnTo>
                  <a:lnTo>
                    <a:pt x="396" y="0"/>
                  </a:lnTo>
                  <a:lnTo>
                    <a:pt x="400" y="0"/>
                  </a:lnTo>
                  <a:lnTo>
                    <a:pt x="403" y="0"/>
                  </a:lnTo>
                  <a:lnTo>
                    <a:pt x="407" y="0"/>
                  </a:lnTo>
                  <a:lnTo>
                    <a:pt x="410" y="0"/>
                  </a:lnTo>
                  <a:lnTo>
                    <a:pt x="414" y="0"/>
                  </a:lnTo>
                  <a:lnTo>
                    <a:pt x="418" y="0"/>
                  </a:lnTo>
                  <a:lnTo>
                    <a:pt x="425" y="0"/>
                  </a:lnTo>
                  <a:lnTo>
                    <a:pt x="429" y="0"/>
                  </a:lnTo>
                  <a:lnTo>
                    <a:pt x="432" y="0"/>
                  </a:lnTo>
                  <a:lnTo>
                    <a:pt x="436" y="0"/>
                  </a:lnTo>
                  <a:lnTo>
                    <a:pt x="439" y="0"/>
                  </a:lnTo>
                  <a:lnTo>
                    <a:pt x="443" y="0"/>
                  </a:lnTo>
                  <a:lnTo>
                    <a:pt x="450" y="0"/>
                  </a:lnTo>
                  <a:lnTo>
                    <a:pt x="454" y="0"/>
                  </a:lnTo>
                  <a:lnTo>
                    <a:pt x="458" y="0"/>
                  </a:lnTo>
                  <a:lnTo>
                    <a:pt x="461" y="0"/>
                  </a:lnTo>
                  <a:lnTo>
                    <a:pt x="465" y="0"/>
                  </a:lnTo>
                  <a:lnTo>
                    <a:pt x="468" y="0"/>
                  </a:lnTo>
                  <a:lnTo>
                    <a:pt x="472" y="0"/>
                  </a:lnTo>
                  <a:lnTo>
                    <a:pt x="479" y="0"/>
                  </a:lnTo>
                  <a:lnTo>
                    <a:pt x="483" y="0"/>
                  </a:lnTo>
                  <a:lnTo>
                    <a:pt x="487" y="0"/>
                  </a:lnTo>
                  <a:lnTo>
                    <a:pt x="490" y="0"/>
                  </a:lnTo>
                  <a:lnTo>
                    <a:pt x="494" y="0"/>
                  </a:lnTo>
                  <a:lnTo>
                    <a:pt x="498" y="0"/>
                  </a:lnTo>
                  <a:lnTo>
                    <a:pt x="501" y="0"/>
                  </a:lnTo>
                  <a:lnTo>
                    <a:pt x="508" y="0"/>
                  </a:lnTo>
                  <a:lnTo>
                    <a:pt x="512" y="0"/>
                  </a:lnTo>
                  <a:lnTo>
                    <a:pt x="516" y="0"/>
                  </a:lnTo>
                  <a:lnTo>
                    <a:pt x="519" y="0"/>
                  </a:lnTo>
                  <a:lnTo>
                    <a:pt x="523" y="0"/>
                  </a:lnTo>
                  <a:lnTo>
                    <a:pt x="527" y="0"/>
                  </a:lnTo>
                </a:path>
              </a:pathLst>
            </a:custGeom>
            <a:noFill/>
            <a:ln w="11113">
              <a:solidFill>
                <a:srgbClr val="FF0000"/>
              </a:solidFill>
              <a:prstDash val="solid"/>
              <a:round/>
              <a:headEnd/>
              <a:tailEnd/>
            </a:ln>
          </p:spPr>
          <p:txBody>
            <a:bodyPr/>
            <a:lstStyle/>
            <a:p>
              <a:endParaRPr lang="he-IL"/>
            </a:p>
          </p:txBody>
        </p:sp>
        <p:sp>
          <p:nvSpPr>
            <p:cNvPr id="87199" name="Freeform 159"/>
            <p:cNvSpPr>
              <a:spLocks/>
            </p:cNvSpPr>
            <p:nvPr/>
          </p:nvSpPr>
          <p:spPr bwMode="auto">
            <a:xfrm>
              <a:off x="5862638" y="4164013"/>
              <a:ext cx="839787" cy="109537"/>
            </a:xfrm>
            <a:custGeom>
              <a:avLst/>
              <a:gdLst/>
              <a:ahLst/>
              <a:cxnLst>
                <a:cxn ang="0">
                  <a:pos x="10" y="69"/>
                </a:cxn>
                <a:cxn ang="0">
                  <a:pos x="21" y="69"/>
                </a:cxn>
                <a:cxn ang="0">
                  <a:pos x="36" y="69"/>
                </a:cxn>
                <a:cxn ang="0">
                  <a:pos x="47" y="69"/>
                </a:cxn>
                <a:cxn ang="0">
                  <a:pos x="58" y="65"/>
                </a:cxn>
                <a:cxn ang="0">
                  <a:pos x="72" y="65"/>
                </a:cxn>
                <a:cxn ang="0">
                  <a:pos x="83" y="65"/>
                </a:cxn>
                <a:cxn ang="0">
                  <a:pos x="98" y="65"/>
                </a:cxn>
                <a:cxn ang="0">
                  <a:pos x="108" y="65"/>
                </a:cxn>
                <a:cxn ang="0">
                  <a:pos x="123" y="65"/>
                </a:cxn>
                <a:cxn ang="0">
                  <a:pos x="134" y="65"/>
                </a:cxn>
                <a:cxn ang="0">
                  <a:pos x="148" y="65"/>
                </a:cxn>
                <a:cxn ang="0">
                  <a:pos x="159" y="65"/>
                </a:cxn>
                <a:cxn ang="0">
                  <a:pos x="170" y="62"/>
                </a:cxn>
                <a:cxn ang="0">
                  <a:pos x="185" y="62"/>
                </a:cxn>
                <a:cxn ang="0">
                  <a:pos x="196" y="62"/>
                </a:cxn>
                <a:cxn ang="0">
                  <a:pos x="210" y="62"/>
                </a:cxn>
                <a:cxn ang="0">
                  <a:pos x="221" y="62"/>
                </a:cxn>
                <a:cxn ang="0">
                  <a:pos x="235" y="58"/>
                </a:cxn>
                <a:cxn ang="0">
                  <a:pos x="246" y="58"/>
                </a:cxn>
                <a:cxn ang="0">
                  <a:pos x="261" y="58"/>
                </a:cxn>
                <a:cxn ang="0">
                  <a:pos x="272" y="58"/>
                </a:cxn>
                <a:cxn ang="0">
                  <a:pos x="283" y="55"/>
                </a:cxn>
                <a:cxn ang="0">
                  <a:pos x="297" y="55"/>
                </a:cxn>
                <a:cxn ang="0">
                  <a:pos x="308" y="55"/>
                </a:cxn>
                <a:cxn ang="0">
                  <a:pos x="323" y="51"/>
                </a:cxn>
                <a:cxn ang="0">
                  <a:pos x="333" y="51"/>
                </a:cxn>
                <a:cxn ang="0">
                  <a:pos x="348" y="47"/>
                </a:cxn>
                <a:cxn ang="0">
                  <a:pos x="359" y="47"/>
                </a:cxn>
                <a:cxn ang="0">
                  <a:pos x="373" y="44"/>
                </a:cxn>
                <a:cxn ang="0">
                  <a:pos x="384" y="44"/>
                </a:cxn>
                <a:cxn ang="0">
                  <a:pos x="395" y="40"/>
                </a:cxn>
                <a:cxn ang="0">
                  <a:pos x="410" y="36"/>
                </a:cxn>
                <a:cxn ang="0">
                  <a:pos x="420" y="33"/>
                </a:cxn>
                <a:cxn ang="0">
                  <a:pos x="435" y="33"/>
                </a:cxn>
                <a:cxn ang="0">
                  <a:pos x="446" y="29"/>
                </a:cxn>
                <a:cxn ang="0">
                  <a:pos x="460" y="26"/>
                </a:cxn>
                <a:cxn ang="0">
                  <a:pos x="471" y="22"/>
                </a:cxn>
                <a:cxn ang="0">
                  <a:pos x="486" y="18"/>
                </a:cxn>
                <a:cxn ang="0">
                  <a:pos x="497" y="11"/>
                </a:cxn>
                <a:cxn ang="0">
                  <a:pos x="508" y="7"/>
                </a:cxn>
                <a:cxn ang="0">
                  <a:pos x="522" y="4"/>
                </a:cxn>
              </a:cxnLst>
              <a:rect l="0" t="0" r="r" b="b"/>
              <a:pathLst>
                <a:path w="529" h="69">
                  <a:moveTo>
                    <a:pt x="0" y="69"/>
                  </a:moveTo>
                  <a:lnTo>
                    <a:pt x="3" y="69"/>
                  </a:lnTo>
                  <a:lnTo>
                    <a:pt x="10" y="69"/>
                  </a:lnTo>
                  <a:lnTo>
                    <a:pt x="14" y="69"/>
                  </a:lnTo>
                  <a:lnTo>
                    <a:pt x="18" y="69"/>
                  </a:lnTo>
                  <a:lnTo>
                    <a:pt x="21" y="69"/>
                  </a:lnTo>
                  <a:lnTo>
                    <a:pt x="25" y="69"/>
                  </a:lnTo>
                  <a:lnTo>
                    <a:pt x="29" y="69"/>
                  </a:lnTo>
                  <a:lnTo>
                    <a:pt x="36" y="69"/>
                  </a:lnTo>
                  <a:lnTo>
                    <a:pt x="39" y="69"/>
                  </a:lnTo>
                  <a:lnTo>
                    <a:pt x="43" y="69"/>
                  </a:lnTo>
                  <a:lnTo>
                    <a:pt x="47" y="69"/>
                  </a:lnTo>
                  <a:lnTo>
                    <a:pt x="50" y="69"/>
                  </a:lnTo>
                  <a:lnTo>
                    <a:pt x="54" y="65"/>
                  </a:lnTo>
                  <a:lnTo>
                    <a:pt x="58" y="65"/>
                  </a:lnTo>
                  <a:lnTo>
                    <a:pt x="65" y="65"/>
                  </a:lnTo>
                  <a:lnTo>
                    <a:pt x="69" y="65"/>
                  </a:lnTo>
                  <a:lnTo>
                    <a:pt x="72" y="65"/>
                  </a:lnTo>
                  <a:lnTo>
                    <a:pt x="76" y="65"/>
                  </a:lnTo>
                  <a:lnTo>
                    <a:pt x="79" y="65"/>
                  </a:lnTo>
                  <a:lnTo>
                    <a:pt x="83" y="65"/>
                  </a:lnTo>
                  <a:lnTo>
                    <a:pt x="87" y="65"/>
                  </a:lnTo>
                  <a:lnTo>
                    <a:pt x="94" y="65"/>
                  </a:lnTo>
                  <a:lnTo>
                    <a:pt x="98" y="65"/>
                  </a:lnTo>
                  <a:lnTo>
                    <a:pt x="101" y="65"/>
                  </a:lnTo>
                  <a:lnTo>
                    <a:pt x="105" y="65"/>
                  </a:lnTo>
                  <a:lnTo>
                    <a:pt x="108" y="65"/>
                  </a:lnTo>
                  <a:lnTo>
                    <a:pt x="112" y="65"/>
                  </a:lnTo>
                  <a:lnTo>
                    <a:pt x="116" y="65"/>
                  </a:lnTo>
                  <a:lnTo>
                    <a:pt x="123" y="65"/>
                  </a:lnTo>
                  <a:lnTo>
                    <a:pt x="127" y="65"/>
                  </a:lnTo>
                  <a:lnTo>
                    <a:pt x="130" y="65"/>
                  </a:lnTo>
                  <a:lnTo>
                    <a:pt x="134" y="65"/>
                  </a:lnTo>
                  <a:lnTo>
                    <a:pt x="137" y="65"/>
                  </a:lnTo>
                  <a:lnTo>
                    <a:pt x="141" y="65"/>
                  </a:lnTo>
                  <a:lnTo>
                    <a:pt x="148" y="65"/>
                  </a:lnTo>
                  <a:lnTo>
                    <a:pt x="152" y="65"/>
                  </a:lnTo>
                  <a:lnTo>
                    <a:pt x="156" y="65"/>
                  </a:lnTo>
                  <a:lnTo>
                    <a:pt x="159" y="65"/>
                  </a:lnTo>
                  <a:lnTo>
                    <a:pt x="163" y="65"/>
                  </a:lnTo>
                  <a:lnTo>
                    <a:pt x="166" y="62"/>
                  </a:lnTo>
                  <a:lnTo>
                    <a:pt x="170" y="62"/>
                  </a:lnTo>
                  <a:lnTo>
                    <a:pt x="177" y="62"/>
                  </a:lnTo>
                  <a:lnTo>
                    <a:pt x="181" y="62"/>
                  </a:lnTo>
                  <a:lnTo>
                    <a:pt x="185" y="62"/>
                  </a:lnTo>
                  <a:lnTo>
                    <a:pt x="188" y="62"/>
                  </a:lnTo>
                  <a:lnTo>
                    <a:pt x="192" y="62"/>
                  </a:lnTo>
                  <a:lnTo>
                    <a:pt x="196" y="62"/>
                  </a:lnTo>
                  <a:lnTo>
                    <a:pt x="199" y="62"/>
                  </a:lnTo>
                  <a:lnTo>
                    <a:pt x="206" y="62"/>
                  </a:lnTo>
                  <a:lnTo>
                    <a:pt x="210" y="62"/>
                  </a:lnTo>
                  <a:lnTo>
                    <a:pt x="214" y="62"/>
                  </a:lnTo>
                  <a:lnTo>
                    <a:pt x="217" y="62"/>
                  </a:lnTo>
                  <a:lnTo>
                    <a:pt x="221" y="62"/>
                  </a:lnTo>
                  <a:lnTo>
                    <a:pt x="225" y="62"/>
                  </a:lnTo>
                  <a:lnTo>
                    <a:pt x="228" y="62"/>
                  </a:lnTo>
                  <a:lnTo>
                    <a:pt x="235" y="58"/>
                  </a:lnTo>
                  <a:lnTo>
                    <a:pt x="239" y="58"/>
                  </a:lnTo>
                  <a:lnTo>
                    <a:pt x="243" y="58"/>
                  </a:lnTo>
                  <a:lnTo>
                    <a:pt x="246" y="58"/>
                  </a:lnTo>
                  <a:lnTo>
                    <a:pt x="250" y="58"/>
                  </a:lnTo>
                  <a:lnTo>
                    <a:pt x="254" y="58"/>
                  </a:lnTo>
                  <a:lnTo>
                    <a:pt x="261" y="58"/>
                  </a:lnTo>
                  <a:lnTo>
                    <a:pt x="264" y="58"/>
                  </a:lnTo>
                  <a:lnTo>
                    <a:pt x="268" y="58"/>
                  </a:lnTo>
                  <a:lnTo>
                    <a:pt x="272" y="58"/>
                  </a:lnTo>
                  <a:lnTo>
                    <a:pt x="275" y="58"/>
                  </a:lnTo>
                  <a:lnTo>
                    <a:pt x="279" y="55"/>
                  </a:lnTo>
                  <a:lnTo>
                    <a:pt x="283" y="55"/>
                  </a:lnTo>
                  <a:lnTo>
                    <a:pt x="290" y="55"/>
                  </a:lnTo>
                  <a:lnTo>
                    <a:pt x="293" y="55"/>
                  </a:lnTo>
                  <a:lnTo>
                    <a:pt x="297" y="55"/>
                  </a:lnTo>
                  <a:lnTo>
                    <a:pt x="301" y="55"/>
                  </a:lnTo>
                  <a:lnTo>
                    <a:pt x="304" y="55"/>
                  </a:lnTo>
                  <a:lnTo>
                    <a:pt x="308" y="55"/>
                  </a:lnTo>
                  <a:lnTo>
                    <a:pt x="312" y="51"/>
                  </a:lnTo>
                  <a:lnTo>
                    <a:pt x="319" y="51"/>
                  </a:lnTo>
                  <a:lnTo>
                    <a:pt x="323" y="51"/>
                  </a:lnTo>
                  <a:lnTo>
                    <a:pt x="326" y="51"/>
                  </a:lnTo>
                  <a:lnTo>
                    <a:pt x="330" y="51"/>
                  </a:lnTo>
                  <a:lnTo>
                    <a:pt x="333" y="51"/>
                  </a:lnTo>
                  <a:lnTo>
                    <a:pt x="337" y="51"/>
                  </a:lnTo>
                  <a:lnTo>
                    <a:pt x="341" y="47"/>
                  </a:lnTo>
                  <a:lnTo>
                    <a:pt x="348" y="47"/>
                  </a:lnTo>
                  <a:lnTo>
                    <a:pt x="352" y="47"/>
                  </a:lnTo>
                  <a:lnTo>
                    <a:pt x="355" y="47"/>
                  </a:lnTo>
                  <a:lnTo>
                    <a:pt x="359" y="47"/>
                  </a:lnTo>
                  <a:lnTo>
                    <a:pt x="362" y="47"/>
                  </a:lnTo>
                  <a:lnTo>
                    <a:pt x="366" y="44"/>
                  </a:lnTo>
                  <a:lnTo>
                    <a:pt x="373" y="44"/>
                  </a:lnTo>
                  <a:lnTo>
                    <a:pt x="377" y="44"/>
                  </a:lnTo>
                  <a:lnTo>
                    <a:pt x="381" y="44"/>
                  </a:lnTo>
                  <a:lnTo>
                    <a:pt x="384" y="44"/>
                  </a:lnTo>
                  <a:lnTo>
                    <a:pt x="388" y="40"/>
                  </a:lnTo>
                  <a:lnTo>
                    <a:pt x="391" y="40"/>
                  </a:lnTo>
                  <a:lnTo>
                    <a:pt x="395" y="40"/>
                  </a:lnTo>
                  <a:lnTo>
                    <a:pt x="402" y="40"/>
                  </a:lnTo>
                  <a:lnTo>
                    <a:pt x="406" y="36"/>
                  </a:lnTo>
                  <a:lnTo>
                    <a:pt x="410" y="36"/>
                  </a:lnTo>
                  <a:lnTo>
                    <a:pt x="413" y="36"/>
                  </a:lnTo>
                  <a:lnTo>
                    <a:pt x="417" y="36"/>
                  </a:lnTo>
                  <a:lnTo>
                    <a:pt x="420" y="33"/>
                  </a:lnTo>
                  <a:lnTo>
                    <a:pt x="424" y="33"/>
                  </a:lnTo>
                  <a:lnTo>
                    <a:pt x="431" y="33"/>
                  </a:lnTo>
                  <a:lnTo>
                    <a:pt x="435" y="33"/>
                  </a:lnTo>
                  <a:lnTo>
                    <a:pt x="439" y="29"/>
                  </a:lnTo>
                  <a:lnTo>
                    <a:pt x="442" y="29"/>
                  </a:lnTo>
                  <a:lnTo>
                    <a:pt x="446" y="29"/>
                  </a:lnTo>
                  <a:lnTo>
                    <a:pt x="450" y="26"/>
                  </a:lnTo>
                  <a:lnTo>
                    <a:pt x="453" y="26"/>
                  </a:lnTo>
                  <a:lnTo>
                    <a:pt x="460" y="26"/>
                  </a:lnTo>
                  <a:lnTo>
                    <a:pt x="464" y="22"/>
                  </a:lnTo>
                  <a:lnTo>
                    <a:pt x="468" y="22"/>
                  </a:lnTo>
                  <a:lnTo>
                    <a:pt x="471" y="22"/>
                  </a:lnTo>
                  <a:lnTo>
                    <a:pt x="475" y="18"/>
                  </a:lnTo>
                  <a:lnTo>
                    <a:pt x="479" y="18"/>
                  </a:lnTo>
                  <a:lnTo>
                    <a:pt x="486" y="18"/>
                  </a:lnTo>
                  <a:lnTo>
                    <a:pt x="489" y="15"/>
                  </a:lnTo>
                  <a:lnTo>
                    <a:pt x="493" y="15"/>
                  </a:lnTo>
                  <a:lnTo>
                    <a:pt x="497" y="11"/>
                  </a:lnTo>
                  <a:lnTo>
                    <a:pt x="500" y="11"/>
                  </a:lnTo>
                  <a:lnTo>
                    <a:pt x="504" y="7"/>
                  </a:lnTo>
                  <a:lnTo>
                    <a:pt x="508" y="7"/>
                  </a:lnTo>
                  <a:lnTo>
                    <a:pt x="515" y="7"/>
                  </a:lnTo>
                  <a:lnTo>
                    <a:pt x="518" y="4"/>
                  </a:lnTo>
                  <a:lnTo>
                    <a:pt x="522" y="4"/>
                  </a:lnTo>
                  <a:lnTo>
                    <a:pt x="526" y="0"/>
                  </a:lnTo>
                  <a:lnTo>
                    <a:pt x="529" y="0"/>
                  </a:lnTo>
                </a:path>
              </a:pathLst>
            </a:custGeom>
            <a:noFill/>
            <a:ln w="11113">
              <a:solidFill>
                <a:srgbClr val="FF0000"/>
              </a:solidFill>
              <a:prstDash val="solid"/>
              <a:round/>
              <a:headEnd/>
              <a:tailEnd/>
            </a:ln>
          </p:spPr>
          <p:txBody>
            <a:bodyPr/>
            <a:lstStyle/>
            <a:p>
              <a:endParaRPr lang="he-IL"/>
            </a:p>
          </p:txBody>
        </p:sp>
        <p:sp>
          <p:nvSpPr>
            <p:cNvPr id="87200" name="Freeform 160"/>
            <p:cNvSpPr>
              <a:spLocks/>
            </p:cNvSpPr>
            <p:nvPr/>
          </p:nvSpPr>
          <p:spPr bwMode="auto">
            <a:xfrm>
              <a:off x="6702425" y="3041650"/>
              <a:ext cx="841375" cy="1122363"/>
            </a:xfrm>
            <a:custGeom>
              <a:avLst/>
              <a:gdLst/>
              <a:ahLst/>
              <a:cxnLst>
                <a:cxn ang="0">
                  <a:pos x="8" y="704"/>
                </a:cxn>
                <a:cxn ang="0">
                  <a:pos x="22" y="696"/>
                </a:cxn>
                <a:cxn ang="0">
                  <a:pos x="33" y="689"/>
                </a:cxn>
                <a:cxn ang="0">
                  <a:pos x="48" y="682"/>
                </a:cxn>
                <a:cxn ang="0">
                  <a:pos x="58" y="675"/>
                </a:cxn>
                <a:cxn ang="0">
                  <a:pos x="73" y="667"/>
                </a:cxn>
                <a:cxn ang="0">
                  <a:pos x="84" y="656"/>
                </a:cxn>
                <a:cxn ang="0">
                  <a:pos x="98" y="649"/>
                </a:cxn>
                <a:cxn ang="0">
                  <a:pos x="109" y="638"/>
                </a:cxn>
                <a:cxn ang="0">
                  <a:pos x="120" y="627"/>
                </a:cxn>
                <a:cxn ang="0">
                  <a:pos x="135" y="617"/>
                </a:cxn>
                <a:cxn ang="0">
                  <a:pos x="146" y="606"/>
                </a:cxn>
                <a:cxn ang="0">
                  <a:pos x="160" y="595"/>
                </a:cxn>
                <a:cxn ang="0">
                  <a:pos x="171" y="580"/>
                </a:cxn>
                <a:cxn ang="0">
                  <a:pos x="185" y="566"/>
                </a:cxn>
                <a:cxn ang="0">
                  <a:pos x="196" y="551"/>
                </a:cxn>
                <a:cxn ang="0">
                  <a:pos x="211" y="537"/>
                </a:cxn>
                <a:cxn ang="0">
                  <a:pos x="222" y="519"/>
                </a:cxn>
                <a:cxn ang="0">
                  <a:pos x="233" y="504"/>
                </a:cxn>
                <a:cxn ang="0">
                  <a:pos x="247" y="486"/>
                </a:cxn>
                <a:cxn ang="0">
                  <a:pos x="258" y="468"/>
                </a:cxn>
                <a:cxn ang="0">
                  <a:pos x="273" y="450"/>
                </a:cxn>
                <a:cxn ang="0">
                  <a:pos x="283" y="428"/>
                </a:cxn>
                <a:cxn ang="0">
                  <a:pos x="298" y="410"/>
                </a:cxn>
                <a:cxn ang="0">
                  <a:pos x="309" y="388"/>
                </a:cxn>
                <a:cxn ang="0">
                  <a:pos x="323" y="366"/>
                </a:cxn>
                <a:cxn ang="0">
                  <a:pos x="334" y="345"/>
                </a:cxn>
                <a:cxn ang="0">
                  <a:pos x="345" y="323"/>
                </a:cxn>
                <a:cxn ang="0">
                  <a:pos x="360" y="301"/>
                </a:cxn>
                <a:cxn ang="0">
                  <a:pos x="370" y="276"/>
                </a:cxn>
                <a:cxn ang="0">
                  <a:pos x="385" y="254"/>
                </a:cxn>
                <a:cxn ang="0">
                  <a:pos x="396" y="232"/>
                </a:cxn>
                <a:cxn ang="0">
                  <a:pos x="410" y="207"/>
                </a:cxn>
                <a:cxn ang="0">
                  <a:pos x="421" y="185"/>
                </a:cxn>
                <a:cxn ang="0">
                  <a:pos x="436" y="163"/>
                </a:cxn>
                <a:cxn ang="0">
                  <a:pos x="447" y="138"/>
                </a:cxn>
                <a:cxn ang="0">
                  <a:pos x="458" y="116"/>
                </a:cxn>
                <a:cxn ang="0">
                  <a:pos x="472" y="95"/>
                </a:cxn>
                <a:cxn ang="0">
                  <a:pos x="483" y="73"/>
                </a:cxn>
                <a:cxn ang="0">
                  <a:pos x="497" y="51"/>
                </a:cxn>
                <a:cxn ang="0">
                  <a:pos x="508" y="33"/>
                </a:cxn>
                <a:cxn ang="0">
                  <a:pos x="523" y="11"/>
                </a:cxn>
              </a:cxnLst>
              <a:rect l="0" t="0" r="r" b="b"/>
              <a:pathLst>
                <a:path w="530" h="707">
                  <a:moveTo>
                    <a:pt x="0" y="707"/>
                  </a:moveTo>
                  <a:lnTo>
                    <a:pt x="4" y="704"/>
                  </a:lnTo>
                  <a:lnTo>
                    <a:pt x="8" y="704"/>
                  </a:lnTo>
                  <a:lnTo>
                    <a:pt x="15" y="700"/>
                  </a:lnTo>
                  <a:lnTo>
                    <a:pt x="19" y="696"/>
                  </a:lnTo>
                  <a:lnTo>
                    <a:pt x="22" y="696"/>
                  </a:lnTo>
                  <a:lnTo>
                    <a:pt x="26" y="693"/>
                  </a:lnTo>
                  <a:lnTo>
                    <a:pt x="29" y="693"/>
                  </a:lnTo>
                  <a:lnTo>
                    <a:pt x="33" y="689"/>
                  </a:lnTo>
                  <a:lnTo>
                    <a:pt x="37" y="685"/>
                  </a:lnTo>
                  <a:lnTo>
                    <a:pt x="44" y="685"/>
                  </a:lnTo>
                  <a:lnTo>
                    <a:pt x="48" y="682"/>
                  </a:lnTo>
                  <a:lnTo>
                    <a:pt x="51" y="678"/>
                  </a:lnTo>
                  <a:lnTo>
                    <a:pt x="55" y="678"/>
                  </a:lnTo>
                  <a:lnTo>
                    <a:pt x="58" y="675"/>
                  </a:lnTo>
                  <a:lnTo>
                    <a:pt x="62" y="671"/>
                  </a:lnTo>
                  <a:lnTo>
                    <a:pt x="69" y="671"/>
                  </a:lnTo>
                  <a:lnTo>
                    <a:pt x="73" y="667"/>
                  </a:lnTo>
                  <a:lnTo>
                    <a:pt x="77" y="664"/>
                  </a:lnTo>
                  <a:lnTo>
                    <a:pt x="80" y="660"/>
                  </a:lnTo>
                  <a:lnTo>
                    <a:pt x="84" y="656"/>
                  </a:lnTo>
                  <a:lnTo>
                    <a:pt x="87" y="656"/>
                  </a:lnTo>
                  <a:lnTo>
                    <a:pt x="91" y="653"/>
                  </a:lnTo>
                  <a:lnTo>
                    <a:pt x="98" y="649"/>
                  </a:lnTo>
                  <a:lnTo>
                    <a:pt x="102" y="646"/>
                  </a:lnTo>
                  <a:lnTo>
                    <a:pt x="106" y="642"/>
                  </a:lnTo>
                  <a:lnTo>
                    <a:pt x="109" y="638"/>
                  </a:lnTo>
                  <a:lnTo>
                    <a:pt x="113" y="635"/>
                  </a:lnTo>
                  <a:lnTo>
                    <a:pt x="116" y="631"/>
                  </a:lnTo>
                  <a:lnTo>
                    <a:pt x="120" y="627"/>
                  </a:lnTo>
                  <a:lnTo>
                    <a:pt x="127" y="624"/>
                  </a:lnTo>
                  <a:lnTo>
                    <a:pt x="131" y="620"/>
                  </a:lnTo>
                  <a:lnTo>
                    <a:pt x="135" y="617"/>
                  </a:lnTo>
                  <a:lnTo>
                    <a:pt x="138" y="613"/>
                  </a:lnTo>
                  <a:lnTo>
                    <a:pt x="142" y="609"/>
                  </a:lnTo>
                  <a:lnTo>
                    <a:pt x="146" y="606"/>
                  </a:lnTo>
                  <a:lnTo>
                    <a:pt x="149" y="602"/>
                  </a:lnTo>
                  <a:lnTo>
                    <a:pt x="156" y="598"/>
                  </a:lnTo>
                  <a:lnTo>
                    <a:pt x="160" y="595"/>
                  </a:lnTo>
                  <a:lnTo>
                    <a:pt x="164" y="588"/>
                  </a:lnTo>
                  <a:lnTo>
                    <a:pt x="167" y="584"/>
                  </a:lnTo>
                  <a:lnTo>
                    <a:pt x="171" y="580"/>
                  </a:lnTo>
                  <a:lnTo>
                    <a:pt x="175" y="577"/>
                  </a:lnTo>
                  <a:lnTo>
                    <a:pt x="182" y="569"/>
                  </a:lnTo>
                  <a:lnTo>
                    <a:pt x="185" y="566"/>
                  </a:lnTo>
                  <a:lnTo>
                    <a:pt x="189" y="562"/>
                  </a:lnTo>
                  <a:lnTo>
                    <a:pt x="193" y="555"/>
                  </a:lnTo>
                  <a:lnTo>
                    <a:pt x="196" y="551"/>
                  </a:lnTo>
                  <a:lnTo>
                    <a:pt x="200" y="548"/>
                  </a:lnTo>
                  <a:lnTo>
                    <a:pt x="204" y="540"/>
                  </a:lnTo>
                  <a:lnTo>
                    <a:pt x="211" y="537"/>
                  </a:lnTo>
                  <a:lnTo>
                    <a:pt x="214" y="530"/>
                  </a:lnTo>
                  <a:lnTo>
                    <a:pt x="218" y="526"/>
                  </a:lnTo>
                  <a:lnTo>
                    <a:pt x="222" y="519"/>
                  </a:lnTo>
                  <a:lnTo>
                    <a:pt x="225" y="515"/>
                  </a:lnTo>
                  <a:lnTo>
                    <a:pt x="229" y="508"/>
                  </a:lnTo>
                  <a:lnTo>
                    <a:pt x="233" y="504"/>
                  </a:lnTo>
                  <a:lnTo>
                    <a:pt x="240" y="497"/>
                  </a:lnTo>
                  <a:lnTo>
                    <a:pt x="243" y="493"/>
                  </a:lnTo>
                  <a:lnTo>
                    <a:pt x="247" y="486"/>
                  </a:lnTo>
                  <a:lnTo>
                    <a:pt x="251" y="479"/>
                  </a:lnTo>
                  <a:lnTo>
                    <a:pt x="254" y="475"/>
                  </a:lnTo>
                  <a:lnTo>
                    <a:pt x="258" y="468"/>
                  </a:lnTo>
                  <a:lnTo>
                    <a:pt x="262" y="461"/>
                  </a:lnTo>
                  <a:lnTo>
                    <a:pt x="269" y="453"/>
                  </a:lnTo>
                  <a:lnTo>
                    <a:pt x="273" y="450"/>
                  </a:lnTo>
                  <a:lnTo>
                    <a:pt x="276" y="443"/>
                  </a:lnTo>
                  <a:lnTo>
                    <a:pt x="280" y="435"/>
                  </a:lnTo>
                  <a:lnTo>
                    <a:pt x="283" y="428"/>
                  </a:lnTo>
                  <a:lnTo>
                    <a:pt x="287" y="421"/>
                  </a:lnTo>
                  <a:lnTo>
                    <a:pt x="291" y="417"/>
                  </a:lnTo>
                  <a:lnTo>
                    <a:pt x="298" y="410"/>
                  </a:lnTo>
                  <a:lnTo>
                    <a:pt x="302" y="403"/>
                  </a:lnTo>
                  <a:lnTo>
                    <a:pt x="305" y="395"/>
                  </a:lnTo>
                  <a:lnTo>
                    <a:pt x="309" y="388"/>
                  </a:lnTo>
                  <a:lnTo>
                    <a:pt x="312" y="381"/>
                  </a:lnTo>
                  <a:lnTo>
                    <a:pt x="316" y="374"/>
                  </a:lnTo>
                  <a:lnTo>
                    <a:pt x="323" y="366"/>
                  </a:lnTo>
                  <a:lnTo>
                    <a:pt x="327" y="359"/>
                  </a:lnTo>
                  <a:lnTo>
                    <a:pt x="331" y="352"/>
                  </a:lnTo>
                  <a:lnTo>
                    <a:pt x="334" y="345"/>
                  </a:lnTo>
                  <a:lnTo>
                    <a:pt x="338" y="337"/>
                  </a:lnTo>
                  <a:lnTo>
                    <a:pt x="341" y="330"/>
                  </a:lnTo>
                  <a:lnTo>
                    <a:pt x="345" y="323"/>
                  </a:lnTo>
                  <a:lnTo>
                    <a:pt x="352" y="316"/>
                  </a:lnTo>
                  <a:lnTo>
                    <a:pt x="356" y="308"/>
                  </a:lnTo>
                  <a:lnTo>
                    <a:pt x="360" y="301"/>
                  </a:lnTo>
                  <a:lnTo>
                    <a:pt x="363" y="294"/>
                  </a:lnTo>
                  <a:lnTo>
                    <a:pt x="367" y="283"/>
                  </a:lnTo>
                  <a:lnTo>
                    <a:pt x="370" y="276"/>
                  </a:lnTo>
                  <a:lnTo>
                    <a:pt x="374" y="269"/>
                  </a:lnTo>
                  <a:lnTo>
                    <a:pt x="381" y="261"/>
                  </a:lnTo>
                  <a:lnTo>
                    <a:pt x="385" y="254"/>
                  </a:lnTo>
                  <a:lnTo>
                    <a:pt x="389" y="247"/>
                  </a:lnTo>
                  <a:lnTo>
                    <a:pt x="392" y="240"/>
                  </a:lnTo>
                  <a:lnTo>
                    <a:pt x="396" y="232"/>
                  </a:lnTo>
                  <a:lnTo>
                    <a:pt x="400" y="225"/>
                  </a:lnTo>
                  <a:lnTo>
                    <a:pt x="403" y="214"/>
                  </a:lnTo>
                  <a:lnTo>
                    <a:pt x="410" y="207"/>
                  </a:lnTo>
                  <a:lnTo>
                    <a:pt x="414" y="200"/>
                  </a:lnTo>
                  <a:lnTo>
                    <a:pt x="418" y="192"/>
                  </a:lnTo>
                  <a:lnTo>
                    <a:pt x="421" y="185"/>
                  </a:lnTo>
                  <a:lnTo>
                    <a:pt x="425" y="178"/>
                  </a:lnTo>
                  <a:lnTo>
                    <a:pt x="429" y="171"/>
                  </a:lnTo>
                  <a:lnTo>
                    <a:pt x="436" y="163"/>
                  </a:lnTo>
                  <a:lnTo>
                    <a:pt x="439" y="156"/>
                  </a:lnTo>
                  <a:lnTo>
                    <a:pt x="443" y="145"/>
                  </a:lnTo>
                  <a:lnTo>
                    <a:pt x="447" y="138"/>
                  </a:lnTo>
                  <a:lnTo>
                    <a:pt x="450" y="131"/>
                  </a:lnTo>
                  <a:lnTo>
                    <a:pt x="454" y="124"/>
                  </a:lnTo>
                  <a:lnTo>
                    <a:pt x="458" y="116"/>
                  </a:lnTo>
                  <a:lnTo>
                    <a:pt x="465" y="109"/>
                  </a:lnTo>
                  <a:lnTo>
                    <a:pt x="468" y="102"/>
                  </a:lnTo>
                  <a:lnTo>
                    <a:pt x="472" y="95"/>
                  </a:lnTo>
                  <a:lnTo>
                    <a:pt x="476" y="87"/>
                  </a:lnTo>
                  <a:lnTo>
                    <a:pt x="479" y="80"/>
                  </a:lnTo>
                  <a:lnTo>
                    <a:pt x="483" y="73"/>
                  </a:lnTo>
                  <a:lnTo>
                    <a:pt x="487" y="66"/>
                  </a:lnTo>
                  <a:lnTo>
                    <a:pt x="494" y="58"/>
                  </a:lnTo>
                  <a:lnTo>
                    <a:pt x="497" y="51"/>
                  </a:lnTo>
                  <a:lnTo>
                    <a:pt x="501" y="44"/>
                  </a:lnTo>
                  <a:lnTo>
                    <a:pt x="505" y="37"/>
                  </a:lnTo>
                  <a:lnTo>
                    <a:pt x="508" y="33"/>
                  </a:lnTo>
                  <a:lnTo>
                    <a:pt x="512" y="26"/>
                  </a:lnTo>
                  <a:lnTo>
                    <a:pt x="519" y="18"/>
                  </a:lnTo>
                  <a:lnTo>
                    <a:pt x="523" y="11"/>
                  </a:lnTo>
                  <a:lnTo>
                    <a:pt x="527" y="4"/>
                  </a:lnTo>
                  <a:lnTo>
                    <a:pt x="530" y="0"/>
                  </a:lnTo>
                </a:path>
              </a:pathLst>
            </a:custGeom>
            <a:noFill/>
            <a:ln w="11113">
              <a:solidFill>
                <a:srgbClr val="FF0000"/>
              </a:solidFill>
              <a:prstDash val="solid"/>
              <a:round/>
              <a:headEnd/>
              <a:tailEnd/>
            </a:ln>
          </p:spPr>
          <p:txBody>
            <a:bodyPr/>
            <a:lstStyle/>
            <a:p>
              <a:endParaRPr lang="he-IL"/>
            </a:p>
          </p:txBody>
        </p:sp>
        <p:sp>
          <p:nvSpPr>
            <p:cNvPr id="87201" name="Freeform 161"/>
            <p:cNvSpPr>
              <a:spLocks/>
            </p:cNvSpPr>
            <p:nvPr/>
          </p:nvSpPr>
          <p:spPr bwMode="auto">
            <a:xfrm>
              <a:off x="7543800" y="2535238"/>
              <a:ext cx="841375" cy="506412"/>
            </a:xfrm>
            <a:custGeom>
              <a:avLst/>
              <a:gdLst/>
              <a:ahLst/>
              <a:cxnLst>
                <a:cxn ang="0">
                  <a:pos x="7" y="305"/>
                </a:cxn>
                <a:cxn ang="0">
                  <a:pos x="22" y="287"/>
                </a:cxn>
                <a:cxn ang="0">
                  <a:pos x="33" y="269"/>
                </a:cxn>
                <a:cxn ang="0">
                  <a:pos x="47" y="250"/>
                </a:cxn>
                <a:cxn ang="0">
                  <a:pos x="58" y="236"/>
                </a:cxn>
                <a:cxn ang="0">
                  <a:pos x="69" y="218"/>
                </a:cxn>
                <a:cxn ang="0">
                  <a:pos x="84" y="203"/>
                </a:cxn>
                <a:cxn ang="0">
                  <a:pos x="95" y="189"/>
                </a:cxn>
                <a:cxn ang="0">
                  <a:pos x="109" y="178"/>
                </a:cxn>
                <a:cxn ang="0">
                  <a:pos x="120" y="163"/>
                </a:cxn>
                <a:cxn ang="0">
                  <a:pos x="134" y="153"/>
                </a:cxn>
                <a:cxn ang="0">
                  <a:pos x="145" y="142"/>
                </a:cxn>
                <a:cxn ang="0">
                  <a:pos x="160" y="131"/>
                </a:cxn>
                <a:cxn ang="0">
                  <a:pos x="171" y="120"/>
                </a:cxn>
                <a:cxn ang="0">
                  <a:pos x="182" y="113"/>
                </a:cxn>
                <a:cxn ang="0">
                  <a:pos x="196" y="102"/>
                </a:cxn>
                <a:cxn ang="0">
                  <a:pos x="207" y="95"/>
                </a:cxn>
                <a:cxn ang="0">
                  <a:pos x="222" y="87"/>
                </a:cxn>
                <a:cxn ang="0">
                  <a:pos x="232" y="80"/>
                </a:cxn>
                <a:cxn ang="0">
                  <a:pos x="247" y="73"/>
                </a:cxn>
                <a:cxn ang="0">
                  <a:pos x="258" y="66"/>
                </a:cxn>
                <a:cxn ang="0">
                  <a:pos x="272" y="62"/>
                </a:cxn>
                <a:cxn ang="0">
                  <a:pos x="283" y="55"/>
                </a:cxn>
                <a:cxn ang="0">
                  <a:pos x="294" y="51"/>
                </a:cxn>
                <a:cxn ang="0">
                  <a:pos x="309" y="44"/>
                </a:cxn>
                <a:cxn ang="0">
                  <a:pos x="319" y="40"/>
                </a:cxn>
                <a:cxn ang="0">
                  <a:pos x="334" y="37"/>
                </a:cxn>
                <a:cxn ang="0">
                  <a:pos x="345" y="33"/>
                </a:cxn>
                <a:cxn ang="0">
                  <a:pos x="359" y="29"/>
                </a:cxn>
                <a:cxn ang="0">
                  <a:pos x="370" y="26"/>
                </a:cxn>
                <a:cxn ang="0">
                  <a:pos x="385" y="22"/>
                </a:cxn>
                <a:cxn ang="0">
                  <a:pos x="396" y="22"/>
                </a:cxn>
                <a:cxn ang="0">
                  <a:pos x="407" y="18"/>
                </a:cxn>
                <a:cxn ang="0">
                  <a:pos x="421" y="15"/>
                </a:cxn>
                <a:cxn ang="0">
                  <a:pos x="432" y="15"/>
                </a:cxn>
                <a:cxn ang="0">
                  <a:pos x="446" y="11"/>
                </a:cxn>
                <a:cxn ang="0">
                  <a:pos x="457" y="11"/>
                </a:cxn>
                <a:cxn ang="0">
                  <a:pos x="472" y="8"/>
                </a:cxn>
                <a:cxn ang="0">
                  <a:pos x="483" y="8"/>
                </a:cxn>
                <a:cxn ang="0">
                  <a:pos x="497" y="4"/>
                </a:cxn>
                <a:cxn ang="0">
                  <a:pos x="508" y="4"/>
                </a:cxn>
                <a:cxn ang="0">
                  <a:pos x="519" y="4"/>
                </a:cxn>
              </a:cxnLst>
              <a:rect l="0" t="0" r="r" b="b"/>
              <a:pathLst>
                <a:path w="530" h="319">
                  <a:moveTo>
                    <a:pt x="0" y="319"/>
                  </a:moveTo>
                  <a:lnTo>
                    <a:pt x="4" y="312"/>
                  </a:lnTo>
                  <a:lnTo>
                    <a:pt x="7" y="305"/>
                  </a:lnTo>
                  <a:lnTo>
                    <a:pt x="11" y="298"/>
                  </a:lnTo>
                  <a:lnTo>
                    <a:pt x="18" y="294"/>
                  </a:lnTo>
                  <a:lnTo>
                    <a:pt x="22" y="287"/>
                  </a:lnTo>
                  <a:lnTo>
                    <a:pt x="26" y="279"/>
                  </a:lnTo>
                  <a:lnTo>
                    <a:pt x="29" y="276"/>
                  </a:lnTo>
                  <a:lnTo>
                    <a:pt x="33" y="269"/>
                  </a:lnTo>
                  <a:lnTo>
                    <a:pt x="36" y="261"/>
                  </a:lnTo>
                  <a:lnTo>
                    <a:pt x="40" y="258"/>
                  </a:lnTo>
                  <a:lnTo>
                    <a:pt x="47" y="250"/>
                  </a:lnTo>
                  <a:lnTo>
                    <a:pt x="51" y="247"/>
                  </a:lnTo>
                  <a:lnTo>
                    <a:pt x="55" y="240"/>
                  </a:lnTo>
                  <a:lnTo>
                    <a:pt x="58" y="236"/>
                  </a:lnTo>
                  <a:lnTo>
                    <a:pt x="62" y="229"/>
                  </a:lnTo>
                  <a:lnTo>
                    <a:pt x="65" y="225"/>
                  </a:lnTo>
                  <a:lnTo>
                    <a:pt x="69" y="218"/>
                  </a:lnTo>
                  <a:lnTo>
                    <a:pt x="76" y="214"/>
                  </a:lnTo>
                  <a:lnTo>
                    <a:pt x="80" y="211"/>
                  </a:lnTo>
                  <a:lnTo>
                    <a:pt x="84" y="203"/>
                  </a:lnTo>
                  <a:lnTo>
                    <a:pt x="87" y="200"/>
                  </a:lnTo>
                  <a:lnTo>
                    <a:pt x="91" y="196"/>
                  </a:lnTo>
                  <a:lnTo>
                    <a:pt x="95" y="189"/>
                  </a:lnTo>
                  <a:lnTo>
                    <a:pt x="102" y="185"/>
                  </a:lnTo>
                  <a:lnTo>
                    <a:pt x="105" y="182"/>
                  </a:lnTo>
                  <a:lnTo>
                    <a:pt x="109" y="178"/>
                  </a:lnTo>
                  <a:lnTo>
                    <a:pt x="113" y="174"/>
                  </a:lnTo>
                  <a:lnTo>
                    <a:pt x="116" y="167"/>
                  </a:lnTo>
                  <a:lnTo>
                    <a:pt x="120" y="163"/>
                  </a:lnTo>
                  <a:lnTo>
                    <a:pt x="124" y="160"/>
                  </a:lnTo>
                  <a:lnTo>
                    <a:pt x="131" y="156"/>
                  </a:lnTo>
                  <a:lnTo>
                    <a:pt x="134" y="153"/>
                  </a:lnTo>
                  <a:lnTo>
                    <a:pt x="138" y="149"/>
                  </a:lnTo>
                  <a:lnTo>
                    <a:pt x="142" y="145"/>
                  </a:lnTo>
                  <a:lnTo>
                    <a:pt x="145" y="142"/>
                  </a:lnTo>
                  <a:lnTo>
                    <a:pt x="149" y="138"/>
                  </a:lnTo>
                  <a:lnTo>
                    <a:pt x="153" y="134"/>
                  </a:lnTo>
                  <a:lnTo>
                    <a:pt x="160" y="131"/>
                  </a:lnTo>
                  <a:lnTo>
                    <a:pt x="163" y="127"/>
                  </a:lnTo>
                  <a:lnTo>
                    <a:pt x="167" y="124"/>
                  </a:lnTo>
                  <a:lnTo>
                    <a:pt x="171" y="120"/>
                  </a:lnTo>
                  <a:lnTo>
                    <a:pt x="174" y="116"/>
                  </a:lnTo>
                  <a:lnTo>
                    <a:pt x="178" y="113"/>
                  </a:lnTo>
                  <a:lnTo>
                    <a:pt x="182" y="113"/>
                  </a:lnTo>
                  <a:lnTo>
                    <a:pt x="189" y="109"/>
                  </a:lnTo>
                  <a:lnTo>
                    <a:pt x="192" y="105"/>
                  </a:lnTo>
                  <a:lnTo>
                    <a:pt x="196" y="102"/>
                  </a:lnTo>
                  <a:lnTo>
                    <a:pt x="200" y="98"/>
                  </a:lnTo>
                  <a:lnTo>
                    <a:pt x="203" y="98"/>
                  </a:lnTo>
                  <a:lnTo>
                    <a:pt x="207" y="95"/>
                  </a:lnTo>
                  <a:lnTo>
                    <a:pt x="214" y="91"/>
                  </a:lnTo>
                  <a:lnTo>
                    <a:pt x="218" y="87"/>
                  </a:lnTo>
                  <a:lnTo>
                    <a:pt x="222" y="87"/>
                  </a:lnTo>
                  <a:lnTo>
                    <a:pt x="225" y="84"/>
                  </a:lnTo>
                  <a:lnTo>
                    <a:pt x="229" y="80"/>
                  </a:lnTo>
                  <a:lnTo>
                    <a:pt x="232" y="80"/>
                  </a:lnTo>
                  <a:lnTo>
                    <a:pt x="236" y="76"/>
                  </a:lnTo>
                  <a:lnTo>
                    <a:pt x="243" y="73"/>
                  </a:lnTo>
                  <a:lnTo>
                    <a:pt x="247" y="73"/>
                  </a:lnTo>
                  <a:lnTo>
                    <a:pt x="251" y="69"/>
                  </a:lnTo>
                  <a:lnTo>
                    <a:pt x="254" y="69"/>
                  </a:lnTo>
                  <a:lnTo>
                    <a:pt x="258" y="66"/>
                  </a:lnTo>
                  <a:lnTo>
                    <a:pt x="261" y="66"/>
                  </a:lnTo>
                  <a:lnTo>
                    <a:pt x="265" y="62"/>
                  </a:lnTo>
                  <a:lnTo>
                    <a:pt x="272" y="62"/>
                  </a:lnTo>
                  <a:lnTo>
                    <a:pt x="276" y="58"/>
                  </a:lnTo>
                  <a:lnTo>
                    <a:pt x="280" y="58"/>
                  </a:lnTo>
                  <a:lnTo>
                    <a:pt x="283" y="55"/>
                  </a:lnTo>
                  <a:lnTo>
                    <a:pt x="287" y="55"/>
                  </a:lnTo>
                  <a:lnTo>
                    <a:pt x="290" y="51"/>
                  </a:lnTo>
                  <a:lnTo>
                    <a:pt x="294" y="51"/>
                  </a:lnTo>
                  <a:lnTo>
                    <a:pt x="301" y="47"/>
                  </a:lnTo>
                  <a:lnTo>
                    <a:pt x="305" y="47"/>
                  </a:lnTo>
                  <a:lnTo>
                    <a:pt x="309" y="44"/>
                  </a:lnTo>
                  <a:lnTo>
                    <a:pt x="312" y="44"/>
                  </a:lnTo>
                  <a:lnTo>
                    <a:pt x="316" y="44"/>
                  </a:lnTo>
                  <a:lnTo>
                    <a:pt x="319" y="40"/>
                  </a:lnTo>
                  <a:lnTo>
                    <a:pt x="327" y="40"/>
                  </a:lnTo>
                  <a:lnTo>
                    <a:pt x="330" y="37"/>
                  </a:lnTo>
                  <a:lnTo>
                    <a:pt x="334" y="37"/>
                  </a:lnTo>
                  <a:lnTo>
                    <a:pt x="338" y="37"/>
                  </a:lnTo>
                  <a:lnTo>
                    <a:pt x="341" y="33"/>
                  </a:lnTo>
                  <a:lnTo>
                    <a:pt x="345" y="33"/>
                  </a:lnTo>
                  <a:lnTo>
                    <a:pt x="349" y="33"/>
                  </a:lnTo>
                  <a:lnTo>
                    <a:pt x="356" y="29"/>
                  </a:lnTo>
                  <a:lnTo>
                    <a:pt x="359" y="29"/>
                  </a:lnTo>
                  <a:lnTo>
                    <a:pt x="363" y="29"/>
                  </a:lnTo>
                  <a:lnTo>
                    <a:pt x="367" y="29"/>
                  </a:lnTo>
                  <a:lnTo>
                    <a:pt x="370" y="26"/>
                  </a:lnTo>
                  <a:lnTo>
                    <a:pt x="374" y="26"/>
                  </a:lnTo>
                  <a:lnTo>
                    <a:pt x="378" y="26"/>
                  </a:lnTo>
                  <a:lnTo>
                    <a:pt x="385" y="22"/>
                  </a:lnTo>
                  <a:lnTo>
                    <a:pt x="388" y="22"/>
                  </a:lnTo>
                  <a:lnTo>
                    <a:pt x="392" y="22"/>
                  </a:lnTo>
                  <a:lnTo>
                    <a:pt x="396" y="22"/>
                  </a:lnTo>
                  <a:lnTo>
                    <a:pt x="399" y="18"/>
                  </a:lnTo>
                  <a:lnTo>
                    <a:pt x="403" y="18"/>
                  </a:lnTo>
                  <a:lnTo>
                    <a:pt x="407" y="18"/>
                  </a:lnTo>
                  <a:lnTo>
                    <a:pt x="414" y="18"/>
                  </a:lnTo>
                  <a:lnTo>
                    <a:pt x="417" y="18"/>
                  </a:lnTo>
                  <a:lnTo>
                    <a:pt x="421" y="15"/>
                  </a:lnTo>
                  <a:lnTo>
                    <a:pt x="425" y="15"/>
                  </a:lnTo>
                  <a:lnTo>
                    <a:pt x="428" y="15"/>
                  </a:lnTo>
                  <a:lnTo>
                    <a:pt x="432" y="15"/>
                  </a:lnTo>
                  <a:lnTo>
                    <a:pt x="439" y="15"/>
                  </a:lnTo>
                  <a:lnTo>
                    <a:pt x="443" y="11"/>
                  </a:lnTo>
                  <a:lnTo>
                    <a:pt x="446" y="11"/>
                  </a:lnTo>
                  <a:lnTo>
                    <a:pt x="450" y="11"/>
                  </a:lnTo>
                  <a:lnTo>
                    <a:pt x="454" y="11"/>
                  </a:lnTo>
                  <a:lnTo>
                    <a:pt x="457" y="11"/>
                  </a:lnTo>
                  <a:lnTo>
                    <a:pt x="461" y="11"/>
                  </a:lnTo>
                  <a:lnTo>
                    <a:pt x="468" y="8"/>
                  </a:lnTo>
                  <a:lnTo>
                    <a:pt x="472" y="8"/>
                  </a:lnTo>
                  <a:lnTo>
                    <a:pt x="476" y="8"/>
                  </a:lnTo>
                  <a:lnTo>
                    <a:pt x="479" y="8"/>
                  </a:lnTo>
                  <a:lnTo>
                    <a:pt x="483" y="8"/>
                  </a:lnTo>
                  <a:lnTo>
                    <a:pt x="486" y="8"/>
                  </a:lnTo>
                  <a:lnTo>
                    <a:pt x="490" y="8"/>
                  </a:lnTo>
                  <a:lnTo>
                    <a:pt x="497" y="4"/>
                  </a:lnTo>
                  <a:lnTo>
                    <a:pt x="501" y="4"/>
                  </a:lnTo>
                  <a:lnTo>
                    <a:pt x="505" y="4"/>
                  </a:lnTo>
                  <a:lnTo>
                    <a:pt x="508" y="4"/>
                  </a:lnTo>
                  <a:lnTo>
                    <a:pt x="512" y="4"/>
                  </a:lnTo>
                  <a:lnTo>
                    <a:pt x="515" y="4"/>
                  </a:lnTo>
                  <a:lnTo>
                    <a:pt x="519" y="4"/>
                  </a:lnTo>
                  <a:lnTo>
                    <a:pt x="526" y="4"/>
                  </a:lnTo>
                  <a:lnTo>
                    <a:pt x="530" y="0"/>
                  </a:lnTo>
                </a:path>
              </a:pathLst>
            </a:custGeom>
            <a:noFill/>
            <a:ln w="11113">
              <a:solidFill>
                <a:srgbClr val="FF0000"/>
              </a:solidFill>
              <a:prstDash val="solid"/>
              <a:round/>
              <a:headEnd/>
              <a:tailEnd/>
            </a:ln>
          </p:spPr>
          <p:txBody>
            <a:bodyPr/>
            <a:lstStyle/>
            <a:p>
              <a:endParaRPr lang="he-IL"/>
            </a:p>
          </p:txBody>
        </p:sp>
        <p:sp>
          <p:nvSpPr>
            <p:cNvPr id="87202" name="Freeform 162"/>
            <p:cNvSpPr>
              <a:spLocks/>
            </p:cNvSpPr>
            <p:nvPr/>
          </p:nvSpPr>
          <p:spPr bwMode="auto">
            <a:xfrm>
              <a:off x="8385175" y="2524125"/>
              <a:ext cx="212725" cy="11113"/>
            </a:xfrm>
            <a:custGeom>
              <a:avLst/>
              <a:gdLst/>
              <a:ahLst/>
              <a:cxnLst>
                <a:cxn ang="0">
                  <a:pos x="0" y="7"/>
                </a:cxn>
                <a:cxn ang="0">
                  <a:pos x="4" y="7"/>
                </a:cxn>
                <a:cxn ang="0">
                  <a:pos x="7" y="7"/>
                </a:cxn>
                <a:cxn ang="0">
                  <a:pos x="11" y="7"/>
                </a:cxn>
                <a:cxn ang="0">
                  <a:pos x="14" y="7"/>
                </a:cxn>
                <a:cxn ang="0">
                  <a:pos x="18" y="7"/>
                </a:cxn>
                <a:cxn ang="0">
                  <a:pos x="25" y="7"/>
                </a:cxn>
                <a:cxn ang="0">
                  <a:pos x="29" y="7"/>
                </a:cxn>
                <a:cxn ang="0">
                  <a:pos x="33" y="7"/>
                </a:cxn>
                <a:cxn ang="0">
                  <a:pos x="36" y="7"/>
                </a:cxn>
                <a:cxn ang="0">
                  <a:pos x="40" y="7"/>
                </a:cxn>
                <a:cxn ang="0">
                  <a:pos x="43" y="7"/>
                </a:cxn>
                <a:cxn ang="0">
                  <a:pos x="51" y="4"/>
                </a:cxn>
                <a:cxn ang="0">
                  <a:pos x="54" y="4"/>
                </a:cxn>
                <a:cxn ang="0">
                  <a:pos x="58" y="4"/>
                </a:cxn>
                <a:cxn ang="0">
                  <a:pos x="62" y="4"/>
                </a:cxn>
                <a:cxn ang="0">
                  <a:pos x="65" y="4"/>
                </a:cxn>
                <a:cxn ang="0">
                  <a:pos x="69" y="4"/>
                </a:cxn>
                <a:cxn ang="0">
                  <a:pos x="73" y="4"/>
                </a:cxn>
                <a:cxn ang="0">
                  <a:pos x="80" y="4"/>
                </a:cxn>
                <a:cxn ang="0">
                  <a:pos x="83" y="4"/>
                </a:cxn>
                <a:cxn ang="0">
                  <a:pos x="87" y="4"/>
                </a:cxn>
                <a:cxn ang="0">
                  <a:pos x="91" y="4"/>
                </a:cxn>
                <a:cxn ang="0">
                  <a:pos x="94" y="4"/>
                </a:cxn>
                <a:cxn ang="0">
                  <a:pos x="98" y="4"/>
                </a:cxn>
                <a:cxn ang="0">
                  <a:pos x="102" y="4"/>
                </a:cxn>
                <a:cxn ang="0">
                  <a:pos x="109" y="4"/>
                </a:cxn>
                <a:cxn ang="0">
                  <a:pos x="112" y="4"/>
                </a:cxn>
                <a:cxn ang="0">
                  <a:pos x="116" y="0"/>
                </a:cxn>
                <a:cxn ang="0">
                  <a:pos x="120" y="0"/>
                </a:cxn>
                <a:cxn ang="0">
                  <a:pos x="123" y="0"/>
                </a:cxn>
                <a:cxn ang="0">
                  <a:pos x="127" y="0"/>
                </a:cxn>
                <a:cxn ang="0">
                  <a:pos x="134" y="0"/>
                </a:cxn>
              </a:cxnLst>
              <a:rect l="0" t="0" r="r" b="b"/>
              <a:pathLst>
                <a:path w="134" h="7">
                  <a:moveTo>
                    <a:pt x="0" y="7"/>
                  </a:moveTo>
                  <a:lnTo>
                    <a:pt x="4" y="7"/>
                  </a:lnTo>
                  <a:lnTo>
                    <a:pt x="7" y="7"/>
                  </a:lnTo>
                  <a:lnTo>
                    <a:pt x="11" y="7"/>
                  </a:lnTo>
                  <a:lnTo>
                    <a:pt x="14" y="7"/>
                  </a:lnTo>
                  <a:lnTo>
                    <a:pt x="18" y="7"/>
                  </a:lnTo>
                  <a:lnTo>
                    <a:pt x="25" y="7"/>
                  </a:lnTo>
                  <a:lnTo>
                    <a:pt x="29" y="7"/>
                  </a:lnTo>
                  <a:lnTo>
                    <a:pt x="33" y="7"/>
                  </a:lnTo>
                  <a:lnTo>
                    <a:pt x="36" y="7"/>
                  </a:lnTo>
                  <a:lnTo>
                    <a:pt x="40" y="7"/>
                  </a:lnTo>
                  <a:lnTo>
                    <a:pt x="43" y="7"/>
                  </a:lnTo>
                  <a:lnTo>
                    <a:pt x="51" y="4"/>
                  </a:lnTo>
                  <a:lnTo>
                    <a:pt x="54" y="4"/>
                  </a:lnTo>
                  <a:lnTo>
                    <a:pt x="58" y="4"/>
                  </a:lnTo>
                  <a:lnTo>
                    <a:pt x="62" y="4"/>
                  </a:lnTo>
                  <a:lnTo>
                    <a:pt x="65" y="4"/>
                  </a:lnTo>
                  <a:lnTo>
                    <a:pt x="69" y="4"/>
                  </a:lnTo>
                  <a:lnTo>
                    <a:pt x="73" y="4"/>
                  </a:lnTo>
                  <a:lnTo>
                    <a:pt x="80" y="4"/>
                  </a:lnTo>
                  <a:lnTo>
                    <a:pt x="83" y="4"/>
                  </a:lnTo>
                  <a:lnTo>
                    <a:pt x="87" y="4"/>
                  </a:lnTo>
                  <a:lnTo>
                    <a:pt x="91" y="4"/>
                  </a:lnTo>
                  <a:lnTo>
                    <a:pt x="94" y="4"/>
                  </a:lnTo>
                  <a:lnTo>
                    <a:pt x="98" y="4"/>
                  </a:lnTo>
                  <a:lnTo>
                    <a:pt x="102" y="4"/>
                  </a:lnTo>
                  <a:lnTo>
                    <a:pt x="109" y="4"/>
                  </a:lnTo>
                  <a:lnTo>
                    <a:pt x="112" y="4"/>
                  </a:lnTo>
                  <a:lnTo>
                    <a:pt x="116" y="0"/>
                  </a:lnTo>
                  <a:lnTo>
                    <a:pt x="120" y="0"/>
                  </a:lnTo>
                  <a:lnTo>
                    <a:pt x="123" y="0"/>
                  </a:lnTo>
                  <a:lnTo>
                    <a:pt x="127" y="0"/>
                  </a:lnTo>
                  <a:lnTo>
                    <a:pt x="134" y="0"/>
                  </a:lnTo>
                </a:path>
              </a:pathLst>
            </a:custGeom>
            <a:noFill/>
            <a:ln w="11113">
              <a:solidFill>
                <a:srgbClr val="FF0000"/>
              </a:solidFill>
              <a:prstDash val="solid"/>
              <a:round/>
              <a:headEnd/>
              <a:tailEnd/>
            </a:ln>
          </p:spPr>
          <p:txBody>
            <a:bodyPr/>
            <a:lstStyle/>
            <a:p>
              <a:endParaRPr lang="he-IL"/>
            </a:p>
          </p:txBody>
        </p:sp>
        <p:sp>
          <p:nvSpPr>
            <p:cNvPr id="87203" name="Oval 163"/>
            <p:cNvSpPr>
              <a:spLocks noChangeArrowheads="1"/>
            </p:cNvSpPr>
            <p:nvPr/>
          </p:nvSpPr>
          <p:spPr bwMode="auto">
            <a:xfrm>
              <a:off x="5159375" y="4192588"/>
              <a:ext cx="103188" cy="104775"/>
            </a:xfrm>
            <a:prstGeom prst="ellipse">
              <a:avLst/>
            </a:prstGeom>
            <a:solidFill>
              <a:srgbClr val="0000FF"/>
            </a:solidFill>
            <a:ln w="9525">
              <a:noFill/>
              <a:round/>
              <a:headEnd/>
              <a:tailEnd/>
            </a:ln>
          </p:spPr>
          <p:txBody>
            <a:bodyPr/>
            <a:lstStyle/>
            <a:p>
              <a:endParaRPr lang="he-IL"/>
            </a:p>
          </p:txBody>
        </p:sp>
        <p:sp>
          <p:nvSpPr>
            <p:cNvPr id="87204" name="Oval 164"/>
            <p:cNvSpPr>
              <a:spLocks noChangeArrowheads="1"/>
            </p:cNvSpPr>
            <p:nvPr/>
          </p:nvSpPr>
          <p:spPr bwMode="auto">
            <a:xfrm>
              <a:off x="5349875" y="4227513"/>
              <a:ext cx="103188" cy="103187"/>
            </a:xfrm>
            <a:prstGeom prst="ellipse">
              <a:avLst/>
            </a:prstGeom>
            <a:solidFill>
              <a:srgbClr val="0000FF"/>
            </a:solidFill>
            <a:ln w="9525">
              <a:noFill/>
              <a:round/>
              <a:headEnd/>
              <a:tailEnd/>
            </a:ln>
          </p:spPr>
          <p:txBody>
            <a:bodyPr/>
            <a:lstStyle/>
            <a:p>
              <a:endParaRPr lang="he-IL"/>
            </a:p>
          </p:txBody>
        </p:sp>
        <p:sp>
          <p:nvSpPr>
            <p:cNvPr id="87205" name="Oval 165"/>
            <p:cNvSpPr>
              <a:spLocks noChangeArrowheads="1"/>
            </p:cNvSpPr>
            <p:nvPr/>
          </p:nvSpPr>
          <p:spPr bwMode="auto">
            <a:xfrm>
              <a:off x="5538788" y="4146550"/>
              <a:ext cx="104775" cy="104775"/>
            </a:xfrm>
            <a:prstGeom prst="ellipse">
              <a:avLst/>
            </a:prstGeom>
            <a:solidFill>
              <a:srgbClr val="0000FF"/>
            </a:solidFill>
            <a:ln w="9525">
              <a:noFill/>
              <a:round/>
              <a:headEnd/>
              <a:tailEnd/>
            </a:ln>
          </p:spPr>
          <p:txBody>
            <a:bodyPr/>
            <a:lstStyle/>
            <a:p>
              <a:endParaRPr lang="he-IL"/>
            </a:p>
          </p:txBody>
        </p:sp>
        <p:sp>
          <p:nvSpPr>
            <p:cNvPr id="87206" name="Oval 166"/>
            <p:cNvSpPr>
              <a:spLocks noChangeArrowheads="1"/>
            </p:cNvSpPr>
            <p:nvPr/>
          </p:nvSpPr>
          <p:spPr bwMode="auto">
            <a:xfrm>
              <a:off x="5722938" y="4192588"/>
              <a:ext cx="104775" cy="104775"/>
            </a:xfrm>
            <a:prstGeom prst="ellipse">
              <a:avLst/>
            </a:prstGeom>
            <a:solidFill>
              <a:srgbClr val="0000FF"/>
            </a:solidFill>
            <a:ln w="9525">
              <a:noFill/>
              <a:round/>
              <a:headEnd/>
              <a:tailEnd/>
            </a:ln>
          </p:spPr>
          <p:txBody>
            <a:bodyPr/>
            <a:lstStyle/>
            <a:p>
              <a:endParaRPr lang="he-IL"/>
            </a:p>
          </p:txBody>
        </p:sp>
        <p:sp>
          <p:nvSpPr>
            <p:cNvPr id="87207" name="Oval 167"/>
            <p:cNvSpPr>
              <a:spLocks noChangeArrowheads="1"/>
            </p:cNvSpPr>
            <p:nvPr/>
          </p:nvSpPr>
          <p:spPr bwMode="auto">
            <a:xfrm>
              <a:off x="5867400" y="4284663"/>
              <a:ext cx="104775" cy="104775"/>
            </a:xfrm>
            <a:prstGeom prst="ellipse">
              <a:avLst/>
            </a:prstGeom>
            <a:solidFill>
              <a:srgbClr val="0000FF"/>
            </a:solidFill>
            <a:ln w="9525">
              <a:noFill/>
              <a:round/>
              <a:headEnd/>
              <a:tailEnd/>
            </a:ln>
          </p:spPr>
          <p:txBody>
            <a:bodyPr/>
            <a:lstStyle/>
            <a:p>
              <a:endParaRPr lang="he-IL"/>
            </a:p>
          </p:txBody>
        </p:sp>
        <p:sp>
          <p:nvSpPr>
            <p:cNvPr id="87208" name="Oval 168"/>
            <p:cNvSpPr>
              <a:spLocks noChangeArrowheads="1"/>
            </p:cNvSpPr>
            <p:nvPr/>
          </p:nvSpPr>
          <p:spPr bwMode="auto">
            <a:xfrm>
              <a:off x="6040438" y="4527550"/>
              <a:ext cx="103187" cy="103188"/>
            </a:xfrm>
            <a:prstGeom prst="ellipse">
              <a:avLst/>
            </a:prstGeom>
            <a:solidFill>
              <a:srgbClr val="0000FF"/>
            </a:solidFill>
            <a:ln w="9525">
              <a:noFill/>
              <a:round/>
              <a:headEnd/>
              <a:tailEnd/>
            </a:ln>
          </p:spPr>
          <p:txBody>
            <a:bodyPr/>
            <a:lstStyle/>
            <a:p>
              <a:endParaRPr lang="he-IL"/>
            </a:p>
          </p:txBody>
        </p:sp>
        <p:sp>
          <p:nvSpPr>
            <p:cNvPr id="87209" name="Oval 169"/>
            <p:cNvSpPr>
              <a:spLocks noChangeArrowheads="1"/>
            </p:cNvSpPr>
            <p:nvPr/>
          </p:nvSpPr>
          <p:spPr bwMode="auto">
            <a:xfrm>
              <a:off x="6173788" y="4159250"/>
              <a:ext cx="103187" cy="103188"/>
            </a:xfrm>
            <a:prstGeom prst="ellipse">
              <a:avLst/>
            </a:prstGeom>
            <a:solidFill>
              <a:srgbClr val="0000FF"/>
            </a:solidFill>
            <a:ln w="9525">
              <a:noFill/>
              <a:round/>
              <a:headEnd/>
              <a:tailEnd/>
            </a:ln>
          </p:spPr>
          <p:txBody>
            <a:bodyPr/>
            <a:lstStyle/>
            <a:p>
              <a:endParaRPr lang="he-IL"/>
            </a:p>
          </p:txBody>
        </p:sp>
        <p:sp>
          <p:nvSpPr>
            <p:cNvPr id="87210" name="Oval 170"/>
            <p:cNvSpPr>
              <a:spLocks noChangeArrowheads="1"/>
            </p:cNvSpPr>
            <p:nvPr/>
          </p:nvSpPr>
          <p:spPr bwMode="auto">
            <a:xfrm>
              <a:off x="6345238" y="3709988"/>
              <a:ext cx="104775" cy="103187"/>
            </a:xfrm>
            <a:prstGeom prst="ellipse">
              <a:avLst/>
            </a:prstGeom>
            <a:solidFill>
              <a:srgbClr val="0000FF"/>
            </a:solidFill>
            <a:ln w="9525">
              <a:noFill/>
              <a:round/>
              <a:headEnd/>
              <a:tailEnd/>
            </a:ln>
          </p:spPr>
          <p:txBody>
            <a:bodyPr/>
            <a:lstStyle/>
            <a:p>
              <a:endParaRPr lang="he-IL"/>
            </a:p>
          </p:txBody>
        </p:sp>
        <p:sp>
          <p:nvSpPr>
            <p:cNvPr id="87211" name="Oval 171"/>
            <p:cNvSpPr>
              <a:spLocks noChangeArrowheads="1"/>
            </p:cNvSpPr>
            <p:nvPr/>
          </p:nvSpPr>
          <p:spPr bwMode="auto">
            <a:xfrm>
              <a:off x="6524625" y="4014788"/>
              <a:ext cx="103188" cy="103187"/>
            </a:xfrm>
            <a:prstGeom prst="ellipse">
              <a:avLst/>
            </a:prstGeom>
            <a:solidFill>
              <a:srgbClr val="0000FF"/>
            </a:solidFill>
            <a:ln w="9525">
              <a:noFill/>
              <a:round/>
              <a:headEnd/>
              <a:tailEnd/>
            </a:ln>
          </p:spPr>
          <p:txBody>
            <a:bodyPr/>
            <a:lstStyle/>
            <a:p>
              <a:endParaRPr lang="he-IL"/>
            </a:p>
          </p:txBody>
        </p:sp>
        <p:sp>
          <p:nvSpPr>
            <p:cNvPr id="87212" name="Oval 172"/>
            <p:cNvSpPr>
              <a:spLocks noChangeArrowheads="1"/>
            </p:cNvSpPr>
            <p:nvPr/>
          </p:nvSpPr>
          <p:spPr bwMode="auto">
            <a:xfrm>
              <a:off x="6708775" y="4054475"/>
              <a:ext cx="103188" cy="104775"/>
            </a:xfrm>
            <a:prstGeom prst="ellipse">
              <a:avLst/>
            </a:prstGeom>
            <a:solidFill>
              <a:srgbClr val="0000FF"/>
            </a:solidFill>
            <a:ln w="9525">
              <a:noFill/>
              <a:round/>
              <a:headEnd/>
              <a:tailEnd/>
            </a:ln>
          </p:spPr>
          <p:txBody>
            <a:bodyPr/>
            <a:lstStyle/>
            <a:p>
              <a:endParaRPr lang="he-IL"/>
            </a:p>
          </p:txBody>
        </p:sp>
        <p:sp>
          <p:nvSpPr>
            <p:cNvPr id="87213" name="Oval 173"/>
            <p:cNvSpPr>
              <a:spLocks noChangeArrowheads="1"/>
            </p:cNvSpPr>
            <p:nvPr/>
          </p:nvSpPr>
          <p:spPr bwMode="auto">
            <a:xfrm>
              <a:off x="6899275" y="3911600"/>
              <a:ext cx="103188" cy="103188"/>
            </a:xfrm>
            <a:prstGeom prst="ellipse">
              <a:avLst/>
            </a:prstGeom>
            <a:solidFill>
              <a:srgbClr val="0000FF"/>
            </a:solidFill>
            <a:ln w="9525">
              <a:noFill/>
              <a:round/>
              <a:headEnd/>
              <a:tailEnd/>
            </a:ln>
          </p:spPr>
          <p:txBody>
            <a:bodyPr/>
            <a:lstStyle/>
            <a:p>
              <a:endParaRPr lang="he-IL"/>
            </a:p>
          </p:txBody>
        </p:sp>
        <p:sp>
          <p:nvSpPr>
            <p:cNvPr id="87214" name="Oval 174"/>
            <p:cNvSpPr>
              <a:spLocks noChangeArrowheads="1"/>
            </p:cNvSpPr>
            <p:nvPr/>
          </p:nvSpPr>
          <p:spPr bwMode="auto">
            <a:xfrm>
              <a:off x="7083425" y="3813175"/>
              <a:ext cx="103188" cy="103188"/>
            </a:xfrm>
            <a:prstGeom prst="ellipse">
              <a:avLst/>
            </a:prstGeom>
            <a:solidFill>
              <a:srgbClr val="0000FF"/>
            </a:solidFill>
            <a:ln w="9525">
              <a:noFill/>
              <a:round/>
              <a:headEnd/>
              <a:tailEnd/>
            </a:ln>
          </p:spPr>
          <p:txBody>
            <a:bodyPr/>
            <a:lstStyle/>
            <a:p>
              <a:endParaRPr lang="he-IL"/>
            </a:p>
          </p:txBody>
        </p:sp>
        <p:sp>
          <p:nvSpPr>
            <p:cNvPr id="87215" name="Oval 175"/>
            <p:cNvSpPr>
              <a:spLocks noChangeArrowheads="1"/>
            </p:cNvSpPr>
            <p:nvPr/>
          </p:nvSpPr>
          <p:spPr bwMode="auto">
            <a:xfrm>
              <a:off x="7267575" y="3468688"/>
              <a:ext cx="103188" cy="103187"/>
            </a:xfrm>
            <a:prstGeom prst="ellipse">
              <a:avLst/>
            </a:prstGeom>
            <a:solidFill>
              <a:srgbClr val="0000FF"/>
            </a:solidFill>
            <a:ln w="9525">
              <a:noFill/>
              <a:round/>
              <a:headEnd/>
              <a:tailEnd/>
            </a:ln>
          </p:spPr>
          <p:txBody>
            <a:bodyPr/>
            <a:lstStyle/>
            <a:p>
              <a:endParaRPr lang="he-IL"/>
            </a:p>
          </p:txBody>
        </p:sp>
        <p:sp>
          <p:nvSpPr>
            <p:cNvPr id="87216" name="Oval 176"/>
            <p:cNvSpPr>
              <a:spLocks noChangeArrowheads="1"/>
            </p:cNvSpPr>
            <p:nvPr/>
          </p:nvSpPr>
          <p:spPr bwMode="auto">
            <a:xfrm>
              <a:off x="7458075" y="3157538"/>
              <a:ext cx="103188" cy="103187"/>
            </a:xfrm>
            <a:prstGeom prst="ellipse">
              <a:avLst/>
            </a:prstGeom>
            <a:solidFill>
              <a:srgbClr val="0000FF"/>
            </a:solidFill>
            <a:ln w="9525">
              <a:noFill/>
              <a:round/>
              <a:headEnd/>
              <a:tailEnd/>
            </a:ln>
          </p:spPr>
          <p:txBody>
            <a:bodyPr/>
            <a:lstStyle/>
            <a:p>
              <a:endParaRPr lang="he-IL"/>
            </a:p>
          </p:txBody>
        </p:sp>
        <p:sp>
          <p:nvSpPr>
            <p:cNvPr id="87217" name="Oval 177"/>
            <p:cNvSpPr>
              <a:spLocks noChangeArrowheads="1"/>
            </p:cNvSpPr>
            <p:nvPr/>
          </p:nvSpPr>
          <p:spPr bwMode="auto">
            <a:xfrm>
              <a:off x="7635875" y="2563813"/>
              <a:ext cx="104775" cy="104775"/>
            </a:xfrm>
            <a:prstGeom prst="ellipse">
              <a:avLst/>
            </a:prstGeom>
            <a:solidFill>
              <a:srgbClr val="0000FF"/>
            </a:solidFill>
            <a:ln w="9525">
              <a:noFill/>
              <a:round/>
              <a:headEnd/>
              <a:tailEnd/>
            </a:ln>
          </p:spPr>
          <p:txBody>
            <a:bodyPr/>
            <a:lstStyle/>
            <a:p>
              <a:endParaRPr lang="he-IL"/>
            </a:p>
          </p:txBody>
        </p:sp>
        <p:sp>
          <p:nvSpPr>
            <p:cNvPr id="87218" name="Oval 178"/>
            <p:cNvSpPr>
              <a:spLocks noChangeArrowheads="1"/>
            </p:cNvSpPr>
            <p:nvPr/>
          </p:nvSpPr>
          <p:spPr bwMode="auto">
            <a:xfrm>
              <a:off x="7815263" y="2460625"/>
              <a:ext cx="103187" cy="103188"/>
            </a:xfrm>
            <a:prstGeom prst="ellipse">
              <a:avLst/>
            </a:prstGeom>
            <a:solidFill>
              <a:srgbClr val="0000FF"/>
            </a:solidFill>
            <a:ln w="9525">
              <a:noFill/>
              <a:round/>
              <a:headEnd/>
              <a:tailEnd/>
            </a:ln>
          </p:spPr>
          <p:txBody>
            <a:bodyPr/>
            <a:lstStyle/>
            <a:p>
              <a:endParaRPr lang="he-IL"/>
            </a:p>
          </p:txBody>
        </p:sp>
        <p:sp>
          <p:nvSpPr>
            <p:cNvPr id="87219" name="Oval 179"/>
            <p:cNvSpPr>
              <a:spLocks noChangeArrowheads="1"/>
            </p:cNvSpPr>
            <p:nvPr/>
          </p:nvSpPr>
          <p:spPr bwMode="auto">
            <a:xfrm>
              <a:off x="8010525" y="1857375"/>
              <a:ext cx="103188" cy="103188"/>
            </a:xfrm>
            <a:prstGeom prst="ellipse">
              <a:avLst/>
            </a:prstGeom>
            <a:solidFill>
              <a:srgbClr val="0000FF"/>
            </a:solidFill>
            <a:ln w="9525">
              <a:noFill/>
              <a:round/>
              <a:headEnd/>
              <a:tailEnd/>
            </a:ln>
          </p:spPr>
          <p:txBody>
            <a:bodyPr/>
            <a:lstStyle/>
            <a:p>
              <a:endParaRPr lang="he-IL"/>
            </a:p>
          </p:txBody>
        </p:sp>
        <p:sp>
          <p:nvSpPr>
            <p:cNvPr id="87220" name="Oval 180"/>
            <p:cNvSpPr>
              <a:spLocks noChangeArrowheads="1"/>
            </p:cNvSpPr>
            <p:nvPr/>
          </p:nvSpPr>
          <p:spPr bwMode="auto">
            <a:xfrm>
              <a:off x="8177213" y="2863850"/>
              <a:ext cx="104775" cy="103188"/>
            </a:xfrm>
            <a:prstGeom prst="ellipse">
              <a:avLst/>
            </a:prstGeom>
            <a:solidFill>
              <a:srgbClr val="0000FF"/>
            </a:solidFill>
            <a:ln w="9525">
              <a:noFill/>
              <a:round/>
              <a:headEnd/>
              <a:tailEnd/>
            </a:ln>
          </p:spPr>
          <p:txBody>
            <a:bodyPr/>
            <a:lstStyle/>
            <a:p>
              <a:endParaRPr lang="he-IL"/>
            </a:p>
          </p:txBody>
        </p:sp>
        <p:sp>
          <p:nvSpPr>
            <p:cNvPr id="87221" name="Oval 181"/>
            <p:cNvSpPr>
              <a:spLocks noChangeArrowheads="1"/>
            </p:cNvSpPr>
            <p:nvPr/>
          </p:nvSpPr>
          <p:spPr bwMode="auto">
            <a:xfrm>
              <a:off x="8374063" y="2432050"/>
              <a:ext cx="103187" cy="103188"/>
            </a:xfrm>
            <a:prstGeom prst="ellipse">
              <a:avLst/>
            </a:prstGeom>
            <a:solidFill>
              <a:srgbClr val="0000FF"/>
            </a:solidFill>
            <a:ln w="9525">
              <a:noFill/>
              <a:round/>
              <a:headEnd/>
              <a:tailEnd/>
            </a:ln>
          </p:spPr>
          <p:txBody>
            <a:bodyPr/>
            <a:lstStyle/>
            <a:p>
              <a:endParaRPr lang="he-IL"/>
            </a:p>
          </p:txBody>
        </p:sp>
        <p:sp>
          <p:nvSpPr>
            <p:cNvPr id="87222" name="Rectangle 182"/>
            <p:cNvSpPr>
              <a:spLocks noChangeArrowheads="1"/>
            </p:cNvSpPr>
            <p:nvPr/>
          </p:nvSpPr>
          <p:spPr bwMode="auto">
            <a:xfrm>
              <a:off x="6011863" y="4803775"/>
              <a:ext cx="1800225" cy="274638"/>
            </a:xfrm>
            <a:prstGeom prst="rect">
              <a:avLst/>
            </a:prstGeom>
            <a:noFill/>
            <a:ln w="9525">
              <a:noFill/>
              <a:miter lim="800000"/>
              <a:headEnd/>
              <a:tailEnd/>
            </a:ln>
          </p:spPr>
          <p:txBody>
            <a:bodyPr lIns="0" tIns="0" rIns="0" bIns="0">
              <a:spAutoFit/>
            </a:bodyPr>
            <a:lstStyle/>
            <a:p>
              <a:pPr algn="ctr"/>
              <a:r>
                <a:rPr lang="en-US">
                  <a:solidFill>
                    <a:srgbClr val="000000"/>
                  </a:solidFill>
                  <a:latin typeface="Times New Roman" pitchFamily="18" charset="0"/>
                </a:rPr>
                <a:t>Height [angstrom]</a:t>
              </a:r>
              <a:endParaRPr lang="en-US"/>
            </a:p>
          </p:txBody>
        </p:sp>
        <p:sp>
          <p:nvSpPr>
            <p:cNvPr id="87223" name="Rectangle 183"/>
            <p:cNvSpPr>
              <a:spLocks noChangeArrowheads="1"/>
            </p:cNvSpPr>
            <p:nvPr/>
          </p:nvSpPr>
          <p:spPr bwMode="auto">
            <a:xfrm rot="16200000">
              <a:off x="3669507" y="3117056"/>
              <a:ext cx="1866900" cy="274637"/>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pitchFamily="18" charset="0"/>
                </a:rPr>
                <a:t>x (In Concentration)</a:t>
              </a:r>
              <a:endParaRPr lang="en-US"/>
            </a:p>
          </p:txBody>
        </p:sp>
        <p:sp>
          <p:nvSpPr>
            <p:cNvPr id="87196" name="Freeform 156"/>
            <p:cNvSpPr>
              <a:spLocks/>
            </p:cNvSpPr>
            <p:nvPr/>
          </p:nvSpPr>
          <p:spPr bwMode="auto">
            <a:xfrm>
              <a:off x="5026025" y="1816100"/>
              <a:ext cx="3571875" cy="2814638"/>
            </a:xfrm>
            <a:custGeom>
              <a:avLst/>
              <a:gdLst/>
              <a:ahLst/>
              <a:cxnLst>
                <a:cxn ang="0">
                  <a:pos x="0" y="489"/>
                </a:cxn>
                <a:cxn ang="0">
                  <a:pos x="620" y="489"/>
                </a:cxn>
                <a:cxn ang="0">
                  <a:pos x="620" y="0"/>
                </a:cxn>
              </a:cxnLst>
              <a:rect l="0" t="0" r="r" b="b"/>
              <a:pathLst>
                <a:path w="620" h="489">
                  <a:moveTo>
                    <a:pt x="0" y="489"/>
                  </a:moveTo>
                  <a:lnTo>
                    <a:pt x="620" y="489"/>
                  </a:lnTo>
                  <a:lnTo>
                    <a:pt x="620" y="0"/>
                  </a:lnTo>
                </a:path>
              </a:pathLst>
            </a:custGeom>
            <a:noFill/>
            <a:ln w="23813">
              <a:solidFill>
                <a:srgbClr val="000000"/>
              </a:solidFill>
              <a:prstDash val="solid"/>
              <a:round/>
              <a:headEnd/>
              <a:tailEnd/>
            </a:ln>
          </p:spPr>
          <p:txBody>
            <a:bodyPr/>
            <a:lstStyle/>
            <a:p>
              <a:endParaRPr lang="he-IL"/>
            </a:p>
          </p:txBody>
        </p:sp>
        <p:sp>
          <p:nvSpPr>
            <p:cNvPr id="87197" name="Line 157"/>
            <p:cNvSpPr>
              <a:spLocks noChangeShapeType="1"/>
            </p:cNvSpPr>
            <p:nvPr/>
          </p:nvSpPr>
          <p:spPr bwMode="auto">
            <a:xfrm flipV="1">
              <a:off x="5026025" y="1816100"/>
              <a:ext cx="1588" cy="2814638"/>
            </a:xfrm>
            <a:prstGeom prst="line">
              <a:avLst/>
            </a:prstGeom>
            <a:noFill/>
            <a:ln w="23813">
              <a:solidFill>
                <a:srgbClr val="000000"/>
              </a:solidFill>
              <a:round/>
              <a:headEnd/>
              <a:tailEnd/>
            </a:ln>
          </p:spPr>
          <p:txBody>
            <a:bodyPr/>
            <a:lstStyle/>
            <a:p>
              <a:endParaRPr lang="he-IL"/>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4"/>
          <p:cNvSpPr>
            <a:spLocks noGrp="1"/>
          </p:cNvSpPr>
          <p:nvPr>
            <p:ph type="sldNum" sz="quarter" idx="4294967295"/>
          </p:nvPr>
        </p:nvSpPr>
        <p:spPr>
          <a:xfrm>
            <a:off x="6553200" y="6248400"/>
            <a:ext cx="2133600" cy="457200"/>
          </a:xfrm>
          <a:prstGeom prst="rect">
            <a:avLst/>
          </a:prstGeom>
        </p:spPr>
        <p:txBody>
          <a:bodyPr/>
          <a:lstStyle/>
          <a:p>
            <a:fld id="{6D66E6B1-A9FF-4BB6-BA75-8C6119D2B23E}" type="slidenum">
              <a:rPr lang="he-IL"/>
              <a:pPr/>
              <a:t>24</a:t>
            </a:fld>
            <a:endParaRPr lang="en-US"/>
          </a:p>
        </p:txBody>
      </p:sp>
      <p:grpSp>
        <p:nvGrpSpPr>
          <p:cNvPr id="2" name="Group 59"/>
          <p:cNvGrpSpPr>
            <a:grpSpLocks/>
          </p:cNvGrpSpPr>
          <p:nvPr/>
        </p:nvGrpSpPr>
        <p:grpSpPr bwMode="auto">
          <a:xfrm>
            <a:off x="1079500" y="1338263"/>
            <a:ext cx="7085013" cy="4864100"/>
            <a:chOff x="680" y="843"/>
            <a:chExt cx="4463" cy="3064"/>
          </a:xfrm>
        </p:grpSpPr>
        <p:sp>
          <p:nvSpPr>
            <p:cNvPr id="103484" name="Rectangle 60"/>
            <p:cNvSpPr>
              <a:spLocks noChangeArrowheads="1"/>
            </p:cNvSpPr>
            <p:nvPr/>
          </p:nvSpPr>
          <p:spPr bwMode="auto">
            <a:xfrm>
              <a:off x="1077" y="1105"/>
              <a:ext cx="3990" cy="2485"/>
            </a:xfrm>
            <a:prstGeom prst="rect">
              <a:avLst/>
            </a:prstGeom>
            <a:solidFill>
              <a:srgbClr val="FFFFFF"/>
            </a:solidFill>
            <a:ln w="9525">
              <a:noFill/>
              <a:miter lim="800000"/>
              <a:headEnd/>
              <a:tailEnd/>
            </a:ln>
          </p:spPr>
          <p:txBody>
            <a:bodyPr/>
            <a:lstStyle/>
            <a:p>
              <a:endParaRPr lang="he-IL"/>
            </a:p>
          </p:txBody>
        </p:sp>
        <p:sp>
          <p:nvSpPr>
            <p:cNvPr id="103485" name="Rectangle 61"/>
            <p:cNvSpPr>
              <a:spLocks noChangeArrowheads="1"/>
            </p:cNvSpPr>
            <p:nvPr/>
          </p:nvSpPr>
          <p:spPr bwMode="auto">
            <a:xfrm>
              <a:off x="1077" y="1105"/>
              <a:ext cx="3990" cy="2485"/>
            </a:xfrm>
            <a:prstGeom prst="rect">
              <a:avLst/>
            </a:prstGeom>
            <a:noFill/>
            <a:ln w="33338">
              <a:solidFill>
                <a:srgbClr val="FFFFFF"/>
              </a:solidFill>
              <a:miter lim="800000"/>
              <a:headEnd/>
              <a:tailEnd/>
            </a:ln>
          </p:spPr>
          <p:txBody>
            <a:bodyPr/>
            <a:lstStyle/>
            <a:p>
              <a:endParaRPr lang="he-IL"/>
            </a:p>
          </p:txBody>
        </p:sp>
        <p:sp>
          <p:nvSpPr>
            <p:cNvPr id="103486" name="Line 62"/>
            <p:cNvSpPr>
              <a:spLocks noChangeShapeType="1"/>
            </p:cNvSpPr>
            <p:nvPr/>
          </p:nvSpPr>
          <p:spPr bwMode="auto">
            <a:xfrm>
              <a:off x="1077" y="1105"/>
              <a:ext cx="3990" cy="1"/>
            </a:xfrm>
            <a:prstGeom prst="line">
              <a:avLst/>
            </a:prstGeom>
            <a:noFill/>
            <a:ln w="33338">
              <a:solidFill>
                <a:srgbClr val="000000"/>
              </a:solidFill>
              <a:round/>
              <a:headEnd/>
              <a:tailEnd/>
            </a:ln>
          </p:spPr>
          <p:txBody>
            <a:bodyPr/>
            <a:lstStyle/>
            <a:p>
              <a:endParaRPr lang="he-IL"/>
            </a:p>
          </p:txBody>
        </p:sp>
        <p:sp>
          <p:nvSpPr>
            <p:cNvPr id="103487" name="Freeform 63"/>
            <p:cNvSpPr>
              <a:spLocks/>
            </p:cNvSpPr>
            <p:nvPr/>
          </p:nvSpPr>
          <p:spPr bwMode="auto">
            <a:xfrm>
              <a:off x="1077" y="1105"/>
              <a:ext cx="3990" cy="2485"/>
            </a:xfrm>
            <a:custGeom>
              <a:avLst/>
              <a:gdLst/>
              <a:ahLst/>
              <a:cxnLst>
                <a:cxn ang="0">
                  <a:pos x="0" y="483"/>
                </a:cxn>
                <a:cxn ang="0">
                  <a:pos x="775" y="483"/>
                </a:cxn>
                <a:cxn ang="0">
                  <a:pos x="775" y="0"/>
                </a:cxn>
              </a:cxnLst>
              <a:rect l="0" t="0" r="r" b="b"/>
              <a:pathLst>
                <a:path w="775" h="483">
                  <a:moveTo>
                    <a:pt x="0" y="483"/>
                  </a:moveTo>
                  <a:lnTo>
                    <a:pt x="775" y="483"/>
                  </a:lnTo>
                  <a:lnTo>
                    <a:pt x="775" y="0"/>
                  </a:lnTo>
                </a:path>
              </a:pathLst>
            </a:custGeom>
            <a:noFill/>
            <a:ln w="33338">
              <a:solidFill>
                <a:srgbClr val="000000"/>
              </a:solidFill>
              <a:prstDash val="solid"/>
              <a:round/>
              <a:headEnd/>
              <a:tailEnd/>
            </a:ln>
          </p:spPr>
          <p:txBody>
            <a:bodyPr/>
            <a:lstStyle/>
            <a:p>
              <a:endParaRPr lang="he-IL"/>
            </a:p>
          </p:txBody>
        </p:sp>
        <p:sp>
          <p:nvSpPr>
            <p:cNvPr id="103488" name="Line 64"/>
            <p:cNvSpPr>
              <a:spLocks noChangeShapeType="1"/>
            </p:cNvSpPr>
            <p:nvPr/>
          </p:nvSpPr>
          <p:spPr bwMode="auto">
            <a:xfrm flipV="1">
              <a:off x="1077" y="1105"/>
              <a:ext cx="1" cy="2485"/>
            </a:xfrm>
            <a:prstGeom prst="line">
              <a:avLst/>
            </a:prstGeom>
            <a:noFill/>
            <a:ln w="33338">
              <a:solidFill>
                <a:srgbClr val="000000"/>
              </a:solidFill>
              <a:round/>
              <a:headEnd/>
              <a:tailEnd/>
            </a:ln>
          </p:spPr>
          <p:txBody>
            <a:bodyPr/>
            <a:lstStyle/>
            <a:p>
              <a:endParaRPr lang="he-IL"/>
            </a:p>
          </p:txBody>
        </p:sp>
        <p:sp>
          <p:nvSpPr>
            <p:cNvPr id="103489" name="Line 65"/>
            <p:cNvSpPr>
              <a:spLocks noChangeShapeType="1"/>
            </p:cNvSpPr>
            <p:nvPr/>
          </p:nvSpPr>
          <p:spPr bwMode="auto">
            <a:xfrm>
              <a:off x="1077" y="3590"/>
              <a:ext cx="3990" cy="1"/>
            </a:xfrm>
            <a:prstGeom prst="line">
              <a:avLst/>
            </a:prstGeom>
            <a:noFill/>
            <a:ln w="33338">
              <a:solidFill>
                <a:srgbClr val="000000"/>
              </a:solidFill>
              <a:round/>
              <a:headEnd/>
              <a:tailEnd/>
            </a:ln>
          </p:spPr>
          <p:txBody>
            <a:bodyPr/>
            <a:lstStyle/>
            <a:p>
              <a:endParaRPr lang="he-IL"/>
            </a:p>
          </p:txBody>
        </p:sp>
        <p:sp>
          <p:nvSpPr>
            <p:cNvPr id="103490" name="Line 66"/>
            <p:cNvSpPr>
              <a:spLocks noChangeShapeType="1"/>
            </p:cNvSpPr>
            <p:nvPr/>
          </p:nvSpPr>
          <p:spPr bwMode="auto">
            <a:xfrm flipV="1">
              <a:off x="1077" y="1105"/>
              <a:ext cx="1" cy="2485"/>
            </a:xfrm>
            <a:prstGeom prst="line">
              <a:avLst/>
            </a:prstGeom>
            <a:noFill/>
            <a:ln w="33338">
              <a:solidFill>
                <a:srgbClr val="000000"/>
              </a:solidFill>
              <a:round/>
              <a:headEnd/>
              <a:tailEnd/>
            </a:ln>
          </p:spPr>
          <p:txBody>
            <a:bodyPr/>
            <a:lstStyle/>
            <a:p>
              <a:endParaRPr lang="he-IL"/>
            </a:p>
          </p:txBody>
        </p:sp>
        <p:sp>
          <p:nvSpPr>
            <p:cNvPr id="103491" name="Line 67"/>
            <p:cNvSpPr>
              <a:spLocks noChangeShapeType="1"/>
            </p:cNvSpPr>
            <p:nvPr/>
          </p:nvSpPr>
          <p:spPr bwMode="auto">
            <a:xfrm flipV="1">
              <a:off x="1077" y="3548"/>
              <a:ext cx="1" cy="42"/>
            </a:xfrm>
            <a:prstGeom prst="line">
              <a:avLst/>
            </a:prstGeom>
            <a:noFill/>
            <a:ln w="33338">
              <a:solidFill>
                <a:srgbClr val="000000"/>
              </a:solidFill>
              <a:round/>
              <a:headEnd/>
              <a:tailEnd/>
            </a:ln>
          </p:spPr>
          <p:txBody>
            <a:bodyPr/>
            <a:lstStyle/>
            <a:p>
              <a:endParaRPr lang="he-IL"/>
            </a:p>
          </p:txBody>
        </p:sp>
        <p:sp>
          <p:nvSpPr>
            <p:cNvPr id="103492" name="Line 68"/>
            <p:cNvSpPr>
              <a:spLocks noChangeShapeType="1"/>
            </p:cNvSpPr>
            <p:nvPr/>
          </p:nvSpPr>
          <p:spPr bwMode="auto">
            <a:xfrm>
              <a:off x="1077" y="1105"/>
              <a:ext cx="1" cy="36"/>
            </a:xfrm>
            <a:prstGeom prst="line">
              <a:avLst/>
            </a:prstGeom>
            <a:noFill/>
            <a:ln w="33338">
              <a:solidFill>
                <a:srgbClr val="000000"/>
              </a:solidFill>
              <a:round/>
              <a:headEnd/>
              <a:tailEnd/>
            </a:ln>
          </p:spPr>
          <p:txBody>
            <a:bodyPr/>
            <a:lstStyle/>
            <a:p>
              <a:endParaRPr lang="he-IL"/>
            </a:p>
          </p:txBody>
        </p:sp>
        <p:sp>
          <p:nvSpPr>
            <p:cNvPr id="103493" name="Rectangle 69"/>
            <p:cNvSpPr>
              <a:spLocks noChangeArrowheads="1"/>
            </p:cNvSpPr>
            <p:nvPr/>
          </p:nvSpPr>
          <p:spPr bwMode="auto">
            <a:xfrm>
              <a:off x="977" y="3593"/>
              <a:ext cx="181"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-30</a:t>
              </a:r>
              <a:endParaRPr lang="en-US"/>
            </a:p>
          </p:txBody>
        </p:sp>
        <p:sp>
          <p:nvSpPr>
            <p:cNvPr id="103494" name="Line 70"/>
            <p:cNvSpPr>
              <a:spLocks noChangeShapeType="1"/>
            </p:cNvSpPr>
            <p:nvPr/>
          </p:nvSpPr>
          <p:spPr bwMode="auto">
            <a:xfrm flipV="1">
              <a:off x="1644" y="3548"/>
              <a:ext cx="1" cy="42"/>
            </a:xfrm>
            <a:prstGeom prst="line">
              <a:avLst/>
            </a:prstGeom>
            <a:noFill/>
            <a:ln w="33338">
              <a:solidFill>
                <a:srgbClr val="000000"/>
              </a:solidFill>
              <a:round/>
              <a:headEnd/>
              <a:tailEnd/>
            </a:ln>
          </p:spPr>
          <p:txBody>
            <a:bodyPr/>
            <a:lstStyle/>
            <a:p>
              <a:endParaRPr lang="he-IL"/>
            </a:p>
          </p:txBody>
        </p:sp>
        <p:sp>
          <p:nvSpPr>
            <p:cNvPr id="103495" name="Line 71"/>
            <p:cNvSpPr>
              <a:spLocks noChangeShapeType="1"/>
            </p:cNvSpPr>
            <p:nvPr/>
          </p:nvSpPr>
          <p:spPr bwMode="auto">
            <a:xfrm>
              <a:off x="1644" y="1105"/>
              <a:ext cx="1" cy="36"/>
            </a:xfrm>
            <a:prstGeom prst="line">
              <a:avLst/>
            </a:prstGeom>
            <a:noFill/>
            <a:ln w="33338">
              <a:solidFill>
                <a:srgbClr val="000000"/>
              </a:solidFill>
              <a:round/>
              <a:headEnd/>
              <a:tailEnd/>
            </a:ln>
          </p:spPr>
          <p:txBody>
            <a:bodyPr/>
            <a:lstStyle/>
            <a:p>
              <a:endParaRPr lang="he-IL"/>
            </a:p>
          </p:txBody>
        </p:sp>
        <p:sp>
          <p:nvSpPr>
            <p:cNvPr id="103496" name="Rectangle 72"/>
            <p:cNvSpPr>
              <a:spLocks noChangeArrowheads="1"/>
            </p:cNvSpPr>
            <p:nvPr/>
          </p:nvSpPr>
          <p:spPr bwMode="auto">
            <a:xfrm>
              <a:off x="1543" y="3593"/>
              <a:ext cx="181"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-20</a:t>
              </a:r>
              <a:endParaRPr lang="en-US"/>
            </a:p>
          </p:txBody>
        </p:sp>
        <p:sp>
          <p:nvSpPr>
            <p:cNvPr id="103497" name="Line 73"/>
            <p:cNvSpPr>
              <a:spLocks noChangeShapeType="1"/>
            </p:cNvSpPr>
            <p:nvPr/>
          </p:nvSpPr>
          <p:spPr bwMode="auto">
            <a:xfrm flipV="1">
              <a:off x="2215" y="3548"/>
              <a:ext cx="1" cy="42"/>
            </a:xfrm>
            <a:prstGeom prst="line">
              <a:avLst/>
            </a:prstGeom>
            <a:noFill/>
            <a:ln w="33338">
              <a:solidFill>
                <a:srgbClr val="000000"/>
              </a:solidFill>
              <a:round/>
              <a:headEnd/>
              <a:tailEnd/>
            </a:ln>
          </p:spPr>
          <p:txBody>
            <a:bodyPr/>
            <a:lstStyle/>
            <a:p>
              <a:endParaRPr lang="he-IL"/>
            </a:p>
          </p:txBody>
        </p:sp>
        <p:sp>
          <p:nvSpPr>
            <p:cNvPr id="103498" name="Line 74"/>
            <p:cNvSpPr>
              <a:spLocks noChangeShapeType="1"/>
            </p:cNvSpPr>
            <p:nvPr/>
          </p:nvSpPr>
          <p:spPr bwMode="auto">
            <a:xfrm>
              <a:off x="2215" y="1105"/>
              <a:ext cx="1" cy="36"/>
            </a:xfrm>
            <a:prstGeom prst="line">
              <a:avLst/>
            </a:prstGeom>
            <a:noFill/>
            <a:ln w="33338">
              <a:solidFill>
                <a:srgbClr val="000000"/>
              </a:solidFill>
              <a:round/>
              <a:headEnd/>
              <a:tailEnd/>
            </a:ln>
          </p:spPr>
          <p:txBody>
            <a:bodyPr/>
            <a:lstStyle/>
            <a:p>
              <a:endParaRPr lang="he-IL"/>
            </a:p>
          </p:txBody>
        </p:sp>
        <p:sp>
          <p:nvSpPr>
            <p:cNvPr id="103499" name="Rectangle 75"/>
            <p:cNvSpPr>
              <a:spLocks noChangeArrowheads="1"/>
            </p:cNvSpPr>
            <p:nvPr/>
          </p:nvSpPr>
          <p:spPr bwMode="auto">
            <a:xfrm>
              <a:off x="2115" y="3593"/>
              <a:ext cx="181"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-10</a:t>
              </a:r>
              <a:endParaRPr lang="en-US"/>
            </a:p>
          </p:txBody>
        </p:sp>
        <p:sp>
          <p:nvSpPr>
            <p:cNvPr id="103500" name="Line 76"/>
            <p:cNvSpPr>
              <a:spLocks noChangeShapeType="1"/>
            </p:cNvSpPr>
            <p:nvPr/>
          </p:nvSpPr>
          <p:spPr bwMode="auto">
            <a:xfrm flipV="1">
              <a:off x="2786" y="3548"/>
              <a:ext cx="1" cy="42"/>
            </a:xfrm>
            <a:prstGeom prst="line">
              <a:avLst/>
            </a:prstGeom>
            <a:noFill/>
            <a:ln w="33338">
              <a:solidFill>
                <a:srgbClr val="000000"/>
              </a:solidFill>
              <a:round/>
              <a:headEnd/>
              <a:tailEnd/>
            </a:ln>
          </p:spPr>
          <p:txBody>
            <a:bodyPr/>
            <a:lstStyle/>
            <a:p>
              <a:endParaRPr lang="he-IL"/>
            </a:p>
          </p:txBody>
        </p:sp>
        <p:sp>
          <p:nvSpPr>
            <p:cNvPr id="103501" name="Line 77"/>
            <p:cNvSpPr>
              <a:spLocks noChangeShapeType="1"/>
            </p:cNvSpPr>
            <p:nvPr/>
          </p:nvSpPr>
          <p:spPr bwMode="auto">
            <a:xfrm>
              <a:off x="2786" y="1105"/>
              <a:ext cx="1" cy="36"/>
            </a:xfrm>
            <a:prstGeom prst="line">
              <a:avLst/>
            </a:prstGeom>
            <a:noFill/>
            <a:ln w="33338">
              <a:solidFill>
                <a:srgbClr val="000000"/>
              </a:solidFill>
              <a:round/>
              <a:headEnd/>
              <a:tailEnd/>
            </a:ln>
          </p:spPr>
          <p:txBody>
            <a:bodyPr/>
            <a:lstStyle/>
            <a:p>
              <a:endParaRPr lang="he-IL"/>
            </a:p>
          </p:txBody>
        </p:sp>
        <p:sp>
          <p:nvSpPr>
            <p:cNvPr id="103502" name="Rectangle 78"/>
            <p:cNvSpPr>
              <a:spLocks noChangeArrowheads="1"/>
            </p:cNvSpPr>
            <p:nvPr/>
          </p:nvSpPr>
          <p:spPr bwMode="auto">
            <a:xfrm>
              <a:off x="2758" y="3593"/>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0</a:t>
              </a:r>
              <a:endParaRPr lang="en-US"/>
            </a:p>
          </p:txBody>
        </p:sp>
        <p:sp>
          <p:nvSpPr>
            <p:cNvPr id="103503" name="Line 79"/>
            <p:cNvSpPr>
              <a:spLocks noChangeShapeType="1"/>
            </p:cNvSpPr>
            <p:nvPr/>
          </p:nvSpPr>
          <p:spPr bwMode="auto">
            <a:xfrm flipV="1">
              <a:off x="3353" y="3548"/>
              <a:ext cx="1" cy="42"/>
            </a:xfrm>
            <a:prstGeom prst="line">
              <a:avLst/>
            </a:prstGeom>
            <a:noFill/>
            <a:ln w="33338">
              <a:solidFill>
                <a:srgbClr val="000000"/>
              </a:solidFill>
              <a:round/>
              <a:headEnd/>
              <a:tailEnd/>
            </a:ln>
          </p:spPr>
          <p:txBody>
            <a:bodyPr/>
            <a:lstStyle/>
            <a:p>
              <a:endParaRPr lang="he-IL"/>
            </a:p>
          </p:txBody>
        </p:sp>
        <p:sp>
          <p:nvSpPr>
            <p:cNvPr id="103504" name="Line 80"/>
            <p:cNvSpPr>
              <a:spLocks noChangeShapeType="1"/>
            </p:cNvSpPr>
            <p:nvPr/>
          </p:nvSpPr>
          <p:spPr bwMode="auto">
            <a:xfrm>
              <a:off x="3353" y="1105"/>
              <a:ext cx="1" cy="36"/>
            </a:xfrm>
            <a:prstGeom prst="line">
              <a:avLst/>
            </a:prstGeom>
            <a:noFill/>
            <a:ln w="33338">
              <a:solidFill>
                <a:srgbClr val="000000"/>
              </a:solidFill>
              <a:round/>
              <a:headEnd/>
              <a:tailEnd/>
            </a:ln>
          </p:spPr>
          <p:txBody>
            <a:bodyPr/>
            <a:lstStyle/>
            <a:p>
              <a:endParaRPr lang="he-IL"/>
            </a:p>
          </p:txBody>
        </p:sp>
        <p:sp>
          <p:nvSpPr>
            <p:cNvPr id="103505" name="Rectangle 81"/>
            <p:cNvSpPr>
              <a:spLocks noChangeArrowheads="1"/>
            </p:cNvSpPr>
            <p:nvPr/>
          </p:nvSpPr>
          <p:spPr bwMode="auto">
            <a:xfrm>
              <a:off x="3293" y="3593"/>
              <a:ext cx="136"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10</a:t>
              </a:r>
              <a:endParaRPr lang="en-US"/>
            </a:p>
          </p:txBody>
        </p:sp>
        <p:sp>
          <p:nvSpPr>
            <p:cNvPr id="103506" name="Line 82"/>
            <p:cNvSpPr>
              <a:spLocks noChangeShapeType="1"/>
            </p:cNvSpPr>
            <p:nvPr/>
          </p:nvSpPr>
          <p:spPr bwMode="auto">
            <a:xfrm flipV="1">
              <a:off x="3924" y="3548"/>
              <a:ext cx="1" cy="42"/>
            </a:xfrm>
            <a:prstGeom prst="line">
              <a:avLst/>
            </a:prstGeom>
            <a:noFill/>
            <a:ln w="33338">
              <a:solidFill>
                <a:srgbClr val="000000"/>
              </a:solidFill>
              <a:round/>
              <a:headEnd/>
              <a:tailEnd/>
            </a:ln>
          </p:spPr>
          <p:txBody>
            <a:bodyPr/>
            <a:lstStyle/>
            <a:p>
              <a:endParaRPr lang="he-IL"/>
            </a:p>
          </p:txBody>
        </p:sp>
        <p:sp>
          <p:nvSpPr>
            <p:cNvPr id="103507" name="Line 83"/>
            <p:cNvSpPr>
              <a:spLocks noChangeShapeType="1"/>
            </p:cNvSpPr>
            <p:nvPr/>
          </p:nvSpPr>
          <p:spPr bwMode="auto">
            <a:xfrm>
              <a:off x="3924" y="1105"/>
              <a:ext cx="1" cy="36"/>
            </a:xfrm>
            <a:prstGeom prst="line">
              <a:avLst/>
            </a:prstGeom>
            <a:noFill/>
            <a:ln w="33338">
              <a:solidFill>
                <a:srgbClr val="000000"/>
              </a:solidFill>
              <a:round/>
              <a:headEnd/>
              <a:tailEnd/>
            </a:ln>
          </p:spPr>
          <p:txBody>
            <a:bodyPr/>
            <a:lstStyle/>
            <a:p>
              <a:endParaRPr lang="he-IL"/>
            </a:p>
          </p:txBody>
        </p:sp>
        <p:sp>
          <p:nvSpPr>
            <p:cNvPr id="103508" name="Rectangle 84"/>
            <p:cNvSpPr>
              <a:spLocks noChangeArrowheads="1"/>
            </p:cNvSpPr>
            <p:nvPr/>
          </p:nvSpPr>
          <p:spPr bwMode="auto">
            <a:xfrm>
              <a:off x="3864" y="3593"/>
              <a:ext cx="136"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20</a:t>
              </a:r>
              <a:endParaRPr lang="en-US"/>
            </a:p>
          </p:txBody>
        </p:sp>
        <p:sp>
          <p:nvSpPr>
            <p:cNvPr id="103509" name="Line 85"/>
            <p:cNvSpPr>
              <a:spLocks noChangeShapeType="1"/>
            </p:cNvSpPr>
            <p:nvPr/>
          </p:nvSpPr>
          <p:spPr bwMode="auto">
            <a:xfrm flipV="1">
              <a:off x="4496" y="3548"/>
              <a:ext cx="1" cy="42"/>
            </a:xfrm>
            <a:prstGeom prst="line">
              <a:avLst/>
            </a:prstGeom>
            <a:noFill/>
            <a:ln w="33338">
              <a:solidFill>
                <a:srgbClr val="000000"/>
              </a:solidFill>
              <a:round/>
              <a:headEnd/>
              <a:tailEnd/>
            </a:ln>
          </p:spPr>
          <p:txBody>
            <a:bodyPr/>
            <a:lstStyle/>
            <a:p>
              <a:endParaRPr lang="he-IL"/>
            </a:p>
          </p:txBody>
        </p:sp>
        <p:sp>
          <p:nvSpPr>
            <p:cNvPr id="103510" name="Line 86"/>
            <p:cNvSpPr>
              <a:spLocks noChangeShapeType="1"/>
            </p:cNvSpPr>
            <p:nvPr/>
          </p:nvSpPr>
          <p:spPr bwMode="auto">
            <a:xfrm>
              <a:off x="4496" y="1105"/>
              <a:ext cx="1" cy="36"/>
            </a:xfrm>
            <a:prstGeom prst="line">
              <a:avLst/>
            </a:prstGeom>
            <a:noFill/>
            <a:ln w="33338">
              <a:solidFill>
                <a:srgbClr val="000000"/>
              </a:solidFill>
              <a:round/>
              <a:headEnd/>
              <a:tailEnd/>
            </a:ln>
          </p:spPr>
          <p:txBody>
            <a:bodyPr/>
            <a:lstStyle/>
            <a:p>
              <a:endParaRPr lang="he-IL"/>
            </a:p>
          </p:txBody>
        </p:sp>
        <p:sp>
          <p:nvSpPr>
            <p:cNvPr id="103511" name="Rectangle 87"/>
            <p:cNvSpPr>
              <a:spLocks noChangeArrowheads="1"/>
            </p:cNvSpPr>
            <p:nvPr/>
          </p:nvSpPr>
          <p:spPr bwMode="auto">
            <a:xfrm>
              <a:off x="4435" y="3593"/>
              <a:ext cx="136"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30</a:t>
              </a:r>
              <a:endParaRPr lang="en-US"/>
            </a:p>
          </p:txBody>
        </p:sp>
        <p:sp>
          <p:nvSpPr>
            <p:cNvPr id="103512" name="Line 88"/>
            <p:cNvSpPr>
              <a:spLocks noChangeShapeType="1"/>
            </p:cNvSpPr>
            <p:nvPr/>
          </p:nvSpPr>
          <p:spPr bwMode="auto">
            <a:xfrm flipV="1">
              <a:off x="5067" y="3548"/>
              <a:ext cx="1" cy="42"/>
            </a:xfrm>
            <a:prstGeom prst="line">
              <a:avLst/>
            </a:prstGeom>
            <a:noFill/>
            <a:ln w="33338">
              <a:solidFill>
                <a:srgbClr val="000000"/>
              </a:solidFill>
              <a:round/>
              <a:headEnd/>
              <a:tailEnd/>
            </a:ln>
          </p:spPr>
          <p:txBody>
            <a:bodyPr/>
            <a:lstStyle/>
            <a:p>
              <a:endParaRPr lang="he-IL"/>
            </a:p>
          </p:txBody>
        </p:sp>
        <p:sp>
          <p:nvSpPr>
            <p:cNvPr id="103513" name="Line 89"/>
            <p:cNvSpPr>
              <a:spLocks noChangeShapeType="1"/>
            </p:cNvSpPr>
            <p:nvPr/>
          </p:nvSpPr>
          <p:spPr bwMode="auto">
            <a:xfrm>
              <a:off x="5067" y="1105"/>
              <a:ext cx="1" cy="36"/>
            </a:xfrm>
            <a:prstGeom prst="line">
              <a:avLst/>
            </a:prstGeom>
            <a:noFill/>
            <a:ln w="33338">
              <a:solidFill>
                <a:srgbClr val="000000"/>
              </a:solidFill>
              <a:round/>
              <a:headEnd/>
              <a:tailEnd/>
            </a:ln>
          </p:spPr>
          <p:txBody>
            <a:bodyPr/>
            <a:lstStyle/>
            <a:p>
              <a:endParaRPr lang="he-IL"/>
            </a:p>
          </p:txBody>
        </p:sp>
        <p:sp>
          <p:nvSpPr>
            <p:cNvPr id="103514" name="Rectangle 90"/>
            <p:cNvSpPr>
              <a:spLocks noChangeArrowheads="1"/>
            </p:cNvSpPr>
            <p:nvPr/>
          </p:nvSpPr>
          <p:spPr bwMode="auto">
            <a:xfrm>
              <a:off x="5007" y="3593"/>
              <a:ext cx="136"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40</a:t>
              </a:r>
              <a:endParaRPr lang="en-US"/>
            </a:p>
          </p:txBody>
        </p:sp>
        <p:sp>
          <p:nvSpPr>
            <p:cNvPr id="103515" name="Line 91"/>
            <p:cNvSpPr>
              <a:spLocks noChangeShapeType="1"/>
            </p:cNvSpPr>
            <p:nvPr/>
          </p:nvSpPr>
          <p:spPr bwMode="auto">
            <a:xfrm>
              <a:off x="1077" y="3538"/>
              <a:ext cx="36" cy="1"/>
            </a:xfrm>
            <a:prstGeom prst="line">
              <a:avLst/>
            </a:prstGeom>
            <a:noFill/>
            <a:ln w="33338">
              <a:solidFill>
                <a:srgbClr val="000000"/>
              </a:solidFill>
              <a:round/>
              <a:headEnd/>
              <a:tailEnd/>
            </a:ln>
          </p:spPr>
          <p:txBody>
            <a:bodyPr/>
            <a:lstStyle/>
            <a:p>
              <a:endParaRPr lang="he-IL"/>
            </a:p>
          </p:txBody>
        </p:sp>
        <p:sp>
          <p:nvSpPr>
            <p:cNvPr id="103516" name="Line 92"/>
            <p:cNvSpPr>
              <a:spLocks noChangeShapeType="1"/>
            </p:cNvSpPr>
            <p:nvPr/>
          </p:nvSpPr>
          <p:spPr bwMode="auto">
            <a:xfrm flipH="1">
              <a:off x="5026" y="3538"/>
              <a:ext cx="41" cy="1"/>
            </a:xfrm>
            <a:prstGeom prst="line">
              <a:avLst/>
            </a:prstGeom>
            <a:noFill/>
            <a:ln w="33338">
              <a:solidFill>
                <a:srgbClr val="000000"/>
              </a:solidFill>
              <a:round/>
              <a:headEnd/>
              <a:tailEnd/>
            </a:ln>
          </p:spPr>
          <p:txBody>
            <a:bodyPr/>
            <a:lstStyle/>
            <a:p>
              <a:endParaRPr lang="he-IL"/>
            </a:p>
          </p:txBody>
        </p:sp>
        <p:sp>
          <p:nvSpPr>
            <p:cNvPr id="103517" name="Rectangle 93"/>
            <p:cNvSpPr>
              <a:spLocks noChangeArrowheads="1"/>
            </p:cNvSpPr>
            <p:nvPr/>
          </p:nvSpPr>
          <p:spPr bwMode="auto">
            <a:xfrm>
              <a:off x="936" y="3455"/>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0</a:t>
              </a:r>
              <a:endParaRPr lang="en-US"/>
            </a:p>
          </p:txBody>
        </p:sp>
        <p:sp>
          <p:nvSpPr>
            <p:cNvPr id="103518" name="Line 94"/>
            <p:cNvSpPr>
              <a:spLocks noChangeShapeType="1"/>
            </p:cNvSpPr>
            <p:nvPr/>
          </p:nvSpPr>
          <p:spPr bwMode="auto">
            <a:xfrm>
              <a:off x="1077" y="3049"/>
              <a:ext cx="36" cy="1"/>
            </a:xfrm>
            <a:prstGeom prst="line">
              <a:avLst/>
            </a:prstGeom>
            <a:noFill/>
            <a:ln w="33338">
              <a:solidFill>
                <a:srgbClr val="000000"/>
              </a:solidFill>
              <a:round/>
              <a:headEnd/>
              <a:tailEnd/>
            </a:ln>
          </p:spPr>
          <p:txBody>
            <a:bodyPr/>
            <a:lstStyle/>
            <a:p>
              <a:endParaRPr lang="he-IL"/>
            </a:p>
          </p:txBody>
        </p:sp>
        <p:sp>
          <p:nvSpPr>
            <p:cNvPr id="103519" name="Line 95"/>
            <p:cNvSpPr>
              <a:spLocks noChangeShapeType="1"/>
            </p:cNvSpPr>
            <p:nvPr/>
          </p:nvSpPr>
          <p:spPr bwMode="auto">
            <a:xfrm flipH="1">
              <a:off x="5026" y="3049"/>
              <a:ext cx="41" cy="1"/>
            </a:xfrm>
            <a:prstGeom prst="line">
              <a:avLst/>
            </a:prstGeom>
            <a:noFill/>
            <a:ln w="33338">
              <a:solidFill>
                <a:srgbClr val="000000"/>
              </a:solidFill>
              <a:round/>
              <a:headEnd/>
              <a:tailEnd/>
            </a:ln>
          </p:spPr>
          <p:txBody>
            <a:bodyPr/>
            <a:lstStyle/>
            <a:p>
              <a:endParaRPr lang="he-IL"/>
            </a:p>
          </p:txBody>
        </p:sp>
        <p:sp>
          <p:nvSpPr>
            <p:cNvPr id="103520" name="Rectangle 96"/>
            <p:cNvSpPr>
              <a:spLocks noChangeArrowheads="1"/>
            </p:cNvSpPr>
            <p:nvPr/>
          </p:nvSpPr>
          <p:spPr bwMode="auto">
            <a:xfrm>
              <a:off x="890" y="2960"/>
              <a:ext cx="170"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0.1</a:t>
              </a:r>
              <a:endParaRPr lang="en-US"/>
            </a:p>
          </p:txBody>
        </p:sp>
        <p:sp>
          <p:nvSpPr>
            <p:cNvPr id="103521" name="Line 97"/>
            <p:cNvSpPr>
              <a:spLocks noChangeShapeType="1"/>
            </p:cNvSpPr>
            <p:nvPr/>
          </p:nvSpPr>
          <p:spPr bwMode="auto">
            <a:xfrm>
              <a:off x="1077" y="2566"/>
              <a:ext cx="36" cy="1"/>
            </a:xfrm>
            <a:prstGeom prst="line">
              <a:avLst/>
            </a:prstGeom>
            <a:noFill/>
            <a:ln w="33338">
              <a:solidFill>
                <a:srgbClr val="000000"/>
              </a:solidFill>
              <a:round/>
              <a:headEnd/>
              <a:tailEnd/>
            </a:ln>
          </p:spPr>
          <p:txBody>
            <a:bodyPr/>
            <a:lstStyle/>
            <a:p>
              <a:endParaRPr lang="he-IL"/>
            </a:p>
          </p:txBody>
        </p:sp>
        <p:sp>
          <p:nvSpPr>
            <p:cNvPr id="103522" name="Line 98"/>
            <p:cNvSpPr>
              <a:spLocks noChangeShapeType="1"/>
            </p:cNvSpPr>
            <p:nvPr/>
          </p:nvSpPr>
          <p:spPr bwMode="auto">
            <a:xfrm flipH="1">
              <a:off x="5026" y="2566"/>
              <a:ext cx="41" cy="1"/>
            </a:xfrm>
            <a:prstGeom prst="line">
              <a:avLst/>
            </a:prstGeom>
            <a:noFill/>
            <a:ln w="33338">
              <a:solidFill>
                <a:srgbClr val="000000"/>
              </a:solidFill>
              <a:round/>
              <a:headEnd/>
              <a:tailEnd/>
            </a:ln>
          </p:spPr>
          <p:txBody>
            <a:bodyPr/>
            <a:lstStyle/>
            <a:p>
              <a:endParaRPr lang="he-IL"/>
            </a:p>
          </p:txBody>
        </p:sp>
        <p:sp>
          <p:nvSpPr>
            <p:cNvPr id="103523" name="Rectangle 99"/>
            <p:cNvSpPr>
              <a:spLocks noChangeArrowheads="1"/>
            </p:cNvSpPr>
            <p:nvPr/>
          </p:nvSpPr>
          <p:spPr bwMode="auto">
            <a:xfrm>
              <a:off x="890" y="2477"/>
              <a:ext cx="170"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0.2</a:t>
              </a:r>
              <a:endParaRPr lang="en-US"/>
            </a:p>
          </p:txBody>
        </p:sp>
        <p:sp>
          <p:nvSpPr>
            <p:cNvPr id="103524" name="Line 100"/>
            <p:cNvSpPr>
              <a:spLocks noChangeShapeType="1"/>
            </p:cNvSpPr>
            <p:nvPr/>
          </p:nvSpPr>
          <p:spPr bwMode="auto">
            <a:xfrm>
              <a:off x="1077" y="2077"/>
              <a:ext cx="36" cy="1"/>
            </a:xfrm>
            <a:prstGeom prst="line">
              <a:avLst/>
            </a:prstGeom>
            <a:noFill/>
            <a:ln w="33338">
              <a:solidFill>
                <a:srgbClr val="000000"/>
              </a:solidFill>
              <a:round/>
              <a:headEnd/>
              <a:tailEnd/>
            </a:ln>
          </p:spPr>
          <p:txBody>
            <a:bodyPr/>
            <a:lstStyle/>
            <a:p>
              <a:endParaRPr lang="he-IL"/>
            </a:p>
          </p:txBody>
        </p:sp>
        <p:sp>
          <p:nvSpPr>
            <p:cNvPr id="103525" name="Line 101"/>
            <p:cNvSpPr>
              <a:spLocks noChangeShapeType="1"/>
            </p:cNvSpPr>
            <p:nvPr/>
          </p:nvSpPr>
          <p:spPr bwMode="auto">
            <a:xfrm flipH="1">
              <a:off x="5026" y="2077"/>
              <a:ext cx="41" cy="1"/>
            </a:xfrm>
            <a:prstGeom prst="line">
              <a:avLst/>
            </a:prstGeom>
            <a:noFill/>
            <a:ln w="33338">
              <a:solidFill>
                <a:srgbClr val="000000"/>
              </a:solidFill>
              <a:round/>
              <a:headEnd/>
              <a:tailEnd/>
            </a:ln>
          </p:spPr>
          <p:txBody>
            <a:bodyPr/>
            <a:lstStyle/>
            <a:p>
              <a:endParaRPr lang="he-IL"/>
            </a:p>
          </p:txBody>
        </p:sp>
        <p:sp>
          <p:nvSpPr>
            <p:cNvPr id="103526" name="Rectangle 102"/>
            <p:cNvSpPr>
              <a:spLocks noChangeArrowheads="1"/>
            </p:cNvSpPr>
            <p:nvPr/>
          </p:nvSpPr>
          <p:spPr bwMode="auto">
            <a:xfrm>
              <a:off x="890" y="1988"/>
              <a:ext cx="170"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0.3</a:t>
              </a:r>
              <a:endParaRPr lang="en-US"/>
            </a:p>
          </p:txBody>
        </p:sp>
        <p:sp>
          <p:nvSpPr>
            <p:cNvPr id="103527" name="Line 103"/>
            <p:cNvSpPr>
              <a:spLocks noChangeShapeType="1"/>
            </p:cNvSpPr>
            <p:nvPr/>
          </p:nvSpPr>
          <p:spPr bwMode="auto">
            <a:xfrm>
              <a:off x="1077" y="1589"/>
              <a:ext cx="36" cy="1"/>
            </a:xfrm>
            <a:prstGeom prst="line">
              <a:avLst/>
            </a:prstGeom>
            <a:noFill/>
            <a:ln w="33338">
              <a:solidFill>
                <a:srgbClr val="000000"/>
              </a:solidFill>
              <a:round/>
              <a:headEnd/>
              <a:tailEnd/>
            </a:ln>
          </p:spPr>
          <p:txBody>
            <a:bodyPr/>
            <a:lstStyle/>
            <a:p>
              <a:endParaRPr lang="he-IL"/>
            </a:p>
          </p:txBody>
        </p:sp>
        <p:sp>
          <p:nvSpPr>
            <p:cNvPr id="103528" name="Line 104"/>
            <p:cNvSpPr>
              <a:spLocks noChangeShapeType="1"/>
            </p:cNvSpPr>
            <p:nvPr/>
          </p:nvSpPr>
          <p:spPr bwMode="auto">
            <a:xfrm flipH="1">
              <a:off x="5026" y="1589"/>
              <a:ext cx="41" cy="1"/>
            </a:xfrm>
            <a:prstGeom prst="line">
              <a:avLst/>
            </a:prstGeom>
            <a:noFill/>
            <a:ln w="33338">
              <a:solidFill>
                <a:srgbClr val="000000"/>
              </a:solidFill>
              <a:round/>
              <a:headEnd/>
              <a:tailEnd/>
            </a:ln>
          </p:spPr>
          <p:txBody>
            <a:bodyPr/>
            <a:lstStyle/>
            <a:p>
              <a:endParaRPr lang="he-IL"/>
            </a:p>
          </p:txBody>
        </p:sp>
        <p:sp>
          <p:nvSpPr>
            <p:cNvPr id="103529" name="Rectangle 105"/>
            <p:cNvSpPr>
              <a:spLocks noChangeArrowheads="1"/>
            </p:cNvSpPr>
            <p:nvPr/>
          </p:nvSpPr>
          <p:spPr bwMode="auto">
            <a:xfrm>
              <a:off x="890" y="1500"/>
              <a:ext cx="170"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0.4</a:t>
              </a:r>
              <a:endParaRPr lang="en-US"/>
            </a:p>
          </p:txBody>
        </p:sp>
        <p:sp>
          <p:nvSpPr>
            <p:cNvPr id="103530" name="Line 106"/>
            <p:cNvSpPr>
              <a:spLocks noChangeShapeType="1"/>
            </p:cNvSpPr>
            <p:nvPr/>
          </p:nvSpPr>
          <p:spPr bwMode="auto">
            <a:xfrm>
              <a:off x="1077" y="1105"/>
              <a:ext cx="36" cy="1"/>
            </a:xfrm>
            <a:prstGeom prst="line">
              <a:avLst/>
            </a:prstGeom>
            <a:noFill/>
            <a:ln w="33338">
              <a:solidFill>
                <a:srgbClr val="000000"/>
              </a:solidFill>
              <a:round/>
              <a:headEnd/>
              <a:tailEnd/>
            </a:ln>
          </p:spPr>
          <p:txBody>
            <a:bodyPr/>
            <a:lstStyle/>
            <a:p>
              <a:endParaRPr lang="he-IL"/>
            </a:p>
          </p:txBody>
        </p:sp>
        <p:sp>
          <p:nvSpPr>
            <p:cNvPr id="103531" name="Line 107"/>
            <p:cNvSpPr>
              <a:spLocks noChangeShapeType="1"/>
            </p:cNvSpPr>
            <p:nvPr/>
          </p:nvSpPr>
          <p:spPr bwMode="auto">
            <a:xfrm flipH="1">
              <a:off x="5026" y="1105"/>
              <a:ext cx="41" cy="1"/>
            </a:xfrm>
            <a:prstGeom prst="line">
              <a:avLst/>
            </a:prstGeom>
            <a:noFill/>
            <a:ln w="33338">
              <a:solidFill>
                <a:srgbClr val="000000"/>
              </a:solidFill>
              <a:round/>
              <a:headEnd/>
              <a:tailEnd/>
            </a:ln>
          </p:spPr>
          <p:txBody>
            <a:bodyPr/>
            <a:lstStyle/>
            <a:p>
              <a:endParaRPr lang="he-IL"/>
            </a:p>
          </p:txBody>
        </p:sp>
        <p:sp>
          <p:nvSpPr>
            <p:cNvPr id="103532" name="Rectangle 108"/>
            <p:cNvSpPr>
              <a:spLocks noChangeArrowheads="1"/>
            </p:cNvSpPr>
            <p:nvPr/>
          </p:nvSpPr>
          <p:spPr bwMode="auto">
            <a:xfrm>
              <a:off x="890" y="1016"/>
              <a:ext cx="170"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0.5</a:t>
              </a:r>
              <a:endParaRPr lang="en-US"/>
            </a:p>
          </p:txBody>
        </p:sp>
        <p:sp>
          <p:nvSpPr>
            <p:cNvPr id="103533" name="Line 109"/>
            <p:cNvSpPr>
              <a:spLocks noChangeShapeType="1"/>
            </p:cNvSpPr>
            <p:nvPr/>
          </p:nvSpPr>
          <p:spPr bwMode="auto">
            <a:xfrm>
              <a:off x="1077" y="1105"/>
              <a:ext cx="3990" cy="1"/>
            </a:xfrm>
            <a:prstGeom prst="line">
              <a:avLst/>
            </a:prstGeom>
            <a:noFill/>
            <a:ln w="33338">
              <a:solidFill>
                <a:srgbClr val="000000"/>
              </a:solidFill>
              <a:round/>
              <a:headEnd/>
              <a:tailEnd/>
            </a:ln>
          </p:spPr>
          <p:txBody>
            <a:bodyPr/>
            <a:lstStyle/>
            <a:p>
              <a:endParaRPr lang="he-IL"/>
            </a:p>
          </p:txBody>
        </p:sp>
        <p:sp>
          <p:nvSpPr>
            <p:cNvPr id="103534" name="Rectangle 110"/>
            <p:cNvSpPr>
              <a:spLocks noChangeArrowheads="1"/>
            </p:cNvSpPr>
            <p:nvPr/>
          </p:nvSpPr>
          <p:spPr bwMode="auto">
            <a:xfrm>
              <a:off x="2646" y="3744"/>
              <a:ext cx="1000"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Height [angstrom]</a:t>
              </a:r>
              <a:endParaRPr lang="en-US"/>
            </a:p>
          </p:txBody>
        </p:sp>
        <p:sp>
          <p:nvSpPr>
            <p:cNvPr id="103535" name="Rectangle 111"/>
            <p:cNvSpPr>
              <a:spLocks noChangeArrowheads="1"/>
            </p:cNvSpPr>
            <p:nvPr/>
          </p:nvSpPr>
          <p:spPr bwMode="auto">
            <a:xfrm rot="16200000">
              <a:off x="143" y="2176"/>
              <a:ext cx="1237"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Electron Density [a.u.]</a:t>
              </a:r>
              <a:endParaRPr lang="en-US"/>
            </a:p>
          </p:txBody>
        </p:sp>
        <p:sp>
          <p:nvSpPr>
            <p:cNvPr id="103536" name="Rectangle 112"/>
            <p:cNvSpPr>
              <a:spLocks noChangeArrowheads="1"/>
            </p:cNvSpPr>
            <p:nvPr/>
          </p:nvSpPr>
          <p:spPr bwMode="auto">
            <a:xfrm>
              <a:off x="2277" y="843"/>
              <a:ext cx="1817" cy="202"/>
            </a:xfrm>
            <a:prstGeom prst="rect">
              <a:avLst/>
            </a:prstGeom>
            <a:noFill/>
            <a:ln w="9525">
              <a:noFill/>
              <a:miter lim="800000"/>
              <a:headEnd/>
              <a:tailEnd/>
            </a:ln>
          </p:spPr>
          <p:txBody>
            <a:bodyPr wrap="none" lIns="0" tIns="0" rIns="0" bIns="0">
              <a:spAutoFit/>
            </a:bodyPr>
            <a:lstStyle/>
            <a:p>
              <a:r>
                <a:rPr lang="en-US" sz="2100">
                  <a:solidFill>
                    <a:srgbClr val="000000"/>
                  </a:solidFill>
                  <a:latin typeface="Times New Roman" pitchFamily="18" charset="0"/>
                </a:rPr>
                <a:t>Group III elements (Ga/In)</a:t>
              </a:r>
              <a:endParaRPr lang="en-US"/>
            </a:p>
          </p:txBody>
        </p:sp>
        <p:sp>
          <p:nvSpPr>
            <p:cNvPr id="103537" name="Line 113"/>
            <p:cNvSpPr>
              <a:spLocks noChangeShapeType="1"/>
            </p:cNvSpPr>
            <p:nvPr/>
          </p:nvSpPr>
          <p:spPr bwMode="auto">
            <a:xfrm flipV="1">
              <a:off x="1077" y="1105"/>
              <a:ext cx="1" cy="2485"/>
            </a:xfrm>
            <a:prstGeom prst="line">
              <a:avLst/>
            </a:prstGeom>
            <a:noFill/>
            <a:ln w="33338">
              <a:solidFill>
                <a:srgbClr val="000000"/>
              </a:solidFill>
              <a:round/>
              <a:headEnd/>
              <a:tailEnd/>
            </a:ln>
          </p:spPr>
          <p:txBody>
            <a:bodyPr/>
            <a:lstStyle/>
            <a:p>
              <a:endParaRPr lang="he-IL"/>
            </a:p>
          </p:txBody>
        </p:sp>
        <p:sp>
          <p:nvSpPr>
            <p:cNvPr id="103538" name="Freeform 114"/>
            <p:cNvSpPr>
              <a:spLocks/>
            </p:cNvSpPr>
            <p:nvPr/>
          </p:nvSpPr>
          <p:spPr bwMode="auto">
            <a:xfrm>
              <a:off x="1077" y="1105"/>
              <a:ext cx="3990" cy="2485"/>
            </a:xfrm>
            <a:custGeom>
              <a:avLst/>
              <a:gdLst/>
              <a:ahLst/>
              <a:cxnLst>
                <a:cxn ang="0">
                  <a:pos x="0" y="483"/>
                </a:cxn>
                <a:cxn ang="0">
                  <a:pos x="775" y="483"/>
                </a:cxn>
                <a:cxn ang="0">
                  <a:pos x="775" y="0"/>
                </a:cxn>
              </a:cxnLst>
              <a:rect l="0" t="0" r="r" b="b"/>
              <a:pathLst>
                <a:path w="775" h="483">
                  <a:moveTo>
                    <a:pt x="0" y="483"/>
                  </a:moveTo>
                  <a:lnTo>
                    <a:pt x="775" y="483"/>
                  </a:lnTo>
                  <a:lnTo>
                    <a:pt x="775" y="0"/>
                  </a:lnTo>
                </a:path>
              </a:pathLst>
            </a:custGeom>
            <a:noFill/>
            <a:ln w="33338">
              <a:solidFill>
                <a:srgbClr val="000000"/>
              </a:solidFill>
              <a:prstDash val="solid"/>
              <a:round/>
              <a:headEnd/>
              <a:tailEnd/>
            </a:ln>
          </p:spPr>
          <p:txBody>
            <a:bodyPr/>
            <a:lstStyle/>
            <a:p>
              <a:endParaRPr lang="he-IL"/>
            </a:p>
          </p:txBody>
        </p:sp>
      </p:grpSp>
      <p:grpSp>
        <p:nvGrpSpPr>
          <p:cNvPr id="3" name="Group 119"/>
          <p:cNvGrpSpPr>
            <a:grpSpLocks/>
          </p:cNvGrpSpPr>
          <p:nvPr/>
        </p:nvGrpSpPr>
        <p:grpSpPr bwMode="auto">
          <a:xfrm>
            <a:off x="1708150" y="3338513"/>
            <a:ext cx="6342063" cy="2343150"/>
            <a:chOff x="170" y="2103"/>
            <a:chExt cx="3995" cy="1476"/>
          </a:xfrm>
        </p:grpSpPr>
        <p:sp>
          <p:nvSpPr>
            <p:cNvPr id="103544" name="Freeform 120"/>
            <p:cNvSpPr>
              <a:spLocks/>
            </p:cNvSpPr>
            <p:nvPr/>
          </p:nvSpPr>
          <p:spPr bwMode="auto">
            <a:xfrm>
              <a:off x="170" y="2103"/>
              <a:ext cx="1503" cy="1461"/>
            </a:xfrm>
            <a:custGeom>
              <a:avLst/>
              <a:gdLst/>
              <a:ahLst/>
              <a:cxnLst>
                <a:cxn ang="0">
                  <a:pos x="11" y="936"/>
                </a:cxn>
                <a:cxn ang="0">
                  <a:pos x="47" y="221"/>
                </a:cxn>
                <a:cxn ang="0">
                  <a:pos x="83" y="550"/>
                </a:cxn>
                <a:cxn ang="0">
                  <a:pos x="119" y="1245"/>
                </a:cxn>
                <a:cxn ang="0">
                  <a:pos x="155" y="1409"/>
                </a:cxn>
                <a:cxn ang="0">
                  <a:pos x="191" y="1440"/>
                </a:cxn>
                <a:cxn ang="0">
                  <a:pos x="227" y="1456"/>
                </a:cxn>
                <a:cxn ang="0">
                  <a:pos x="263" y="1440"/>
                </a:cxn>
                <a:cxn ang="0">
                  <a:pos x="299" y="1384"/>
                </a:cxn>
                <a:cxn ang="0">
                  <a:pos x="335" y="957"/>
                </a:cxn>
                <a:cxn ang="0">
                  <a:pos x="371" y="190"/>
                </a:cxn>
                <a:cxn ang="0">
                  <a:pos x="407" y="489"/>
                </a:cxn>
                <a:cxn ang="0">
                  <a:pos x="443" y="1240"/>
                </a:cxn>
                <a:cxn ang="0">
                  <a:pos x="479" y="1415"/>
                </a:cxn>
                <a:cxn ang="0">
                  <a:pos x="515" y="1435"/>
                </a:cxn>
                <a:cxn ang="0">
                  <a:pos x="546" y="1445"/>
                </a:cxn>
                <a:cxn ang="0">
                  <a:pos x="582" y="1451"/>
                </a:cxn>
                <a:cxn ang="0">
                  <a:pos x="618" y="1430"/>
                </a:cxn>
                <a:cxn ang="0">
                  <a:pos x="654" y="993"/>
                </a:cxn>
                <a:cxn ang="0">
                  <a:pos x="690" y="170"/>
                </a:cxn>
                <a:cxn ang="0">
                  <a:pos x="726" y="432"/>
                </a:cxn>
                <a:cxn ang="0">
                  <a:pos x="762" y="1219"/>
                </a:cxn>
                <a:cxn ang="0">
                  <a:pos x="798" y="1415"/>
                </a:cxn>
                <a:cxn ang="0">
                  <a:pos x="834" y="1430"/>
                </a:cxn>
                <a:cxn ang="0">
                  <a:pos x="870" y="1451"/>
                </a:cxn>
                <a:cxn ang="0">
                  <a:pos x="906" y="1456"/>
                </a:cxn>
                <a:cxn ang="0">
                  <a:pos x="942" y="1451"/>
                </a:cxn>
                <a:cxn ang="0">
                  <a:pos x="978" y="1003"/>
                </a:cxn>
                <a:cxn ang="0">
                  <a:pos x="1014" y="93"/>
                </a:cxn>
                <a:cxn ang="0">
                  <a:pos x="1050" y="334"/>
                </a:cxn>
                <a:cxn ang="0">
                  <a:pos x="1086" y="1204"/>
                </a:cxn>
                <a:cxn ang="0">
                  <a:pos x="1123" y="1425"/>
                </a:cxn>
                <a:cxn ang="0">
                  <a:pos x="1159" y="1425"/>
                </a:cxn>
                <a:cxn ang="0">
                  <a:pos x="1195" y="1440"/>
                </a:cxn>
                <a:cxn ang="0">
                  <a:pos x="1231" y="1461"/>
                </a:cxn>
                <a:cxn ang="0">
                  <a:pos x="1267" y="1435"/>
                </a:cxn>
                <a:cxn ang="0">
                  <a:pos x="1303" y="1029"/>
                </a:cxn>
                <a:cxn ang="0">
                  <a:pos x="1334" y="185"/>
                </a:cxn>
                <a:cxn ang="0">
                  <a:pos x="1370" y="437"/>
                </a:cxn>
                <a:cxn ang="0">
                  <a:pos x="1406" y="1337"/>
                </a:cxn>
                <a:cxn ang="0">
                  <a:pos x="1442" y="1451"/>
                </a:cxn>
                <a:cxn ang="0">
                  <a:pos x="1478" y="1420"/>
                </a:cxn>
              </a:cxnLst>
              <a:rect l="0" t="0" r="r" b="b"/>
              <a:pathLst>
                <a:path w="1503" h="1461">
                  <a:moveTo>
                    <a:pt x="0" y="1168"/>
                  </a:moveTo>
                  <a:lnTo>
                    <a:pt x="0" y="1147"/>
                  </a:lnTo>
                  <a:lnTo>
                    <a:pt x="11" y="936"/>
                  </a:lnTo>
                  <a:lnTo>
                    <a:pt x="21" y="669"/>
                  </a:lnTo>
                  <a:lnTo>
                    <a:pt x="36" y="401"/>
                  </a:lnTo>
                  <a:lnTo>
                    <a:pt x="47" y="221"/>
                  </a:lnTo>
                  <a:lnTo>
                    <a:pt x="57" y="185"/>
                  </a:lnTo>
                  <a:lnTo>
                    <a:pt x="72" y="309"/>
                  </a:lnTo>
                  <a:lnTo>
                    <a:pt x="83" y="550"/>
                  </a:lnTo>
                  <a:lnTo>
                    <a:pt x="93" y="823"/>
                  </a:lnTo>
                  <a:lnTo>
                    <a:pt x="108" y="1070"/>
                  </a:lnTo>
                  <a:lnTo>
                    <a:pt x="119" y="1245"/>
                  </a:lnTo>
                  <a:lnTo>
                    <a:pt x="129" y="1348"/>
                  </a:lnTo>
                  <a:lnTo>
                    <a:pt x="144" y="1394"/>
                  </a:lnTo>
                  <a:lnTo>
                    <a:pt x="155" y="1409"/>
                  </a:lnTo>
                  <a:lnTo>
                    <a:pt x="165" y="1415"/>
                  </a:lnTo>
                  <a:lnTo>
                    <a:pt x="180" y="1425"/>
                  </a:lnTo>
                  <a:lnTo>
                    <a:pt x="191" y="1440"/>
                  </a:lnTo>
                  <a:lnTo>
                    <a:pt x="201" y="1456"/>
                  </a:lnTo>
                  <a:lnTo>
                    <a:pt x="216" y="1456"/>
                  </a:lnTo>
                  <a:lnTo>
                    <a:pt x="227" y="1456"/>
                  </a:lnTo>
                  <a:lnTo>
                    <a:pt x="237" y="1456"/>
                  </a:lnTo>
                  <a:lnTo>
                    <a:pt x="252" y="1456"/>
                  </a:lnTo>
                  <a:lnTo>
                    <a:pt x="263" y="1440"/>
                  </a:lnTo>
                  <a:lnTo>
                    <a:pt x="273" y="1425"/>
                  </a:lnTo>
                  <a:lnTo>
                    <a:pt x="283" y="1404"/>
                  </a:lnTo>
                  <a:lnTo>
                    <a:pt x="299" y="1384"/>
                  </a:lnTo>
                  <a:lnTo>
                    <a:pt x="309" y="1317"/>
                  </a:lnTo>
                  <a:lnTo>
                    <a:pt x="319" y="1178"/>
                  </a:lnTo>
                  <a:lnTo>
                    <a:pt x="335" y="957"/>
                  </a:lnTo>
                  <a:lnTo>
                    <a:pt x="345" y="679"/>
                  </a:lnTo>
                  <a:lnTo>
                    <a:pt x="355" y="396"/>
                  </a:lnTo>
                  <a:lnTo>
                    <a:pt x="371" y="190"/>
                  </a:lnTo>
                  <a:lnTo>
                    <a:pt x="381" y="139"/>
                  </a:lnTo>
                  <a:lnTo>
                    <a:pt x="391" y="247"/>
                  </a:lnTo>
                  <a:lnTo>
                    <a:pt x="407" y="489"/>
                  </a:lnTo>
                  <a:lnTo>
                    <a:pt x="417" y="782"/>
                  </a:lnTo>
                  <a:lnTo>
                    <a:pt x="428" y="1049"/>
                  </a:lnTo>
                  <a:lnTo>
                    <a:pt x="443" y="1240"/>
                  </a:lnTo>
                  <a:lnTo>
                    <a:pt x="453" y="1343"/>
                  </a:lnTo>
                  <a:lnTo>
                    <a:pt x="464" y="1394"/>
                  </a:lnTo>
                  <a:lnTo>
                    <a:pt x="479" y="1415"/>
                  </a:lnTo>
                  <a:lnTo>
                    <a:pt x="489" y="1420"/>
                  </a:lnTo>
                  <a:lnTo>
                    <a:pt x="500" y="1425"/>
                  </a:lnTo>
                  <a:lnTo>
                    <a:pt x="515" y="1435"/>
                  </a:lnTo>
                  <a:lnTo>
                    <a:pt x="525" y="1440"/>
                  </a:lnTo>
                  <a:lnTo>
                    <a:pt x="536" y="1440"/>
                  </a:lnTo>
                  <a:lnTo>
                    <a:pt x="546" y="1445"/>
                  </a:lnTo>
                  <a:lnTo>
                    <a:pt x="561" y="1451"/>
                  </a:lnTo>
                  <a:lnTo>
                    <a:pt x="572" y="1451"/>
                  </a:lnTo>
                  <a:lnTo>
                    <a:pt x="582" y="1451"/>
                  </a:lnTo>
                  <a:lnTo>
                    <a:pt x="597" y="1445"/>
                  </a:lnTo>
                  <a:lnTo>
                    <a:pt x="608" y="1440"/>
                  </a:lnTo>
                  <a:lnTo>
                    <a:pt x="618" y="1430"/>
                  </a:lnTo>
                  <a:lnTo>
                    <a:pt x="633" y="1368"/>
                  </a:lnTo>
                  <a:lnTo>
                    <a:pt x="644" y="1224"/>
                  </a:lnTo>
                  <a:lnTo>
                    <a:pt x="654" y="993"/>
                  </a:lnTo>
                  <a:lnTo>
                    <a:pt x="669" y="694"/>
                  </a:lnTo>
                  <a:lnTo>
                    <a:pt x="680" y="396"/>
                  </a:lnTo>
                  <a:lnTo>
                    <a:pt x="690" y="170"/>
                  </a:lnTo>
                  <a:lnTo>
                    <a:pt x="706" y="98"/>
                  </a:lnTo>
                  <a:lnTo>
                    <a:pt x="716" y="196"/>
                  </a:lnTo>
                  <a:lnTo>
                    <a:pt x="726" y="432"/>
                  </a:lnTo>
                  <a:lnTo>
                    <a:pt x="742" y="725"/>
                  </a:lnTo>
                  <a:lnTo>
                    <a:pt x="752" y="1008"/>
                  </a:lnTo>
                  <a:lnTo>
                    <a:pt x="762" y="1219"/>
                  </a:lnTo>
                  <a:lnTo>
                    <a:pt x="778" y="1348"/>
                  </a:lnTo>
                  <a:lnTo>
                    <a:pt x="788" y="1404"/>
                  </a:lnTo>
                  <a:lnTo>
                    <a:pt x="798" y="1415"/>
                  </a:lnTo>
                  <a:lnTo>
                    <a:pt x="808" y="1420"/>
                  </a:lnTo>
                  <a:lnTo>
                    <a:pt x="824" y="1425"/>
                  </a:lnTo>
                  <a:lnTo>
                    <a:pt x="834" y="1430"/>
                  </a:lnTo>
                  <a:lnTo>
                    <a:pt x="845" y="1435"/>
                  </a:lnTo>
                  <a:lnTo>
                    <a:pt x="860" y="1445"/>
                  </a:lnTo>
                  <a:lnTo>
                    <a:pt x="870" y="1451"/>
                  </a:lnTo>
                  <a:lnTo>
                    <a:pt x="881" y="1451"/>
                  </a:lnTo>
                  <a:lnTo>
                    <a:pt x="896" y="1451"/>
                  </a:lnTo>
                  <a:lnTo>
                    <a:pt x="906" y="1456"/>
                  </a:lnTo>
                  <a:lnTo>
                    <a:pt x="917" y="1456"/>
                  </a:lnTo>
                  <a:lnTo>
                    <a:pt x="932" y="1456"/>
                  </a:lnTo>
                  <a:lnTo>
                    <a:pt x="942" y="1451"/>
                  </a:lnTo>
                  <a:lnTo>
                    <a:pt x="953" y="1425"/>
                  </a:lnTo>
                  <a:lnTo>
                    <a:pt x="968" y="1260"/>
                  </a:lnTo>
                  <a:lnTo>
                    <a:pt x="978" y="1003"/>
                  </a:lnTo>
                  <a:lnTo>
                    <a:pt x="989" y="679"/>
                  </a:lnTo>
                  <a:lnTo>
                    <a:pt x="1004" y="345"/>
                  </a:lnTo>
                  <a:lnTo>
                    <a:pt x="1014" y="93"/>
                  </a:lnTo>
                  <a:lnTo>
                    <a:pt x="1025" y="0"/>
                  </a:lnTo>
                  <a:lnTo>
                    <a:pt x="1040" y="88"/>
                  </a:lnTo>
                  <a:lnTo>
                    <a:pt x="1050" y="334"/>
                  </a:lnTo>
                  <a:lnTo>
                    <a:pt x="1061" y="653"/>
                  </a:lnTo>
                  <a:lnTo>
                    <a:pt x="1071" y="962"/>
                  </a:lnTo>
                  <a:lnTo>
                    <a:pt x="1086" y="1204"/>
                  </a:lnTo>
                  <a:lnTo>
                    <a:pt x="1097" y="1358"/>
                  </a:lnTo>
                  <a:lnTo>
                    <a:pt x="1107" y="1415"/>
                  </a:lnTo>
                  <a:lnTo>
                    <a:pt x="1123" y="1425"/>
                  </a:lnTo>
                  <a:lnTo>
                    <a:pt x="1133" y="1435"/>
                  </a:lnTo>
                  <a:lnTo>
                    <a:pt x="1143" y="1430"/>
                  </a:lnTo>
                  <a:lnTo>
                    <a:pt x="1159" y="1425"/>
                  </a:lnTo>
                  <a:lnTo>
                    <a:pt x="1169" y="1430"/>
                  </a:lnTo>
                  <a:lnTo>
                    <a:pt x="1179" y="1435"/>
                  </a:lnTo>
                  <a:lnTo>
                    <a:pt x="1195" y="1440"/>
                  </a:lnTo>
                  <a:lnTo>
                    <a:pt x="1205" y="1445"/>
                  </a:lnTo>
                  <a:lnTo>
                    <a:pt x="1215" y="1456"/>
                  </a:lnTo>
                  <a:lnTo>
                    <a:pt x="1231" y="1461"/>
                  </a:lnTo>
                  <a:lnTo>
                    <a:pt x="1241" y="1456"/>
                  </a:lnTo>
                  <a:lnTo>
                    <a:pt x="1251" y="1440"/>
                  </a:lnTo>
                  <a:lnTo>
                    <a:pt x="1267" y="1435"/>
                  </a:lnTo>
                  <a:lnTo>
                    <a:pt x="1277" y="1389"/>
                  </a:lnTo>
                  <a:lnTo>
                    <a:pt x="1287" y="1260"/>
                  </a:lnTo>
                  <a:lnTo>
                    <a:pt x="1303" y="1029"/>
                  </a:lnTo>
                  <a:lnTo>
                    <a:pt x="1313" y="725"/>
                  </a:lnTo>
                  <a:lnTo>
                    <a:pt x="1323" y="417"/>
                  </a:lnTo>
                  <a:lnTo>
                    <a:pt x="1334" y="185"/>
                  </a:lnTo>
                  <a:lnTo>
                    <a:pt x="1349" y="103"/>
                  </a:lnTo>
                  <a:lnTo>
                    <a:pt x="1359" y="196"/>
                  </a:lnTo>
                  <a:lnTo>
                    <a:pt x="1370" y="437"/>
                  </a:lnTo>
                  <a:lnTo>
                    <a:pt x="1385" y="751"/>
                  </a:lnTo>
                  <a:lnTo>
                    <a:pt x="1395" y="1070"/>
                  </a:lnTo>
                  <a:lnTo>
                    <a:pt x="1406" y="1337"/>
                  </a:lnTo>
                  <a:lnTo>
                    <a:pt x="1421" y="1445"/>
                  </a:lnTo>
                  <a:lnTo>
                    <a:pt x="1431" y="1461"/>
                  </a:lnTo>
                  <a:lnTo>
                    <a:pt x="1442" y="1451"/>
                  </a:lnTo>
                  <a:lnTo>
                    <a:pt x="1457" y="1440"/>
                  </a:lnTo>
                  <a:lnTo>
                    <a:pt x="1467" y="1430"/>
                  </a:lnTo>
                  <a:lnTo>
                    <a:pt x="1478" y="1420"/>
                  </a:lnTo>
                  <a:lnTo>
                    <a:pt x="1493" y="1399"/>
                  </a:lnTo>
                  <a:lnTo>
                    <a:pt x="1503" y="1389"/>
                  </a:lnTo>
                </a:path>
              </a:pathLst>
            </a:custGeom>
            <a:noFill/>
            <a:ln w="33401">
              <a:solidFill>
                <a:srgbClr val="3333B2"/>
              </a:solidFill>
              <a:prstDash val="solid"/>
              <a:round/>
              <a:headEnd/>
              <a:tailEnd/>
            </a:ln>
          </p:spPr>
          <p:txBody>
            <a:bodyPr/>
            <a:lstStyle/>
            <a:p>
              <a:endParaRPr lang="he-IL"/>
            </a:p>
          </p:txBody>
        </p:sp>
        <p:sp>
          <p:nvSpPr>
            <p:cNvPr id="103545" name="Freeform 121"/>
            <p:cNvSpPr>
              <a:spLocks/>
            </p:cNvSpPr>
            <p:nvPr/>
          </p:nvSpPr>
          <p:spPr bwMode="auto">
            <a:xfrm>
              <a:off x="1673" y="3224"/>
              <a:ext cx="1514" cy="355"/>
            </a:xfrm>
            <a:custGeom>
              <a:avLst/>
              <a:gdLst/>
              <a:ahLst/>
              <a:cxnLst>
                <a:cxn ang="0">
                  <a:pos x="26" y="227"/>
                </a:cxn>
                <a:cxn ang="0">
                  <a:pos x="62" y="150"/>
                </a:cxn>
                <a:cxn ang="0">
                  <a:pos x="93" y="196"/>
                </a:cxn>
                <a:cxn ang="0">
                  <a:pos x="129" y="139"/>
                </a:cxn>
                <a:cxn ang="0">
                  <a:pos x="165" y="0"/>
                </a:cxn>
                <a:cxn ang="0">
                  <a:pos x="201" y="191"/>
                </a:cxn>
                <a:cxn ang="0">
                  <a:pos x="237" y="330"/>
                </a:cxn>
                <a:cxn ang="0">
                  <a:pos x="273" y="232"/>
                </a:cxn>
                <a:cxn ang="0">
                  <a:pos x="309" y="124"/>
                </a:cxn>
                <a:cxn ang="0">
                  <a:pos x="345" y="72"/>
                </a:cxn>
                <a:cxn ang="0">
                  <a:pos x="381" y="42"/>
                </a:cxn>
                <a:cxn ang="0">
                  <a:pos x="417" y="103"/>
                </a:cxn>
                <a:cxn ang="0">
                  <a:pos x="453" y="201"/>
                </a:cxn>
                <a:cxn ang="0">
                  <a:pos x="490" y="196"/>
                </a:cxn>
                <a:cxn ang="0">
                  <a:pos x="526" y="340"/>
                </a:cxn>
                <a:cxn ang="0">
                  <a:pos x="562" y="355"/>
                </a:cxn>
                <a:cxn ang="0">
                  <a:pos x="598" y="129"/>
                </a:cxn>
                <a:cxn ang="0">
                  <a:pos x="634" y="36"/>
                </a:cxn>
                <a:cxn ang="0">
                  <a:pos x="670" y="57"/>
                </a:cxn>
                <a:cxn ang="0">
                  <a:pos x="706" y="6"/>
                </a:cxn>
                <a:cxn ang="0">
                  <a:pos x="742" y="78"/>
                </a:cxn>
                <a:cxn ang="0">
                  <a:pos x="778" y="175"/>
                </a:cxn>
                <a:cxn ang="0">
                  <a:pos x="814" y="216"/>
                </a:cxn>
                <a:cxn ang="0">
                  <a:pos x="850" y="340"/>
                </a:cxn>
                <a:cxn ang="0">
                  <a:pos x="881" y="345"/>
                </a:cxn>
                <a:cxn ang="0">
                  <a:pos x="917" y="144"/>
                </a:cxn>
                <a:cxn ang="0">
                  <a:pos x="953" y="31"/>
                </a:cxn>
                <a:cxn ang="0">
                  <a:pos x="989" y="67"/>
                </a:cxn>
                <a:cxn ang="0">
                  <a:pos x="1025" y="16"/>
                </a:cxn>
                <a:cxn ang="0">
                  <a:pos x="1061" y="78"/>
                </a:cxn>
                <a:cxn ang="0">
                  <a:pos x="1097" y="211"/>
                </a:cxn>
                <a:cxn ang="0">
                  <a:pos x="1133" y="232"/>
                </a:cxn>
                <a:cxn ang="0">
                  <a:pos x="1169" y="335"/>
                </a:cxn>
                <a:cxn ang="0">
                  <a:pos x="1205" y="330"/>
                </a:cxn>
                <a:cxn ang="0">
                  <a:pos x="1241" y="129"/>
                </a:cxn>
                <a:cxn ang="0">
                  <a:pos x="1277" y="72"/>
                </a:cxn>
                <a:cxn ang="0">
                  <a:pos x="1313" y="98"/>
                </a:cxn>
                <a:cxn ang="0">
                  <a:pos x="1349" y="47"/>
                </a:cxn>
                <a:cxn ang="0">
                  <a:pos x="1385" y="93"/>
                </a:cxn>
                <a:cxn ang="0">
                  <a:pos x="1421" y="216"/>
                </a:cxn>
                <a:cxn ang="0">
                  <a:pos x="1457" y="309"/>
                </a:cxn>
                <a:cxn ang="0">
                  <a:pos x="1493" y="335"/>
                </a:cxn>
              </a:cxnLst>
              <a:rect l="0" t="0" r="r" b="b"/>
              <a:pathLst>
                <a:path w="1514" h="355">
                  <a:moveTo>
                    <a:pt x="0" y="268"/>
                  </a:moveTo>
                  <a:lnTo>
                    <a:pt x="11" y="252"/>
                  </a:lnTo>
                  <a:lnTo>
                    <a:pt x="26" y="227"/>
                  </a:lnTo>
                  <a:lnTo>
                    <a:pt x="36" y="191"/>
                  </a:lnTo>
                  <a:lnTo>
                    <a:pt x="47" y="160"/>
                  </a:lnTo>
                  <a:lnTo>
                    <a:pt x="62" y="150"/>
                  </a:lnTo>
                  <a:lnTo>
                    <a:pt x="73" y="165"/>
                  </a:lnTo>
                  <a:lnTo>
                    <a:pt x="83" y="186"/>
                  </a:lnTo>
                  <a:lnTo>
                    <a:pt x="93" y="196"/>
                  </a:lnTo>
                  <a:lnTo>
                    <a:pt x="109" y="201"/>
                  </a:lnTo>
                  <a:lnTo>
                    <a:pt x="119" y="196"/>
                  </a:lnTo>
                  <a:lnTo>
                    <a:pt x="129" y="139"/>
                  </a:lnTo>
                  <a:lnTo>
                    <a:pt x="145" y="83"/>
                  </a:lnTo>
                  <a:lnTo>
                    <a:pt x="155" y="31"/>
                  </a:lnTo>
                  <a:lnTo>
                    <a:pt x="165" y="0"/>
                  </a:lnTo>
                  <a:lnTo>
                    <a:pt x="181" y="21"/>
                  </a:lnTo>
                  <a:lnTo>
                    <a:pt x="191" y="93"/>
                  </a:lnTo>
                  <a:lnTo>
                    <a:pt x="201" y="191"/>
                  </a:lnTo>
                  <a:lnTo>
                    <a:pt x="217" y="294"/>
                  </a:lnTo>
                  <a:lnTo>
                    <a:pt x="227" y="324"/>
                  </a:lnTo>
                  <a:lnTo>
                    <a:pt x="237" y="330"/>
                  </a:lnTo>
                  <a:lnTo>
                    <a:pt x="253" y="319"/>
                  </a:lnTo>
                  <a:lnTo>
                    <a:pt x="263" y="294"/>
                  </a:lnTo>
                  <a:lnTo>
                    <a:pt x="273" y="232"/>
                  </a:lnTo>
                  <a:lnTo>
                    <a:pt x="289" y="160"/>
                  </a:lnTo>
                  <a:lnTo>
                    <a:pt x="299" y="129"/>
                  </a:lnTo>
                  <a:lnTo>
                    <a:pt x="309" y="124"/>
                  </a:lnTo>
                  <a:lnTo>
                    <a:pt x="325" y="119"/>
                  </a:lnTo>
                  <a:lnTo>
                    <a:pt x="335" y="98"/>
                  </a:lnTo>
                  <a:lnTo>
                    <a:pt x="345" y="72"/>
                  </a:lnTo>
                  <a:lnTo>
                    <a:pt x="356" y="47"/>
                  </a:lnTo>
                  <a:lnTo>
                    <a:pt x="371" y="36"/>
                  </a:lnTo>
                  <a:lnTo>
                    <a:pt x="381" y="42"/>
                  </a:lnTo>
                  <a:lnTo>
                    <a:pt x="392" y="52"/>
                  </a:lnTo>
                  <a:lnTo>
                    <a:pt x="407" y="72"/>
                  </a:lnTo>
                  <a:lnTo>
                    <a:pt x="417" y="103"/>
                  </a:lnTo>
                  <a:lnTo>
                    <a:pt x="428" y="155"/>
                  </a:lnTo>
                  <a:lnTo>
                    <a:pt x="443" y="191"/>
                  </a:lnTo>
                  <a:lnTo>
                    <a:pt x="453" y="201"/>
                  </a:lnTo>
                  <a:lnTo>
                    <a:pt x="464" y="191"/>
                  </a:lnTo>
                  <a:lnTo>
                    <a:pt x="479" y="175"/>
                  </a:lnTo>
                  <a:lnTo>
                    <a:pt x="490" y="196"/>
                  </a:lnTo>
                  <a:lnTo>
                    <a:pt x="500" y="258"/>
                  </a:lnTo>
                  <a:lnTo>
                    <a:pt x="515" y="314"/>
                  </a:lnTo>
                  <a:lnTo>
                    <a:pt x="526" y="340"/>
                  </a:lnTo>
                  <a:lnTo>
                    <a:pt x="536" y="350"/>
                  </a:lnTo>
                  <a:lnTo>
                    <a:pt x="551" y="355"/>
                  </a:lnTo>
                  <a:lnTo>
                    <a:pt x="562" y="355"/>
                  </a:lnTo>
                  <a:lnTo>
                    <a:pt x="572" y="319"/>
                  </a:lnTo>
                  <a:lnTo>
                    <a:pt x="587" y="232"/>
                  </a:lnTo>
                  <a:lnTo>
                    <a:pt x="598" y="129"/>
                  </a:lnTo>
                  <a:lnTo>
                    <a:pt x="608" y="72"/>
                  </a:lnTo>
                  <a:lnTo>
                    <a:pt x="618" y="47"/>
                  </a:lnTo>
                  <a:lnTo>
                    <a:pt x="634" y="36"/>
                  </a:lnTo>
                  <a:lnTo>
                    <a:pt x="644" y="42"/>
                  </a:lnTo>
                  <a:lnTo>
                    <a:pt x="654" y="52"/>
                  </a:lnTo>
                  <a:lnTo>
                    <a:pt x="670" y="57"/>
                  </a:lnTo>
                  <a:lnTo>
                    <a:pt x="680" y="52"/>
                  </a:lnTo>
                  <a:lnTo>
                    <a:pt x="690" y="31"/>
                  </a:lnTo>
                  <a:lnTo>
                    <a:pt x="706" y="6"/>
                  </a:lnTo>
                  <a:lnTo>
                    <a:pt x="716" y="0"/>
                  </a:lnTo>
                  <a:lnTo>
                    <a:pt x="726" y="21"/>
                  </a:lnTo>
                  <a:lnTo>
                    <a:pt x="742" y="78"/>
                  </a:lnTo>
                  <a:lnTo>
                    <a:pt x="752" y="129"/>
                  </a:lnTo>
                  <a:lnTo>
                    <a:pt x="762" y="165"/>
                  </a:lnTo>
                  <a:lnTo>
                    <a:pt x="778" y="175"/>
                  </a:lnTo>
                  <a:lnTo>
                    <a:pt x="788" y="180"/>
                  </a:lnTo>
                  <a:lnTo>
                    <a:pt x="798" y="191"/>
                  </a:lnTo>
                  <a:lnTo>
                    <a:pt x="814" y="216"/>
                  </a:lnTo>
                  <a:lnTo>
                    <a:pt x="824" y="258"/>
                  </a:lnTo>
                  <a:lnTo>
                    <a:pt x="834" y="299"/>
                  </a:lnTo>
                  <a:lnTo>
                    <a:pt x="850" y="340"/>
                  </a:lnTo>
                  <a:lnTo>
                    <a:pt x="860" y="350"/>
                  </a:lnTo>
                  <a:lnTo>
                    <a:pt x="870" y="355"/>
                  </a:lnTo>
                  <a:lnTo>
                    <a:pt x="881" y="345"/>
                  </a:lnTo>
                  <a:lnTo>
                    <a:pt x="896" y="314"/>
                  </a:lnTo>
                  <a:lnTo>
                    <a:pt x="907" y="237"/>
                  </a:lnTo>
                  <a:lnTo>
                    <a:pt x="917" y="144"/>
                  </a:lnTo>
                  <a:lnTo>
                    <a:pt x="932" y="78"/>
                  </a:lnTo>
                  <a:lnTo>
                    <a:pt x="943" y="42"/>
                  </a:lnTo>
                  <a:lnTo>
                    <a:pt x="953" y="31"/>
                  </a:lnTo>
                  <a:lnTo>
                    <a:pt x="968" y="36"/>
                  </a:lnTo>
                  <a:lnTo>
                    <a:pt x="979" y="52"/>
                  </a:lnTo>
                  <a:lnTo>
                    <a:pt x="989" y="67"/>
                  </a:lnTo>
                  <a:lnTo>
                    <a:pt x="1004" y="67"/>
                  </a:lnTo>
                  <a:lnTo>
                    <a:pt x="1015" y="42"/>
                  </a:lnTo>
                  <a:lnTo>
                    <a:pt x="1025" y="16"/>
                  </a:lnTo>
                  <a:lnTo>
                    <a:pt x="1040" y="11"/>
                  </a:lnTo>
                  <a:lnTo>
                    <a:pt x="1051" y="36"/>
                  </a:lnTo>
                  <a:lnTo>
                    <a:pt x="1061" y="78"/>
                  </a:lnTo>
                  <a:lnTo>
                    <a:pt x="1076" y="139"/>
                  </a:lnTo>
                  <a:lnTo>
                    <a:pt x="1087" y="186"/>
                  </a:lnTo>
                  <a:lnTo>
                    <a:pt x="1097" y="211"/>
                  </a:lnTo>
                  <a:lnTo>
                    <a:pt x="1112" y="216"/>
                  </a:lnTo>
                  <a:lnTo>
                    <a:pt x="1123" y="222"/>
                  </a:lnTo>
                  <a:lnTo>
                    <a:pt x="1133" y="232"/>
                  </a:lnTo>
                  <a:lnTo>
                    <a:pt x="1143" y="278"/>
                  </a:lnTo>
                  <a:lnTo>
                    <a:pt x="1159" y="309"/>
                  </a:lnTo>
                  <a:lnTo>
                    <a:pt x="1169" y="335"/>
                  </a:lnTo>
                  <a:lnTo>
                    <a:pt x="1179" y="345"/>
                  </a:lnTo>
                  <a:lnTo>
                    <a:pt x="1195" y="345"/>
                  </a:lnTo>
                  <a:lnTo>
                    <a:pt x="1205" y="330"/>
                  </a:lnTo>
                  <a:lnTo>
                    <a:pt x="1215" y="283"/>
                  </a:lnTo>
                  <a:lnTo>
                    <a:pt x="1231" y="216"/>
                  </a:lnTo>
                  <a:lnTo>
                    <a:pt x="1241" y="129"/>
                  </a:lnTo>
                  <a:lnTo>
                    <a:pt x="1251" y="88"/>
                  </a:lnTo>
                  <a:lnTo>
                    <a:pt x="1267" y="72"/>
                  </a:lnTo>
                  <a:lnTo>
                    <a:pt x="1277" y="72"/>
                  </a:lnTo>
                  <a:lnTo>
                    <a:pt x="1287" y="78"/>
                  </a:lnTo>
                  <a:lnTo>
                    <a:pt x="1303" y="88"/>
                  </a:lnTo>
                  <a:lnTo>
                    <a:pt x="1313" y="98"/>
                  </a:lnTo>
                  <a:lnTo>
                    <a:pt x="1323" y="98"/>
                  </a:lnTo>
                  <a:lnTo>
                    <a:pt x="1339" y="78"/>
                  </a:lnTo>
                  <a:lnTo>
                    <a:pt x="1349" y="47"/>
                  </a:lnTo>
                  <a:lnTo>
                    <a:pt x="1360" y="31"/>
                  </a:lnTo>
                  <a:lnTo>
                    <a:pt x="1375" y="47"/>
                  </a:lnTo>
                  <a:lnTo>
                    <a:pt x="1385" y="93"/>
                  </a:lnTo>
                  <a:lnTo>
                    <a:pt x="1396" y="160"/>
                  </a:lnTo>
                  <a:lnTo>
                    <a:pt x="1406" y="211"/>
                  </a:lnTo>
                  <a:lnTo>
                    <a:pt x="1421" y="216"/>
                  </a:lnTo>
                  <a:lnTo>
                    <a:pt x="1432" y="232"/>
                  </a:lnTo>
                  <a:lnTo>
                    <a:pt x="1442" y="263"/>
                  </a:lnTo>
                  <a:lnTo>
                    <a:pt x="1457" y="309"/>
                  </a:lnTo>
                  <a:lnTo>
                    <a:pt x="1468" y="314"/>
                  </a:lnTo>
                  <a:lnTo>
                    <a:pt x="1478" y="324"/>
                  </a:lnTo>
                  <a:lnTo>
                    <a:pt x="1493" y="335"/>
                  </a:lnTo>
                  <a:lnTo>
                    <a:pt x="1504" y="335"/>
                  </a:lnTo>
                  <a:lnTo>
                    <a:pt x="1514" y="335"/>
                  </a:lnTo>
                </a:path>
              </a:pathLst>
            </a:custGeom>
            <a:noFill/>
            <a:ln w="33401">
              <a:solidFill>
                <a:srgbClr val="3333B2"/>
              </a:solidFill>
              <a:prstDash val="solid"/>
              <a:round/>
              <a:headEnd/>
              <a:tailEnd/>
            </a:ln>
          </p:spPr>
          <p:txBody>
            <a:bodyPr/>
            <a:lstStyle/>
            <a:p>
              <a:endParaRPr lang="he-IL"/>
            </a:p>
          </p:txBody>
        </p:sp>
        <p:sp>
          <p:nvSpPr>
            <p:cNvPr id="103546" name="Freeform 122"/>
            <p:cNvSpPr>
              <a:spLocks/>
            </p:cNvSpPr>
            <p:nvPr/>
          </p:nvSpPr>
          <p:spPr bwMode="auto">
            <a:xfrm>
              <a:off x="3187" y="3281"/>
              <a:ext cx="978" cy="278"/>
            </a:xfrm>
            <a:custGeom>
              <a:avLst/>
              <a:gdLst/>
              <a:ahLst/>
              <a:cxnLst>
                <a:cxn ang="0">
                  <a:pos x="15" y="257"/>
                </a:cxn>
                <a:cxn ang="0">
                  <a:pos x="36" y="170"/>
                </a:cxn>
                <a:cxn ang="0">
                  <a:pos x="62" y="72"/>
                </a:cxn>
                <a:cxn ang="0">
                  <a:pos x="87" y="46"/>
                </a:cxn>
                <a:cxn ang="0">
                  <a:pos x="108" y="62"/>
                </a:cxn>
                <a:cxn ang="0">
                  <a:pos x="134" y="62"/>
                </a:cxn>
                <a:cxn ang="0">
                  <a:pos x="154" y="5"/>
                </a:cxn>
                <a:cxn ang="0">
                  <a:pos x="180" y="26"/>
                </a:cxn>
                <a:cxn ang="0">
                  <a:pos x="206" y="118"/>
                </a:cxn>
                <a:cxn ang="0">
                  <a:pos x="226" y="165"/>
                </a:cxn>
                <a:cxn ang="0">
                  <a:pos x="252" y="252"/>
                </a:cxn>
                <a:cxn ang="0">
                  <a:pos x="278" y="262"/>
                </a:cxn>
                <a:cxn ang="0">
                  <a:pos x="299" y="278"/>
                </a:cxn>
                <a:cxn ang="0">
                  <a:pos x="324" y="278"/>
                </a:cxn>
                <a:cxn ang="0">
                  <a:pos x="350" y="247"/>
                </a:cxn>
                <a:cxn ang="0">
                  <a:pos x="371" y="154"/>
                </a:cxn>
                <a:cxn ang="0">
                  <a:pos x="396" y="129"/>
                </a:cxn>
                <a:cxn ang="0">
                  <a:pos x="417" y="129"/>
                </a:cxn>
                <a:cxn ang="0">
                  <a:pos x="443" y="144"/>
                </a:cxn>
                <a:cxn ang="0">
                  <a:pos x="468" y="134"/>
                </a:cxn>
                <a:cxn ang="0">
                  <a:pos x="489" y="118"/>
                </a:cxn>
                <a:cxn ang="0">
                  <a:pos x="515" y="139"/>
                </a:cxn>
                <a:cxn ang="0">
                  <a:pos x="541" y="175"/>
                </a:cxn>
                <a:cxn ang="0">
                  <a:pos x="561" y="211"/>
                </a:cxn>
                <a:cxn ang="0">
                  <a:pos x="587" y="247"/>
                </a:cxn>
                <a:cxn ang="0">
                  <a:pos x="613" y="252"/>
                </a:cxn>
                <a:cxn ang="0">
                  <a:pos x="633" y="257"/>
                </a:cxn>
                <a:cxn ang="0">
                  <a:pos x="659" y="257"/>
                </a:cxn>
                <a:cxn ang="0">
                  <a:pos x="680" y="237"/>
                </a:cxn>
                <a:cxn ang="0">
                  <a:pos x="705" y="211"/>
                </a:cxn>
                <a:cxn ang="0">
                  <a:pos x="731" y="201"/>
                </a:cxn>
                <a:cxn ang="0">
                  <a:pos x="752" y="221"/>
                </a:cxn>
                <a:cxn ang="0">
                  <a:pos x="777" y="226"/>
                </a:cxn>
                <a:cxn ang="0">
                  <a:pos x="803" y="221"/>
                </a:cxn>
                <a:cxn ang="0">
                  <a:pos x="824" y="226"/>
                </a:cxn>
                <a:cxn ang="0">
                  <a:pos x="849" y="226"/>
                </a:cxn>
                <a:cxn ang="0">
                  <a:pos x="875" y="242"/>
                </a:cxn>
                <a:cxn ang="0">
                  <a:pos x="896" y="247"/>
                </a:cxn>
                <a:cxn ang="0">
                  <a:pos x="921" y="231"/>
                </a:cxn>
                <a:cxn ang="0">
                  <a:pos x="942" y="231"/>
                </a:cxn>
                <a:cxn ang="0">
                  <a:pos x="968" y="237"/>
                </a:cxn>
              </a:cxnLst>
              <a:rect l="0" t="0" r="r" b="b"/>
              <a:pathLst>
                <a:path w="978" h="278">
                  <a:moveTo>
                    <a:pt x="0" y="278"/>
                  </a:moveTo>
                  <a:lnTo>
                    <a:pt x="15" y="257"/>
                  </a:lnTo>
                  <a:lnTo>
                    <a:pt x="26" y="216"/>
                  </a:lnTo>
                  <a:lnTo>
                    <a:pt x="36" y="170"/>
                  </a:lnTo>
                  <a:lnTo>
                    <a:pt x="51" y="108"/>
                  </a:lnTo>
                  <a:lnTo>
                    <a:pt x="62" y="72"/>
                  </a:lnTo>
                  <a:lnTo>
                    <a:pt x="72" y="57"/>
                  </a:lnTo>
                  <a:lnTo>
                    <a:pt x="87" y="46"/>
                  </a:lnTo>
                  <a:lnTo>
                    <a:pt x="98" y="51"/>
                  </a:lnTo>
                  <a:lnTo>
                    <a:pt x="108" y="62"/>
                  </a:lnTo>
                  <a:lnTo>
                    <a:pt x="124" y="72"/>
                  </a:lnTo>
                  <a:lnTo>
                    <a:pt x="134" y="62"/>
                  </a:lnTo>
                  <a:lnTo>
                    <a:pt x="144" y="36"/>
                  </a:lnTo>
                  <a:lnTo>
                    <a:pt x="154" y="5"/>
                  </a:lnTo>
                  <a:lnTo>
                    <a:pt x="170" y="0"/>
                  </a:lnTo>
                  <a:lnTo>
                    <a:pt x="180" y="26"/>
                  </a:lnTo>
                  <a:lnTo>
                    <a:pt x="190" y="72"/>
                  </a:lnTo>
                  <a:lnTo>
                    <a:pt x="206" y="118"/>
                  </a:lnTo>
                  <a:lnTo>
                    <a:pt x="216" y="144"/>
                  </a:lnTo>
                  <a:lnTo>
                    <a:pt x="226" y="165"/>
                  </a:lnTo>
                  <a:lnTo>
                    <a:pt x="242" y="201"/>
                  </a:lnTo>
                  <a:lnTo>
                    <a:pt x="252" y="252"/>
                  </a:lnTo>
                  <a:lnTo>
                    <a:pt x="263" y="257"/>
                  </a:lnTo>
                  <a:lnTo>
                    <a:pt x="278" y="262"/>
                  </a:lnTo>
                  <a:lnTo>
                    <a:pt x="288" y="273"/>
                  </a:lnTo>
                  <a:lnTo>
                    <a:pt x="299" y="278"/>
                  </a:lnTo>
                  <a:lnTo>
                    <a:pt x="314" y="278"/>
                  </a:lnTo>
                  <a:lnTo>
                    <a:pt x="324" y="278"/>
                  </a:lnTo>
                  <a:lnTo>
                    <a:pt x="335" y="267"/>
                  </a:lnTo>
                  <a:lnTo>
                    <a:pt x="350" y="247"/>
                  </a:lnTo>
                  <a:lnTo>
                    <a:pt x="360" y="195"/>
                  </a:lnTo>
                  <a:lnTo>
                    <a:pt x="371" y="154"/>
                  </a:lnTo>
                  <a:lnTo>
                    <a:pt x="386" y="134"/>
                  </a:lnTo>
                  <a:lnTo>
                    <a:pt x="396" y="129"/>
                  </a:lnTo>
                  <a:lnTo>
                    <a:pt x="407" y="123"/>
                  </a:lnTo>
                  <a:lnTo>
                    <a:pt x="417" y="129"/>
                  </a:lnTo>
                  <a:lnTo>
                    <a:pt x="432" y="139"/>
                  </a:lnTo>
                  <a:lnTo>
                    <a:pt x="443" y="144"/>
                  </a:lnTo>
                  <a:lnTo>
                    <a:pt x="453" y="144"/>
                  </a:lnTo>
                  <a:lnTo>
                    <a:pt x="468" y="134"/>
                  </a:lnTo>
                  <a:lnTo>
                    <a:pt x="479" y="118"/>
                  </a:lnTo>
                  <a:lnTo>
                    <a:pt x="489" y="118"/>
                  </a:lnTo>
                  <a:lnTo>
                    <a:pt x="504" y="129"/>
                  </a:lnTo>
                  <a:lnTo>
                    <a:pt x="515" y="139"/>
                  </a:lnTo>
                  <a:lnTo>
                    <a:pt x="525" y="159"/>
                  </a:lnTo>
                  <a:lnTo>
                    <a:pt x="541" y="175"/>
                  </a:lnTo>
                  <a:lnTo>
                    <a:pt x="551" y="195"/>
                  </a:lnTo>
                  <a:lnTo>
                    <a:pt x="561" y="211"/>
                  </a:lnTo>
                  <a:lnTo>
                    <a:pt x="577" y="231"/>
                  </a:lnTo>
                  <a:lnTo>
                    <a:pt x="587" y="247"/>
                  </a:lnTo>
                  <a:lnTo>
                    <a:pt x="597" y="252"/>
                  </a:lnTo>
                  <a:lnTo>
                    <a:pt x="613" y="252"/>
                  </a:lnTo>
                  <a:lnTo>
                    <a:pt x="623" y="257"/>
                  </a:lnTo>
                  <a:lnTo>
                    <a:pt x="633" y="257"/>
                  </a:lnTo>
                  <a:lnTo>
                    <a:pt x="649" y="257"/>
                  </a:lnTo>
                  <a:lnTo>
                    <a:pt x="659" y="257"/>
                  </a:lnTo>
                  <a:lnTo>
                    <a:pt x="669" y="247"/>
                  </a:lnTo>
                  <a:lnTo>
                    <a:pt x="680" y="237"/>
                  </a:lnTo>
                  <a:lnTo>
                    <a:pt x="695" y="226"/>
                  </a:lnTo>
                  <a:lnTo>
                    <a:pt x="705" y="211"/>
                  </a:lnTo>
                  <a:lnTo>
                    <a:pt x="716" y="201"/>
                  </a:lnTo>
                  <a:lnTo>
                    <a:pt x="731" y="201"/>
                  </a:lnTo>
                  <a:lnTo>
                    <a:pt x="741" y="211"/>
                  </a:lnTo>
                  <a:lnTo>
                    <a:pt x="752" y="221"/>
                  </a:lnTo>
                  <a:lnTo>
                    <a:pt x="767" y="226"/>
                  </a:lnTo>
                  <a:lnTo>
                    <a:pt x="777" y="226"/>
                  </a:lnTo>
                  <a:lnTo>
                    <a:pt x="788" y="226"/>
                  </a:lnTo>
                  <a:lnTo>
                    <a:pt x="803" y="221"/>
                  </a:lnTo>
                  <a:lnTo>
                    <a:pt x="813" y="221"/>
                  </a:lnTo>
                  <a:lnTo>
                    <a:pt x="824" y="226"/>
                  </a:lnTo>
                  <a:lnTo>
                    <a:pt x="839" y="226"/>
                  </a:lnTo>
                  <a:lnTo>
                    <a:pt x="849" y="226"/>
                  </a:lnTo>
                  <a:lnTo>
                    <a:pt x="860" y="231"/>
                  </a:lnTo>
                  <a:lnTo>
                    <a:pt x="875" y="242"/>
                  </a:lnTo>
                  <a:lnTo>
                    <a:pt x="885" y="252"/>
                  </a:lnTo>
                  <a:lnTo>
                    <a:pt x="896" y="247"/>
                  </a:lnTo>
                  <a:lnTo>
                    <a:pt x="911" y="242"/>
                  </a:lnTo>
                  <a:lnTo>
                    <a:pt x="921" y="231"/>
                  </a:lnTo>
                  <a:lnTo>
                    <a:pt x="932" y="231"/>
                  </a:lnTo>
                  <a:lnTo>
                    <a:pt x="942" y="231"/>
                  </a:lnTo>
                  <a:lnTo>
                    <a:pt x="957" y="231"/>
                  </a:lnTo>
                  <a:lnTo>
                    <a:pt x="968" y="237"/>
                  </a:lnTo>
                  <a:lnTo>
                    <a:pt x="978" y="242"/>
                  </a:lnTo>
                </a:path>
              </a:pathLst>
            </a:custGeom>
            <a:noFill/>
            <a:ln w="33401">
              <a:solidFill>
                <a:srgbClr val="3333B2"/>
              </a:solidFill>
              <a:prstDash val="solid"/>
              <a:round/>
              <a:headEnd/>
              <a:tailEnd/>
            </a:ln>
          </p:spPr>
          <p:txBody>
            <a:bodyPr/>
            <a:lstStyle/>
            <a:p>
              <a:endParaRPr lang="he-IL"/>
            </a:p>
          </p:txBody>
        </p:sp>
      </p:grpSp>
      <p:grpSp>
        <p:nvGrpSpPr>
          <p:cNvPr id="4" name="Group 115"/>
          <p:cNvGrpSpPr>
            <a:grpSpLocks/>
          </p:cNvGrpSpPr>
          <p:nvPr/>
        </p:nvGrpSpPr>
        <p:grpSpPr bwMode="auto">
          <a:xfrm>
            <a:off x="1708150" y="2382838"/>
            <a:ext cx="6342063" cy="3316287"/>
            <a:chOff x="1077" y="1501"/>
            <a:chExt cx="3995" cy="2089"/>
          </a:xfrm>
        </p:grpSpPr>
        <p:sp>
          <p:nvSpPr>
            <p:cNvPr id="103540" name="Freeform 116"/>
            <p:cNvSpPr>
              <a:spLocks/>
            </p:cNvSpPr>
            <p:nvPr/>
          </p:nvSpPr>
          <p:spPr bwMode="auto">
            <a:xfrm>
              <a:off x="1077" y="1501"/>
              <a:ext cx="1503" cy="2089"/>
            </a:xfrm>
            <a:custGeom>
              <a:avLst/>
              <a:gdLst/>
              <a:ahLst/>
              <a:cxnLst>
                <a:cxn ang="0">
                  <a:pos x="11" y="1286"/>
                </a:cxn>
                <a:cxn ang="0">
                  <a:pos x="47" y="206"/>
                </a:cxn>
                <a:cxn ang="0">
                  <a:pos x="83" y="705"/>
                </a:cxn>
                <a:cxn ang="0">
                  <a:pos x="119" y="1754"/>
                </a:cxn>
                <a:cxn ang="0">
                  <a:pos x="155" y="2006"/>
                </a:cxn>
                <a:cxn ang="0">
                  <a:pos x="191" y="2063"/>
                </a:cxn>
                <a:cxn ang="0">
                  <a:pos x="227" y="2063"/>
                </a:cxn>
                <a:cxn ang="0">
                  <a:pos x="263" y="2006"/>
                </a:cxn>
                <a:cxn ang="0">
                  <a:pos x="299" y="1945"/>
                </a:cxn>
                <a:cxn ang="0">
                  <a:pos x="335" y="1322"/>
                </a:cxn>
                <a:cxn ang="0">
                  <a:pos x="371" y="216"/>
                </a:cxn>
                <a:cxn ang="0">
                  <a:pos x="407" y="643"/>
                </a:cxn>
                <a:cxn ang="0">
                  <a:pos x="443" y="1713"/>
                </a:cxn>
                <a:cxn ang="0">
                  <a:pos x="479" y="1996"/>
                </a:cxn>
                <a:cxn ang="0">
                  <a:pos x="515" y="2063"/>
                </a:cxn>
                <a:cxn ang="0">
                  <a:pos x="546" y="2083"/>
                </a:cxn>
                <a:cxn ang="0">
                  <a:pos x="582" y="2032"/>
                </a:cxn>
                <a:cxn ang="0">
                  <a:pos x="618" y="1991"/>
                </a:cxn>
                <a:cxn ang="0">
                  <a:pos x="654" y="1358"/>
                </a:cxn>
                <a:cxn ang="0">
                  <a:pos x="690" y="211"/>
                </a:cxn>
                <a:cxn ang="0">
                  <a:pos x="726" y="576"/>
                </a:cxn>
                <a:cxn ang="0">
                  <a:pos x="762" y="1662"/>
                </a:cxn>
                <a:cxn ang="0">
                  <a:pos x="798" y="1996"/>
                </a:cxn>
                <a:cxn ang="0">
                  <a:pos x="834" y="2058"/>
                </a:cxn>
                <a:cxn ang="0">
                  <a:pos x="870" y="2083"/>
                </a:cxn>
                <a:cxn ang="0">
                  <a:pos x="906" y="2058"/>
                </a:cxn>
                <a:cxn ang="0">
                  <a:pos x="942" y="2042"/>
                </a:cxn>
                <a:cxn ang="0">
                  <a:pos x="978" y="1358"/>
                </a:cxn>
                <a:cxn ang="0">
                  <a:pos x="1014" y="129"/>
                </a:cxn>
                <a:cxn ang="0">
                  <a:pos x="1050" y="453"/>
                </a:cxn>
                <a:cxn ang="0">
                  <a:pos x="1086" y="1651"/>
                </a:cxn>
                <a:cxn ang="0">
                  <a:pos x="1123" y="2017"/>
                </a:cxn>
                <a:cxn ang="0">
                  <a:pos x="1159" y="2058"/>
                </a:cxn>
                <a:cxn ang="0">
                  <a:pos x="1195" y="2078"/>
                </a:cxn>
                <a:cxn ang="0">
                  <a:pos x="1231" y="2058"/>
                </a:cxn>
                <a:cxn ang="0">
                  <a:pos x="1267" y="2032"/>
                </a:cxn>
                <a:cxn ang="0">
                  <a:pos x="1303" y="1440"/>
                </a:cxn>
                <a:cxn ang="0">
                  <a:pos x="1334" y="273"/>
                </a:cxn>
                <a:cxn ang="0">
                  <a:pos x="1370" y="535"/>
                </a:cxn>
                <a:cxn ang="0">
                  <a:pos x="1406" y="1687"/>
                </a:cxn>
                <a:cxn ang="0">
                  <a:pos x="1442" y="2032"/>
                </a:cxn>
                <a:cxn ang="0">
                  <a:pos x="1478" y="2022"/>
                </a:cxn>
              </a:cxnLst>
              <a:rect l="0" t="0" r="r" b="b"/>
              <a:pathLst>
                <a:path w="1503" h="2089">
                  <a:moveTo>
                    <a:pt x="0" y="1641"/>
                  </a:moveTo>
                  <a:lnTo>
                    <a:pt x="0" y="1610"/>
                  </a:lnTo>
                  <a:lnTo>
                    <a:pt x="11" y="1286"/>
                  </a:lnTo>
                  <a:lnTo>
                    <a:pt x="21" y="880"/>
                  </a:lnTo>
                  <a:lnTo>
                    <a:pt x="36" y="479"/>
                  </a:lnTo>
                  <a:lnTo>
                    <a:pt x="47" y="206"/>
                  </a:lnTo>
                  <a:lnTo>
                    <a:pt x="57" y="155"/>
                  </a:lnTo>
                  <a:lnTo>
                    <a:pt x="72" y="345"/>
                  </a:lnTo>
                  <a:lnTo>
                    <a:pt x="83" y="705"/>
                  </a:lnTo>
                  <a:lnTo>
                    <a:pt x="93" y="1122"/>
                  </a:lnTo>
                  <a:lnTo>
                    <a:pt x="108" y="1492"/>
                  </a:lnTo>
                  <a:lnTo>
                    <a:pt x="119" y="1754"/>
                  </a:lnTo>
                  <a:lnTo>
                    <a:pt x="129" y="1898"/>
                  </a:lnTo>
                  <a:lnTo>
                    <a:pt x="144" y="1970"/>
                  </a:lnTo>
                  <a:lnTo>
                    <a:pt x="155" y="2006"/>
                  </a:lnTo>
                  <a:lnTo>
                    <a:pt x="165" y="2037"/>
                  </a:lnTo>
                  <a:lnTo>
                    <a:pt x="180" y="2047"/>
                  </a:lnTo>
                  <a:lnTo>
                    <a:pt x="191" y="2063"/>
                  </a:lnTo>
                  <a:lnTo>
                    <a:pt x="201" y="2073"/>
                  </a:lnTo>
                  <a:lnTo>
                    <a:pt x="216" y="2073"/>
                  </a:lnTo>
                  <a:lnTo>
                    <a:pt x="227" y="2063"/>
                  </a:lnTo>
                  <a:lnTo>
                    <a:pt x="237" y="2047"/>
                  </a:lnTo>
                  <a:lnTo>
                    <a:pt x="252" y="2027"/>
                  </a:lnTo>
                  <a:lnTo>
                    <a:pt x="263" y="2006"/>
                  </a:lnTo>
                  <a:lnTo>
                    <a:pt x="273" y="1996"/>
                  </a:lnTo>
                  <a:lnTo>
                    <a:pt x="283" y="1981"/>
                  </a:lnTo>
                  <a:lnTo>
                    <a:pt x="299" y="1945"/>
                  </a:lnTo>
                  <a:lnTo>
                    <a:pt x="309" y="1852"/>
                  </a:lnTo>
                  <a:lnTo>
                    <a:pt x="319" y="1651"/>
                  </a:lnTo>
                  <a:lnTo>
                    <a:pt x="335" y="1322"/>
                  </a:lnTo>
                  <a:lnTo>
                    <a:pt x="345" y="911"/>
                  </a:lnTo>
                  <a:lnTo>
                    <a:pt x="355" y="504"/>
                  </a:lnTo>
                  <a:lnTo>
                    <a:pt x="371" y="216"/>
                  </a:lnTo>
                  <a:lnTo>
                    <a:pt x="381" y="144"/>
                  </a:lnTo>
                  <a:lnTo>
                    <a:pt x="391" y="304"/>
                  </a:lnTo>
                  <a:lnTo>
                    <a:pt x="407" y="643"/>
                  </a:lnTo>
                  <a:lnTo>
                    <a:pt x="417" y="1060"/>
                  </a:lnTo>
                  <a:lnTo>
                    <a:pt x="428" y="1440"/>
                  </a:lnTo>
                  <a:lnTo>
                    <a:pt x="443" y="1713"/>
                  </a:lnTo>
                  <a:lnTo>
                    <a:pt x="453" y="1873"/>
                  </a:lnTo>
                  <a:lnTo>
                    <a:pt x="464" y="1950"/>
                  </a:lnTo>
                  <a:lnTo>
                    <a:pt x="479" y="1996"/>
                  </a:lnTo>
                  <a:lnTo>
                    <a:pt x="489" y="2022"/>
                  </a:lnTo>
                  <a:lnTo>
                    <a:pt x="500" y="2047"/>
                  </a:lnTo>
                  <a:lnTo>
                    <a:pt x="515" y="2063"/>
                  </a:lnTo>
                  <a:lnTo>
                    <a:pt x="525" y="2078"/>
                  </a:lnTo>
                  <a:lnTo>
                    <a:pt x="536" y="2089"/>
                  </a:lnTo>
                  <a:lnTo>
                    <a:pt x="546" y="2083"/>
                  </a:lnTo>
                  <a:lnTo>
                    <a:pt x="561" y="2068"/>
                  </a:lnTo>
                  <a:lnTo>
                    <a:pt x="572" y="2053"/>
                  </a:lnTo>
                  <a:lnTo>
                    <a:pt x="582" y="2032"/>
                  </a:lnTo>
                  <a:lnTo>
                    <a:pt x="597" y="2027"/>
                  </a:lnTo>
                  <a:lnTo>
                    <a:pt x="608" y="2017"/>
                  </a:lnTo>
                  <a:lnTo>
                    <a:pt x="618" y="1991"/>
                  </a:lnTo>
                  <a:lnTo>
                    <a:pt x="633" y="1893"/>
                  </a:lnTo>
                  <a:lnTo>
                    <a:pt x="644" y="1687"/>
                  </a:lnTo>
                  <a:lnTo>
                    <a:pt x="654" y="1358"/>
                  </a:lnTo>
                  <a:lnTo>
                    <a:pt x="669" y="936"/>
                  </a:lnTo>
                  <a:lnTo>
                    <a:pt x="680" y="515"/>
                  </a:lnTo>
                  <a:lnTo>
                    <a:pt x="690" y="211"/>
                  </a:lnTo>
                  <a:lnTo>
                    <a:pt x="706" y="114"/>
                  </a:lnTo>
                  <a:lnTo>
                    <a:pt x="716" y="247"/>
                  </a:lnTo>
                  <a:lnTo>
                    <a:pt x="726" y="576"/>
                  </a:lnTo>
                  <a:lnTo>
                    <a:pt x="742" y="988"/>
                  </a:lnTo>
                  <a:lnTo>
                    <a:pt x="752" y="1374"/>
                  </a:lnTo>
                  <a:lnTo>
                    <a:pt x="762" y="1662"/>
                  </a:lnTo>
                  <a:lnTo>
                    <a:pt x="778" y="1842"/>
                  </a:lnTo>
                  <a:lnTo>
                    <a:pt x="788" y="1934"/>
                  </a:lnTo>
                  <a:lnTo>
                    <a:pt x="798" y="1996"/>
                  </a:lnTo>
                  <a:lnTo>
                    <a:pt x="808" y="2022"/>
                  </a:lnTo>
                  <a:lnTo>
                    <a:pt x="824" y="2042"/>
                  </a:lnTo>
                  <a:lnTo>
                    <a:pt x="834" y="2058"/>
                  </a:lnTo>
                  <a:lnTo>
                    <a:pt x="845" y="2073"/>
                  </a:lnTo>
                  <a:lnTo>
                    <a:pt x="860" y="2083"/>
                  </a:lnTo>
                  <a:lnTo>
                    <a:pt x="870" y="2083"/>
                  </a:lnTo>
                  <a:lnTo>
                    <a:pt x="881" y="2078"/>
                  </a:lnTo>
                  <a:lnTo>
                    <a:pt x="896" y="2068"/>
                  </a:lnTo>
                  <a:lnTo>
                    <a:pt x="906" y="2058"/>
                  </a:lnTo>
                  <a:lnTo>
                    <a:pt x="917" y="2053"/>
                  </a:lnTo>
                  <a:lnTo>
                    <a:pt x="932" y="2047"/>
                  </a:lnTo>
                  <a:lnTo>
                    <a:pt x="942" y="2042"/>
                  </a:lnTo>
                  <a:lnTo>
                    <a:pt x="953" y="1955"/>
                  </a:lnTo>
                  <a:lnTo>
                    <a:pt x="968" y="1713"/>
                  </a:lnTo>
                  <a:lnTo>
                    <a:pt x="978" y="1358"/>
                  </a:lnTo>
                  <a:lnTo>
                    <a:pt x="989" y="916"/>
                  </a:lnTo>
                  <a:lnTo>
                    <a:pt x="1004" y="468"/>
                  </a:lnTo>
                  <a:lnTo>
                    <a:pt x="1014" y="129"/>
                  </a:lnTo>
                  <a:lnTo>
                    <a:pt x="1025" y="0"/>
                  </a:lnTo>
                  <a:lnTo>
                    <a:pt x="1040" y="119"/>
                  </a:lnTo>
                  <a:lnTo>
                    <a:pt x="1050" y="453"/>
                  </a:lnTo>
                  <a:lnTo>
                    <a:pt x="1061" y="895"/>
                  </a:lnTo>
                  <a:lnTo>
                    <a:pt x="1071" y="1322"/>
                  </a:lnTo>
                  <a:lnTo>
                    <a:pt x="1086" y="1651"/>
                  </a:lnTo>
                  <a:lnTo>
                    <a:pt x="1097" y="1867"/>
                  </a:lnTo>
                  <a:lnTo>
                    <a:pt x="1107" y="1981"/>
                  </a:lnTo>
                  <a:lnTo>
                    <a:pt x="1123" y="2017"/>
                  </a:lnTo>
                  <a:lnTo>
                    <a:pt x="1133" y="2032"/>
                  </a:lnTo>
                  <a:lnTo>
                    <a:pt x="1143" y="2042"/>
                  </a:lnTo>
                  <a:lnTo>
                    <a:pt x="1159" y="2058"/>
                  </a:lnTo>
                  <a:lnTo>
                    <a:pt x="1169" y="2068"/>
                  </a:lnTo>
                  <a:lnTo>
                    <a:pt x="1179" y="2073"/>
                  </a:lnTo>
                  <a:lnTo>
                    <a:pt x="1195" y="2078"/>
                  </a:lnTo>
                  <a:lnTo>
                    <a:pt x="1205" y="2073"/>
                  </a:lnTo>
                  <a:lnTo>
                    <a:pt x="1215" y="2063"/>
                  </a:lnTo>
                  <a:lnTo>
                    <a:pt x="1231" y="2058"/>
                  </a:lnTo>
                  <a:lnTo>
                    <a:pt x="1241" y="2053"/>
                  </a:lnTo>
                  <a:lnTo>
                    <a:pt x="1251" y="2053"/>
                  </a:lnTo>
                  <a:lnTo>
                    <a:pt x="1267" y="2032"/>
                  </a:lnTo>
                  <a:lnTo>
                    <a:pt x="1277" y="1950"/>
                  </a:lnTo>
                  <a:lnTo>
                    <a:pt x="1287" y="1754"/>
                  </a:lnTo>
                  <a:lnTo>
                    <a:pt x="1303" y="1440"/>
                  </a:lnTo>
                  <a:lnTo>
                    <a:pt x="1313" y="1039"/>
                  </a:lnTo>
                  <a:lnTo>
                    <a:pt x="1323" y="607"/>
                  </a:lnTo>
                  <a:lnTo>
                    <a:pt x="1334" y="273"/>
                  </a:lnTo>
                  <a:lnTo>
                    <a:pt x="1349" y="134"/>
                  </a:lnTo>
                  <a:lnTo>
                    <a:pt x="1359" y="237"/>
                  </a:lnTo>
                  <a:lnTo>
                    <a:pt x="1370" y="535"/>
                  </a:lnTo>
                  <a:lnTo>
                    <a:pt x="1385" y="942"/>
                  </a:lnTo>
                  <a:lnTo>
                    <a:pt x="1395" y="1353"/>
                  </a:lnTo>
                  <a:lnTo>
                    <a:pt x="1406" y="1687"/>
                  </a:lnTo>
                  <a:lnTo>
                    <a:pt x="1421" y="1924"/>
                  </a:lnTo>
                  <a:lnTo>
                    <a:pt x="1431" y="2011"/>
                  </a:lnTo>
                  <a:lnTo>
                    <a:pt x="1442" y="2032"/>
                  </a:lnTo>
                  <a:lnTo>
                    <a:pt x="1457" y="2032"/>
                  </a:lnTo>
                  <a:lnTo>
                    <a:pt x="1467" y="2022"/>
                  </a:lnTo>
                  <a:lnTo>
                    <a:pt x="1478" y="2022"/>
                  </a:lnTo>
                  <a:lnTo>
                    <a:pt x="1493" y="2037"/>
                  </a:lnTo>
                  <a:lnTo>
                    <a:pt x="1503" y="2058"/>
                  </a:lnTo>
                </a:path>
              </a:pathLst>
            </a:custGeom>
            <a:noFill/>
            <a:ln w="33401">
              <a:solidFill>
                <a:srgbClr val="3FB23F"/>
              </a:solidFill>
              <a:prstDash val="solid"/>
              <a:round/>
              <a:headEnd/>
              <a:tailEnd/>
            </a:ln>
          </p:spPr>
          <p:txBody>
            <a:bodyPr/>
            <a:lstStyle/>
            <a:p>
              <a:endParaRPr lang="he-IL"/>
            </a:p>
          </p:txBody>
        </p:sp>
        <p:sp>
          <p:nvSpPr>
            <p:cNvPr id="103541" name="Freeform 117"/>
            <p:cNvSpPr>
              <a:spLocks/>
            </p:cNvSpPr>
            <p:nvPr/>
          </p:nvSpPr>
          <p:spPr bwMode="auto">
            <a:xfrm>
              <a:off x="2580" y="2818"/>
              <a:ext cx="1514" cy="751"/>
            </a:xfrm>
            <a:custGeom>
              <a:avLst/>
              <a:gdLst/>
              <a:ahLst/>
              <a:cxnLst>
                <a:cxn ang="0">
                  <a:pos x="26" y="736"/>
                </a:cxn>
                <a:cxn ang="0">
                  <a:pos x="62" y="700"/>
                </a:cxn>
                <a:cxn ang="0">
                  <a:pos x="93" y="633"/>
                </a:cxn>
                <a:cxn ang="0">
                  <a:pos x="129" y="309"/>
                </a:cxn>
                <a:cxn ang="0">
                  <a:pos x="165" y="0"/>
                </a:cxn>
                <a:cxn ang="0">
                  <a:pos x="201" y="427"/>
                </a:cxn>
                <a:cxn ang="0">
                  <a:pos x="237" y="715"/>
                </a:cxn>
                <a:cxn ang="0">
                  <a:pos x="273" y="633"/>
                </a:cxn>
                <a:cxn ang="0">
                  <a:pos x="309" y="478"/>
                </a:cxn>
                <a:cxn ang="0">
                  <a:pos x="345" y="458"/>
                </a:cxn>
                <a:cxn ang="0">
                  <a:pos x="381" y="432"/>
                </a:cxn>
                <a:cxn ang="0">
                  <a:pos x="417" y="386"/>
                </a:cxn>
                <a:cxn ang="0">
                  <a:pos x="453" y="478"/>
                </a:cxn>
                <a:cxn ang="0">
                  <a:pos x="490" y="530"/>
                </a:cxn>
                <a:cxn ang="0">
                  <a:pos x="526" y="730"/>
                </a:cxn>
                <a:cxn ang="0">
                  <a:pos x="562" y="751"/>
                </a:cxn>
                <a:cxn ang="0">
                  <a:pos x="598" y="504"/>
                </a:cxn>
                <a:cxn ang="0">
                  <a:pos x="634" y="386"/>
                </a:cxn>
                <a:cxn ang="0">
                  <a:pos x="670" y="350"/>
                </a:cxn>
                <a:cxn ang="0">
                  <a:pos x="706" y="391"/>
                </a:cxn>
                <a:cxn ang="0">
                  <a:pos x="742" y="324"/>
                </a:cxn>
                <a:cxn ang="0">
                  <a:pos x="778" y="463"/>
                </a:cxn>
                <a:cxn ang="0">
                  <a:pos x="814" y="633"/>
                </a:cxn>
                <a:cxn ang="0">
                  <a:pos x="850" y="725"/>
                </a:cxn>
                <a:cxn ang="0">
                  <a:pos x="881" y="751"/>
                </a:cxn>
                <a:cxn ang="0">
                  <a:pos x="917" y="535"/>
                </a:cxn>
                <a:cxn ang="0">
                  <a:pos x="953" y="442"/>
                </a:cxn>
                <a:cxn ang="0">
                  <a:pos x="989" y="427"/>
                </a:cxn>
                <a:cxn ang="0">
                  <a:pos x="1025" y="442"/>
                </a:cxn>
                <a:cxn ang="0">
                  <a:pos x="1061" y="396"/>
                </a:cxn>
                <a:cxn ang="0">
                  <a:pos x="1097" y="494"/>
                </a:cxn>
                <a:cxn ang="0">
                  <a:pos x="1133" y="648"/>
                </a:cxn>
                <a:cxn ang="0">
                  <a:pos x="1169" y="730"/>
                </a:cxn>
                <a:cxn ang="0">
                  <a:pos x="1205" y="741"/>
                </a:cxn>
                <a:cxn ang="0">
                  <a:pos x="1241" y="581"/>
                </a:cxn>
                <a:cxn ang="0">
                  <a:pos x="1277" y="509"/>
                </a:cxn>
                <a:cxn ang="0">
                  <a:pos x="1313" y="504"/>
                </a:cxn>
                <a:cxn ang="0">
                  <a:pos x="1349" y="509"/>
                </a:cxn>
                <a:cxn ang="0">
                  <a:pos x="1385" y="478"/>
                </a:cxn>
                <a:cxn ang="0">
                  <a:pos x="1421" y="540"/>
                </a:cxn>
                <a:cxn ang="0">
                  <a:pos x="1457" y="669"/>
                </a:cxn>
                <a:cxn ang="0">
                  <a:pos x="1493" y="725"/>
                </a:cxn>
              </a:cxnLst>
              <a:rect l="0" t="0" r="r" b="b"/>
              <a:pathLst>
                <a:path w="1514" h="751">
                  <a:moveTo>
                    <a:pt x="0" y="741"/>
                  </a:moveTo>
                  <a:lnTo>
                    <a:pt x="11" y="741"/>
                  </a:lnTo>
                  <a:lnTo>
                    <a:pt x="26" y="736"/>
                  </a:lnTo>
                  <a:lnTo>
                    <a:pt x="36" y="725"/>
                  </a:lnTo>
                  <a:lnTo>
                    <a:pt x="47" y="720"/>
                  </a:lnTo>
                  <a:lnTo>
                    <a:pt x="62" y="700"/>
                  </a:lnTo>
                  <a:lnTo>
                    <a:pt x="73" y="674"/>
                  </a:lnTo>
                  <a:lnTo>
                    <a:pt x="83" y="658"/>
                  </a:lnTo>
                  <a:lnTo>
                    <a:pt x="93" y="633"/>
                  </a:lnTo>
                  <a:lnTo>
                    <a:pt x="109" y="556"/>
                  </a:lnTo>
                  <a:lnTo>
                    <a:pt x="119" y="448"/>
                  </a:lnTo>
                  <a:lnTo>
                    <a:pt x="129" y="309"/>
                  </a:lnTo>
                  <a:lnTo>
                    <a:pt x="145" y="165"/>
                  </a:lnTo>
                  <a:lnTo>
                    <a:pt x="155" y="46"/>
                  </a:lnTo>
                  <a:lnTo>
                    <a:pt x="165" y="0"/>
                  </a:lnTo>
                  <a:lnTo>
                    <a:pt x="181" y="51"/>
                  </a:lnTo>
                  <a:lnTo>
                    <a:pt x="191" y="201"/>
                  </a:lnTo>
                  <a:lnTo>
                    <a:pt x="201" y="427"/>
                  </a:lnTo>
                  <a:lnTo>
                    <a:pt x="217" y="617"/>
                  </a:lnTo>
                  <a:lnTo>
                    <a:pt x="227" y="684"/>
                  </a:lnTo>
                  <a:lnTo>
                    <a:pt x="237" y="715"/>
                  </a:lnTo>
                  <a:lnTo>
                    <a:pt x="253" y="710"/>
                  </a:lnTo>
                  <a:lnTo>
                    <a:pt x="263" y="684"/>
                  </a:lnTo>
                  <a:lnTo>
                    <a:pt x="273" y="633"/>
                  </a:lnTo>
                  <a:lnTo>
                    <a:pt x="289" y="561"/>
                  </a:lnTo>
                  <a:lnTo>
                    <a:pt x="299" y="499"/>
                  </a:lnTo>
                  <a:lnTo>
                    <a:pt x="309" y="478"/>
                  </a:lnTo>
                  <a:lnTo>
                    <a:pt x="325" y="473"/>
                  </a:lnTo>
                  <a:lnTo>
                    <a:pt x="335" y="468"/>
                  </a:lnTo>
                  <a:lnTo>
                    <a:pt x="345" y="458"/>
                  </a:lnTo>
                  <a:lnTo>
                    <a:pt x="356" y="442"/>
                  </a:lnTo>
                  <a:lnTo>
                    <a:pt x="371" y="442"/>
                  </a:lnTo>
                  <a:lnTo>
                    <a:pt x="381" y="432"/>
                  </a:lnTo>
                  <a:lnTo>
                    <a:pt x="392" y="417"/>
                  </a:lnTo>
                  <a:lnTo>
                    <a:pt x="407" y="396"/>
                  </a:lnTo>
                  <a:lnTo>
                    <a:pt x="417" y="386"/>
                  </a:lnTo>
                  <a:lnTo>
                    <a:pt x="428" y="401"/>
                  </a:lnTo>
                  <a:lnTo>
                    <a:pt x="443" y="448"/>
                  </a:lnTo>
                  <a:lnTo>
                    <a:pt x="453" y="478"/>
                  </a:lnTo>
                  <a:lnTo>
                    <a:pt x="464" y="484"/>
                  </a:lnTo>
                  <a:lnTo>
                    <a:pt x="479" y="489"/>
                  </a:lnTo>
                  <a:lnTo>
                    <a:pt x="490" y="530"/>
                  </a:lnTo>
                  <a:lnTo>
                    <a:pt x="500" y="628"/>
                  </a:lnTo>
                  <a:lnTo>
                    <a:pt x="515" y="705"/>
                  </a:lnTo>
                  <a:lnTo>
                    <a:pt x="526" y="730"/>
                  </a:lnTo>
                  <a:lnTo>
                    <a:pt x="536" y="741"/>
                  </a:lnTo>
                  <a:lnTo>
                    <a:pt x="551" y="746"/>
                  </a:lnTo>
                  <a:lnTo>
                    <a:pt x="562" y="751"/>
                  </a:lnTo>
                  <a:lnTo>
                    <a:pt x="572" y="751"/>
                  </a:lnTo>
                  <a:lnTo>
                    <a:pt x="587" y="669"/>
                  </a:lnTo>
                  <a:lnTo>
                    <a:pt x="598" y="504"/>
                  </a:lnTo>
                  <a:lnTo>
                    <a:pt x="608" y="432"/>
                  </a:lnTo>
                  <a:lnTo>
                    <a:pt x="618" y="406"/>
                  </a:lnTo>
                  <a:lnTo>
                    <a:pt x="634" y="386"/>
                  </a:lnTo>
                  <a:lnTo>
                    <a:pt x="644" y="360"/>
                  </a:lnTo>
                  <a:lnTo>
                    <a:pt x="654" y="345"/>
                  </a:lnTo>
                  <a:lnTo>
                    <a:pt x="670" y="350"/>
                  </a:lnTo>
                  <a:lnTo>
                    <a:pt x="680" y="376"/>
                  </a:lnTo>
                  <a:lnTo>
                    <a:pt x="690" y="396"/>
                  </a:lnTo>
                  <a:lnTo>
                    <a:pt x="706" y="391"/>
                  </a:lnTo>
                  <a:lnTo>
                    <a:pt x="716" y="365"/>
                  </a:lnTo>
                  <a:lnTo>
                    <a:pt x="726" y="329"/>
                  </a:lnTo>
                  <a:lnTo>
                    <a:pt x="742" y="324"/>
                  </a:lnTo>
                  <a:lnTo>
                    <a:pt x="752" y="365"/>
                  </a:lnTo>
                  <a:lnTo>
                    <a:pt x="762" y="422"/>
                  </a:lnTo>
                  <a:lnTo>
                    <a:pt x="778" y="463"/>
                  </a:lnTo>
                  <a:lnTo>
                    <a:pt x="788" y="499"/>
                  </a:lnTo>
                  <a:lnTo>
                    <a:pt x="798" y="556"/>
                  </a:lnTo>
                  <a:lnTo>
                    <a:pt x="814" y="633"/>
                  </a:lnTo>
                  <a:lnTo>
                    <a:pt x="824" y="679"/>
                  </a:lnTo>
                  <a:lnTo>
                    <a:pt x="834" y="715"/>
                  </a:lnTo>
                  <a:lnTo>
                    <a:pt x="850" y="725"/>
                  </a:lnTo>
                  <a:lnTo>
                    <a:pt x="860" y="736"/>
                  </a:lnTo>
                  <a:lnTo>
                    <a:pt x="870" y="746"/>
                  </a:lnTo>
                  <a:lnTo>
                    <a:pt x="881" y="751"/>
                  </a:lnTo>
                  <a:lnTo>
                    <a:pt x="896" y="730"/>
                  </a:lnTo>
                  <a:lnTo>
                    <a:pt x="907" y="653"/>
                  </a:lnTo>
                  <a:lnTo>
                    <a:pt x="917" y="535"/>
                  </a:lnTo>
                  <a:lnTo>
                    <a:pt x="932" y="484"/>
                  </a:lnTo>
                  <a:lnTo>
                    <a:pt x="943" y="463"/>
                  </a:lnTo>
                  <a:lnTo>
                    <a:pt x="953" y="442"/>
                  </a:lnTo>
                  <a:lnTo>
                    <a:pt x="968" y="417"/>
                  </a:lnTo>
                  <a:lnTo>
                    <a:pt x="979" y="412"/>
                  </a:lnTo>
                  <a:lnTo>
                    <a:pt x="989" y="427"/>
                  </a:lnTo>
                  <a:lnTo>
                    <a:pt x="1004" y="448"/>
                  </a:lnTo>
                  <a:lnTo>
                    <a:pt x="1015" y="458"/>
                  </a:lnTo>
                  <a:lnTo>
                    <a:pt x="1025" y="442"/>
                  </a:lnTo>
                  <a:lnTo>
                    <a:pt x="1040" y="417"/>
                  </a:lnTo>
                  <a:lnTo>
                    <a:pt x="1051" y="396"/>
                  </a:lnTo>
                  <a:lnTo>
                    <a:pt x="1061" y="396"/>
                  </a:lnTo>
                  <a:lnTo>
                    <a:pt x="1076" y="422"/>
                  </a:lnTo>
                  <a:lnTo>
                    <a:pt x="1087" y="458"/>
                  </a:lnTo>
                  <a:lnTo>
                    <a:pt x="1097" y="494"/>
                  </a:lnTo>
                  <a:lnTo>
                    <a:pt x="1112" y="545"/>
                  </a:lnTo>
                  <a:lnTo>
                    <a:pt x="1123" y="617"/>
                  </a:lnTo>
                  <a:lnTo>
                    <a:pt x="1133" y="648"/>
                  </a:lnTo>
                  <a:lnTo>
                    <a:pt x="1143" y="684"/>
                  </a:lnTo>
                  <a:lnTo>
                    <a:pt x="1159" y="720"/>
                  </a:lnTo>
                  <a:lnTo>
                    <a:pt x="1169" y="730"/>
                  </a:lnTo>
                  <a:lnTo>
                    <a:pt x="1179" y="741"/>
                  </a:lnTo>
                  <a:lnTo>
                    <a:pt x="1195" y="746"/>
                  </a:lnTo>
                  <a:lnTo>
                    <a:pt x="1205" y="741"/>
                  </a:lnTo>
                  <a:lnTo>
                    <a:pt x="1215" y="694"/>
                  </a:lnTo>
                  <a:lnTo>
                    <a:pt x="1231" y="648"/>
                  </a:lnTo>
                  <a:lnTo>
                    <a:pt x="1241" y="581"/>
                  </a:lnTo>
                  <a:lnTo>
                    <a:pt x="1251" y="545"/>
                  </a:lnTo>
                  <a:lnTo>
                    <a:pt x="1267" y="530"/>
                  </a:lnTo>
                  <a:lnTo>
                    <a:pt x="1277" y="509"/>
                  </a:lnTo>
                  <a:lnTo>
                    <a:pt x="1287" y="494"/>
                  </a:lnTo>
                  <a:lnTo>
                    <a:pt x="1303" y="494"/>
                  </a:lnTo>
                  <a:lnTo>
                    <a:pt x="1313" y="504"/>
                  </a:lnTo>
                  <a:lnTo>
                    <a:pt x="1323" y="520"/>
                  </a:lnTo>
                  <a:lnTo>
                    <a:pt x="1339" y="520"/>
                  </a:lnTo>
                  <a:lnTo>
                    <a:pt x="1349" y="509"/>
                  </a:lnTo>
                  <a:lnTo>
                    <a:pt x="1360" y="489"/>
                  </a:lnTo>
                  <a:lnTo>
                    <a:pt x="1375" y="478"/>
                  </a:lnTo>
                  <a:lnTo>
                    <a:pt x="1385" y="478"/>
                  </a:lnTo>
                  <a:lnTo>
                    <a:pt x="1396" y="489"/>
                  </a:lnTo>
                  <a:lnTo>
                    <a:pt x="1406" y="509"/>
                  </a:lnTo>
                  <a:lnTo>
                    <a:pt x="1421" y="540"/>
                  </a:lnTo>
                  <a:lnTo>
                    <a:pt x="1432" y="597"/>
                  </a:lnTo>
                  <a:lnTo>
                    <a:pt x="1442" y="648"/>
                  </a:lnTo>
                  <a:lnTo>
                    <a:pt x="1457" y="669"/>
                  </a:lnTo>
                  <a:lnTo>
                    <a:pt x="1468" y="694"/>
                  </a:lnTo>
                  <a:lnTo>
                    <a:pt x="1478" y="720"/>
                  </a:lnTo>
                  <a:lnTo>
                    <a:pt x="1493" y="725"/>
                  </a:lnTo>
                  <a:lnTo>
                    <a:pt x="1504" y="736"/>
                  </a:lnTo>
                  <a:lnTo>
                    <a:pt x="1514" y="736"/>
                  </a:lnTo>
                </a:path>
              </a:pathLst>
            </a:custGeom>
            <a:noFill/>
            <a:ln w="33401">
              <a:solidFill>
                <a:srgbClr val="3FB23F"/>
              </a:solidFill>
              <a:prstDash val="solid"/>
              <a:round/>
              <a:headEnd/>
              <a:tailEnd/>
            </a:ln>
          </p:spPr>
          <p:txBody>
            <a:bodyPr/>
            <a:lstStyle/>
            <a:p>
              <a:endParaRPr lang="he-IL"/>
            </a:p>
          </p:txBody>
        </p:sp>
        <p:sp>
          <p:nvSpPr>
            <p:cNvPr id="103542" name="Freeform 118"/>
            <p:cNvSpPr>
              <a:spLocks/>
            </p:cNvSpPr>
            <p:nvPr/>
          </p:nvSpPr>
          <p:spPr bwMode="auto">
            <a:xfrm>
              <a:off x="4094" y="3343"/>
              <a:ext cx="978" cy="211"/>
            </a:xfrm>
            <a:custGeom>
              <a:avLst/>
              <a:gdLst/>
              <a:ahLst/>
              <a:cxnLst>
                <a:cxn ang="0">
                  <a:pos x="15" y="190"/>
                </a:cxn>
                <a:cxn ang="0">
                  <a:pos x="36" y="128"/>
                </a:cxn>
                <a:cxn ang="0">
                  <a:pos x="62" y="56"/>
                </a:cxn>
                <a:cxn ang="0">
                  <a:pos x="87" y="20"/>
                </a:cxn>
                <a:cxn ang="0">
                  <a:pos x="108" y="15"/>
                </a:cxn>
                <a:cxn ang="0">
                  <a:pos x="134" y="31"/>
                </a:cxn>
                <a:cxn ang="0">
                  <a:pos x="154" y="10"/>
                </a:cxn>
                <a:cxn ang="0">
                  <a:pos x="180" y="0"/>
                </a:cxn>
                <a:cxn ang="0">
                  <a:pos x="206" y="20"/>
                </a:cxn>
                <a:cxn ang="0">
                  <a:pos x="226" y="51"/>
                </a:cxn>
                <a:cxn ang="0">
                  <a:pos x="252" y="149"/>
                </a:cxn>
                <a:cxn ang="0">
                  <a:pos x="278" y="195"/>
                </a:cxn>
                <a:cxn ang="0">
                  <a:pos x="299" y="200"/>
                </a:cxn>
                <a:cxn ang="0">
                  <a:pos x="324" y="205"/>
                </a:cxn>
                <a:cxn ang="0">
                  <a:pos x="350" y="159"/>
                </a:cxn>
                <a:cxn ang="0">
                  <a:pos x="371" y="92"/>
                </a:cxn>
                <a:cxn ang="0">
                  <a:pos x="396" y="77"/>
                </a:cxn>
                <a:cxn ang="0">
                  <a:pos x="417" y="56"/>
                </a:cxn>
                <a:cxn ang="0">
                  <a:pos x="443" y="72"/>
                </a:cxn>
                <a:cxn ang="0">
                  <a:pos x="468" y="72"/>
                </a:cxn>
                <a:cxn ang="0">
                  <a:pos x="489" y="61"/>
                </a:cxn>
                <a:cxn ang="0">
                  <a:pos x="515" y="87"/>
                </a:cxn>
                <a:cxn ang="0">
                  <a:pos x="541" y="108"/>
                </a:cxn>
                <a:cxn ang="0">
                  <a:pos x="561" y="154"/>
                </a:cxn>
                <a:cxn ang="0">
                  <a:pos x="587" y="200"/>
                </a:cxn>
                <a:cxn ang="0">
                  <a:pos x="613" y="205"/>
                </a:cxn>
                <a:cxn ang="0">
                  <a:pos x="633" y="205"/>
                </a:cxn>
                <a:cxn ang="0">
                  <a:pos x="659" y="200"/>
                </a:cxn>
                <a:cxn ang="0">
                  <a:pos x="680" y="164"/>
                </a:cxn>
                <a:cxn ang="0">
                  <a:pos x="705" y="144"/>
                </a:cxn>
                <a:cxn ang="0">
                  <a:pos x="731" y="139"/>
                </a:cxn>
                <a:cxn ang="0">
                  <a:pos x="752" y="144"/>
                </a:cxn>
                <a:cxn ang="0">
                  <a:pos x="777" y="154"/>
                </a:cxn>
                <a:cxn ang="0">
                  <a:pos x="803" y="154"/>
                </a:cxn>
                <a:cxn ang="0">
                  <a:pos x="824" y="154"/>
                </a:cxn>
                <a:cxn ang="0">
                  <a:pos x="849" y="149"/>
                </a:cxn>
                <a:cxn ang="0">
                  <a:pos x="875" y="164"/>
                </a:cxn>
                <a:cxn ang="0">
                  <a:pos x="896" y="185"/>
                </a:cxn>
                <a:cxn ang="0">
                  <a:pos x="921" y="180"/>
                </a:cxn>
                <a:cxn ang="0">
                  <a:pos x="942" y="180"/>
                </a:cxn>
                <a:cxn ang="0">
                  <a:pos x="968" y="185"/>
                </a:cxn>
              </a:cxnLst>
              <a:rect l="0" t="0" r="r" b="b"/>
              <a:pathLst>
                <a:path w="978" h="211">
                  <a:moveTo>
                    <a:pt x="0" y="211"/>
                  </a:moveTo>
                  <a:lnTo>
                    <a:pt x="15" y="190"/>
                  </a:lnTo>
                  <a:lnTo>
                    <a:pt x="26" y="144"/>
                  </a:lnTo>
                  <a:lnTo>
                    <a:pt x="36" y="128"/>
                  </a:lnTo>
                  <a:lnTo>
                    <a:pt x="51" y="87"/>
                  </a:lnTo>
                  <a:lnTo>
                    <a:pt x="62" y="56"/>
                  </a:lnTo>
                  <a:lnTo>
                    <a:pt x="72" y="41"/>
                  </a:lnTo>
                  <a:lnTo>
                    <a:pt x="87" y="20"/>
                  </a:lnTo>
                  <a:lnTo>
                    <a:pt x="98" y="10"/>
                  </a:lnTo>
                  <a:lnTo>
                    <a:pt x="108" y="15"/>
                  </a:lnTo>
                  <a:lnTo>
                    <a:pt x="124" y="25"/>
                  </a:lnTo>
                  <a:lnTo>
                    <a:pt x="134" y="31"/>
                  </a:lnTo>
                  <a:lnTo>
                    <a:pt x="144" y="25"/>
                  </a:lnTo>
                  <a:lnTo>
                    <a:pt x="154" y="10"/>
                  </a:lnTo>
                  <a:lnTo>
                    <a:pt x="170" y="0"/>
                  </a:lnTo>
                  <a:lnTo>
                    <a:pt x="180" y="0"/>
                  </a:lnTo>
                  <a:lnTo>
                    <a:pt x="190" y="5"/>
                  </a:lnTo>
                  <a:lnTo>
                    <a:pt x="206" y="20"/>
                  </a:lnTo>
                  <a:lnTo>
                    <a:pt x="216" y="31"/>
                  </a:lnTo>
                  <a:lnTo>
                    <a:pt x="226" y="51"/>
                  </a:lnTo>
                  <a:lnTo>
                    <a:pt x="242" y="103"/>
                  </a:lnTo>
                  <a:lnTo>
                    <a:pt x="252" y="149"/>
                  </a:lnTo>
                  <a:lnTo>
                    <a:pt x="263" y="169"/>
                  </a:lnTo>
                  <a:lnTo>
                    <a:pt x="278" y="195"/>
                  </a:lnTo>
                  <a:lnTo>
                    <a:pt x="288" y="200"/>
                  </a:lnTo>
                  <a:lnTo>
                    <a:pt x="299" y="200"/>
                  </a:lnTo>
                  <a:lnTo>
                    <a:pt x="314" y="205"/>
                  </a:lnTo>
                  <a:lnTo>
                    <a:pt x="324" y="205"/>
                  </a:lnTo>
                  <a:lnTo>
                    <a:pt x="335" y="195"/>
                  </a:lnTo>
                  <a:lnTo>
                    <a:pt x="350" y="159"/>
                  </a:lnTo>
                  <a:lnTo>
                    <a:pt x="360" y="118"/>
                  </a:lnTo>
                  <a:lnTo>
                    <a:pt x="371" y="92"/>
                  </a:lnTo>
                  <a:lnTo>
                    <a:pt x="386" y="87"/>
                  </a:lnTo>
                  <a:lnTo>
                    <a:pt x="396" y="77"/>
                  </a:lnTo>
                  <a:lnTo>
                    <a:pt x="407" y="67"/>
                  </a:lnTo>
                  <a:lnTo>
                    <a:pt x="417" y="56"/>
                  </a:lnTo>
                  <a:lnTo>
                    <a:pt x="432" y="61"/>
                  </a:lnTo>
                  <a:lnTo>
                    <a:pt x="443" y="72"/>
                  </a:lnTo>
                  <a:lnTo>
                    <a:pt x="453" y="77"/>
                  </a:lnTo>
                  <a:lnTo>
                    <a:pt x="468" y="72"/>
                  </a:lnTo>
                  <a:lnTo>
                    <a:pt x="479" y="67"/>
                  </a:lnTo>
                  <a:lnTo>
                    <a:pt x="489" y="61"/>
                  </a:lnTo>
                  <a:lnTo>
                    <a:pt x="504" y="72"/>
                  </a:lnTo>
                  <a:lnTo>
                    <a:pt x="515" y="87"/>
                  </a:lnTo>
                  <a:lnTo>
                    <a:pt x="525" y="97"/>
                  </a:lnTo>
                  <a:lnTo>
                    <a:pt x="541" y="108"/>
                  </a:lnTo>
                  <a:lnTo>
                    <a:pt x="551" y="118"/>
                  </a:lnTo>
                  <a:lnTo>
                    <a:pt x="561" y="154"/>
                  </a:lnTo>
                  <a:lnTo>
                    <a:pt x="577" y="190"/>
                  </a:lnTo>
                  <a:lnTo>
                    <a:pt x="587" y="200"/>
                  </a:lnTo>
                  <a:lnTo>
                    <a:pt x="597" y="200"/>
                  </a:lnTo>
                  <a:lnTo>
                    <a:pt x="613" y="205"/>
                  </a:lnTo>
                  <a:lnTo>
                    <a:pt x="623" y="205"/>
                  </a:lnTo>
                  <a:lnTo>
                    <a:pt x="633" y="205"/>
                  </a:lnTo>
                  <a:lnTo>
                    <a:pt x="649" y="205"/>
                  </a:lnTo>
                  <a:lnTo>
                    <a:pt x="659" y="200"/>
                  </a:lnTo>
                  <a:lnTo>
                    <a:pt x="669" y="175"/>
                  </a:lnTo>
                  <a:lnTo>
                    <a:pt x="680" y="164"/>
                  </a:lnTo>
                  <a:lnTo>
                    <a:pt x="695" y="154"/>
                  </a:lnTo>
                  <a:lnTo>
                    <a:pt x="705" y="144"/>
                  </a:lnTo>
                  <a:lnTo>
                    <a:pt x="716" y="139"/>
                  </a:lnTo>
                  <a:lnTo>
                    <a:pt x="731" y="139"/>
                  </a:lnTo>
                  <a:lnTo>
                    <a:pt x="741" y="144"/>
                  </a:lnTo>
                  <a:lnTo>
                    <a:pt x="752" y="144"/>
                  </a:lnTo>
                  <a:lnTo>
                    <a:pt x="767" y="149"/>
                  </a:lnTo>
                  <a:lnTo>
                    <a:pt x="777" y="154"/>
                  </a:lnTo>
                  <a:lnTo>
                    <a:pt x="788" y="154"/>
                  </a:lnTo>
                  <a:lnTo>
                    <a:pt x="803" y="154"/>
                  </a:lnTo>
                  <a:lnTo>
                    <a:pt x="813" y="154"/>
                  </a:lnTo>
                  <a:lnTo>
                    <a:pt x="824" y="154"/>
                  </a:lnTo>
                  <a:lnTo>
                    <a:pt x="839" y="149"/>
                  </a:lnTo>
                  <a:lnTo>
                    <a:pt x="849" y="149"/>
                  </a:lnTo>
                  <a:lnTo>
                    <a:pt x="860" y="154"/>
                  </a:lnTo>
                  <a:lnTo>
                    <a:pt x="875" y="164"/>
                  </a:lnTo>
                  <a:lnTo>
                    <a:pt x="885" y="175"/>
                  </a:lnTo>
                  <a:lnTo>
                    <a:pt x="896" y="185"/>
                  </a:lnTo>
                  <a:lnTo>
                    <a:pt x="911" y="185"/>
                  </a:lnTo>
                  <a:lnTo>
                    <a:pt x="921" y="180"/>
                  </a:lnTo>
                  <a:lnTo>
                    <a:pt x="932" y="180"/>
                  </a:lnTo>
                  <a:lnTo>
                    <a:pt x="942" y="180"/>
                  </a:lnTo>
                  <a:lnTo>
                    <a:pt x="957" y="180"/>
                  </a:lnTo>
                  <a:lnTo>
                    <a:pt x="968" y="185"/>
                  </a:lnTo>
                  <a:lnTo>
                    <a:pt x="978" y="185"/>
                  </a:lnTo>
                </a:path>
              </a:pathLst>
            </a:custGeom>
            <a:noFill/>
            <a:ln w="33401">
              <a:solidFill>
                <a:srgbClr val="3FB23F"/>
              </a:solidFill>
              <a:prstDash val="solid"/>
              <a:round/>
              <a:headEnd/>
              <a:tailEnd/>
            </a:ln>
          </p:spPr>
          <p:txBody>
            <a:bodyPr/>
            <a:lstStyle/>
            <a:p>
              <a:endParaRPr lang="he-IL"/>
            </a:p>
          </p:txBody>
        </p:sp>
      </p:grpSp>
      <p:sp>
        <p:nvSpPr>
          <p:cNvPr id="103428" name="Rectangle 4"/>
          <p:cNvSpPr>
            <a:spLocks noGrp="1" noChangeArrowheads="1"/>
          </p:cNvSpPr>
          <p:nvPr>
            <p:ph type="title"/>
          </p:nvPr>
        </p:nvSpPr>
        <p:spPr>
          <a:xfrm>
            <a:off x="228600" y="0"/>
            <a:ext cx="8229600" cy="1371600"/>
          </a:xfrm>
          <a:noFill/>
          <a:ln/>
        </p:spPr>
        <p:txBody>
          <a:bodyPr/>
          <a:lstStyle/>
          <a:p>
            <a:r>
              <a:rPr lang="en-US" b="1" dirty="0">
                <a:latin typeface="Garamond" pitchFamily="18" charset="0"/>
              </a:rPr>
              <a:t>Results – </a:t>
            </a:r>
            <a:r>
              <a:rPr lang="en-US" b="1" dirty="0" err="1">
                <a:latin typeface="Garamond" pitchFamily="18" charset="0"/>
              </a:rPr>
              <a:t>InAs</a:t>
            </a:r>
            <a:r>
              <a:rPr lang="en-US" b="1" dirty="0">
                <a:latin typeface="Garamond" pitchFamily="18" charset="0"/>
              </a:rPr>
              <a:t>/</a:t>
            </a:r>
            <a:r>
              <a:rPr lang="en-US" b="1" dirty="0" err="1">
                <a:latin typeface="Garamond" pitchFamily="18" charset="0"/>
              </a:rPr>
              <a:t>GaAs</a:t>
            </a:r>
            <a:endParaRPr lang="en-US" b="1" dirty="0">
              <a:latin typeface="Garamond" pitchFamily="18" charset="0"/>
            </a:endParaRPr>
          </a:p>
        </p:txBody>
      </p:sp>
      <p:sp>
        <p:nvSpPr>
          <p:cNvPr id="103439" name="Oval 15"/>
          <p:cNvSpPr>
            <a:spLocks noChangeArrowheads="1"/>
          </p:cNvSpPr>
          <p:nvPr/>
        </p:nvSpPr>
        <p:spPr bwMode="auto">
          <a:xfrm>
            <a:off x="2432050" y="2425700"/>
            <a:ext cx="806450" cy="3384550"/>
          </a:xfrm>
          <a:prstGeom prst="ellipse">
            <a:avLst/>
          </a:prstGeom>
          <a:noFill/>
          <a:ln w="25400">
            <a:solidFill>
              <a:srgbClr val="FF00FF"/>
            </a:solidFill>
            <a:round/>
            <a:headEnd/>
            <a:tailEnd/>
          </a:ln>
          <a:effectLst/>
        </p:spPr>
        <p:txBody>
          <a:bodyPr wrap="none" anchor="ctr"/>
          <a:lstStyle/>
          <a:p>
            <a:endParaRPr lang="he-IL"/>
          </a:p>
        </p:txBody>
      </p:sp>
      <p:sp>
        <p:nvSpPr>
          <p:cNvPr id="103440" name="Oval 16"/>
          <p:cNvSpPr>
            <a:spLocks noChangeArrowheads="1"/>
          </p:cNvSpPr>
          <p:nvPr/>
        </p:nvSpPr>
        <p:spPr bwMode="auto">
          <a:xfrm>
            <a:off x="5426075" y="4941888"/>
            <a:ext cx="576263" cy="863600"/>
          </a:xfrm>
          <a:prstGeom prst="ellipse">
            <a:avLst/>
          </a:prstGeom>
          <a:noFill/>
          <a:ln w="25400">
            <a:solidFill>
              <a:srgbClr val="FF00FF"/>
            </a:solidFill>
            <a:round/>
            <a:headEnd/>
            <a:tailEnd/>
          </a:ln>
          <a:effectLst/>
        </p:spPr>
        <p:txBody>
          <a:bodyPr wrap="none" anchor="ctr"/>
          <a:lstStyle/>
          <a:p>
            <a:endParaRPr lang="he-IL"/>
          </a:p>
        </p:txBody>
      </p:sp>
      <p:grpSp>
        <p:nvGrpSpPr>
          <p:cNvPr id="5" name="Group 17"/>
          <p:cNvGrpSpPr>
            <a:grpSpLocks/>
          </p:cNvGrpSpPr>
          <p:nvPr/>
        </p:nvGrpSpPr>
        <p:grpSpPr bwMode="auto">
          <a:xfrm>
            <a:off x="4356100" y="2492375"/>
            <a:ext cx="2519363" cy="1368425"/>
            <a:chOff x="567" y="2931"/>
            <a:chExt cx="1587" cy="862"/>
          </a:xfrm>
        </p:grpSpPr>
        <p:sp>
          <p:nvSpPr>
            <p:cNvPr id="103442" name="Line 18"/>
            <p:cNvSpPr>
              <a:spLocks noChangeShapeType="1"/>
            </p:cNvSpPr>
            <p:nvPr/>
          </p:nvSpPr>
          <p:spPr bwMode="auto">
            <a:xfrm>
              <a:off x="567" y="3793"/>
              <a:ext cx="1587" cy="0"/>
            </a:xfrm>
            <a:prstGeom prst="line">
              <a:avLst/>
            </a:prstGeom>
            <a:noFill/>
            <a:ln w="19050">
              <a:solidFill>
                <a:schemeClr val="tx1"/>
              </a:solidFill>
              <a:round/>
              <a:headEnd/>
              <a:tailEnd/>
            </a:ln>
            <a:effectLst/>
          </p:spPr>
          <p:txBody>
            <a:bodyPr/>
            <a:lstStyle/>
            <a:p>
              <a:endParaRPr lang="he-IL"/>
            </a:p>
          </p:txBody>
        </p:sp>
        <p:sp>
          <p:nvSpPr>
            <p:cNvPr id="103443" name="Line 19"/>
            <p:cNvSpPr>
              <a:spLocks noChangeShapeType="1"/>
            </p:cNvSpPr>
            <p:nvPr/>
          </p:nvSpPr>
          <p:spPr bwMode="auto">
            <a:xfrm>
              <a:off x="567" y="3657"/>
              <a:ext cx="1587" cy="0"/>
            </a:xfrm>
            <a:prstGeom prst="line">
              <a:avLst/>
            </a:prstGeom>
            <a:noFill/>
            <a:ln w="19050">
              <a:solidFill>
                <a:schemeClr val="tx1"/>
              </a:solidFill>
              <a:round/>
              <a:headEnd/>
              <a:tailEnd/>
            </a:ln>
            <a:effectLst/>
          </p:spPr>
          <p:txBody>
            <a:bodyPr/>
            <a:lstStyle/>
            <a:p>
              <a:endParaRPr lang="he-IL"/>
            </a:p>
          </p:txBody>
        </p:sp>
        <p:sp>
          <p:nvSpPr>
            <p:cNvPr id="103444" name="Line 20"/>
            <p:cNvSpPr>
              <a:spLocks noChangeShapeType="1"/>
            </p:cNvSpPr>
            <p:nvPr/>
          </p:nvSpPr>
          <p:spPr bwMode="auto">
            <a:xfrm>
              <a:off x="567" y="3521"/>
              <a:ext cx="1587" cy="0"/>
            </a:xfrm>
            <a:prstGeom prst="line">
              <a:avLst/>
            </a:prstGeom>
            <a:noFill/>
            <a:ln w="19050">
              <a:solidFill>
                <a:schemeClr val="tx1"/>
              </a:solidFill>
              <a:round/>
              <a:headEnd/>
              <a:tailEnd/>
            </a:ln>
            <a:effectLst/>
          </p:spPr>
          <p:txBody>
            <a:bodyPr/>
            <a:lstStyle/>
            <a:p>
              <a:endParaRPr lang="he-IL"/>
            </a:p>
          </p:txBody>
        </p:sp>
        <p:sp>
          <p:nvSpPr>
            <p:cNvPr id="103445" name="Arc 21"/>
            <p:cNvSpPr>
              <a:spLocks/>
            </p:cNvSpPr>
            <p:nvPr/>
          </p:nvSpPr>
          <p:spPr bwMode="auto">
            <a:xfrm flipH="1">
              <a:off x="975" y="3340"/>
              <a:ext cx="812" cy="262"/>
            </a:xfrm>
            <a:custGeom>
              <a:avLst/>
              <a:gdLst>
                <a:gd name="G0" fmla="+- 13788 0 0"/>
                <a:gd name="G1" fmla="+- 21600 0 0"/>
                <a:gd name="G2" fmla="+- 21600 0 0"/>
                <a:gd name="T0" fmla="*/ 0 w 27635"/>
                <a:gd name="T1" fmla="*/ 4973 h 21600"/>
                <a:gd name="T2" fmla="*/ 27635 w 27635"/>
                <a:gd name="T3" fmla="*/ 5022 h 21600"/>
                <a:gd name="T4" fmla="*/ 13788 w 27635"/>
                <a:gd name="T5" fmla="*/ 21600 h 21600"/>
              </a:gdLst>
              <a:ahLst/>
              <a:cxnLst>
                <a:cxn ang="0">
                  <a:pos x="T0" y="T1"/>
                </a:cxn>
                <a:cxn ang="0">
                  <a:pos x="T2" y="T3"/>
                </a:cxn>
                <a:cxn ang="0">
                  <a:pos x="T4" y="T5"/>
                </a:cxn>
              </a:cxnLst>
              <a:rect l="0" t="0" r="r" b="b"/>
              <a:pathLst>
                <a:path w="27635" h="21600" fill="none" extrusionOk="0">
                  <a:moveTo>
                    <a:pt x="0" y="4973"/>
                  </a:moveTo>
                  <a:cubicBezTo>
                    <a:pt x="3875" y="1759"/>
                    <a:pt x="8752" y="-1"/>
                    <a:pt x="13788" y="0"/>
                  </a:cubicBezTo>
                  <a:cubicBezTo>
                    <a:pt x="18849" y="0"/>
                    <a:pt x="23750" y="1777"/>
                    <a:pt x="27634" y="5022"/>
                  </a:cubicBezTo>
                </a:path>
                <a:path w="27635" h="21600" stroke="0" extrusionOk="0">
                  <a:moveTo>
                    <a:pt x="0" y="4973"/>
                  </a:moveTo>
                  <a:cubicBezTo>
                    <a:pt x="3875" y="1759"/>
                    <a:pt x="8752" y="-1"/>
                    <a:pt x="13788" y="0"/>
                  </a:cubicBezTo>
                  <a:cubicBezTo>
                    <a:pt x="18849" y="0"/>
                    <a:pt x="23750" y="1777"/>
                    <a:pt x="27634" y="5022"/>
                  </a:cubicBezTo>
                  <a:lnTo>
                    <a:pt x="13788" y="21600"/>
                  </a:lnTo>
                  <a:close/>
                </a:path>
              </a:pathLst>
            </a:custGeom>
            <a:noFill/>
            <a:ln w="19050">
              <a:solidFill>
                <a:schemeClr val="tx1"/>
              </a:solidFill>
              <a:round/>
              <a:headEnd/>
              <a:tailEnd/>
            </a:ln>
            <a:effectLst/>
          </p:spPr>
          <p:txBody>
            <a:bodyPr wrap="none" anchor="ctr"/>
            <a:lstStyle/>
            <a:p>
              <a:endParaRPr lang="he-IL"/>
            </a:p>
          </p:txBody>
        </p:sp>
        <p:sp>
          <p:nvSpPr>
            <p:cNvPr id="103446" name="Arc 22"/>
            <p:cNvSpPr>
              <a:spLocks/>
            </p:cNvSpPr>
            <p:nvPr/>
          </p:nvSpPr>
          <p:spPr bwMode="auto">
            <a:xfrm flipH="1">
              <a:off x="1016" y="3204"/>
              <a:ext cx="730" cy="273"/>
            </a:xfrm>
            <a:custGeom>
              <a:avLst/>
              <a:gdLst>
                <a:gd name="G0" fmla="+- 13788 0 0"/>
                <a:gd name="G1" fmla="+- 21600 0 0"/>
                <a:gd name="G2" fmla="+- 21600 0 0"/>
                <a:gd name="T0" fmla="*/ 0 w 27635"/>
                <a:gd name="T1" fmla="*/ 4973 h 21600"/>
                <a:gd name="T2" fmla="*/ 27635 w 27635"/>
                <a:gd name="T3" fmla="*/ 5022 h 21600"/>
                <a:gd name="T4" fmla="*/ 13788 w 27635"/>
                <a:gd name="T5" fmla="*/ 21600 h 21600"/>
              </a:gdLst>
              <a:ahLst/>
              <a:cxnLst>
                <a:cxn ang="0">
                  <a:pos x="T0" y="T1"/>
                </a:cxn>
                <a:cxn ang="0">
                  <a:pos x="T2" y="T3"/>
                </a:cxn>
                <a:cxn ang="0">
                  <a:pos x="T4" y="T5"/>
                </a:cxn>
              </a:cxnLst>
              <a:rect l="0" t="0" r="r" b="b"/>
              <a:pathLst>
                <a:path w="27635" h="21600" fill="none" extrusionOk="0">
                  <a:moveTo>
                    <a:pt x="0" y="4973"/>
                  </a:moveTo>
                  <a:cubicBezTo>
                    <a:pt x="3875" y="1759"/>
                    <a:pt x="8752" y="-1"/>
                    <a:pt x="13788" y="0"/>
                  </a:cubicBezTo>
                  <a:cubicBezTo>
                    <a:pt x="18849" y="0"/>
                    <a:pt x="23750" y="1777"/>
                    <a:pt x="27634" y="5022"/>
                  </a:cubicBezTo>
                </a:path>
                <a:path w="27635" h="21600" stroke="0" extrusionOk="0">
                  <a:moveTo>
                    <a:pt x="0" y="4973"/>
                  </a:moveTo>
                  <a:cubicBezTo>
                    <a:pt x="3875" y="1759"/>
                    <a:pt x="8752" y="-1"/>
                    <a:pt x="13788" y="0"/>
                  </a:cubicBezTo>
                  <a:cubicBezTo>
                    <a:pt x="18849" y="0"/>
                    <a:pt x="23750" y="1777"/>
                    <a:pt x="27634" y="5022"/>
                  </a:cubicBezTo>
                  <a:lnTo>
                    <a:pt x="13788" y="21600"/>
                  </a:lnTo>
                  <a:close/>
                </a:path>
              </a:pathLst>
            </a:custGeom>
            <a:noFill/>
            <a:ln w="19050">
              <a:solidFill>
                <a:schemeClr val="tx1"/>
              </a:solidFill>
              <a:round/>
              <a:headEnd/>
              <a:tailEnd/>
            </a:ln>
            <a:effectLst/>
          </p:spPr>
          <p:txBody>
            <a:bodyPr wrap="none" anchor="ctr"/>
            <a:lstStyle/>
            <a:p>
              <a:endParaRPr lang="he-IL"/>
            </a:p>
          </p:txBody>
        </p:sp>
        <p:sp>
          <p:nvSpPr>
            <p:cNvPr id="103447" name="Arc 23"/>
            <p:cNvSpPr>
              <a:spLocks/>
            </p:cNvSpPr>
            <p:nvPr/>
          </p:nvSpPr>
          <p:spPr bwMode="auto">
            <a:xfrm flipH="1">
              <a:off x="1115" y="3068"/>
              <a:ext cx="540" cy="228"/>
            </a:xfrm>
            <a:custGeom>
              <a:avLst/>
              <a:gdLst>
                <a:gd name="G0" fmla="+- 13788 0 0"/>
                <a:gd name="G1" fmla="+- 21600 0 0"/>
                <a:gd name="G2" fmla="+- 21600 0 0"/>
                <a:gd name="T0" fmla="*/ 0 w 27635"/>
                <a:gd name="T1" fmla="*/ 4973 h 21600"/>
                <a:gd name="T2" fmla="*/ 27635 w 27635"/>
                <a:gd name="T3" fmla="*/ 5022 h 21600"/>
                <a:gd name="T4" fmla="*/ 13788 w 27635"/>
                <a:gd name="T5" fmla="*/ 21600 h 21600"/>
              </a:gdLst>
              <a:ahLst/>
              <a:cxnLst>
                <a:cxn ang="0">
                  <a:pos x="T0" y="T1"/>
                </a:cxn>
                <a:cxn ang="0">
                  <a:pos x="T2" y="T3"/>
                </a:cxn>
                <a:cxn ang="0">
                  <a:pos x="T4" y="T5"/>
                </a:cxn>
              </a:cxnLst>
              <a:rect l="0" t="0" r="r" b="b"/>
              <a:pathLst>
                <a:path w="27635" h="21600" fill="none" extrusionOk="0">
                  <a:moveTo>
                    <a:pt x="0" y="4973"/>
                  </a:moveTo>
                  <a:cubicBezTo>
                    <a:pt x="3875" y="1759"/>
                    <a:pt x="8752" y="-1"/>
                    <a:pt x="13788" y="0"/>
                  </a:cubicBezTo>
                  <a:cubicBezTo>
                    <a:pt x="18849" y="0"/>
                    <a:pt x="23750" y="1777"/>
                    <a:pt x="27634" y="5022"/>
                  </a:cubicBezTo>
                </a:path>
                <a:path w="27635" h="21600" stroke="0" extrusionOk="0">
                  <a:moveTo>
                    <a:pt x="0" y="4973"/>
                  </a:moveTo>
                  <a:cubicBezTo>
                    <a:pt x="3875" y="1759"/>
                    <a:pt x="8752" y="-1"/>
                    <a:pt x="13788" y="0"/>
                  </a:cubicBezTo>
                  <a:cubicBezTo>
                    <a:pt x="18849" y="0"/>
                    <a:pt x="23750" y="1777"/>
                    <a:pt x="27634" y="5022"/>
                  </a:cubicBezTo>
                  <a:lnTo>
                    <a:pt x="13788" y="21600"/>
                  </a:lnTo>
                  <a:close/>
                </a:path>
              </a:pathLst>
            </a:custGeom>
            <a:noFill/>
            <a:ln w="19050">
              <a:solidFill>
                <a:schemeClr val="tx1"/>
              </a:solidFill>
              <a:round/>
              <a:headEnd/>
              <a:tailEnd/>
            </a:ln>
            <a:effectLst/>
          </p:spPr>
          <p:txBody>
            <a:bodyPr wrap="none" anchor="ctr"/>
            <a:lstStyle/>
            <a:p>
              <a:endParaRPr lang="he-IL"/>
            </a:p>
          </p:txBody>
        </p:sp>
        <p:sp>
          <p:nvSpPr>
            <p:cNvPr id="103448" name="Arc 24"/>
            <p:cNvSpPr>
              <a:spLocks/>
            </p:cNvSpPr>
            <p:nvPr/>
          </p:nvSpPr>
          <p:spPr bwMode="auto">
            <a:xfrm flipH="1">
              <a:off x="1243" y="2931"/>
              <a:ext cx="276" cy="136"/>
            </a:xfrm>
            <a:custGeom>
              <a:avLst/>
              <a:gdLst>
                <a:gd name="G0" fmla="+- 13788 0 0"/>
                <a:gd name="G1" fmla="+- 21600 0 0"/>
                <a:gd name="G2" fmla="+- 21600 0 0"/>
                <a:gd name="T0" fmla="*/ 0 w 27635"/>
                <a:gd name="T1" fmla="*/ 4973 h 21600"/>
                <a:gd name="T2" fmla="*/ 27635 w 27635"/>
                <a:gd name="T3" fmla="*/ 5022 h 21600"/>
                <a:gd name="T4" fmla="*/ 13788 w 27635"/>
                <a:gd name="T5" fmla="*/ 21600 h 21600"/>
              </a:gdLst>
              <a:ahLst/>
              <a:cxnLst>
                <a:cxn ang="0">
                  <a:pos x="T0" y="T1"/>
                </a:cxn>
                <a:cxn ang="0">
                  <a:pos x="T2" y="T3"/>
                </a:cxn>
                <a:cxn ang="0">
                  <a:pos x="T4" y="T5"/>
                </a:cxn>
              </a:cxnLst>
              <a:rect l="0" t="0" r="r" b="b"/>
              <a:pathLst>
                <a:path w="27635" h="21600" fill="none" extrusionOk="0">
                  <a:moveTo>
                    <a:pt x="0" y="4973"/>
                  </a:moveTo>
                  <a:cubicBezTo>
                    <a:pt x="3875" y="1759"/>
                    <a:pt x="8752" y="-1"/>
                    <a:pt x="13788" y="0"/>
                  </a:cubicBezTo>
                  <a:cubicBezTo>
                    <a:pt x="18849" y="0"/>
                    <a:pt x="23750" y="1777"/>
                    <a:pt x="27634" y="5022"/>
                  </a:cubicBezTo>
                </a:path>
                <a:path w="27635" h="21600" stroke="0" extrusionOk="0">
                  <a:moveTo>
                    <a:pt x="0" y="4973"/>
                  </a:moveTo>
                  <a:cubicBezTo>
                    <a:pt x="3875" y="1759"/>
                    <a:pt x="8752" y="-1"/>
                    <a:pt x="13788" y="0"/>
                  </a:cubicBezTo>
                  <a:cubicBezTo>
                    <a:pt x="18849" y="0"/>
                    <a:pt x="23750" y="1777"/>
                    <a:pt x="27634" y="5022"/>
                  </a:cubicBezTo>
                  <a:lnTo>
                    <a:pt x="13788" y="21600"/>
                  </a:lnTo>
                  <a:close/>
                </a:path>
              </a:pathLst>
            </a:custGeom>
            <a:noFill/>
            <a:ln w="19050">
              <a:solidFill>
                <a:schemeClr val="tx1"/>
              </a:solidFill>
              <a:round/>
              <a:headEnd/>
              <a:tailEnd/>
            </a:ln>
            <a:effectLst/>
          </p:spPr>
          <p:txBody>
            <a:bodyPr wrap="none" anchor="ctr"/>
            <a:lstStyle/>
            <a:p>
              <a:endParaRPr lang="he-IL"/>
            </a:p>
          </p:txBody>
        </p:sp>
      </p:grpSp>
      <p:pic>
        <p:nvPicPr>
          <p:cNvPr id="103453" name="Picture 29" descr="Bowing"/>
          <p:cNvPicPr>
            <a:picLocks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91150" y="2465388"/>
            <a:ext cx="1844675" cy="1619250"/>
          </a:xfrm>
          <a:prstGeom prst="rect">
            <a:avLst/>
          </a:prstGeom>
          <a:noFill/>
        </p:spPr>
      </p:pic>
      <p:grpSp>
        <p:nvGrpSpPr>
          <p:cNvPr id="6" name="Group 42"/>
          <p:cNvGrpSpPr>
            <a:grpSpLocks/>
          </p:cNvGrpSpPr>
          <p:nvPr/>
        </p:nvGrpSpPr>
        <p:grpSpPr bwMode="auto">
          <a:xfrm>
            <a:off x="4656138" y="4286250"/>
            <a:ext cx="3576637" cy="3536950"/>
            <a:chOff x="567" y="1616"/>
            <a:chExt cx="2253" cy="2228"/>
          </a:xfrm>
        </p:grpSpPr>
        <p:pic>
          <p:nvPicPr>
            <p:cNvPr id="103462" name="Picture 38" descr="mag_glassd"/>
            <p:cNvPicPr>
              <a:picLocks noChangeAspect="1" noChangeArrowheads="1"/>
            </p:cNvPicPr>
            <p:nvPr/>
          </p:nvPicPr>
          <p:blipFill>
            <a:blip r:embed="rId4" cstate="print">
              <a:clrChange>
                <a:clrFrom>
                  <a:srgbClr val="FFFF00"/>
                </a:clrFrom>
                <a:clrTo>
                  <a:srgbClr val="FFFF00">
                    <a:alpha val="0"/>
                  </a:srgbClr>
                </a:clrTo>
              </a:clrChange>
            </a:blip>
            <a:srcRect/>
            <a:stretch>
              <a:fillRect/>
            </a:stretch>
          </p:blipFill>
          <p:spPr bwMode="auto">
            <a:xfrm>
              <a:off x="567" y="1616"/>
              <a:ext cx="2253" cy="2228"/>
            </a:xfrm>
            <a:prstGeom prst="rect">
              <a:avLst/>
            </a:prstGeom>
            <a:noFill/>
          </p:spPr>
        </p:pic>
        <p:sp>
          <p:nvSpPr>
            <p:cNvPr id="103465" name="Oval 41"/>
            <p:cNvSpPr>
              <a:spLocks noChangeArrowheads="1"/>
            </p:cNvSpPr>
            <p:nvPr/>
          </p:nvSpPr>
          <p:spPr bwMode="auto">
            <a:xfrm rot="8100000">
              <a:off x="663" y="1718"/>
              <a:ext cx="1190" cy="1145"/>
            </a:xfrm>
            <a:prstGeom prst="ellipse">
              <a:avLst/>
            </a:prstGeom>
            <a:gradFill rotWithShape="1">
              <a:gsLst>
                <a:gs pos="0">
                  <a:srgbClr val="8488C4">
                    <a:alpha val="30000"/>
                  </a:srgbClr>
                </a:gs>
                <a:gs pos="53000">
                  <a:srgbClr val="D4DEFF">
                    <a:alpha val="30000"/>
                  </a:srgbClr>
                </a:gs>
                <a:gs pos="83000">
                  <a:srgbClr val="D4DEFF">
                    <a:alpha val="30000"/>
                  </a:srgbClr>
                </a:gs>
                <a:gs pos="100000">
                  <a:srgbClr val="96AB94">
                    <a:alpha val="30000"/>
                  </a:srgbClr>
                </a:gs>
              </a:gsLst>
              <a:path path="rect">
                <a:fillToRect r="100000" b="100000"/>
              </a:path>
            </a:gradFill>
            <a:ln w="9525">
              <a:noFill/>
              <a:round/>
              <a:headEnd/>
              <a:tailEnd/>
            </a:ln>
            <a:effectLst/>
          </p:spPr>
          <p:txBody>
            <a:bodyPr wrap="none" anchor="ctr"/>
            <a:lstStyle/>
            <a:p>
              <a:endParaRPr lang="he-IL"/>
            </a:p>
          </p:txBody>
        </p:sp>
      </p:grpSp>
      <p:grpSp>
        <p:nvGrpSpPr>
          <p:cNvPr id="7" name="Group 37"/>
          <p:cNvGrpSpPr>
            <a:grpSpLocks/>
          </p:cNvGrpSpPr>
          <p:nvPr/>
        </p:nvGrpSpPr>
        <p:grpSpPr bwMode="auto">
          <a:xfrm>
            <a:off x="5295900" y="4919663"/>
            <a:ext cx="1428750" cy="1412875"/>
            <a:chOff x="3336" y="3099"/>
            <a:chExt cx="900" cy="890"/>
          </a:xfrm>
        </p:grpSpPr>
        <p:pic>
          <p:nvPicPr>
            <p:cNvPr id="103459" name="Picture 35" descr="mag_glassd"/>
            <p:cNvPicPr>
              <a:picLocks noChangeAspect="1" noChangeArrowheads="1"/>
            </p:cNvPicPr>
            <p:nvPr/>
          </p:nvPicPr>
          <p:blipFill>
            <a:blip r:embed="rId5" cstate="print">
              <a:clrChange>
                <a:clrFrom>
                  <a:srgbClr val="FFFF00"/>
                </a:clrFrom>
                <a:clrTo>
                  <a:srgbClr val="FFFF00">
                    <a:alpha val="0"/>
                  </a:srgbClr>
                </a:clrTo>
              </a:clrChange>
            </a:blip>
            <a:srcRect/>
            <a:stretch>
              <a:fillRect/>
            </a:stretch>
          </p:blipFill>
          <p:spPr bwMode="auto">
            <a:xfrm>
              <a:off x="3336" y="3099"/>
              <a:ext cx="900" cy="890"/>
            </a:xfrm>
            <a:prstGeom prst="rect">
              <a:avLst/>
            </a:prstGeom>
            <a:noFill/>
          </p:spPr>
        </p:pic>
        <p:sp>
          <p:nvSpPr>
            <p:cNvPr id="103457" name="Oval 33"/>
            <p:cNvSpPr>
              <a:spLocks noChangeArrowheads="1"/>
            </p:cNvSpPr>
            <p:nvPr/>
          </p:nvSpPr>
          <p:spPr bwMode="auto">
            <a:xfrm rot="8100000">
              <a:off x="3371" y="3144"/>
              <a:ext cx="476" cy="458"/>
            </a:xfrm>
            <a:prstGeom prst="ellipse">
              <a:avLst/>
            </a:prstGeom>
            <a:gradFill rotWithShape="1">
              <a:gsLst>
                <a:gs pos="0">
                  <a:srgbClr val="8488C4">
                    <a:alpha val="30000"/>
                  </a:srgbClr>
                </a:gs>
                <a:gs pos="53000">
                  <a:srgbClr val="D4DEFF">
                    <a:alpha val="30000"/>
                  </a:srgbClr>
                </a:gs>
                <a:gs pos="83000">
                  <a:srgbClr val="D4DEFF">
                    <a:alpha val="30000"/>
                  </a:srgbClr>
                </a:gs>
                <a:gs pos="100000">
                  <a:srgbClr val="96AB94">
                    <a:alpha val="30000"/>
                  </a:srgbClr>
                </a:gs>
              </a:gsLst>
              <a:path path="rect">
                <a:fillToRect r="100000" b="100000"/>
              </a:path>
            </a:gradFill>
            <a:ln w="9525">
              <a:noFill/>
              <a:round/>
              <a:headEnd/>
              <a:tailEnd/>
            </a:ln>
            <a:effectLst/>
          </p:spPr>
          <p:txBody>
            <a:bodyPr wrap="none" anchor="ctr"/>
            <a:lstStyle/>
            <a:p>
              <a:endParaRPr lang="he-IL"/>
            </a:p>
          </p:txBody>
        </p:sp>
      </p:grpSp>
      <p:sp>
        <p:nvSpPr>
          <p:cNvPr id="103469" name="Text Box 45"/>
          <p:cNvSpPr txBox="1">
            <a:spLocks noChangeArrowheads="1"/>
          </p:cNvSpPr>
          <p:nvPr/>
        </p:nvSpPr>
        <p:spPr bwMode="auto">
          <a:xfrm>
            <a:off x="755650" y="3895725"/>
            <a:ext cx="4464050" cy="396875"/>
          </a:xfrm>
          <a:prstGeom prst="rect">
            <a:avLst/>
          </a:prstGeom>
          <a:noFill/>
          <a:ln w="9525">
            <a:noFill/>
            <a:miter lim="800000"/>
            <a:headEnd/>
            <a:tailEnd/>
          </a:ln>
          <a:effectLst/>
        </p:spPr>
        <p:txBody>
          <a:bodyPr>
            <a:spAutoFit/>
          </a:bodyPr>
          <a:lstStyle/>
          <a:p>
            <a:pPr algn="l" rtl="0">
              <a:spcBef>
                <a:spcPct val="50000"/>
              </a:spcBef>
            </a:pPr>
            <a:r>
              <a:rPr lang="en-US" sz="2000" i="1">
                <a:latin typeface="Garamond" pitchFamily="18" charset="0"/>
              </a:rPr>
              <a:t>Spencer, Tersoff </a:t>
            </a:r>
            <a:r>
              <a:rPr lang="en-US" sz="2000" b="1" i="1">
                <a:latin typeface="Garamond" pitchFamily="18" charset="0"/>
              </a:rPr>
              <a:t>Phys. Rev. B 63</a:t>
            </a:r>
            <a:r>
              <a:rPr lang="en-US" sz="2000" i="1">
                <a:latin typeface="Garamond" pitchFamily="18" charset="0"/>
              </a:rPr>
              <a:t>, 20 (2001)</a:t>
            </a:r>
          </a:p>
        </p:txBody>
      </p:sp>
      <p:sp>
        <p:nvSpPr>
          <p:cNvPr id="103470" name="AutoShape 46" descr="spencer dot"/>
          <p:cNvSpPr>
            <a:spLocks noChangeArrowheads="1"/>
          </p:cNvSpPr>
          <p:nvPr/>
        </p:nvSpPr>
        <p:spPr bwMode="auto">
          <a:xfrm>
            <a:off x="466725" y="2006600"/>
            <a:ext cx="4462463" cy="1874838"/>
          </a:xfrm>
          <a:prstGeom prst="roundRect">
            <a:avLst>
              <a:gd name="adj" fmla="val 6981"/>
            </a:avLst>
          </a:prstGeom>
          <a:blipFill dpi="0" rotWithShape="1">
            <a:blip r:embed="rId6" cstate="print"/>
            <a:srcRect/>
            <a:stretch>
              <a:fillRect r="-32"/>
            </a:stretch>
          </a:blipFill>
          <a:ln w="19050">
            <a:solidFill>
              <a:schemeClr val="tx1"/>
            </a:solidFill>
            <a:round/>
            <a:headEnd/>
            <a:tailEnd/>
          </a:ln>
          <a:effectLst/>
        </p:spPr>
        <p:txBody>
          <a:bodyPr wrap="none" anchor="ctr"/>
          <a:lstStyle/>
          <a:p>
            <a:endParaRPr lang="he-IL"/>
          </a:p>
        </p:txBody>
      </p:sp>
      <p:sp>
        <p:nvSpPr>
          <p:cNvPr id="103473" name="AutoShape 49" descr="spencer dot2"/>
          <p:cNvSpPr>
            <a:spLocks noChangeArrowheads="1"/>
          </p:cNvSpPr>
          <p:nvPr/>
        </p:nvSpPr>
        <p:spPr bwMode="auto">
          <a:xfrm>
            <a:off x="466725" y="2006600"/>
            <a:ext cx="4462463" cy="1874838"/>
          </a:xfrm>
          <a:prstGeom prst="roundRect">
            <a:avLst>
              <a:gd name="adj" fmla="val 6981"/>
            </a:avLst>
          </a:prstGeom>
          <a:blipFill dpi="0" rotWithShape="1">
            <a:blip r:embed="rId7" cstate="print"/>
            <a:srcRect/>
            <a:stretch>
              <a:fillRect r="-32"/>
            </a:stretch>
          </a:blipFill>
          <a:ln w="19050">
            <a:solidFill>
              <a:schemeClr val="tx1"/>
            </a:solidFill>
            <a:round/>
            <a:headEnd/>
            <a:tailEnd/>
          </a:ln>
          <a:effectLst/>
        </p:spPr>
        <p:txBody>
          <a:bodyPr wrap="none" anchor="ctr"/>
          <a:lstStyle/>
          <a:p>
            <a:endParaRPr lang="he-IL"/>
          </a:p>
        </p:txBody>
      </p:sp>
      <p:grpSp>
        <p:nvGrpSpPr>
          <p:cNvPr id="8" name="Group 55"/>
          <p:cNvGrpSpPr>
            <a:grpSpLocks/>
          </p:cNvGrpSpPr>
          <p:nvPr/>
        </p:nvGrpSpPr>
        <p:grpSpPr bwMode="auto">
          <a:xfrm>
            <a:off x="2700338" y="1538288"/>
            <a:ext cx="1958975" cy="1119187"/>
            <a:chOff x="1882" y="820"/>
            <a:chExt cx="1234" cy="705"/>
          </a:xfrm>
        </p:grpSpPr>
        <p:sp>
          <p:nvSpPr>
            <p:cNvPr id="103475" name="Line 51"/>
            <p:cNvSpPr>
              <a:spLocks noChangeShapeType="1"/>
            </p:cNvSpPr>
            <p:nvPr/>
          </p:nvSpPr>
          <p:spPr bwMode="auto">
            <a:xfrm flipH="1">
              <a:off x="1882" y="1026"/>
              <a:ext cx="635" cy="454"/>
            </a:xfrm>
            <a:prstGeom prst="line">
              <a:avLst/>
            </a:prstGeom>
            <a:noFill/>
            <a:ln w="15875">
              <a:solidFill>
                <a:srgbClr val="0000FF"/>
              </a:solidFill>
              <a:round/>
              <a:headEnd/>
              <a:tailEnd type="triangle" w="med" len="med"/>
            </a:ln>
            <a:effectLst/>
          </p:spPr>
          <p:txBody>
            <a:bodyPr/>
            <a:lstStyle/>
            <a:p>
              <a:endParaRPr lang="he-IL"/>
            </a:p>
          </p:txBody>
        </p:sp>
        <p:sp>
          <p:nvSpPr>
            <p:cNvPr id="103476" name="Line 52"/>
            <p:cNvSpPr>
              <a:spLocks noChangeShapeType="1"/>
            </p:cNvSpPr>
            <p:nvPr/>
          </p:nvSpPr>
          <p:spPr bwMode="auto">
            <a:xfrm flipH="1">
              <a:off x="2517" y="1298"/>
              <a:ext cx="272" cy="227"/>
            </a:xfrm>
            <a:prstGeom prst="line">
              <a:avLst/>
            </a:prstGeom>
            <a:noFill/>
            <a:ln w="15875">
              <a:solidFill>
                <a:srgbClr val="0000FF"/>
              </a:solidFill>
              <a:round/>
              <a:headEnd/>
              <a:tailEnd type="triangle" w="med" len="med"/>
            </a:ln>
            <a:effectLst/>
          </p:spPr>
          <p:txBody>
            <a:bodyPr/>
            <a:lstStyle/>
            <a:p>
              <a:endParaRPr lang="he-IL"/>
            </a:p>
          </p:txBody>
        </p:sp>
        <p:sp>
          <p:nvSpPr>
            <p:cNvPr id="103477" name="Text Box 53"/>
            <p:cNvSpPr txBox="1">
              <a:spLocks noChangeArrowheads="1"/>
            </p:cNvSpPr>
            <p:nvPr/>
          </p:nvSpPr>
          <p:spPr bwMode="auto">
            <a:xfrm>
              <a:off x="2502" y="820"/>
              <a:ext cx="363" cy="288"/>
            </a:xfrm>
            <a:prstGeom prst="rect">
              <a:avLst/>
            </a:prstGeom>
            <a:noFill/>
            <a:ln w="9525">
              <a:noFill/>
              <a:miter lim="800000"/>
              <a:headEnd/>
              <a:tailEnd/>
            </a:ln>
            <a:effectLst/>
          </p:spPr>
          <p:txBody>
            <a:bodyPr>
              <a:spAutoFit/>
            </a:bodyPr>
            <a:lstStyle/>
            <a:p>
              <a:pPr algn="l" rtl="0">
                <a:spcBef>
                  <a:spcPct val="50000"/>
                </a:spcBef>
              </a:pPr>
              <a:r>
                <a:rPr lang="en-US" sz="2400">
                  <a:latin typeface="Times New Roman" pitchFamily="18" charset="0"/>
                  <a:cs typeface="Times New Roman" pitchFamily="18" charset="0"/>
                </a:rPr>
                <a:t>r</a:t>
              </a:r>
              <a:r>
                <a:rPr lang="he-IL" sz="2400" baseline="-25000">
                  <a:latin typeface="Times New Roman" pitchFamily="18" charset="0"/>
                  <a:cs typeface="Times New Roman" pitchFamily="18" charset="0"/>
                </a:rPr>
                <a:t>1</a:t>
              </a:r>
              <a:endParaRPr lang="en-US" sz="2400">
                <a:latin typeface="Times New Roman" pitchFamily="18" charset="0"/>
                <a:cs typeface="Times New Roman" pitchFamily="18" charset="0"/>
              </a:endParaRPr>
            </a:p>
          </p:txBody>
        </p:sp>
        <p:sp>
          <p:nvSpPr>
            <p:cNvPr id="103478" name="Text Box 54"/>
            <p:cNvSpPr txBox="1">
              <a:spLocks noChangeArrowheads="1"/>
            </p:cNvSpPr>
            <p:nvPr/>
          </p:nvSpPr>
          <p:spPr bwMode="auto">
            <a:xfrm>
              <a:off x="2753" y="1101"/>
              <a:ext cx="363" cy="288"/>
            </a:xfrm>
            <a:prstGeom prst="rect">
              <a:avLst/>
            </a:prstGeom>
            <a:noFill/>
            <a:ln w="9525">
              <a:noFill/>
              <a:miter lim="800000"/>
              <a:headEnd/>
              <a:tailEnd/>
            </a:ln>
            <a:effectLst/>
          </p:spPr>
          <p:txBody>
            <a:bodyPr>
              <a:spAutoFit/>
            </a:bodyPr>
            <a:lstStyle/>
            <a:p>
              <a:pPr algn="l" rtl="0">
                <a:spcBef>
                  <a:spcPct val="50000"/>
                </a:spcBef>
              </a:pPr>
              <a:r>
                <a:rPr lang="en-US" sz="2400">
                  <a:latin typeface="Times New Roman" pitchFamily="18" charset="0"/>
                  <a:cs typeface="Times New Roman" pitchFamily="18" charset="0"/>
                </a:rPr>
                <a:t>r</a:t>
              </a:r>
              <a:r>
                <a:rPr lang="he-IL" sz="2400" baseline="-25000">
                  <a:latin typeface="Times New Roman" pitchFamily="18" charset="0"/>
                  <a:cs typeface="Times New Roman" pitchFamily="18" charset="0"/>
                </a:rPr>
                <a:t>2</a:t>
              </a:r>
              <a:endParaRPr lang="en-US" sz="2400">
                <a:latin typeface="Times New Roman" pitchFamily="18" charset="0"/>
                <a:cs typeface="Times New Roman" pitchFamily="18" charset="0"/>
              </a:endParaRPr>
            </a:p>
          </p:txBody>
        </p:sp>
      </p:grpSp>
      <p:pic>
        <p:nvPicPr>
          <p:cNvPr id="103480" name="Picture 56" descr="Splitting"/>
          <p:cNvPicPr>
            <a:picLocks noChangeAspect="1" noChangeArrowheads="1"/>
          </p:cNvPicPr>
          <p:nvPr/>
        </p:nvPicPr>
        <p:blipFill>
          <a:blip r:embed="rId8" cstate="print"/>
          <a:srcRect/>
          <a:stretch>
            <a:fillRect/>
          </a:stretch>
        </p:blipFill>
        <p:spPr bwMode="auto">
          <a:xfrm>
            <a:off x="107950" y="4437063"/>
            <a:ext cx="5111750" cy="1535112"/>
          </a:xfrm>
          <a:prstGeom prst="rect">
            <a:avLst/>
          </a:prstGeom>
          <a:noFill/>
        </p:spPr>
      </p:pic>
      <p:pic>
        <p:nvPicPr>
          <p:cNvPr id="103481" name="Picture 57"/>
          <p:cNvPicPr>
            <a:picLocks noChangeAspect="1" noChangeArrowheads="1"/>
          </p:cNvPicPr>
          <p:nvPr/>
        </p:nvPicPr>
        <p:blipFill>
          <a:blip r:embed="rId9" cstate="print">
            <a:clrChange>
              <a:clrFrom>
                <a:srgbClr val="FEFEFE"/>
              </a:clrFrom>
              <a:clrTo>
                <a:srgbClr val="FEFEFE">
                  <a:alpha val="0"/>
                </a:srgbClr>
              </a:clrTo>
            </a:clrChange>
          </a:blip>
          <a:srcRect/>
          <a:stretch>
            <a:fillRect/>
          </a:stretch>
        </p:blipFill>
        <p:spPr bwMode="auto">
          <a:xfrm>
            <a:off x="5508625" y="4244975"/>
            <a:ext cx="3492500" cy="1704975"/>
          </a:xfrm>
          <a:prstGeom prst="rect">
            <a:avLst/>
          </a:prstGeom>
          <a:noFill/>
        </p:spPr>
      </p:pic>
      <p:sp>
        <p:nvSpPr>
          <p:cNvPr id="103482" name="Text Box 58"/>
          <p:cNvSpPr txBox="1">
            <a:spLocks noChangeArrowheads="1"/>
          </p:cNvSpPr>
          <p:nvPr/>
        </p:nvSpPr>
        <p:spPr bwMode="auto">
          <a:xfrm>
            <a:off x="5473700" y="5983288"/>
            <a:ext cx="3600450" cy="396875"/>
          </a:xfrm>
          <a:prstGeom prst="rect">
            <a:avLst/>
          </a:prstGeom>
          <a:noFill/>
          <a:ln w="9525">
            <a:noFill/>
            <a:miter lim="800000"/>
            <a:headEnd/>
            <a:tailEnd/>
          </a:ln>
          <a:effectLst/>
        </p:spPr>
        <p:txBody>
          <a:bodyPr>
            <a:spAutoFit/>
          </a:bodyPr>
          <a:lstStyle/>
          <a:p>
            <a:pPr algn="l" rtl="0">
              <a:spcBef>
                <a:spcPct val="50000"/>
              </a:spcBef>
            </a:pPr>
            <a:r>
              <a:rPr lang="en-US" sz="2000" i="1">
                <a:latin typeface="Garamond" pitchFamily="18" charset="0"/>
              </a:rPr>
              <a:t>Shusterman et al. </a:t>
            </a:r>
            <a:r>
              <a:rPr lang="en-US" sz="2000" b="1" i="1">
                <a:latin typeface="Garamond" pitchFamily="18" charset="0"/>
              </a:rPr>
              <a:t>EPL 88</a:t>
            </a:r>
            <a:r>
              <a:rPr lang="en-US" sz="2000" i="1">
                <a:latin typeface="Garamond" pitchFamily="18" charset="0"/>
              </a:rPr>
              <a:t>, 6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3439"/>
                                        </p:tgtEl>
                                        <p:attrNameLst>
                                          <p:attrName>style.visibility</p:attrName>
                                        </p:attrNameLst>
                                      </p:cBhvr>
                                      <p:to>
                                        <p:strVal val="visible"/>
                                      </p:to>
                                    </p:set>
                                    <p:animEffect transition="in" filter="dissolve">
                                      <p:cBhvr>
                                        <p:cTn id="12" dur="500"/>
                                        <p:tgtEl>
                                          <p:spTgt spid="103439"/>
                                        </p:tgtEl>
                                      </p:cBhvr>
                                    </p:animEffect>
                                  </p:childTnLst>
                                </p:cTn>
                              </p:par>
                            </p:childTnLst>
                          </p:cTn>
                        </p:par>
                        <p:par>
                          <p:cTn id="13" fill="hold">
                            <p:stCondLst>
                              <p:cond delay="500"/>
                            </p:stCondLst>
                            <p:childTnLst>
                              <p:par>
                                <p:cTn id="14" presetID="9" presetClass="entr" presetSubtype="0" fill="hold" grpId="0" nodeType="afterEffect">
                                  <p:stCondLst>
                                    <p:cond delay="1000"/>
                                  </p:stCondLst>
                                  <p:childTnLst>
                                    <p:set>
                                      <p:cBhvr>
                                        <p:cTn id="15" dur="1" fill="hold">
                                          <p:stCondLst>
                                            <p:cond delay="0"/>
                                          </p:stCondLst>
                                        </p:cTn>
                                        <p:tgtEl>
                                          <p:spTgt spid="103440"/>
                                        </p:tgtEl>
                                        <p:attrNameLst>
                                          <p:attrName>style.visibility</p:attrName>
                                        </p:attrNameLst>
                                      </p:cBhvr>
                                      <p:to>
                                        <p:strVal val="visible"/>
                                      </p:to>
                                    </p:set>
                                    <p:animEffect transition="in" filter="dissolve">
                                      <p:cBhvr>
                                        <p:cTn id="16" dur="500"/>
                                        <p:tgtEl>
                                          <p:spTgt spid="10344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5"/>
                                        </p:tgtEl>
                                      </p:cBhvr>
                                      <p:by x="15000" y="100000"/>
                                    </p:animScale>
                                  </p:childTnLst>
                                </p:cTn>
                              </p:par>
                              <p:par>
                                <p:cTn id="25" presetID="63" presetClass="path" presetSubtype="0" fill="hold" nodeType="withEffect">
                                  <p:stCondLst>
                                    <p:cond delay="0"/>
                                  </p:stCondLst>
                                  <p:childTnLst>
                                    <p:animMotion origin="layout" path="M -2.5E-6 -4.44444E-6 L 0.20087 -4.44444E-6 " pathEditMode="relative" rAng="0" ptsTypes="AA">
                                      <p:cBhvr>
                                        <p:cTn id="26" dur="2000" fill="hold"/>
                                        <p:tgtEl>
                                          <p:spTgt spid="5"/>
                                        </p:tgtEl>
                                        <p:attrNameLst>
                                          <p:attrName>ppt_x</p:attrName>
                                          <p:attrName>ppt_y</p:attrName>
                                        </p:attrNameLst>
                                      </p:cBhvr>
                                      <p:rCtr x="100" y="0"/>
                                    </p:animMotion>
                                  </p:childTnLst>
                                </p:cTn>
                              </p:par>
                            </p:childTnLst>
                          </p:cTn>
                        </p:par>
                        <p:par>
                          <p:cTn id="27" fill="hold">
                            <p:stCondLst>
                              <p:cond delay="2000"/>
                            </p:stCondLst>
                            <p:childTnLst>
                              <p:par>
                                <p:cTn id="28" presetID="9" presetClass="entr" presetSubtype="0" fill="hold" nodeType="afterEffect">
                                  <p:stCondLst>
                                    <p:cond delay="500"/>
                                  </p:stCondLst>
                                  <p:childTnLst>
                                    <p:set>
                                      <p:cBhvr>
                                        <p:cTn id="29" dur="1" fill="hold">
                                          <p:stCondLst>
                                            <p:cond delay="0"/>
                                          </p:stCondLst>
                                        </p:cTn>
                                        <p:tgtEl>
                                          <p:spTgt spid="103453"/>
                                        </p:tgtEl>
                                        <p:attrNameLst>
                                          <p:attrName>style.visibility</p:attrName>
                                        </p:attrNameLst>
                                      </p:cBhvr>
                                      <p:to>
                                        <p:strVal val="visible"/>
                                      </p:to>
                                    </p:set>
                                    <p:animEffect transition="in" filter="dissolve">
                                      <p:cBhvr>
                                        <p:cTn id="30" dur="500"/>
                                        <p:tgtEl>
                                          <p:spTgt spid="10345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345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03440"/>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0343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6" presetClass="emph" presetSubtype="0" accel="50000" decel="50000" fill="hold" nodeType="clickEffect">
                                  <p:stCondLst>
                                    <p:cond delay="0"/>
                                  </p:stCondLst>
                                  <p:childTnLst>
                                    <p:animScale>
                                      <p:cBhvr>
                                        <p:cTn id="48" dur="2000" fill="hold"/>
                                        <p:tgtEl>
                                          <p:spTgt spid="7"/>
                                        </p:tgtEl>
                                      </p:cBhvr>
                                      <p:by x="250000" y="250000"/>
                                    </p:animScale>
                                  </p:childTnLst>
                                </p:cTn>
                              </p:par>
                              <p:par>
                                <p:cTn id="49" presetID="49" presetClass="path" presetSubtype="0" accel="50000" decel="50000" fill="hold" nodeType="withEffect">
                                  <p:stCondLst>
                                    <p:cond delay="0"/>
                                  </p:stCondLst>
                                  <p:childTnLst>
                                    <p:animMotion origin="layout" path="M -1.66667E-6 -3.7037E-7 L 0.0474 0.06319 " pathEditMode="relative" rAng="0" ptsTypes="AA">
                                      <p:cBhvr>
                                        <p:cTn id="50" dur="2000" fill="hold"/>
                                        <p:tgtEl>
                                          <p:spTgt spid="7"/>
                                        </p:tgtEl>
                                        <p:attrNameLst>
                                          <p:attrName>ppt_x</p:attrName>
                                          <p:attrName>ppt_y</p:attrName>
                                        </p:attrNameLst>
                                      </p:cBhvr>
                                      <p:rCtr x="24" y="31"/>
                                    </p:animMotion>
                                  </p:childTnLst>
                                </p:cTn>
                              </p:par>
                            </p:childTnLst>
                          </p:cTn>
                        </p:par>
                        <p:par>
                          <p:cTn id="51" fill="hold">
                            <p:stCondLst>
                              <p:cond delay="2000"/>
                            </p:stCondLst>
                            <p:childTnLst>
                              <p:par>
                                <p:cTn id="52" presetID="1" presetClass="exit" presetSubtype="0" fill="hold" nodeType="afterEffect">
                                  <p:stCondLst>
                                    <p:cond delay="0"/>
                                  </p:stCondLst>
                                  <p:childTnLst>
                                    <p:set>
                                      <p:cBhvr>
                                        <p:cTn id="53" dur="1" fill="hold">
                                          <p:stCondLst>
                                            <p:cond delay="0"/>
                                          </p:stCondLst>
                                        </p:cTn>
                                        <p:tgtEl>
                                          <p:spTgt spid="7"/>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2.5E-6 0.00069 C 0.06041 -0.02686 0.121 -0.05371 0.1618 -0.11598 C 0.20225 -0.17778 0.23194 -0.30579 0.24409 -0.37176 " pathEditMode="relative" rAng="0" ptsTypes="aaA">
                                      <p:cBhvr>
                                        <p:cTn id="59" dur="3000" fill="hold"/>
                                        <p:tgtEl>
                                          <p:spTgt spid="6"/>
                                        </p:tgtEl>
                                        <p:attrNameLst>
                                          <p:attrName>ppt_x</p:attrName>
                                          <p:attrName>ppt_y</p:attrName>
                                        </p:attrNameLst>
                                      </p:cBhvr>
                                      <p:rCtr x="122" y="-186"/>
                                    </p:animMotion>
                                  </p:childTnLst>
                                </p:cTn>
                              </p:par>
                              <p:par>
                                <p:cTn id="60" presetID="1" presetClass="exit" presetSubtype="0" fill="hold" nodeType="withEffect">
                                  <p:stCondLst>
                                    <p:cond delay="0"/>
                                  </p:stCondLst>
                                  <p:childTnLst>
                                    <p:set>
                                      <p:cBhvr>
                                        <p:cTn id="61" dur="1" fill="hold">
                                          <p:stCondLst>
                                            <p:cond delay="0"/>
                                          </p:stCondLst>
                                        </p:cTn>
                                        <p:tgtEl>
                                          <p:spTgt spid="4"/>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03469"/>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0347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03473"/>
                                        </p:tgtEl>
                                        <p:attrNameLst>
                                          <p:attrName>style.visibility</p:attrName>
                                        </p:attrNameLst>
                                      </p:cBhvr>
                                      <p:to>
                                        <p:strVal val="visible"/>
                                      </p:to>
                                    </p:set>
                                    <p:animEffect transition="in" filter="wipe(left)">
                                      <p:cBhvr>
                                        <p:cTn id="74" dur="3000"/>
                                        <p:tgtEl>
                                          <p:spTgt spid="103473"/>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348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0348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3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9" grpId="0" animBg="1"/>
      <p:bldP spid="103439" grpId="1" animBg="1"/>
      <p:bldP spid="103440" grpId="0" animBg="1"/>
      <p:bldP spid="103440" grpId="1" animBg="1"/>
      <p:bldP spid="103469" grpId="0"/>
      <p:bldP spid="103470" grpId="0" animBg="1"/>
      <p:bldP spid="103473" grpId="0" animBg="1"/>
      <p:bldP spid="10348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4294967295"/>
          </p:nvPr>
        </p:nvSpPr>
        <p:spPr>
          <a:xfrm>
            <a:off x="6553200" y="6248400"/>
            <a:ext cx="2133600" cy="457200"/>
          </a:xfrm>
          <a:prstGeom prst="rect">
            <a:avLst/>
          </a:prstGeom>
        </p:spPr>
        <p:txBody>
          <a:bodyPr/>
          <a:lstStyle/>
          <a:p>
            <a:fld id="{0803802F-7BDF-4652-88DE-81F7082AE678}" type="slidenum">
              <a:rPr lang="he-IL"/>
              <a:pPr/>
              <a:t>25</a:t>
            </a:fld>
            <a:endParaRPr lang="en-US"/>
          </a:p>
        </p:txBody>
      </p:sp>
      <p:pic>
        <p:nvPicPr>
          <p:cNvPr id="114710" name="Picture 22" descr="SerStep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2413" y="2819400"/>
            <a:ext cx="4305300" cy="1905000"/>
          </a:xfrm>
          <a:prstGeom prst="rect">
            <a:avLst/>
          </a:prstGeom>
          <a:noFill/>
        </p:spPr>
      </p:pic>
      <p:pic>
        <p:nvPicPr>
          <p:cNvPr id="114691" name="Picture 3" descr="Model4"/>
          <p:cNvPicPr>
            <a:picLocks noChangeAspect="1" noChangeArrowheads="1"/>
          </p:cNvPicPr>
          <p:nvPr/>
        </p:nvPicPr>
        <p:blipFill>
          <a:blip r:embed="rId4" cstate="print">
            <a:clrChange>
              <a:clrFrom>
                <a:srgbClr val="818181"/>
              </a:clrFrom>
              <a:clrTo>
                <a:srgbClr val="818181">
                  <a:alpha val="0"/>
                </a:srgbClr>
              </a:clrTo>
            </a:clrChange>
          </a:blip>
          <a:srcRect/>
          <a:stretch>
            <a:fillRect/>
          </a:stretch>
        </p:blipFill>
        <p:spPr bwMode="auto">
          <a:xfrm>
            <a:off x="4419600" y="1981200"/>
            <a:ext cx="4678362" cy="3448050"/>
          </a:xfrm>
          <a:prstGeom prst="rect">
            <a:avLst/>
          </a:prstGeom>
          <a:noFill/>
        </p:spPr>
      </p:pic>
      <p:sp>
        <p:nvSpPr>
          <p:cNvPr id="114692" name="Rectangle 4"/>
          <p:cNvSpPr>
            <a:spLocks noGrp="1" noChangeArrowheads="1"/>
          </p:cNvSpPr>
          <p:nvPr>
            <p:ph type="title"/>
          </p:nvPr>
        </p:nvSpPr>
        <p:spPr>
          <a:xfrm>
            <a:off x="457200" y="0"/>
            <a:ext cx="8229600" cy="1371600"/>
          </a:xfrm>
          <a:noFill/>
          <a:ln/>
        </p:spPr>
        <p:txBody>
          <a:bodyPr/>
          <a:lstStyle/>
          <a:p>
            <a:r>
              <a:rPr lang="en-US" b="1" dirty="0">
                <a:latin typeface="Garamond" pitchFamily="18" charset="0"/>
              </a:rPr>
              <a:t>Results – Other Systems</a:t>
            </a:r>
          </a:p>
        </p:txBody>
      </p:sp>
      <p:sp>
        <p:nvSpPr>
          <p:cNvPr id="114693" name="Rectangle 5"/>
          <p:cNvSpPr>
            <a:spLocks noGrp="1" noChangeArrowheads="1"/>
          </p:cNvSpPr>
          <p:nvPr>
            <p:ph type="body" idx="1"/>
          </p:nvPr>
        </p:nvSpPr>
        <p:spPr>
          <a:xfrm>
            <a:off x="457200" y="1508125"/>
            <a:ext cx="4114800" cy="3673475"/>
          </a:xfrm>
          <a:noFill/>
          <a:ln/>
        </p:spPr>
        <p:txBody>
          <a:bodyPr/>
          <a:lstStyle/>
          <a:p>
            <a:pPr algn="l" rtl="0"/>
            <a:r>
              <a:rPr lang="en-US" dirty="0" err="1">
                <a:latin typeface="Garamond" pitchFamily="18" charset="0"/>
              </a:rPr>
              <a:t>InSb</a:t>
            </a:r>
            <a:r>
              <a:rPr lang="en-US" dirty="0">
                <a:latin typeface="Garamond" pitchFamily="18" charset="0"/>
              </a:rPr>
              <a:t>/</a:t>
            </a:r>
            <a:r>
              <a:rPr lang="en-US" dirty="0" err="1">
                <a:latin typeface="Garamond" pitchFamily="18" charset="0"/>
              </a:rPr>
              <a:t>GaAs</a:t>
            </a:r>
            <a:endParaRPr lang="en-US" dirty="0">
              <a:latin typeface="Garamond" pitchFamily="18" charset="0"/>
            </a:endParaRPr>
          </a:p>
        </p:txBody>
      </p:sp>
      <p:sp>
        <p:nvSpPr>
          <p:cNvPr id="114694" name="Rectangle 6"/>
          <p:cNvSpPr>
            <a:spLocks noChangeArrowheads="1"/>
          </p:cNvSpPr>
          <p:nvPr/>
        </p:nvSpPr>
        <p:spPr bwMode="auto">
          <a:xfrm>
            <a:off x="4787900" y="1484313"/>
            <a:ext cx="4114800" cy="3673475"/>
          </a:xfrm>
          <a:prstGeom prst="rect">
            <a:avLst/>
          </a:prstGeom>
          <a:noFill/>
          <a:ln w="9525">
            <a:noFill/>
            <a:miter lim="800000"/>
            <a:headEnd/>
            <a:tailEnd/>
          </a:ln>
          <a:effectLst/>
        </p:spPr>
        <p:txBody>
          <a:bodyPr/>
          <a:lstStyle/>
          <a:p>
            <a:pPr marL="342900" indent="-342900" algn="l" rtl="0">
              <a:spcBef>
                <a:spcPct val="20000"/>
              </a:spcBef>
              <a:buClr>
                <a:schemeClr val="bg2"/>
              </a:buClr>
              <a:buSzPct val="75000"/>
              <a:buFont typeface="Wingdings" pitchFamily="2" charset="2"/>
              <a:buChar char="n"/>
            </a:pPr>
            <a:r>
              <a:rPr lang="en-US" sz="3200">
                <a:latin typeface="Garamond" pitchFamily="18" charset="0"/>
              </a:rPr>
              <a:t>InAs/GaSb (lattice matched system)</a:t>
            </a:r>
          </a:p>
        </p:txBody>
      </p:sp>
      <p:sp>
        <p:nvSpPr>
          <p:cNvPr id="114695" name="Text Box 7"/>
          <p:cNvSpPr txBox="1">
            <a:spLocks noChangeArrowheads="1"/>
          </p:cNvSpPr>
          <p:nvPr/>
        </p:nvSpPr>
        <p:spPr bwMode="auto">
          <a:xfrm>
            <a:off x="381000" y="4876800"/>
            <a:ext cx="4024312" cy="400110"/>
          </a:xfrm>
          <a:prstGeom prst="rect">
            <a:avLst/>
          </a:prstGeom>
          <a:noFill/>
          <a:ln w="9525">
            <a:noFill/>
            <a:miter lim="800000"/>
            <a:headEnd/>
            <a:tailEnd/>
          </a:ln>
          <a:effectLst/>
        </p:spPr>
        <p:txBody>
          <a:bodyPr wrap="square">
            <a:spAutoFit/>
          </a:bodyPr>
          <a:lstStyle/>
          <a:p>
            <a:pPr algn="l" rtl="0">
              <a:spcBef>
                <a:spcPct val="50000"/>
              </a:spcBef>
            </a:pPr>
            <a:r>
              <a:rPr lang="en-US" sz="2000" i="1" dirty="0" err="1">
                <a:latin typeface="Garamond" pitchFamily="18" charset="0"/>
              </a:rPr>
              <a:t>Kumah</a:t>
            </a:r>
            <a:r>
              <a:rPr lang="en-US" sz="2000" i="1" dirty="0">
                <a:latin typeface="Garamond" pitchFamily="18" charset="0"/>
              </a:rPr>
              <a:t> et al. </a:t>
            </a:r>
            <a:r>
              <a:rPr lang="en-US" sz="2000" b="1" i="1" dirty="0">
                <a:latin typeface="Garamond" pitchFamily="18" charset="0"/>
              </a:rPr>
              <a:t>Nat. Nano 4</a:t>
            </a:r>
            <a:r>
              <a:rPr lang="en-US" sz="2000" i="1" dirty="0">
                <a:latin typeface="Garamond" pitchFamily="18" charset="0"/>
              </a:rPr>
              <a:t> (2009</a:t>
            </a:r>
            <a:r>
              <a:rPr lang="en-US" sz="2000" i="1" dirty="0" smtClean="0">
                <a:latin typeface="Garamond" pitchFamily="18" charset="0"/>
              </a:rPr>
              <a:t>)</a:t>
            </a:r>
            <a:endParaRPr lang="en-US" sz="2000" i="1" dirty="0">
              <a:latin typeface="Garamond" pitchFamily="18" charset="0"/>
            </a:endParaRPr>
          </a:p>
        </p:txBody>
      </p:sp>
      <p:sp>
        <p:nvSpPr>
          <p:cNvPr id="114696" name="Text Box 8"/>
          <p:cNvSpPr txBox="1">
            <a:spLocks noChangeArrowheads="1"/>
          </p:cNvSpPr>
          <p:nvPr/>
        </p:nvSpPr>
        <p:spPr bwMode="auto">
          <a:xfrm>
            <a:off x="5010150" y="5562600"/>
            <a:ext cx="3600450" cy="396875"/>
          </a:xfrm>
          <a:prstGeom prst="rect">
            <a:avLst/>
          </a:prstGeom>
          <a:noFill/>
          <a:ln w="9525">
            <a:noFill/>
            <a:miter lim="800000"/>
            <a:headEnd/>
            <a:tailEnd/>
          </a:ln>
          <a:effectLst/>
        </p:spPr>
        <p:txBody>
          <a:bodyPr>
            <a:spAutoFit/>
          </a:bodyPr>
          <a:lstStyle/>
          <a:p>
            <a:pPr rtl="0">
              <a:spcBef>
                <a:spcPct val="50000"/>
              </a:spcBef>
            </a:pPr>
            <a:r>
              <a:rPr lang="en-US" sz="2000" i="1" dirty="0" smtClean="0">
                <a:latin typeface="Garamond" pitchFamily="18" charset="0"/>
              </a:rPr>
              <a:t>Eyal Cohen et al. (2012) </a:t>
            </a:r>
            <a:endParaRPr lang="en-US" sz="2000" i="1" dirty="0">
              <a:latin typeface="Garamond"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4"/>
          <p:cNvSpPr>
            <a:spLocks noGrp="1"/>
          </p:cNvSpPr>
          <p:nvPr>
            <p:ph type="sldNum" sz="quarter" idx="4294967295"/>
          </p:nvPr>
        </p:nvSpPr>
        <p:spPr>
          <a:xfrm>
            <a:off x="6553200" y="5867400"/>
            <a:ext cx="2133600" cy="457200"/>
          </a:xfrm>
          <a:prstGeom prst="rect">
            <a:avLst/>
          </a:prstGeom>
        </p:spPr>
        <p:txBody>
          <a:bodyPr/>
          <a:lstStyle/>
          <a:p>
            <a:fld id="{EBE1439D-3960-4AED-93D9-4D6F3E1D1F58}" type="slidenum">
              <a:rPr lang="he-IL"/>
              <a:pPr/>
              <a:t>26</a:t>
            </a:fld>
            <a:endParaRPr lang="en-US"/>
          </a:p>
        </p:txBody>
      </p:sp>
      <p:pic>
        <p:nvPicPr>
          <p:cNvPr id="105491" name="Picture 19" descr="Model4"/>
          <p:cNvPicPr>
            <a:picLocks noChangeAspect="1" noChangeArrowheads="1"/>
          </p:cNvPicPr>
          <p:nvPr/>
        </p:nvPicPr>
        <p:blipFill>
          <a:blip r:embed="rId2" cstate="print">
            <a:clrChange>
              <a:clrFrom>
                <a:srgbClr val="818181"/>
              </a:clrFrom>
              <a:clrTo>
                <a:srgbClr val="818181">
                  <a:alpha val="0"/>
                </a:srgbClr>
              </a:clrTo>
            </a:clrChange>
          </a:blip>
          <a:srcRect/>
          <a:stretch>
            <a:fillRect/>
          </a:stretch>
        </p:blipFill>
        <p:spPr bwMode="auto">
          <a:xfrm>
            <a:off x="6804025" y="3984625"/>
            <a:ext cx="2339975" cy="1725613"/>
          </a:xfrm>
          <a:prstGeom prst="rect">
            <a:avLst/>
          </a:prstGeom>
          <a:noFill/>
        </p:spPr>
      </p:pic>
      <p:pic>
        <p:nvPicPr>
          <p:cNvPr id="105504" name="Picture 32" descr="Model4"/>
          <p:cNvPicPr>
            <a:picLocks noChangeAspect="1" noChangeArrowheads="1"/>
          </p:cNvPicPr>
          <p:nvPr/>
        </p:nvPicPr>
        <p:blipFill>
          <a:blip r:embed="rId3" cstate="print">
            <a:clrChange>
              <a:clrFrom>
                <a:srgbClr val="818181"/>
              </a:clrFrom>
              <a:clrTo>
                <a:srgbClr val="818181">
                  <a:alpha val="0"/>
                </a:srgbClr>
              </a:clrTo>
            </a:clrChange>
          </a:blip>
          <a:srcRect/>
          <a:stretch>
            <a:fillRect/>
          </a:stretch>
        </p:blipFill>
        <p:spPr bwMode="auto">
          <a:xfrm>
            <a:off x="4611688" y="2111375"/>
            <a:ext cx="4678362" cy="3448050"/>
          </a:xfrm>
          <a:prstGeom prst="rect">
            <a:avLst/>
          </a:prstGeom>
          <a:noFill/>
        </p:spPr>
      </p:pic>
      <p:sp>
        <p:nvSpPr>
          <p:cNvPr id="105476" name="Rectangle 4"/>
          <p:cNvSpPr>
            <a:spLocks noGrp="1" noChangeArrowheads="1"/>
          </p:cNvSpPr>
          <p:nvPr>
            <p:ph type="title"/>
          </p:nvPr>
        </p:nvSpPr>
        <p:spPr>
          <a:xfrm>
            <a:off x="457200" y="-76200"/>
            <a:ext cx="8229600" cy="1371600"/>
          </a:xfrm>
          <a:noFill/>
          <a:ln/>
        </p:spPr>
        <p:txBody>
          <a:bodyPr/>
          <a:lstStyle/>
          <a:p>
            <a:r>
              <a:rPr lang="en-US" b="1" dirty="0" smtClean="0">
                <a:latin typeface="Garamond" pitchFamily="18" charset="0"/>
              </a:rPr>
              <a:t>Growth Model</a:t>
            </a:r>
            <a:endParaRPr lang="en-US" b="1" dirty="0">
              <a:latin typeface="Garamond" pitchFamily="18" charset="0"/>
            </a:endParaRPr>
          </a:p>
        </p:txBody>
      </p:sp>
      <p:sp>
        <p:nvSpPr>
          <p:cNvPr id="105477" name="Rectangle 5"/>
          <p:cNvSpPr>
            <a:spLocks noGrp="1" noChangeArrowheads="1"/>
          </p:cNvSpPr>
          <p:nvPr>
            <p:ph type="body" idx="1"/>
          </p:nvPr>
        </p:nvSpPr>
        <p:spPr>
          <a:xfrm>
            <a:off x="457200" y="1103313"/>
            <a:ext cx="4114800" cy="3673475"/>
          </a:xfrm>
          <a:noFill/>
          <a:ln/>
        </p:spPr>
        <p:txBody>
          <a:bodyPr/>
          <a:lstStyle/>
          <a:p>
            <a:pPr algn="l" rtl="0"/>
            <a:r>
              <a:rPr lang="en-US">
                <a:latin typeface="Garamond" pitchFamily="18" charset="0"/>
              </a:rPr>
              <a:t>InSb/GaAs</a:t>
            </a:r>
          </a:p>
        </p:txBody>
      </p:sp>
      <p:sp>
        <p:nvSpPr>
          <p:cNvPr id="105480" name="Rectangle 8"/>
          <p:cNvSpPr>
            <a:spLocks noChangeArrowheads="1"/>
          </p:cNvSpPr>
          <p:nvPr/>
        </p:nvSpPr>
        <p:spPr bwMode="auto">
          <a:xfrm>
            <a:off x="4787900" y="1103313"/>
            <a:ext cx="4114800" cy="3673475"/>
          </a:xfrm>
          <a:prstGeom prst="rect">
            <a:avLst/>
          </a:prstGeom>
          <a:noFill/>
          <a:ln w="9525">
            <a:noFill/>
            <a:miter lim="800000"/>
            <a:headEnd/>
            <a:tailEnd/>
          </a:ln>
          <a:effectLst/>
        </p:spPr>
        <p:txBody>
          <a:bodyPr/>
          <a:lstStyle/>
          <a:p>
            <a:pPr marL="342900" indent="-342900" algn="l" rtl="0">
              <a:spcBef>
                <a:spcPct val="20000"/>
              </a:spcBef>
              <a:buClr>
                <a:schemeClr val="bg2"/>
              </a:buClr>
              <a:buSzPct val="75000"/>
              <a:buFont typeface="Wingdings" pitchFamily="2" charset="2"/>
              <a:buChar char="n"/>
            </a:pPr>
            <a:r>
              <a:rPr lang="en-US" sz="3200">
                <a:latin typeface="Garamond" pitchFamily="18" charset="0"/>
              </a:rPr>
              <a:t>InAs/GaSb (lattice matched system)</a:t>
            </a:r>
          </a:p>
        </p:txBody>
      </p:sp>
      <p:pic>
        <p:nvPicPr>
          <p:cNvPr id="105488" name="Picture 16" descr="Model1"/>
          <p:cNvPicPr>
            <a:picLocks noChangeAspect="1" noChangeArrowheads="1"/>
          </p:cNvPicPr>
          <p:nvPr/>
        </p:nvPicPr>
        <p:blipFill>
          <a:blip r:embed="rId4" cstate="print">
            <a:clrChange>
              <a:clrFrom>
                <a:srgbClr val="818181"/>
              </a:clrFrom>
              <a:clrTo>
                <a:srgbClr val="818181">
                  <a:alpha val="0"/>
                </a:srgbClr>
              </a:clrTo>
            </a:clrChange>
          </a:blip>
          <a:srcRect/>
          <a:stretch>
            <a:fillRect/>
          </a:stretch>
        </p:blipFill>
        <p:spPr bwMode="auto">
          <a:xfrm>
            <a:off x="4643438" y="2111375"/>
            <a:ext cx="2339975" cy="1725613"/>
          </a:xfrm>
          <a:prstGeom prst="rect">
            <a:avLst/>
          </a:prstGeom>
          <a:noFill/>
        </p:spPr>
      </p:pic>
      <p:pic>
        <p:nvPicPr>
          <p:cNvPr id="105489" name="Picture 17" descr="Model2"/>
          <p:cNvPicPr>
            <a:picLocks noChangeAspect="1" noChangeArrowheads="1"/>
          </p:cNvPicPr>
          <p:nvPr/>
        </p:nvPicPr>
        <p:blipFill>
          <a:blip r:embed="rId5" cstate="print">
            <a:clrChange>
              <a:clrFrom>
                <a:srgbClr val="818181"/>
              </a:clrFrom>
              <a:clrTo>
                <a:srgbClr val="818181">
                  <a:alpha val="0"/>
                </a:srgbClr>
              </a:clrTo>
            </a:clrChange>
          </a:blip>
          <a:srcRect/>
          <a:stretch>
            <a:fillRect/>
          </a:stretch>
        </p:blipFill>
        <p:spPr bwMode="auto">
          <a:xfrm>
            <a:off x="6804025" y="2111375"/>
            <a:ext cx="2339975" cy="1722438"/>
          </a:xfrm>
          <a:prstGeom prst="rect">
            <a:avLst/>
          </a:prstGeom>
          <a:noFill/>
        </p:spPr>
      </p:pic>
      <p:pic>
        <p:nvPicPr>
          <p:cNvPr id="105490" name="Picture 18" descr="Model3"/>
          <p:cNvPicPr>
            <a:picLocks noChangeAspect="1" noChangeArrowheads="1"/>
          </p:cNvPicPr>
          <p:nvPr/>
        </p:nvPicPr>
        <p:blipFill>
          <a:blip r:embed="rId6" cstate="print">
            <a:clrChange>
              <a:clrFrom>
                <a:srgbClr val="818181"/>
              </a:clrFrom>
              <a:clrTo>
                <a:srgbClr val="818181">
                  <a:alpha val="0"/>
                </a:srgbClr>
              </a:clrTo>
            </a:clrChange>
          </a:blip>
          <a:srcRect/>
          <a:stretch>
            <a:fillRect/>
          </a:stretch>
        </p:blipFill>
        <p:spPr bwMode="auto">
          <a:xfrm>
            <a:off x="4643438" y="3984625"/>
            <a:ext cx="2339975" cy="1725613"/>
          </a:xfrm>
          <a:prstGeom prst="rect">
            <a:avLst/>
          </a:prstGeom>
          <a:noFill/>
        </p:spPr>
      </p:pic>
      <p:pic>
        <p:nvPicPr>
          <p:cNvPr id="105493" name="Picture 21" descr="InSb_GaAs model"/>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07950" y="2363788"/>
            <a:ext cx="4498975" cy="2700337"/>
          </a:xfrm>
          <a:prstGeom prst="rect">
            <a:avLst/>
          </a:prstGeom>
          <a:noFill/>
        </p:spPr>
      </p:pic>
      <p:sp>
        <p:nvSpPr>
          <p:cNvPr id="105494" name="Text Box 22"/>
          <p:cNvSpPr txBox="1">
            <a:spLocks noChangeArrowheads="1"/>
          </p:cNvSpPr>
          <p:nvPr/>
        </p:nvSpPr>
        <p:spPr bwMode="auto">
          <a:xfrm>
            <a:off x="107950" y="2033588"/>
            <a:ext cx="503238" cy="366712"/>
          </a:xfrm>
          <a:prstGeom prst="rect">
            <a:avLst/>
          </a:prstGeom>
          <a:noFill/>
          <a:ln w="9525">
            <a:noFill/>
            <a:miter lim="800000"/>
            <a:headEnd/>
            <a:tailEnd/>
          </a:ln>
          <a:effectLst/>
        </p:spPr>
        <p:txBody>
          <a:bodyPr>
            <a:spAutoFit/>
          </a:bodyPr>
          <a:lstStyle/>
          <a:p>
            <a:pPr algn="l" rtl="0">
              <a:spcBef>
                <a:spcPct val="50000"/>
              </a:spcBef>
            </a:pPr>
            <a:r>
              <a:rPr lang="en-US">
                <a:latin typeface="Garamond" pitchFamily="18" charset="0"/>
              </a:rPr>
              <a:t>(1)</a:t>
            </a:r>
          </a:p>
        </p:txBody>
      </p:sp>
      <p:sp>
        <p:nvSpPr>
          <p:cNvPr id="105495" name="Text Box 23"/>
          <p:cNvSpPr txBox="1">
            <a:spLocks noChangeArrowheads="1"/>
          </p:cNvSpPr>
          <p:nvPr/>
        </p:nvSpPr>
        <p:spPr bwMode="auto">
          <a:xfrm>
            <a:off x="2411413" y="2033588"/>
            <a:ext cx="503237" cy="366712"/>
          </a:xfrm>
          <a:prstGeom prst="rect">
            <a:avLst/>
          </a:prstGeom>
          <a:noFill/>
          <a:ln w="9525">
            <a:noFill/>
            <a:miter lim="800000"/>
            <a:headEnd/>
            <a:tailEnd/>
          </a:ln>
          <a:effectLst/>
        </p:spPr>
        <p:txBody>
          <a:bodyPr>
            <a:spAutoFit/>
          </a:bodyPr>
          <a:lstStyle/>
          <a:p>
            <a:pPr algn="l" rtl="0">
              <a:spcBef>
                <a:spcPct val="50000"/>
              </a:spcBef>
            </a:pPr>
            <a:r>
              <a:rPr lang="en-US">
                <a:latin typeface="Garamond" pitchFamily="18" charset="0"/>
              </a:rPr>
              <a:t>(2)</a:t>
            </a:r>
          </a:p>
        </p:txBody>
      </p:sp>
      <p:sp>
        <p:nvSpPr>
          <p:cNvPr id="105496" name="Text Box 24"/>
          <p:cNvSpPr txBox="1">
            <a:spLocks noChangeArrowheads="1"/>
          </p:cNvSpPr>
          <p:nvPr/>
        </p:nvSpPr>
        <p:spPr bwMode="auto">
          <a:xfrm>
            <a:off x="107950" y="3479800"/>
            <a:ext cx="503238" cy="366713"/>
          </a:xfrm>
          <a:prstGeom prst="rect">
            <a:avLst/>
          </a:prstGeom>
          <a:noFill/>
          <a:ln w="9525">
            <a:noFill/>
            <a:miter lim="800000"/>
            <a:headEnd/>
            <a:tailEnd/>
          </a:ln>
          <a:effectLst/>
        </p:spPr>
        <p:txBody>
          <a:bodyPr>
            <a:spAutoFit/>
          </a:bodyPr>
          <a:lstStyle/>
          <a:p>
            <a:pPr algn="l" rtl="0">
              <a:spcBef>
                <a:spcPct val="50000"/>
              </a:spcBef>
            </a:pPr>
            <a:r>
              <a:rPr lang="en-US">
                <a:latin typeface="Garamond" pitchFamily="18" charset="0"/>
              </a:rPr>
              <a:t>(3)</a:t>
            </a:r>
          </a:p>
        </p:txBody>
      </p:sp>
      <p:sp>
        <p:nvSpPr>
          <p:cNvPr id="105497" name="Text Box 25"/>
          <p:cNvSpPr txBox="1">
            <a:spLocks noChangeArrowheads="1"/>
          </p:cNvSpPr>
          <p:nvPr/>
        </p:nvSpPr>
        <p:spPr bwMode="auto">
          <a:xfrm>
            <a:off x="2411413" y="3479800"/>
            <a:ext cx="503237" cy="366713"/>
          </a:xfrm>
          <a:prstGeom prst="rect">
            <a:avLst/>
          </a:prstGeom>
          <a:noFill/>
          <a:ln w="9525">
            <a:noFill/>
            <a:miter lim="800000"/>
            <a:headEnd/>
            <a:tailEnd/>
          </a:ln>
          <a:effectLst/>
        </p:spPr>
        <p:txBody>
          <a:bodyPr>
            <a:spAutoFit/>
          </a:bodyPr>
          <a:lstStyle/>
          <a:p>
            <a:pPr algn="l" rtl="0">
              <a:spcBef>
                <a:spcPct val="50000"/>
              </a:spcBef>
            </a:pPr>
            <a:r>
              <a:rPr lang="en-US">
                <a:latin typeface="Garamond" pitchFamily="18" charset="0"/>
              </a:rPr>
              <a:t>(4)</a:t>
            </a:r>
          </a:p>
        </p:txBody>
      </p:sp>
      <p:sp>
        <p:nvSpPr>
          <p:cNvPr id="105499" name="Text Box 27"/>
          <p:cNvSpPr txBox="1">
            <a:spLocks noChangeArrowheads="1"/>
          </p:cNvSpPr>
          <p:nvPr/>
        </p:nvSpPr>
        <p:spPr bwMode="auto">
          <a:xfrm>
            <a:off x="4643438" y="2255838"/>
            <a:ext cx="503237" cy="366712"/>
          </a:xfrm>
          <a:prstGeom prst="rect">
            <a:avLst/>
          </a:prstGeom>
          <a:noFill/>
          <a:ln w="9525">
            <a:noFill/>
            <a:miter lim="800000"/>
            <a:headEnd/>
            <a:tailEnd/>
          </a:ln>
          <a:effectLst/>
        </p:spPr>
        <p:txBody>
          <a:bodyPr>
            <a:spAutoFit/>
          </a:bodyPr>
          <a:lstStyle/>
          <a:p>
            <a:pPr algn="l" rtl="0">
              <a:spcBef>
                <a:spcPct val="50000"/>
              </a:spcBef>
            </a:pPr>
            <a:r>
              <a:rPr lang="en-US">
                <a:latin typeface="Garamond" pitchFamily="18" charset="0"/>
              </a:rPr>
              <a:t>(1)</a:t>
            </a:r>
          </a:p>
        </p:txBody>
      </p:sp>
      <p:sp>
        <p:nvSpPr>
          <p:cNvPr id="105500" name="Text Box 28"/>
          <p:cNvSpPr txBox="1">
            <a:spLocks noChangeArrowheads="1"/>
          </p:cNvSpPr>
          <p:nvPr/>
        </p:nvSpPr>
        <p:spPr bwMode="auto">
          <a:xfrm>
            <a:off x="6946900" y="2255838"/>
            <a:ext cx="503238" cy="366712"/>
          </a:xfrm>
          <a:prstGeom prst="rect">
            <a:avLst/>
          </a:prstGeom>
          <a:noFill/>
          <a:ln w="9525">
            <a:noFill/>
            <a:miter lim="800000"/>
            <a:headEnd/>
            <a:tailEnd/>
          </a:ln>
          <a:effectLst/>
        </p:spPr>
        <p:txBody>
          <a:bodyPr>
            <a:spAutoFit/>
          </a:bodyPr>
          <a:lstStyle/>
          <a:p>
            <a:pPr algn="l" rtl="0">
              <a:spcBef>
                <a:spcPct val="50000"/>
              </a:spcBef>
            </a:pPr>
            <a:r>
              <a:rPr lang="en-US">
                <a:latin typeface="Garamond" pitchFamily="18" charset="0"/>
              </a:rPr>
              <a:t>(2)</a:t>
            </a:r>
          </a:p>
        </p:txBody>
      </p:sp>
      <p:sp>
        <p:nvSpPr>
          <p:cNvPr id="105501" name="Text Box 29"/>
          <p:cNvSpPr txBox="1">
            <a:spLocks noChangeArrowheads="1"/>
          </p:cNvSpPr>
          <p:nvPr/>
        </p:nvSpPr>
        <p:spPr bwMode="auto">
          <a:xfrm>
            <a:off x="4643438" y="3833813"/>
            <a:ext cx="503237" cy="366712"/>
          </a:xfrm>
          <a:prstGeom prst="rect">
            <a:avLst/>
          </a:prstGeom>
          <a:noFill/>
          <a:ln w="9525">
            <a:noFill/>
            <a:miter lim="800000"/>
            <a:headEnd/>
            <a:tailEnd/>
          </a:ln>
          <a:effectLst/>
        </p:spPr>
        <p:txBody>
          <a:bodyPr>
            <a:spAutoFit/>
          </a:bodyPr>
          <a:lstStyle/>
          <a:p>
            <a:pPr algn="l" rtl="0">
              <a:spcBef>
                <a:spcPct val="50000"/>
              </a:spcBef>
            </a:pPr>
            <a:r>
              <a:rPr lang="en-US">
                <a:latin typeface="Garamond" pitchFamily="18" charset="0"/>
              </a:rPr>
              <a:t>(3)</a:t>
            </a:r>
          </a:p>
        </p:txBody>
      </p:sp>
      <p:sp>
        <p:nvSpPr>
          <p:cNvPr id="105502" name="Text Box 30"/>
          <p:cNvSpPr txBox="1">
            <a:spLocks noChangeArrowheads="1"/>
          </p:cNvSpPr>
          <p:nvPr/>
        </p:nvSpPr>
        <p:spPr bwMode="auto">
          <a:xfrm>
            <a:off x="6946900" y="3833813"/>
            <a:ext cx="503238" cy="366712"/>
          </a:xfrm>
          <a:prstGeom prst="rect">
            <a:avLst/>
          </a:prstGeom>
          <a:noFill/>
          <a:ln w="9525">
            <a:noFill/>
            <a:miter lim="800000"/>
            <a:headEnd/>
            <a:tailEnd/>
          </a:ln>
          <a:effectLst/>
        </p:spPr>
        <p:txBody>
          <a:bodyPr>
            <a:spAutoFit/>
          </a:bodyPr>
          <a:lstStyle/>
          <a:p>
            <a:pPr algn="l" rtl="0">
              <a:spcBef>
                <a:spcPct val="50000"/>
              </a:spcBef>
            </a:pPr>
            <a:r>
              <a:rPr lang="en-US">
                <a:latin typeface="Garamond" pitchFamily="18" charset="0"/>
              </a:rPr>
              <a:t>(4)</a:t>
            </a:r>
          </a:p>
        </p:txBody>
      </p:sp>
      <p:pic>
        <p:nvPicPr>
          <p:cNvPr id="105506" name="Picture 34" descr="SerStep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405063" y="4087813"/>
            <a:ext cx="2047875" cy="904875"/>
          </a:xfrm>
          <a:prstGeom prst="rect">
            <a:avLst/>
          </a:prstGeom>
          <a:noFill/>
        </p:spPr>
      </p:pic>
      <p:pic>
        <p:nvPicPr>
          <p:cNvPr id="105507" name="Picture 35" descr="SerStep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52413" y="2884488"/>
            <a:ext cx="4305300"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549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549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549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0549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05495"/>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549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548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05489"/>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0550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05490"/>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05501"/>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05502"/>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05506"/>
                                        </p:tgtEl>
                                        <p:attrNameLst>
                                          <p:attrName>style.visibility</p:attrName>
                                        </p:attrNameLst>
                                      </p:cBhvr>
                                      <p:to>
                                        <p:strVal val="visible"/>
                                      </p:to>
                                    </p:set>
                                  </p:childTnLst>
                                </p:cTn>
                              </p:par>
                              <p:par>
                                <p:cTn id="31" presetID="49" presetClass="path" presetSubtype="0" accel="50000" decel="50000" fill="hold" nodeType="withEffect">
                                  <p:stCondLst>
                                    <p:cond delay="0"/>
                                  </p:stCondLst>
                                  <p:childTnLst>
                                    <p:animMotion origin="layout" path="M 5.55112E-17 -2.59259E-6 L -0.11128 -0.10208 " pathEditMode="relative" rAng="0" ptsTypes="AA">
                                      <p:cBhvr>
                                        <p:cTn id="32" dur="2000" fill="hold"/>
                                        <p:tgtEl>
                                          <p:spTgt spid="105506"/>
                                        </p:tgtEl>
                                        <p:attrNameLst>
                                          <p:attrName>ppt_x</p:attrName>
                                          <p:attrName>ppt_y</p:attrName>
                                        </p:attrNameLst>
                                      </p:cBhvr>
                                      <p:rCtr x="-56" y="-51"/>
                                    </p:animMotion>
                                  </p:childTnLst>
                                </p:cTn>
                              </p:par>
                              <p:par>
                                <p:cTn id="33" presetID="6" presetClass="emph" presetSubtype="0" accel="50000" decel="50000" fill="hold" nodeType="withEffect">
                                  <p:stCondLst>
                                    <p:cond delay="0"/>
                                  </p:stCondLst>
                                  <p:childTnLst>
                                    <p:animScale>
                                      <p:cBhvr>
                                        <p:cTn id="34" dur="2000" fill="hold"/>
                                        <p:tgtEl>
                                          <p:spTgt spid="105506"/>
                                        </p:tgtEl>
                                      </p:cBhvr>
                                      <p:by x="210000" y="210000"/>
                                    </p:animScale>
                                  </p:childTnLst>
                                </p:cTn>
                              </p:par>
                              <p:par>
                                <p:cTn id="35" presetID="6" presetClass="emph" presetSubtype="0" accel="50000" decel="50000" fill="hold" nodeType="withEffect">
                                  <p:stCondLst>
                                    <p:cond delay="0"/>
                                  </p:stCondLst>
                                  <p:childTnLst>
                                    <p:animScale>
                                      <p:cBhvr>
                                        <p:cTn id="36" dur="2000" fill="hold"/>
                                        <p:tgtEl>
                                          <p:spTgt spid="105491"/>
                                        </p:tgtEl>
                                      </p:cBhvr>
                                      <p:by x="200000" y="200000"/>
                                    </p:animScale>
                                  </p:childTnLst>
                                </p:cTn>
                              </p:par>
                              <p:par>
                                <p:cTn id="37" presetID="56" presetClass="path" presetSubtype="0" accel="50000" decel="50000" fill="hold" nodeType="withEffect">
                                  <p:stCondLst>
                                    <p:cond delay="0"/>
                                  </p:stCondLst>
                                  <p:childTnLst>
                                    <p:animMotion origin="layout" path="M 1.38889E-6 1.48148E-6 L -0.11215 -0.14676 " pathEditMode="relative" rAng="0" ptsTypes="AA">
                                      <p:cBhvr>
                                        <p:cTn id="38" dur="2000" fill="hold"/>
                                        <p:tgtEl>
                                          <p:spTgt spid="105491"/>
                                        </p:tgtEl>
                                        <p:attrNameLst>
                                          <p:attrName>ppt_x</p:attrName>
                                          <p:attrName>ppt_y</p:attrName>
                                        </p:attrNameLst>
                                      </p:cBhvr>
                                      <p:rCtr x="-56" y="-73"/>
                                    </p:animMotion>
                                  </p:childTnLst>
                                </p:cTn>
                              </p:par>
                            </p:childTnLst>
                          </p:cTn>
                        </p:par>
                        <p:par>
                          <p:cTn id="39" fill="hold">
                            <p:stCondLst>
                              <p:cond delay="2000"/>
                            </p:stCondLst>
                            <p:childTnLst>
                              <p:par>
                                <p:cTn id="40" presetID="1" presetClass="exit" presetSubtype="0" fill="hold" nodeType="afterEffect">
                                  <p:stCondLst>
                                    <p:cond delay="0"/>
                                  </p:stCondLst>
                                  <p:childTnLst>
                                    <p:set>
                                      <p:cBhvr>
                                        <p:cTn id="41" dur="1" fill="hold">
                                          <p:stCondLst>
                                            <p:cond delay="0"/>
                                          </p:stCondLst>
                                        </p:cTn>
                                        <p:tgtEl>
                                          <p:spTgt spid="105506"/>
                                        </p:tgtEl>
                                        <p:attrNameLst>
                                          <p:attrName>style.visibility</p:attrName>
                                        </p:attrNameLst>
                                      </p:cBhvr>
                                      <p:to>
                                        <p:strVal val="hidden"/>
                                      </p:to>
                                    </p:set>
                                  </p:childTnLst>
                                </p:cTn>
                              </p:par>
                            </p:childTnLst>
                          </p:cTn>
                        </p:par>
                        <p:par>
                          <p:cTn id="42" fill="hold">
                            <p:stCondLst>
                              <p:cond delay="2000"/>
                            </p:stCondLst>
                            <p:childTnLst>
                              <p:par>
                                <p:cTn id="43" presetID="1" presetClass="entr" presetSubtype="0" fill="hold" nodeType="afterEffect">
                                  <p:stCondLst>
                                    <p:cond delay="0"/>
                                  </p:stCondLst>
                                  <p:childTnLst>
                                    <p:set>
                                      <p:cBhvr>
                                        <p:cTn id="44" dur="1" fill="hold">
                                          <p:stCondLst>
                                            <p:cond delay="0"/>
                                          </p:stCondLst>
                                        </p:cTn>
                                        <p:tgtEl>
                                          <p:spTgt spid="105507"/>
                                        </p:tgtEl>
                                        <p:attrNameLst>
                                          <p:attrName>style.visibility</p:attrName>
                                        </p:attrNameLst>
                                      </p:cBhvr>
                                      <p:to>
                                        <p:strVal val="visible"/>
                                      </p:to>
                                    </p:set>
                                  </p:childTnLst>
                                </p:cTn>
                              </p:par>
                            </p:childTnLst>
                          </p:cTn>
                        </p:par>
                        <p:par>
                          <p:cTn id="45" fill="hold">
                            <p:stCondLst>
                              <p:cond delay="2000"/>
                            </p:stCondLst>
                            <p:childTnLst>
                              <p:par>
                                <p:cTn id="46" presetID="1" presetClass="exit" presetSubtype="0" fill="hold" nodeType="afterEffect">
                                  <p:stCondLst>
                                    <p:cond delay="0"/>
                                  </p:stCondLst>
                                  <p:childTnLst>
                                    <p:set>
                                      <p:cBhvr>
                                        <p:cTn id="47" dur="1" fill="hold">
                                          <p:stCondLst>
                                            <p:cond delay="0"/>
                                          </p:stCondLst>
                                        </p:cTn>
                                        <p:tgtEl>
                                          <p:spTgt spid="105491"/>
                                        </p:tgtEl>
                                        <p:attrNameLst>
                                          <p:attrName>style.visibility</p:attrName>
                                        </p:attrNameLst>
                                      </p:cBhvr>
                                      <p:to>
                                        <p:strVal val="hidden"/>
                                      </p:to>
                                    </p:set>
                                  </p:childTnLst>
                                </p:cTn>
                              </p:par>
                            </p:childTnLst>
                          </p:cTn>
                        </p:par>
                        <p:par>
                          <p:cTn id="48" fill="hold">
                            <p:stCondLst>
                              <p:cond delay="2000"/>
                            </p:stCondLst>
                            <p:childTnLst>
                              <p:par>
                                <p:cTn id="49" presetID="1" presetClass="entr" presetSubtype="0" fill="hold" nodeType="afterEffect">
                                  <p:stCondLst>
                                    <p:cond delay="0"/>
                                  </p:stCondLst>
                                  <p:childTnLst>
                                    <p:set>
                                      <p:cBhvr>
                                        <p:cTn id="50" dur="1" fill="hold">
                                          <p:stCondLst>
                                            <p:cond delay="0"/>
                                          </p:stCondLst>
                                        </p:cTn>
                                        <p:tgtEl>
                                          <p:spTgt spid="105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94" grpId="0"/>
      <p:bldP spid="105495" grpId="0"/>
      <p:bldP spid="105496" grpId="0"/>
      <p:bldP spid="105497" grpId="0"/>
      <p:bldP spid="105499" grpId="0"/>
      <p:bldP spid="105500" grpId="0"/>
      <p:bldP spid="105501" grpId="0"/>
      <p:bldP spid="10550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53200" y="6248400"/>
            <a:ext cx="2133600" cy="457200"/>
          </a:xfrm>
          <a:prstGeom prst="rect">
            <a:avLst/>
          </a:prstGeom>
        </p:spPr>
        <p:txBody>
          <a:bodyPr/>
          <a:lstStyle/>
          <a:p>
            <a:fld id="{EAA01618-0F07-4756-ADB4-20D114D122F2}" type="slidenum">
              <a:rPr lang="he-IL"/>
              <a:pPr/>
              <a:t>27</a:t>
            </a:fld>
            <a:endParaRPr lang="en-US"/>
          </a:p>
        </p:txBody>
      </p:sp>
      <p:sp>
        <p:nvSpPr>
          <p:cNvPr id="96258" name="Rectangle 2"/>
          <p:cNvSpPr>
            <a:spLocks noGrp="1" noChangeArrowheads="1"/>
          </p:cNvSpPr>
          <p:nvPr>
            <p:ph type="title"/>
          </p:nvPr>
        </p:nvSpPr>
        <p:spPr>
          <a:xfrm>
            <a:off x="457200" y="-76200"/>
            <a:ext cx="8229600" cy="1371600"/>
          </a:xfrm>
        </p:spPr>
        <p:txBody>
          <a:bodyPr/>
          <a:lstStyle/>
          <a:p>
            <a:r>
              <a:rPr lang="en-US" b="1" dirty="0">
                <a:latin typeface="Garamond" pitchFamily="18" charset="0"/>
              </a:rPr>
              <a:t>Conclusions</a:t>
            </a:r>
          </a:p>
        </p:txBody>
      </p:sp>
      <p:sp>
        <p:nvSpPr>
          <p:cNvPr id="96259" name="Rectangle 3"/>
          <p:cNvSpPr>
            <a:spLocks noGrp="1" noChangeArrowheads="1"/>
          </p:cNvSpPr>
          <p:nvPr>
            <p:ph type="body" idx="1"/>
          </p:nvPr>
        </p:nvSpPr>
        <p:spPr>
          <a:xfrm>
            <a:off x="457200" y="1295400"/>
            <a:ext cx="8229600" cy="3886200"/>
          </a:xfrm>
        </p:spPr>
        <p:txBody>
          <a:bodyPr/>
          <a:lstStyle/>
          <a:p>
            <a:pPr algn="l" rtl="0"/>
            <a:r>
              <a:rPr lang="en-US" dirty="0" smtClean="0">
                <a:latin typeface="Garamond" pitchFamily="18" charset="0"/>
              </a:rPr>
              <a:t>Droplet </a:t>
            </a:r>
            <a:r>
              <a:rPr lang="en-US" dirty="0">
                <a:latin typeface="Garamond" pitchFamily="18" charset="0"/>
              </a:rPr>
              <a:t>Hetero-</a:t>
            </a:r>
            <a:r>
              <a:rPr lang="en-US" dirty="0" err="1">
                <a:latin typeface="Garamond" pitchFamily="18" charset="0"/>
              </a:rPr>
              <a:t>Epitaxy</a:t>
            </a:r>
            <a:r>
              <a:rPr lang="en-US" dirty="0">
                <a:latin typeface="Garamond" pitchFamily="18" charset="0"/>
              </a:rPr>
              <a:t> is </a:t>
            </a:r>
            <a:r>
              <a:rPr lang="en-US" dirty="0" smtClean="0">
                <a:latin typeface="Garamond" pitchFamily="18" charset="0"/>
              </a:rPr>
              <a:t>very fixable and sensitive </a:t>
            </a:r>
            <a:r>
              <a:rPr lang="en-US" dirty="0">
                <a:latin typeface="Garamond" pitchFamily="18" charset="0"/>
              </a:rPr>
              <a:t>to surfactants, temperature, </a:t>
            </a:r>
            <a:r>
              <a:rPr lang="en-US" dirty="0" smtClean="0">
                <a:latin typeface="Garamond" pitchFamily="18" charset="0"/>
              </a:rPr>
              <a:t>intermixing</a:t>
            </a:r>
          </a:p>
          <a:p>
            <a:pPr algn="l" rtl="0"/>
            <a:r>
              <a:rPr lang="en-US" dirty="0" smtClean="0">
                <a:latin typeface="Garamond" pitchFamily="18" charset="0"/>
              </a:rPr>
              <a:t>We have developed new arsenal of unique methods </a:t>
            </a:r>
            <a:r>
              <a:rPr lang="en-US" dirty="0">
                <a:latin typeface="Garamond" pitchFamily="18" charset="0"/>
              </a:rPr>
              <a:t>to characterize self-assembled quantum </a:t>
            </a:r>
            <a:r>
              <a:rPr lang="en-US" dirty="0" smtClean="0">
                <a:latin typeface="Garamond" pitchFamily="18" charset="0"/>
              </a:rPr>
              <a:t>dots; Kelvin probe, Non-destructive COBRA, HRTEM pair peak algorithm.</a:t>
            </a:r>
            <a:endParaRPr lang="en-US" dirty="0">
              <a:latin typeface="Garamond" pitchFamily="18" charset="0"/>
            </a:endParaRPr>
          </a:p>
          <a:p>
            <a:pPr algn="l" rtl="0"/>
            <a:r>
              <a:rPr lang="en-US" dirty="0" smtClean="0">
                <a:latin typeface="Garamond" pitchFamily="18" charset="0"/>
              </a:rPr>
              <a:t>A  detailed growth model enables the growth control</a:t>
            </a:r>
            <a:endParaRPr lang="en-US"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 y="-152400"/>
            <a:ext cx="9525000" cy="1143000"/>
          </a:xfrm>
        </p:spPr>
        <p:txBody>
          <a:bodyPr/>
          <a:lstStyle/>
          <a:p>
            <a:pPr eaLnBrk="1" hangingPunct="1"/>
            <a:r>
              <a:rPr lang="en-US" sz="3600" dirty="0" smtClean="0">
                <a:solidFill>
                  <a:srgbClr val="CC0000"/>
                </a:solidFill>
              </a:rPr>
              <a:t/>
            </a:r>
            <a:br>
              <a:rPr lang="en-US" sz="3600" dirty="0" smtClean="0">
                <a:solidFill>
                  <a:srgbClr val="CC0000"/>
                </a:solidFill>
              </a:rPr>
            </a:br>
            <a:r>
              <a:rPr lang="en-US" b="1" dirty="0" smtClean="0">
                <a:latin typeface="Times New Roman" pitchFamily="18" charset="0"/>
                <a:cs typeface="Times New Roman" pitchFamily="18" charset="0"/>
              </a:rPr>
              <a:t>Many thanks to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p:txBody>
      </p:sp>
      <p:sp>
        <p:nvSpPr>
          <p:cNvPr id="6147" name="Text Box 3"/>
          <p:cNvSpPr txBox="1">
            <a:spLocks noChangeArrowheads="1"/>
          </p:cNvSpPr>
          <p:nvPr/>
        </p:nvSpPr>
        <p:spPr bwMode="auto">
          <a:xfrm>
            <a:off x="304800" y="2667000"/>
            <a:ext cx="7086600" cy="3046988"/>
          </a:xfrm>
          <a:prstGeom prst="rect">
            <a:avLst/>
          </a:prstGeom>
          <a:noFill/>
          <a:ln w="9525" algn="ctr">
            <a:noFill/>
            <a:miter lim="800000"/>
            <a:headEnd/>
            <a:tailEnd/>
          </a:ln>
        </p:spPr>
        <p:txBody>
          <a:bodyPr wrap="square">
            <a:spAutoFit/>
          </a:bodyPr>
          <a:lstStyle/>
          <a:p>
            <a:pPr marL="342900" indent="-342900" algn="ctr" rtl="0"/>
            <a:endParaRPr lang="en-US" dirty="0">
              <a:latin typeface="Times New Roman" pitchFamily="18" charset="0"/>
              <a:cs typeface="Times New Roman" pitchFamily="18" charset="0"/>
            </a:endParaRPr>
          </a:p>
          <a:p>
            <a:pPr marL="342900" indent="-342900" algn="ctr" rtl="0"/>
            <a:endParaRPr lang="en-US" b="1" dirty="0">
              <a:latin typeface="Times New Roman" pitchFamily="18" charset="0"/>
              <a:cs typeface="Times New Roman" pitchFamily="18" charset="0"/>
            </a:endParaRPr>
          </a:p>
          <a:p>
            <a:pPr marL="342900" indent="-342900" algn="ctr" rtl="0"/>
            <a:r>
              <a:rPr lang="en-US" sz="2400" b="1" dirty="0" smtClean="0">
                <a:solidFill>
                  <a:srgbClr val="CC0000"/>
                </a:solidFill>
                <a:latin typeface="Times New Roman" pitchFamily="18" charset="0"/>
                <a:cs typeface="Times New Roman" pitchFamily="18" charset="0"/>
              </a:rPr>
              <a:t>And</a:t>
            </a:r>
          </a:p>
          <a:p>
            <a:r>
              <a:rPr lang="en-US" b="1" dirty="0" smtClean="0">
                <a:latin typeface="Times New Roman" pitchFamily="18" charset="0"/>
                <a:cs typeface="Times New Roman" pitchFamily="18" charset="0"/>
              </a:rPr>
              <a:t>Sergey </a:t>
            </a:r>
            <a:r>
              <a:rPr lang="en-US" b="1" dirty="0" err="1" smtClean="0">
                <a:latin typeface="Times New Roman" pitchFamily="18" charset="0"/>
                <a:cs typeface="Times New Roman" pitchFamily="18" charset="0"/>
              </a:rPr>
              <a:t>Shusterman</a:t>
            </a:r>
            <a:endParaRPr lang="en-US" b="1" baseline="30000" dirty="0" smtClean="0">
              <a:latin typeface="Times New Roman" pitchFamily="18" charset="0"/>
              <a:cs typeface="Times New Roman" pitchFamily="18" charset="0"/>
            </a:endParaRPr>
          </a:p>
          <a:p>
            <a:r>
              <a:rPr lang="en-US" i="1" dirty="0" smtClean="0">
                <a:latin typeface="Times New Roman" pitchFamily="18" charset="0"/>
                <a:cs typeface="Times New Roman" pitchFamily="18" charset="0"/>
              </a:rPr>
              <a:t>Applied Physics Division, Solid State Physics Group, Soreq NRC, Israel</a:t>
            </a:r>
            <a:endParaRPr lang="he-IL" i="1" dirty="0" smtClean="0">
              <a:latin typeface="Times New Roman" pitchFamily="18" charset="0"/>
              <a:cs typeface="Times New Roman" pitchFamily="18" charset="0"/>
            </a:endParaRPr>
          </a:p>
          <a:p>
            <a:pPr marL="342900" indent="-342900" algn="ctr" rtl="0"/>
            <a:endParaRPr lang="en-US" b="1" dirty="0">
              <a:solidFill>
                <a:srgbClr val="CC0000"/>
              </a:solidFill>
              <a:latin typeface="Times New Roman" pitchFamily="18" charset="0"/>
              <a:cs typeface="Times New Roman" pitchFamily="18" charset="0"/>
            </a:endParaRPr>
          </a:p>
          <a:p>
            <a:pPr rtl="0"/>
            <a:r>
              <a:rPr lang="en-US" b="1" dirty="0" err="1" smtClean="0">
                <a:latin typeface="Times New Roman" pitchFamily="18" charset="0"/>
                <a:cs typeface="Times New Roman" pitchFamily="18" charset="0"/>
              </a:rPr>
              <a:t>Yizhak</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Yacoby</a:t>
            </a:r>
            <a:r>
              <a:rPr lang="en-US" b="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Racah</a:t>
            </a:r>
            <a:r>
              <a:rPr lang="en-US" i="1" dirty="0" smtClean="0">
                <a:latin typeface="Times New Roman" pitchFamily="18" charset="0"/>
                <a:cs typeface="Times New Roman" pitchFamily="18" charset="0"/>
              </a:rPr>
              <a:t> Institute of Physics, HUJI</a:t>
            </a:r>
          </a:p>
          <a:p>
            <a:pPr rtl="0"/>
            <a:endParaRPr lang="en-US" b="1" i="1" dirty="0" smtClean="0">
              <a:latin typeface="Times New Roman" pitchFamily="18" charset="0"/>
              <a:cs typeface="Times New Roman" pitchFamily="18" charset="0"/>
            </a:endParaRPr>
          </a:p>
          <a:p>
            <a:pPr rtl="0"/>
            <a:r>
              <a:rPr lang="en-US" b="1" dirty="0" smtClean="0">
                <a:latin typeface="Times New Roman" pitchFamily="18" charset="0"/>
                <a:cs typeface="Times New Roman" pitchFamily="18" charset="0"/>
              </a:rPr>
              <a:t>Roy Clarke, Divine </a:t>
            </a:r>
            <a:r>
              <a:rPr lang="en-US" b="1" dirty="0" err="1" smtClean="0">
                <a:latin typeface="Times New Roman" pitchFamily="18" charset="0"/>
                <a:cs typeface="Times New Roman" pitchFamily="18" charset="0"/>
              </a:rPr>
              <a:t>Kumah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Naji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Husseini</a:t>
            </a:r>
            <a:r>
              <a:rPr lang="en-US" b="1" dirty="0" smtClean="0">
                <a:latin typeface="Times New Roman" pitchFamily="18" charset="0"/>
                <a:cs typeface="Times New Roman" pitchFamily="18" charset="0"/>
              </a:rPr>
              <a:t>, Chris </a:t>
            </a:r>
            <a:r>
              <a:rPr lang="en-US" b="1" dirty="0" err="1" smtClean="0">
                <a:latin typeface="Times New Roman" pitchFamily="18" charset="0"/>
                <a:cs typeface="Times New Roman" pitchFamily="18" charset="0"/>
              </a:rPr>
              <a:t>Schelpütz</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Yongsoo</a:t>
            </a:r>
            <a:r>
              <a:rPr lang="en-US" b="1" dirty="0" smtClean="0">
                <a:latin typeface="Times New Roman" pitchFamily="18" charset="0"/>
                <a:cs typeface="Times New Roman" pitchFamily="18" charset="0"/>
              </a:rPr>
              <a:t> Yang, </a:t>
            </a:r>
          </a:p>
          <a:p>
            <a:pPr rtl="0"/>
            <a:r>
              <a:rPr lang="en-US" i="1" dirty="0" smtClean="0">
                <a:latin typeface="Times New Roman" pitchFamily="18" charset="0"/>
                <a:cs typeface="Times New Roman" pitchFamily="18" charset="0"/>
              </a:rPr>
              <a:t>University of Michigan, Ann Arbor, MI</a:t>
            </a:r>
          </a:p>
          <a:p>
            <a:pPr marL="342900" indent="-342900" algn="ctr" rtl="0"/>
            <a:endParaRPr lang="en-US" b="1" dirty="0">
              <a:latin typeface="Times New Roman" pitchFamily="18" charset="0"/>
              <a:cs typeface="Times New Roman" pitchFamily="18" charset="0"/>
            </a:endParaRPr>
          </a:p>
          <a:p>
            <a:pPr marL="342900" indent="-342900" algn="ctr" rtl="0"/>
            <a:endParaRPr lang="en-US" b="1" dirty="0">
              <a:latin typeface="Times New Roman" pitchFamily="18" charset="0"/>
              <a:cs typeface="Times New Roman" pitchFamily="18" charset="0"/>
            </a:endParaRPr>
          </a:p>
          <a:p>
            <a:pPr marL="342900" indent="-342900" algn="ctr" rtl="0"/>
            <a:endParaRPr lang="en-US" b="1" dirty="0">
              <a:latin typeface="Times New Roman" pitchFamily="18" charset="0"/>
              <a:cs typeface="Times New Roman" pitchFamily="18" charset="0"/>
            </a:endParaRPr>
          </a:p>
        </p:txBody>
      </p:sp>
      <p:sp>
        <p:nvSpPr>
          <p:cNvPr id="6148" name="TextBox 5"/>
          <p:cNvSpPr txBox="1">
            <a:spLocks noChangeArrowheads="1"/>
          </p:cNvSpPr>
          <p:nvPr/>
        </p:nvSpPr>
        <p:spPr bwMode="auto">
          <a:xfrm>
            <a:off x="3733800" y="1344612"/>
            <a:ext cx="4648200" cy="1169988"/>
          </a:xfrm>
          <a:prstGeom prst="rect">
            <a:avLst/>
          </a:prstGeom>
          <a:noFill/>
          <a:ln w="9525">
            <a:noFill/>
            <a:miter lim="800000"/>
            <a:headEnd/>
            <a:tailEnd/>
          </a:ln>
        </p:spPr>
        <p:txBody>
          <a:bodyPr>
            <a:spAutoFit/>
          </a:bodyPr>
          <a:lstStyle/>
          <a:p>
            <a:pPr rtl="0"/>
            <a:r>
              <a:rPr lang="en-US" b="1" dirty="0">
                <a:latin typeface="Times New Roman" pitchFamily="18" charset="0"/>
                <a:cs typeface="Times New Roman" pitchFamily="18" charset="0"/>
              </a:rPr>
              <a:t>Our Group:  Dr. Shira Yochelis, Naomi </a:t>
            </a:r>
            <a:r>
              <a:rPr lang="en-US" b="1" dirty="0" err="1">
                <a:latin typeface="Times New Roman" pitchFamily="18" charset="0"/>
                <a:cs typeface="Times New Roman" pitchFamily="18" charset="0"/>
              </a:rPr>
              <a:t>Elfassy</a:t>
            </a:r>
            <a:r>
              <a:rPr lang="en-US" b="1" dirty="0">
                <a:latin typeface="Times New Roman" pitchFamily="18" charset="0"/>
                <a:cs typeface="Times New Roman" pitchFamily="18" charset="0"/>
              </a:rPr>
              <a:t>, Eyal  Cohen, Eran Katzir , Avner Neubauer, Ayelet Strauss, Guy Koplovitz, Oren Ben </a:t>
            </a:r>
            <a:r>
              <a:rPr lang="en-US" b="1" dirty="0" err="1">
                <a:latin typeface="Times New Roman" pitchFamily="18" charset="0"/>
                <a:cs typeface="Times New Roman" pitchFamily="18" charset="0"/>
              </a:rPr>
              <a:t>Dor</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Odelya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Koslovsky</a:t>
            </a:r>
            <a:r>
              <a:rPr lang="en-US" b="1" dirty="0">
                <a:latin typeface="Times New Roman" pitchFamily="18" charset="0"/>
                <a:cs typeface="Times New Roman" pitchFamily="18" charset="0"/>
              </a:rPr>
              <a:t>, Yaalat Chen. Zohar, Ido </a:t>
            </a:r>
            <a:r>
              <a:rPr lang="en-US" b="1" dirty="0" err="1">
                <a:latin typeface="Times New Roman" pitchFamily="18" charset="0"/>
                <a:cs typeface="Times New Roman" pitchFamily="18" charset="0"/>
              </a:rPr>
              <a:t>Eisnberg</a:t>
            </a:r>
            <a:r>
              <a:rPr lang="en-US" b="1" dirty="0">
                <a:latin typeface="Times New Roman" pitchFamily="18" charset="0"/>
                <a:cs typeface="Times New Roman" pitchFamily="18" charset="0"/>
              </a:rPr>
              <a:t>, Yuval Shifriss, Ohad </a:t>
            </a:r>
            <a:r>
              <a:rPr lang="en-US" b="1" dirty="0" err="1">
                <a:latin typeface="Times New Roman" pitchFamily="18" charset="0"/>
                <a:cs typeface="Times New Roman" pitchFamily="18" charset="0"/>
              </a:rPr>
              <a:t>Westrich</a:t>
            </a:r>
            <a:endParaRPr lang="en-US" b="1" dirty="0">
              <a:latin typeface="Times New Roman" pitchFamily="18" charset="0"/>
              <a:cs typeface="Times New Roman" pitchFamily="18" charset="0"/>
            </a:endParaRPr>
          </a:p>
          <a:p>
            <a:endParaRPr lang="en-US" dirty="0"/>
          </a:p>
        </p:txBody>
      </p:sp>
      <p:sp>
        <p:nvSpPr>
          <p:cNvPr id="6149" name="TextBox 6"/>
          <p:cNvSpPr txBox="1">
            <a:spLocks noChangeArrowheads="1"/>
          </p:cNvSpPr>
          <p:nvPr/>
        </p:nvSpPr>
        <p:spPr bwMode="auto">
          <a:xfrm>
            <a:off x="4191000" y="987425"/>
            <a:ext cx="3597275" cy="307975"/>
          </a:xfrm>
          <a:prstGeom prst="rect">
            <a:avLst/>
          </a:prstGeom>
          <a:noFill/>
          <a:ln w="9525">
            <a:noFill/>
            <a:miter lim="800000"/>
            <a:headEnd/>
            <a:tailEnd/>
          </a:ln>
        </p:spPr>
        <p:txBody>
          <a:bodyPr wrap="none">
            <a:spAutoFit/>
          </a:bodyPr>
          <a:lstStyle/>
          <a:p>
            <a:r>
              <a:rPr lang="en-US" dirty="0"/>
              <a:t>http://aph.huji.ac.il/people/paltiel/index.html</a:t>
            </a:r>
          </a:p>
        </p:txBody>
      </p:sp>
      <p:sp>
        <p:nvSpPr>
          <p:cNvPr id="6150" name="Text Box 7"/>
          <p:cNvSpPr txBox="1">
            <a:spLocks noChangeArrowheads="1"/>
          </p:cNvSpPr>
          <p:nvPr/>
        </p:nvSpPr>
        <p:spPr bwMode="auto">
          <a:xfrm>
            <a:off x="1981200" y="5334000"/>
            <a:ext cx="6037263" cy="523875"/>
          </a:xfrm>
          <a:prstGeom prst="rect">
            <a:avLst/>
          </a:prstGeom>
          <a:noFill/>
          <a:ln w="9525" algn="ctr">
            <a:noFill/>
            <a:miter lim="800000"/>
            <a:headEnd/>
            <a:tailEnd/>
          </a:ln>
        </p:spPr>
        <p:txBody>
          <a:bodyPr wrap="none">
            <a:spAutoFit/>
          </a:bodyPr>
          <a:lstStyle/>
          <a:p>
            <a:pPr algn="ctr" rtl="0"/>
            <a:r>
              <a:rPr lang="en-US" b="1" dirty="0">
                <a:solidFill>
                  <a:srgbClr val="FF3300"/>
                </a:solidFill>
              </a:rPr>
              <a:t>Financing:, ISF,  ISF-BICORA, DARPA, MOD, Israel Taiwan, </a:t>
            </a:r>
            <a:r>
              <a:rPr lang="en-US" b="1" dirty="0" err="1">
                <a:solidFill>
                  <a:srgbClr val="FF3300"/>
                </a:solidFill>
              </a:rPr>
              <a:t>Magneton</a:t>
            </a:r>
            <a:endParaRPr lang="en-US" b="1" dirty="0">
              <a:solidFill>
                <a:srgbClr val="FF3300"/>
              </a:solidFill>
            </a:endParaRPr>
          </a:p>
          <a:p>
            <a:pPr algn="ctr" rtl="0"/>
            <a:r>
              <a:rPr lang="en-US" b="1" dirty="0">
                <a:solidFill>
                  <a:srgbClr val="FF3300"/>
                </a:solidFill>
              </a:rPr>
              <a:t>Capital Nature , FTA and Peter </a:t>
            </a:r>
            <a:r>
              <a:rPr lang="en-US" b="1" dirty="0" err="1">
                <a:solidFill>
                  <a:srgbClr val="FF3300"/>
                </a:solidFill>
              </a:rPr>
              <a:t>Brojde</a:t>
            </a:r>
            <a:r>
              <a:rPr lang="en-US" b="1" dirty="0">
                <a:solidFill>
                  <a:srgbClr val="FF3300"/>
                </a:solidFill>
              </a:rPr>
              <a:t> center</a:t>
            </a:r>
          </a:p>
        </p:txBody>
      </p:sp>
      <p:pic>
        <p:nvPicPr>
          <p:cNvPr id="6151" name="Picture 7" descr="group pic.jpg"/>
          <p:cNvPicPr>
            <a:picLocks noChangeAspect="1"/>
          </p:cNvPicPr>
          <p:nvPr/>
        </p:nvPicPr>
        <p:blipFill>
          <a:blip r:embed="rId3" cstate="print"/>
          <a:srcRect/>
          <a:stretch>
            <a:fillRect/>
          </a:stretch>
        </p:blipFill>
        <p:spPr bwMode="auto">
          <a:xfrm>
            <a:off x="609600" y="838200"/>
            <a:ext cx="2895600" cy="2212975"/>
          </a:xfrm>
          <a:prstGeom prst="rect">
            <a:avLst/>
          </a:prstGeom>
          <a:noFill/>
          <a:ln w="9525">
            <a:noFill/>
            <a:miter lim="800000"/>
            <a:headEnd/>
            <a:tailEnd/>
          </a:ln>
        </p:spPr>
      </p:pic>
      <p:pic>
        <p:nvPicPr>
          <p:cNvPr id="6152" name="Picture 8" descr="group2.jpg"/>
          <p:cNvPicPr>
            <a:picLocks noChangeAspect="1"/>
          </p:cNvPicPr>
          <p:nvPr/>
        </p:nvPicPr>
        <p:blipFill>
          <a:blip r:embed="rId4" cstate="print"/>
          <a:srcRect/>
          <a:stretch>
            <a:fillRect/>
          </a:stretch>
        </p:blipFill>
        <p:spPr bwMode="auto">
          <a:xfrm>
            <a:off x="5664087" y="2438400"/>
            <a:ext cx="2870313"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500042"/>
            <a:ext cx="7498080" cy="1143000"/>
          </a:xfrm>
        </p:spPr>
        <p:txBody>
          <a:bodyPr/>
          <a:lstStyle/>
          <a:p>
            <a:pPr algn="ctr"/>
            <a:r>
              <a:rPr lang="en-IN" dirty="0" smtClean="0"/>
              <a:t>Let Us Meet Again</a:t>
            </a:r>
            <a:endParaRPr lang="en-IN" dirty="0"/>
          </a:p>
        </p:txBody>
      </p:sp>
      <p:sp>
        <p:nvSpPr>
          <p:cNvPr id="3" name="Content Placeholder 2"/>
          <p:cNvSpPr>
            <a:spLocks noGrp="1"/>
          </p:cNvSpPr>
          <p:nvPr>
            <p:ph idx="1"/>
          </p:nvPr>
        </p:nvSpPr>
        <p:spPr>
          <a:xfrm>
            <a:off x="500034" y="1928802"/>
            <a:ext cx="8433654" cy="3695712"/>
          </a:xfrm>
        </p:spPr>
        <p:txBody>
          <a:bodyPr/>
          <a:lstStyle/>
          <a:p>
            <a:pPr algn="ctr">
              <a:buNone/>
            </a:pPr>
            <a:r>
              <a:rPr lang="en-IN" dirty="0" smtClean="0"/>
              <a:t>We welcome all to our future group conferences of Omics group international</a:t>
            </a:r>
          </a:p>
          <a:p>
            <a:pPr algn="ctr">
              <a:buNone/>
            </a:pPr>
            <a:r>
              <a:rPr lang="en-IN" dirty="0" smtClean="0"/>
              <a:t>Please visit:</a:t>
            </a:r>
          </a:p>
          <a:p>
            <a:pPr algn="ctr">
              <a:buNone/>
            </a:pPr>
            <a:r>
              <a:rPr lang="en-IN" dirty="0" smtClean="0">
                <a:solidFill>
                  <a:srgbClr val="0070C0"/>
                </a:solidFill>
                <a:hlinkClick r:id="rId2"/>
              </a:rPr>
              <a:t>www.omicsgroup.com</a:t>
            </a:r>
            <a:endParaRPr lang="en-IN" dirty="0" smtClean="0">
              <a:solidFill>
                <a:srgbClr val="0070C0"/>
              </a:solidFill>
            </a:endParaRPr>
          </a:p>
          <a:p>
            <a:pPr algn="ctr">
              <a:buNone/>
            </a:pPr>
            <a:r>
              <a:rPr lang="en-IN" dirty="0" smtClean="0">
                <a:solidFill>
                  <a:srgbClr val="0070C0"/>
                </a:solidFill>
                <a:hlinkClick r:id="rId3"/>
              </a:rPr>
              <a:t>www.Conferenceseries.com</a:t>
            </a:r>
            <a:r>
              <a:rPr lang="en-IN" dirty="0" smtClean="0">
                <a:solidFill>
                  <a:srgbClr val="0070C0"/>
                </a:solidFill>
              </a:rPr>
              <a:t> </a:t>
            </a:r>
          </a:p>
          <a:p>
            <a:pPr algn="ctr">
              <a:buNone/>
            </a:pPr>
            <a:r>
              <a:rPr lang="en-IN" dirty="0" smtClean="0">
                <a:solidFill>
                  <a:srgbClr val="0070C0"/>
                </a:solidFill>
                <a:hlinkClick r:id="rId4"/>
              </a:rPr>
              <a:t>http://optics.conferenceseries.com/</a:t>
            </a:r>
            <a:r>
              <a:rPr lang="en-IN" dirty="0" smtClean="0">
                <a:solidFill>
                  <a:srgbClr val="0070C0"/>
                </a:solidFill>
              </a:rPr>
              <a:t> </a:t>
            </a:r>
            <a:endParaRPr lang="en-IN" dirty="0">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4"/>
          <p:cNvSpPr txBox="1">
            <a:spLocks noChangeArrowheads="1"/>
          </p:cNvSpPr>
          <p:nvPr/>
        </p:nvSpPr>
        <p:spPr bwMode="auto">
          <a:xfrm>
            <a:off x="237255" y="4862513"/>
            <a:ext cx="8678145" cy="1477328"/>
          </a:xfrm>
          <a:prstGeom prst="rect">
            <a:avLst/>
          </a:prstGeom>
          <a:noFill/>
          <a:ln w="9525" algn="ctr">
            <a:noFill/>
            <a:miter lim="800000"/>
            <a:headEnd/>
            <a:tailEnd/>
          </a:ln>
        </p:spPr>
        <p:txBody>
          <a:bodyPr wrap="none">
            <a:spAutoFit/>
          </a:bodyPr>
          <a:lstStyle/>
          <a:p>
            <a:pPr lvl="0" rtl="0">
              <a:spcBef>
                <a:spcPct val="20000"/>
              </a:spcBef>
              <a:buClr>
                <a:srgbClr val="B2D8DA"/>
              </a:buClr>
              <a:buSzPct val="80000"/>
            </a:pPr>
            <a:r>
              <a:rPr lang="en-US" sz="1800" dirty="0" smtClean="0">
                <a:solidFill>
                  <a:srgbClr val="3333FF"/>
                </a:solidFill>
              </a:rPr>
              <a:t>S. </a:t>
            </a:r>
            <a:r>
              <a:rPr lang="en-US" sz="1800" dirty="0" err="1" smtClean="0">
                <a:solidFill>
                  <a:srgbClr val="3333FF"/>
                </a:solidFill>
              </a:rPr>
              <a:t>Shusterman</a:t>
            </a:r>
            <a:r>
              <a:rPr lang="en-US" sz="1800" dirty="0" smtClean="0">
                <a:solidFill>
                  <a:srgbClr val="3333FF"/>
                </a:solidFill>
              </a:rPr>
              <a:t> </a:t>
            </a:r>
            <a:r>
              <a:rPr lang="en-US" sz="1800" kern="0" dirty="0" smtClean="0">
                <a:solidFill>
                  <a:srgbClr val="3333FF"/>
                </a:solidFill>
              </a:rPr>
              <a:t>E. Cohen, N. </a:t>
            </a:r>
            <a:r>
              <a:rPr lang="en-US" sz="1800" kern="0" dirty="0" err="1" smtClean="0">
                <a:solidFill>
                  <a:srgbClr val="3333FF"/>
                </a:solidFill>
              </a:rPr>
              <a:t>Elfassy</a:t>
            </a:r>
            <a:r>
              <a:rPr lang="en-US" sz="1800" kern="0" dirty="0" smtClean="0">
                <a:solidFill>
                  <a:srgbClr val="3333FF"/>
                </a:solidFill>
              </a:rPr>
              <a:t>, D. P. </a:t>
            </a:r>
            <a:r>
              <a:rPr lang="en-US" sz="1800" kern="0" dirty="0" err="1" smtClean="0">
                <a:solidFill>
                  <a:srgbClr val="3333FF"/>
                </a:solidFill>
              </a:rPr>
              <a:t>Kumah</a:t>
            </a:r>
            <a:r>
              <a:rPr lang="en-US" sz="1800" kern="0" dirty="0" smtClean="0">
                <a:solidFill>
                  <a:srgbClr val="3333FF"/>
                </a:solidFill>
              </a:rPr>
              <a:t>, Y. </a:t>
            </a:r>
            <a:r>
              <a:rPr lang="en-US" sz="1800" kern="0" dirty="0" err="1" smtClean="0">
                <a:solidFill>
                  <a:srgbClr val="3333FF"/>
                </a:solidFill>
              </a:rPr>
              <a:t>Yacoby</a:t>
            </a:r>
            <a:r>
              <a:rPr lang="en-US" sz="1800" kern="0" dirty="0" smtClean="0">
                <a:solidFill>
                  <a:srgbClr val="3333FF"/>
                </a:solidFill>
              </a:rPr>
              <a:t>, R. Clarke, Y. Paltiel</a:t>
            </a:r>
            <a:endParaRPr lang="he-IL" sz="1800" kern="0" dirty="0" smtClean="0">
              <a:solidFill>
                <a:srgbClr val="3333FF"/>
              </a:solidFill>
            </a:endParaRPr>
          </a:p>
          <a:p>
            <a:pPr algn="ctr"/>
            <a:r>
              <a:rPr lang="en-US" sz="2400" b="1" i="1" dirty="0" smtClean="0">
                <a:latin typeface="Times New Roman" pitchFamily="18" charset="0"/>
                <a:cs typeface="Times New Roman" pitchFamily="18" charset="0"/>
              </a:rPr>
              <a:t>Applied </a:t>
            </a:r>
            <a:r>
              <a:rPr lang="en-US" sz="2400" b="1" i="1" dirty="0">
                <a:latin typeface="Times New Roman" pitchFamily="18" charset="0"/>
                <a:cs typeface="Times New Roman" pitchFamily="18" charset="0"/>
              </a:rPr>
              <a:t>Physics Department </a:t>
            </a:r>
          </a:p>
          <a:p>
            <a:pPr algn="ctr"/>
            <a:r>
              <a:rPr lang="en-US" sz="2400" b="1" i="1" dirty="0">
                <a:latin typeface="Times New Roman" pitchFamily="18" charset="0"/>
                <a:cs typeface="Times New Roman" pitchFamily="18" charset="0"/>
              </a:rPr>
              <a:t>Center for nano science and nano technology,</a:t>
            </a:r>
          </a:p>
          <a:p>
            <a:pPr algn="ctr"/>
            <a:r>
              <a:rPr lang="en-US" sz="2400" b="1" i="1" dirty="0">
                <a:latin typeface="Times New Roman" pitchFamily="18" charset="0"/>
                <a:cs typeface="Times New Roman" pitchFamily="18" charset="0"/>
              </a:rPr>
              <a:t> HUJI, Israel</a:t>
            </a:r>
          </a:p>
        </p:txBody>
      </p:sp>
      <p:sp>
        <p:nvSpPr>
          <p:cNvPr id="5123" name="Rectangle 21"/>
          <p:cNvSpPr>
            <a:spLocks noChangeArrowheads="1"/>
          </p:cNvSpPr>
          <p:nvPr/>
        </p:nvSpPr>
        <p:spPr bwMode="auto">
          <a:xfrm>
            <a:off x="-46037" y="546100"/>
            <a:ext cx="9190037" cy="1587500"/>
          </a:xfrm>
          <a:prstGeom prst="rect">
            <a:avLst/>
          </a:prstGeom>
          <a:noFill/>
          <a:ln w="9525">
            <a:solidFill>
              <a:schemeClr val="bg1"/>
            </a:solidFill>
            <a:miter lim="800000"/>
            <a:headEnd/>
            <a:tailEnd/>
          </a:ln>
        </p:spPr>
        <p:txBody>
          <a:bodyPr anchor="ctr"/>
          <a:lstStyle/>
          <a:p>
            <a:pPr algn="ctr"/>
            <a:r>
              <a:rPr lang="en-US" sz="4000" b="1" i="1" dirty="0" smtClean="0">
                <a:solidFill>
                  <a:srgbClr val="FF0000"/>
                </a:solidFill>
              </a:rPr>
              <a:t>MOVPE Droplets </a:t>
            </a:r>
            <a:r>
              <a:rPr lang="en-US" sz="4000" b="1" i="1" dirty="0" err="1" smtClean="0">
                <a:solidFill>
                  <a:srgbClr val="FF0000"/>
                </a:solidFill>
              </a:rPr>
              <a:t>Heteroepitaxial</a:t>
            </a:r>
            <a:r>
              <a:rPr lang="en-US" sz="4000" b="1" i="1" dirty="0" smtClean="0">
                <a:solidFill>
                  <a:srgbClr val="FF0000"/>
                </a:solidFill>
              </a:rPr>
              <a:t> </a:t>
            </a:r>
            <a:br>
              <a:rPr lang="en-US" sz="4000" b="1" i="1" dirty="0" smtClean="0">
                <a:solidFill>
                  <a:srgbClr val="FF0000"/>
                </a:solidFill>
              </a:rPr>
            </a:br>
            <a:r>
              <a:rPr lang="en-US" sz="4000" b="1" i="1" dirty="0" smtClean="0">
                <a:solidFill>
                  <a:srgbClr val="FF0000"/>
                </a:solidFill>
              </a:rPr>
              <a:t>Growth Model</a:t>
            </a:r>
            <a:endParaRPr lang="en-US" sz="2800" b="1" dirty="0">
              <a:solidFill>
                <a:srgbClr val="FF0000"/>
              </a:solidFill>
            </a:endParaRPr>
          </a:p>
          <a:p>
            <a:pPr algn="ctr"/>
            <a:endParaRPr lang="en-US" sz="4400" b="1" dirty="0">
              <a:solidFill>
                <a:srgbClr val="FF0000"/>
              </a:solidFill>
              <a:latin typeface="Times New Roman" pitchFamily="18" charset="0"/>
              <a:cs typeface="Times New Roman" pitchFamily="18" charset="0"/>
            </a:endParaRPr>
          </a:p>
        </p:txBody>
      </p:sp>
      <p:pic>
        <p:nvPicPr>
          <p:cNvPr id="5124" name="Picture 22" descr="home_TopLogo"/>
          <p:cNvPicPr>
            <a:picLocks noChangeAspect="1" noChangeArrowheads="1"/>
          </p:cNvPicPr>
          <p:nvPr/>
        </p:nvPicPr>
        <p:blipFill>
          <a:blip r:embed="rId3" cstate="print"/>
          <a:srcRect/>
          <a:stretch>
            <a:fillRect/>
          </a:stretch>
        </p:blipFill>
        <p:spPr bwMode="auto">
          <a:xfrm>
            <a:off x="1676400" y="1853396"/>
            <a:ext cx="5377295" cy="661204"/>
          </a:xfrm>
          <a:prstGeom prst="rect">
            <a:avLst/>
          </a:prstGeom>
          <a:noFill/>
          <a:ln w="9525">
            <a:noFill/>
            <a:miter lim="800000"/>
            <a:headEnd/>
            <a:tailEnd/>
          </a:ln>
        </p:spPr>
      </p:pic>
      <p:pic>
        <p:nvPicPr>
          <p:cNvPr id="5125" name="Picture 24" descr="תמונה3"/>
          <p:cNvPicPr>
            <a:picLocks noChangeAspect="1" noChangeArrowheads="1"/>
          </p:cNvPicPr>
          <p:nvPr/>
        </p:nvPicPr>
        <p:blipFill>
          <a:blip r:embed="rId4" cstate="print"/>
          <a:srcRect/>
          <a:stretch>
            <a:fillRect/>
          </a:stretch>
        </p:blipFill>
        <p:spPr bwMode="auto">
          <a:xfrm>
            <a:off x="5943600" y="2819400"/>
            <a:ext cx="2951163" cy="1869483"/>
          </a:xfrm>
          <a:prstGeom prst="rect">
            <a:avLst/>
          </a:prstGeom>
          <a:noFill/>
          <a:ln w="9525">
            <a:solidFill>
              <a:schemeClr val="tx1"/>
            </a:solidFill>
            <a:miter lim="800000"/>
            <a:headEnd/>
            <a:tailEnd/>
          </a:ln>
        </p:spPr>
      </p:pic>
      <p:pic>
        <p:nvPicPr>
          <p:cNvPr id="5126" name="Picture 4" descr="jerusalem-panorama-500"/>
          <p:cNvPicPr>
            <a:picLocks noChangeAspect="1" noChangeArrowheads="1"/>
          </p:cNvPicPr>
          <p:nvPr/>
        </p:nvPicPr>
        <p:blipFill>
          <a:blip r:embed="rId5" cstate="print"/>
          <a:srcRect/>
          <a:stretch>
            <a:fillRect/>
          </a:stretch>
        </p:blipFill>
        <p:spPr bwMode="auto">
          <a:xfrm>
            <a:off x="304800" y="2514600"/>
            <a:ext cx="3124200" cy="2081213"/>
          </a:xfrm>
          <a:prstGeom prst="rect">
            <a:avLst/>
          </a:prstGeom>
          <a:noFill/>
          <a:ln w="9525">
            <a:noFill/>
            <a:miter lim="800000"/>
            <a:headEnd/>
            <a:tailEnd/>
          </a:ln>
        </p:spPr>
      </p:pic>
      <p:pic>
        <p:nvPicPr>
          <p:cNvPr id="9" name="Picture 8" descr="logo.png"/>
          <p:cNvPicPr>
            <a:picLocks noChangeAspect="1"/>
          </p:cNvPicPr>
          <p:nvPr/>
        </p:nvPicPr>
        <p:blipFill>
          <a:blip r:embed="rId6" cstate="print"/>
          <a:stretch>
            <a:fillRect/>
          </a:stretch>
        </p:blipFill>
        <p:spPr>
          <a:xfrm>
            <a:off x="3657600" y="3276600"/>
            <a:ext cx="2162175" cy="10477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4294967295"/>
          </p:nvPr>
        </p:nvSpPr>
        <p:spPr>
          <a:xfrm>
            <a:off x="6318250" y="5638800"/>
            <a:ext cx="2133600" cy="457200"/>
          </a:xfrm>
          <a:prstGeom prst="rect">
            <a:avLst/>
          </a:prstGeom>
        </p:spPr>
        <p:txBody>
          <a:bodyPr/>
          <a:lstStyle/>
          <a:p>
            <a:fld id="{CF9EBC3B-465C-424D-844B-F1B9160EB0B4}" type="slidenum">
              <a:rPr lang="he-IL"/>
              <a:pPr/>
              <a:t>4</a:t>
            </a:fld>
            <a:endParaRPr lang="ru-RU"/>
          </a:p>
        </p:txBody>
      </p:sp>
      <p:sp>
        <p:nvSpPr>
          <p:cNvPr id="5123" name="Rectangle 3"/>
          <p:cNvSpPr>
            <a:spLocks noGrp="1" noChangeArrowheads="1"/>
          </p:cNvSpPr>
          <p:nvPr>
            <p:ph type="body" idx="1"/>
          </p:nvPr>
        </p:nvSpPr>
        <p:spPr>
          <a:xfrm>
            <a:off x="685800" y="762000"/>
            <a:ext cx="8153400" cy="609600"/>
          </a:xfrm>
        </p:spPr>
        <p:txBody>
          <a:bodyPr/>
          <a:lstStyle/>
          <a:p>
            <a:pPr algn="l" rtl="0"/>
            <a:r>
              <a:rPr lang="en-US" dirty="0"/>
              <a:t>Self-assembled quantum dots (SAQDs)</a:t>
            </a:r>
          </a:p>
        </p:txBody>
      </p:sp>
      <p:sp>
        <p:nvSpPr>
          <p:cNvPr id="5122" name="Rectangle 2"/>
          <p:cNvSpPr>
            <a:spLocks noGrp="1" noChangeArrowheads="1"/>
          </p:cNvSpPr>
          <p:nvPr>
            <p:ph type="title"/>
          </p:nvPr>
        </p:nvSpPr>
        <p:spPr>
          <a:xfrm>
            <a:off x="457200" y="152400"/>
            <a:ext cx="8229600" cy="615553"/>
          </a:xfrm>
        </p:spPr>
        <p:txBody>
          <a:bodyPr/>
          <a:lstStyle/>
          <a:p>
            <a:r>
              <a:rPr lang="en-US" b="1" dirty="0"/>
              <a:t>Motivation and Goal</a:t>
            </a:r>
          </a:p>
        </p:txBody>
      </p:sp>
      <p:sp>
        <p:nvSpPr>
          <p:cNvPr id="5129" name="AutoShape 9"/>
          <p:cNvSpPr>
            <a:spLocks noChangeArrowheads="1"/>
          </p:cNvSpPr>
          <p:nvPr/>
        </p:nvSpPr>
        <p:spPr bwMode="auto">
          <a:xfrm>
            <a:off x="304800" y="1450975"/>
            <a:ext cx="3815682" cy="10795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sz="2800" dirty="0">
                <a:latin typeface="+mj-lt"/>
              </a:rPr>
              <a:t>Scientific and</a:t>
            </a:r>
          </a:p>
          <a:p>
            <a:pPr algn="ctr"/>
            <a:r>
              <a:rPr lang="en-US" sz="2800" dirty="0">
                <a:latin typeface="+mj-lt"/>
              </a:rPr>
              <a:t>applicative interest</a:t>
            </a:r>
          </a:p>
        </p:txBody>
      </p:sp>
      <p:sp>
        <p:nvSpPr>
          <p:cNvPr id="5130" name="AutoShape 10"/>
          <p:cNvSpPr>
            <a:spLocks noChangeArrowheads="1"/>
          </p:cNvSpPr>
          <p:nvPr/>
        </p:nvSpPr>
        <p:spPr bwMode="auto">
          <a:xfrm>
            <a:off x="1232903" y="2640013"/>
            <a:ext cx="4042610" cy="10795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sz="2800" dirty="0">
                <a:latin typeface="+mj-lt"/>
              </a:rPr>
              <a:t>Fine tuning of their</a:t>
            </a:r>
          </a:p>
          <a:p>
            <a:pPr algn="ctr"/>
            <a:r>
              <a:rPr lang="en-US" sz="2800" dirty="0" err="1">
                <a:latin typeface="+mj-lt"/>
              </a:rPr>
              <a:t>opto</a:t>
            </a:r>
            <a:r>
              <a:rPr lang="en-US" sz="2800" dirty="0">
                <a:latin typeface="+mj-lt"/>
              </a:rPr>
              <a:t>-electronic properties</a:t>
            </a:r>
          </a:p>
        </p:txBody>
      </p:sp>
      <p:sp>
        <p:nvSpPr>
          <p:cNvPr id="5131" name="AutoShape 11"/>
          <p:cNvSpPr>
            <a:spLocks noChangeArrowheads="1"/>
          </p:cNvSpPr>
          <p:nvPr/>
        </p:nvSpPr>
        <p:spPr bwMode="auto">
          <a:xfrm>
            <a:off x="2123239" y="3827463"/>
            <a:ext cx="4018548" cy="10795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sz="2800" dirty="0">
                <a:latin typeface="+mj-lt"/>
              </a:rPr>
              <a:t>Size, shape, chemical</a:t>
            </a:r>
          </a:p>
          <a:p>
            <a:pPr algn="ctr"/>
            <a:r>
              <a:rPr lang="en-US" sz="2800" dirty="0">
                <a:latin typeface="+mj-lt"/>
              </a:rPr>
              <a:t>composition, strain fields</a:t>
            </a:r>
          </a:p>
        </p:txBody>
      </p:sp>
      <p:sp>
        <p:nvSpPr>
          <p:cNvPr id="5132" name="AutoShape 12"/>
          <p:cNvSpPr>
            <a:spLocks noChangeArrowheads="1"/>
          </p:cNvSpPr>
          <p:nvPr/>
        </p:nvSpPr>
        <p:spPr bwMode="auto">
          <a:xfrm>
            <a:off x="3254208" y="5014913"/>
            <a:ext cx="3753853" cy="10795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sz="2800" dirty="0">
                <a:latin typeface="+mj-lt"/>
              </a:rPr>
              <a:t>Growth process</a:t>
            </a:r>
          </a:p>
        </p:txBody>
      </p:sp>
      <p:sp>
        <p:nvSpPr>
          <p:cNvPr id="5141" name="AutoShape 21"/>
          <p:cNvSpPr>
            <a:spLocks noChangeArrowheads="1"/>
          </p:cNvSpPr>
          <p:nvPr/>
        </p:nvSpPr>
        <p:spPr bwMode="auto">
          <a:xfrm rot="10800000">
            <a:off x="471823" y="2387600"/>
            <a:ext cx="1116012" cy="1079500"/>
          </a:xfrm>
          <a:custGeom>
            <a:avLst/>
            <a:gdLst>
              <a:gd name="G0" fmla="+- 0 0 0"/>
              <a:gd name="G1" fmla="+- -5915380 0 0"/>
              <a:gd name="G2" fmla="+- 0 0 -5915380"/>
              <a:gd name="G3" fmla="+- 10800 0 0"/>
              <a:gd name="G4" fmla="+- 0 0 0"/>
              <a:gd name="T0" fmla="*/ 360 256 1"/>
              <a:gd name="T1" fmla="*/ 0 256 1"/>
              <a:gd name="G5" fmla="+- G2 T0 T1"/>
              <a:gd name="G6" fmla="?: G2 G2 G5"/>
              <a:gd name="G7" fmla="+- 0 0 G6"/>
              <a:gd name="G8" fmla="+- 5400 0 0"/>
              <a:gd name="G9" fmla="+- 0 0 -59153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5915380"/>
              <a:gd name="G36" fmla="sin G34 -5915380"/>
              <a:gd name="G37" fmla="+/ -59153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419 w 21600"/>
              <a:gd name="T5" fmla="*/ 3145 h 21600"/>
              <a:gd name="T6" fmla="*/ 10763 w 21600"/>
              <a:gd name="T7" fmla="*/ 2700 h 21600"/>
              <a:gd name="T8" fmla="*/ 14609 w 21600"/>
              <a:gd name="T9" fmla="*/ 6972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791" y="5399"/>
                  <a:pt x="10783" y="5400"/>
                  <a:pt x="10775" y="5400"/>
                </a:cubicBezTo>
                <a:lnTo>
                  <a:pt x="10750" y="0"/>
                </a:lnTo>
                <a:cubicBezTo>
                  <a:pt x="10767" y="0"/>
                  <a:pt x="10783"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3366FF"/>
          </a:solidFill>
          <a:ln w="9525">
            <a:solidFill>
              <a:schemeClr val="tx1"/>
            </a:solidFill>
            <a:miter lim="800000"/>
            <a:headEnd/>
            <a:tailEnd/>
          </a:ln>
          <a:effectLst/>
        </p:spPr>
        <p:txBody>
          <a:bodyPr wrap="none" anchor="ctr"/>
          <a:lstStyle/>
          <a:p>
            <a:endParaRPr lang="ru-RU">
              <a:latin typeface="+mj-lt"/>
            </a:endParaRPr>
          </a:p>
        </p:txBody>
      </p:sp>
      <p:sp>
        <p:nvSpPr>
          <p:cNvPr id="5142" name="AutoShape 22"/>
          <p:cNvSpPr>
            <a:spLocks noChangeArrowheads="1"/>
          </p:cNvSpPr>
          <p:nvPr/>
        </p:nvSpPr>
        <p:spPr bwMode="auto">
          <a:xfrm rot="10800000">
            <a:off x="1415884" y="3540125"/>
            <a:ext cx="1116013" cy="1079500"/>
          </a:xfrm>
          <a:custGeom>
            <a:avLst/>
            <a:gdLst>
              <a:gd name="G0" fmla="+- 0 0 0"/>
              <a:gd name="G1" fmla="+- -5915380 0 0"/>
              <a:gd name="G2" fmla="+- 0 0 -5915380"/>
              <a:gd name="G3" fmla="+- 10800 0 0"/>
              <a:gd name="G4" fmla="+- 0 0 0"/>
              <a:gd name="T0" fmla="*/ 360 256 1"/>
              <a:gd name="T1" fmla="*/ 0 256 1"/>
              <a:gd name="G5" fmla="+- G2 T0 T1"/>
              <a:gd name="G6" fmla="?: G2 G2 G5"/>
              <a:gd name="G7" fmla="+- 0 0 G6"/>
              <a:gd name="G8" fmla="+- 5400 0 0"/>
              <a:gd name="G9" fmla="+- 0 0 -59153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5915380"/>
              <a:gd name="G36" fmla="sin G34 -5915380"/>
              <a:gd name="G37" fmla="+/ -59153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419 w 21600"/>
              <a:gd name="T5" fmla="*/ 3145 h 21600"/>
              <a:gd name="T6" fmla="*/ 10763 w 21600"/>
              <a:gd name="T7" fmla="*/ 2700 h 21600"/>
              <a:gd name="T8" fmla="*/ 14609 w 21600"/>
              <a:gd name="T9" fmla="*/ 6972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791" y="5399"/>
                  <a:pt x="10783" y="5400"/>
                  <a:pt x="10775" y="5400"/>
                </a:cubicBezTo>
                <a:lnTo>
                  <a:pt x="10750" y="0"/>
                </a:lnTo>
                <a:cubicBezTo>
                  <a:pt x="10767" y="0"/>
                  <a:pt x="10783"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3366FF"/>
          </a:solidFill>
          <a:ln w="9525">
            <a:solidFill>
              <a:schemeClr val="tx1"/>
            </a:solidFill>
            <a:miter lim="800000"/>
            <a:headEnd/>
            <a:tailEnd/>
          </a:ln>
          <a:effectLst/>
        </p:spPr>
        <p:txBody>
          <a:bodyPr wrap="none" anchor="ctr"/>
          <a:lstStyle/>
          <a:p>
            <a:endParaRPr lang="ru-RU"/>
          </a:p>
        </p:txBody>
      </p:sp>
      <p:sp>
        <p:nvSpPr>
          <p:cNvPr id="5143" name="AutoShape 23"/>
          <p:cNvSpPr>
            <a:spLocks noChangeArrowheads="1"/>
          </p:cNvSpPr>
          <p:nvPr/>
        </p:nvSpPr>
        <p:spPr bwMode="auto">
          <a:xfrm rot="10800000">
            <a:off x="2598738" y="4764088"/>
            <a:ext cx="1116012" cy="1079500"/>
          </a:xfrm>
          <a:custGeom>
            <a:avLst/>
            <a:gdLst>
              <a:gd name="G0" fmla="+- 0 0 0"/>
              <a:gd name="G1" fmla="+- -5915380 0 0"/>
              <a:gd name="G2" fmla="+- 0 0 -5915380"/>
              <a:gd name="G3" fmla="+- 10800 0 0"/>
              <a:gd name="G4" fmla="+- 0 0 0"/>
              <a:gd name="T0" fmla="*/ 360 256 1"/>
              <a:gd name="T1" fmla="*/ 0 256 1"/>
              <a:gd name="G5" fmla="+- G2 T0 T1"/>
              <a:gd name="G6" fmla="?: G2 G2 G5"/>
              <a:gd name="G7" fmla="+- 0 0 G6"/>
              <a:gd name="G8" fmla="+- 5400 0 0"/>
              <a:gd name="G9" fmla="+- 0 0 -59153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5915380"/>
              <a:gd name="G36" fmla="sin G34 -5915380"/>
              <a:gd name="G37" fmla="+/ -59153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419 w 21600"/>
              <a:gd name="T5" fmla="*/ 3145 h 21600"/>
              <a:gd name="T6" fmla="*/ 10763 w 21600"/>
              <a:gd name="T7" fmla="*/ 2700 h 21600"/>
              <a:gd name="T8" fmla="*/ 14609 w 21600"/>
              <a:gd name="T9" fmla="*/ 6972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791" y="5399"/>
                  <a:pt x="10783" y="5400"/>
                  <a:pt x="10775" y="5400"/>
                </a:cubicBezTo>
                <a:lnTo>
                  <a:pt x="10750" y="0"/>
                </a:lnTo>
                <a:cubicBezTo>
                  <a:pt x="10767" y="0"/>
                  <a:pt x="10783"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3366FF"/>
          </a:solidFill>
          <a:ln w="9525">
            <a:solidFill>
              <a:schemeClr val="tx1"/>
            </a:solidFill>
            <a:miter lim="800000"/>
            <a:headEnd/>
            <a:tailEnd/>
          </a:ln>
          <a:effectLst/>
        </p:spPr>
        <p:txBody>
          <a:bodyPr wrap="none" anchor="ctr"/>
          <a:lstStyle/>
          <a:p>
            <a:endParaRPr lang="ru-RU"/>
          </a:p>
        </p:txBody>
      </p:sp>
      <p:sp>
        <p:nvSpPr>
          <p:cNvPr id="5149" name="AutoShape 29" descr="quantum-dots-nanoco technologies"/>
          <p:cNvSpPr>
            <a:spLocks noChangeArrowheads="1"/>
          </p:cNvSpPr>
          <p:nvPr/>
        </p:nvSpPr>
        <p:spPr bwMode="auto">
          <a:xfrm>
            <a:off x="4323680" y="1450975"/>
            <a:ext cx="1619250" cy="1081088"/>
          </a:xfrm>
          <a:prstGeom prst="roundRect">
            <a:avLst>
              <a:gd name="adj" fmla="val 16667"/>
            </a:avLst>
          </a:prstGeom>
          <a:blipFill dpi="0" rotWithShape="1">
            <a:blip r:embed="rId3" cstate="print"/>
            <a:srcRect/>
            <a:stretch>
              <a:fillRect b="-2993"/>
            </a:stretch>
          </a:blipFill>
          <a:ln w="19050">
            <a:solidFill>
              <a:schemeClr val="tx1"/>
            </a:solidFill>
            <a:round/>
            <a:headEnd/>
            <a:tailEnd/>
          </a:ln>
          <a:effectLst/>
        </p:spPr>
        <p:txBody>
          <a:bodyPr wrap="none" anchor="ctr"/>
          <a:lstStyle/>
          <a:p>
            <a:endParaRPr lang="ru-RU"/>
          </a:p>
        </p:txBody>
      </p:sp>
      <p:sp>
        <p:nvSpPr>
          <p:cNvPr id="5151" name="AutoShape 31" descr="435480483_ce8cd0384a"/>
          <p:cNvSpPr>
            <a:spLocks noChangeArrowheads="1"/>
          </p:cNvSpPr>
          <p:nvPr/>
        </p:nvSpPr>
        <p:spPr bwMode="auto">
          <a:xfrm>
            <a:off x="5403932" y="2640013"/>
            <a:ext cx="1619250" cy="1081087"/>
          </a:xfrm>
          <a:prstGeom prst="roundRect">
            <a:avLst>
              <a:gd name="adj" fmla="val 16667"/>
            </a:avLst>
          </a:prstGeom>
          <a:blipFill dpi="0" rotWithShape="1">
            <a:blip r:embed="rId4" cstate="print"/>
            <a:srcRect/>
            <a:stretch>
              <a:fillRect b="-19824"/>
            </a:stretch>
          </a:blipFill>
          <a:ln w="19050">
            <a:solidFill>
              <a:schemeClr val="tx1"/>
            </a:solidFill>
            <a:round/>
            <a:headEnd/>
            <a:tailEnd/>
          </a:ln>
          <a:effectLst/>
        </p:spPr>
        <p:txBody>
          <a:bodyPr wrap="none" anchor="ctr"/>
          <a:lstStyle/>
          <a:p>
            <a:endParaRPr lang="ru-RU"/>
          </a:p>
        </p:txBody>
      </p:sp>
      <p:sp>
        <p:nvSpPr>
          <p:cNvPr id="5152" name="AutoShape 32" descr="iv-vi_pyramids3D2"/>
          <p:cNvSpPr>
            <a:spLocks noChangeArrowheads="1"/>
          </p:cNvSpPr>
          <p:nvPr/>
        </p:nvSpPr>
        <p:spPr bwMode="auto">
          <a:xfrm>
            <a:off x="6314155" y="3827463"/>
            <a:ext cx="1619250" cy="1081087"/>
          </a:xfrm>
          <a:prstGeom prst="roundRect">
            <a:avLst>
              <a:gd name="adj" fmla="val 16667"/>
            </a:avLst>
          </a:prstGeom>
          <a:blipFill dpi="0" rotWithShape="1">
            <a:blip r:embed="rId5" cstate="print"/>
            <a:srcRect/>
            <a:stretch>
              <a:fillRect b="-8341"/>
            </a:stretch>
          </a:blipFill>
          <a:ln w="19050">
            <a:solidFill>
              <a:schemeClr val="tx1"/>
            </a:solidFill>
            <a:round/>
            <a:headEnd/>
            <a:tailEnd/>
          </a:ln>
          <a:effectLst/>
        </p:spPr>
        <p:txBody>
          <a:bodyPr wrap="none" anchor="ctr"/>
          <a:lstStyle/>
          <a:p>
            <a:endParaRPr lang="ru-RU"/>
          </a:p>
        </p:txBody>
      </p:sp>
      <p:sp>
        <p:nvSpPr>
          <p:cNvPr id="5153" name="AutoShape 33" descr="MOVPE"/>
          <p:cNvSpPr>
            <a:spLocks noChangeArrowheads="1"/>
          </p:cNvSpPr>
          <p:nvPr/>
        </p:nvSpPr>
        <p:spPr bwMode="auto">
          <a:xfrm>
            <a:off x="7129713" y="5014913"/>
            <a:ext cx="1619250" cy="1081087"/>
          </a:xfrm>
          <a:prstGeom prst="roundRect">
            <a:avLst>
              <a:gd name="adj" fmla="val 16667"/>
            </a:avLst>
          </a:prstGeom>
          <a:blipFill dpi="0" rotWithShape="1">
            <a:blip r:embed="rId6" cstate="print"/>
            <a:srcRect/>
            <a:stretch>
              <a:fillRect b="-12335"/>
            </a:stretch>
          </a:blipFill>
          <a:ln w="19050">
            <a:solidFill>
              <a:schemeClr val="tx1"/>
            </a:solidFill>
            <a:round/>
            <a:headEnd/>
            <a:tailEnd/>
          </a:ln>
          <a:effec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30"/>
                                        </p:tgtEl>
                                        <p:attrNameLst>
                                          <p:attrName>style.visibility</p:attrName>
                                        </p:attrNameLst>
                                      </p:cBhvr>
                                      <p:to>
                                        <p:strVal val="visible"/>
                                      </p:to>
                                    </p:set>
                                  </p:childTnLst>
                                </p:cTn>
                              </p:par>
                              <p:par>
                                <p:cTn id="17" presetID="22" presetClass="entr" presetSubtype="4" fill="hold" grpId="0" nodeType="withEffect">
                                  <p:stCondLst>
                                    <p:cond delay="0"/>
                                  </p:stCondLst>
                                  <p:childTnLst>
                                    <p:set>
                                      <p:cBhvr>
                                        <p:cTn id="18" dur="1" fill="hold">
                                          <p:stCondLst>
                                            <p:cond delay="0"/>
                                          </p:stCondLst>
                                        </p:cTn>
                                        <p:tgtEl>
                                          <p:spTgt spid="5141"/>
                                        </p:tgtEl>
                                        <p:attrNameLst>
                                          <p:attrName>style.visibility</p:attrName>
                                        </p:attrNameLst>
                                      </p:cBhvr>
                                      <p:to>
                                        <p:strVal val="visible"/>
                                      </p:to>
                                    </p:set>
                                    <p:animEffect transition="in" filter="wipe(down)">
                                      <p:cBhvr>
                                        <p:cTn id="19" dur="500"/>
                                        <p:tgtEl>
                                          <p:spTgt spid="5141"/>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515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131"/>
                                        </p:tgtEl>
                                        <p:attrNameLst>
                                          <p:attrName>style.visibility</p:attrName>
                                        </p:attrNameLst>
                                      </p:cBhvr>
                                      <p:to>
                                        <p:strVal val="visible"/>
                                      </p:to>
                                    </p:set>
                                  </p:childTnLst>
                                </p:cTn>
                              </p:par>
                              <p:par>
                                <p:cTn id="26" presetID="22" presetClass="entr" presetSubtype="4" fill="hold" grpId="0" nodeType="withEffect">
                                  <p:stCondLst>
                                    <p:cond delay="0"/>
                                  </p:stCondLst>
                                  <p:childTnLst>
                                    <p:set>
                                      <p:cBhvr>
                                        <p:cTn id="27" dur="1" fill="hold">
                                          <p:stCondLst>
                                            <p:cond delay="0"/>
                                          </p:stCondLst>
                                        </p:cTn>
                                        <p:tgtEl>
                                          <p:spTgt spid="5142"/>
                                        </p:tgtEl>
                                        <p:attrNameLst>
                                          <p:attrName>style.visibility</p:attrName>
                                        </p:attrNameLst>
                                      </p:cBhvr>
                                      <p:to>
                                        <p:strVal val="visible"/>
                                      </p:to>
                                    </p:set>
                                    <p:animEffect transition="in" filter="wipe(down)">
                                      <p:cBhvr>
                                        <p:cTn id="28" dur="500"/>
                                        <p:tgtEl>
                                          <p:spTgt spid="514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51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32"/>
                                        </p:tgtEl>
                                        <p:attrNameLst>
                                          <p:attrName>style.visibility</p:attrName>
                                        </p:attrNameLst>
                                      </p:cBhvr>
                                      <p:to>
                                        <p:strVal val="visible"/>
                                      </p:to>
                                    </p:set>
                                  </p:childTnLst>
                                </p:cTn>
                              </p:par>
                              <p:par>
                                <p:cTn id="35" presetID="22" presetClass="entr" presetSubtype="4" fill="hold" grpId="0" nodeType="withEffect">
                                  <p:stCondLst>
                                    <p:cond delay="0"/>
                                  </p:stCondLst>
                                  <p:childTnLst>
                                    <p:set>
                                      <p:cBhvr>
                                        <p:cTn id="36" dur="1" fill="hold">
                                          <p:stCondLst>
                                            <p:cond delay="0"/>
                                          </p:stCondLst>
                                        </p:cTn>
                                        <p:tgtEl>
                                          <p:spTgt spid="5143"/>
                                        </p:tgtEl>
                                        <p:attrNameLst>
                                          <p:attrName>style.visibility</p:attrName>
                                        </p:attrNameLst>
                                      </p:cBhvr>
                                      <p:to>
                                        <p:strVal val="visible"/>
                                      </p:to>
                                    </p:set>
                                    <p:animEffect transition="in" filter="wipe(down)">
                                      <p:cBhvr>
                                        <p:cTn id="37" dur="500"/>
                                        <p:tgtEl>
                                          <p:spTgt spid="5143"/>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515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5129"/>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5130"/>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5131"/>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5132"/>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5141"/>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5142"/>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5143"/>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5149"/>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5151"/>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5152"/>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51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9" grpId="0" animBg="1"/>
      <p:bldP spid="5129" grpId="1" animBg="1"/>
      <p:bldP spid="5130" grpId="0" animBg="1"/>
      <p:bldP spid="5130" grpId="1" animBg="1"/>
      <p:bldP spid="5131" grpId="0" animBg="1"/>
      <p:bldP spid="5131" grpId="1" animBg="1"/>
      <p:bldP spid="5132" grpId="0" animBg="1"/>
      <p:bldP spid="5132" grpId="1" animBg="1"/>
      <p:bldP spid="5141" grpId="0" animBg="1"/>
      <p:bldP spid="5141" grpId="1" animBg="1"/>
      <p:bldP spid="5142" grpId="0" animBg="1"/>
      <p:bldP spid="5142" grpId="1" animBg="1"/>
      <p:bldP spid="5143" grpId="0" animBg="1"/>
      <p:bldP spid="5143" grpId="1" animBg="1"/>
      <p:bldP spid="5149" grpId="0" animBg="1"/>
      <p:bldP spid="5149" grpId="1" animBg="1"/>
      <p:bldP spid="5151" grpId="0" animBg="1"/>
      <p:bldP spid="5151" grpId="1" animBg="1"/>
      <p:bldP spid="5152" grpId="0" animBg="1"/>
      <p:bldP spid="5152" grpId="1" animBg="1"/>
      <p:bldP spid="5153" grpId="0" animBg="1"/>
      <p:bldP spid="515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6637337" cy="615553"/>
          </a:xfrm>
        </p:spPr>
        <p:txBody>
          <a:bodyPr/>
          <a:lstStyle/>
          <a:p>
            <a:r>
              <a:rPr lang="en-US" b="1" dirty="0" smtClean="0"/>
              <a:t>Outline</a:t>
            </a:r>
            <a:endParaRPr lang="ru-RU" b="1" dirty="0"/>
          </a:p>
        </p:txBody>
      </p:sp>
      <p:sp>
        <p:nvSpPr>
          <p:cNvPr id="3" name="Content Placeholder 2"/>
          <p:cNvSpPr>
            <a:spLocks noGrp="1"/>
          </p:cNvSpPr>
          <p:nvPr>
            <p:ph idx="1"/>
          </p:nvPr>
        </p:nvSpPr>
        <p:spPr>
          <a:xfrm>
            <a:off x="226428" y="1138989"/>
            <a:ext cx="8307972" cy="4423611"/>
          </a:xfrm>
        </p:spPr>
        <p:txBody>
          <a:bodyPr/>
          <a:lstStyle/>
          <a:p>
            <a:pPr algn="l" rtl="0"/>
            <a:r>
              <a:rPr lang="en-US" dirty="0" smtClean="0"/>
              <a:t>DHE growth mode. </a:t>
            </a:r>
          </a:p>
          <a:p>
            <a:pPr algn="l" rtl="0"/>
            <a:r>
              <a:rPr lang="en-US" dirty="0" smtClean="0"/>
              <a:t>Critical issues and possible problems</a:t>
            </a:r>
          </a:p>
          <a:p>
            <a:pPr algn="l" rtl="0"/>
            <a:r>
              <a:rPr lang="en-US" dirty="0" smtClean="0"/>
              <a:t>Characterization methods</a:t>
            </a:r>
          </a:p>
          <a:p>
            <a:pPr lvl="1" algn="l" rtl="0"/>
            <a:r>
              <a:rPr lang="en-US" dirty="0" smtClean="0"/>
              <a:t>HR TEM + Peak Pair Algorithm (PPA)</a:t>
            </a:r>
          </a:p>
          <a:p>
            <a:pPr lvl="1" algn="l" rtl="0"/>
            <a:r>
              <a:rPr lang="en-US" dirty="0" smtClean="0"/>
              <a:t>Kelvin Probe Force Microscopy (KPFM)</a:t>
            </a:r>
          </a:p>
          <a:p>
            <a:pPr lvl="1" algn="l" rtl="0"/>
            <a:r>
              <a:rPr lang="en-US" dirty="0" smtClean="0"/>
              <a:t>X-ray Coherent Bragg Road Analysis (COBRA)</a:t>
            </a:r>
          </a:p>
          <a:p>
            <a:pPr algn="l" rtl="0"/>
            <a:r>
              <a:rPr lang="en-US" dirty="0" smtClean="0"/>
              <a:t>DHE  growth model </a:t>
            </a:r>
          </a:p>
        </p:txBody>
      </p:sp>
      <p:sp>
        <p:nvSpPr>
          <p:cNvPr id="4" name="Slide Number Placeholder 3"/>
          <p:cNvSpPr>
            <a:spLocks noGrp="1"/>
          </p:cNvSpPr>
          <p:nvPr>
            <p:ph type="sldNum" sz="quarter" idx="4294967295"/>
          </p:nvPr>
        </p:nvSpPr>
        <p:spPr>
          <a:xfrm>
            <a:off x="6553200" y="6248400"/>
            <a:ext cx="2133600" cy="457200"/>
          </a:xfrm>
          <a:prstGeom prst="rect">
            <a:avLst/>
          </a:prstGeom>
        </p:spPr>
        <p:txBody>
          <a:bodyPr/>
          <a:lstStyle/>
          <a:p>
            <a:fld id="{B8C67943-93C9-471D-B919-AE9CF4F593E1}" type="slidenum">
              <a:rPr lang="he-IL" smtClean="0"/>
              <a:pPr/>
              <a:t>5</a:t>
            </a:fld>
            <a:endParaRPr lang="en-US"/>
          </a:p>
        </p:txBody>
      </p:sp>
      <p:sp>
        <p:nvSpPr>
          <p:cNvPr id="5" name="AutoShape 15" descr="SEM_InSb_GaAs"/>
          <p:cNvSpPr>
            <a:spLocks noChangeArrowheads="1"/>
          </p:cNvSpPr>
          <p:nvPr/>
        </p:nvSpPr>
        <p:spPr bwMode="auto">
          <a:xfrm>
            <a:off x="5029200" y="4572000"/>
            <a:ext cx="1828800" cy="1703388"/>
          </a:xfrm>
          <a:prstGeom prst="roundRect">
            <a:avLst>
              <a:gd name="adj" fmla="val 8759"/>
            </a:avLst>
          </a:prstGeom>
          <a:blipFill dpi="0" rotWithShape="1">
            <a:blip r:embed="rId3" cstate="print"/>
            <a:srcRect/>
            <a:stretch>
              <a:fillRect r="-74"/>
            </a:stretch>
          </a:blipFill>
          <a:ln w="19050">
            <a:solidFill>
              <a:schemeClr val="tx1"/>
            </a:solidFill>
            <a:round/>
            <a:headEnd/>
            <a:tailEnd/>
          </a:ln>
          <a:effectLst/>
        </p:spPr>
        <p:txBody>
          <a:bodyPr wrap="none" anchor="ctr"/>
          <a:lstStyle/>
          <a:p>
            <a:endParaRPr lang="he-I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2" name="Rectangle 12"/>
          <p:cNvSpPr>
            <a:spLocks noGrp="1" noChangeArrowheads="1"/>
          </p:cNvSpPr>
          <p:nvPr>
            <p:ph type="title"/>
          </p:nvPr>
        </p:nvSpPr>
        <p:spPr>
          <a:xfrm>
            <a:off x="1363663" y="240049"/>
            <a:ext cx="6637337" cy="1127125"/>
          </a:xfrm>
        </p:spPr>
        <p:txBody>
          <a:bodyPr/>
          <a:lstStyle/>
          <a:p>
            <a:r>
              <a:rPr lang="en-US" b="1" dirty="0" err="1"/>
              <a:t>Stranski-Krastanov</a:t>
            </a:r>
            <a:r>
              <a:rPr lang="en-US" b="1" dirty="0"/>
              <a:t> growth mode</a:t>
            </a:r>
            <a:endParaRPr lang="ru-RU" b="1" dirty="0"/>
          </a:p>
        </p:txBody>
      </p:sp>
      <p:pic>
        <p:nvPicPr>
          <p:cNvPr id="337934" name="Picture 14"/>
          <p:cNvPicPr>
            <a:picLocks noGrp="1" noChangeAspect="1" noChangeArrowheads="1"/>
          </p:cNvPicPr>
          <p:nvPr>
            <p:ph idx="1"/>
          </p:nvPr>
        </p:nvPicPr>
        <p:blipFill>
          <a:blip r:embed="rId4" cstate="print"/>
          <a:srcRect/>
          <a:stretch>
            <a:fillRect/>
          </a:stretch>
        </p:blipFill>
        <p:spPr>
          <a:xfrm>
            <a:off x="186991" y="2060742"/>
            <a:ext cx="3638550" cy="3502025"/>
          </a:xfrm>
          <a:noFill/>
          <a:ln/>
        </p:spPr>
      </p:pic>
      <p:sp>
        <p:nvSpPr>
          <p:cNvPr id="16" name="Slide Number Placeholder 4"/>
          <p:cNvSpPr>
            <a:spLocks noGrp="1"/>
          </p:cNvSpPr>
          <p:nvPr>
            <p:ph type="sldNum" sz="quarter" idx="4294967295"/>
          </p:nvPr>
        </p:nvSpPr>
        <p:spPr>
          <a:xfrm>
            <a:off x="6553200" y="6248400"/>
            <a:ext cx="2133600" cy="457200"/>
          </a:xfrm>
          <a:prstGeom prst="rect">
            <a:avLst/>
          </a:prstGeom>
        </p:spPr>
        <p:txBody>
          <a:bodyPr/>
          <a:lstStyle/>
          <a:p>
            <a:fld id="{A91F012C-E91E-4214-95B2-884BE03076FD}" type="slidenum">
              <a:rPr lang="he-IL"/>
              <a:pPr/>
              <a:t>6</a:t>
            </a:fld>
            <a:endParaRPr lang="en-US"/>
          </a:p>
        </p:txBody>
      </p:sp>
      <p:sp>
        <p:nvSpPr>
          <p:cNvPr id="337922" name="Text Box 2"/>
          <p:cNvSpPr txBox="1">
            <a:spLocks noChangeArrowheads="1"/>
          </p:cNvSpPr>
          <p:nvPr/>
        </p:nvSpPr>
        <p:spPr bwMode="auto">
          <a:xfrm>
            <a:off x="5197475" y="1588172"/>
            <a:ext cx="4479925" cy="2830513"/>
          </a:xfrm>
          <a:prstGeom prst="rect">
            <a:avLst/>
          </a:prstGeom>
          <a:noFill/>
          <a:ln w="9525">
            <a:noFill/>
            <a:miter lim="800000"/>
            <a:headEnd/>
            <a:tailEnd/>
          </a:ln>
          <a:effectLst/>
        </p:spPr>
        <p:txBody>
          <a:bodyPr>
            <a:spAutoFit/>
          </a:bodyPr>
          <a:lstStyle/>
          <a:p>
            <a:pPr defTabSz="4305300" rtl="0">
              <a:spcBef>
                <a:spcPct val="50000"/>
              </a:spcBef>
            </a:pPr>
            <a:r>
              <a:rPr lang="en-US" sz="2400" dirty="0"/>
              <a:t> surface free energy of deposited material</a:t>
            </a:r>
          </a:p>
          <a:p>
            <a:pPr defTabSz="4305300" rtl="0">
              <a:spcBef>
                <a:spcPct val="50000"/>
              </a:spcBef>
            </a:pPr>
            <a:r>
              <a:rPr lang="en-US" sz="2400" dirty="0"/>
              <a:t> surface free energy of    substrate</a:t>
            </a:r>
            <a:endParaRPr lang="he-IL" sz="2400" dirty="0"/>
          </a:p>
          <a:p>
            <a:pPr defTabSz="4305300" rtl="0">
              <a:spcBef>
                <a:spcPct val="50000"/>
              </a:spcBef>
            </a:pPr>
            <a:r>
              <a:rPr lang="en-US" sz="2400" dirty="0"/>
              <a:t> interface energy</a:t>
            </a:r>
          </a:p>
          <a:p>
            <a:pPr defTabSz="4305300" rtl="0">
              <a:spcBef>
                <a:spcPct val="50000"/>
              </a:spcBef>
            </a:pPr>
            <a:r>
              <a:rPr lang="en-US" sz="2400" dirty="0"/>
              <a:t> strain energy of the layer</a:t>
            </a:r>
            <a:endParaRPr lang="ru-RU" sz="2400" dirty="0"/>
          </a:p>
        </p:txBody>
      </p:sp>
      <p:sp>
        <p:nvSpPr>
          <p:cNvPr id="337923" name="Text Box 3"/>
          <p:cNvSpPr txBox="1">
            <a:spLocks noChangeArrowheads="1"/>
          </p:cNvSpPr>
          <p:nvPr/>
        </p:nvSpPr>
        <p:spPr bwMode="auto">
          <a:xfrm>
            <a:off x="935038" y="3536950"/>
            <a:ext cx="2890837" cy="579438"/>
          </a:xfrm>
          <a:prstGeom prst="rect">
            <a:avLst/>
          </a:prstGeom>
          <a:noFill/>
          <a:ln w="9525">
            <a:noFill/>
            <a:miter lim="800000"/>
            <a:headEnd/>
            <a:tailEnd/>
          </a:ln>
          <a:effectLst/>
        </p:spPr>
        <p:txBody>
          <a:bodyPr>
            <a:spAutoFit/>
          </a:bodyPr>
          <a:lstStyle/>
          <a:p>
            <a:pPr defTabSz="4305300" rtl="0">
              <a:spcBef>
                <a:spcPct val="50000"/>
              </a:spcBef>
            </a:pPr>
            <a:endParaRPr lang="en-US" sz="3200"/>
          </a:p>
        </p:txBody>
      </p:sp>
      <p:graphicFrame>
        <p:nvGraphicFramePr>
          <p:cNvPr id="337924" name="Object 4"/>
          <p:cNvGraphicFramePr>
            <a:graphicFrameLocks noChangeAspect="1"/>
          </p:cNvGraphicFramePr>
          <p:nvPr/>
        </p:nvGraphicFramePr>
        <p:xfrm>
          <a:off x="650875" y="1524000"/>
          <a:ext cx="3232150" cy="531813"/>
        </p:xfrm>
        <a:graphic>
          <a:graphicData uri="http://schemas.openxmlformats.org/presentationml/2006/ole">
            <p:oleObj spid="_x0000_s37890" name="Equation" r:id="rId5" imgW="1256755" imgH="215806" progId="Equation.3">
              <p:embed/>
            </p:oleObj>
          </a:graphicData>
        </a:graphic>
      </p:graphicFrame>
      <p:graphicFrame>
        <p:nvGraphicFramePr>
          <p:cNvPr id="337925" name="Object 5"/>
          <p:cNvGraphicFramePr>
            <a:graphicFrameLocks noChangeAspect="1"/>
          </p:cNvGraphicFramePr>
          <p:nvPr/>
        </p:nvGraphicFramePr>
        <p:xfrm>
          <a:off x="4502150" y="1588172"/>
          <a:ext cx="719138" cy="533400"/>
        </p:xfrm>
        <a:graphic>
          <a:graphicData uri="http://schemas.openxmlformats.org/presentationml/2006/ole">
            <p:oleObj spid="_x0000_s37891" name="Equation" r:id="rId6" imgW="279279" imgH="215806" progId="Equation.3">
              <p:embed/>
            </p:oleObj>
          </a:graphicData>
        </a:graphic>
      </p:graphicFrame>
      <p:graphicFrame>
        <p:nvGraphicFramePr>
          <p:cNvPr id="337926" name="Object 6"/>
          <p:cNvGraphicFramePr>
            <a:graphicFrameLocks noChangeAspect="1"/>
          </p:cNvGraphicFramePr>
          <p:nvPr/>
        </p:nvGraphicFramePr>
        <p:xfrm>
          <a:off x="4484688" y="2502572"/>
          <a:ext cx="750887" cy="531813"/>
        </p:xfrm>
        <a:graphic>
          <a:graphicData uri="http://schemas.openxmlformats.org/presentationml/2006/ole">
            <p:oleObj spid="_x0000_s37892" name="Equation" r:id="rId7" imgW="291847" imgH="215713" progId="Equation.3">
              <p:embed/>
            </p:oleObj>
          </a:graphicData>
        </a:graphic>
      </p:graphicFrame>
      <p:graphicFrame>
        <p:nvGraphicFramePr>
          <p:cNvPr id="337927" name="Object 7"/>
          <p:cNvGraphicFramePr>
            <a:graphicFrameLocks noChangeAspect="1"/>
          </p:cNvGraphicFramePr>
          <p:nvPr/>
        </p:nvGraphicFramePr>
        <p:xfrm>
          <a:off x="4437063" y="3416972"/>
          <a:ext cx="850900" cy="533400"/>
        </p:xfrm>
        <a:graphic>
          <a:graphicData uri="http://schemas.openxmlformats.org/presentationml/2006/ole">
            <p:oleObj spid="_x0000_s37893" name="Equation" r:id="rId8" imgW="330057" imgH="215806" progId="Equation.3">
              <p:embed/>
            </p:oleObj>
          </a:graphicData>
        </a:graphic>
      </p:graphicFrame>
      <p:graphicFrame>
        <p:nvGraphicFramePr>
          <p:cNvPr id="337928" name="Object 8"/>
          <p:cNvGraphicFramePr>
            <a:graphicFrameLocks noChangeAspect="1"/>
          </p:cNvGraphicFramePr>
          <p:nvPr/>
        </p:nvGraphicFramePr>
        <p:xfrm>
          <a:off x="4089400" y="3950372"/>
          <a:ext cx="1276350" cy="531813"/>
        </p:xfrm>
        <a:graphic>
          <a:graphicData uri="http://schemas.openxmlformats.org/presentationml/2006/ole">
            <p:oleObj spid="_x0000_s37894" name="Equation" r:id="rId9" imgW="494870" imgH="215713" progId="Equation.3">
              <p:embed/>
            </p:oleObj>
          </a:graphicData>
        </a:graphic>
      </p:graphicFrame>
      <p:graphicFrame>
        <p:nvGraphicFramePr>
          <p:cNvPr id="337929" name="Object 9"/>
          <p:cNvGraphicFramePr>
            <a:graphicFrameLocks noChangeAspect="1"/>
          </p:cNvGraphicFramePr>
          <p:nvPr/>
        </p:nvGraphicFramePr>
        <p:xfrm>
          <a:off x="701675" y="5414963"/>
          <a:ext cx="3200400" cy="533400"/>
        </p:xfrm>
        <a:graphic>
          <a:graphicData uri="http://schemas.openxmlformats.org/presentationml/2006/ole">
            <p:oleObj spid="_x0000_s37895" name="Equation" r:id="rId10" imgW="1244060" imgH="215806" progId="Equation.3">
              <p:embed/>
            </p:oleObj>
          </a:graphicData>
        </a:graphic>
      </p:graphicFrame>
      <p:sp>
        <p:nvSpPr>
          <p:cNvPr id="337933" name="Rectangle 13"/>
          <p:cNvSpPr>
            <a:spLocks noChangeArrowheads="1"/>
          </p:cNvSpPr>
          <p:nvPr/>
        </p:nvSpPr>
        <p:spPr bwMode="auto">
          <a:xfrm>
            <a:off x="4572000" y="5181600"/>
            <a:ext cx="3733799" cy="738664"/>
          </a:xfrm>
          <a:prstGeom prst="rect">
            <a:avLst/>
          </a:prstGeom>
          <a:noFill/>
          <a:ln w="9525">
            <a:noFill/>
            <a:miter lim="800000"/>
            <a:headEnd/>
            <a:tailEnd/>
          </a:ln>
          <a:effectLst/>
        </p:spPr>
        <p:txBody>
          <a:bodyPr wrap="square">
            <a:spAutoFit/>
          </a:bodyPr>
          <a:lstStyle/>
          <a:p>
            <a:pPr algn="just" rtl="0">
              <a:buFont typeface="Wingdings" pitchFamily="2" charset="2"/>
              <a:buNone/>
            </a:pPr>
            <a:r>
              <a:rPr lang="en-US" b="1" dirty="0">
                <a:solidFill>
                  <a:srgbClr val="A50021"/>
                </a:solidFill>
              </a:rPr>
              <a:t>S-K growth method can be useful for materials systems with 5-7% lattice mismatch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6" name="Rectangle 6"/>
          <p:cNvSpPr>
            <a:spLocks noGrp="1" noChangeArrowheads="1"/>
          </p:cNvSpPr>
          <p:nvPr>
            <p:ph type="title"/>
          </p:nvPr>
        </p:nvSpPr>
        <p:spPr>
          <a:xfrm>
            <a:off x="457200" y="76200"/>
            <a:ext cx="8229600" cy="1143000"/>
          </a:xfrm>
        </p:spPr>
        <p:txBody>
          <a:bodyPr/>
          <a:lstStyle/>
          <a:p>
            <a:pPr rtl="0"/>
            <a:r>
              <a:rPr lang="en-US" sz="4000" b="1" dirty="0"/>
              <a:t>Droplet </a:t>
            </a:r>
            <a:r>
              <a:rPr lang="en-US" sz="4000" b="1" dirty="0" smtClean="0"/>
              <a:t>hetero-</a:t>
            </a:r>
            <a:r>
              <a:rPr lang="en-US" sz="4000" b="1" dirty="0" err="1" smtClean="0"/>
              <a:t>epitaxy</a:t>
            </a:r>
            <a:r>
              <a:rPr lang="en-US" sz="4000" b="1" dirty="0" smtClean="0"/>
              <a:t> </a:t>
            </a:r>
            <a:r>
              <a:rPr lang="en-US" sz="4000" b="1" dirty="0"/>
              <a:t>(DHE) growth mode</a:t>
            </a:r>
            <a:endParaRPr lang="ru-RU" sz="4000" b="1" dirty="0"/>
          </a:p>
        </p:txBody>
      </p:sp>
      <p:graphicFrame>
        <p:nvGraphicFramePr>
          <p:cNvPr id="163849" name="Object 9"/>
          <p:cNvGraphicFramePr>
            <a:graphicFrameLocks noGrp="1" noChangeAspect="1"/>
          </p:cNvGraphicFramePr>
          <p:nvPr>
            <p:ph idx="1"/>
          </p:nvPr>
        </p:nvGraphicFramePr>
        <p:xfrm>
          <a:off x="152400" y="1066800"/>
          <a:ext cx="3971925" cy="4048125"/>
        </p:xfrm>
        <a:graphic>
          <a:graphicData uri="http://schemas.openxmlformats.org/presentationml/2006/ole">
            <p:oleObj spid="_x0000_s38914" name="Bitmap Image" r:id="rId4" imgW="3971429" imgH="4048690" progId="PBrush">
              <p:embed/>
            </p:oleObj>
          </a:graphicData>
        </a:graphic>
      </p:graphicFrame>
      <p:sp>
        <p:nvSpPr>
          <p:cNvPr id="8" name="Slide Number Placeholder 4"/>
          <p:cNvSpPr>
            <a:spLocks noGrp="1"/>
          </p:cNvSpPr>
          <p:nvPr>
            <p:ph type="sldNum" sz="quarter" idx="4294967295"/>
          </p:nvPr>
        </p:nvSpPr>
        <p:spPr>
          <a:xfrm>
            <a:off x="6553200" y="6248400"/>
            <a:ext cx="2133600" cy="457200"/>
          </a:xfrm>
          <a:prstGeom prst="rect">
            <a:avLst/>
          </a:prstGeom>
        </p:spPr>
        <p:txBody>
          <a:bodyPr/>
          <a:lstStyle/>
          <a:p>
            <a:fld id="{4DB8E210-5D0C-4FBE-A185-29298463E1E2}" type="slidenum">
              <a:rPr lang="he-IL"/>
              <a:pPr/>
              <a:t>7</a:t>
            </a:fld>
            <a:endParaRPr lang="en-US" dirty="0"/>
          </a:p>
        </p:txBody>
      </p:sp>
      <p:sp>
        <p:nvSpPr>
          <p:cNvPr id="163842" name="Text Box 2"/>
          <p:cNvSpPr txBox="1">
            <a:spLocks noChangeArrowheads="1"/>
          </p:cNvSpPr>
          <p:nvPr/>
        </p:nvSpPr>
        <p:spPr bwMode="auto">
          <a:xfrm>
            <a:off x="935038" y="3536950"/>
            <a:ext cx="2890837" cy="579438"/>
          </a:xfrm>
          <a:prstGeom prst="rect">
            <a:avLst/>
          </a:prstGeom>
          <a:noFill/>
          <a:ln w="9525">
            <a:noFill/>
            <a:miter lim="800000"/>
            <a:headEnd/>
            <a:tailEnd/>
          </a:ln>
          <a:effectLst/>
        </p:spPr>
        <p:txBody>
          <a:bodyPr>
            <a:spAutoFit/>
          </a:bodyPr>
          <a:lstStyle/>
          <a:p>
            <a:pPr defTabSz="4305300" rtl="0">
              <a:spcBef>
                <a:spcPct val="50000"/>
              </a:spcBef>
            </a:pPr>
            <a:endParaRPr lang="en-US" sz="3200"/>
          </a:p>
        </p:txBody>
      </p:sp>
      <p:sp>
        <p:nvSpPr>
          <p:cNvPr id="163845" name="Text Box 5"/>
          <p:cNvSpPr txBox="1">
            <a:spLocks noChangeArrowheads="1"/>
          </p:cNvSpPr>
          <p:nvPr/>
        </p:nvSpPr>
        <p:spPr bwMode="auto">
          <a:xfrm>
            <a:off x="4191000" y="1495485"/>
            <a:ext cx="4724400" cy="4339650"/>
          </a:xfrm>
          <a:prstGeom prst="rect">
            <a:avLst/>
          </a:prstGeom>
          <a:noFill/>
          <a:ln w="9525">
            <a:noFill/>
            <a:miter lim="800000"/>
            <a:headEnd/>
            <a:tailEnd/>
          </a:ln>
          <a:effectLst/>
        </p:spPr>
        <p:txBody>
          <a:bodyPr wrap="square">
            <a:spAutoFit/>
          </a:bodyPr>
          <a:lstStyle/>
          <a:p>
            <a:pPr defTabSz="4305300" rtl="0">
              <a:spcBef>
                <a:spcPct val="50000"/>
              </a:spcBef>
              <a:buFont typeface="Arial" pitchFamily="34" charset="0"/>
              <a:buChar char="•"/>
            </a:pPr>
            <a:r>
              <a:rPr lang="en-US" sz="2400" b="1" dirty="0">
                <a:solidFill>
                  <a:srgbClr val="0000CC"/>
                </a:solidFill>
              </a:rPr>
              <a:t> First stage of the </a:t>
            </a:r>
            <a:r>
              <a:rPr lang="en-US" sz="2400" b="1" dirty="0" smtClean="0">
                <a:solidFill>
                  <a:srgbClr val="0000CC"/>
                </a:solidFill>
              </a:rPr>
              <a:t>growth:</a:t>
            </a:r>
          </a:p>
          <a:p>
            <a:pPr defTabSz="4305300" rtl="0">
              <a:spcBef>
                <a:spcPct val="50000"/>
              </a:spcBef>
            </a:pPr>
            <a:r>
              <a:rPr lang="en-US" sz="2400" dirty="0" smtClean="0"/>
              <a:t>low </a:t>
            </a:r>
            <a:r>
              <a:rPr lang="en-US" sz="2400" dirty="0"/>
              <a:t>melting point group II- III- or IV element nano-droplets formation on the </a:t>
            </a:r>
            <a:r>
              <a:rPr lang="en-US" sz="2400" dirty="0" smtClean="0"/>
              <a:t>substrate. </a:t>
            </a:r>
          </a:p>
          <a:p>
            <a:pPr defTabSz="4305300" rtl="0">
              <a:spcBef>
                <a:spcPct val="50000"/>
              </a:spcBef>
              <a:buFont typeface="Arial" pitchFamily="34" charset="0"/>
              <a:buChar char="•"/>
            </a:pPr>
            <a:r>
              <a:rPr lang="en-US" sz="2400" b="1" dirty="0" smtClean="0">
                <a:solidFill>
                  <a:srgbClr val="0000CC"/>
                </a:solidFill>
              </a:rPr>
              <a:t> Second </a:t>
            </a:r>
            <a:r>
              <a:rPr lang="en-US" sz="2400" b="1" dirty="0">
                <a:solidFill>
                  <a:srgbClr val="0000CC"/>
                </a:solidFill>
              </a:rPr>
              <a:t>stage of the growth:</a:t>
            </a:r>
          </a:p>
          <a:p>
            <a:pPr defTabSz="4305300" rtl="0">
              <a:spcBef>
                <a:spcPct val="50000"/>
              </a:spcBef>
            </a:pPr>
            <a:r>
              <a:rPr lang="en-US" sz="2400" dirty="0"/>
              <a:t>reaction of these droplets with one or more group V- or VI elements in the gas phase (liquid-phase-</a:t>
            </a:r>
            <a:r>
              <a:rPr lang="en-US" sz="2400" dirty="0" err="1"/>
              <a:t>epitaxy</a:t>
            </a:r>
            <a:r>
              <a:rPr lang="en-US" sz="2400" dirty="0"/>
              <a:t>-like crystallization)</a:t>
            </a:r>
            <a:endParaRPr lang="ru-RU" sz="2400" dirty="0"/>
          </a:p>
        </p:txBody>
      </p:sp>
      <p:sp>
        <p:nvSpPr>
          <p:cNvPr id="163851" name="Text Box 11"/>
          <p:cNvSpPr txBox="1">
            <a:spLocks noChangeArrowheads="1"/>
          </p:cNvSpPr>
          <p:nvPr/>
        </p:nvSpPr>
        <p:spPr bwMode="auto">
          <a:xfrm>
            <a:off x="49306" y="5257800"/>
            <a:ext cx="4141694" cy="646331"/>
          </a:xfrm>
          <a:prstGeom prst="rect">
            <a:avLst/>
          </a:prstGeom>
          <a:noFill/>
          <a:ln w="9525">
            <a:noFill/>
            <a:miter lim="800000"/>
            <a:headEnd/>
            <a:tailEnd/>
          </a:ln>
          <a:effectLst/>
        </p:spPr>
        <p:txBody>
          <a:bodyPr wrap="square">
            <a:spAutoFit/>
          </a:bodyPr>
          <a:lstStyle/>
          <a:p>
            <a:pPr rtl="0"/>
            <a:r>
              <a:rPr lang="en-US" sz="1200" dirty="0"/>
              <a:t>N. </a:t>
            </a:r>
            <a:r>
              <a:rPr lang="en-US" sz="1200" dirty="0" err="1"/>
              <a:t>Koguchi</a:t>
            </a:r>
            <a:r>
              <a:rPr lang="en-US" sz="1200" dirty="0"/>
              <a:t>, </a:t>
            </a:r>
            <a:r>
              <a:rPr lang="en-US" sz="1200" i="1" dirty="0" smtClean="0"/>
              <a:t>et al, </a:t>
            </a:r>
            <a:r>
              <a:rPr lang="en-US" sz="1200" b="1" i="1" dirty="0" smtClean="0"/>
              <a:t>J</a:t>
            </a:r>
            <a:r>
              <a:rPr lang="en-US" sz="1200" b="1" i="1" dirty="0"/>
              <a:t>. </a:t>
            </a:r>
            <a:r>
              <a:rPr lang="en-US" sz="1200" b="1" i="1" dirty="0" err="1"/>
              <a:t>Cryst</a:t>
            </a:r>
            <a:r>
              <a:rPr lang="en-US" sz="1200" b="1" i="1" dirty="0"/>
              <a:t>. Growth</a:t>
            </a:r>
            <a:r>
              <a:rPr lang="en-US" sz="1200" b="1" dirty="0"/>
              <a:t>, 111</a:t>
            </a:r>
            <a:r>
              <a:rPr lang="en-US" sz="1200" dirty="0"/>
              <a:t>, 688, (1991</a:t>
            </a:r>
            <a:r>
              <a:rPr lang="en-US" sz="1200" dirty="0" smtClean="0"/>
              <a:t>).</a:t>
            </a:r>
          </a:p>
          <a:p>
            <a:pPr rtl="0"/>
            <a:r>
              <a:rPr lang="en-US" sz="1200" dirty="0" smtClean="0"/>
              <a:t>T. </a:t>
            </a:r>
            <a:r>
              <a:rPr lang="en-US" sz="1200" dirty="0" err="1" smtClean="0"/>
              <a:t>Mano</a:t>
            </a:r>
            <a:r>
              <a:rPr lang="en-US" sz="1200" dirty="0" smtClean="0"/>
              <a:t>, </a:t>
            </a:r>
            <a:r>
              <a:rPr lang="en-US" sz="1200" i="1" dirty="0" smtClean="0"/>
              <a:t>et al, </a:t>
            </a:r>
            <a:r>
              <a:rPr lang="en-US" sz="1200" b="1" i="1" dirty="0" err="1" smtClean="0"/>
              <a:t>Jpn</a:t>
            </a:r>
            <a:r>
              <a:rPr lang="en-US" sz="1200" b="1" i="1" dirty="0" smtClean="0"/>
              <a:t>. J. </a:t>
            </a:r>
            <a:r>
              <a:rPr lang="en-US" sz="1200" b="1" i="1" dirty="0" err="1" smtClean="0"/>
              <a:t>Apll</a:t>
            </a:r>
            <a:r>
              <a:rPr lang="en-US" sz="1200" b="1" i="1" dirty="0" smtClean="0"/>
              <a:t>. Phys.</a:t>
            </a:r>
            <a:r>
              <a:rPr lang="en-US" sz="1200" b="1" dirty="0" smtClean="0"/>
              <a:t> 33</a:t>
            </a:r>
            <a:r>
              <a:rPr lang="en-US" sz="1200" dirty="0" smtClean="0"/>
              <a:t>, 4580 (2000).</a:t>
            </a:r>
          </a:p>
          <a:p>
            <a:pPr rtl="0"/>
            <a:r>
              <a:rPr lang="en-US" sz="1200" dirty="0" smtClean="0"/>
              <a:t>V</a:t>
            </a:r>
            <a:r>
              <a:rPr lang="en-US" sz="1200" dirty="0"/>
              <a:t>. </a:t>
            </a:r>
            <a:r>
              <a:rPr lang="en-US" sz="1200" dirty="0" err="1" smtClean="0"/>
              <a:t>Mantovani</a:t>
            </a:r>
            <a:r>
              <a:rPr lang="en-US" sz="1200" dirty="0" smtClean="0"/>
              <a:t>, </a:t>
            </a:r>
            <a:r>
              <a:rPr lang="en-US" sz="1200" i="1" dirty="0" smtClean="0"/>
              <a:t>et al, </a:t>
            </a:r>
            <a:r>
              <a:rPr lang="en-US" sz="1200" b="1" i="1" dirty="0" smtClean="0"/>
              <a:t>J. Appl. Phys.</a:t>
            </a:r>
            <a:r>
              <a:rPr lang="en-US" sz="1200" b="1" dirty="0" smtClean="0"/>
              <a:t> 96</a:t>
            </a:r>
            <a:r>
              <a:rPr lang="en-US" sz="1200" dirty="0" smtClean="0"/>
              <a:t>, </a:t>
            </a:r>
            <a:r>
              <a:rPr lang="en-US" sz="1200" dirty="0"/>
              <a:t>4416 (2004</a:t>
            </a:r>
            <a:r>
              <a:rPr lang="en-US" sz="1200" dirty="0" smtClean="0"/>
              <a:t>).</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5" name="Rectangle 5"/>
          <p:cNvSpPr>
            <a:spLocks noGrp="1" noChangeArrowheads="1"/>
          </p:cNvSpPr>
          <p:nvPr>
            <p:ph type="title"/>
          </p:nvPr>
        </p:nvSpPr>
        <p:spPr>
          <a:xfrm>
            <a:off x="288758" y="7855"/>
            <a:ext cx="8855242" cy="1200329"/>
          </a:xfrm>
          <a:noFill/>
          <a:ln/>
        </p:spPr>
        <p:txBody>
          <a:bodyPr/>
          <a:lstStyle/>
          <a:p>
            <a:pPr algn="ctr"/>
            <a:r>
              <a:rPr lang="en-US" sz="3600" b="1" dirty="0" smtClean="0"/>
              <a:t>Parameters that influence optical and electrical properties</a:t>
            </a:r>
            <a:endParaRPr lang="ru-RU" b="1" dirty="0"/>
          </a:p>
        </p:txBody>
      </p:sp>
      <p:sp>
        <p:nvSpPr>
          <p:cNvPr id="389123" name="Rectangle 3"/>
          <p:cNvSpPr>
            <a:spLocks noGrp="1" noChangeArrowheads="1"/>
          </p:cNvSpPr>
          <p:nvPr>
            <p:ph idx="1"/>
          </p:nvPr>
        </p:nvSpPr>
        <p:spPr>
          <a:xfrm>
            <a:off x="486802" y="1159715"/>
            <a:ext cx="8458200" cy="4730750"/>
          </a:xfrm>
        </p:spPr>
        <p:txBody>
          <a:bodyPr/>
          <a:lstStyle/>
          <a:p>
            <a:pPr algn="l" rtl="0">
              <a:lnSpc>
                <a:spcPct val="90000"/>
              </a:lnSpc>
            </a:pPr>
            <a:r>
              <a:rPr lang="en-US" sz="2400" dirty="0"/>
              <a:t>Size and shape of QD</a:t>
            </a:r>
          </a:p>
          <a:p>
            <a:pPr lvl="1" algn="l" rtl="0">
              <a:lnSpc>
                <a:spcPct val="90000"/>
              </a:lnSpc>
            </a:pPr>
            <a:r>
              <a:rPr lang="en-US" sz="2000" dirty="0"/>
              <a:t>Band gap change due to Quantum effect</a:t>
            </a:r>
          </a:p>
          <a:p>
            <a:pPr lvl="1" algn="l" rtl="0">
              <a:lnSpc>
                <a:spcPct val="90000"/>
              </a:lnSpc>
            </a:pPr>
            <a:r>
              <a:rPr lang="en-US" sz="2000" dirty="0"/>
              <a:t>Shift from direct to indirect transitions</a:t>
            </a:r>
          </a:p>
          <a:p>
            <a:pPr algn="l" rtl="0">
              <a:lnSpc>
                <a:spcPct val="90000"/>
              </a:lnSpc>
            </a:pPr>
            <a:r>
              <a:rPr lang="en-US" sz="2400" dirty="0" smtClean="0"/>
              <a:t>Composition</a:t>
            </a:r>
            <a:endParaRPr lang="en-US" sz="2400" dirty="0"/>
          </a:p>
          <a:p>
            <a:pPr lvl="1" algn="l" rtl="0">
              <a:lnSpc>
                <a:spcPct val="90000"/>
              </a:lnSpc>
            </a:pPr>
            <a:r>
              <a:rPr lang="en-US" sz="2000" dirty="0"/>
              <a:t>Band gap and offset change due to </a:t>
            </a:r>
            <a:r>
              <a:rPr lang="en-US" sz="2000" dirty="0" smtClean="0"/>
              <a:t>elements </a:t>
            </a:r>
            <a:r>
              <a:rPr lang="en-US" sz="2000" dirty="0"/>
              <a:t>intermixing</a:t>
            </a:r>
          </a:p>
          <a:p>
            <a:pPr algn="l" rtl="0">
              <a:lnSpc>
                <a:spcPct val="90000"/>
              </a:lnSpc>
            </a:pPr>
            <a:r>
              <a:rPr lang="en-US" sz="2400" dirty="0" smtClean="0"/>
              <a:t>Crystalline structure</a:t>
            </a:r>
          </a:p>
          <a:p>
            <a:pPr algn="l" rtl="0">
              <a:lnSpc>
                <a:spcPct val="90000"/>
              </a:lnSpc>
            </a:pPr>
            <a:r>
              <a:rPr lang="en-US" sz="2400" dirty="0" smtClean="0"/>
              <a:t>Presents of strain and growth defects</a:t>
            </a:r>
            <a:endParaRPr lang="en-US" sz="2400" dirty="0"/>
          </a:p>
          <a:p>
            <a:pPr lvl="1" algn="l" rtl="0">
              <a:lnSpc>
                <a:spcPct val="90000"/>
              </a:lnSpc>
            </a:pPr>
            <a:r>
              <a:rPr lang="en-US" sz="2000" dirty="0"/>
              <a:t>Band gap change due to different </a:t>
            </a:r>
            <a:r>
              <a:rPr lang="en-US" sz="2000" dirty="0" smtClean="0"/>
              <a:t>ordering</a:t>
            </a:r>
            <a:endParaRPr lang="en-US" sz="2400" dirty="0"/>
          </a:p>
          <a:p>
            <a:pPr lvl="1" algn="l" rtl="0">
              <a:lnSpc>
                <a:spcPct val="90000"/>
              </a:lnSpc>
            </a:pPr>
            <a:r>
              <a:rPr lang="en-US" sz="2000" dirty="0"/>
              <a:t>Band gap variations due to strain </a:t>
            </a:r>
          </a:p>
        </p:txBody>
      </p:sp>
      <p:sp>
        <p:nvSpPr>
          <p:cNvPr id="6" name="Slide Number Placeholder 4"/>
          <p:cNvSpPr>
            <a:spLocks noGrp="1"/>
          </p:cNvSpPr>
          <p:nvPr>
            <p:ph type="sldNum" sz="quarter" idx="4294967295"/>
          </p:nvPr>
        </p:nvSpPr>
        <p:spPr>
          <a:xfrm>
            <a:off x="6553200" y="6248400"/>
            <a:ext cx="2133600" cy="457200"/>
          </a:xfrm>
          <a:prstGeom prst="rect">
            <a:avLst/>
          </a:prstGeom>
        </p:spPr>
        <p:txBody>
          <a:bodyPr/>
          <a:lstStyle/>
          <a:p>
            <a:fld id="{0C4791EF-4EE3-41CF-876C-7F3A318EFA82}" type="slidenum">
              <a:rPr lang="he-IL"/>
              <a:pPr/>
              <a:t>8</a:t>
            </a:fld>
            <a:endParaRPr lang="en-US" dirty="0"/>
          </a:p>
        </p:txBody>
      </p:sp>
      <p:sp>
        <p:nvSpPr>
          <p:cNvPr id="389126" name="Text Box 6"/>
          <p:cNvSpPr txBox="1">
            <a:spLocks noChangeArrowheads="1"/>
          </p:cNvSpPr>
          <p:nvPr/>
        </p:nvSpPr>
        <p:spPr bwMode="auto">
          <a:xfrm>
            <a:off x="-685800" y="4572000"/>
            <a:ext cx="9841832" cy="1815882"/>
          </a:xfrm>
          <a:prstGeom prst="rect">
            <a:avLst/>
          </a:prstGeom>
          <a:noFill/>
          <a:ln w="9525">
            <a:noFill/>
            <a:miter lim="800000"/>
            <a:headEnd/>
            <a:tailEnd/>
          </a:ln>
          <a:effectLst/>
        </p:spPr>
        <p:txBody>
          <a:bodyPr wrap="square">
            <a:spAutoFit/>
          </a:bodyPr>
          <a:lstStyle/>
          <a:p>
            <a:pPr marL="800100" lvl="1" indent="-342900" algn="ctr" rtl="0"/>
            <a:r>
              <a:rPr lang="en-US" sz="2800" b="1" i="1" dirty="0">
                <a:solidFill>
                  <a:srgbClr val="000099"/>
                </a:solidFill>
              </a:rPr>
              <a:t>   </a:t>
            </a:r>
            <a:r>
              <a:rPr lang="en-US" sz="2800" b="1" i="1" u="sng" dirty="0" smtClean="0">
                <a:solidFill>
                  <a:srgbClr val="000099"/>
                </a:solidFill>
              </a:rPr>
              <a:t>we need </a:t>
            </a:r>
            <a:r>
              <a:rPr lang="en-US" sz="2800" b="1" i="1" u="sng" dirty="0">
                <a:solidFill>
                  <a:srgbClr val="000099"/>
                </a:solidFill>
              </a:rPr>
              <a:t>methods for characterization </a:t>
            </a:r>
            <a:r>
              <a:rPr lang="en-US" sz="2800" b="1" i="1" u="sng" dirty="0" smtClean="0">
                <a:solidFill>
                  <a:srgbClr val="000099"/>
                </a:solidFill>
              </a:rPr>
              <a:t>and control composition </a:t>
            </a:r>
            <a:r>
              <a:rPr lang="en-US" sz="2800" b="1" i="1" u="sng" dirty="0">
                <a:solidFill>
                  <a:srgbClr val="000099"/>
                </a:solidFill>
              </a:rPr>
              <a:t>and strain with sub nanometer resolution!</a:t>
            </a:r>
          </a:p>
          <a:p>
            <a:pPr marL="342900" indent="-342900" rtl="0"/>
            <a:endParaRPr lang="en-US" sz="2800" b="1" i="1" dirty="0">
              <a:solidFill>
                <a:srgbClr val="00009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lide Number Placeholder 4"/>
          <p:cNvSpPr>
            <a:spLocks noGrp="1"/>
          </p:cNvSpPr>
          <p:nvPr>
            <p:ph type="sldNum" sz="quarter" idx="4294967295"/>
          </p:nvPr>
        </p:nvSpPr>
        <p:spPr>
          <a:xfrm>
            <a:off x="6611937" y="5737225"/>
            <a:ext cx="2133600" cy="457200"/>
          </a:xfrm>
          <a:prstGeom prst="rect">
            <a:avLst/>
          </a:prstGeom>
        </p:spPr>
        <p:txBody>
          <a:bodyPr/>
          <a:lstStyle/>
          <a:p>
            <a:fld id="{E0D89E4B-EB28-47CF-AF88-A0E859125BBD}" type="slidenum">
              <a:rPr lang="he-IL"/>
              <a:pPr/>
              <a:t>9</a:t>
            </a:fld>
            <a:endParaRPr lang="en-US"/>
          </a:p>
        </p:txBody>
      </p:sp>
      <p:sp>
        <p:nvSpPr>
          <p:cNvPr id="81922" name="Rectangle 2"/>
          <p:cNvSpPr>
            <a:spLocks noGrp="1" noChangeArrowheads="1"/>
          </p:cNvSpPr>
          <p:nvPr>
            <p:ph type="title"/>
          </p:nvPr>
        </p:nvSpPr>
        <p:spPr>
          <a:xfrm>
            <a:off x="457200" y="-152400"/>
            <a:ext cx="8229600" cy="1371600"/>
          </a:xfrm>
        </p:spPr>
        <p:txBody>
          <a:bodyPr/>
          <a:lstStyle/>
          <a:p>
            <a:r>
              <a:rPr lang="en-US" b="1" dirty="0">
                <a:latin typeface="Garamond" pitchFamily="18" charset="0"/>
              </a:rPr>
              <a:t>Droplet Hetero-</a:t>
            </a:r>
            <a:r>
              <a:rPr lang="en-US" b="1" dirty="0" err="1">
                <a:latin typeface="Garamond" pitchFamily="18" charset="0"/>
              </a:rPr>
              <a:t>Epitaxy</a:t>
            </a:r>
            <a:r>
              <a:rPr lang="en-US" b="1" dirty="0">
                <a:latin typeface="Garamond" pitchFamily="18" charset="0"/>
              </a:rPr>
              <a:t> (DHE)</a:t>
            </a:r>
          </a:p>
        </p:txBody>
      </p:sp>
      <p:sp>
        <p:nvSpPr>
          <p:cNvPr id="81927" name="AutoShape 7" descr="AFM_InSb GaAs"/>
          <p:cNvSpPr>
            <a:spLocks noChangeArrowheads="1"/>
          </p:cNvSpPr>
          <p:nvPr/>
        </p:nvSpPr>
        <p:spPr bwMode="auto">
          <a:xfrm>
            <a:off x="561975" y="1262063"/>
            <a:ext cx="2159000" cy="2159000"/>
          </a:xfrm>
          <a:prstGeom prst="roundRect">
            <a:avLst>
              <a:gd name="adj" fmla="val 8759"/>
            </a:avLst>
          </a:prstGeom>
          <a:blipFill dpi="0" rotWithShape="1">
            <a:blip r:embed="rId2" cstate="print"/>
            <a:srcRect/>
            <a:stretch>
              <a:fillRect/>
            </a:stretch>
          </a:blipFill>
          <a:ln w="19050">
            <a:solidFill>
              <a:schemeClr val="tx1"/>
            </a:solidFill>
            <a:round/>
            <a:headEnd/>
            <a:tailEnd/>
          </a:ln>
          <a:effectLst/>
        </p:spPr>
        <p:txBody>
          <a:bodyPr wrap="none" anchor="ctr"/>
          <a:lstStyle/>
          <a:p>
            <a:endParaRPr lang="he-IL"/>
          </a:p>
        </p:txBody>
      </p:sp>
      <p:sp>
        <p:nvSpPr>
          <p:cNvPr id="81928" name="Text Box 8"/>
          <p:cNvSpPr txBox="1">
            <a:spLocks noChangeArrowheads="1"/>
          </p:cNvSpPr>
          <p:nvPr/>
        </p:nvSpPr>
        <p:spPr bwMode="auto">
          <a:xfrm>
            <a:off x="561975" y="838200"/>
            <a:ext cx="2159000" cy="431800"/>
          </a:xfrm>
          <a:prstGeom prst="rect">
            <a:avLst/>
          </a:prstGeom>
          <a:noFill/>
          <a:ln w="9525">
            <a:noFill/>
            <a:miter lim="800000"/>
            <a:headEnd/>
            <a:tailEnd/>
          </a:ln>
          <a:effectLst/>
        </p:spPr>
        <p:txBody>
          <a:bodyPr/>
          <a:lstStyle/>
          <a:p>
            <a:pPr algn="ctr" rtl="0">
              <a:spcBef>
                <a:spcPct val="50000"/>
              </a:spcBef>
            </a:pPr>
            <a:r>
              <a:rPr lang="en-US" sz="2400">
                <a:latin typeface="Garamond" pitchFamily="18" charset="0"/>
              </a:rPr>
              <a:t>InSb/GaAs</a:t>
            </a:r>
          </a:p>
        </p:txBody>
      </p:sp>
      <p:sp>
        <p:nvSpPr>
          <p:cNvPr id="81935" name="AutoShape 15" descr="SEM_InSb_GaAs"/>
          <p:cNvSpPr>
            <a:spLocks noChangeArrowheads="1"/>
          </p:cNvSpPr>
          <p:nvPr/>
        </p:nvSpPr>
        <p:spPr bwMode="auto">
          <a:xfrm>
            <a:off x="561975" y="3565525"/>
            <a:ext cx="2159000" cy="2160588"/>
          </a:xfrm>
          <a:prstGeom prst="roundRect">
            <a:avLst>
              <a:gd name="adj" fmla="val 8759"/>
            </a:avLst>
          </a:prstGeom>
          <a:blipFill dpi="0" rotWithShape="1">
            <a:blip r:embed="rId3" cstate="print"/>
            <a:srcRect/>
            <a:stretch>
              <a:fillRect r="-74"/>
            </a:stretch>
          </a:blipFill>
          <a:ln w="19050">
            <a:solidFill>
              <a:schemeClr val="tx1"/>
            </a:solidFill>
            <a:round/>
            <a:headEnd/>
            <a:tailEnd/>
          </a:ln>
          <a:effectLst/>
        </p:spPr>
        <p:txBody>
          <a:bodyPr wrap="none" anchor="ctr"/>
          <a:lstStyle/>
          <a:p>
            <a:endParaRPr lang="he-IL"/>
          </a:p>
        </p:txBody>
      </p:sp>
      <p:sp>
        <p:nvSpPr>
          <p:cNvPr id="81937" name="AutoShape 17" descr="AFM_InAs_GaAs2"/>
          <p:cNvSpPr>
            <a:spLocks noChangeArrowheads="1"/>
          </p:cNvSpPr>
          <p:nvPr/>
        </p:nvSpPr>
        <p:spPr bwMode="auto">
          <a:xfrm>
            <a:off x="3440112" y="1262063"/>
            <a:ext cx="2159000" cy="2159000"/>
          </a:xfrm>
          <a:prstGeom prst="roundRect">
            <a:avLst>
              <a:gd name="adj" fmla="val 8759"/>
            </a:avLst>
          </a:prstGeom>
          <a:blipFill dpi="0" rotWithShape="1">
            <a:blip r:embed="rId4" cstate="print"/>
            <a:srcRect/>
            <a:stretch>
              <a:fillRect/>
            </a:stretch>
          </a:blipFill>
          <a:ln w="19050">
            <a:solidFill>
              <a:schemeClr val="tx1"/>
            </a:solidFill>
            <a:round/>
            <a:headEnd/>
            <a:tailEnd/>
          </a:ln>
          <a:effectLst/>
        </p:spPr>
        <p:txBody>
          <a:bodyPr wrap="none" anchor="ctr"/>
          <a:lstStyle/>
          <a:p>
            <a:endParaRPr lang="he-IL"/>
          </a:p>
        </p:txBody>
      </p:sp>
      <p:sp>
        <p:nvSpPr>
          <p:cNvPr id="81938" name="AutoShape 18" descr="AFM_InSb InSb"/>
          <p:cNvSpPr>
            <a:spLocks noChangeArrowheads="1"/>
          </p:cNvSpPr>
          <p:nvPr/>
        </p:nvSpPr>
        <p:spPr bwMode="auto">
          <a:xfrm>
            <a:off x="6319837" y="1262063"/>
            <a:ext cx="2159000" cy="2159000"/>
          </a:xfrm>
          <a:prstGeom prst="roundRect">
            <a:avLst>
              <a:gd name="adj" fmla="val 8759"/>
            </a:avLst>
          </a:prstGeom>
          <a:blipFill dpi="0" rotWithShape="1">
            <a:blip r:embed="rId5" cstate="print"/>
            <a:srcRect/>
            <a:stretch>
              <a:fillRect/>
            </a:stretch>
          </a:blipFill>
          <a:ln w="19050">
            <a:solidFill>
              <a:schemeClr val="tx1"/>
            </a:solidFill>
            <a:round/>
            <a:headEnd/>
            <a:tailEnd/>
          </a:ln>
          <a:effectLst/>
        </p:spPr>
        <p:txBody>
          <a:bodyPr wrap="none" anchor="ctr"/>
          <a:lstStyle/>
          <a:p>
            <a:endParaRPr lang="he-IL"/>
          </a:p>
        </p:txBody>
      </p:sp>
      <p:sp>
        <p:nvSpPr>
          <p:cNvPr id="81939" name="Rectangle 19" descr="AFM_InAs_GaAs2Scale30nm"/>
          <p:cNvSpPr>
            <a:spLocks noChangeArrowheads="1"/>
          </p:cNvSpPr>
          <p:nvPr/>
        </p:nvSpPr>
        <p:spPr bwMode="auto">
          <a:xfrm>
            <a:off x="5743575" y="1909763"/>
            <a:ext cx="215900" cy="1511300"/>
          </a:xfrm>
          <a:prstGeom prst="rect">
            <a:avLst/>
          </a:prstGeom>
          <a:blipFill dpi="0" rotWithShape="1">
            <a:blip r:embed="rId6" cstate="print"/>
            <a:srcRect/>
            <a:stretch>
              <a:fillRect/>
            </a:stretch>
          </a:blipFill>
          <a:ln w="15875">
            <a:solidFill>
              <a:schemeClr val="tx1"/>
            </a:solidFill>
            <a:miter lim="800000"/>
            <a:headEnd/>
            <a:tailEnd/>
          </a:ln>
          <a:effectLst/>
        </p:spPr>
        <p:txBody>
          <a:bodyPr wrap="none" anchor="ctr"/>
          <a:lstStyle/>
          <a:p>
            <a:endParaRPr lang="he-IL"/>
          </a:p>
        </p:txBody>
      </p:sp>
      <p:sp>
        <p:nvSpPr>
          <p:cNvPr id="81940" name="Rectangle 20" descr="AFM_Scale"/>
          <p:cNvSpPr>
            <a:spLocks noChangeArrowheads="1"/>
          </p:cNvSpPr>
          <p:nvPr/>
        </p:nvSpPr>
        <p:spPr bwMode="auto">
          <a:xfrm>
            <a:off x="2865437" y="1909763"/>
            <a:ext cx="215900" cy="1511300"/>
          </a:xfrm>
          <a:prstGeom prst="rect">
            <a:avLst/>
          </a:prstGeom>
          <a:blipFill dpi="0" rotWithShape="1">
            <a:blip r:embed="rId7" cstate="print"/>
            <a:srcRect/>
            <a:stretch>
              <a:fillRect/>
            </a:stretch>
          </a:blipFill>
          <a:ln w="15875">
            <a:solidFill>
              <a:schemeClr val="tx1"/>
            </a:solidFill>
            <a:miter lim="800000"/>
            <a:headEnd/>
            <a:tailEnd/>
          </a:ln>
          <a:effectLst/>
        </p:spPr>
        <p:txBody>
          <a:bodyPr wrap="none" anchor="ctr"/>
          <a:lstStyle/>
          <a:p>
            <a:endParaRPr lang="he-IL"/>
          </a:p>
        </p:txBody>
      </p:sp>
      <p:sp>
        <p:nvSpPr>
          <p:cNvPr id="81941" name="Text Box 21"/>
          <p:cNvSpPr txBox="1">
            <a:spLocks noChangeArrowheads="1"/>
          </p:cNvSpPr>
          <p:nvPr/>
        </p:nvSpPr>
        <p:spPr bwMode="auto">
          <a:xfrm>
            <a:off x="5527675" y="1539875"/>
            <a:ext cx="719137" cy="366713"/>
          </a:xfrm>
          <a:prstGeom prst="rect">
            <a:avLst/>
          </a:prstGeom>
          <a:noFill/>
          <a:ln w="9525">
            <a:noFill/>
            <a:miter lim="800000"/>
            <a:headEnd/>
            <a:tailEnd/>
          </a:ln>
          <a:effectLst/>
        </p:spPr>
        <p:txBody>
          <a:bodyPr>
            <a:spAutoFit/>
          </a:bodyPr>
          <a:lstStyle/>
          <a:p>
            <a:pPr algn="ctr" rtl="0">
              <a:spcBef>
                <a:spcPct val="50000"/>
              </a:spcBef>
            </a:pPr>
            <a:r>
              <a:rPr lang="en-US">
                <a:effectLst>
                  <a:outerShdw blurRad="38100" dist="38100" dir="2700000" algn="tl">
                    <a:srgbClr val="C0C0C0"/>
                  </a:outerShdw>
                </a:effectLst>
                <a:latin typeface="Garamond" pitchFamily="18" charset="0"/>
              </a:rPr>
              <a:t>30nm</a:t>
            </a:r>
          </a:p>
        </p:txBody>
      </p:sp>
      <p:sp>
        <p:nvSpPr>
          <p:cNvPr id="81942" name="Text Box 22"/>
          <p:cNvSpPr txBox="1">
            <a:spLocks noChangeArrowheads="1"/>
          </p:cNvSpPr>
          <p:nvPr/>
        </p:nvSpPr>
        <p:spPr bwMode="auto">
          <a:xfrm>
            <a:off x="2649537" y="1539875"/>
            <a:ext cx="719138" cy="366713"/>
          </a:xfrm>
          <a:prstGeom prst="rect">
            <a:avLst/>
          </a:prstGeom>
          <a:noFill/>
          <a:ln w="9525">
            <a:noFill/>
            <a:miter lim="800000"/>
            <a:headEnd/>
            <a:tailEnd/>
          </a:ln>
          <a:effectLst/>
        </p:spPr>
        <p:txBody>
          <a:bodyPr>
            <a:spAutoFit/>
          </a:bodyPr>
          <a:lstStyle/>
          <a:p>
            <a:pPr algn="ctr" rtl="0">
              <a:spcBef>
                <a:spcPct val="50000"/>
              </a:spcBef>
            </a:pPr>
            <a:r>
              <a:rPr lang="en-US">
                <a:effectLst>
                  <a:outerShdw blurRad="38100" dist="38100" dir="2700000" algn="tl">
                    <a:srgbClr val="C0C0C0"/>
                  </a:outerShdw>
                </a:effectLst>
                <a:latin typeface="Garamond" pitchFamily="18" charset="0"/>
              </a:rPr>
              <a:t>30nm</a:t>
            </a:r>
          </a:p>
        </p:txBody>
      </p:sp>
      <p:sp>
        <p:nvSpPr>
          <p:cNvPr id="81943" name="AutoShape 23" descr="InAs_GaAs tilt"/>
          <p:cNvSpPr>
            <a:spLocks noChangeArrowheads="1"/>
          </p:cNvSpPr>
          <p:nvPr/>
        </p:nvSpPr>
        <p:spPr bwMode="auto">
          <a:xfrm>
            <a:off x="3440112" y="3565525"/>
            <a:ext cx="2159000" cy="2160588"/>
          </a:xfrm>
          <a:prstGeom prst="roundRect">
            <a:avLst>
              <a:gd name="adj" fmla="val 8759"/>
            </a:avLst>
          </a:prstGeom>
          <a:blipFill dpi="0" rotWithShape="1">
            <a:blip r:embed="rId8" cstate="print"/>
            <a:srcRect/>
            <a:stretch>
              <a:fillRect r="-46404"/>
            </a:stretch>
          </a:blipFill>
          <a:ln w="19050">
            <a:solidFill>
              <a:schemeClr val="tx1"/>
            </a:solidFill>
            <a:round/>
            <a:headEnd/>
            <a:tailEnd/>
          </a:ln>
          <a:effectLst/>
        </p:spPr>
        <p:txBody>
          <a:bodyPr wrap="none" anchor="ctr"/>
          <a:lstStyle/>
          <a:p>
            <a:endParaRPr lang="he-IL"/>
          </a:p>
        </p:txBody>
      </p:sp>
      <p:sp>
        <p:nvSpPr>
          <p:cNvPr id="81944" name="AutoShape 24" descr="SEM_InSb InSb2"/>
          <p:cNvSpPr>
            <a:spLocks noChangeArrowheads="1"/>
          </p:cNvSpPr>
          <p:nvPr/>
        </p:nvSpPr>
        <p:spPr bwMode="auto">
          <a:xfrm>
            <a:off x="6319837" y="3565525"/>
            <a:ext cx="2159000" cy="2160588"/>
          </a:xfrm>
          <a:prstGeom prst="roundRect">
            <a:avLst>
              <a:gd name="adj" fmla="val 8759"/>
            </a:avLst>
          </a:prstGeom>
          <a:blipFill dpi="0" rotWithShape="1">
            <a:blip r:embed="rId9" cstate="print"/>
            <a:srcRect/>
            <a:stretch>
              <a:fillRect r="-74"/>
            </a:stretch>
          </a:blipFill>
          <a:ln w="19050">
            <a:solidFill>
              <a:schemeClr val="tx1"/>
            </a:solidFill>
            <a:round/>
            <a:headEnd/>
            <a:tailEnd/>
          </a:ln>
          <a:effectLst/>
        </p:spPr>
        <p:txBody>
          <a:bodyPr wrap="none" anchor="ctr"/>
          <a:lstStyle/>
          <a:p>
            <a:endParaRPr lang="he-IL"/>
          </a:p>
        </p:txBody>
      </p:sp>
      <p:sp>
        <p:nvSpPr>
          <p:cNvPr id="81945" name="Rectangle 25" descr="AFM_Scale"/>
          <p:cNvSpPr>
            <a:spLocks noChangeArrowheads="1"/>
          </p:cNvSpPr>
          <p:nvPr/>
        </p:nvSpPr>
        <p:spPr bwMode="auto">
          <a:xfrm>
            <a:off x="8623300" y="1909763"/>
            <a:ext cx="215900" cy="1511300"/>
          </a:xfrm>
          <a:prstGeom prst="rect">
            <a:avLst/>
          </a:prstGeom>
          <a:blipFill dpi="0" rotWithShape="1">
            <a:blip r:embed="rId7" cstate="print"/>
            <a:srcRect/>
            <a:stretch>
              <a:fillRect/>
            </a:stretch>
          </a:blipFill>
          <a:ln w="15875">
            <a:solidFill>
              <a:schemeClr val="tx1"/>
            </a:solidFill>
            <a:miter lim="800000"/>
            <a:headEnd/>
            <a:tailEnd/>
          </a:ln>
          <a:effectLst/>
        </p:spPr>
        <p:txBody>
          <a:bodyPr wrap="none" anchor="ctr"/>
          <a:lstStyle/>
          <a:p>
            <a:endParaRPr lang="he-IL"/>
          </a:p>
        </p:txBody>
      </p:sp>
      <p:sp>
        <p:nvSpPr>
          <p:cNvPr id="81946" name="Text Box 26"/>
          <p:cNvSpPr txBox="1">
            <a:spLocks noChangeArrowheads="1"/>
          </p:cNvSpPr>
          <p:nvPr/>
        </p:nvSpPr>
        <p:spPr bwMode="auto">
          <a:xfrm>
            <a:off x="8348663" y="2051050"/>
            <a:ext cx="719137" cy="366713"/>
          </a:xfrm>
          <a:prstGeom prst="rect">
            <a:avLst/>
          </a:prstGeom>
          <a:noFill/>
          <a:ln w="9525">
            <a:noFill/>
            <a:miter lim="800000"/>
            <a:headEnd/>
            <a:tailEnd/>
          </a:ln>
          <a:effectLst/>
        </p:spPr>
        <p:txBody>
          <a:bodyPr>
            <a:spAutoFit/>
          </a:bodyPr>
          <a:lstStyle/>
          <a:p>
            <a:pPr algn="ctr" rtl="0">
              <a:spcBef>
                <a:spcPct val="50000"/>
              </a:spcBef>
            </a:pPr>
            <a:r>
              <a:rPr lang="en-US">
                <a:effectLst>
                  <a:outerShdw blurRad="38100" dist="38100" dir="2700000" algn="tl">
                    <a:srgbClr val="C0C0C0"/>
                  </a:outerShdw>
                </a:effectLst>
                <a:latin typeface="Garamond" pitchFamily="18" charset="0"/>
              </a:rPr>
              <a:t>40nm</a:t>
            </a:r>
          </a:p>
        </p:txBody>
      </p:sp>
      <p:grpSp>
        <p:nvGrpSpPr>
          <p:cNvPr id="2" name="Group 41"/>
          <p:cNvGrpSpPr>
            <a:grpSpLocks/>
          </p:cNvGrpSpPr>
          <p:nvPr/>
        </p:nvGrpSpPr>
        <p:grpSpPr bwMode="auto">
          <a:xfrm>
            <a:off x="527050" y="2846388"/>
            <a:ext cx="944562" cy="442912"/>
            <a:chOff x="2018" y="1979"/>
            <a:chExt cx="595" cy="279"/>
          </a:xfrm>
        </p:grpSpPr>
        <p:grpSp>
          <p:nvGrpSpPr>
            <p:cNvPr id="3" name="Group 38"/>
            <p:cNvGrpSpPr>
              <a:grpSpLocks/>
            </p:cNvGrpSpPr>
            <p:nvPr/>
          </p:nvGrpSpPr>
          <p:grpSpPr bwMode="auto">
            <a:xfrm>
              <a:off x="2169" y="2206"/>
              <a:ext cx="280" cy="52"/>
              <a:chOff x="1746" y="2795"/>
              <a:chExt cx="280" cy="52"/>
            </a:xfrm>
          </p:grpSpPr>
          <p:grpSp>
            <p:nvGrpSpPr>
              <p:cNvPr id="4" name="Group 33"/>
              <p:cNvGrpSpPr>
                <a:grpSpLocks/>
              </p:cNvGrpSpPr>
              <p:nvPr/>
            </p:nvGrpSpPr>
            <p:grpSpPr bwMode="auto">
              <a:xfrm>
                <a:off x="1753" y="2802"/>
                <a:ext cx="273" cy="45"/>
                <a:chOff x="1746" y="3225"/>
                <a:chExt cx="273" cy="45"/>
              </a:xfrm>
            </p:grpSpPr>
            <p:sp>
              <p:nvSpPr>
                <p:cNvPr id="81949" name="Line 29"/>
                <p:cNvSpPr>
                  <a:spLocks noChangeShapeType="1"/>
                </p:cNvSpPr>
                <p:nvPr/>
              </p:nvSpPr>
              <p:spPr bwMode="auto">
                <a:xfrm>
                  <a:off x="1746" y="3248"/>
                  <a:ext cx="273" cy="0"/>
                </a:xfrm>
                <a:prstGeom prst="line">
                  <a:avLst/>
                </a:prstGeom>
                <a:noFill/>
                <a:ln w="25400">
                  <a:solidFill>
                    <a:schemeClr val="tx1"/>
                  </a:solidFill>
                  <a:round/>
                  <a:headEnd/>
                  <a:tailEnd/>
                </a:ln>
                <a:effectLst/>
              </p:spPr>
              <p:txBody>
                <a:bodyPr/>
                <a:lstStyle/>
                <a:p>
                  <a:endParaRPr lang="he-IL"/>
                </a:p>
              </p:txBody>
            </p:sp>
            <p:sp>
              <p:nvSpPr>
                <p:cNvPr id="81950" name="Line 30"/>
                <p:cNvSpPr>
                  <a:spLocks noChangeShapeType="1"/>
                </p:cNvSpPr>
                <p:nvPr/>
              </p:nvSpPr>
              <p:spPr bwMode="auto">
                <a:xfrm>
                  <a:off x="1746" y="3225"/>
                  <a:ext cx="0" cy="45"/>
                </a:xfrm>
                <a:prstGeom prst="line">
                  <a:avLst/>
                </a:prstGeom>
                <a:noFill/>
                <a:ln w="25400">
                  <a:solidFill>
                    <a:schemeClr val="tx1"/>
                  </a:solidFill>
                  <a:round/>
                  <a:headEnd/>
                  <a:tailEnd/>
                </a:ln>
                <a:effectLst/>
              </p:spPr>
              <p:txBody>
                <a:bodyPr/>
                <a:lstStyle/>
                <a:p>
                  <a:endParaRPr lang="he-IL"/>
                </a:p>
              </p:txBody>
            </p:sp>
            <p:sp>
              <p:nvSpPr>
                <p:cNvPr id="81951" name="Line 31"/>
                <p:cNvSpPr>
                  <a:spLocks noChangeShapeType="1"/>
                </p:cNvSpPr>
                <p:nvPr/>
              </p:nvSpPr>
              <p:spPr bwMode="auto">
                <a:xfrm>
                  <a:off x="2018" y="3225"/>
                  <a:ext cx="0" cy="45"/>
                </a:xfrm>
                <a:prstGeom prst="line">
                  <a:avLst/>
                </a:prstGeom>
                <a:noFill/>
                <a:ln w="25400">
                  <a:solidFill>
                    <a:schemeClr val="tx1"/>
                  </a:solidFill>
                  <a:round/>
                  <a:headEnd/>
                  <a:tailEnd/>
                </a:ln>
                <a:effectLst/>
              </p:spPr>
              <p:txBody>
                <a:bodyPr/>
                <a:lstStyle/>
                <a:p>
                  <a:endParaRPr lang="he-IL"/>
                </a:p>
              </p:txBody>
            </p:sp>
          </p:grpSp>
          <p:grpSp>
            <p:nvGrpSpPr>
              <p:cNvPr id="5" name="Group 34"/>
              <p:cNvGrpSpPr>
                <a:grpSpLocks/>
              </p:cNvGrpSpPr>
              <p:nvPr/>
            </p:nvGrpSpPr>
            <p:grpSpPr bwMode="auto">
              <a:xfrm>
                <a:off x="1746" y="2795"/>
                <a:ext cx="273" cy="45"/>
                <a:chOff x="1746" y="3225"/>
                <a:chExt cx="273" cy="45"/>
              </a:xfrm>
            </p:grpSpPr>
            <p:sp>
              <p:nvSpPr>
                <p:cNvPr id="81955" name="Line 35"/>
                <p:cNvSpPr>
                  <a:spLocks noChangeShapeType="1"/>
                </p:cNvSpPr>
                <p:nvPr/>
              </p:nvSpPr>
              <p:spPr bwMode="auto">
                <a:xfrm>
                  <a:off x="1746" y="3248"/>
                  <a:ext cx="273" cy="0"/>
                </a:xfrm>
                <a:prstGeom prst="line">
                  <a:avLst/>
                </a:prstGeom>
                <a:noFill/>
                <a:ln w="25400">
                  <a:solidFill>
                    <a:schemeClr val="bg1"/>
                  </a:solidFill>
                  <a:round/>
                  <a:headEnd/>
                  <a:tailEnd/>
                </a:ln>
                <a:effectLst/>
              </p:spPr>
              <p:txBody>
                <a:bodyPr/>
                <a:lstStyle/>
                <a:p>
                  <a:endParaRPr lang="he-IL"/>
                </a:p>
              </p:txBody>
            </p:sp>
            <p:sp>
              <p:nvSpPr>
                <p:cNvPr id="81956" name="Line 36"/>
                <p:cNvSpPr>
                  <a:spLocks noChangeShapeType="1"/>
                </p:cNvSpPr>
                <p:nvPr/>
              </p:nvSpPr>
              <p:spPr bwMode="auto">
                <a:xfrm>
                  <a:off x="1746" y="3225"/>
                  <a:ext cx="0" cy="45"/>
                </a:xfrm>
                <a:prstGeom prst="line">
                  <a:avLst/>
                </a:prstGeom>
                <a:noFill/>
                <a:ln w="25400">
                  <a:solidFill>
                    <a:schemeClr val="bg1"/>
                  </a:solidFill>
                  <a:round/>
                  <a:headEnd/>
                  <a:tailEnd/>
                </a:ln>
                <a:effectLst/>
              </p:spPr>
              <p:txBody>
                <a:bodyPr/>
                <a:lstStyle/>
                <a:p>
                  <a:endParaRPr lang="he-IL"/>
                </a:p>
              </p:txBody>
            </p:sp>
            <p:sp>
              <p:nvSpPr>
                <p:cNvPr id="81957" name="Line 37"/>
                <p:cNvSpPr>
                  <a:spLocks noChangeShapeType="1"/>
                </p:cNvSpPr>
                <p:nvPr/>
              </p:nvSpPr>
              <p:spPr bwMode="auto">
                <a:xfrm>
                  <a:off x="2018" y="3225"/>
                  <a:ext cx="0" cy="45"/>
                </a:xfrm>
                <a:prstGeom prst="line">
                  <a:avLst/>
                </a:prstGeom>
                <a:noFill/>
                <a:ln w="25400">
                  <a:solidFill>
                    <a:schemeClr val="bg1"/>
                  </a:solidFill>
                  <a:round/>
                  <a:headEnd/>
                  <a:tailEnd/>
                </a:ln>
                <a:effectLst/>
              </p:spPr>
              <p:txBody>
                <a:bodyPr/>
                <a:lstStyle/>
                <a:p>
                  <a:endParaRPr lang="he-IL"/>
                </a:p>
              </p:txBody>
            </p:sp>
          </p:grpSp>
        </p:grpSp>
        <p:sp>
          <p:nvSpPr>
            <p:cNvPr id="81960" name="Text Box 40"/>
            <p:cNvSpPr txBox="1">
              <a:spLocks noChangeArrowheads="1"/>
            </p:cNvSpPr>
            <p:nvPr/>
          </p:nvSpPr>
          <p:spPr bwMode="auto">
            <a:xfrm>
              <a:off x="2024" y="1985"/>
              <a:ext cx="589" cy="231"/>
            </a:xfrm>
            <a:prstGeom prst="rect">
              <a:avLst/>
            </a:prstGeom>
            <a:noFill/>
            <a:ln w="9525">
              <a:noFill/>
              <a:miter lim="800000"/>
              <a:headEnd/>
              <a:tailEnd/>
            </a:ln>
            <a:effectLst/>
          </p:spPr>
          <p:txBody>
            <a:bodyPr>
              <a:spAutoFit/>
            </a:bodyPr>
            <a:lstStyle/>
            <a:p>
              <a:pPr algn="ctr">
                <a:spcBef>
                  <a:spcPct val="50000"/>
                </a:spcBef>
              </a:pPr>
              <a:r>
                <a:rPr lang="en-US">
                  <a:latin typeface="Garamond" pitchFamily="18" charset="0"/>
                </a:rPr>
                <a:t>200nm</a:t>
              </a:r>
            </a:p>
          </p:txBody>
        </p:sp>
        <p:sp>
          <p:nvSpPr>
            <p:cNvPr id="81959" name="Text Box 39"/>
            <p:cNvSpPr txBox="1">
              <a:spLocks noChangeArrowheads="1"/>
            </p:cNvSpPr>
            <p:nvPr/>
          </p:nvSpPr>
          <p:spPr bwMode="auto">
            <a:xfrm>
              <a:off x="2018" y="1979"/>
              <a:ext cx="589" cy="231"/>
            </a:xfrm>
            <a:prstGeom prst="rect">
              <a:avLst/>
            </a:prstGeom>
            <a:noFill/>
            <a:ln w="9525">
              <a:noFill/>
              <a:miter lim="800000"/>
              <a:headEnd/>
              <a:tailEnd/>
            </a:ln>
            <a:effectLst/>
          </p:spPr>
          <p:txBody>
            <a:bodyPr>
              <a:spAutoFit/>
            </a:bodyPr>
            <a:lstStyle/>
            <a:p>
              <a:pPr algn="ctr">
                <a:spcBef>
                  <a:spcPct val="50000"/>
                </a:spcBef>
              </a:pPr>
              <a:r>
                <a:rPr lang="en-US">
                  <a:solidFill>
                    <a:schemeClr val="bg1"/>
                  </a:solidFill>
                  <a:latin typeface="Garamond" pitchFamily="18" charset="0"/>
                </a:rPr>
                <a:t>200nm</a:t>
              </a:r>
            </a:p>
          </p:txBody>
        </p:sp>
      </p:grpSp>
      <p:grpSp>
        <p:nvGrpSpPr>
          <p:cNvPr id="6" name="Group 42"/>
          <p:cNvGrpSpPr>
            <a:grpSpLocks/>
          </p:cNvGrpSpPr>
          <p:nvPr/>
        </p:nvGrpSpPr>
        <p:grpSpPr bwMode="auto">
          <a:xfrm>
            <a:off x="3478212" y="2844800"/>
            <a:ext cx="944563" cy="442913"/>
            <a:chOff x="2018" y="1979"/>
            <a:chExt cx="595" cy="279"/>
          </a:xfrm>
        </p:grpSpPr>
        <p:grpSp>
          <p:nvGrpSpPr>
            <p:cNvPr id="7" name="Group 43"/>
            <p:cNvGrpSpPr>
              <a:grpSpLocks/>
            </p:cNvGrpSpPr>
            <p:nvPr/>
          </p:nvGrpSpPr>
          <p:grpSpPr bwMode="auto">
            <a:xfrm>
              <a:off x="2169" y="2206"/>
              <a:ext cx="280" cy="52"/>
              <a:chOff x="1746" y="2795"/>
              <a:chExt cx="280" cy="52"/>
            </a:xfrm>
          </p:grpSpPr>
          <p:grpSp>
            <p:nvGrpSpPr>
              <p:cNvPr id="8" name="Group 44"/>
              <p:cNvGrpSpPr>
                <a:grpSpLocks/>
              </p:cNvGrpSpPr>
              <p:nvPr/>
            </p:nvGrpSpPr>
            <p:grpSpPr bwMode="auto">
              <a:xfrm>
                <a:off x="1753" y="2802"/>
                <a:ext cx="273" cy="45"/>
                <a:chOff x="1746" y="3225"/>
                <a:chExt cx="273" cy="45"/>
              </a:xfrm>
            </p:grpSpPr>
            <p:sp>
              <p:nvSpPr>
                <p:cNvPr id="81965" name="Line 45"/>
                <p:cNvSpPr>
                  <a:spLocks noChangeShapeType="1"/>
                </p:cNvSpPr>
                <p:nvPr/>
              </p:nvSpPr>
              <p:spPr bwMode="auto">
                <a:xfrm>
                  <a:off x="1746" y="3248"/>
                  <a:ext cx="273" cy="0"/>
                </a:xfrm>
                <a:prstGeom prst="line">
                  <a:avLst/>
                </a:prstGeom>
                <a:noFill/>
                <a:ln w="25400">
                  <a:solidFill>
                    <a:schemeClr val="tx1"/>
                  </a:solidFill>
                  <a:round/>
                  <a:headEnd/>
                  <a:tailEnd/>
                </a:ln>
                <a:effectLst/>
              </p:spPr>
              <p:txBody>
                <a:bodyPr/>
                <a:lstStyle/>
                <a:p>
                  <a:endParaRPr lang="he-IL"/>
                </a:p>
              </p:txBody>
            </p:sp>
            <p:sp>
              <p:nvSpPr>
                <p:cNvPr id="81966" name="Line 46"/>
                <p:cNvSpPr>
                  <a:spLocks noChangeShapeType="1"/>
                </p:cNvSpPr>
                <p:nvPr/>
              </p:nvSpPr>
              <p:spPr bwMode="auto">
                <a:xfrm>
                  <a:off x="1746" y="3225"/>
                  <a:ext cx="0" cy="45"/>
                </a:xfrm>
                <a:prstGeom prst="line">
                  <a:avLst/>
                </a:prstGeom>
                <a:noFill/>
                <a:ln w="25400">
                  <a:solidFill>
                    <a:schemeClr val="tx1"/>
                  </a:solidFill>
                  <a:round/>
                  <a:headEnd/>
                  <a:tailEnd/>
                </a:ln>
                <a:effectLst/>
              </p:spPr>
              <p:txBody>
                <a:bodyPr/>
                <a:lstStyle/>
                <a:p>
                  <a:endParaRPr lang="he-IL"/>
                </a:p>
              </p:txBody>
            </p:sp>
            <p:sp>
              <p:nvSpPr>
                <p:cNvPr id="81967" name="Line 47"/>
                <p:cNvSpPr>
                  <a:spLocks noChangeShapeType="1"/>
                </p:cNvSpPr>
                <p:nvPr/>
              </p:nvSpPr>
              <p:spPr bwMode="auto">
                <a:xfrm>
                  <a:off x="2018" y="3225"/>
                  <a:ext cx="0" cy="45"/>
                </a:xfrm>
                <a:prstGeom prst="line">
                  <a:avLst/>
                </a:prstGeom>
                <a:noFill/>
                <a:ln w="25400">
                  <a:solidFill>
                    <a:schemeClr val="tx1"/>
                  </a:solidFill>
                  <a:round/>
                  <a:headEnd/>
                  <a:tailEnd/>
                </a:ln>
                <a:effectLst/>
              </p:spPr>
              <p:txBody>
                <a:bodyPr/>
                <a:lstStyle/>
                <a:p>
                  <a:endParaRPr lang="he-IL"/>
                </a:p>
              </p:txBody>
            </p:sp>
          </p:grpSp>
          <p:grpSp>
            <p:nvGrpSpPr>
              <p:cNvPr id="9" name="Group 48"/>
              <p:cNvGrpSpPr>
                <a:grpSpLocks/>
              </p:cNvGrpSpPr>
              <p:nvPr/>
            </p:nvGrpSpPr>
            <p:grpSpPr bwMode="auto">
              <a:xfrm>
                <a:off x="1746" y="2795"/>
                <a:ext cx="273" cy="45"/>
                <a:chOff x="1746" y="3225"/>
                <a:chExt cx="273" cy="45"/>
              </a:xfrm>
            </p:grpSpPr>
            <p:sp>
              <p:nvSpPr>
                <p:cNvPr id="81969" name="Line 49"/>
                <p:cNvSpPr>
                  <a:spLocks noChangeShapeType="1"/>
                </p:cNvSpPr>
                <p:nvPr/>
              </p:nvSpPr>
              <p:spPr bwMode="auto">
                <a:xfrm>
                  <a:off x="1746" y="3248"/>
                  <a:ext cx="273" cy="0"/>
                </a:xfrm>
                <a:prstGeom prst="line">
                  <a:avLst/>
                </a:prstGeom>
                <a:noFill/>
                <a:ln w="25400">
                  <a:solidFill>
                    <a:schemeClr val="bg1"/>
                  </a:solidFill>
                  <a:round/>
                  <a:headEnd/>
                  <a:tailEnd/>
                </a:ln>
                <a:effectLst/>
              </p:spPr>
              <p:txBody>
                <a:bodyPr/>
                <a:lstStyle/>
                <a:p>
                  <a:endParaRPr lang="he-IL"/>
                </a:p>
              </p:txBody>
            </p:sp>
            <p:sp>
              <p:nvSpPr>
                <p:cNvPr id="81970" name="Line 50"/>
                <p:cNvSpPr>
                  <a:spLocks noChangeShapeType="1"/>
                </p:cNvSpPr>
                <p:nvPr/>
              </p:nvSpPr>
              <p:spPr bwMode="auto">
                <a:xfrm>
                  <a:off x="1746" y="3225"/>
                  <a:ext cx="0" cy="45"/>
                </a:xfrm>
                <a:prstGeom prst="line">
                  <a:avLst/>
                </a:prstGeom>
                <a:noFill/>
                <a:ln w="25400">
                  <a:solidFill>
                    <a:schemeClr val="bg1"/>
                  </a:solidFill>
                  <a:round/>
                  <a:headEnd/>
                  <a:tailEnd/>
                </a:ln>
                <a:effectLst/>
              </p:spPr>
              <p:txBody>
                <a:bodyPr/>
                <a:lstStyle/>
                <a:p>
                  <a:endParaRPr lang="he-IL"/>
                </a:p>
              </p:txBody>
            </p:sp>
            <p:sp>
              <p:nvSpPr>
                <p:cNvPr id="81971" name="Line 51"/>
                <p:cNvSpPr>
                  <a:spLocks noChangeShapeType="1"/>
                </p:cNvSpPr>
                <p:nvPr/>
              </p:nvSpPr>
              <p:spPr bwMode="auto">
                <a:xfrm>
                  <a:off x="2018" y="3225"/>
                  <a:ext cx="0" cy="45"/>
                </a:xfrm>
                <a:prstGeom prst="line">
                  <a:avLst/>
                </a:prstGeom>
                <a:noFill/>
                <a:ln w="25400">
                  <a:solidFill>
                    <a:schemeClr val="bg1"/>
                  </a:solidFill>
                  <a:round/>
                  <a:headEnd/>
                  <a:tailEnd/>
                </a:ln>
                <a:effectLst/>
              </p:spPr>
              <p:txBody>
                <a:bodyPr/>
                <a:lstStyle/>
                <a:p>
                  <a:endParaRPr lang="he-IL"/>
                </a:p>
              </p:txBody>
            </p:sp>
          </p:grpSp>
        </p:grpSp>
        <p:sp>
          <p:nvSpPr>
            <p:cNvPr id="81972" name="Text Box 52"/>
            <p:cNvSpPr txBox="1">
              <a:spLocks noChangeArrowheads="1"/>
            </p:cNvSpPr>
            <p:nvPr/>
          </p:nvSpPr>
          <p:spPr bwMode="auto">
            <a:xfrm>
              <a:off x="2024" y="1985"/>
              <a:ext cx="589" cy="231"/>
            </a:xfrm>
            <a:prstGeom prst="rect">
              <a:avLst/>
            </a:prstGeom>
            <a:noFill/>
            <a:ln w="9525">
              <a:noFill/>
              <a:miter lim="800000"/>
              <a:headEnd/>
              <a:tailEnd/>
            </a:ln>
            <a:effectLst/>
          </p:spPr>
          <p:txBody>
            <a:bodyPr>
              <a:spAutoFit/>
            </a:bodyPr>
            <a:lstStyle/>
            <a:p>
              <a:pPr algn="ctr">
                <a:spcBef>
                  <a:spcPct val="50000"/>
                </a:spcBef>
              </a:pPr>
              <a:r>
                <a:rPr lang="en-US">
                  <a:latin typeface="Garamond" pitchFamily="18" charset="0"/>
                </a:rPr>
                <a:t>200nm</a:t>
              </a:r>
            </a:p>
          </p:txBody>
        </p:sp>
        <p:sp>
          <p:nvSpPr>
            <p:cNvPr id="81973" name="Text Box 53"/>
            <p:cNvSpPr txBox="1">
              <a:spLocks noChangeArrowheads="1"/>
            </p:cNvSpPr>
            <p:nvPr/>
          </p:nvSpPr>
          <p:spPr bwMode="auto">
            <a:xfrm>
              <a:off x="2018" y="1979"/>
              <a:ext cx="589" cy="231"/>
            </a:xfrm>
            <a:prstGeom prst="rect">
              <a:avLst/>
            </a:prstGeom>
            <a:noFill/>
            <a:ln w="9525">
              <a:noFill/>
              <a:miter lim="800000"/>
              <a:headEnd/>
              <a:tailEnd/>
            </a:ln>
            <a:effectLst/>
          </p:spPr>
          <p:txBody>
            <a:bodyPr>
              <a:spAutoFit/>
            </a:bodyPr>
            <a:lstStyle/>
            <a:p>
              <a:pPr algn="ctr">
                <a:spcBef>
                  <a:spcPct val="50000"/>
                </a:spcBef>
              </a:pPr>
              <a:r>
                <a:rPr lang="en-US">
                  <a:solidFill>
                    <a:schemeClr val="bg1"/>
                  </a:solidFill>
                  <a:latin typeface="Garamond" pitchFamily="18" charset="0"/>
                </a:rPr>
                <a:t>200nm</a:t>
              </a:r>
            </a:p>
          </p:txBody>
        </p:sp>
      </p:grpSp>
      <p:grpSp>
        <p:nvGrpSpPr>
          <p:cNvPr id="10" name="Group 54"/>
          <p:cNvGrpSpPr>
            <a:grpSpLocks/>
          </p:cNvGrpSpPr>
          <p:nvPr/>
        </p:nvGrpSpPr>
        <p:grpSpPr bwMode="auto">
          <a:xfrm>
            <a:off x="3478212" y="5148263"/>
            <a:ext cx="944563" cy="442912"/>
            <a:chOff x="2018" y="1979"/>
            <a:chExt cx="595" cy="279"/>
          </a:xfrm>
        </p:grpSpPr>
        <p:grpSp>
          <p:nvGrpSpPr>
            <p:cNvPr id="11" name="Group 55"/>
            <p:cNvGrpSpPr>
              <a:grpSpLocks/>
            </p:cNvGrpSpPr>
            <p:nvPr/>
          </p:nvGrpSpPr>
          <p:grpSpPr bwMode="auto">
            <a:xfrm>
              <a:off x="2169" y="2206"/>
              <a:ext cx="280" cy="52"/>
              <a:chOff x="1746" y="2795"/>
              <a:chExt cx="280" cy="52"/>
            </a:xfrm>
          </p:grpSpPr>
          <p:grpSp>
            <p:nvGrpSpPr>
              <p:cNvPr id="12" name="Group 56"/>
              <p:cNvGrpSpPr>
                <a:grpSpLocks/>
              </p:cNvGrpSpPr>
              <p:nvPr/>
            </p:nvGrpSpPr>
            <p:grpSpPr bwMode="auto">
              <a:xfrm>
                <a:off x="1753" y="2802"/>
                <a:ext cx="273" cy="45"/>
                <a:chOff x="1746" y="3225"/>
                <a:chExt cx="273" cy="45"/>
              </a:xfrm>
            </p:grpSpPr>
            <p:sp>
              <p:nvSpPr>
                <p:cNvPr id="81977" name="Line 57"/>
                <p:cNvSpPr>
                  <a:spLocks noChangeShapeType="1"/>
                </p:cNvSpPr>
                <p:nvPr/>
              </p:nvSpPr>
              <p:spPr bwMode="auto">
                <a:xfrm>
                  <a:off x="1746" y="3248"/>
                  <a:ext cx="273" cy="0"/>
                </a:xfrm>
                <a:prstGeom prst="line">
                  <a:avLst/>
                </a:prstGeom>
                <a:noFill/>
                <a:ln w="25400">
                  <a:solidFill>
                    <a:schemeClr val="tx1"/>
                  </a:solidFill>
                  <a:round/>
                  <a:headEnd/>
                  <a:tailEnd/>
                </a:ln>
                <a:effectLst/>
              </p:spPr>
              <p:txBody>
                <a:bodyPr/>
                <a:lstStyle/>
                <a:p>
                  <a:endParaRPr lang="he-IL"/>
                </a:p>
              </p:txBody>
            </p:sp>
            <p:sp>
              <p:nvSpPr>
                <p:cNvPr id="81978" name="Line 58"/>
                <p:cNvSpPr>
                  <a:spLocks noChangeShapeType="1"/>
                </p:cNvSpPr>
                <p:nvPr/>
              </p:nvSpPr>
              <p:spPr bwMode="auto">
                <a:xfrm>
                  <a:off x="1746" y="3225"/>
                  <a:ext cx="0" cy="45"/>
                </a:xfrm>
                <a:prstGeom prst="line">
                  <a:avLst/>
                </a:prstGeom>
                <a:noFill/>
                <a:ln w="25400">
                  <a:solidFill>
                    <a:schemeClr val="tx1"/>
                  </a:solidFill>
                  <a:round/>
                  <a:headEnd/>
                  <a:tailEnd/>
                </a:ln>
                <a:effectLst/>
              </p:spPr>
              <p:txBody>
                <a:bodyPr/>
                <a:lstStyle/>
                <a:p>
                  <a:endParaRPr lang="he-IL"/>
                </a:p>
              </p:txBody>
            </p:sp>
            <p:sp>
              <p:nvSpPr>
                <p:cNvPr id="81979" name="Line 59"/>
                <p:cNvSpPr>
                  <a:spLocks noChangeShapeType="1"/>
                </p:cNvSpPr>
                <p:nvPr/>
              </p:nvSpPr>
              <p:spPr bwMode="auto">
                <a:xfrm>
                  <a:off x="2018" y="3225"/>
                  <a:ext cx="0" cy="45"/>
                </a:xfrm>
                <a:prstGeom prst="line">
                  <a:avLst/>
                </a:prstGeom>
                <a:noFill/>
                <a:ln w="25400">
                  <a:solidFill>
                    <a:schemeClr val="tx1"/>
                  </a:solidFill>
                  <a:round/>
                  <a:headEnd/>
                  <a:tailEnd/>
                </a:ln>
                <a:effectLst/>
              </p:spPr>
              <p:txBody>
                <a:bodyPr/>
                <a:lstStyle/>
                <a:p>
                  <a:endParaRPr lang="he-IL"/>
                </a:p>
              </p:txBody>
            </p:sp>
          </p:grpSp>
          <p:grpSp>
            <p:nvGrpSpPr>
              <p:cNvPr id="13" name="Group 60"/>
              <p:cNvGrpSpPr>
                <a:grpSpLocks/>
              </p:cNvGrpSpPr>
              <p:nvPr/>
            </p:nvGrpSpPr>
            <p:grpSpPr bwMode="auto">
              <a:xfrm>
                <a:off x="1746" y="2795"/>
                <a:ext cx="273" cy="45"/>
                <a:chOff x="1746" y="3225"/>
                <a:chExt cx="273" cy="45"/>
              </a:xfrm>
            </p:grpSpPr>
            <p:sp>
              <p:nvSpPr>
                <p:cNvPr id="81981" name="Line 61"/>
                <p:cNvSpPr>
                  <a:spLocks noChangeShapeType="1"/>
                </p:cNvSpPr>
                <p:nvPr/>
              </p:nvSpPr>
              <p:spPr bwMode="auto">
                <a:xfrm>
                  <a:off x="1746" y="3248"/>
                  <a:ext cx="273" cy="0"/>
                </a:xfrm>
                <a:prstGeom prst="line">
                  <a:avLst/>
                </a:prstGeom>
                <a:noFill/>
                <a:ln w="25400">
                  <a:solidFill>
                    <a:schemeClr val="bg1"/>
                  </a:solidFill>
                  <a:round/>
                  <a:headEnd/>
                  <a:tailEnd/>
                </a:ln>
                <a:effectLst/>
              </p:spPr>
              <p:txBody>
                <a:bodyPr/>
                <a:lstStyle/>
                <a:p>
                  <a:endParaRPr lang="he-IL"/>
                </a:p>
              </p:txBody>
            </p:sp>
            <p:sp>
              <p:nvSpPr>
                <p:cNvPr id="81982" name="Line 62"/>
                <p:cNvSpPr>
                  <a:spLocks noChangeShapeType="1"/>
                </p:cNvSpPr>
                <p:nvPr/>
              </p:nvSpPr>
              <p:spPr bwMode="auto">
                <a:xfrm>
                  <a:off x="1746" y="3225"/>
                  <a:ext cx="0" cy="45"/>
                </a:xfrm>
                <a:prstGeom prst="line">
                  <a:avLst/>
                </a:prstGeom>
                <a:noFill/>
                <a:ln w="25400">
                  <a:solidFill>
                    <a:schemeClr val="bg1"/>
                  </a:solidFill>
                  <a:round/>
                  <a:headEnd/>
                  <a:tailEnd/>
                </a:ln>
                <a:effectLst/>
              </p:spPr>
              <p:txBody>
                <a:bodyPr/>
                <a:lstStyle/>
                <a:p>
                  <a:endParaRPr lang="he-IL"/>
                </a:p>
              </p:txBody>
            </p:sp>
            <p:sp>
              <p:nvSpPr>
                <p:cNvPr id="81983" name="Line 63"/>
                <p:cNvSpPr>
                  <a:spLocks noChangeShapeType="1"/>
                </p:cNvSpPr>
                <p:nvPr/>
              </p:nvSpPr>
              <p:spPr bwMode="auto">
                <a:xfrm>
                  <a:off x="2018" y="3225"/>
                  <a:ext cx="0" cy="45"/>
                </a:xfrm>
                <a:prstGeom prst="line">
                  <a:avLst/>
                </a:prstGeom>
                <a:noFill/>
                <a:ln w="25400">
                  <a:solidFill>
                    <a:schemeClr val="bg1"/>
                  </a:solidFill>
                  <a:round/>
                  <a:headEnd/>
                  <a:tailEnd/>
                </a:ln>
                <a:effectLst/>
              </p:spPr>
              <p:txBody>
                <a:bodyPr/>
                <a:lstStyle/>
                <a:p>
                  <a:endParaRPr lang="he-IL"/>
                </a:p>
              </p:txBody>
            </p:sp>
          </p:grpSp>
        </p:grpSp>
        <p:sp>
          <p:nvSpPr>
            <p:cNvPr id="81984" name="Text Box 64"/>
            <p:cNvSpPr txBox="1">
              <a:spLocks noChangeArrowheads="1"/>
            </p:cNvSpPr>
            <p:nvPr/>
          </p:nvSpPr>
          <p:spPr bwMode="auto">
            <a:xfrm>
              <a:off x="2024" y="1985"/>
              <a:ext cx="589" cy="231"/>
            </a:xfrm>
            <a:prstGeom prst="rect">
              <a:avLst/>
            </a:prstGeom>
            <a:noFill/>
            <a:ln w="9525">
              <a:noFill/>
              <a:miter lim="800000"/>
              <a:headEnd/>
              <a:tailEnd/>
            </a:ln>
            <a:effectLst/>
          </p:spPr>
          <p:txBody>
            <a:bodyPr>
              <a:spAutoFit/>
            </a:bodyPr>
            <a:lstStyle/>
            <a:p>
              <a:pPr algn="ctr">
                <a:spcBef>
                  <a:spcPct val="50000"/>
                </a:spcBef>
              </a:pPr>
              <a:r>
                <a:rPr lang="en-US">
                  <a:latin typeface="Garamond" pitchFamily="18" charset="0"/>
                </a:rPr>
                <a:t>200nm</a:t>
              </a:r>
            </a:p>
          </p:txBody>
        </p:sp>
        <p:sp>
          <p:nvSpPr>
            <p:cNvPr id="81985" name="Text Box 65"/>
            <p:cNvSpPr txBox="1">
              <a:spLocks noChangeArrowheads="1"/>
            </p:cNvSpPr>
            <p:nvPr/>
          </p:nvSpPr>
          <p:spPr bwMode="auto">
            <a:xfrm>
              <a:off x="2018" y="1979"/>
              <a:ext cx="589" cy="231"/>
            </a:xfrm>
            <a:prstGeom prst="rect">
              <a:avLst/>
            </a:prstGeom>
            <a:noFill/>
            <a:ln w="9525">
              <a:noFill/>
              <a:miter lim="800000"/>
              <a:headEnd/>
              <a:tailEnd/>
            </a:ln>
            <a:effectLst/>
          </p:spPr>
          <p:txBody>
            <a:bodyPr>
              <a:spAutoFit/>
            </a:bodyPr>
            <a:lstStyle/>
            <a:p>
              <a:pPr algn="ctr">
                <a:spcBef>
                  <a:spcPct val="50000"/>
                </a:spcBef>
              </a:pPr>
              <a:r>
                <a:rPr lang="en-US">
                  <a:solidFill>
                    <a:schemeClr val="bg1"/>
                  </a:solidFill>
                  <a:latin typeface="Garamond" pitchFamily="18" charset="0"/>
                </a:rPr>
                <a:t>200nm</a:t>
              </a:r>
            </a:p>
          </p:txBody>
        </p:sp>
      </p:grpSp>
      <p:grpSp>
        <p:nvGrpSpPr>
          <p:cNvPr id="14" name="Group 66"/>
          <p:cNvGrpSpPr>
            <a:grpSpLocks/>
          </p:cNvGrpSpPr>
          <p:nvPr/>
        </p:nvGrpSpPr>
        <p:grpSpPr bwMode="auto">
          <a:xfrm>
            <a:off x="6350000" y="2846388"/>
            <a:ext cx="944562" cy="442912"/>
            <a:chOff x="2018" y="1979"/>
            <a:chExt cx="595" cy="279"/>
          </a:xfrm>
        </p:grpSpPr>
        <p:grpSp>
          <p:nvGrpSpPr>
            <p:cNvPr id="15" name="Group 67"/>
            <p:cNvGrpSpPr>
              <a:grpSpLocks/>
            </p:cNvGrpSpPr>
            <p:nvPr/>
          </p:nvGrpSpPr>
          <p:grpSpPr bwMode="auto">
            <a:xfrm>
              <a:off x="2169" y="2206"/>
              <a:ext cx="280" cy="52"/>
              <a:chOff x="1746" y="2795"/>
              <a:chExt cx="280" cy="52"/>
            </a:xfrm>
          </p:grpSpPr>
          <p:grpSp>
            <p:nvGrpSpPr>
              <p:cNvPr id="16" name="Group 68"/>
              <p:cNvGrpSpPr>
                <a:grpSpLocks/>
              </p:cNvGrpSpPr>
              <p:nvPr/>
            </p:nvGrpSpPr>
            <p:grpSpPr bwMode="auto">
              <a:xfrm>
                <a:off x="1753" y="2802"/>
                <a:ext cx="273" cy="45"/>
                <a:chOff x="1746" y="3225"/>
                <a:chExt cx="273" cy="45"/>
              </a:xfrm>
            </p:grpSpPr>
            <p:sp>
              <p:nvSpPr>
                <p:cNvPr id="81989" name="Line 69"/>
                <p:cNvSpPr>
                  <a:spLocks noChangeShapeType="1"/>
                </p:cNvSpPr>
                <p:nvPr/>
              </p:nvSpPr>
              <p:spPr bwMode="auto">
                <a:xfrm>
                  <a:off x="1746" y="3248"/>
                  <a:ext cx="273" cy="0"/>
                </a:xfrm>
                <a:prstGeom prst="line">
                  <a:avLst/>
                </a:prstGeom>
                <a:noFill/>
                <a:ln w="25400">
                  <a:solidFill>
                    <a:schemeClr val="tx1"/>
                  </a:solidFill>
                  <a:round/>
                  <a:headEnd/>
                  <a:tailEnd/>
                </a:ln>
                <a:effectLst/>
              </p:spPr>
              <p:txBody>
                <a:bodyPr/>
                <a:lstStyle/>
                <a:p>
                  <a:endParaRPr lang="he-IL"/>
                </a:p>
              </p:txBody>
            </p:sp>
            <p:sp>
              <p:nvSpPr>
                <p:cNvPr id="81990" name="Line 70"/>
                <p:cNvSpPr>
                  <a:spLocks noChangeShapeType="1"/>
                </p:cNvSpPr>
                <p:nvPr/>
              </p:nvSpPr>
              <p:spPr bwMode="auto">
                <a:xfrm>
                  <a:off x="1746" y="3225"/>
                  <a:ext cx="0" cy="45"/>
                </a:xfrm>
                <a:prstGeom prst="line">
                  <a:avLst/>
                </a:prstGeom>
                <a:noFill/>
                <a:ln w="25400">
                  <a:solidFill>
                    <a:schemeClr val="tx1"/>
                  </a:solidFill>
                  <a:round/>
                  <a:headEnd/>
                  <a:tailEnd/>
                </a:ln>
                <a:effectLst/>
              </p:spPr>
              <p:txBody>
                <a:bodyPr/>
                <a:lstStyle/>
                <a:p>
                  <a:endParaRPr lang="he-IL"/>
                </a:p>
              </p:txBody>
            </p:sp>
            <p:sp>
              <p:nvSpPr>
                <p:cNvPr id="81991" name="Line 71"/>
                <p:cNvSpPr>
                  <a:spLocks noChangeShapeType="1"/>
                </p:cNvSpPr>
                <p:nvPr/>
              </p:nvSpPr>
              <p:spPr bwMode="auto">
                <a:xfrm>
                  <a:off x="2018" y="3225"/>
                  <a:ext cx="0" cy="45"/>
                </a:xfrm>
                <a:prstGeom prst="line">
                  <a:avLst/>
                </a:prstGeom>
                <a:noFill/>
                <a:ln w="25400">
                  <a:solidFill>
                    <a:schemeClr val="tx1"/>
                  </a:solidFill>
                  <a:round/>
                  <a:headEnd/>
                  <a:tailEnd/>
                </a:ln>
                <a:effectLst/>
              </p:spPr>
              <p:txBody>
                <a:bodyPr/>
                <a:lstStyle/>
                <a:p>
                  <a:endParaRPr lang="he-IL"/>
                </a:p>
              </p:txBody>
            </p:sp>
          </p:grpSp>
          <p:grpSp>
            <p:nvGrpSpPr>
              <p:cNvPr id="17" name="Group 72"/>
              <p:cNvGrpSpPr>
                <a:grpSpLocks/>
              </p:cNvGrpSpPr>
              <p:nvPr/>
            </p:nvGrpSpPr>
            <p:grpSpPr bwMode="auto">
              <a:xfrm>
                <a:off x="1746" y="2795"/>
                <a:ext cx="273" cy="45"/>
                <a:chOff x="1746" y="3225"/>
                <a:chExt cx="273" cy="45"/>
              </a:xfrm>
            </p:grpSpPr>
            <p:sp>
              <p:nvSpPr>
                <p:cNvPr id="81993" name="Line 73"/>
                <p:cNvSpPr>
                  <a:spLocks noChangeShapeType="1"/>
                </p:cNvSpPr>
                <p:nvPr/>
              </p:nvSpPr>
              <p:spPr bwMode="auto">
                <a:xfrm>
                  <a:off x="1746" y="3248"/>
                  <a:ext cx="273" cy="0"/>
                </a:xfrm>
                <a:prstGeom prst="line">
                  <a:avLst/>
                </a:prstGeom>
                <a:noFill/>
                <a:ln w="25400">
                  <a:solidFill>
                    <a:schemeClr val="bg1"/>
                  </a:solidFill>
                  <a:round/>
                  <a:headEnd/>
                  <a:tailEnd/>
                </a:ln>
                <a:effectLst/>
              </p:spPr>
              <p:txBody>
                <a:bodyPr/>
                <a:lstStyle/>
                <a:p>
                  <a:endParaRPr lang="he-IL"/>
                </a:p>
              </p:txBody>
            </p:sp>
            <p:sp>
              <p:nvSpPr>
                <p:cNvPr id="81994" name="Line 74"/>
                <p:cNvSpPr>
                  <a:spLocks noChangeShapeType="1"/>
                </p:cNvSpPr>
                <p:nvPr/>
              </p:nvSpPr>
              <p:spPr bwMode="auto">
                <a:xfrm>
                  <a:off x="1746" y="3225"/>
                  <a:ext cx="0" cy="45"/>
                </a:xfrm>
                <a:prstGeom prst="line">
                  <a:avLst/>
                </a:prstGeom>
                <a:noFill/>
                <a:ln w="25400">
                  <a:solidFill>
                    <a:schemeClr val="bg1"/>
                  </a:solidFill>
                  <a:round/>
                  <a:headEnd/>
                  <a:tailEnd/>
                </a:ln>
                <a:effectLst/>
              </p:spPr>
              <p:txBody>
                <a:bodyPr/>
                <a:lstStyle/>
                <a:p>
                  <a:endParaRPr lang="he-IL"/>
                </a:p>
              </p:txBody>
            </p:sp>
            <p:sp>
              <p:nvSpPr>
                <p:cNvPr id="81995" name="Line 75"/>
                <p:cNvSpPr>
                  <a:spLocks noChangeShapeType="1"/>
                </p:cNvSpPr>
                <p:nvPr/>
              </p:nvSpPr>
              <p:spPr bwMode="auto">
                <a:xfrm>
                  <a:off x="2018" y="3225"/>
                  <a:ext cx="0" cy="45"/>
                </a:xfrm>
                <a:prstGeom prst="line">
                  <a:avLst/>
                </a:prstGeom>
                <a:noFill/>
                <a:ln w="25400">
                  <a:solidFill>
                    <a:schemeClr val="bg1"/>
                  </a:solidFill>
                  <a:round/>
                  <a:headEnd/>
                  <a:tailEnd/>
                </a:ln>
                <a:effectLst/>
              </p:spPr>
              <p:txBody>
                <a:bodyPr/>
                <a:lstStyle/>
                <a:p>
                  <a:endParaRPr lang="he-IL"/>
                </a:p>
              </p:txBody>
            </p:sp>
          </p:grpSp>
        </p:grpSp>
        <p:sp>
          <p:nvSpPr>
            <p:cNvPr id="81996" name="Text Box 76"/>
            <p:cNvSpPr txBox="1">
              <a:spLocks noChangeArrowheads="1"/>
            </p:cNvSpPr>
            <p:nvPr/>
          </p:nvSpPr>
          <p:spPr bwMode="auto">
            <a:xfrm>
              <a:off x="2024" y="1985"/>
              <a:ext cx="589" cy="231"/>
            </a:xfrm>
            <a:prstGeom prst="rect">
              <a:avLst/>
            </a:prstGeom>
            <a:noFill/>
            <a:ln w="9525">
              <a:noFill/>
              <a:miter lim="800000"/>
              <a:headEnd/>
              <a:tailEnd/>
            </a:ln>
            <a:effectLst/>
          </p:spPr>
          <p:txBody>
            <a:bodyPr>
              <a:spAutoFit/>
            </a:bodyPr>
            <a:lstStyle/>
            <a:p>
              <a:pPr algn="ctr">
                <a:spcBef>
                  <a:spcPct val="50000"/>
                </a:spcBef>
              </a:pPr>
              <a:r>
                <a:rPr lang="en-US">
                  <a:latin typeface="Garamond" pitchFamily="18" charset="0"/>
                </a:rPr>
                <a:t>200nm</a:t>
              </a:r>
            </a:p>
          </p:txBody>
        </p:sp>
        <p:sp>
          <p:nvSpPr>
            <p:cNvPr id="81997" name="Text Box 77"/>
            <p:cNvSpPr txBox="1">
              <a:spLocks noChangeArrowheads="1"/>
            </p:cNvSpPr>
            <p:nvPr/>
          </p:nvSpPr>
          <p:spPr bwMode="auto">
            <a:xfrm>
              <a:off x="2018" y="1979"/>
              <a:ext cx="589" cy="231"/>
            </a:xfrm>
            <a:prstGeom prst="rect">
              <a:avLst/>
            </a:prstGeom>
            <a:noFill/>
            <a:ln w="9525">
              <a:noFill/>
              <a:miter lim="800000"/>
              <a:headEnd/>
              <a:tailEnd/>
            </a:ln>
            <a:effectLst/>
          </p:spPr>
          <p:txBody>
            <a:bodyPr>
              <a:spAutoFit/>
            </a:bodyPr>
            <a:lstStyle/>
            <a:p>
              <a:pPr algn="ctr">
                <a:spcBef>
                  <a:spcPct val="50000"/>
                </a:spcBef>
              </a:pPr>
              <a:r>
                <a:rPr lang="en-US">
                  <a:solidFill>
                    <a:schemeClr val="bg1"/>
                  </a:solidFill>
                  <a:latin typeface="Garamond" pitchFamily="18" charset="0"/>
                </a:rPr>
                <a:t>200nm</a:t>
              </a:r>
            </a:p>
          </p:txBody>
        </p:sp>
      </p:grpSp>
      <p:grpSp>
        <p:nvGrpSpPr>
          <p:cNvPr id="18" name="Group 94"/>
          <p:cNvGrpSpPr>
            <a:grpSpLocks/>
          </p:cNvGrpSpPr>
          <p:nvPr/>
        </p:nvGrpSpPr>
        <p:grpSpPr bwMode="auto">
          <a:xfrm>
            <a:off x="6359525" y="5149850"/>
            <a:ext cx="944562" cy="441325"/>
            <a:chOff x="4030" y="3339"/>
            <a:chExt cx="595" cy="278"/>
          </a:xfrm>
        </p:grpSpPr>
        <p:grpSp>
          <p:nvGrpSpPr>
            <p:cNvPr id="19" name="Group 92"/>
            <p:cNvGrpSpPr>
              <a:grpSpLocks/>
            </p:cNvGrpSpPr>
            <p:nvPr/>
          </p:nvGrpSpPr>
          <p:grpSpPr bwMode="auto">
            <a:xfrm>
              <a:off x="4150" y="3566"/>
              <a:ext cx="369" cy="51"/>
              <a:chOff x="4150" y="3566"/>
              <a:chExt cx="369" cy="51"/>
            </a:xfrm>
          </p:grpSpPr>
          <p:grpSp>
            <p:nvGrpSpPr>
              <p:cNvPr id="20" name="Group 80"/>
              <p:cNvGrpSpPr>
                <a:grpSpLocks/>
              </p:cNvGrpSpPr>
              <p:nvPr/>
            </p:nvGrpSpPr>
            <p:grpSpPr bwMode="auto">
              <a:xfrm>
                <a:off x="4156" y="3572"/>
                <a:ext cx="363" cy="45"/>
                <a:chOff x="1746" y="3225"/>
                <a:chExt cx="273" cy="45"/>
              </a:xfrm>
            </p:grpSpPr>
            <p:sp>
              <p:nvSpPr>
                <p:cNvPr id="82001" name="Line 81"/>
                <p:cNvSpPr>
                  <a:spLocks noChangeShapeType="1"/>
                </p:cNvSpPr>
                <p:nvPr/>
              </p:nvSpPr>
              <p:spPr bwMode="auto">
                <a:xfrm>
                  <a:off x="1746" y="3248"/>
                  <a:ext cx="273" cy="0"/>
                </a:xfrm>
                <a:prstGeom prst="line">
                  <a:avLst/>
                </a:prstGeom>
                <a:noFill/>
                <a:ln w="25400">
                  <a:solidFill>
                    <a:schemeClr val="tx1"/>
                  </a:solidFill>
                  <a:round/>
                  <a:headEnd/>
                  <a:tailEnd/>
                </a:ln>
                <a:effectLst/>
              </p:spPr>
              <p:txBody>
                <a:bodyPr/>
                <a:lstStyle/>
                <a:p>
                  <a:endParaRPr lang="he-IL"/>
                </a:p>
              </p:txBody>
            </p:sp>
            <p:sp>
              <p:nvSpPr>
                <p:cNvPr id="82002" name="Line 82"/>
                <p:cNvSpPr>
                  <a:spLocks noChangeShapeType="1"/>
                </p:cNvSpPr>
                <p:nvPr/>
              </p:nvSpPr>
              <p:spPr bwMode="auto">
                <a:xfrm>
                  <a:off x="1746" y="3225"/>
                  <a:ext cx="0" cy="45"/>
                </a:xfrm>
                <a:prstGeom prst="line">
                  <a:avLst/>
                </a:prstGeom>
                <a:noFill/>
                <a:ln w="25400">
                  <a:solidFill>
                    <a:schemeClr val="tx1"/>
                  </a:solidFill>
                  <a:round/>
                  <a:headEnd/>
                  <a:tailEnd/>
                </a:ln>
                <a:effectLst/>
              </p:spPr>
              <p:txBody>
                <a:bodyPr/>
                <a:lstStyle/>
                <a:p>
                  <a:endParaRPr lang="he-IL"/>
                </a:p>
              </p:txBody>
            </p:sp>
            <p:sp>
              <p:nvSpPr>
                <p:cNvPr id="82003" name="Line 83"/>
                <p:cNvSpPr>
                  <a:spLocks noChangeShapeType="1"/>
                </p:cNvSpPr>
                <p:nvPr/>
              </p:nvSpPr>
              <p:spPr bwMode="auto">
                <a:xfrm>
                  <a:off x="2018" y="3225"/>
                  <a:ext cx="0" cy="45"/>
                </a:xfrm>
                <a:prstGeom prst="line">
                  <a:avLst/>
                </a:prstGeom>
                <a:noFill/>
                <a:ln w="25400">
                  <a:solidFill>
                    <a:schemeClr val="tx1"/>
                  </a:solidFill>
                  <a:round/>
                  <a:headEnd/>
                  <a:tailEnd/>
                </a:ln>
                <a:effectLst/>
              </p:spPr>
              <p:txBody>
                <a:bodyPr/>
                <a:lstStyle/>
                <a:p>
                  <a:endParaRPr lang="he-IL"/>
                </a:p>
              </p:txBody>
            </p:sp>
          </p:grpSp>
          <p:grpSp>
            <p:nvGrpSpPr>
              <p:cNvPr id="21" name="Group 84"/>
              <p:cNvGrpSpPr>
                <a:grpSpLocks/>
              </p:cNvGrpSpPr>
              <p:nvPr/>
            </p:nvGrpSpPr>
            <p:grpSpPr bwMode="auto">
              <a:xfrm>
                <a:off x="4150" y="3566"/>
                <a:ext cx="363" cy="45"/>
                <a:chOff x="1746" y="3225"/>
                <a:chExt cx="273" cy="45"/>
              </a:xfrm>
            </p:grpSpPr>
            <p:sp>
              <p:nvSpPr>
                <p:cNvPr id="82005" name="Line 85"/>
                <p:cNvSpPr>
                  <a:spLocks noChangeShapeType="1"/>
                </p:cNvSpPr>
                <p:nvPr/>
              </p:nvSpPr>
              <p:spPr bwMode="auto">
                <a:xfrm>
                  <a:off x="1746" y="3248"/>
                  <a:ext cx="273" cy="0"/>
                </a:xfrm>
                <a:prstGeom prst="line">
                  <a:avLst/>
                </a:prstGeom>
                <a:noFill/>
                <a:ln w="25400">
                  <a:solidFill>
                    <a:schemeClr val="bg1"/>
                  </a:solidFill>
                  <a:round/>
                  <a:headEnd/>
                  <a:tailEnd/>
                </a:ln>
                <a:effectLst/>
              </p:spPr>
              <p:txBody>
                <a:bodyPr/>
                <a:lstStyle/>
                <a:p>
                  <a:endParaRPr lang="he-IL"/>
                </a:p>
              </p:txBody>
            </p:sp>
            <p:sp>
              <p:nvSpPr>
                <p:cNvPr id="82006" name="Line 86"/>
                <p:cNvSpPr>
                  <a:spLocks noChangeShapeType="1"/>
                </p:cNvSpPr>
                <p:nvPr/>
              </p:nvSpPr>
              <p:spPr bwMode="auto">
                <a:xfrm>
                  <a:off x="1746" y="3225"/>
                  <a:ext cx="0" cy="45"/>
                </a:xfrm>
                <a:prstGeom prst="line">
                  <a:avLst/>
                </a:prstGeom>
                <a:noFill/>
                <a:ln w="25400">
                  <a:solidFill>
                    <a:schemeClr val="bg1"/>
                  </a:solidFill>
                  <a:round/>
                  <a:headEnd/>
                  <a:tailEnd/>
                </a:ln>
                <a:effectLst/>
              </p:spPr>
              <p:txBody>
                <a:bodyPr/>
                <a:lstStyle/>
                <a:p>
                  <a:endParaRPr lang="he-IL"/>
                </a:p>
              </p:txBody>
            </p:sp>
            <p:sp>
              <p:nvSpPr>
                <p:cNvPr id="82007" name="Line 87"/>
                <p:cNvSpPr>
                  <a:spLocks noChangeShapeType="1"/>
                </p:cNvSpPr>
                <p:nvPr/>
              </p:nvSpPr>
              <p:spPr bwMode="auto">
                <a:xfrm>
                  <a:off x="2018" y="3225"/>
                  <a:ext cx="0" cy="45"/>
                </a:xfrm>
                <a:prstGeom prst="line">
                  <a:avLst/>
                </a:prstGeom>
                <a:noFill/>
                <a:ln w="25400">
                  <a:solidFill>
                    <a:schemeClr val="bg1"/>
                  </a:solidFill>
                  <a:round/>
                  <a:headEnd/>
                  <a:tailEnd/>
                </a:ln>
                <a:effectLst/>
              </p:spPr>
              <p:txBody>
                <a:bodyPr/>
                <a:lstStyle/>
                <a:p>
                  <a:endParaRPr lang="he-IL"/>
                </a:p>
              </p:txBody>
            </p:sp>
          </p:grpSp>
        </p:grpSp>
        <p:grpSp>
          <p:nvGrpSpPr>
            <p:cNvPr id="22" name="Group 93"/>
            <p:cNvGrpSpPr>
              <a:grpSpLocks/>
            </p:cNvGrpSpPr>
            <p:nvPr/>
          </p:nvGrpSpPr>
          <p:grpSpPr bwMode="auto">
            <a:xfrm>
              <a:off x="4030" y="3339"/>
              <a:ext cx="595" cy="233"/>
              <a:chOff x="4009" y="3333"/>
              <a:chExt cx="595" cy="233"/>
            </a:xfrm>
          </p:grpSpPr>
          <p:sp>
            <p:nvSpPr>
              <p:cNvPr id="82008" name="Text Box 88"/>
              <p:cNvSpPr txBox="1">
                <a:spLocks noChangeArrowheads="1"/>
              </p:cNvSpPr>
              <p:nvPr/>
            </p:nvSpPr>
            <p:spPr bwMode="auto">
              <a:xfrm>
                <a:off x="4015" y="3335"/>
                <a:ext cx="589" cy="231"/>
              </a:xfrm>
              <a:prstGeom prst="rect">
                <a:avLst/>
              </a:prstGeom>
              <a:noFill/>
              <a:ln w="9525">
                <a:noFill/>
                <a:miter lim="800000"/>
                <a:headEnd/>
                <a:tailEnd/>
              </a:ln>
              <a:effectLst/>
            </p:spPr>
            <p:txBody>
              <a:bodyPr>
                <a:spAutoFit/>
              </a:bodyPr>
              <a:lstStyle/>
              <a:p>
                <a:pPr algn="ctr">
                  <a:spcBef>
                    <a:spcPct val="50000"/>
                  </a:spcBef>
                </a:pPr>
                <a:r>
                  <a:rPr lang="en-US">
                    <a:latin typeface="Garamond" pitchFamily="18" charset="0"/>
                  </a:rPr>
                  <a:t>500nm</a:t>
                </a:r>
              </a:p>
            </p:txBody>
          </p:sp>
          <p:sp>
            <p:nvSpPr>
              <p:cNvPr id="82009" name="Text Box 89"/>
              <p:cNvSpPr txBox="1">
                <a:spLocks noChangeArrowheads="1"/>
              </p:cNvSpPr>
              <p:nvPr/>
            </p:nvSpPr>
            <p:spPr bwMode="auto">
              <a:xfrm>
                <a:off x="4009" y="3333"/>
                <a:ext cx="589" cy="231"/>
              </a:xfrm>
              <a:prstGeom prst="rect">
                <a:avLst/>
              </a:prstGeom>
              <a:noFill/>
              <a:ln w="9525">
                <a:noFill/>
                <a:miter lim="800000"/>
                <a:headEnd/>
                <a:tailEnd/>
              </a:ln>
              <a:effectLst/>
            </p:spPr>
            <p:txBody>
              <a:bodyPr>
                <a:spAutoFit/>
              </a:bodyPr>
              <a:lstStyle/>
              <a:p>
                <a:pPr algn="ctr">
                  <a:spcBef>
                    <a:spcPct val="50000"/>
                  </a:spcBef>
                </a:pPr>
                <a:r>
                  <a:rPr lang="en-US">
                    <a:solidFill>
                      <a:schemeClr val="bg1"/>
                    </a:solidFill>
                    <a:latin typeface="Garamond" pitchFamily="18" charset="0"/>
                  </a:rPr>
                  <a:t>500nm</a:t>
                </a:r>
              </a:p>
            </p:txBody>
          </p:sp>
        </p:grpSp>
      </p:grpSp>
      <p:sp>
        <p:nvSpPr>
          <p:cNvPr id="82010" name="Text Box 90"/>
          <p:cNvSpPr txBox="1">
            <a:spLocks noChangeArrowheads="1"/>
          </p:cNvSpPr>
          <p:nvPr/>
        </p:nvSpPr>
        <p:spPr bwMode="auto">
          <a:xfrm>
            <a:off x="6359525" y="1404938"/>
            <a:ext cx="2159000" cy="366712"/>
          </a:xfrm>
          <a:prstGeom prst="rect">
            <a:avLst/>
          </a:prstGeom>
          <a:noFill/>
          <a:ln w="9525">
            <a:noFill/>
            <a:miter lim="800000"/>
            <a:headEnd/>
            <a:tailEnd/>
          </a:ln>
          <a:effectLst/>
        </p:spPr>
        <p:txBody>
          <a:bodyPr>
            <a:spAutoFit/>
          </a:bodyPr>
          <a:lstStyle/>
          <a:p>
            <a:pPr algn="l" rtl="0">
              <a:spcBef>
                <a:spcPct val="50000"/>
              </a:spcBef>
            </a:pPr>
            <a:r>
              <a:rPr lang="en-US">
                <a:solidFill>
                  <a:schemeClr val="bg1"/>
                </a:solidFill>
                <a:effectLst>
                  <a:outerShdw blurRad="38100" dist="38100" dir="2700000" algn="tl">
                    <a:srgbClr val="C0C0C0"/>
                  </a:outerShdw>
                </a:effectLst>
                <a:latin typeface="Garamond" pitchFamily="18" charset="0"/>
              </a:rPr>
              <a:t>(high density)</a:t>
            </a:r>
          </a:p>
        </p:txBody>
      </p:sp>
      <p:sp>
        <p:nvSpPr>
          <p:cNvPr id="82011" name="Text Box 91"/>
          <p:cNvSpPr txBox="1">
            <a:spLocks noChangeArrowheads="1"/>
          </p:cNvSpPr>
          <p:nvPr/>
        </p:nvSpPr>
        <p:spPr bwMode="auto">
          <a:xfrm>
            <a:off x="6359525" y="3709988"/>
            <a:ext cx="1944687" cy="366712"/>
          </a:xfrm>
          <a:prstGeom prst="rect">
            <a:avLst/>
          </a:prstGeom>
          <a:noFill/>
          <a:ln w="9525">
            <a:noFill/>
            <a:miter lim="800000"/>
            <a:headEnd/>
            <a:tailEnd/>
          </a:ln>
          <a:effectLst/>
        </p:spPr>
        <p:txBody>
          <a:bodyPr>
            <a:spAutoFit/>
          </a:bodyPr>
          <a:lstStyle/>
          <a:p>
            <a:pPr algn="l" rtl="0">
              <a:spcBef>
                <a:spcPct val="50000"/>
              </a:spcBef>
            </a:pPr>
            <a:r>
              <a:rPr lang="en-US">
                <a:solidFill>
                  <a:schemeClr val="bg1"/>
                </a:solidFill>
                <a:effectLst>
                  <a:outerShdw blurRad="38100" dist="38100" dir="2700000" algn="tl">
                    <a:srgbClr val="C0C0C0"/>
                  </a:outerShdw>
                </a:effectLst>
                <a:latin typeface="Garamond" pitchFamily="18" charset="0"/>
              </a:rPr>
              <a:t>(low density)</a:t>
            </a:r>
          </a:p>
        </p:txBody>
      </p:sp>
      <p:sp>
        <p:nvSpPr>
          <p:cNvPr id="82018" name="Text Box 98"/>
          <p:cNvSpPr txBox="1">
            <a:spLocks noChangeArrowheads="1"/>
          </p:cNvSpPr>
          <p:nvPr/>
        </p:nvSpPr>
        <p:spPr bwMode="auto">
          <a:xfrm>
            <a:off x="3440112" y="838200"/>
            <a:ext cx="2159000" cy="457200"/>
          </a:xfrm>
          <a:prstGeom prst="rect">
            <a:avLst/>
          </a:prstGeom>
          <a:noFill/>
          <a:ln w="9525">
            <a:noFill/>
            <a:miter lim="800000"/>
            <a:headEnd/>
            <a:tailEnd/>
          </a:ln>
          <a:effectLst/>
        </p:spPr>
        <p:txBody>
          <a:bodyPr/>
          <a:lstStyle/>
          <a:p>
            <a:pPr algn="ctr" rtl="0">
              <a:spcBef>
                <a:spcPct val="50000"/>
              </a:spcBef>
            </a:pPr>
            <a:r>
              <a:rPr lang="en-US" sz="2400">
                <a:latin typeface="Garamond" pitchFamily="18" charset="0"/>
              </a:rPr>
              <a:t>InAs/GaSb</a:t>
            </a:r>
          </a:p>
        </p:txBody>
      </p:sp>
      <p:sp>
        <p:nvSpPr>
          <p:cNvPr id="82019" name="Text Box 99"/>
          <p:cNvSpPr txBox="1">
            <a:spLocks noChangeArrowheads="1"/>
          </p:cNvSpPr>
          <p:nvPr/>
        </p:nvSpPr>
        <p:spPr bwMode="auto">
          <a:xfrm>
            <a:off x="6319837" y="838200"/>
            <a:ext cx="2159000" cy="457200"/>
          </a:xfrm>
          <a:prstGeom prst="rect">
            <a:avLst/>
          </a:prstGeom>
          <a:noFill/>
          <a:ln w="9525">
            <a:noFill/>
            <a:miter lim="800000"/>
            <a:headEnd/>
            <a:tailEnd/>
          </a:ln>
          <a:effectLst/>
        </p:spPr>
        <p:txBody>
          <a:bodyPr/>
          <a:lstStyle/>
          <a:p>
            <a:pPr algn="ctr" rtl="0">
              <a:spcBef>
                <a:spcPct val="50000"/>
              </a:spcBef>
            </a:pPr>
            <a:r>
              <a:rPr lang="en-US" sz="2400">
                <a:latin typeface="Garamond" pitchFamily="18" charset="0"/>
              </a:rPr>
              <a:t>InSb/InSb</a:t>
            </a:r>
          </a:p>
        </p:txBody>
      </p:sp>
      <p:sp>
        <p:nvSpPr>
          <p:cNvPr id="82021" name="Text Box 101"/>
          <p:cNvSpPr txBox="1">
            <a:spLocks noChangeArrowheads="1"/>
          </p:cNvSpPr>
          <p:nvPr/>
        </p:nvSpPr>
        <p:spPr bwMode="auto">
          <a:xfrm>
            <a:off x="6248400" y="5715000"/>
            <a:ext cx="2159000" cy="457200"/>
          </a:xfrm>
          <a:prstGeom prst="rect">
            <a:avLst/>
          </a:prstGeom>
          <a:solidFill>
            <a:srgbClr val="FFFFCC"/>
          </a:solidFill>
          <a:ln w="9525">
            <a:noFill/>
            <a:miter lim="800000"/>
            <a:headEnd/>
            <a:tailEnd/>
          </a:ln>
          <a:effectLst/>
        </p:spPr>
        <p:txBody>
          <a:bodyPr/>
          <a:lstStyle/>
          <a:p>
            <a:pPr algn="ctr" rtl="0">
              <a:spcBef>
                <a:spcPct val="50000"/>
              </a:spcBef>
            </a:pPr>
            <a:r>
              <a:rPr lang="en-US" sz="2400" dirty="0">
                <a:latin typeface="Garamond" pitchFamily="18" charset="0"/>
              </a:rPr>
              <a:t>No strain</a:t>
            </a:r>
          </a:p>
        </p:txBody>
      </p:sp>
      <p:sp>
        <p:nvSpPr>
          <p:cNvPr id="82022" name="Text Box 102"/>
          <p:cNvSpPr txBox="1">
            <a:spLocks noChangeArrowheads="1"/>
          </p:cNvSpPr>
          <p:nvPr/>
        </p:nvSpPr>
        <p:spPr bwMode="auto">
          <a:xfrm>
            <a:off x="3381375" y="5715000"/>
            <a:ext cx="2159000" cy="457200"/>
          </a:xfrm>
          <a:prstGeom prst="rect">
            <a:avLst/>
          </a:prstGeom>
          <a:noFill/>
          <a:ln w="9525">
            <a:noFill/>
            <a:miter lim="800000"/>
            <a:headEnd/>
            <a:tailEnd/>
          </a:ln>
          <a:effectLst/>
        </p:spPr>
        <p:txBody>
          <a:bodyPr/>
          <a:lstStyle/>
          <a:p>
            <a:pPr algn="ctr" rtl="0">
              <a:spcBef>
                <a:spcPct val="50000"/>
              </a:spcBef>
            </a:pPr>
            <a:r>
              <a:rPr lang="en-US" sz="2400" dirty="0">
                <a:latin typeface="Garamond" pitchFamily="18" charset="0"/>
              </a:rPr>
              <a:t>Low strain</a:t>
            </a:r>
          </a:p>
        </p:txBody>
      </p:sp>
      <p:sp>
        <p:nvSpPr>
          <p:cNvPr id="82020" name="Text Box 100"/>
          <p:cNvSpPr txBox="1">
            <a:spLocks noChangeArrowheads="1"/>
          </p:cNvSpPr>
          <p:nvPr/>
        </p:nvSpPr>
        <p:spPr bwMode="auto">
          <a:xfrm>
            <a:off x="508000" y="5715000"/>
            <a:ext cx="2159000" cy="457200"/>
          </a:xfrm>
          <a:prstGeom prst="rect">
            <a:avLst/>
          </a:prstGeom>
          <a:solidFill>
            <a:srgbClr val="FFFFCC"/>
          </a:solidFill>
          <a:ln w="9525">
            <a:noFill/>
            <a:miter lim="800000"/>
            <a:headEnd/>
            <a:tailEnd/>
          </a:ln>
          <a:effectLst/>
        </p:spPr>
        <p:txBody>
          <a:bodyPr/>
          <a:lstStyle/>
          <a:p>
            <a:pPr algn="ctr" rtl="0">
              <a:spcBef>
                <a:spcPct val="50000"/>
              </a:spcBef>
            </a:pPr>
            <a:r>
              <a:rPr lang="en-US" sz="2400" dirty="0">
                <a:latin typeface="Garamond" pitchFamily="18" charset="0"/>
              </a:rPr>
              <a:t>Highly strained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Comic Sans MS" pitchFamily="66"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Comic Sans MS" pitchFamily="66"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Axis</Template>
  <TotalTime>14609</TotalTime>
  <Words>2497</Words>
  <Application>Microsoft Office PowerPoint</Application>
  <PresentationFormat>On-screen Show (4:3)</PresentationFormat>
  <Paragraphs>362</Paragraphs>
  <Slides>29</Slides>
  <Notes>23</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29</vt:i4>
      </vt:variant>
    </vt:vector>
  </HeadingPairs>
  <TitlesOfParts>
    <vt:vector size="34" baseType="lpstr">
      <vt:lpstr>Default Design</vt:lpstr>
      <vt:lpstr>Equation</vt:lpstr>
      <vt:lpstr>Bitmap Image</vt:lpstr>
      <vt:lpstr>Graph</vt:lpstr>
      <vt:lpstr>משוואה</vt:lpstr>
      <vt:lpstr>About Omics Group</vt:lpstr>
      <vt:lpstr>About Omics Group conferences</vt:lpstr>
      <vt:lpstr>Slide 3</vt:lpstr>
      <vt:lpstr>Motivation and Goal</vt:lpstr>
      <vt:lpstr>Outline</vt:lpstr>
      <vt:lpstr>Stranski-Krastanov growth mode</vt:lpstr>
      <vt:lpstr>Droplet hetero-epitaxy (DHE) growth mode</vt:lpstr>
      <vt:lpstr>Parameters that influence optical and electrical properties</vt:lpstr>
      <vt:lpstr>Droplet Hetero-Epitaxy (DHE)</vt:lpstr>
      <vt:lpstr>Dot’s characterization by TEM</vt:lpstr>
      <vt:lpstr>Strain determined using  Peak Pairs algorithm</vt:lpstr>
      <vt:lpstr>Strain determined using  Peak Pairs algorithm</vt:lpstr>
      <vt:lpstr>Contact potential difference (CPD)</vt:lpstr>
      <vt:lpstr>InSb nano-dots grown on InSb  (unstrained system)</vt:lpstr>
      <vt:lpstr>InSb nano-dots on GaAs   (strained hetero-system)</vt:lpstr>
      <vt:lpstr>Simple CPD calculation</vt:lpstr>
      <vt:lpstr>Comparison of the simulated and the measured CPD</vt:lpstr>
      <vt:lpstr>Summary so far</vt:lpstr>
      <vt:lpstr> Surface X-ray diffraction</vt:lpstr>
      <vt:lpstr>COBRA (Coherent Bragg Rod Analysis)</vt:lpstr>
      <vt:lpstr>Slide 21</vt:lpstr>
      <vt:lpstr>Results – InAs/GaAs</vt:lpstr>
      <vt:lpstr>Results – InAs/GaAs</vt:lpstr>
      <vt:lpstr>Results – InAs/GaAs</vt:lpstr>
      <vt:lpstr>Results – Other Systems</vt:lpstr>
      <vt:lpstr>Growth Model</vt:lpstr>
      <vt:lpstr>Conclusions</vt:lpstr>
      <vt:lpstr> Many thanks to  </vt:lpstr>
      <vt:lpstr>Let Us Meet Again</vt:lpstr>
    </vt:vector>
  </TitlesOfParts>
  <Company>בית</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R&amp;D of IR detectors and Emitters</dc:title>
  <dc:creator>אריאל</dc:creator>
  <cp:lastModifiedBy>Anderson Silver</cp:lastModifiedBy>
  <cp:revision>1449</cp:revision>
  <dcterms:created xsi:type="dcterms:W3CDTF">2003-02-15T16:02:23Z</dcterms:created>
  <dcterms:modified xsi:type="dcterms:W3CDTF">2014-10-01T13:50:47Z</dcterms:modified>
</cp:coreProperties>
</file>