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97" r:id="rId2"/>
    <p:sldId id="298" r:id="rId3"/>
    <p:sldId id="256" r:id="rId4"/>
    <p:sldId id="267" r:id="rId5"/>
    <p:sldId id="268" r:id="rId6"/>
    <p:sldId id="269" r:id="rId7"/>
    <p:sldId id="296"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94" r:id="rId23"/>
    <p:sldId id="285" r:id="rId24"/>
    <p:sldId id="288" r:id="rId25"/>
    <p:sldId id="289" r:id="rId26"/>
    <p:sldId id="290" r:id="rId27"/>
    <p:sldId id="292" r:id="rId28"/>
    <p:sldId id="295" r:id="rId29"/>
    <p:sldId id="293" r:id="rId30"/>
    <p:sldId id="299" r:id="rId31"/>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0681" autoAdjust="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5171B3-60F5-4790-BB6C-B5794A13F481}" type="doc">
      <dgm:prSet loTypeId="urn:microsoft.com/office/officeart/2005/8/layout/process2" loCatId="process" qsTypeId="urn:microsoft.com/office/officeart/2005/8/quickstyle/3d1" qsCatId="3D" csTypeId="urn:microsoft.com/office/officeart/2005/8/colors/accent1_2" csCatId="accent1" phldr="1"/>
      <dgm:spPr/>
    </dgm:pt>
    <dgm:pt modelId="{B55411F6-6468-4757-9D14-47116A50EF63}">
      <dgm:prSet phldrT="[Text]"/>
      <dgm:spPr>
        <a:solidFill>
          <a:schemeClr val="bg1"/>
        </a:solidFill>
      </dgm:spPr>
      <dgm:t>
        <a:bodyPr/>
        <a:lstStyle/>
        <a:p>
          <a:r>
            <a:rPr lang="nb-NO" dirty="0" err="1" smtClean="0">
              <a:solidFill>
                <a:schemeClr val="tx1"/>
              </a:solidFill>
            </a:rPr>
            <a:t>Sexual</a:t>
          </a:r>
          <a:r>
            <a:rPr lang="nb-NO" dirty="0" smtClean="0">
              <a:solidFill>
                <a:schemeClr val="tx1"/>
              </a:solidFill>
            </a:rPr>
            <a:t> </a:t>
          </a:r>
          <a:r>
            <a:rPr lang="nb-NO" dirty="0" err="1" smtClean="0">
              <a:solidFill>
                <a:schemeClr val="tx1"/>
              </a:solidFill>
            </a:rPr>
            <a:t>stimulation</a:t>
          </a:r>
          <a:endParaRPr lang="nb-NO" dirty="0">
            <a:solidFill>
              <a:schemeClr val="tx1"/>
            </a:solidFill>
          </a:endParaRPr>
        </a:p>
      </dgm:t>
    </dgm:pt>
    <dgm:pt modelId="{13BB663D-27F5-4063-9B1C-8F02EF04C749}" type="parTrans" cxnId="{8A23252C-5845-4801-B168-73813808CD6F}">
      <dgm:prSet/>
      <dgm:spPr/>
      <dgm:t>
        <a:bodyPr/>
        <a:lstStyle/>
        <a:p>
          <a:endParaRPr lang="nb-NO"/>
        </a:p>
      </dgm:t>
    </dgm:pt>
    <dgm:pt modelId="{609AD2BB-CB0A-479C-B51D-467EAD1B9B1E}" type="sibTrans" cxnId="{8A23252C-5845-4801-B168-73813808CD6F}">
      <dgm:prSet/>
      <dgm:spPr/>
      <dgm:t>
        <a:bodyPr/>
        <a:lstStyle/>
        <a:p>
          <a:endParaRPr lang="nb-NO"/>
        </a:p>
      </dgm:t>
    </dgm:pt>
    <dgm:pt modelId="{DA947DA1-E36C-4C98-8B83-983D3B643445}">
      <dgm:prSet phldrT="[Text]"/>
      <dgm:spPr/>
      <dgm:t>
        <a:bodyPr/>
        <a:lstStyle/>
        <a:p>
          <a:r>
            <a:rPr lang="nb-NO" dirty="0" err="1" smtClean="0"/>
            <a:t>Nitrergic</a:t>
          </a:r>
          <a:r>
            <a:rPr lang="nb-NO" dirty="0" smtClean="0"/>
            <a:t> nerves</a:t>
          </a:r>
          <a:endParaRPr lang="nb-NO" dirty="0"/>
        </a:p>
      </dgm:t>
    </dgm:pt>
    <dgm:pt modelId="{9B2BD32B-74C7-4286-A93F-5324486C304E}" type="parTrans" cxnId="{0C2D0BA1-D6D6-40A5-934E-9B4936E88E30}">
      <dgm:prSet/>
      <dgm:spPr/>
      <dgm:t>
        <a:bodyPr/>
        <a:lstStyle/>
        <a:p>
          <a:endParaRPr lang="nb-NO"/>
        </a:p>
      </dgm:t>
    </dgm:pt>
    <dgm:pt modelId="{E8696A3A-1247-4CCA-8C69-8A2C37E7BB57}" type="sibTrans" cxnId="{0C2D0BA1-D6D6-40A5-934E-9B4936E88E30}">
      <dgm:prSet/>
      <dgm:spPr/>
      <dgm:t>
        <a:bodyPr/>
        <a:lstStyle/>
        <a:p>
          <a:endParaRPr lang="nb-NO"/>
        </a:p>
      </dgm:t>
    </dgm:pt>
    <dgm:pt modelId="{6D53A699-3783-4481-8539-0615C7C33801}">
      <dgm:prSet phldrT="[Text]"/>
      <dgm:spPr>
        <a:solidFill>
          <a:srgbClr val="002060"/>
        </a:solidFill>
      </dgm:spPr>
      <dgm:t>
        <a:bodyPr/>
        <a:lstStyle/>
        <a:p>
          <a:r>
            <a:rPr lang="nb-NO" dirty="0" err="1" smtClean="0"/>
            <a:t>Nitric</a:t>
          </a:r>
          <a:r>
            <a:rPr lang="nb-NO" dirty="0" smtClean="0"/>
            <a:t> </a:t>
          </a:r>
          <a:r>
            <a:rPr lang="nb-NO" dirty="0" err="1" smtClean="0"/>
            <a:t>Oxide</a:t>
          </a:r>
          <a:r>
            <a:rPr lang="nb-NO" dirty="0" smtClean="0"/>
            <a:t> (NO)</a:t>
          </a:r>
          <a:endParaRPr lang="nb-NO" dirty="0"/>
        </a:p>
      </dgm:t>
    </dgm:pt>
    <dgm:pt modelId="{4CC02176-5EA3-4764-9D8D-DC0B9CCD9778}" type="parTrans" cxnId="{C7377687-3466-457D-A065-C3C7790C298D}">
      <dgm:prSet/>
      <dgm:spPr/>
      <dgm:t>
        <a:bodyPr/>
        <a:lstStyle/>
        <a:p>
          <a:endParaRPr lang="nb-NO"/>
        </a:p>
      </dgm:t>
    </dgm:pt>
    <dgm:pt modelId="{F5491A96-267F-49B9-BA2D-35E355B46362}" type="sibTrans" cxnId="{C7377687-3466-457D-A065-C3C7790C298D}">
      <dgm:prSet/>
      <dgm:spPr/>
      <dgm:t>
        <a:bodyPr/>
        <a:lstStyle/>
        <a:p>
          <a:endParaRPr lang="nb-NO"/>
        </a:p>
      </dgm:t>
    </dgm:pt>
    <dgm:pt modelId="{411C3D63-0D38-41BE-B77A-7F05FDFE7DE4}" type="pres">
      <dgm:prSet presAssocID="{A75171B3-60F5-4790-BB6C-B5794A13F481}" presName="linearFlow" presStyleCnt="0">
        <dgm:presLayoutVars>
          <dgm:resizeHandles val="exact"/>
        </dgm:presLayoutVars>
      </dgm:prSet>
      <dgm:spPr/>
    </dgm:pt>
    <dgm:pt modelId="{EC012EC0-CE6F-424B-A1E4-EE90E59DD20A}" type="pres">
      <dgm:prSet presAssocID="{B55411F6-6468-4757-9D14-47116A50EF63}" presName="node" presStyleLbl="node1" presStyleIdx="0" presStyleCnt="3">
        <dgm:presLayoutVars>
          <dgm:bulletEnabled val="1"/>
        </dgm:presLayoutVars>
      </dgm:prSet>
      <dgm:spPr/>
      <dgm:t>
        <a:bodyPr/>
        <a:lstStyle/>
        <a:p>
          <a:endParaRPr lang="nb-NO"/>
        </a:p>
      </dgm:t>
    </dgm:pt>
    <dgm:pt modelId="{4D31E565-6C89-4216-B45D-D1966D59E4F6}" type="pres">
      <dgm:prSet presAssocID="{609AD2BB-CB0A-479C-B51D-467EAD1B9B1E}" presName="sibTrans" presStyleLbl="sibTrans2D1" presStyleIdx="0" presStyleCnt="2"/>
      <dgm:spPr/>
      <dgm:t>
        <a:bodyPr/>
        <a:lstStyle/>
        <a:p>
          <a:endParaRPr lang="nb-NO"/>
        </a:p>
      </dgm:t>
    </dgm:pt>
    <dgm:pt modelId="{E520FE08-9E74-496B-9F90-0BCB08D70859}" type="pres">
      <dgm:prSet presAssocID="{609AD2BB-CB0A-479C-B51D-467EAD1B9B1E}" presName="connectorText" presStyleLbl="sibTrans2D1" presStyleIdx="0" presStyleCnt="2"/>
      <dgm:spPr/>
      <dgm:t>
        <a:bodyPr/>
        <a:lstStyle/>
        <a:p>
          <a:endParaRPr lang="nb-NO"/>
        </a:p>
      </dgm:t>
    </dgm:pt>
    <dgm:pt modelId="{96EFA57C-B957-418C-AD7A-DC50633A416B}" type="pres">
      <dgm:prSet presAssocID="{DA947DA1-E36C-4C98-8B83-983D3B643445}" presName="node" presStyleLbl="node1" presStyleIdx="1" presStyleCnt="3">
        <dgm:presLayoutVars>
          <dgm:bulletEnabled val="1"/>
        </dgm:presLayoutVars>
      </dgm:prSet>
      <dgm:spPr/>
      <dgm:t>
        <a:bodyPr/>
        <a:lstStyle/>
        <a:p>
          <a:endParaRPr lang="nb-NO"/>
        </a:p>
      </dgm:t>
    </dgm:pt>
    <dgm:pt modelId="{D4E8273C-5C6C-45CD-8B70-4F42ADAC5CC9}" type="pres">
      <dgm:prSet presAssocID="{E8696A3A-1247-4CCA-8C69-8A2C37E7BB57}" presName="sibTrans" presStyleLbl="sibTrans2D1" presStyleIdx="1" presStyleCnt="2"/>
      <dgm:spPr/>
      <dgm:t>
        <a:bodyPr/>
        <a:lstStyle/>
        <a:p>
          <a:endParaRPr lang="nb-NO"/>
        </a:p>
      </dgm:t>
    </dgm:pt>
    <dgm:pt modelId="{0FB4F134-8360-431E-A2B4-C343EDA5089D}" type="pres">
      <dgm:prSet presAssocID="{E8696A3A-1247-4CCA-8C69-8A2C37E7BB57}" presName="connectorText" presStyleLbl="sibTrans2D1" presStyleIdx="1" presStyleCnt="2"/>
      <dgm:spPr/>
      <dgm:t>
        <a:bodyPr/>
        <a:lstStyle/>
        <a:p>
          <a:endParaRPr lang="nb-NO"/>
        </a:p>
      </dgm:t>
    </dgm:pt>
    <dgm:pt modelId="{D3543788-7595-4F33-B833-89C52EC86586}" type="pres">
      <dgm:prSet presAssocID="{6D53A699-3783-4481-8539-0615C7C33801}" presName="node" presStyleLbl="node1" presStyleIdx="2" presStyleCnt="3">
        <dgm:presLayoutVars>
          <dgm:bulletEnabled val="1"/>
        </dgm:presLayoutVars>
      </dgm:prSet>
      <dgm:spPr/>
      <dgm:t>
        <a:bodyPr/>
        <a:lstStyle/>
        <a:p>
          <a:endParaRPr lang="nb-NO"/>
        </a:p>
      </dgm:t>
    </dgm:pt>
  </dgm:ptLst>
  <dgm:cxnLst>
    <dgm:cxn modelId="{0C2D0BA1-D6D6-40A5-934E-9B4936E88E30}" srcId="{A75171B3-60F5-4790-BB6C-B5794A13F481}" destId="{DA947DA1-E36C-4C98-8B83-983D3B643445}" srcOrd="1" destOrd="0" parTransId="{9B2BD32B-74C7-4286-A93F-5324486C304E}" sibTransId="{E8696A3A-1247-4CCA-8C69-8A2C37E7BB57}"/>
    <dgm:cxn modelId="{AA75857E-3DF8-406B-BF3C-0CBDA3CEBABC}" type="presOf" srcId="{E8696A3A-1247-4CCA-8C69-8A2C37E7BB57}" destId="{D4E8273C-5C6C-45CD-8B70-4F42ADAC5CC9}" srcOrd="0" destOrd="0" presId="urn:microsoft.com/office/officeart/2005/8/layout/process2"/>
    <dgm:cxn modelId="{AC7DA5E2-2478-4A84-B1FE-C315FCCDE864}" type="presOf" srcId="{A75171B3-60F5-4790-BB6C-B5794A13F481}" destId="{411C3D63-0D38-41BE-B77A-7F05FDFE7DE4}" srcOrd="0" destOrd="0" presId="urn:microsoft.com/office/officeart/2005/8/layout/process2"/>
    <dgm:cxn modelId="{B882DA2C-AC9B-46C9-A081-9E93DA772CF8}" type="presOf" srcId="{E8696A3A-1247-4CCA-8C69-8A2C37E7BB57}" destId="{0FB4F134-8360-431E-A2B4-C343EDA5089D}" srcOrd="1" destOrd="0" presId="urn:microsoft.com/office/officeart/2005/8/layout/process2"/>
    <dgm:cxn modelId="{E4CB880D-9C51-4BB3-BAB1-136110F29E3F}" type="presOf" srcId="{B55411F6-6468-4757-9D14-47116A50EF63}" destId="{EC012EC0-CE6F-424B-A1E4-EE90E59DD20A}" srcOrd="0" destOrd="0" presId="urn:microsoft.com/office/officeart/2005/8/layout/process2"/>
    <dgm:cxn modelId="{C7377687-3466-457D-A065-C3C7790C298D}" srcId="{A75171B3-60F5-4790-BB6C-B5794A13F481}" destId="{6D53A699-3783-4481-8539-0615C7C33801}" srcOrd="2" destOrd="0" parTransId="{4CC02176-5EA3-4764-9D8D-DC0B9CCD9778}" sibTransId="{F5491A96-267F-49B9-BA2D-35E355B46362}"/>
    <dgm:cxn modelId="{8A23252C-5845-4801-B168-73813808CD6F}" srcId="{A75171B3-60F5-4790-BB6C-B5794A13F481}" destId="{B55411F6-6468-4757-9D14-47116A50EF63}" srcOrd="0" destOrd="0" parTransId="{13BB663D-27F5-4063-9B1C-8F02EF04C749}" sibTransId="{609AD2BB-CB0A-479C-B51D-467EAD1B9B1E}"/>
    <dgm:cxn modelId="{5BA4CFF1-47F0-4867-9D9D-027831508CCC}" type="presOf" srcId="{6D53A699-3783-4481-8539-0615C7C33801}" destId="{D3543788-7595-4F33-B833-89C52EC86586}" srcOrd="0" destOrd="0" presId="urn:microsoft.com/office/officeart/2005/8/layout/process2"/>
    <dgm:cxn modelId="{1B8DDB4F-76A7-4BBE-B757-24AB768C483A}" type="presOf" srcId="{609AD2BB-CB0A-479C-B51D-467EAD1B9B1E}" destId="{4D31E565-6C89-4216-B45D-D1966D59E4F6}" srcOrd="0" destOrd="0" presId="urn:microsoft.com/office/officeart/2005/8/layout/process2"/>
    <dgm:cxn modelId="{391CA2CD-262D-4866-B6F7-F6E9BF6EAD36}" type="presOf" srcId="{DA947DA1-E36C-4C98-8B83-983D3B643445}" destId="{96EFA57C-B957-418C-AD7A-DC50633A416B}" srcOrd="0" destOrd="0" presId="urn:microsoft.com/office/officeart/2005/8/layout/process2"/>
    <dgm:cxn modelId="{2E60CAFE-D430-49E8-8174-7CC36D052AE5}" type="presOf" srcId="{609AD2BB-CB0A-479C-B51D-467EAD1B9B1E}" destId="{E520FE08-9E74-496B-9F90-0BCB08D70859}" srcOrd="1" destOrd="0" presId="urn:microsoft.com/office/officeart/2005/8/layout/process2"/>
    <dgm:cxn modelId="{224C9C9D-8601-43D8-AD2B-90835B6C1ECB}" type="presParOf" srcId="{411C3D63-0D38-41BE-B77A-7F05FDFE7DE4}" destId="{EC012EC0-CE6F-424B-A1E4-EE90E59DD20A}" srcOrd="0" destOrd="0" presId="urn:microsoft.com/office/officeart/2005/8/layout/process2"/>
    <dgm:cxn modelId="{1A210C30-A8BC-4424-9B58-EB424C0D5E78}" type="presParOf" srcId="{411C3D63-0D38-41BE-B77A-7F05FDFE7DE4}" destId="{4D31E565-6C89-4216-B45D-D1966D59E4F6}" srcOrd="1" destOrd="0" presId="urn:microsoft.com/office/officeart/2005/8/layout/process2"/>
    <dgm:cxn modelId="{93225F34-3C78-490D-8B9D-7FF145517BCE}" type="presParOf" srcId="{4D31E565-6C89-4216-B45D-D1966D59E4F6}" destId="{E520FE08-9E74-496B-9F90-0BCB08D70859}" srcOrd="0" destOrd="0" presId="urn:microsoft.com/office/officeart/2005/8/layout/process2"/>
    <dgm:cxn modelId="{5D390462-EC3E-4C50-8122-2658E5BC84C4}" type="presParOf" srcId="{411C3D63-0D38-41BE-B77A-7F05FDFE7DE4}" destId="{96EFA57C-B957-418C-AD7A-DC50633A416B}" srcOrd="2" destOrd="0" presId="urn:microsoft.com/office/officeart/2005/8/layout/process2"/>
    <dgm:cxn modelId="{621AC40D-18E9-456A-8738-321C868FB213}" type="presParOf" srcId="{411C3D63-0D38-41BE-B77A-7F05FDFE7DE4}" destId="{D4E8273C-5C6C-45CD-8B70-4F42ADAC5CC9}" srcOrd="3" destOrd="0" presId="urn:microsoft.com/office/officeart/2005/8/layout/process2"/>
    <dgm:cxn modelId="{8398EE8E-167A-4C43-8AA8-E0B03C5FA69D}" type="presParOf" srcId="{D4E8273C-5C6C-45CD-8B70-4F42ADAC5CC9}" destId="{0FB4F134-8360-431E-A2B4-C343EDA5089D}" srcOrd="0" destOrd="0" presId="urn:microsoft.com/office/officeart/2005/8/layout/process2"/>
    <dgm:cxn modelId="{5D5528E5-F6A8-4AC4-9478-7268E231EC93}" type="presParOf" srcId="{411C3D63-0D38-41BE-B77A-7F05FDFE7DE4}" destId="{D3543788-7595-4F33-B833-89C52EC86586}" srcOrd="4" destOrd="0" presId="urn:microsoft.com/office/officeart/2005/8/layout/process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99FCB1-381C-4911-AB98-01C1D52620DB}" type="doc">
      <dgm:prSet loTypeId="urn:microsoft.com/office/officeart/2005/8/layout/process1" loCatId="process" qsTypeId="urn:microsoft.com/office/officeart/2005/8/quickstyle/3d1" qsCatId="3D" csTypeId="urn:microsoft.com/office/officeart/2005/8/colors/accent1_2" csCatId="accent1" phldr="1"/>
      <dgm:spPr/>
    </dgm:pt>
    <dgm:pt modelId="{499A61DD-CC8D-4FBC-BECE-97533AA4DEA7}">
      <dgm:prSet phldrT="[Text]"/>
      <dgm:spPr/>
      <dgm:t>
        <a:bodyPr/>
        <a:lstStyle/>
        <a:p>
          <a:r>
            <a:rPr lang="nb-NO" dirty="0" smtClean="0"/>
            <a:t>PKG</a:t>
          </a:r>
          <a:endParaRPr lang="nb-NO" dirty="0"/>
        </a:p>
      </dgm:t>
    </dgm:pt>
    <dgm:pt modelId="{30387F84-B95A-4237-B4FF-1F1CF6B9EC74}" type="parTrans" cxnId="{D2B83C1F-DEFD-40FB-97AA-ECA8CBF7F14E}">
      <dgm:prSet/>
      <dgm:spPr/>
      <dgm:t>
        <a:bodyPr/>
        <a:lstStyle/>
        <a:p>
          <a:endParaRPr lang="nb-NO"/>
        </a:p>
      </dgm:t>
    </dgm:pt>
    <dgm:pt modelId="{E78FA1BF-9BDA-487A-923B-A37AA7470F8F}" type="sibTrans" cxnId="{D2B83C1F-DEFD-40FB-97AA-ECA8CBF7F14E}">
      <dgm:prSet/>
      <dgm:spPr/>
      <dgm:t>
        <a:bodyPr/>
        <a:lstStyle/>
        <a:p>
          <a:endParaRPr lang="nb-NO"/>
        </a:p>
      </dgm:t>
    </dgm:pt>
    <dgm:pt modelId="{67729B71-3673-4DD2-9E63-077572123651}">
      <dgm:prSet phldrT="[Text]"/>
      <dgm:spPr>
        <a:solidFill>
          <a:srgbClr val="002060"/>
        </a:solidFill>
        <a:ln>
          <a:solidFill>
            <a:srgbClr val="002060"/>
          </a:solidFill>
        </a:ln>
      </dgm:spPr>
      <dgm:t>
        <a:bodyPr/>
        <a:lstStyle/>
        <a:p>
          <a:r>
            <a:rPr lang="nb-NO" dirty="0" err="1" smtClean="0"/>
            <a:t>cGMP</a:t>
          </a:r>
          <a:endParaRPr lang="nb-NO" dirty="0"/>
        </a:p>
      </dgm:t>
    </dgm:pt>
    <dgm:pt modelId="{206C3502-145E-4598-8EA0-146CE17A1AA3}" type="parTrans" cxnId="{441D1EB4-1918-4EB1-83DB-1A524705A3D4}">
      <dgm:prSet/>
      <dgm:spPr/>
      <dgm:t>
        <a:bodyPr/>
        <a:lstStyle/>
        <a:p>
          <a:endParaRPr lang="nb-NO"/>
        </a:p>
      </dgm:t>
    </dgm:pt>
    <dgm:pt modelId="{FF154B7D-659A-446B-99A2-A610B7C42F0B}" type="sibTrans" cxnId="{441D1EB4-1918-4EB1-83DB-1A524705A3D4}">
      <dgm:prSet/>
      <dgm:spPr/>
      <dgm:t>
        <a:bodyPr/>
        <a:lstStyle/>
        <a:p>
          <a:endParaRPr lang="nb-NO"/>
        </a:p>
      </dgm:t>
    </dgm:pt>
    <dgm:pt modelId="{E01D02BE-659E-4E67-A01B-5128CD3F1F23}">
      <dgm:prSet/>
      <dgm:spPr>
        <a:solidFill>
          <a:srgbClr val="002060"/>
        </a:solidFill>
      </dgm:spPr>
      <dgm:t>
        <a:bodyPr/>
        <a:lstStyle/>
        <a:p>
          <a:r>
            <a:rPr lang="nb-NO" dirty="0" smtClean="0"/>
            <a:t>GTP</a:t>
          </a:r>
          <a:endParaRPr lang="nb-NO" dirty="0"/>
        </a:p>
      </dgm:t>
    </dgm:pt>
    <dgm:pt modelId="{2493FBD5-4B95-4FC9-A13E-AE8709E68977}" type="parTrans" cxnId="{5E22181E-7F95-463F-878B-C1FF12FF48BF}">
      <dgm:prSet/>
      <dgm:spPr/>
      <dgm:t>
        <a:bodyPr/>
        <a:lstStyle/>
        <a:p>
          <a:endParaRPr lang="nb-NO"/>
        </a:p>
      </dgm:t>
    </dgm:pt>
    <dgm:pt modelId="{3DF03C2E-F041-4362-8E6D-9EE24693A32F}" type="sibTrans" cxnId="{5E22181E-7F95-463F-878B-C1FF12FF48BF}">
      <dgm:prSet/>
      <dgm:spPr/>
      <dgm:t>
        <a:bodyPr/>
        <a:lstStyle/>
        <a:p>
          <a:endParaRPr lang="nb-NO"/>
        </a:p>
      </dgm:t>
    </dgm:pt>
    <dgm:pt modelId="{C1D6AA66-7A84-4694-BDB4-C073D62D8D5B}" type="pres">
      <dgm:prSet presAssocID="{8499FCB1-381C-4911-AB98-01C1D52620DB}" presName="Name0" presStyleCnt="0">
        <dgm:presLayoutVars>
          <dgm:dir/>
          <dgm:resizeHandles val="exact"/>
        </dgm:presLayoutVars>
      </dgm:prSet>
      <dgm:spPr/>
    </dgm:pt>
    <dgm:pt modelId="{0F7409BA-8F00-4C5E-90CF-D2DCF0192785}" type="pres">
      <dgm:prSet presAssocID="{499A61DD-CC8D-4FBC-BECE-97533AA4DEA7}" presName="node" presStyleLbl="node1" presStyleIdx="0" presStyleCnt="3" custScaleX="44752" custScaleY="34700">
        <dgm:presLayoutVars>
          <dgm:bulletEnabled val="1"/>
        </dgm:presLayoutVars>
      </dgm:prSet>
      <dgm:spPr/>
      <dgm:t>
        <a:bodyPr/>
        <a:lstStyle/>
        <a:p>
          <a:endParaRPr lang="nb-NO"/>
        </a:p>
      </dgm:t>
    </dgm:pt>
    <dgm:pt modelId="{D317D73B-C720-424D-9EBA-F29014783F19}" type="pres">
      <dgm:prSet presAssocID="{E78FA1BF-9BDA-487A-923B-A37AA7470F8F}" presName="sibTrans" presStyleLbl="sibTrans2D1" presStyleIdx="0" presStyleCnt="2" custScaleY="39899"/>
      <dgm:spPr>
        <a:prstGeom prst="leftArrow">
          <a:avLst/>
        </a:prstGeom>
      </dgm:spPr>
      <dgm:t>
        <a:bodyPr/>
        <a:lstStyle/>
        <a:p>
          <a:endParaRPr lang="nb-NO"/>
        </a:p>
      </dgm:t>
    </dgm:pt>
    <dgm:pt modelId="{A9858EC6-5853-4B7A-8DA6-C30A1BDD29FC}" type="pres">
      <dgm:prSet presAssocID="{E78FA1BF-9BDA-487A-923B-A37AA7470F8F}" presName="connectorText" presStyleLbl="sibTrans2D1" presStyleIdx="0" presStyleCnt="2"/>
      <dgm:spPr/>
      <dgm:t>
        <a:bodyPr/>
        <a:lstStyle/>
        <a:p>
          <a:endParaRPr lang="nb-NO"/>
        </a:p>
      </dgm:t>
    </dgm:pt>
    <dgm:pt modelId="{9E200965-0B0E-4E25-BB93-8A61A23E50E9}" type="pres">
      <dgm:prSet presAssocID="{67729B71-3673-4DD2-9E63-077572123651}" presName="node" presStyleLbl="node1" presStyleIdx="1" presStyleCnt="3" custScaleX="30635" custScaleY="38178" custLinFactNeighborX="-43709" custLinFactNeighborY="0">
        <dgm:presLayoutVars>
          <dgm:bulletEnabled val="1"/>
        </dgm:presLayoutVars>
      </dgm:prSet>
      <dgm:spPr/>
      <dgm:t>
        <a:bodyPr/>
        <a:lstStyle/>
        <a:p>
          <a:endParaRPr lang="nb-NO"/>
        </a:p>
      </dgm:t>
    </dgm:pt>
    <dgm:pt modelId="{4A9AFF31-D243-4F81-8935-FC698729942D}" type="pres">
      <dgm:prSet presAssocID="{FF154B7D-659A-446B-99A2-A610B7C42F0B}" presName="sibTrans" presStyleLbl="sibTrans2D1" presStyleIdx="1" presStyleCnt="2" custScaleX="156980" custScaleY="39899"/>
      <dgm:spPr>
        <a:prstGeom prst="leftArrow">
          <a:avLst/>
        </a:prstGeom>
      </dgm:spPr>
      <dgm:t>
        <a:bodyPr/>
        <a:lstStyle/>
        <a:p>
          <a:endParaRPr lang="nb-NO"/>
        </a:p>
      </dgm:t>
    </dgm:pt>
    <dgm:pt modelId="{2A5042B1-B8A2-4947-8489-8F4376E9E11C}" type="pres">
      <dgm:prSet presAssocID="{FF154B7D-659A-446B-99A2-A610B7C42F0B}" presName="connectorText" presStyleLbl="sibTrans2D1" presStyleIdx="1" presStyleCnt="2"/>
      <dgm:spPr/>
      <dgm:t>
        <a:bodyPr/>
        <a:lstStyle/>
        <a:p>
          <a:endParaRPr lang="nb-NO"/>
        </a:p>
      </dgm:t>
    </dgm:pt>
    <dgm:pt modelId="{F467750C-FC5E-4599-97F0-9832852B1BC4}" type="pres">
      <dgm:prSet presAssocID="{E01D02BE-659E-4E67-A01B-5128CD3F1F23}" presName="node" presStyleLbl="node1" presStyleIdx="2" presStyleCnt="3" custScaleX="33982" custScaleY="24478">
        <dgm:presLayoutVars>
          <dgm:bulletEnabled val="1"/>
        </dgm:presLayoutVars>
      </dgm:prSet>
      <dgm:spPr/>
      <dgm:t>
        <a:bodyPr/>
        <a:lstStyle/>
        <a:p>
          <a:endParaRPr lang="nb-NO"/>
        </a:p>
      </dgm:t>
    </dgm:pt>
  </dgm:ptLst>
  <dgm:cxnLst>
    <dgm:cxn modelId="{4AB63B34-2E36-416C-A225-FBBA6B9E8A5C}" type="presOf" srcId="{E78FA1BF-9BDA-487A-923B-A37AA7470F8F}" destId="{A9858EC6-5853-4B7A-8DA6-C30A1BDD29FC}" srcOrd="1" destOrd="0" presId="urn:microsoft.com/office/officeart/2005/8/layout/process1"/>
    <dgm:cxn modelId="{5E22181E-7F95-463F-878B-C1FF12FF48BF}" srcId="{8499FCB1-381C-4911-AB98-01C1D52620DB}" destId="{E01D02BE-659E-4E67-A01B-5128CD3F1F23}" srcOrd="2" destOrd="0" parTransId="{2493FBD5-4B95-4FC9-A13E-AE8709E68977}" sibTransId="{3DF03C2E-F041-4362-8E6D-9EE24693A32F}"/>
    <dgm:cxn modelId="{ED271096-FD6D-4056-B531-644F66A472F8}" type="presOf" srcId="{67729B71-3673-4DD2-9E63-077572123651}" destId="{9E200965-0B0E-4E25-BB93-8A61A23E50E9}" srcOrd="0" destOrd="0" presId="urn:microsoft.com/office/officeart/2005/8/layout/process1"/>
    <dgm:cxn modelId="{06831602-2902-4D9F-BFCB-B99916CCA54D}" type="presOf" srcId="{E78FA1BF-9BDA-487A-923B-A37AA7470F8F}" destId="{D317D73B-C720-424D-9EBA-F29014783F19}" srcOrd="0" destOrd="0" presId="urn:microsoft.com/office/officeart/2005/8/layout/process1"/>
    <dgm:cxn modelId="{13A2ADA3-F08C-452F-A1E5-B6476FDF96A1}" type="presOf" srcId="{8499FCB1-381C-4911-AB98-01C1D52620DB}" destId="{C1D6AA66-7A84-4694-BDB4-C073D62D8D5B}" srcOrd="0" destOrd="0" presId="urn:microsoft.com/office/officeart/2005/8/layout/process1"/>
    <dgm:cxn modelId="{D01F6321-7B19-4EEF-B8B9-A7CA653B7F15}" type="presOf" srcId="{FF154B7D-659A-446B-99A2-A610B7C42F0B}" destId="{4A9AFF31-D243-4F81-8935-FC698729942D}" srcOrd="0" destOrd="0" presId="urn:microsoft.com/office/officeart/2005/8/layout/process1"/>
    <dgm:cxn modelId="{B310F12A-1344-49CB-ACDF-A62484E58373}" type="presOf" srcId="{E01D02BE-659E-4E67-A01B-5128CD3F1F23}" destId="{F467750C-FC5E-4599-97F0-9832852B1BC4}" srcOrd="0" destOrd="0" presId="urn:microsoft.com/office/officeart/2005/8/layout/process1"/>
    <dgm:cxn modelId="{D2B83C1F-DEFD-40FB-97AA-ECA8CBF7F14E}" srcId="{8499FCB1-381C-4911-AB98-01C1D52620DB}" destId="{499A61DD-CC8D-4FBC-BECE-97533AA4DEA7}" srcOrd="0" destOrd="0" parTransId="{30387F84-B95A-4237-B4FF-1F1CF6B9EC74}" sibTransId="{E78FA1BF-9BDA-487A-923B-A37AA7470F8F}"/>
    <dgm:cxn modelId="{57AAA863-A16C-480A-ABC1-69119094535A}" type="presOf" srcId="{FF154B7D-659A-446B-99A2-A610B7C42F0B}" destId="{2A5042B1-B8A2-4947-8489-8F4376E9E11C}" srcOrd="1" destOrd="0" presId="urn:microsoft.com/office/officeart/2005/8/layout/process1"/>
    <dgm:cxn modelId="{441D1EB4-1918-4EB1-83DB-1A524705A3D4}" srcId="{8499FCB1-381C-4911-AB98-01C1D52620DB}" destId="{67729B71-3673-4DD2-9E63-077572123651}" srcOrd="1" destOrd="0" parTransId="{206C3502-145E-4598-8EA0-146CE17A1AA3}" sibTransId="{FF154B7D-659A-446B-99A2-A610B7C42F0B}"/>
    <dgm:cxn modelId="{872A6FAE-7142-4A13-83CE-33373A776F13}" type="presOf" srcId="{499A61DD-CC8D-4FBC-BECE-97533AA4DEA7}" destId="{0F7409BA-8F00-4C5E-90CF-D2DCF0192785}" srcOrd="0" destOrd="0" presId="urn:microsoft.com/office/officeart/2005/8/layout/process1"/>
    <dgm:cxn modelId="{6D9F74C7-0260-4209-850A-5E60397C7FCC}" type="presParOf" srcId="{C1D6AA66-7A84-4694-BDB4-C073D62D8D5B}" destId="{0F7409BA-8F00-4C5E-90CF-D2DCF0192785}" srcOrd="0" destOrd="0" presId="urn:microsoft.com/office/officeart/2005/8/layout/process1"/>
    <dgm:cxn modelId="{8527165E-333C-47D6-A83E-D3B6A16D796E}" type="presParOf" srcId="{C1D6AA66-7A84-4694-BDB4-C073D62D8D5B}" destId="{D317D73B-C720-424D-9EBA-F29014783F19}" srcOrd="1" destOrd="0" presId="urn:microsoft.com/office/officeart/2005/8/layout/process1"/>
    <dgm:cxn modelId="{4BD664F7-1781-4329-9079-F65D09D23283}" type="presParOf" srcId="{D317D73B-C720-424D-9EBA-F29014783F19}" destId="{A9858EC6-5853-4B7A-8DA6-C30A1BDD29FC}" srcOrd="0" destOrd="0" presId="urn:microsoft.com/office/officeart/2005/8/layout/process1"/>
    <dgm:cxn modelId="{4993A457-6CEC-4400-B210-D325656B5676}" type="presParOf" srcId="{C1D6AA66-7A84-4694-BDB4-C073D62D8D5B}" destId="{9E200965-0B0E-4E25-BB93-8A61A23E50E9}" srcOrd="2" destOrd="0" presId="urn:microsoft.com/office/officeart/2005/8/layout/process1"/>
    <dgm:cxn modelId="{CB4F5022-6C5C-49E0-BACF-3BF26711CFAD}" type="presParOf" srcId="{C1D6AA66-7A84-4694-BDB4-C073D62D8D5B}" destId="{4A9AFF31-D243-4F81-8935-FC698729942D}" srcOrd="3" destOrd="0" presId="urn:microsoft.com/office/officeart/2005/8/layout/process1"/>
    <dgm:cxn modelId="{DFC452C8-DC7F-4F73-B79F-761D6E68ADC9}" type="presParOf" srcId="{4A9AFF31-D243-4F81-8935-FC698729942D}" destId="{2A5042B1-B8A2-4947-8489-8F4376E9E11C}" srcOrd="0" destOrd="0" presId="urn:microsoft.com/office/officeart/2005/8/layout/process1"/>
    <dgm:cxn modelId="{05A1888E-30E7-4E8E-8BB5-2173772CBD57}" type="presParOf" srcId="{C1D6AA66-7A84-4694-BDB4-C073D62D8D5B}" destId="{F467750C-FC5E-4599-97F0-9832852B1BC4}" srcOrd="4" destOrd="0" presId="urn:microsoft.com/office/officeart/2005/8/layout/process1"/>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5171B3-60F5-4790-BB6C-B5794A13F481}" type="doc">
      <dgm:prSet loTypeId="urn:microsoft.com/office/officeart/2005/8/layout/process2" loCatId="process" qsTypeId="urn:microsoft.com/office/officeart/2005/8/quickstyle/3d1" qsCatId="3D" csTypeId="urn:microsoft.com/office/officeart/2005/8/colors/accent1_2" csCatId="accent1" phldr="1"/>
      <dgm:spPr/>
    </dgm:pt>
    <dgm:pt modelId="{B55411F6-6468-4757-9D14-47116A50EF63}">
      <dgm:prSet phldrT="[Text]"/>
      <dgm:spPr>
        <a:solidFill>
          <a:schemeClr val="bg1"/>
        </a:solidFill>
      </dgm:spPr>
      <dgm:t>
        <a:bodyPr/>
        <a:lstStyle/>
        <a:p>
          <a:r>
            <a:rPr lang="nb-NO" dirty="0" err="1" smtClean="0">
              <a:solidFill>
                <a:schemeClr val="tx1"/>
              </a:solidFill>
            </a:rPr>
            <a:t>Sexual</a:t>
          </a:r>
          <a:r>
            <a:rPr lang="nb-NO" dirty="0" smtClean="0">
              <a:solidFill>
                <a:schemeClr val="tx1"/>
              </a:solidFill>
            </a:rPr>
            <a:t> </a:t>
          </a:r>
          <a:r>
            <a:rPr lang="nb-NO" dirty="0" err="1" smtClean="0">
              <a:solidFill>
                <a:schemeClr val="tx1"/>
              </a:solidFill>
            </a:rPr>
            <a:t>stimulation</a:t>
          </a:r>
          <a:endParaRPr lang="nb-NO" dirty="0">
            <a:solidFill>
              <a:schemeClr val="tx1"/>
            </a:solidFill>
          </a:endParaRPr>
        </a:p>
      </dgm:t>
    </dgm:pt>
    <dgm:pt modelId="{13BB663D-27F5-4063-9B1C-8F02EF04C749}" type="parTrans" cxnId="{8A23252C-5845-4801-B168-73813808CD6F}">
      <dgm:prSet/>
      <dgm:spPr/>
      <dgm:t>
        <a:bodyPr/>
        <a:lstStyle/>
        <a:p>
          <a:endParaRPr lang="nb-NO"/>
        </a:p>
      </dgm:t>
    </dgm:pt>
    <dgm:pt modelId="{609AD2BB-CB0A-479C-B51D-467EAD1B9B1E}" type="sibTrans" cxnId="{8A23252C-5845-4801-B168-73813808CD6F}">
      <dgm:prSet/>
      <dgm:spPr/>
      <dgm:t>
        <a:bodyPr/>
        <a:lstStyle/>
        <a:p>
          <a:endParaRPr lang="nb-NO"/>
        </a:p>
      </dgm:t>
    </dgm:pt>
    <dgm:pt modelId="{DA947DA1-E36C-4C98-8B83-983D3B643445}">
      <dgm:prSet phldrT="[Text]"/>
      <dgm:spPr/>
      <dgm:t>
        <a:bodyPr/>
        <a:lstStyle/>
        <a:p>
          <a:r>
            <a:rPr lang="nb-NO" dirty="0" err="1" smtClean="0"/>
            <a:t>Nitrergic</a:t>
          </a:r>
          <a:r>
            <a:rPr lang="nb-NO" dirty="0" smtClean="0"/>
            <a:t> nerves</a:t>
          </a:r>
          <a:endParaRPr lang="nb-NO" dirty="0"/>
        </a:p>
      </dgm:t>
    </dgm:pt>
    <dgm:pt modelId="{9B2BD32B-74C7-4286-A93F-5324486C304E}" type="parTrans" cxnId="{0C2D0BA1-D6D6-40A5-934E-9B4936E88E30}">
      <dgm:prSet/>
      <dgm:spPr/>
      <dgm:t>
        <a:bodyPr/>
        <a:lstStyle/>
        <a:p>
          <a:endParaRPr lang="nb-NO"/>
        </a:p>
      </dgm:t>
    </dgm:pt>
    <dgm:pt modelId="{E8696A3A-1247-4CCA-8C69-8A2C37E7BB57}" type="sibTrans" cxnId="{0C2D0BA1-D6D6-40A5-934E-9B4936E88E30}">
      <dgm:prSet/>
      <dgm:spPr/>
      <dgm:t>
        <a:bodyPr/>
        <a:lstStyle/>
        <a:p>
          <a:endParaRPr lang="nb-NO"/>
        </a:p>
      </dgm:t>
    </dgm:pt>
    <dgm:pt modelId="{6D53A699-3783-4481-8539-0615C7C33801}">
      <dgm:prSet phldrT="[Text]"/>
      <dgm:spPr>
        <a:solidFill>
          <a:srgbClr val="002060"/>
        </a:solidFill>
      </dgm:spPr>
      <dgm:t>
        <a:bodyPr/>
        <a:lstStyle/>
        <a:p>
          <a:r>
            <a:rPr lang="nb-NO" dirty="0" err="1" smtClean="0"/>
            <a:t>Nitric</a:t>
          </a:r>
          <a:r>
            <a:rPr lang="nb-NO" dirty="0" smtClean="0"/>
            <a:t> </a:t>
          </a:r>
          <a:r>
            <a:rPr lang="nb-NO" dirty="0" err="1" smtClean="0"/>
            <a:t>Oxide</a:t>
          </a:r>
          <a:r>
            <a:rPr lang="nb-NO" dirty="0" smtClean="0"/>
            <a:t> (NO)</a:t>
          </a:r>
          <a:endParaRPr lang="nb-NO" dirty="0"/>
        </a:p>
      </dgm:t>
    </dgm:pt>
    <dgm:pt modelId="{4CC02176-5EA3-4764-9D8D-DC0B9CCD9778}" type="parTrans" cxnId="{C7377687-3466-457D-A065-C3C7790C298D}">
      <dgm:prSet/>
      <dgm:spPr/>
      <dgm:t>
        <a:bodyPr/>
        <a:lstStyle/>
        <a:p>
          <a:endParaRPr lang="nb-NO"/>
        </a:p>
      </dgm:t>
    </dgm:pt>
    <dgm:pt modelId="{F5491A96-267F-49B9-BA2D-35E355B46362}" type="sibTrans" cxnId="{C7377687-3466-457D-A065-C3C7790C298D}">
      <dgm:prSet/>
      <dgm:spPr/>
      <dgm:t>
        <a:bodyPr/>
        <a:lstStyle/>
        <a:p>
          <a:endParaRPr lang="nb-NO"/>
        </a:p>
      </dgm:t>
    </dgm:pt>
    <dgm:pt modelId="{411C3D63-0D38-41BE-B77A-7F05FDFE7DE4}" type="pres">
      <dgm:prSet presAssocID="{A75171B3-60F5-4790-BB6C-B5794A13F481}" presName="linearFlow" presStyleCnt="0">
        <dgm:presLayoutVars>
          <dgm:resizeHandles val="exact"/>
        </dgm:presLayoutVars>
      </dgm:prSet>
      <dgm:spPr/>
    </dgm:pt>
    <dgm:pt modelId="{EC012EC0-CE6F-424B-A1E4-EE90E59DD20A}" type="pres">
      <dgm:prSet presAssocID="{B55411F6-6468-4757-9D14-47116A50EF63}" presName="node" presStyleLbl="node1" presStyleIdx="0" presStyleCnt="3">
        <dgm:presLayoutVars>
          <dgm:bulletEnabled val="1"/>
        </dgm:presLayoutVars>
      </dgm:prSet>
      <dgm:spPr/>
      <dgm:t>
        <a:bodyPr/>
        <a:lstStyle/>
        <a:p>
          <a:endParaRPr lang="nb-NO"/>
        </a:p>
      </dgm:t>
    </dgm:pt>
    <dgm:pt modelId="{4D31E565-6C89-4216-B45D-D1966D59E4F6}" type="pres">
      <dgm:prSet presAssocID="{609AD2BB-CB0A-479C-B51D-467EAD1B9B1E}" presName="sibTrans" presStyleLbl="sibTrans2D1" presStyleIdx="0" presStyleCnt="2"/>
      <dgm:spPr/>
      <dgm:t>
        <a:bodyPr/>
        <a:lstStyle/>
        <a:p>
          <a:endParaRPr lang="nb-NO"/>
        </a:p>
      </dgm:t>
    </dgm:pt>
    <dgm:pt modelId="{E520FE08-9E74-496B-9F90-0BCB08D70859}" type="pres">
      <dgm:prSet presAssocID="{609AD2BB-CB0A-479C-B51D-467EAD1B9B1E}" presName="connectorText" presStyleLbl="sibTrans2D1" presStyleIdx="0" presStyleCnt="2"/>
      <dgm:spPr/>
      <dgm:t>
        <a:bodyPr/>
        <a:lstStyle/>
        <a:p>
          <a:endParaRPr lang="nb-NO"/>
        </a:p>
      </dgm:t>
    </dgm:pt>
    <dgm:pt modelId="{96EFA57C-B957-418C-AD7A-DC50633A416B}" type="pres">
      <dgm:prSet presAssocID="{DA947DA1-E36C-4C98-8B83-983D3B643445}" presName="node" presStyleLbl="node1" presStyleIdx="1" presStyleCnt="3">
        <dgm:presLayoutVars>
          <dgm:bulletEnabled val="1"/>
        </dgm:presLayoutVars>
      </dgm:prSet>
      <dgm:spPr/>
      <dgm:t>
        <a:bodyPr/>
        <a:lstStyle/>
        <a:p>
          <a:endParaRPr lang="nb-NO"/>
        </a:p>
      </dgm:t>
    </dgm:pt>
    <dgm:pt modelId="{D4E8273C-5C6C-45CD-8B70-4F42ADAC5CC9}" type="pres">
      <dgm:prSet presAssocID="{E8696A3A-1247-4CCA-8C69-8A2C37E7BB57}" presName="sibTrans" presStyleLbl="sibTrans2D1" presStyleIdx="1" presStyleCnt="2"/>
      <dgm:spPr/>
      <dgm:t>
        <a:bodyPr/>
        <a:lstStyle/>
        <a:p>
          <a:endParaRPr lang="nb-NO"/>
        </a:p>
      </dgm:t>
    </dgm:pt>
    <dgm:pt modelId="{0FB4F134-8360-431E-A2B4-C343EDA5089D}" type="pres">
      <dgm:prSet presAssocID="{E8696A3A-1247-4CCA-8C69-8A2C37E7BB57}" presName="connectorText" presStyleLbl="sibTrans2D1" presStyleIdx="1" presStyleCnt="2"/>
      <dgm:spPr/>
      <dgm:t>
        <a:bodyPr/>
        <a:lstStyle/>
        <a:p>
          <a:endParaRPr lang="nb-NO"/>
        </a:p>
      </dgm:t>
    </dgm:pt>
    <dgm:pt modelId="{D3543788-7595-4F33-B833-89C52EC86586}" type="pres">
      <dgm:prSet presAssocID="{6D53A699-3783-4481-8539-0615C7C33801}" presName="node" presStyleLbl="node1" presStyleIdx="2" presStyleCnt="3">
        <dgm:presLayoutVars>
          <dgm:bulletEnabled val="1"/>
        </dgm:presLayoutVars>
      </dgm:prSet>
      <dgm:spPr/>
      <dgm:t>
        <a:bodyPr/>
        <a:lstStyle/>
        <a:p>
          <a:endParaRPr lang="nb-NO"/>
        </a:p>
      </dgm:t>
    </dgm:pt>
  </dgm:ptLst>
  <dgm:cxnLst>
    <dgm:cxn modelId="{0C2D0BA1-D6D6-40A5-934E-9B4936E88E30}" srcId="{A75171B3-60F5-4790-BB6C-B5794A13F481}" destId="{DA947DA1-E36C-4C98-8B83-983D3B643445}" srcOrd="1" destOrd="0" parTransId="{9B2BD32B-74C7-4286-A93F-5324486C304E}" sibTransId="{E8696A3A-1247-4CCA-8C69-8A2C37E7BB57}"/>
    <dgm:cxn modelId="{4624F783-3BFC-4676-8623-04B2FB3291D1}" type="presOf" srcId="{E8696A3A-1247-4CCA-8C69-8A2C37E7BB57}" destId="{D4E8273C-5C6C-45CD-8B70-4F42ADAC5CC9}" srcOrd="0" destOrd="0" presId="urn:microsoft.com/office/officeart/2005/8/layout/process2"/>
    <dgm:cxn modelId="{7050D5CB-DC66-4861-8FB1-32E58B1B218B}" type="presOf" srcId="{6D53A699-3783-4481-8539-0615C7C33801}" destId="{D3543788-7595-4F33-B833-89C52EC86586}" srcOrd="0" destOrd="0" presId="urn:microsoft.com/office/officeart/2005/8/layout/process2"/>
    <dgm:cxn modelId="{C7377687-3466-457D-A065-C3C7790C298D}" srcId="{A75171B3-60F5-4790-BB6C-B5794A13F481}" destId="{6D53A699-3783-4481-8539-0615C7C33801}" srcOrd="2" destOrd="0" parTransId="{4CC02176-5EA3-4764-9D8D-DC0B9CCD9778}" sibTransId="{F5491A96-267F-49B9-BA2D-35E355B46362}"/>
    <dgm:cxn modelId="{8A23252C-5845-4801-B168-73813808CD6F}" srcId="{A75171B3-60F5-4790-BB6C-B5794A13F481}" destId="{B55411F6-6468-4757-9D14-47116A50EF63}" srcOrd="0" destOrd="0" parTransId="{13BB663D-27F5-4063-9B1C-8F02EF04C749}" sibTransId="{609AD2BB-CB0A-479C-B51D-467EAD1B9B1E}"/>
    <dgm:cxn modelId="{B0398D1D-F2FD-462F-8A00-44F9D499FF41}" type="presOf" srcId="{609AD2BB-CB0A-479C-B51D-467EAD1B9B1E}" destId="{E520FE08-9E74-496B-9F90-0BCB08D70859}" srcOrd="1" destOrd="0" presId="urn:microsoft.com/office/officeart/2005/8/layout/process2"/>
    <dgm:cxn modelId="{2479D4A8-7831-4952-BCA2-97B3DA5FC60A}" type="presOf" srcId="{A75171B3-60F5-4790-BB6C-B5794A13F481}" destId="{411C3D63-0D38-41BE-B77A-7F05FDFE7DE4}" srcOrd="0" destOrd="0" presId="urn:microsoft.com/office/officeart/2005/8/layout/process2"/>
    <dgm:cxn modelId="{D7C655DF-5EB5-4E45-99BA-809416396230}" type="presOf" srcId="{DA947DA1-E36C-4C98-8B83-983D3B643445}" destId="{96EFA57C-B957-418C-AD7A-DC50633A416B}" srcOrd="0" destOrd="0" presId="urn:microsoft.com/office/officeart/2005/8/layout/process2"/>
    <dgm:cxn modelId="{304DB32E-7D1E-49F7-A4F5-2081330CB2F4}" type="presOf" srcId="{609AD2BB-CB0A-479C-B51D-467EAD1B9B1E}" destId="{4D31E565-6C89-4216-B45D-D1966D59E4F6}" srcOrd="0" destOrd="0" presId="urn:microsoft.com/office/officeart/2005/8/layout/process2"/>
    <dgm:cxn modelId="{85178355-A6FC-4404-AED6-CEEC5154CC2C}" type="presOf" srcId="{B55411F6-6468-4757-9D14-47116A50EF63}" destId="{EC012EC0-CE6F-424B-A1E4-EE90E59DD20A}" srcOrd="0" destOrd="0" presId="urn:microsoft.com/office/officeart/2005/8/layout/process2"/>
    <dgm:cxn modelId="{6538FCDC-D37B-467A-90EE-23934787847E}" type="presOf" srcId="{E8696A3A-1247-4CCA-8C69-8A2C37E7BB57}" destId="{0FB4F134-8360-431E-A2B4-C343EDA5089D}" srcOrd="1" destOrd="0" presId="urn:microsoft.com/office/officeart/2005/8/layout/process2"/>
    <dgm:cxn modelId="{E08CD10D-F978-41FE-8721-93FA7CF1ED30}" type="presParOf" srcId="{411C3D63-0D38-41BE-B77A-7F05FDFE7DE4}" destId="{EC012EC0-CE6F-424B-A1E4-EE90E59DD20A}" srcOrd="0" destOrd="0" presId="urn:microsoft.com/office/officeart/2005/8/layout/process2"/>
    <dgm:cxn modelId="{89BD4DCE-F4C6-48BD-9F6F-0833C54AB8DE}" type="presParOf" srcId="{411C3D63-0D38-41BE-B77A-7F05FDFE7DE4}" destId="{4D31E565-6C89-4216-B45D-D1966D59E4F6}" srcOrd="1" destOrd="0" presId="urn:microsoft.com/office/officeart/2005/8/layout/process2"/>
    <dgm:cxn modelId="{B1E6F792-6458-4FED-81DA-7FA75F4F0465}" type="presParOf" srcId="{4D31E565-6C89-4216-B45D-D1966D59E4F6}" destId="{E520FE08-9E74-496B-9F90-0BCB08D70859}" srcOrd="0" destOrd="0" presId="urn:microsoft.com/office/officeart/2005/8/layout/process2"/>
    <dgm:cxn modelId="{5D17E995-9796-4680-9F19-84F871BBB4A1}" type="presParOf" srcId="{411C3D63-0D38-41BE-B77A-7F05FDFE7DE4}" destId="{96EFA57C-B957-418C-AD7A-DC50633A416B}" srcOrd="2" destOrd="0" presId="urn:microsoft.com/office/officeart/2005/8/layout/process2"/>
    <dgm:cxn modelId="{707232E6-0D8B-4886-8D29-EDB1BB1F5182}" type="presParOf" srcId="{411C3D63-0D38-41BE-B77A-7F05FDFE7DE4}" destId="{D4E8273C-5C6C-45CD-8B70-4F42ADAC5CC9}" srcOrd="3" destOrd="0" presId="urn:microsoft.com/office/officeart/2005/8/layout/process2"/>
    <dgm:cxn modelId="{0C5D7C63-4A39-48AD-9785-96383DB14A87}" type="presParOf" srcId="{D4E8273C-5C6C-45CD-8B70-4F42ADAC5CC9}" destId="{0FB4F134-8360-431E-A2B4-C343EDA5089D}" srcOrd="0" destOrd="0" presId="urn:microsoft.com/office/officeart/2005/8/layout/process2"/>
    <dgm:cxn modelId="{CCB2272B-D820-4D27-8E87-B0214DA4037F}" type="presParOf" srcId="{411C3D63-0D38-41BE-B77A-7F05FDFE7DE4}" destId="{D3543788-7595-4F33-B833-89C52EC86586}" srcOrd="4" destOrd="0" presId="urn:microsoft.com/office/officeart/2005/8/layout/process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99FCB1-381C-4911-AB98-01C1D52620DB}" type="doc">
      <dgm:prSet loTypeId="urn:microsoft.com/office/officeart/2005/8/layout/process1" loCatId="process" qsTypeId="urn:microsoft.com/office/officeart/2005/8/quickstyle/3d1" qsCatId="3D" csTypeId="urn:microsoft.com/office/officeart/2005/8/colors/accent1_2" csCatId="accent1" phldr="1"/>
      <dgm:spPr/>
    </dgm:pt>
    <dgm:pt modelId="{499A61DD-CC8D-4FBC-BECE-97533AA4DEA7}">
      <dgm:prSet phldrT="[Text]"/>
      <dgm:spPr/>
      <dgm:t>
        <a:bodyPr/>
        <a:lstStyle/>
        <a:p>
          <a:r>
            <a:rPr lang="nb-NO" dirty="0" smtClean="0"/>
            <a:t>PKG</a:t>
          </a:r>
          <a:endParaRPr lang="nb-NO" dirty="0"/>
        </a:p>
      </dgm:t>
    </dgm:pt>
    <dgm:pt modelId="{30387F84-B95A-4237-B4FF-1F1CF6B9EC74}" type="parTrans" cxnId="{D2B83C1F-DEFD-40FB-97AA-ECA8CBF7F14E}">
      <dgm:prSet/>
      <dgm:spPr/>
      <dgm:t>
        <a:bodyPr/>
        <a:lstStyle/>
        <a:p>
          <a:endParaRPr lang="nb-NO"/>
        </a:p>
      </dgm:t>
    </dgm:pt>
    <dgm:pt modelId="{E78FA1BF-9BDA-487A-923B-A37AA7470F8F}" type="sibTrans" cxnId="{D2B83C1F-DEFD-40FB-97AA-ECA8CBF7F14E}">
      <dgm:prSet/>
      <dgm:spPr/>
      <dgm:t>
        <a:bodyPr/>
        <a:lstStyle/>
        <a:p>
          <a:endParaRPr lang="nb-NO"/>
        </a:p>
      </dgm:t>
    </dgm:pt>
    <dgm:pt modelId="{67729B71-3673-4DD2-9E63-077572123651}">
      <dgm:prSet phldrT="[Text]"/>
      <dgm:spPr>
        <a:solidFill>
          <a:srgbClr val="002060"/>
        </a:solidFill>
        <a:ln>
          <a:solidFill>
            <a:srgbClr val="002060"/>
          </a:solidFill>
        </a:ln>
      </dgm:spPr>
      <dgm:t>
        <a:bodyPr/>
        <a:lstStyle/>
        <a:p>
          <a:r>
            <a:rPr lang="nb-NO" dirty="0" err="1" smtClean="0"/>
            <a:t>cGMP</a:t>
          </a:r>
          <a:endParaRPr lang="nb-NO" dirty="0"/>
        </a:p>
      </dgm:t>
    </dgm:pt>
    <dgm:pt modelId="{206C3502-145E-4598-8EA0-146CE17A1AA3}" type="parTrans" cxnId="{441D1EB4-1918-4EB1-83DB-1A524705A3D4}">
      <dgm:prSet/>
      <dgm:spPr/>
      <dgm:t>
        <a:bodyPr/>
        <a:lstStyle/>
        <a:p>
          <a:endParaRPr lang="nb-NO"/>
        </a:p>
      </dgm:t>
    </dgm:pt>
    <dgm:pt modelId="{FF154B7D-659A-446B-99A2-A610B7C42F0B}" type="sibTrans" cxnId="{441D1EB4-1918-4EB1-83DB-1A524705A3D4}">
      <dgm:prSet/>
      <dgm:spPr/>
      <dgm:t>
        <a:bodyPr/>
        <a:lstStyle/>
        <a:p>
          <a:endParaRPr lang="nb-NO"/>
        </a:p>
      </dgm:t>
    </dgm:pt>
    <dgm:pt modelId="{E01D02BE-659E-4E67-A01B-5128CD3F1F23}">
      <dgm:prSet/>
      <dgm:spPr>
        <a:solidFill>
          <a:srgbClr val="002060"/>
        </a:solidFill>
      </dgm:spPr>
      <dgm:t>
        <a:bodyPr/>
        <a:lstStyle/>
        <a:p>
          <a:r>
            <a:rPr lang="nb-NO" dirty="0" smtClean="0"/>
            <a:t>GTP</a:t>
          </a:r>
          <a:endParaRPr lang="nb-NO" dirty="0"/>
        </a:p>
      </dgm:t>
    </dgm:pt>
    <dgm:pt modelId="{2493FBD5-4B95-4FC9-A13E-AE8709E68977}" type="parTrans" cxnId="{5E22181E-7F95-463F-878B-C1FF12FF48BF}">
      <dgm:prSet/>
      <dgm:spPr/>
      <dgm:t>
        <a:bodyPr/>
        <a:lstStyle/>
        <a:p>
          <a:endParaRPr lang="nb-NO"/>
        </a:p>
      </dgm:t>
    </dgm:pt>
    <dgm:pt modelId="{3DF03C2E-F041-4362-8E6D-9EE24693A32F}" type="sibTrans" cxnId="{5E22181E-7F95-463F-878B-C1FF12FF48BF}">
      <dgm:prSet/>
      <dgm:spPr/>
      <dgm:t>
        <a:bodyPr/>
        <a:lstStyle/>
        <a:p>
          <a:endParaRPr lang="nb-NO"/>
        </a:p>
      </dgm:t>
    </dgm:pt>
    <dgm:pt modelId="{C1D6AA66-7A84-4694-BDB4-C073D62D8D5B}" type="pres">
      <dgm:prSet presAssocID="{8499FCB1-381C-4911-AB98-01C1D52620DB}" presName="Name0" presStyleCnt="0">
        <dgm:presLayoutVars>
          <dgm:dir/>
          <dgm:resizeHandles val="exact"/>
        </dgm:presLayoutVars>
      </dgm:prSet>
      <dgm:spPr/>
    </dgm:pt>
    <dgm:pt modelId="{0F7409BA-8F00-4C5E-90CF-D2DCF0192785}" type="pres">
      <dgm:prSet presAssocID="{499A61DD-CC8D-4FBC-BECE-97533AA4DEA7}" presName="node" presStyleLbl="node1" presStyleIdx="0" presStyleCnt="3" custScaleX="44752" custScaleY="34700">
        <dgm:presLayoutVars>
          <dgm:bulletEnabled val="1"/>
        </dgm:presLayoutVars>
      </dgm:prSet>
      <dgm:spPr/>
      <dgm:t>
        <a:bodyPr/>
        <a:lstStyle/>
        <a:p>
          <a:endParaRPr lang="nb-NO"/>
        </a:p>
      </dgm:t>
    </dgm:pt>
    <dgm:pt modelId="{D317D73B-C720-424D-9EBA-F29014783F19}" type="pres">
      <dgm:prSet presAssocID="{E78FA1BF-9BDA-487A-923B-A37AA7470F8F}" presName="sibTrans" presStyleLbl="sibTrans2D1" presStyleIdx="0" presStyleCnt="2" custScaleY="39899"/>
      <dgm:spPr>
        <a:prstGeom prst="leftArrow">
          <a:avLst/>
        </a:prstGeom>
      </dgm:spPr>
      <dgm:t>
        <a:bodyPr/>
        <a:lstStyle/>
        <a:p>
          <a:endParaRPr lang="nb-NO"/>
        </a:p>
      </dgm:t>
    </dgm:pt>
    <dgm:pt modelId="{A9858EC6-5853-4B7A-8DA6-C30A1BDD29FC}" type="pres">
      <dgm:prSet presAssocID="{E78FA1BF-9BDA-487A-923B-A37AA7470F8F}" presName="connectorText" presStyleLbl="sibTrans2D1" presStyleIdx="0" presStyleCnt="2"/>
      <dgm:spPr/>
      <dgm:t>
        <a:bodyPr/>
        <a:lstStyle/>
        <a:p>
          <a:endParaRPr lang="nb-NO"/>
        </a:p>
      </dgm:t>
    </dgm:pt>
    <dgm:pt modelId="{9E200965-0B0E-4E25-BB93-8A61A23E50E9}" type="pres">
      <dgm:prSet presAssocID="{67729B71-3673-4DD2-9E63-077572123651}" presName="node" presStyleLbl="node1" presStyleIdx="1" presStyleCnt="3" custScaleX="39410" custScaleY="61250" custLinFactNeighborX="-43709" custLinFactNeighborY="0">
        <dgm:presLayoutVars>
          <dgm:bulletEnabled val="1"/>
        </dgm:presLayoutVars>
      </dgm:prSet>
      <dgm:spPr/>
      <dgm:t>
        <a:bodyPr/>
        <a:lstStyle/>
        <a:p>
          <a:endParaRPr lang="nb-NO"/>
        </a:p>
      </dgm:t>
    </dgm:pt>
    <dgm:pt modelId="{4A9AFF31-D243-4F81-8935-FC698729942D}" type="pres">
      <dgm:prSet presAssocID="{FF154B7D-659A-446B-99A2-A610B7C42F0B}" presName="sibTrans" presStyleLbl="sibTrans2D1" presStyleIdx="1" presStyleCnt="2" custScaleX="156980" custScaleY="39899"/>
      <dgm:spPr>
        <a:prstGeom prst="leftArrow">
          <a:avLst/>
        </a:prstGeom>
      </dgm:spPr>
      <dgm:t>
        <a:bodyPr/>
        <a:lstStyle/>
        <a:p>
          <a:endParaRPr lang="nb-NO"/>
        </a:p>
      </dgm:t>
    </dgm:pt>
    <dgm:pt modelId="{2A5042B1-B8A2-4947-8489-8F4376E9E11C}" type="pres">
      <dgm:prSet presAssocID="{FF154B7D-659A-446B-99A2-A610B7C42F0B}" presName="connectorText" presStyleLbl="sibTrans2D1" presStyleIdx="1" presStyleCnt="2"/>
      <dgm:spPr/>
      <dgm:t>
        <a:bodyPr/>
        <a:lstStyle/>
        <a:p>
          <a:endParaRPr lang="nb-NO"/>
        </a:p>
      </dgm:t>
    </dgm:pt>
    <dgm:pt modelId="{F467750C-FC5E-4599-97F0-9832852B1BC4}" type="pres">
      <dgm:prSet presAssocID="{E01D02BE-659E-4E67-A01B-5128CD3F1F23}" presName="node" presStyleLbl="node1" presStyleIdx="2" presStyleCnt="3" custScaleX="33982" custScaleY="24478">
        <dgm:presLayoutVars>
          <dgm:bulletEnabled val="1"/>
        </dgm:presLayoutVars>
      </dgm:prSet>
      <dgm:spPr/>
      <dgm:t>
        <a:bodyPr/>
        <a:lstStyle/>
        <a:p>
          <a:endParaRPr lang="nb-NO"/>
        </a:p>
      </dgm:t>
    </dgm:pt>
  </dgm:ptLst>
  <dgm:cxnLst>
    <dgm:cxn modelId="{5E22181E-7F95-463F-878B-C1FF12FF48BF}" srcId="{8499FCB1-381C-4911-AB98-01C1D52620DB}" destId="{E01D02BE-659E-4E67-A01B-5128CD3F1F23}" srcOrd="2" destOrd="0" parTransId="{2493FBD5-4B95-4FC9-A13E-AE8709E68977}" sibTransId="{3DF03C2E-F041-4362-8E6D-9EE24693A32F}"/>
    <dgm:cxn modelId="{EB52CDC2-7484-4125-95D2-BF21DEDDF148}" type="presOf" srcId="{FF154B7D-659A-446B-99A2-A610B7C42F0B}" destId="{4A9AFF31-D243-4F81-8935-FC698729942D}" srcOrd="0" destOrd="0" presId="urn:microsoft.com/office/officeart/2005/8/layout/process1"/>
    <dgm:cxn modelId="{80D9144E-DEFC-4933-A143-88734A1FEC80}" type="presOf" srcId="{E78FA1BF-9BDA-487A-923B-A37AA7470F8F}" destId="{D317D73B-C720-424D-9EBA-F29014783F19}" srcOrd="0" destOrd="0" presId="urn:microsoft.com/office/officeart/2005/8/layout/process1"/>
    <dgm:cxn modelId="{ECDDA8F8-86E0-4B3E-B6DB-BD3E0C5122E6}" type="presOf" srcId="{E78FA1BF-9BDA-487A-923B-A37AA7470F8F}" destId="{A9858EC6-5853-4B7A-8DA6-C30A1BDD29FC}" srcOrd="1" destOrd="0" presId="urn:microsoft.com/office/officeart/2005/8/layout/process1"/>
    <dgm:cxn modelId="{F285DBC5-3AF6-4F6E-8625-975C43BF14BA}" type="presOf" srcId="{67729B71-3673-4DD2-9E63-077572123651}" destId="{9E200965-0B0E-4E25-BB93-8A61A23E50E9}" srcOrd="0" destOrd="0" presId="urn:microsoft.com/office/officeart/2005/8/layout/process1"/>
    <dgm:cxn modelId="{D2B83C1F-DEFD-40FB-97AA-ECA8CBF7F14E}" srcId="{8499FCB1-381C-4911-AB98-01C1D52620DB}" destId="{499A61DD-CC8D-4FBC-BECE-97533AA4DEA7}" srcOrd="0" destOrd="0" parTransId="{30387F84-B95A-4237-B4FF-1F1CF6B9EC74}" sibTransId="{E78FA1BF-9BDA-487A-923B-A37AA7470F8F}"/>
    <dgm:cxn modelId="{EA336BFF-C937-4613-81D5-847180157027}" type="presOf" srcId="{E01D02BE-659E-4E67-A01B-5128CD3F1F23}" destId="{F467750C-FC5E-4599-97F0-9832852B1BC4}" srcOrd="0" destOrd="0" presId="urn:microsoft.com/office/officeart/2005/8/layout/process1"/>
    <dgm:cxn modelId="{A621CB22-04D5-4D85-A129-0F2F8E996CF5}" type="presOf" srcId="{FF154B7D-659A-446B-99A2-A610B7C42F0B}" destId="{2A5042B1-B8A2-4947-8489-8F4376E9E11C}" srcOrd="1" destOrd="0" presId="urn:microsoft.com/office/officeart/2005/8/layout/process1"/>
    <dgm:cxn modelId="{D640BBA5-EAF9-4C0B-8893-A280CF48C750}" type="presOf" srcId="{8499FCB1-381C-4911-AB98-01C1D52620DB}" destId="{C1D6AA66-7A84-4694-BDB4-C073D62D8D5B}" srcOrd="0" destOrd="0" presId="urn:microsoft.com/office/officeart/2005/8/layout/process1"/>
    <dgm:cxn modelId="{A2C6F438-B84C-411A-8BDD-D734AA67D813}" type="presOf" srcId="{499A61DD-CC8D-4FBC-BECE-97533AA4DEA7}" destId="{0F7409BA-8F00-4C5E-90CF-D2DCF0192785}" srcOrd="0" destOrd="0" presId="urn:microsoft.com/office/officeart/2005/8/layout/process1"/>
    <dgm:cxn modelId="{441D1EB4-1918-4EB1-83DB-1A524705A3D4}" srcId="{8499FCB1-381C-4911-AB98-01C1D52620DB}" destId="{67729B71-3673-4DD2-9E63-077572123651}" srcOrd="1" destOrd="0" parTransId="{206C3502-145E-4598-8EA0-146CE17A1AA3}" sibTransId="{FF154B7D-659A-446B-99A2-A610B7C42F0B}"/>
    <dgm:cxn modelId="{A31AC168-389B-4737-8DBC-23CBDC295603}" type="presParOf" srcId="{C1D6AA66-7A84-4694-BDB4-C073D62D8D5B}" destId="{0F7409BA-8F00-4C5E-90CF-D2DCF0192785}" srcOrd="0" destOrd="0" presId="urn:microsoft.com/office/officeart/2005/8/layout/process1"/>
    <dgm:cxn modelId="{3338A112-97A2-4966-9EC6-D46950CD9900}" type="presParOf" srcId="{C1D6AA66-7A84-4694-BDB4-C073D62D8D5B}" destId="{D317D73B-C720-424D-9EBA-F29014783F19}" srcOrd="1" destOrd="0" presId="urn:microsoft.com/office/officeart/2005/8/layout/process1"/>
    <dgm:cxn modelId="{44F05366-1B1D-453B-B6EB-F6B99A992A15}" type="presParOf" srcId="{D317D73B-C720-424D-9EBA-F29014783F19}" destId="{A9858EC6-5853-4B7A-8DA6-C30A1BDD29FC}" srcOrd="0" destOrd="0" presId="urn:microsoft.com/office/officeart/2005/8/layout/process1"/>
    <dgm:cxn modelId="{B9B6A462-75C4-4D2A-94B2-4CA4CB145974}" type="presParOf" srcId="{C1D6AA66-7A84-4694-BDB4-C073D62D8D5B}" destId="{9E200965-0B0E-4E25-BB93-8A61A23E50E9}" srcOrd="2" destOrd="0" presId="urn:microsoft.com/office/officeart/2005/8/layout/process1"/>
    <dgm:cxn modelId="{D468401B-938F-4514-8998-95401DEDD7B6}" type="presParOf" srcId="{C1D6AA66-7A84-4694-BDB4-C073D62D8D5B}" destId="{4A9AFF31-D243-4F81-8935-FC698729942D}" srcOrd="3" destOrd="0" presId="urn:microsoft.com/office/officeart/2005/8/layout/process1"/>
    <dgm:cxn modelId="{8E9603CA-DF65-47CE-9425-BF26F255FDF7}" type="presParOf" srcId="{4A9AFF31-D243-4F81-8935-FC698729942D}" destId="{2A5042B1-B8A2-4947-8489-8F4376E9E11C}" srcOrd="0" destOrd="0" presId="urn:microsoft.com/office/officeart/2005/8/layout/process1"/>
    <dgm:cxn modelId="{B3B4B07E-B7E2-4BF0-9BB1-7BF3FDD532FF}" type="presParOf" srcId="{C1D6AA66-7A84-4694-BDB4-C073D62D8D5B}" destId="{F467750C-FC5E-4599-97F0-9832852B1BC4}" srcOrd="4" destOrd="0" presId="urn:microsoft.com/office/officeart/2005/8/layout/process1"/>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9B8B57-9E33-42E9-A0C5-4D08D092E89F}" type="doc">
      <dgm:prSet loTypeId="urn:microsoft.com/office/officeart/2005/8/layout/StepDownProcess" loCatId="process" qsTypeId="urn:microsoft.com/office/officeart/2005/8/quickstyle/simple1" qsCatId="simple" csTypeId="urn:microsoft.com/office/officeart/2005/8/colors/accent2_2" csCatId="accent2" phldr="1"/>
      <dgm:spPr/>
      <dgm:t>
        <a:bodyPr/>
        <a:lstStyle/>
        <a:p>
          <a:endParaRPr lang="nb-NO"/>
        </a:p>
      </dgm:t>
    </dgm:pt>
    <dgm:pt modelId="{665FC62C-376E-4DCC-8C56-C4B051FC7F45}">
      <dgm:prSet phldrT="[Text]"/>
      <dgm:spPr/>
      <dgm:t>
        <a:bodyPr/>
        <a:lstStyle/>
        <a:p>
          <a:r>
            <a:rPr lang="nb-NO" dirty="0" err="1" smtClean="0"/>
            <a:t>Overexpression</a:t>
          </a:r>
          <a:r>
            <a:rPr lang="nb-NO" dirty="0" smtClean="0"/>
            <a:t> </a:t>
          </a:r>
          <a:r>
            <a:rPr lang="nb-NO" dirty="0" err="1" smtClean="0"/>
            <a:t>of</a:t>
          </a:r>
          <a:r>
            <a:rPr lang="nb-NO" dirty="0" smtClean="0"/>
            <a:t> ABC transporters</a:t>
          </a:r>
          <a:endParaRPr lang="nb-NO" dirty="0"/>
        </a:p>
      </dgm:t>
    </dgm:pt>
    <dgm:pt modelId="{3245FD68-10E2-4C2A-9DB4-191A86B6A831}" type="parTrans" cxnId="{61712D7D-48ED-48C4-A4B3-F5C43918B6AF}">
      <dgm:prSet/>
      <dgm:spPr/>
      <dgm:t>
        <a:bodyPr/>
        <a:lstStyle/>
        <a:p>
          <a:endParaRPr lang="nb-NO"/>
        </a:p>
      </dgm:t>
    </dgm:pt>
    <dgm:pt modelId="{47BF58E2-D8CB-4D8E-98EA-F7AD1965D7FA}" type="sibTrans" cxnId="{61712D7D-48ED-48C4-A4B3-F5C43918B6AF}">
      <dgm:prSet/>
      <dgm:spPr/>
      <dgm:t>
        <a:bodyPr/>
        <a:lstStyle/>
        <a:p>
          <a:endParaRPr lang="nb-NO"/>
        </a:p>
      </dgm:t>
    </dgm:pt>
    <dgm:pt modelId="{8A4DA78A-607E-4C6A-B304-F73713859B15}">
      <dgm:prSet phldrT="[Text]" phldr="1"/>
      <dgm:spPr/>
      <dgm:t>
        <a:bodyPr/>
        <a:lstStyle/>
        <a:p>
          <a:endParaRPr lang="nb-NO" dirty="0"/>
        </a:p>
      </dgm:t>
    </dgm:pt>
    <dgm:pt modelId="{57E8D5F2-6297-4AE6-94AB-BE3417AB3912}" type="parTrans" cxnId="{ACA8563D-675C-4A64-897D-ABE064C35EB3}">
      <dgm:prSet/>
      <dgm:spPr/>
      <dgm:t>
        <a:bodyPr/>
        <a:lstStyle/>
        <a:p>
          <a:endParaRPr lang="nb-NO"/>
        </a:p>
      </dgm:t>
    </dgm:pt>
    <dgm:pt modelId="{7773DCBE-84AA-4DB7-86EF-7EBE78D5FB4D}" type="sibTrans" cxnId="{ACA8563D-675C-4A64-897D-ABE064C35EB3}">
      <dgm:prSet/>
      <dgm:spPr/>
      <dgm:t>
        <a:bodyPr/>
        <a:lstStyle/>
        <a:p>
          <a:endParaRPr lang="nb-NO"/>
        </a:p>
      </dgm:t>
    </dgm:pt>
    <dgm:pt modelId="{F087B895-E378-42DE-BBB2-730770E3D19F}">
      <dgm:prSet phldrT="[Text]"/>
      <dgm:spPr/>
      <dgm:t>
        <a:bodyPr/>
        <a:lstStyle/>
        <a:p>
          <a:r>
            <a:rPr lang="en-US" dirty="0" err="1" smtClean="0"/>
            <a:t>Cytostatics</a:t>
          </a:r>
          <a:r>
            <a:rPr lang="en-US" dirty="0" smtClean="0"/>
            <a:t> pumped out of the cancer cell</a:t>
          </a:r>
          <a:endParaRPr lang="nb-NO" dirty="0"/>
        </a:p>
      </dgm:t>
    </dgm:pt>
    <dgm:pt modelId="{BCC77DBE-9534-4A9E-85FB-F56364BDA38B}" type="parTrans" cxnId="{DBBCD9A4-44EC-4DE7-A4F7-C3B5748E1334}">
      <dgm:prSet/>
      <dgm:spPr/>
      <dgm:t>
        <a:bodyPr/>
        <a:lstStyle/>
        <a:p>
          <a:endParaRPr lang="nb-NO"/>
        </a:p>
      </dgm:t>
    </dgm:pt>
    <dgm:pt modelId="{C49DED23-3F27-445E-A7BC-06F420C426DD}" type="sibTrans" cxnId="{DBBCD9A4-44EC-4DE7-A4F7-C3B5748E1334}">
      <dgm:prSet/>
      <dgm:spPr/>
      <dgm:t>
        <a:bodyPr/>
        <a:lstStyle/>
        <a:p>
          <a:endParaRPr lang="nb-NO"/>
        </a:p>
      </dgm:t>
    </dgm:pt>
    <dgm:pt modelId="{4EF65A1D-5B29-4F7B-83ED-A885304688B6}">
      <dgm:prSet phldrT="[Text]" phldr="1"/>
      <dgm:spPr/>
      <dgm:t>
        <a:bodyPr/>
        <a:lstStyle/>
        <a:p>
          <a:endParaRPr lang="nb-NO"/>
        </a:p>
      </dgm:t>
    </dgm:pt>
    <dgm:pt modelId="{4683369A-48BF-4549-B66C-BA870FC3AA6A}" type="parTrans" cxnId="{39147B05-6E17-46EA-9E3A-A68493455366}">
      <dgm:prSet/>
      <dgm:spPr/>
      <dgm:t>
        <a:bodyPr/>
        <a:lstStyle/>
        <a:p>
          <a:endParaRPr lang="nb-NO"/>
        </a:p>
      </dgm:t>
    </dgm:pt>
    <dgm:pt modelId="{77FC1975-6F01-4D61-A9CA-0F12B1170B5E}" type="sibTrans" cxnId="{39147B05-6E17-46EA-9E3A-A68493455366}">
      <dgm:prSet/>
      <dgm:spPr/>
      <dgm:t>
        <a:bodyPr/>
        <a:lstStyle/>
        <a:p>
          <a:endParaRPr lang="nb-NO"/>
        </a:p>
      </dgm:t>
    </dgm:pt>
    <dgm:pt modelId="{A688DA98-CF74-48C8-8EDB-B430D3A345FE}">
      <dgm:prSet phldrT="[Text]"/>
      <dgm:spPr/>
      <dgm:t>
        <a:bodyPr/>
        <a:lstStyle/>
        <a:p>
          <a:r>
            <a:rPr lang="nb-NO" dirty="0" err="1" smtClean="0"/>
            <a:t>Impaired</a:t>
          </a:r>
          <a:r>
            <a:rPr lang="nb-NO" dirty="0" smtClean="0"/>
            <a:t> </a:t>
          </a:r>
          <a:r>
            <a:rPr lang="nb-NO" dirty="0" err="1" smtClean="0"/>
            <a:t>therapeutic</a:t>
          </a:r>
          <a:r>
            <a:rPr lang="nb-NO" dirty="0" smtClean="0"/>
            <a:t> </a:t>
          </a:r>
          <a:r>
            <a:rPr lang="nb-NO" dirty="0" err="1" smtClean="0"/>
            <a:t>effect</a:t>
          </a:r>
          <a:endParaRPr lang="nb-NO" dirty="0"/>
        </a:p>
      </dgm:t>
    </dgm:pt>
    <dgm:pt modelId="{B24E1E52-1E02-473A-B4D0-893A2E4C1D67}" type="parTrans" cxnId="{23F634F8-598A-4C28-8648-C7001E807618}">
      <dgm:prSet/>
      <dgm:spPr/>
      <dgm:t>
        <a:bodyPr/>
        <a:lstStyle/>
        <a:p>
          <a:endParaRPr lang="nb-NO"/>
        </a:p>
      </dgm:t>
    </dgm:pt>
    <dgm:pt modelId="{D41387BB-DFA5-47AB-BD7A-5322D649D622}" type="sibTrans" cxnId="{23F634F8-598A-4C28-8648-C7001E807618}">
      <dgm:prSet/>
      <dgm:spPr/>
      <dgm:t>
        <a:bodyPr/>
        <a:lstStyle/>
        <a:p>
          <a:endParaRPr lang="nb-NO"/>
        </a:p>
      </dgm:t>
    </dgm:pt>
    <dgm:pt modelId="{E54176DD-CF36-49D5-AC6A-7E8C293C5070}" type="pres">
      <dgm:prSet presAssocID="{7E9B8B57-9E33-42E9-A0C5-4D08D092E89F}" presName="rootnode" presStyleCnt="0">
        <dgm:presLayoutVars>
          <dgm:chMax/>
          <dgm:chPref/>
          <dgm:dir/>
          <dgm:animLvl val="lvl"/>
        </dgm:presLayoutVars>
      </dgm:prSet>
      <dgm:spPr/>
      <dgm:t>
        <a:bodyPr/>
        <a:lstStyle/>
        <a:p>
          <a:endParaRPr lang="nb-NO"/>
        </a:p>
      </dgm:t>
    </dgm:pt>
    <dgm:pt modelId="{81588965-E08A-4863-BB75-AC4BE4C2FAE8}" type="pres">
      <dgm:prSet presAssocID="{665FC62C-376E-4DCC-8C56-C4B051FC7F45}" presName="composite" presStyleCnt="0"/>
      <dgm:spPr/>
    </dgm:pt>
    <dgm:pt modelId="{C449D34F-9E5D-4498-87A5-9C5E7C6D4251}" type="pres">
      <dgm:prSet presAssocID="{665FC62C-376E-4DCC-8C56-C4B051FC7F45}" presName="bentUpArrow1" presStyleLbl="alignImgPlace1" presStyleIdx="0" presStyleCnt="2"/>
      <dgm:spPr/>
    </dgm:pt>
    <dgm:pt modelId="{96F52202-3F9D-4756-AB11-3FDF405725BD}" type="pres">
      <dgm:prSet presAssocID="{665FC62C-376E-4DCC-8C56-C4B051FC7F45}" presName="ParentText" presStyleLbl="node1" presStyleIdx="0" presStyleCnt="3">
        <dgm:presLayoutVars>
          <dgm:chMax val="1"/>
          <dgm:chPref val="1"/>
          <dgm:bulletEnabled val="1"/>
        </dgm:presLayoutVars>
      </dgm:prSet>
      <dgm:spPr/>
      <dgm:t>
        <a:bodyPr/>
        <a:lstStyle/>
        <a:p>
          <a:endParaRPr lang="nb-NO"/>
        </a:p>
      </dgm:t>
    </dgm:pt>
    <dgm:pt modelId="{8D55B4E9-B928-497A-BDE3-015F8CD0C01D}" type="pres">
      <dgm:prSet presAssocID="{665FC62C-376E-4DCC-8C56-C4B051FC7F45}" presName="ChildText" presStyleLbl="revTx" presStyleIdx="0" presStyleCnt="2">
        <dgm:presLayoutVars>
          <dgm:chMax val="0"/>
          <dgm:chPref val="0"/>
          <dgm:bulletEnabled val="1"/>
        </dgm:presLayoutVars>
      </dgm:prSet>
      <dgm:spPr/>
      <dgm:t>
        <a:bodyPr/>
        <a:lstStyle/>
        <a:p>
          <a:endParaRPr lang="nb-NO"/>
        </a:p>
      </dgm:t>
    </dgm:pt>
    <dgm:pt modelId="{AA747EC1-C65A-40F6-8FC9-A130B255FE1C}" type="pres">
      <dgm:prSet presAssocID="{47BF58E2-D8CB-4D8E-98EA-F7AD1965D7FA}" presName="sibTrans" presStyleCnt="0"/>
      <dgm:spPr/>
    </dgm:pt>
    <dgm:pt modelId="{5666CB6B-1B1D-4406-9091-DFF90CFAC39F}" type="pres">
      <dgm:prSet presAssocID="{F087B895-E378-42DE-BBB2-730770E3D19F}" presName="composite" presStyleCnt="0"/>
      <dgm:spPr/>
    </dgm:pt>
    <dgm:pt modelId="{9EC6E067-7C4D-4643-8F08-7A7DB22BE16B}" type="pres">
      <dgm:prSet presAssocID="{F087B895-E378-42DE-BBB2-730770E3D19F}" presName="bentUpArrow1" presStyleLbl="alignImgPlace1" presStyleIdx="1" presStyleCnt="2"/>
      <dgm:spPr/>
    </dgm:pt>
    <dgm:pt modelId="{43BA9883-1983-45AA-9EBC-E2B594A8E1D8}" type="pres">
      <dgm:prSet presAssocID="{F087B895-E378-42DE-BBB2-730770E3D19F}" presName="ParentText" presStyleLbl="node1" presStyleIdx="1" presStyleCnt="3">
        <dgm:presLayoutVars>
          <dgm:chMax val="1"/>
          <dgm:chPref val="1"/>
          <dgm:bulletEnabled val="1"/>
        </dgm:presLayoutVars>
      </dgm:prSet>
      <dgm:spPr/>
      <dgm:t>
        <a:bodyPr/>
        <a:lstStyle/>
        <a:p>
          <a:endParaRPr lang="nb-NO"/>
        </a:p>
      </dgm:t>
    </dgm:pt>
    <dgm:pt modelId="{01429442-1F37-4202-91AB-AD09211106C7}" type="pres">
      <dgm:prSet presAssocID="{F087B895-E378-42DE-BBB2-730770E3D19F}" presName="ChildText" presStyleLbl="revTx" presStyleIdx="1" presStyleCnt="2">
        <dgm:presLayoutVars>
          <dgm:chMax val="0"/>
          <dgm:chPref val="0"/>
          <dgm:bulletEnabled val="1"/>
        </dgm:presLayoutVars>
      </dgm:prSet>
      <dgm:spPr/>
      <dgm:t>
        <a:bodyPr/>
        <a:lstStyle/>
        <a:p>
          <a:endParaRPr lang="nb-NO"/>
        </a:p>
      </dgm:t>
    </dgm:pt>
    <dgm:pt modelId="{D248EEFE-72B3-4054-ACD9-B9C939697EC4}" type="pres">
      <dgm:prSet presAssocID="{C49DED23-3F27-445E-A7BC-06F420C426DD}" presName="sibTrans" presStyleCnt="0"/>
      <dgm:spPr/>
    </dgm:pt>
    <dgm:pt modelId="{703028E7-1768-4F59-817C-7F147B55A116}" type="pres">
      <dgm:prSet presAssocID="{A688DA98-CF74-48C8-8EDB-B430D3A345FE}" presName="composite" presStyleCnt="0"/>
      <dgm:spPr/>
    </dgm:pt>
    <dgm:pt modelId="{44B0F3A9-2687-4CB2-BF94-9ED86932B4BE}" type="pres">
      <dgm:prSet presAssocID="{A688DA98-CF74-48C8-8EDB-B430D3A345FE}" presName="ParentText" presStyleLbl="node1" presStyleIdx="2" presStyleCnt="3">
        <dgm:presLayoutVars>
          <dgm:chMax val="1"/>
          <dgm:chPref val="1"/>
          <dgm:bulletEnabled val="1"/>
        </dgm:presLayoutVars>
      </dgm:prSet>
      <dgm:spPr/>
      <dgm:t>
        <a:bodyPr/>
        <a:lstStyle/>
        <a:p>
          <a:endParaRPr lang="nb-NO"/>
        </a:p>
      </dgm:t>
    </dgm:pt>
  </dgm:ptLst>
  <dgm:cxnLst>
    <dgm:cxn modelId="{39147B05-6E17-46EA-9E3A-A68493455366}" srcId="{F087B895-E378-42DE-BBB2-730770E3D19F}" destId="{4EF65A1D-5B29-4F7B-83ED-A885304688B6}" srcOrd="0" destOrd="0" parTransId="{4683369A-48BF-4549-B66C-BA870FC3AA6A}" sibTransId="{77FC1975-6F01-4D61-A9CA-0F12B1170B5E}"/>
    <dgm:cxn modelId="{DBBCD9A4-44EC-4DE7-A4F7-C3B5748E1334}" srcId="{7E9B8B57-9E33-42E9-A0C5-4D08D092E89F}" destId="{F087B895-E378-42DE-BBB2-730770E3D19F}" srcOrd="1" destOrd="0" parTransId="{BCC77DBE-9534-4A9E-85FB-F56364BDA38B}" sibTransId="{C49DED23-3F27-445E-A7BC-06F420C426DD}"/>
    <dgm:cxn modelId="{47201620-8B7D-4FBE-A29F-3AABCA0E2E65}" type="presOf" srcId="{7E9B8B57-9E33-42E9-A0C5-4D08D092E89F}" destId="{E54176DD-CF36-49D5-AC6A-7E8C293C5070}" srcOrd="0" destOrd="0" presId="urn:microsoft.com/office/officeart/2005/8/layout/StepDownProcess"/>
    <dgm:cxn modelId="{F09985D6-2F84-4E0A-B9DA-13A3D9E3D9D3}" type="presOf" srcId="{665FC62C-376E-4DCC-8C56-C4B051FC7F45}" destId="{96F52202-3F9D-4756-AB11-3FDF405725BD}" srcOrd="0" destOrd="0" presId="urn:microsoft.com/office/officeart/2005/8/layout/StepDownProcess"/>
    <dgm:cxn modelId="{61712D7D-48ED-48C4-A4B3-F5C43918B6AF}" srcId="{7E9B8B57-9E33-42E9-A0C5-4D08D092E89F}" destId="{665FC62C-376E-4DCC-8C56-C4B051FC7F45}" srcOrd="0" destOrd="0" parTransId="{3245FD68-10E2-4C2A-9DB4-191A86B6A831}" sibTransId="{47BF58E2-D8CB-4D8E-98EA-F7AD1965D7FA}"/>
    <dgm:cxn modelId="{C3130383-D568-408D-A923-AF36CFE90A5C}" type="presOf" srcId="{A688DA98-CF74-48C8-8EDB-B430D3A345FE}" destId="{44B0F3A9-2687-4CB2-BF94-9ED86932B4BE}" srcOrd="0" destOrd="0" presId="urn:microsoft.com/office/officeart/2005/8/layout/StepDownProcess"/>
    <dgm:cxn modelId="{ACA8563D-675C-4A64-897D-ABE064C35EB3}" srcId="{665FC62C-376E-4DCC-8C56-C4B051FC7F45}" destId="{8A4DA78A-607E-4C6A-B304-F73713859B15}" srcOrd="0" destOrd="0" parTransId="{57E8D5F2-6297-4AE6-94AB-BE3417AB3912}" sibTransId="{7773DCBE-84AA-4DB7-86EF-7EBE78D5FB4D}"/>
    <dgm:cxn modelId="{BC8C7374-0E65-4475-B855-FECCA431D015}" type="presOf" srcId="{F087B895-E378-42DE-BBB2-730770E3D19F}" destId="{43BA9883-1983-45AA-9EBC-E2B594A8E1D8}" srcOrd="0" destOrd="0" presId="urn:microsoft.com/office/officeart/2005/8/layout/StepDownProcess"/>
    <dgm:cxn modelId="{BA1A4D76-5E54-441E-A31B-19F390AE1C4D}" type="presOf" srcId="{8A4DA78A-607E-4C6A-B304-F73713859B15}" destId="{8D55B4E9-B928-497A-BDE3-015F8CD0C01D}" srcOrd="0" destOrd="0" presId="urn:microsoft.com/office/officeart/2005/8/layout/StepDownProcess"/>
    <dgm:cxn modelId="{87B3E6EF-FD5E-4121-BD30-41818E7BF244}" type="presOf" srcId="{4EF65A1D-5B29-4F7B-83ED-A885304688B6}" destId="{01429442-1F37-4202-91AB-AD09211106C7}" srcOrd="0" destOrd="0" presId="urn:microsoft.com/office/officeart/2005/8/layout/StepDownProcess"/>
    <dgm:cxn modelId="{23F634F8-598A-4C28-8648-C7001E807618}" srcId="{7E9B8B57-9E33-42E9-A0C5-4D08D092E89F}" destId="{A688DA98-CF74-48C8-8EDB-B430D3A345FE}" srcOrd="2" destOrd="0" parTransId="{B24E1E52-1E02-473A-B4D0-893A2E4C1D67}" sibTransId="{D41387BB-DFA5-47AB-BD7A-5322D649D622}"/>
    <dgm:cxn modelId="{20CE54CB-9BB9-4D41-95CB-7F70A2DBDE25}" type="presParOf" srcId="{E54176DD-CF36-49D5-AC6A-7E8C293C5070}" destId="{81588965-E08A-4863-BB75-AC4BE4C2FAE8}" srcOrd="0" destOrd="0" presId="urn:microsoft.com/office/officeart/2005/8/layout/StepDownProcess"/>
    <dgm:cxn modelId="{18E33315-13DE-4E08-AF2E-51B9AE0990CA}" type="presParOf" srcId="{81588965-E08A-4863-BB75-AC4BE4C2FAE8}" destId="{C449D34F-9E5D-4498-87A5-9C5E7C6D4251}" srcOrd="0" destOrd="0" presId="urn:microsoft.com/office/officeart/2005/8/layout/StepDownProcess"/>
    <dgm:cxn modelId="{A1E5F525-C6A4-4D53-A901-C783D992F74B}" type="presParOf" srcId="{81588965-E08A-4863-BB75-AC4BE4C2FAE8}" destId="{96F52202-3F9D-4756-AB11-3FDF405725BD}" srcOrd="1" destOrd="0" presId="urn:microsoft.com/office/officeart/2005/8/layout/StepDownProcess"/>
    <dgm:cxn modelId="{3B8ED3D7-C990-451F-BAF2-F69BC261D51C}" type="presParOf" srcId="{81588965-E08A-4863-BB75-AC4BE4C2FAE8}" destId="{8D55B4E9-B928-497A-BDE3-015F8CD0C01D}" srcOrd="2" destOrd="0" presId="urn:microsoft.com/office/officeart/2005/8/layout/StepDownProcess"/>
    <dgm:cxn modelId="{4DFDE247-1223-4455-AB83-782D9AA8E094}" type="presParOf" srcId="{E54176DD-CF36-49D5-AC6A-7E8C293C5070}" destId="{AA747EC1-C65A-40F6-8FC9-A130B255FE1C}" srcOrd="1" destOrd="0" presId="urn:microsoft.com/office/officeart/2005/8/layout/StepDownProcess"/>
    <dgm:cxn modelId="{E842F303-41B3-4312-815C-EFCAD90605D7}" type="presParOf" srcId="{E54176DD-CF36-49D5-AC6A-7E8C293C5070}" destId="{5666CB6B-1B1D-4406-9091-DFF90CFAC39F}" srcOrd="2" destOrd="0" presId="urn:microsoft.com/office/officeart/2005/8/layout/StepDownProcess"/>
    <dgm:cxn modelId="{BDEB05C8-D177-4B12-BAEB-BC02A99C30B5}" type="presParOf" srcId="{5666CB6B-1B1D-4406-9091-DFF90CFAC39F}" destId="{9EC6E067-7C4D-4643-8F08-7A7DB22BE16B}" srcOrd="0" destOrd="0" presId="urn:microsoft.com/office/officeart/2005/8/layout/StepDownProcess"/>
    <dgm:cxn modelId="{7C8614B5-6F6A-4B64-BCD3-00A2B84F69D3}" type="presParOf" srcId="{5666CB6B-1B1D-4406-9091-DFF90CFAC39F}" destId="{43BA9883-1983-45AA-9EBC-E2B594A8E1D8}" srcOrd="1" destOrd="0" presId="urn:microsoft.com/office/officeart/2005/8/layout/StepDownProcess"/>
    <dgm:cxn modelId="{E90EA902-2C06-41FF-9759-27BC4159F7D2}" type="presParOf" srcId="{5666CB6B-1B1D-4406-9091-DFF90CFAC39F}" destId="{01429442-1F37-4202-91AB-AD09211106C7}" srcOrd="2" destOrd="0" presId="urn:microsoft.com/office/officeart/2005/8/layout/StepDownProcess"/>
    <dgm:cxn modelId="{051ED2A2-B78A-43DE-9EE2-A882F34D3785}" type="presParOf" srcId="{E54176DD-CF36-49D5-AC6A-7E8C293C5070}" destId="{D248EEFE-72B3-4054-ACD9-B9C939697EC4}" srcOrd="3" destOrd="0" presId="urn:microsoft.com/office/officeart/2005/8/layout/StepDownProcess"/>
    <dgm:cxn modelId="{062B72DA-4D45-46F0-9CAE-2043B8AEB845}" type="presParOf" srcId="{E54176DD-CF36-49D5-AC6A-7E8C293C5070}" destId="{703028E7-1768-4F59-817C-7F147B55A116}" srcOrd="4" destOrd="0" presId="urn:microsoft.com/office/officeart/2005/8/layout/StepDownProcess"/>
    <dgm:cxn modelId="{90445371-D587-40CE-A73B-4588A9A1D688}" type="presParOf" srcId="{703028E7-1768-4F59-817C-7F147B55A116}" destId="{44B0F3A9-2687-4CB2-BF94-9ED86932B4BE}" srcOrd="0" destOrd="0" presId="urn:microsoft.com/office/officeart/2005/8/layout/StepDownProces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299FEA-0F10-4CE2-8935-47B1C80CB952}"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nb-NO"/>
        </a:p>
      </dgm:t>
    </dgm:pt>
    <dgm:pt modelId="{541D856B-D7BB-4234-B2C4-6610A4432FB4}">
      <dgm:prSet phldrT="[Tekst]"/>
      <dgm:spPr/>
      <dgm:t>
        <a:bodyPr/>
        <a:lstStyle/>
        <a:p>
          <a:r>
            <a:rPr lang="nb-NO" dirty="0" err="1" smtClean="0"/>
            <a:t>Compound</a:t>
          </a:r>
          <a:endParaRPr lang="nb-NO" dirty="0"/>
        </a:p>
      </dgm:t>
    </dgm:pt>
    <dgm:pt modelId="{3497EA2D-A6A3-4D12-AA88-DEC3CE989CEF}" type="parTrans" cxnId="{E4178A10-45B1-4CB3-B42F-47157BC7FC76}">
      <dgm:prSet/>
      <dgm:spPr/>
      <dgm:t>
        <a:bodyPr/>
        <a:lstStyle/>
        <a:p>
          <a:endParaRPr lang="nb-NO"/>
        </a:p>
      </dgm:t>
    </dgm:pt>
    <dgm:pt modelId="{27DE723B-DCEA-46E6-871A-4B18750E03B4}" type="sibTrans" cxnId="{E4178A10-45B1-4CB3-B42F-47157BC7FC76}">
      <dgm:prSet/>
      <dgm:spPr/>
      <dgm:t>
        <a:bodyPr/>
        <a:lstStyle/>
        <a:p>
          <a:endParaRPr lang="nb-NO"/>
        </a:p>
      </dgm:t>
    </dgm:pt>
    <dgm:pt modelId="{9551AD19-5861-43AB-B234-1C7E921BF8F3}">
      <dgm:prSet phldrT="[Tekst]"/>
      <dgm:spPr/>
      <dgm:t>
        <a:bodyPr/>
        <a:lstStyle/>
        <a:p>
          <a:r>
            <a:rPr lang="nb-NO" dirty="0" err="1" smtClean="0"/>
            <a:t>Compound</a:t>
          </a:r>
          <a:endParaRPr lang="nb-NO" dirty="0"/>
        </a:p>
      </dgm:t>
    </dgm:pt>
    <dgm:pt modelId="{D5086D23-BC70-4D2F-9B66-9E21E14C7378}" type="parTrans" cxnId="{D57322E7-40D7-4E7E-B570-9059BE0137A4}">
      <dgm:prSet/>
      <dgm:spPr/>
      <dgm:t>
        <a:bodyPr/>
        <a:lstStyle/>
        <a:p>
          <a:endParaRPr lang="nb-NO"/>
        </a:p>
      </dgm:t>
    </dgm:pt>
    <dgm:pt modelId="{50BF204C-5E05-4933-B7CB-B2B40441EFD5}" type="sibTrans" cxnId="{D57322E7-40D7-4E7E-B570-9059BE0137A4}">
      <dgm:prSet/>
      <dgm:spPr/>
      <dgm:t>
        <a:bodyPr/>
        <a:lstStyle/>
        <a:p>
          <a:endParaRPr lang="nb-NO"/>
        </a:p>
      </dgm:t>
    </dgm:pt>
    <dgm:pt modelId="{789D007D-8A2F-4B43-8EA2-D6169CA6E493}">
      <dgm:prSet phldrT="[Tekst]"/>
      <dgm:spPr/>
      <dgm:t>
        <a:bodyPr/>
        <a:lstStyle/>
        <a:p>
          <a:r>
            <a:rPr lang="nb-NO" dirty="0" err="1" smtClean="0"/>
            <a:t>Compound</a:t>
          </a:r>
          <a:endParaRPr lang="nb-NO" dirty="0"/>
        </a:p>
      </dgm:t>
    </dgm:pt>
    <dgm:pt modelId="{62DA967A-4854-412B-9B22-DF8D39062B09}" type="parTrans" cxnId="{EAAA67A7-DE3B-401F-B434-EB97A8328D34}">
      <dgm:prSet/>
      <dgm:spPr/>
      <dgm:t>
        <a:bodyPr/>
        <a:lstStyle/>
        <a:p>
          <a:endParaRPr lang="nb-NO"/>
        </a:p>
      </dgm:t>
    </dgm:pt>
    <dgm:pt modelId="{41F37286-2C54-48F0-83BD-A4AD7FDA33C1}" type="sibTrans" cxnId="{EAAA67A7-DE3B-401F-B434-EB97A8328D34}">
      <dgm:prSet/>
      <dgm:spPr/>
      <dgm:t>
        <a:bodyPr/>
        <a:lstStyle/>
        <a:p>
          <a:endParaRPr lang="nb-NO"/>
        </a:p>
      </dgm:t>
    </dgm:pt>
    <dgm:pt modelId="{89E72CD7-F9D0-4357-9412-F0F13ADE3B12}">
      <dgm:prSet phldrT="[Tekst]"/>
      <dgm:spPr/>
      <dgm:t>
        <a:bodyPr/>
        <a:lstStyle/>
        <a:p>
          <a:r>
            <a:rPr lang="nb-NO" dirty="0" smtClean="0"/>
            <a:t>Best hits for </a:t>
          </a:r>
          <a:r>
            <a:rPr lang="nb-NO" dirty="0" err="1" smtClean="0"/>
            <a:t>bioassays</a:t>
          </a:r>
          <a:endParaRPr lang="nb-NO" dirty="0"/>
        </a:p>
      </dgm:t>
    </dgm:pt>
    <dgm:pt modelId="{21D8AB4F-6FD4-43C1-AE4D-0135B5A3F8BB}" type="parTrans" cxnId="{3EE88FFA-691A-488A-A044-FBE170A98D09}">
      <dgm:prSet/>
      <dgm:spPr/>
      <dgm:t>
        <a:bodyPr/>
        <a:lstStyle/>
        <a:p>
          <a:endParaRPr lang="nb-NO"/>
        </a:p>
      </dgm:t>
    </dgm:pt>
    <dgm:pt modelId="{47C16920-F6DC-449D-8DD2-80D6E0A19EA0}" type="sibTrans" cxnId="{3EE88FFA-691A-488A-A044-FBE170A98D09}">
      <dgm:prSet/>
      <dgm:spPr/>
      <dgm:t>
        <a:bodyPr/>
        <a:lstStyle/>
        <a:p>
          <a:endParaRPr lang="nb-NO"/>
        </a:p>
      </dgm:t>
    </dgm:pt>
    <dgm:pt modelId="{DA4396D8-77DB-45F0-A5B8-EDBF14420307}" type="pres">
      <dgm:prSet presAssocID="{43299FEA-0F10-4CE2-8935-47B1C80CB952}" presName="Name0" presStyleCnt="0">
        <dgm:presLayoutVars>
          <dgm:chMax val="4"/>
          <dgm:resizeHandles val="exact"/>
        </dgm:presLayoutVars>
      </dgm:prSet>
      <dgm:spPr/>
      <dgm:t>
        <a:bodyPr/>
        <a:lstStyle/>
        <a:p>
          <a:endParaRPr lang="nb-NO"/>
        </a:p>
      </dgm:t>
    </dgm:pt>
    <dgm:pt modelId="{F971D0F9-8EAA-4350-91F3-0C5E26402BFD}" type="pres">
      <dgm:prSet presAssocID="{43299FEA-0F10-4CE2-8935-47B1C80CB952}" presName="ellipse" presStyleLbl="trBgShp" presStyleIdx="0" presStyleCnt="1"/>
      <dgm:spPr/>
    </dgm:pt>
    <dgm:pt modelId="{A2F38840-A9A4-44A6-AE0C-B7D669AA6700}" type="pres">
      <dgm:prSet presAssocID="{43299FEA-0F10-4CE2-8935-47B1C80CB952}" presName="arrow1" presStyleLbl="fgShp" presStyleIdx="0" presStyleCnt="1"/>
      <dgm:spPr/>
    </dgm:pt>
    <dgm:pt modelId="{E4C36989-08F3-4B99-A4B0-178AAA23DAB0}" type="pres">
      <dgm:prSet presAssocID="{43299FEA-0F10-4CE2-8935-47B1C80CB952}" presName="rectangle" presStyleLbl="revTx" presStyleIdx="0" presStyleCnt="1">
        <dgm:presLayoutVars>
          <dgm:bulletEnabled val="1"/>
        </dgm:presLayoutVars>
      </dgm:prSet>
      <dgm:spPr/>
      <dgm:t>
        <a:bodyPr/>
        <a:lstStyle/>
        <a:p>
          <a:endParaRPr lang="nb-NO"/>
        </a:p>
      </dgm:t>
    </dgm:pt>
    <dgm:pt modelId="{F4742A54-E97F-46A9-831D-627EA17268FB}" type="pres">
      <dgm:prSet presAssocID="{9551AD19-5861-43AB-B234-1C7E921BF8F3}" presName="item1" presStyleLbl="node1" presStyleIdx="0" presStyleCnt="3">
        <dgm:presLayoutVars>
          <dgm:bulletEnabled val="1"/>
        </dgm:presLayoutVars>
      </dgm:prSet>
      <dgm:spPr/>
      <dgm:t>
        <a:bodyPr/>
        <a:lstStyle/>
        <a:p>
          <a:endParaRPr lang="nb-NO"/>
        </a:p>
      </dgm:t>
    </dgm:pt>
    <dgm:pt modelId="{0F0C6D4D-7727-46A2-B162-C64E89B61809}" type="pres">
      <dgm:prSet presAssocID="{789D007D-8A2F-4B43-8EA2-D6169CA6E493}" presName="item2" presStyleLbl="node1" presStyleIdx="1" presStyleCnt="3">
        <dgm:presLayoutVars>
          <dgm:bulletEnabled val="1"/>
        </dgm:presLayoutVars>
      </dgm:prSet>
      <dgm:spPr/>
      <dgm:t>
        <a:bodyPr/>
        <a:lstStyle/>
        <a:p>
          <a:endParaRPr lang="nb-NO"/>
        </a:p>
      </dgm:t>
    </dgm:pt>
    <dgm:pt modelId="{F81D57C0-3EAD-4E65-8F44-8D9C55C14B8E}" type="pres">
      <dgm:prSet presAssocID="{89E72CD7-F9D0-4357-9412-F0F13ADE3B12}" presName="item3" presStyleLbl="node1" presStyleIdx="2" presStyleCnt="3">
        <dgm:presLayoutVars>
          <dgm:bulletEnabled val="1"/>
        </dgm:presLayoutVars>
      </dgm:prSet>
      <dgm:spPr/>
      <dgm:t>
        <a:bodyPr/>
        <a:lstStyle/>
        <a:p>
          <a:endParaRPr lang="nb-NO"/>
        </a:p>
      </dgm:t>
    </dgm:pt>
    <dgm:pt modelId="{66BA21CF-7542-440C-9ECD-4AF8817CB136}" type="pres">
      <dgm:prSet presAssocID="{43299FEA-0F10-4CE2-8935-47B1C80CB952}" presName="funnel" presStyleLbl="trAlignAcc1" presStyleIdx="0" presStyleCnt="1"/>
      <dgm:spPr/>
      <dgm:t>
        <a:bodyPr/>
        <a:lstStyle/>
        <a:p>
          <a:endParaRPr lang="nb-NO"/>
        </a:p>
      </dgm:t>
    </dgm:pt>
  </dgm:ptLst>
  <dgm:cxnLst>
    <dgm:cxn modelId="{47B696CC-5A06-4564-8722-8DDEB03835EB}" type="presOf" srcId="{9551AD19-5861-43AB-B234-1C7E921BF8F3}" destId="{0F0C6D4D-7727-46A2-B162-C64E89B61809}" srcOrd="0" destOrd="0" presId="urn:microsoft.com/office/officeart/2005/8/layout/funnel1"/>
    <dgm:cxn modelId="{3EE88FFA-691A-488A-A044-FBE170A98D09}" srcId="{43299FEA-0F10-4CE2-8935-47B1C80CB952}" destId="{89E72CD7-F9D0-4357-9412-F0F13ADE3B12}" srcOrd="3" destOrd="0" parTransId="{21D8AB4F-6FD4-43C1-AE4D-0135B5A3F8BB}" sibTransId="{47C16920-F6DC-449D-8DD2-80D6E0A19EA0}"/>
    <dgm:cxn modelId="{E4178A10-45B1-4CB3-B42F-47157BC7FC76}" srcId="{43299FEA-0F10-4CE2-8935-47B1C80CB952}" destId="{541D856B-D7BB-4234-B2C4-6610A4432FB4}" srcOrd="0" destOrd="0" parTransId="{3497EA2D-A6A3-4D12-AA88-DEC3CE989CEF}" sibTransId="{27DE723B-DCEA-46E6-871A-4B18750E03B4}"/>
    <dgm:cxn modelId="{6A28BCE4-DDFD-4B0A-9F13-8DE0C8E03EED}" type="presOf" srcId="{541D856B-D7BB-4234-B2C4-6610A4432FB4}" destId="{F81D57C0-3EAD-4E65-8F44-8D9C55C14B8E}" srcOrd="0" destOrd="0" presId="urn:microsoft.com/office/officeart/2005/8/layout/funnel1"/>
    <dgm:cxn modelId="{D57322E7-40D7-4E7E-B570-9059BE0137A4}" srcId="{43299FEA-0F10-4CE2-8935-47B1C80CB952}" destId="{9551AD19-5861-43AB-B234-1C7E921BF8F3}" srcOrd="1" destOrd="0" parTransId="{D5086D23-BC70-4D2F-9B66-9E21E14C7378}" sibTransId="{50BF204C-5E05-4933-B7CB-B2B40441EFD5}"/>
    <dgm:cxn modelId="{5F8044EC-06A8-463E-933C-356B2CE7B718}" type="presOf" srcId="{89E72CD7-F9D0-4357-9412-F0F13ADE3B12}" destId="{E4C36989-08F3-4B99-A4B0-178AAA23DAB0}" srcOrd="0" destOrd="0" presId="urn:microsoft.com/office/officeart/2005/8/layout/funnel1"/>
    <dgm:cxn modelId="{0254567C-A146-4B02-84DC-1FF6CA9581F0}" type="presOf" srcId="{43299FEA-0F10-4CE2-8935-47B1C80CB952}" destId="{DA4396D8-77DB-45F0-A5B8-EDBF14420307}" srcOrd="0" destOrd="0" presId="urn:microsoft.com/office/officeart/2005/8/layout/funnel1"/>
    <dgm:cxn modelId="{EAAA67A7-DE3B-401F-B434-EB97A8328D34}" srcId="{43299FEA-0F10-4CE2-8935-47B1C80CB952}" destId="{789D007D-8A2F-4B43-8EA2-D6169CA6E493}" srcOrd="2" destOrd="0" parTransId="{62DA967A-4854-412B-9B22-DF8D39062B09}" sibTransId="{41F37286-2C54-48F0-83BD-A4AD7FDA33C1}"/>
    <dgm:cxn modelId="{17C23365-14A9-403A-A44F-0285EC3FDA63}" type="presOf" srcId="{789D007D-8A2F-4B43-8EA2-D6169CA6E493}" destId="{F4742A54-E97F-46A9-831D-627EA17268FB}" srcOrd="0" destOrd="0" presId="urn:microsoft.com/office/officeart/2005/8/layout/funnel1"/>
    <dgm:cxn modelId="{BD6E0302-738A-47F7-BD75-B7EC9609D243}" type="presParOf" srcId="{DA4396D8-77DB-45F0-A5B8-EDBF14420307}" destId="{F971D0F9-8EAA-4350-91F3-0C5E26402BFD}" srcOrd="0" destOrd="0" presId="urn:microsoft.com/office/officeart/2005/8/layout/funnel1"/>
    <dgm:cxn modelId="{694AF2F6-C7C5-4D1D-8B18-747A5955C4B5}" type="presParOf" srcId="{DA4396D8-77DB-45F0-A5B8-EDBF14420307}" destId="{A2F38840-A9A4-44A6-AE0C-B7D669AA6700}" srcOrd="1" destOrd="0" presId="urn:microsoft.com/office/officeart/2005/8/layout/funnel1"/>
    <dgm:cxn modelId="{964E0693-11DC-4900-842C-0F70BEFA027F}" type="presParOf" srcId="{DA4396D8-77DB-45F0-A5B8-EDBF14420307}" destId="{E4C36989-08F3-4B99-A4B0-178AAA23DAB0}" srcOrd="2" destOrd="0" presId="urn:microsoft.com/office/officeart/2005/8/layout/funnel1"/>
    <dgm:cxn modelId="{B7FFEE3A-2607-47F4-A0E3-6C8F5D66D570}" type="presParOf" srcId="{DA4396D8-77DB-45F0-A5B8-EDBF14420307}" destId="{F4742A54-E97F-46A9-831D-627EA17268FB}" srcOrd="3" destOrd="0" presId="urn:microsoft.com/office/officeart/2005/8/layout/funnel1"/>
    <dgm:cxn modelId="{1DD33D69-C56C-4B08-8D99-E6E35D4885EE}" type="presParOf" srcId="{DA4396D8-77DB-45F0-A5B8-EDBF14420307}" destId="{0F0C6D4D-7727-46A2-B162-C64E89B61809}" srcOrd="4" destOrd="0" presId="urn:microsoft.com/office/officeart/2005/8/layout/funnel1"/>
    <dgm:cxn modelId="{D33EF5A5-A75D-477D-85F2-54742AB2AE66}" type="presParOf" srcId="{DA4396D8-77DB-45F0-A5B8-EDBF14420307}" destId="{F81D57C0-3EAD-4E65-8F44-8D9C55C14B8E}" srcOrd="5" destOrd="0" presId="urn:microsoft.com/office/officeart/2005/8/layout/funnel1"/>
    <dgm:cxn modelId="{F50AD945-147E-4AC1-B846-A6AE5FD11123}" type="presParOf" srcId="{DA4396D8-77DB-45F0-A5B8-EDBF14420307}" destId="{66BA21CF-7542-440C-9ECD-4AF8817CB136}" srcOrd="6" destOrd="0" presId="urn:microsoft.com/office/officeart/2005/8/layout/funnel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12EC0-CE6F-424B-A1E4-EE90E59DD20A}">
      <dsp:nvSpPr>
        <dsp:cNvPr id="0" name=""/>
        <dsp:cNvSpPr/>
      </dsp:nvSpPr>
      <dsp:spPr>
        <a:xfrm>
          <a:off x="996316" y="0"/>
          <a:ext cx="2015134" cy="648735"/>
        </a:xfrm>
        <a:prstGeom prst="roundRect">
          <a:avLst>
            <a:gd name="adj" fmla="val 10000"/>
          </a:avLst>
        </a:prstGeom>
        <a:solidFill>
          <a:schemeClr val="bg1"/>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b-NO" sz="1800" kern="1200" dirty="0" err="1" smtClean="0">
              <a:solidFill>
                <a:schemeClr val="tx1"/>
              </a:solidFill>
            </a:rPr>
            <a:t>Sexual</a:t>
          </a:r>
          <a:r>
            <a:rPr lang="nb-NO" sz="1800" kern="1200" dirty="0" smtClean="0">
              <a:solidFill>
                <a:schemeClr val="tx1"/>
              </a:solidFill>
            </a:rPr>
            <a:t> </a:t>
          </a:r>
          <a:r>
            <a:rPr lang="nb-NO" sz="1800" kern="1200" dirty="0" err="1" smtClean="0">
              <a:solidFill>
                <a:schemeClr val="tx1"/>
              </a:solidFill>
            </a:rPr>
            <a:t>stimulation</a:t>
          </a:r>
          <a:endParaRPr lang="nb-NO" sz="1800" kern="1200" dirty="0">
            <a:solidFill>
              <a:schemeClr val="tx1"/>
            </a:solidFill>
          </a:endParaRPr>
        </a:p>
      </dsp:txBody>
      <dsp:txXfrm>
        <a:off x="1015317" y="19001"/>
        <a:ext cx="1977132" cy="610733"/>
      </dsp:txXfrm>
    </dsp:sp>
    <dsp:sp modelId="{4D31E565-6C89-4216-B45D-D1966D59E4F6}">
      <dsp:nvSpPr>
        <dsp:cNvPr id="0" name=""/>
        <dsp:cNvSpPr/>
      </dsp:nvSpPr>
      <dsp:spPr>
        <a:xfrm rot="5400000">
          <a:off x="1882246" y="664953"/>
          <a:ext cx="243275" cy="291930"/>
        </a:xfrm>
        <a:prstGeom prst="rightArrow">
          <a:avLst>
            <a:gd name="adj1" fmla="val 60000"/>
            <a:gd name="adj2" fmla="val 50000"/>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alpha val="48000"/>
              <a:satMod val="105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nb-NO" sz="1200" kern="1200"/>
        </a:p>
      </dsp:txBody>
      <dsp:txXfrm rot="-5400000">
        <a:off x="1916305" y="689280"/>
        <a:ext cx="175158" cy="170293"/>
      </dsp:txXfrm>
    </dsp:sp>
    <dsp:sp modelId="{96EFA57C-B957-418C-AD7A-DC50633A416B}">
      <dsp:nvSpPr>
        <dsp:cNvPr id="0" name=""/>
        <dsp:cNvSpPr/>
      </dsp:nvSpPr>
      <dsp:spPr>
        <a:xfrm>
          <a:off x="996316" y="973103"/>
          <a:ext cx="2015134" cy="648735"/>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b-NO" sz="1800" kern="1200" dirty="0" err="1" smtClean="0"/>
            <a:t>Nitrergic</a:t>
          </a:r>
          <a:r>
            <a:rPr lang="nb-NO" sz="1800" kern="1200" dirty="0" smtClean="0"/>
            <a:t> nerves</a:t>
          </a:r>
          <a:endParaRPr lang="nb-NO" sz="1800" kern="1200" dirty="0"/>
        </a:p>
      </dsp:txBody>
      <dsp:txXfrm>
        <a:off x="1015317" y="992104"/>
        <a:ext cx="1977132" cy="610733"/>
      </dsp:txXfrm>
    </dsp:sp>
    <dsp:sp modelId="{D4E8273C-5C6C-45CD-8B70-4F42ADAC5CC9}">
      <dsp:nvSpPr>
        <dsp:cNvPr id="0" name=""/>
        <dsp:cNvSpPr/>
      </dsp:nvSpPr>
      <dsp:spPr>
        <a:xfrm rot="5400000">
          <a:off x="1882246" y="1638057"/>
          <a:ext cx="243275" cy="291930"/>
        </a:xfrm>
        <a:prstGeom prst="rightArrow">
          <a:avLst>
            <a:gd name="adj1" fmla="val 60000"/>
            <a:gd name="adj2" fmla="val 50000"/>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alpha val="48000"/>
              <a:satMod val="105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nb-NO" sz="1200" kern="1200"/>
        </a:p>
      </dsp:txBody>
      <dsp:txXfrm rot="-5400000">
        <a:off x="1916305" y="1662384"/>
        <a:ext cx="175158" cy="170293"/>
      </dsp:txXfrm>
    </dsp:sp>
    <dsp:sp modelId="{D3543788-7595-4F33-B833-89C52EC86586}">
      <dsp:nvSpPr>
        <dsp:cNvPr id="0" name=""/>
        <dsp:cNvSpPr/>
      </dsp:nvSpPr>
      <dsp:spPr>
        <a:xfrm>
          <a:off x="996316" y="1946206"/>
          <a:ext cx="2015134" cy="648735"/>
        </a:xfrm>
        <a:prstGeom prst="roundRect">
          <a:avLst>
            <a:gd name="adj" fmla="val 10000"/>
          </a:avLst>
        </a:prstGeom>
        <a:solidFill>
          <a:srgbClr val="002060"/>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b-NO" sz="1800" kern="1200" dirty="0" err="1" smtClean="0"/>
            <a:t>Nitric</a:t>
          </a:r>
          <a:r>
            <a:rPr lang="nb-NO" sz="1800" kern="1200" dirty="0" smtClean="0"/>
            <a:t> </a:t>
          </a:r>
          <a:r>
            <a:rPr lang="nb-NO" sz="1800" kern="1200" dirty="0" err="1" smtClean="0"/>
            <a:t>Oxide</a:t>
          </a:r>
          <a:r>
            <a:rPr lang="nb-NO" sz="1800" kern="1200" dirty="0" smtClean="0"/>
            <a:t> (NO)</a:t>
          </a:r>
          <a:endParaRPr lang="nb-NO" sz="1800" kern="1200" dirty="0"/>
        </a:p>
      </dsp:txBody>
      <dsp:txXfrm>
        <a:off x="1015317" y="1965207"/>
        <a:ext cx="1977132" cy="6107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409BA-8F00-4C5E-90CF-D2DCF0192785}">
      <dsp:nvSpPr>
        <dsp:cNvPr id="0" name=""/>
        <dsp:cNvSpPr/>
      </dsp:nvSpPr>
      <dsp:spPr>
        <a:xfrm>
          <a:off x="5344" y="293157"/>
          <a:ext cx="1835315" cy="853844"/>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nb-NO" sz="2600" kern="1200" dirty="0" smtClean="0"/>
            <a:t>PKG</a:t>
          </a:r>
          <a:endParaRPr lang="nb-NO" sz="2600" kern="1200" dirty="0"/>
        </a:p>
      </dsp:txBody>
      <dsp:txXfrm>
        <a:off x="30352" y="318165"/>
        <a:ext cx="1785299" cy="803828"/>
      </dsp:txXfrm>
    </dsp:sp>
    <dsp:sp modelId="{D317D73B-C720-424D-9EBA-F29014783F19}">
      <dsp:nvSpPr>
        <dsp:cNvPr id="0" name=""/>
        <dsp:cNvSpPr/>
      </dsp:nvSpPr>
      <dsp:spPr>
        <a:xfrm>
          <a:off x="2136578" y="517180"/>
          <a:ext cx="627348" cy="405799"/>
        </a:xfrm>
        <a:prstGeom prst="leftArrow">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alpha val="48000"/>
              <a:satMod val="105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b-NO" sz="1700" kern="1200"/>
        </a:p>
      </dsp:txBody>
      <dsp:txXfrm>
        <a:off x="2136578" y="598340"/>
        <a:ext cx="505608" cy="243479"/>
      </dsp:txXfrm>
    </dsp:sp>
    <dsp:sp modelId="{9E200965-0B0E-4E25-BB93-8A61A23E50E9}">
      <dsp:nvSpPr>
        <dsp:cNvPr id="0" name=""/>
        <dsp:cNvSpPr/>
      </dsp:nvSpPr>
      <dsp:spPr>
        <a:xfrm>
          <a:off x="3024335" y="250366"/>
          <a:ext cx="1256366" cy="939426"/>
        </a:xfrm>
        <a:prstGeom prst="roundRect">
          <a:avLst>
            <a:gd name="adj" fmla="val 10000"/>
          </a:avLst>
        </a:prstGeom>
        <a:solidFill>
          <a:srgbClr val="002060"/>
        </a:solidFill>
        <a:ln>
          <a:solidFill>
            <a:srgbClr val="002060"/>
          </a:solid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nb-NO" sz="2600" kern="1200" dirty="0" err="1" smtClean="0"/>
            <a:t>cGMP</a:t>
          </a:r>
          <a:endParaRPr lang="nb-NO" sz="2600" kern="1200" dirty="0"/>
        </a:p>
      </dsp:txBody>
      <dsp:txXfrm>
        <a:off x="3051850" y="277881"/>
        <a:ext cx="1201336" cy="884396"/>
      </dsp:txXfrm>
    </dsp:sp>
    <dsp:sp modelId="{4A9AFF31-D243-4F81-8935-FC698729942D}">
      <dsp:nvSpPr>
        <dsp:cNvPr id="0" name=""/>
        <dsp:cNvSpPr/>
      </dsp:nvSpPr>
      <dsp:spPr>
        <a:xfrm>
          <a:off x="4488329" y="517180"/>
          <a:ext cx="1744848" cy="405799"/>
        </a:xfrm>
        <a:prstGeom prst="leftArrow">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alpha val="48000"/>
              <a:satMod val="105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b-NO" sz="1700" kern="1200"/>
        </a:p>
      </dsp:txBody>
      <dsp:txXfrm>
        <a:off x="4488329" y="598340"/>
        <a:ext cx="1623108" cy="243479"/>
      </dsp:txXfrm>
    </dsp:sp>
    <dsp:sp modelId="{F467750C-FC5E-4599-97F0-9832852B1BC4}">
      <dsp:nvSpPr>
        <dsp:cNvPr id="0" name=""/>
        <dsp:cNvSpPr/>
      </dsp:nvSpPr>
      <dsp:spPr>
        <a:xfrm>
          <a:off x="6377890" y="418921"/>
          <a:ext cx="1393629" cy="602317"/>
        </a:xfrm>
        <a:prstGeom prst="roundRect">
          <a:avLst>
            <a:gd name="adj" fmla="val 10000"/>
          </a:avLst>
        </a:prstGeom>
        <a:solidFill>
          <a:srgbClr val="002060"/>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nb-NO" sz="2600" kern="1200" dirty="0" smtClean="0"/>
            <a:t>GTP</a:t>
          </a:r>
          <a:endParaRPr lang="nb-NO" sz="2600" kern="1200" dirty="0"/>
        </a:p>
      </dsp:txBody>
      <dsp:txXfrm>
        <a:off x="6395531" y="436562"/>
        <a:ext cx="1358347" cy="567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12EC0-CE6F-424B-A1E4-EE90E59DD20A}">
      <dsp:nvSpPr>
        <dsp:cNvPr id="0" name=""/>
        <dsp:cNvSpPr/>
      </dsp:nvSpPr>
      <dsp:spPr>
        <a:xfrm>
          <a:off x="996316" y="0"/>
          <a:ext cx="2015134" cy="648735"/>
        </a:xfrm>
        <a:prstGeom prst="roundRect">
          <a:avLst>
            <a:gd name="adj" fmla="val 10000"/>
          </a:avLst>
        </a:prstGeom>
        <a:solidFill>
          <a:schemeClr val="bg1"/>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b-NO" sz="1800" kern="1200" dirty="0" err="1" smtClean="0">
              <a:solidFill>
                <a:schemeClr val="tx1"/>
              </a:solidFill>
            </a:rPr>
            <a:t>Sexual</a:t>
          </a:r>
          <a:r>
            <a:rPr lang="nb-NO" sz="1800" kern="1200" dirty="0" smtClean="0">
              <a:solidFill>
                <a:schemeClr val="tx1"/>
              </a:solidFill>
            </a:rPr>
            <a:t> </a:t>
          </a:r>
          <a:r>
            <a:rPr lang="nb-NO" sz="1800" kern="1200" dirty="0" err="1" smtClean="0">
              <a:solidFill>
                <a:schemeClr val="tx1"/>
              </a:solidFill>
            </a:rPr>
            <a:t>stimulation</a:t>
          </a:r>
          <a:endParaRPr lang="nb-NO" sz="1800" kern="1200" dirty="0">
            <a:solidFill>
              <a:schemeClr val="tx1"/>
            </a:solidFill>
          </a:endParaRPr>
        </a:p>
      </dsp:txBody>
      <dsp:txXfrm>
        <a:off x="1015317" y="19001"/>
        <a:ext cx="1977132" cy="610733"/>
      </dsp:txXfrm>
    </dsp:sp>
    <dsp:sp modelId="{4D31E565-6C89-4216-B45D-D1966D59E4F6}">
      <dsp:nvSpPr>
        <dsp:cNvPr id="0" name=""/>
        <dsp:cNvSpPr/>
      </dsp:nvSpPr>
      <dsp:spPr>
        <a:xfrm rot="5400000">
          <a:off x="1882246" y="664953"/>
          <a:ext cx="243275" cy="291930"/>
        </a:xfrm>
        <a:prstGeom prst="rightArrow">
          <a:avLst>
            <a:gd name="adj1" fmla="val 60000"/>
            <a:gd name="adj2" fmla="val 50000"/>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alpha val="48000"/>
              <a:satMod val="105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nb-NO" sz="1200" kern="1200"/>
        </a:p>
      </dsp:txBody>
      <dsp:txXfrm rot="-5400000">
        <a:off x="1916305" y="689280"/>
        <a:ext cx="175158" cy="170293"/>
      </dsp:txXfrm>
    </dsp:sp>
    <dsp:sp modelId="{96EFA57C-B957-418C-AD7A-DC50633A416B}">
      <dsp:nvSpPr>
        <dsp:cNvPr id="0" name=""/>
        <dsp:cNvSpPr/>
      </dsp:nvSpPr>
      <dsp:spPr>
        <a:xfrm>
          <a:off x="996316" y="973103"/>
          <a:ext cx="2015134" cy="648735"/>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b-NO" sz="1800" kern="1200" dirty="0" err="1" smtClean="0"/>
            <a:t>Nitrergic</a:t>
          </a:r>
          <a:r>
            <a:rPr lang="nb-NO" sz="1800" kern="1200" dirty="0" smtClean="0"/>
            <a:t> nerves</a:t>
          </a:r>
          <a:endParaRPr lang="nb-NO" sz="1800" kern="1200" dirty="0"/>
        </a:p>
      </dsp:txBody>
      <dsp:txXfrm>
        <a:off x="1015317" y="992104"/>
        <a:ext cx="1977132" cy="610733"/>
      </dsp:txXfrm>
    </dsp:sp>
    <dsp:sp modelId="{D4E8273C-5C6C-45CD-8B70-4F42ADAC5CC9}">
      <dsp:nvSpPr>
        <dsp:cNvPr id="0" name=""/>
        <dsp:cNvSpPr/>
      </dsp:nvSpPr>
      <dsp:spPr>
        <a:xfrm rot="5400000">
          <a:off x="1882246" y="1638057"/>
          <a:ext cx="243275" cy="291930"/>
        </a:xfrm>
        <a:prstGeom prst="rightArrow">
          <a:avLst>
            <a:gd name="adj1" fmla="val 60000"/>
            <a:gd name="adj2" fmla="val 50000"/>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alpha val="48000"/>
              <a:satMod val="105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nb-NO" sz="1200" kern="1200"/>
        </a:p>
      </dsp:txBody>
      <dsp:txXfrm rot="-5400000">
        <a:off x="1916305" y="1662384"/>
        <a:ext cx="175158" cy="170293"/>
      </dsp:txXfrm>
    </dsp:sp>
    <dsp:sp modelId="{D3543788-7595-4F33-B833-89C52EC86586}">
      <dsp:nvSpPr>
        <dsp:cNvPr id="0" name=""/>
        <dsp:cNvSpPr/>
      </dsp:nvSpPr>
      <dsp:spPr>
        <a:xfrm>
          <a:off x="996316" y="1946206"/>
          <a:ext cx="2015134" cy="648735"/>
        </a:xfrm>
        <a:prstGeom prst="roundRect">
          <a:avLst>
            <a:gd name="adj" fmla="val 10000"/>
          </a:avLst>
        </a:prstGeom>
        <a:solidFill>
          <a:srgbClr val="002060"/>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b-NO" sz="1800" kern="1200" dirty="0" err="1" smtClean="0"/>
            <a:t>Nitric</a:t>
          </a:r>
          <a:r>
            <a:rPr lang="nb-NO" sz="1800" kern="1200" dirty="0" smtClean="0"/>
            <a:t> </a:t>
          </a:r>
          <a:r>
            <a:rPr lang="nb-NO" sz="1800" kern="1200" dirty="0" err="1" smtClean="0"/>
            <a:t>Oxide</a:t>
          </a:r>
          <a:r>
            <a:rPr lang="nb-NO" sz="1800" kern="1200" dirty="0" smtClean="0"/>
            <a:t> (NO)</a:t>
          </a:r>
          <a:endParaRPr lang="nb-NO" sz="1800" kern="1200" dirty="0"/>
        </a:p>
      </dsp:txBody>
      <dsp:txXfrm>
        <a:off x="1015317" y="1965207"/>
        <a:ext cx="1977132" cy="6107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409BA-8F00-4C5E-90CF-D2DCF0192785}">
      <dsp:nvSpPr>
        <dsp:cNvPr id="0" name=""/>
        <dsp:cNvSpPr/>
      </dsp:nvSpPr>
      <dsp:spPr>
        <a:xfrm>
          <a:off x="9779" y="312530"/>
          <a:ext cx="1752033" cy="815099"/>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nb-NO" sz="2500" kern="1200" dirty="0" smtClean="0"/>
            <a:t>PKG</a:t>
          </a:r>
          <a:endParaRPr lang="nb-NO" sz="2500" kern="1200" dirty="0"/>
        </a:p>
      </dsp:txBody>
      <dsp:txXfrm>
        <a:off x="33652" y="336403"/>
        <a:ext cx="1704287" cy="767353"/>
      </dsp:txXfrm>
    </dsp:sp>
    <dsp:sp modelId="{D317D73B-C720-424D-9EBA-F29014783F19}">
      <dsp:nvSpPr>
        <dsp:cNvPr id="0" name=""/>
        <dsp:cNvSpPr/>
      </dsp:nvSpPr>
      <dsp:spPr>
        <a:xfrm>
          <a:off x="2044303" y="526387"/>
          <a:ext cx="598880" cy="387385"/>
        </a:xfrm>
        <a:prstGeom prst="leftArrow">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alpha val="48000"/>
              <a:satMod val="105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nb-NO" sz="1600" kern="1200"/>
        </a:p>
      </dsp:txBody>
      <dsp:txXfrm>
        <a:off x="2044303" y="603864"/>
        <a:ext cx="482665" cy="232431"/>
      </dsp:txXfrm>
    </dsp:sp>
    <dsp:sp modelId="{9E200965-0B0E-4E25-BB93-8A61A23E50E9}">
      <dsp:nvSpPr>
        <dsp:cNvPr id="0" name=""/>
        <dsp:cNvSpPr/>
      </dsp:nvSpPr>
      <dsp:spPr>
        <a:xfrm>
          <a:off x="2891776" y="701"/>
          <a:ext cx="1542894" cy="1438756"/>
        </a:xfrm>
        <a:prstGeom prst="roundRect">
          <a:avLst>
            <a:gd name="adj" fmla="val 10000"/>
          </a:avLst>
        </a:prstGeom>
        <a:solidFill>
          <a:srgbClr val="002060"/>
        </a:solidFill>
        <a:ln>
          <a:solidFill>
            <a:srgbClr val="002060"/>
          </a:solid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nb-NO" sz="2500" kern="1200" dirty="0" err="1" smtClean="0"/>
            <a:t>cGMP</a:t>
          </a:r>
          <a:endParaRPr lang="nb-NO" sz="2500" kern="1200" dirty="0"/>
        </a:p>
      </dsp:txBody>
      <dsp:txXfrm>
        <a:off x="2933916" y="42841"/>
        <a:ext cx="1458614" cy="1354476"/>
      </dsp:txXfrm>
    </dsp:sp>
    <dsp:sp modelId="{4A9AFF31-D243-4F81-8935-FC698729942D}">
      <dsp:nvSpPr>
        <dsp:cNvPr id="0" name=""/>
        <dsp:cNvSpPr/>
      </dsp:nvSpPr>
      <dsp:spPr>
        <a:xfrm>
          <a:off x="4632877" y="526387"/>
          <a:ext cx="1665671" cy="387385"/>
        </a:xfrm>
        <a:prstGeom prst="leftArrow">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alpha val="48000"/>
              <a:satMod val="105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nb-NO" sz="1600" kern="1200"/>
        </a:p>
      </dsp:txBody>
      <dsp:txXfrm>
        <a:off x="4632877" y="603864"/>
        <a:ext cx="1549456" cy="232431"/>
      </dsp:txXfrm>
    </dsp:sp>
    <dsp:sp modelId="{F467750C-FC5E-4599-97F0-9832852B1BC4}">
      <dsp:nvSpPr>
        <dsp:cNvPr id="0" name=""/>
        <dsp:cNvSpPr/>
      </dsp:nvSpPr>
      <dsp:spPr>
        <a:xfrm>
          <a:off x="6436694" y="432587"/>
          <a:ext cx="1330389" cy="574985"/>
        </a:xfrm>
        <a:prstGeom prst="roundRect">
          <a:avLst>
            <a:gd name="adj" fmla="val 10000"/>
          </a:avLst>
        </a:prstGeom>
        <a:solidFill>
          <a:srgbClr val="002060"/>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nb-NO" sz="2500" kern="1200" dirty="0" smtClean="0"/>
            <a:t>GTP</a:t>
          </a:r>
          <a:endParaRPr lang="nb-NO" sz="2500" kern="1200" dirty="0"/>
        </a:p>
      </dsp:txBody>
      <dsp:txXfrm>
        <a:off x="6453535" y="449428"/>
        <a:ext cx="1296707" cy="5413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9D34F-9E5D-4498-87A5-9C5E7C6D4251}">
      <dsp:nvSpPr>
        <dsp:cNvPr id="0" name=""/>
        <dsp:cNvSpPr/>
      </dsp:nvSpPr>
      <dsp:spPr>
        <a:xfrm rot="5400000">
          <a:off x="430231" y="946733"/>
          <a:ext cx="837303" cy="953240"/>
        </a:xfrm>
        <a:prstGeom prst="bentUpArrow">
          <a:avLst>
            <a:gd name="adj1" fmla="val 32840"/>
            <a:gd name="adj2" fmla="val 25000"/>
            <a:gd name="adj3" fmla="val 3578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F52202-3F9D-4756-AB11-3FDF405725BD}">
      <dsp:nvSpPr>
        <dsp:cNvPr id="0" name=""/>
        <dsp:cNvSpPr/>
      </dsp:nvSpPr>
      <dsp:spPr>
        <a:xfrm>
          <a:off x="208396" y="18565"/>
          <a:ext cx="1409526" cy="986623"/>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dirty="0" err="1" smtClean="0"/>
            <a:t>Overexpression</a:t>
          </a:r>
          <a:r>
            <a:rPr lang="nb-NO" sz="1400" kern="1200" dirty="0" smtClean="0"/>
            <a:t> </a:t>
          </a:r>
          <a:r>
            <a:rPr lang="nb-NO" sz="1400" kern="1200" dirty="0" err="1" smtClean="0"/>
            <a:t>of</a:t>
          </a:r>
          <a:r>
            <a:rPr lang="nb-NO" sz="1400" kern="1200" dirty="0" smtClean="0"/>
            <a:t> ABC transporters</a:t>
          </a:r>
          <a:endParaRPr lang="nb-NO" sz="1400" kern="1200" dirty="0"/>
        </a:p>
      </dsp:txBody>
      <dsp:txXfrm>
        <a:off x="256568" y="66737"/>
        <a:ext cx="1313182" cy="890279"/>
      </dsp:txXfrm>
    </dsp:sp>
    <dsp:sp modelId="{8D55B4E9-B928-497A-BDE3-015F8CD0C01D}">
      <dsp:nvSpPr>
        <dsp:cNvPr id="0" name=""/>
        <dsp:cNvSpPr/>
      </dsp:nvSpPr>
      <dsp:spPr>
        <a:xfrm>
          <a:off x="1617923" y="112662"/>
          <a:ext cx="1025155" cy="797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endParaRPr lang="nb-NO" sz="1100" kern="1200" dirty="0"/>
        </a:p>
      </dsp:txBody>
      <dsp:txXfrm>
        <a:off x="1617923" y="112662"/>
        <a:ext cx="1025155" cy="797432"/>
      </dsp:txXfrm>
    </dsp:sp>
    <dsp:sp modelId="{9EC6E067-7C4D-4643-8F08-7A7DB22BE16B}">
      <dsp:nvSpPr>
        <dsp:cNvPr id="0" name=""/>
        <dsp:cNvSpPr/>
      </dsp:nvSpPr>
      <dsp:spPr>
        <a:xfrm rot="5400000">
          <a:off x="1598879" y="2055036"/>
          <a:ext cx="837303" cy="953240"/>
        </a:xfrm>
        <a:prstGeom prst="bentUpArrow">
          <a:avLst>
            <a:gd name="adj1" fmla="val 32840"/>
            <a:gd name="adj2" fmla="val 25000"/>
            <a:gd name="adj3" fmla="val 3578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BA9883-1983-45AA-9EBC-E2B594A8E1D8}">
      <dsp:nvSpPr>
        <dsp:cNvPr id="0" name=""/>
        <dsp:cNvSpPr/>
      </dsp:nvSpPr>
      <dsp:spPr>
        <a:xfrm>
          <a:off x="1377044" y="1126868"/>
          <a:ext cx="1409526" cy="986623"/>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smtClean="0"/>
            <a:t>Cytostatics</a:t>
          </a:r>
          <a:r>
            <a:rPr lang="en-US" sz="1400" kern="1200" dirty="0" smtClean="0"/>
            <a:t> pumped out of the cancer cell</a:t>
          </a:r>
          <a:endParaRPr lang="nb-NO" sz="1400" kern="1200" dirty="0"/>
        </a:p>
      </dsp:txBody>
      <dsp:txXfrm>
        <a:off x="1425216" y="1175040"/>
        <a:ext cx="1313182" cy="890279"/>
      </dsp:txXfrm>
    </dsp:sp>
    <dsp:sp modelId="{01429442-1F37-4202-91AB-AD09211106C7}">
      <dsp:nvSpPr>
        <dsp:cNvPr id="0" name=""/>
        <dsp:cNvSpPr/>
      </dsp:nvSpPr>
      <dsp:spPr>
        <a:xfrm>
          <a:off x="2786571" y="1220965"/>
          <a:ext cx="1025155" cy="797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endParaRPr lang="nb-NO" sz="1100" kern="1200"/>
        </a:p>
      </dsp:txBody>
      <dsp:txXfrm>
        <a:off x="2786571" y="1220965"/>
        <a:ext cx="1025155" cy="797432"/>
      </dsp:txXfrm>
    </dsp:sp>
    <dsp:sp modelId="{44B0F3A9-2687-4CB2-BF94-9ED86932B4BE}">
      <dsp:nvSpPr>
        <dsp:cNvPr id="0" name=""/>
        <dsp:cNvSpPr/>
      </dsp:nvSpPr>
      <dsp:spPr>
        <a:xfrm>
          <a:off x="2545692" y="2235171"/>
          <a:ext cx="1409526" cy="986623"/>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dirty="0" err="1" smtClean="0"/>
            <a:t>Impaired</a:t>
          </a:r>
          <a:r>
            <a:rPr lang="nb-NO" sz="1400" kern="1200" dirty="0" smtClean="0"/>
            <a:t> </a:t>
          </a:r>
          <a:r>
            <a:rPr lang="nb-NO" sz="1400" kern="1200" dirty="0" err="1" smtClean="0"/>
            <a:t>therapeutic</a:t>
          </a:r>
          <a:r>
            <a:rPr lang="nb-NO" sz="1400" kern="1200" dirty="0" smtClean="0"/>
            <a:t> </a:t>
          </a:r>
          <a:r>
            <a:rPr lang="nb-NO" sz="1400" kern="1200" dirty="0" err="1" smtClean="0"/>
            <a:t>effect</a:t>
          </a:r>
          <a:endParaRPr lang="nb-NO" sz="1400" kern="1200" dirty="0"/>
        </a:p>
      </dsp:txBody>
      <dsp:txXfrm>
        <a:off x="2593864" y="2283343"/>
        <a:ext cx="1313182" cy="8902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1D0F9-8EAA-4350-91F3-0C5E26402BFD}">
      <dsp:nvSpPr>
        <dsp:cNvPr id="0" name=""/>
        <dsp:cNvSpPr/>
      </dsp:nvSpPr>
      <dsp:spPr>
        <a:xfrm>
          <a:off x="833844" y="99461"/>
          <a:ext cx="1973919" cy="68551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F38840-A9A4-44A6-AE0C-B7D669AA6700}">
      <dsp:nvSpPr>
        <dsp:cNvPr id="0" name=""/>
        <dsp:cNvSpPr/>
      </dsp:nvSpPr>
      <dsp:spPr>
        <a:xfrm>
          <a:off x="1632592" y="1778057"/>
          <a:ext cx="382542" cy="244827"/>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C36989-08F3-4B99-A4B0-178AAA23DAB0}">
      <dsp:nvSpPr>
        <dsp:cNvPr id="0" name=""/>
        <dsp:cNvSpPr/>
      </dsp:nvSpPr>
      <dsp:spPr>
        <a:xfrm>
          <a:off x="905761" y="1973919"/>
          <a:ext cx="1836204" cy="45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nb-NO" sz="1300" kern="1200" dirty="0" smtClean="0"/>
            <a:t>Best hits for </a:t>
          </a:r>
          <a:r>
            <a:rPr lang="nb-NO" sz="1300" kern="1200" dirty="0" err="1" smtClean="0"/>
            <a:t>bioassays</a:t>
          </a:r>
          <a:endParaRPr lang="nb-NO" sz="1300" kern="1200" dirty="0"/>
        </a:p>
      </dsp:txBody>
      <dsp:txXfrm>
        <a:off x="905761" y="1973919"/>
        <a:ext cx="1836204" cy="459051"/>
      </dsp:txXfrm>
    </dsp:sp>
    <dsp:sp modelId="{F4742A54-E97F-46A9-831D-627EA17268FB}">
      <dsp:nvSpPr>
        <dsp:cNvPr id="0" name=""/>
        <dsp:cNvSpPr/>
      </dsp:nvSpPr>
      <dsp:spPr>
        <a:xfrm>
          <a:off x="1551493" y="837921"/>
          <a:ext cx="688576" cy="6885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nb-NO" sz="700" kern="1200" dirty="0" err="1" smtClean="0"/>
            <a:t>Compound</a:t>
          </a:r>
          <a:endParaRPr lang="nb-NO" sz="700" kern="1200" dirty="0"/>
        </a:p>
      </dsp:txBody>
      <dsp:txXfrm>
        <a:off x="1652333" y="938761"/>
        <a:ext cx="486896" cy="486896"/>
      </dsp:txXfrm>
    </dsp:sp>
    <dsp:sp modelId="{0F0C6D4D-7727-46A2-B162-C64E89B61809}">
      <dsp:nvSpPr>
        <dsp:cNvPr id="0" name=""/>
        <dsp:cNvSpPr/>
      </dsp:nvSpPr>
      <dsp:spPr>
        <a:xfrm>
          <a:off x="1058778" y="321335"/>
          <a:ext cx="688576" cy="6885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nb-NO" sz="700" kern="1200" dirty="0" err="1" smtClean="0"/>
            <a:t>Compound</a:t>
          </a:r>
          <a:endParaRPr lang="nb-NO" sz="700" kern="1200" dirty="0"/>
        </a:p>
      </dsp:txBody>
      <dsp:txXfrm>
        <a:off x="1159618" y="422175"/>
        <a:ext cx="486896" cy="486896"/>
      </dsp:txXfrm>
    </dsp:sp>
    <dsp:sp modelId="{F81D57C0-3EAD-4E65-8F44-8D9C55C14B8E}">
      <dsp:nvSpPr>
        <dsp:cNvPr id="0" name=""/>
        <dsp:cNvSpPr/>
      </dsp:nvSpPr>
      <dsp:spPr>
        <a:xfrm>
          <a:off x="1762657" y="154853"/>
          <a:ext cx="688576" cy="6885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nb-NO" sz="700" kern="1200" dirty="0" err="1" smtClean="0"/>
            <a:t>Compound</a:t>
          </a:r>
          <a:endParaRPr lang="nb-NO" sz="700" kern="1200" dirty="0"/>
        </a:p>
      </dsp:txBody>
      <dsp:txXfrm>
        <a:off x="1863497" y="255693"/>
        <a:ext cx="486896" cy="486896"/>
      </dsp:txXfrm>
    </dsp:sp>
    <dsp:sp modelId="{66BA21CF-7542-440C-9ECD-4AF8817CB136}">
      <dsp:nvSpPr>
        <dsp:cNvPr id="0" name=""/>
        <dsp:cNvSpPr/>
      </dsp:nvSpPr>
      <dsp:spPr>
        <a:xfrm>
          <a:off x="752744" y="15301"/>
          <a:ext cx="2142238" cy="171379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116EF-0A3A-4F31-B6D4-B2AB6469D94C}" type="datetimeFigureOut">
              <a:rPr lang="nb-NO" smtClean="0"/>
              <a:pPr/>
              <a:t>27.09.2014</a:t>
            </a:fld>
            <a:endParaRPr lang="nb-N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046373-8714-4612-BA2F-6C0836A22426}" type="slidenum">
              <a:rPr lang="nb-NO" smtClean="0"/>
              <a:pPr/>
              <a:t>‹#›</a:t>
            </a:fld>
            <a:endParaRPr lang="nb-NO"/>
          </a:p>
        </p:txBody>
      </p:sp>
    </p:spTree>
    <p:extLst>
      <p:ext uri="{BB962C8B-B14F-4D97-AF65-F5344CB8AC3E}">
        <p14:creationId xmlns="" xmlns:p14="http://schemas.microsoft.com/office/powerpoint/2010/main" val="1277591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E4046373-8714-4612-BA2F-6C0836A22426}" type="slidenum">
              <a:rPr lang="nb-NO" smtClean="0"/>
              <a:pPr/>
              <a:t>3</a:t>
            </a:fld>
            <a:endParaRPr lang="nb-NO"/>
          </a:p>
        </p:txBody>
      </p:sp>
    </p:spTree>
    <p:extLst>
      <p:ext uri="{BB962C8B-B14F-4D97-AF65-F5344CB8AC3E}">
        <p14:creationId xmlns="" xmlns:p14="http://schemas.microsoft.com/office/powerpoint/2010/main" val="715979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AA3678-0983-4906-8F9A-24695AFDA358}" type="slidenum">
              <a:rPr lang="en-US" smtClean="0">
                <a:ea typeface="ヒラギノ角ゴ Pro W3"/>
                <a:cs typeface="ヒラギノ角ゴ Pro W3"/>
              </a:rPr>
              <a:pPr eaLnBrk="1" hangingPunct="1"/>
              <a:t>15</a:t>
            </a:fld>
            <a:endParaRPr lang="en-US" smtClean="0">
              <a:ea typeface="ヒラギノ角ゴ Pro W3"/>
              <a:cs typeface="ヒラギノ角ゴ Pro W3"/>
            </a:endParaRPr>
          </a:p>
        </p:txBody>
      </p:sp>
      <p:sp>
        <p:nvSpPr>
          <p:cNvPr id="35843" name="Text Box 1"/>
          <p:cNvSpPr txBox="1">
            <a:spLocks noChangeArrowheads="1"/>
          </p:cNvSpPr>
          <p:nvPr/>
        </p:nvSpPr>
        <p:spPr bwMode="auto">
          <a:xfrm>
            <a:off x="1007871" y="624254"/>
            <a:ext cx="4034683" cy="3113943"/>
          </a:xfrm>
          <a:prstGeom prst="rect">
            <a:avLst/>
          </a:prstGeom>
          <a:solidFill>
            <a:srgbClr val="FFFFFF"/>
          </a:solidFill>
          <a:ln w="9525">
            <a:solidFill>
              <a:srgbClr val="000000"/>
            </a:solidFill>
            <a:miter lim="800000"/>
            <a:headEnd/>
            <a:tailEnd/>
          </a:ln>
        </p:spPr>
        <p:txBody>
          <a:bodyPr wrap="none" lIns="82058" tIns="41029" rIns="82058" bIns="41029"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nb-NO">
              <a:ea typeface="ヒラギノ角ゴ Pro W3"/>
              <a:cs typeface="ヒラギノ角ゴ Pro W3"/>
            </a:endParaRPr>
          </a:p>
        </p:txBody>
      </p:sp>
      <p:sp>
        <p:nvSpPr>
          <p:cNvPr id="35844" name="Text Box 2"/>
          <p:cNvSpPr>
            <a:spLocks noGrp="1" noChangeArrowheads="1"/>
          </p:cNvSpPr>
          <p:nvPr>
            <p:ph type="body"/>
          </p:nvPr>
        </p:nvSpPr>
        <p:spPr>
          <a:xfrm>
            <a:off x="684199" y="4341935"/>
            <a:ext cx="5488002"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nb-NO" smtClean="0">
              <a:latin typeface="Arial" pitchFamily="34" charset="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1400443" y="914400"/>
            <a:ext cx="4055514" cy="3135923"/>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lvl1pPr defTabSz="409575" eaLnBrk="0" hangingPunct="0">
              <a:defRPr>
                <a:solidFill>
                  <a:schemeClr val="tx1"/>
                </a:solidFill>
                <a:latin typeface="Arial" pitchFamily="34" charset="0"/>
              </a:defRPr>
            </a:lvl1pPr>
            <a:lvl2pPr marL="742950" indent="-285750" defTabSz="409575" eaLnBrk="0" hangingPunct="0">
              <a:defRPr>
                <a:solidFill>
                  <a:schemeClr val="tx1"/>
                </a:solidFill>
                <a:latin typeface="Arial" pitchFamily="34" charset="0"/>
              </a:defRPr>
            </a:lvl2pPr>
            <a:lvl3pPr marL="1143000" indent="-228600" defTabSz="409575" eaLnBrk="0" hangingPunct="0">
              <a:defRPr>
                <a:solidFill>
                  <a:schemeClr val="tx1"/>
                </a:solidFill>
                <a:latin typeface="Arial" pitchFamily="34" charset="0"/>
              </a:defRPr>
            </a:lvl3pPr>
            <a:lvl4pPr marL="1600200" indent="-228600" defTabSz="409575" eaLnBrk="0" hangingPunct="0">
              <a:defRPr>
                <a:solidFill>
                  <a:schemeClr val="tx1"/>
                </a:solidFill>
                <a:latin typeface="Arial" pitchFamily="34" charset="0"/>
              </a:defRPr>
            </a:lvl4pPr>
            <a:lvl5pPr marL="2057400" indent="-228600" defTabSz="409575" eaLnBrk="0" hangingPunct="0">
              <a:defRPr>
                <a:solidFill>
                  <a:schemeClr val="tx1"/>
                </a:solidFill>
                <a:latin typeface="Arial" pitchFamily="34" charset="0"/>
              </a:defRPr>
            </a:lvl5pPr>
            <a:lvl6pPr marL="2514600" indent="-228600" defTabSz="409575" eaLnBrk="0" fontAlgn="base" hangingPunct="0">
              <a:spcBef>
                <a:spcPct val="0"/>
              </a:spcBef>
              <a:spcAft>
                <a:spcPct val="0"/>
              </a:spcAft>
              <a:defRPr>
                <a:solidFill>
                  <a:schemeClr val="tx1"/>
                </a:solidFill>
                <a:latin typeface="Arial" pitchFamily="34" charset="0"/>
              </a:defRPr>
            </a:lvl6pPr>
            <a:lvl7pPr marL="2971800" indent="-228600" defTabSz="409575" eaLnBrk="0" fontAlgn="base" hangingPunct="0">
              <a:spcBef>
                <a:spcPct val="0"/>
              </a:spcBef>
              <a:spcAft>
                <a:spcPct val="0"/>
              </a:spcAft>
              <a:defRPr>
                <a:solidFill>
                  <a:schemeClr val="tx1"/>
                </a:solidFill>
                <a:latin typeface="Arial" pitchFamily="34" charset="0"/>
              </a:defRPr>
            </a:lvl7pPr>
            <a:lvl8pPr marL="3429000" indent="-228600" defTabSz="409575" eaLnBrk="0" fontAlgn="base" hangingPunct="0">
              <a:spcBef>
                <a:spcPct val="0"/>
              </a:spcBef>
              <a:spcAft>
                <a:spcPct val="0"/>
              </a:spcAft>
              <a:defRPr>
                <a:solidFill>
                  <a:schemeClr val="tx1"/>
                </a:solidFill>
                <a:latin typeface="Arial" pitchFamily="34" charset="0"/>
              </a:defRPr>
            </a:lvl8pPr>
            <a:lvl9pPr marL="3886200" indent="-228600" defTabSz="409575" eaLnBrk="0" fontAlgn="base" hangingPunct="0">
              <a:spcBef>
                <a:spcPct val="0"/>
              </a:spcBef>
              <a:spcAft>
                <a:spcPct val="0"/>
              </a:spcAft>
              <a:defRPr>
                <a:solidFill>
                  <a:schemeClr val="tx1"/>
                </a:solidFill>
                <a:latin typeface="Arial" pitchFamily="34" charset="0"/>
              </a:defRPr>
            </a:lvl9pPr>
          </a:lstStyle>
          <a:p>
            <a:pPr eaLnBrk="1">
              <a:lnSpc>
                <a:spcPct val="93000"/>
              </a:lnSpc>
              <a:buClr>
                <a:srgbClr val="000000"/>
              </a:buClr>
              <a:buSzPct val="45000"/>
            </a:pPr>
            <a:endParaRPr lang="nb-NO" sz="2200">
              <a:solidFill>
                <a:srgbClr val="000000"/>
              </a:solidFill>
              <a:latin typeface="Times New Roman" pitchFamily="18" charset="0"/>
            </a:endParaRPr>
          </a:p>
        </p:txBody>
      </p:sp>
      <p:sp>
        <p:nvSpPr>
          <p:cNvPr id="38915" name="Text Box 2"/>
          <p:cNvSpPr>
            <a:spLocks noGrp="1" noChangeArrowheads="1"/>
          </p:cNvSpPr>
          <p:nvPr>
            <p:ph type="body"/>
          </p:nvPr>
        </p:nvSpPr>
        <p:spPr>
          <a:xfrm>
            <a:off x="1046327" y="4353659"/>
            <a:ext cx="4770155" cy="347735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hangingPunct="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smtClean="0">
                <a:solidFill>
                  <a:srgbClr val="000000"/>
                </a:solidFill>
                <a:latin typeface="Arial" pitchFamily="34" charset="0"/>
                <a:ea typeface="msgothic"/>
                <a:cs typeface="msgothic"/>
              </a:rPr>
              <a:t>Proposed mechanisms for sildenafil-induced augmentation of the efficacy of antineoplastic drugs, shown in a schematic model. Sildenafil may enhance the therapeutic effect of antineoplastic drugs by (1) blocking the substrate efflux function of MDR transporters such as ABCC4/MRP4 (16), ABCC5/MRP5 (15), ABCB1/P-gp, and ABCG2/BCRP (17); and/or (2) increasing cGMP levels by inhibiting PDE5, ABCC4-, and ABCC5-mediated efflux of cGMP. In addition, it has been proposed that in tumor cells, the elevation of cGMP levels by inhibition of PDE5 may activate PKG, leading to growth suppression or apoptosis (26, 27).</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EF81F44B-1E8B-43BE-80D5-11741893F57A}" type="slidenum">
              <a:rPr lang="nb-NO" smtClean="0"/>
              <a:pPr>
                <a:defRPr/>
              </a:pPr>
              <a:t>23</a:t>
            </a:fld>
            <a:endParaRPr lang="nb-NO"/>
          </a:p>
        </p:txBody>
      </p:sp>
    </p:spTree>
    <p:extLst>
      <p:ext uri="{BB962C8B-B14F-4D97-AF65-F5344CB8AC3E}">
        <p14:creationId xmlns="" xmlns:p14="http://schemas.microsoft.com/office/powerpoint/2010/main" val="1096508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EF81F44B-1E8B-43BE-80D5-11741893F57A}" type="slidenum">
              <a:rPr lang="nb-NO" smtClean="0"/>
              <a:pPr>
                <a:defRPr/>
              </a:pPr>
              <a:t>24</a:t>
            </a:fld>
            <a:endParaRPr lang="nb-NO"/>
          </a:p>
        </p:txBody>
      </p:sp>
    </p:spTree>
    <p:extLst>
      <p:ext uri="{BB962C8B-B14F-4D97-AF65-F5344CB8AC3E}">
        <p14:creationId xmlns="" xmlns:p14="http://schemas.microsoft.com/office/powerpoint/2010/main" val="3649340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r>
              <a:rPr lang="en-US" smtClean="0">
                <a:latin typeface="Arial" pitchFamily="34" charset="0"/>
              </a:rPr>
              <a:t>Det kan være interessant å evaluere effekten av kjemoterapi hos pasienter som som samtidig behandles med sildenafil for andre kliniske indikasjoner</a:t>
            </a:r>
          </a:p>
          <a:p>
            <a:endParaRPr lang="nb-NO" smtClean="0">
              <a:latin typeface="Arial" pitchFamily="34" charset="0"/>
            </a:endParaRPr>
          </a:p>
        </p:txBody>
      </p:sp>
      <p:sp>
        <p:nvSpPr>
          <p:cNvPr id="39940"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1C102F-A91E-4AD2-8D97-3F7E1B0CC38D}" type="slidenum">
              <a:rPr lang="nb-NO" smtClean="0"/>
              <a:pPr eaLnBrk="1" hangingPunct="1"/>
              <a:t>27</a:t>
            </a:fld>
            <a:endParaRPr lang="nb-NO"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EF81F44B-1E8B-43BE-80D5-11741893F57A}" type="slidenum">
              <a:rPr lang="nb-NO" smtClean="0"/>
              <a:pPr>
                <a:defRPr/>
              </a:pPr>
              <a:t>29</a:t>
            </a:fld>
            <a:endParaRPr lang="nb-NO"/>
          </a:p>
        </p:txBody>
      </p:sp>
    </p:spTree>
    <p:extLst>
      <p:ext uri="{BB962C8B-B14F-4D97-AF65-F5344CB8AC3E}">
        <p14:creationId xmlns="" xmlns:p14="http://schemas.microsoft.com/office/powerpoint/2010/main" val="249335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(Erection was an unexpected side effect when Pfizer conducted clinical trials of a drug that was supposed to treat</a:t>
            </a:r>
            <a:r>
              <a:rPr lang="en-US" baseline="0" dirty="0" smtClean="0"/>
              <a:t> </a:t>
            </a:r>
            <a:r>
              <a:rPr lang="en-US" dirty="0" smtClean="0"/>
              <a:t>heart problems like angina or chest pain. </a:t>
            </a:r>
          </a:p>
          <a:p>
            <a:r>
              <a:rPr lang="en-US" dirty="0" smtClean="0"/>
              <a:t>Its</a:t>
            </a:r>
            <a:r>
              <a:rPr lang="en-US" baseline="0" dirty="0" smtClean="0"/>
              <a:t> molecular mechanism of action for this surprising side effect is an inhibition of PDE5 in erectile tissue.</a:t>
            </a:r>
            <a:r>
              <a:rPr lang="en-US" dirty="0" smtClean="0"/>
              <a:t>  </a:t>
            </a:r>
          </a:p>
          <a:p>
            <a:r>
              <a:rPr lang="en-US" dirty="0" smtClean="0"/>
              <a:t>In</a:t>
            </a:r>
            <a:r>
              <a:rPr lang="en-US" baseline="0" dirty="0" smtClean="0"/>
              <a:t> order to get an erection, you need a ….)</a:t>
            </a:r>
          </a:p>
          <a:p>
            <a:endParaRPr lang="en-US" baseline="0" dirty="0" smtClean="0"/>
          </a:p>
          <a:p>
            <a:r>
              <a:rPr lang="en-US" baseline="0" dirty="0" smtClean="0"/>
              <a:t>“</a:t>
            </a:r>
            <a:r>
              <a:rPr lang="en-US" dirty="0" smtClean="0"/>
              <a:t>improve and sustain a man’s penile erection”</a:t>
            </a:r>
            <a:endParaRPr lang="nb-NO" dirty="0"/>
          </a:p>
        </p:txBody>
      </p:sp>
      <p:sp>
        <p:nvSpPr>
          <p:cNvPr id="4" name="Slide Number Placeholder 3"/>
          <p:cNvSpPr>
            <a:spLocks noGrp="1"/>
          </p:cNvSpPr>
          <p:nvPr>
            <p:ph type="sldNum" sz="quarter" idx="10"/>
          </p:nvPr>
        </p:nvSpPr>
        <p:spPr/>
        <p:txBody>
          <a:bodyPr/>
          <a:lstStyle/>
          <a:p>
            <a:fld id="{E4046373-8714-4612-BA2F-6C0836A22426}" type="slidenum">
              <a:rPr lang="nb-NO" smtClean="0"/>
              <a:pPr/>
              <a:t>4</a:t>
            </a:fld>
            <a:endParaRPr lang="nb-NO"/>
          </a:p>
        </p:txBody>
      </p:sp>
    </p:spTree>
    <p:extLst>
      <p:ext uri="{BB962C8B-B14F-4D97-AF65-F5344CB8AC3E}">
        <p14:creationId xmlns="" xmlns:p14="http://schemas.microsoft.com/office/powerpoint/2010/main" val="626058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E4046373-8714-4612-BA2F-6C0836A22426}" type="slidenum">
              <a:rPr lang="nb-NO" smtClean="0"/>
              <a:pPr/>
              <a:t>5</a:t>
            </a:fld>
            <a:endParaRPr lang="nb-NO"/>
          </a:p>
        </p:txBody>
      </p:sp>
    </p:spTree>
    <p:extLst>
      <p:ext uri="{BB962C8B-B14F-4D97-AF65-F5344CB8AC3E}">
        <p14:creationId xmlns="" xmlns:p14="http://schemas.microsoft.com/office/powerpoint/2010/main" val="3874706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E4046373-8714-4612-BA2F-6C0836A22426}" type="slidenum">
              <a:rPr lang="nb-NO" smtClean="0"/>
              <a:pPr/>
              <a:t>6</a:t>
            </a:fld>
            <a:endParaRPr lang="nb-NO"/>
          </a:p>
        </p:txBody>
      </p:sp>
    </p:spTree>
    <p:extLst>
      <p:ext uri="{BB962C8B-B14F-4D97-AF65-F5344CB8AC3E}">
        <p14:creationId xmlns="" xmlns:p14="http://schemas.microsoft.com/office/powerpoint/2010/main" val="586837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892E0C0-FC20-42EE-A1BC-A02D32088A22}" type="slidenum">
              <a:rPr lang="en-US" smtClean="0">
                <a:ea typeface="ヒラギノ角ゴ Pro W3"/>
                <a:cs typeface="ヒラギノ角ゴ Pro W3"/>
              </a:rPr>
              <a:pPr eaLnBrk="1" hangingPunct="1"/>
              <a:t>10</a:t>
            </a:fld>
            <a:endParaRPr lang="en-US" smtClean="0">
              <a:ea typeface="ヒラギノ角ゴ Pro W3"/>
              <a:cs typeface="ヒラギノ角ゴ Pro W3"/>
            </a:endParaRPr>
          </a:p>
        </p:txBody>
      </p:sp>
      <p:sp>
        <p:nvSpPr>
          <p:cNvPr id="30723" name="Text Box 1"/>
          <p:cNvSpPr txBox="1">
            <a:spLocks noChangeArrowheads="1"/>
          </p:cNvSpPr>
          <p:nvPr/>
        </p:nvSpPr>
        <p:spPr bwMode="auto">
          <a:xfrm>
            <a:off x="1007871" y="624254"/>
            <a:ext cx="4034683" cy="3113943"/>
          </a:xfrm>
          <a:prstGeom prst="rect">
            <a:avLst/>
          </a:prstGeom>
          <a:solidFill>
            <a:srgbClr val="FFFFFF"/>
          </a:solidFill>
          <a:ln w="9525">
            <a:solidFill>
              <a:srgbClr val="000000"/>
            </a:solidFill>
            <a:miter lim="800000"/>
            <a:headEnd/>
            <a:tailEnd/>
          </a:ln>
        </p:spPr>
        <p:txBody>
          <a:bodyPr wrap="none" lIns="82058" tIns="41029" rIns="82058" bIns="41029"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nb-NO">
              <a:ea typeface="ヒラギノ角ゴ Pro W3"/>
              <a:cs typeface="ヒラギノ角ゴ Pro W3"/>
            </a:endParaRPr>
          </a:p>
        </p:txBody>
      </p:sp>
      <p:sp>
        <p:nvSpPr>
          <p:cNvPr id="30724" name="Text Box 2"/>
          <p:cNvSpPr>
            <a:spLocks noGrp="1" noChangeArrowheads="1"/>
          </p:cNvSpPr>
          <p:nvPr>
            <p:ph type="body"/>
          </p:nvPr>
        </p:nvSpPr>
        <p:spPr>
          <a:xfrm>
            <a:off x="684199" y="4341935"/>
            <a:ext cx="5488002"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nb-NO" smtClean="0">
              <a:latin typeface="Arial" pitchFamily="34"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2F5602D-28D1-47D2-9EE7-4E2E33F08C55}" type="slidenum">
              <a:rPr lang="en-US" smtClean="0">
                <a:ea typeface="ヒラギノ角ゴ Pro W3"/>
                <a:cs typeface="ヒラギノ角ゴ Pro W3"/>
              </a:rPr>
              <a:pPr eaLnBrk="1" hangingPunct="1"/>
              <a:t>11</a:t>
            </a:fld>
            <a:endParaRPr lang="en-US" smtClean="0">
              <a:ea typeface="ヒラギノ角ゴ Pro W3"/>
              <a:cs typeface="ヒラギノ角ゴ Pro W3"/>
            </a:endParaRPr>
          </a:p>
        </p:txBody>
      </p:sp>
      <p:sp>
        <p:nvSpPr>
          <p:cNvPr id="31747" name="Text Box 1"/>
          <p:cNvSpPr txBox="1">
            <a:spLocks noChangeArrowheads="1"/>
          </p:cNvSpPr>
          <p:nvPr/>
        </p:nvSpPr>
        <p:spPr bwMode="auto">
          <a:xfrm>
            <a:off x="1007871" y="624254"/>
            <a:ext cx="4034683" cy="3113943"/>
          </a:xfrm>
          <a:prstGeom prst="rect">
            <a:avLst/>
          </a:prstGeom>
          <a:solidFill>
            <a:srgbClr val="FFFFFF"/>
          </a:solidFill>
          <a:ln w="9525">
            <a:solidFill>
              <a:srgbClr val="000000"/>
            </a:solidFill>
            <a:miter lim="800000"/>
            <a:headEnd/>
            <a:tailEnd/>
          </a:ln>
        </p:spPr>
        <p:txBody>
          <a:bodyPr wrap="none" lIns="82058" tIns="41029" rIns="82058" bIns="41029"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nb-NO">
              <a:ea typeface="ヒラギノ角ゴ Pro W3"/>
              <a:cs typeface="ヒラギノ角ゴ Pro W3"/>
            </a:endParaRPr>
          </a:p>
        </p:txBody>
      </p:sp>
      <p:sp>
        <p:nvSpPr>
          <p:cNvPr id="31748" name="Text Box 2"/>
          <p:cNvSpPr>
            <a:spLocks noGrp="1" noChangeArrowheads="1"/>
          </p:cNvSpPr>
          <p:nvPr>
            <p:ph type="body"/>
          </p:nvPr>
        </p:nvSpPr>
        <p:spPr>
          <a:xfrm>
            <a:off x="684199" y="4341935"/>
            <a:ext cx="5488002"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nb-NO" smtClean="0">
              <a:latin typeface="Arial" pitchFamily="34"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BE999BD-2E73-48D3-A7FA-B74A89C09F23}" type="slidenum">
              <a:rPr lang="en-US" smtClean="0">
                <a:ea typeface="ヒラギノ角ゴ Pro W3"/>
                <a:cs typeface="ヒラギノ角ゴ Pro W3"/>
              </a:rPr>
              <a:pPr eaLnBrk="1" hangingPunct="1"/>
              <a:t>12</a:t>
            </a:fld>
            <a:endParaRPr lang="en-US" smtClean="0">
              <a:ea typeface="ヒラギノ角ゴ Pro W3"/>
              <a:cs typeface="ヒラギノ角ゴ Pro W3"/>
            </a:endParaRPr>
          </a:p>
        </p:txBody>
      </p:sp>
      <p:sp>
        <p:nvSpPr>
          <p:cNvPr id="32771" name="Text Box 1"/>
          <p:cNvSpPr txBox="1">
            <a:spLocks noChangeArrowheads="1"/>
          </p:cNvSpPr>
          <p:nvPr/>
        </p:nvSpPr>
        <p:spPr bwMode="auto">
          <a:xfrm>
            <a:off x="1007871" y="624254"/>
            <a:ext cx="4034683" cy="3113943"/>
          </a:xfrm>
          <a:prstGeom prst="rect">
            <a:avLst/>
          </a:prstGeom>
          <a:solidFill>
            <a:srgbClr val="FFFFFF"/>
          </a:solidFill>
          <a:ln w="9525">
            <a:solidFill>
              <a:srgbClr val="000000"/>
            </a:solidFill>
            <a:miter lim="800000"/>
            <a:headEnd/>
            <a:tailEnd/>
          </a:ln>
        </p:spPr>
        <p:txBody>
          <a:bodyPr wrap="none" lIns="82058" tIns="41029" rIns="82058" bIns="41029"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nb-NO">
              <a:ea typeface="ヒラギノ角ゴ Pro W3"/>
              <a:cs typeface="ヒラギノ角ゴ Pro W3"/>
            </a:endParaRPr>
          </a:p>
        </p:txBody>
      </p:sp>
      <p:sp>
        <p:nvSpPr>
          <p:cNvPr id="32772" name="Text Box 2"/>
          <p:cNvSpPr>
            <a:spLocks noGrp="1" noChangeArrowheads="1"/>
          </p:cNvSpPr>
          <p:nvPr>
            <p:ph type="body"/>
          </p:nvPr>
        </p:nvSpPr>
        <p:spPr>
          <a:xfrm>
            <a:off x="684199" y="4341935"/>
            <a:ext cx="5488002"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nb-NO" smtClean="0">
              <a:latin typeface="Arial" pitchFamily="34" charset="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B131942-5D72-4319-AA2D-79D5DDE83A96}" type="slidenum">
              <a:rPr lang="en-US" smtClean="0">
                <a:ea typeface="ヒラギノ角ゴ Pro W3"/>
                <a:cs typeface="ヒラギノ角ゴ Pro W3"/>
              </a:rPr>
              <a:pPr eaLnBrk="1" hangingPunct="1"/>
              <a:t>13</a:t>
            </a:fld>
            <a:endParaRPr lang="en-US" smtClean="0">
              <a:ea typeface="ヒラギノ角ゴ Pro W3"/>
              <a:cs typeface="ヒラギノ角ゴ Pro W3"/>
            </a:endParaRPr>
          </a:p>
        </p:txBody>
      </p:sp>
      <p:sp>
        <p:nvSpPr>
          <p:cNvPr id="33795" name="Text Box 1"/>
          <p:cNvSpPr txBox="1">
            <a:spLocks noChangeArrowheads="1"/>
          </p:cNvSpPr>
          <p:nvPr/>
        </p:nvSpPr>
        <p:spPr bwMode="auto">
          <a:xfrm>
            <a:off x="1007871" y="624254"/>
            <a:ext cx="4034683" cy="3113943"/>
          </a:xfrm>
          <a:prstGeom prst="rect">
            <a:avLst/>
          </a:prstGeom>
          <a:solidFill>
            <a:srgbClr val="FFFFFF"/>
          </a:solidFill>
          <a:ln w="9525">
            <a:solidFill>
              <a:srgbClr val="000000"/>
            </a:solidFill>
            <a:miter lim="800000"/>
            <a:headEnd/>
            <a:tailEnd/>
          </a:ln>
        </p:spPr>
        <p:txBody>
          <a:bodyPr wrap="none" lIns="82058" tIns="41029" rIns="82058" bIns="41029"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nb-NO">
              <a:ea typeface="ヒラギノ角ゴ Pro W3"/>
              <a:cs typeface="ヒラギノ角ゴ Pro W3"/>
            </a:endParaRPr>
          </a:p>
        </p:txBody>
      </p:sp>
      <p:sp>
        <p:nvSpPr>
          <p:cNvPr id="33796" name="Text Box 2"/>
          <p:cNvSpPr>
            <a:spLocks noGrp="1" noChangeArrowheads="1"/>
          </p:cNvSpPr>
          <p:nvPr>
            <p:ph type="body"/>
          </p:nvPr>
        </p:nvSpPr>
        <p:spPr>
          <a:xfrm>
            <a:off x="684199" y="4341935"/>
            <a:ext cx="5488002"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nb-NO" smtClean="0">
              <a:latin typeface="Arial" pitchFamily="34" charset="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82BD73C-47F3-43F4-A3A1-D48F4E13D1AD}" type="slidenum">
              <a:rPr lang="en-US" smtClean="0">
                <a:ea typeface="ヒラギノ角ゴ Pro W3"/>
                <a:cs typeface="ヒラギノ角ゴ Pro W3"/>
              </a:rPr>
              <a:pPr eaLnBrk="1" hangingPunct="1"/>
              <a:t>14</a:t>
            </a:fld>
            <a:endParaRPr lang="en-US" smtClean="0">
              <a:ea typeface="ヒラギノ角ゴ Pro W3"/>
              <a:cs typeface="ヒラギノ角ゴ Pro W3"/>
            </a:endParaRPr>
          </a:p>
        </p:txBody>
      </p:sp>
      <p:sp>
        <p:nvSpPr>
          <p:cNvPr id="34819" name="Text Box 1"/>
          <p:cNvSpPr txBox="1">
            <a:spLocks noChangeArrowheads="1"/>
          </p:cNvSpPr>
          <p:nvPr/>
        </p:nvSpPr>
        <p:spPr bwMode="auto">
          <a:xfrm>
            <a:off x="1007871" y="624254"/>
            <a:ext cx="4034683" cy="3113943"/>
          </a:xfrm>
          <a:prstGeom prst="rect">
            <a:avLst/>
          </a:prstGeom>
          <a:solidFill>
            <a:srgbClr val="FFFFFF"/>
          </a:solidFill>
          <a:ln w="9525">
            <a:solidFill>
              <a:srgbClr val="000000"/>
            </a:solidFill>
            <a:miter lim="800000"/>
            <a:headEnd/>
            <a:tailEnd/>
          </a:ln>
        </p:spPr>
        <p:txBody>
          <a:bodyPr wrap="none" lIns="82058" tIns="41029" rIns="82058" bIns="41029"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nb-NO">
              <a:ea typeface="ヒラギノ角ゴ Pro W3"/>
              <a:cs typeface="ヒラギノ角ゴ Pro W3"/>
            </a:endParaRPr>
          </a:p>
        </p:txBody>
      </p:sp>
      <p:sp>
        <p:nvSpPr>
          <p:cNvPr id="34820" name="Text Box 2"/>
          <p:cNvSpPr>
            <a:spLocks noGrp="1" noChangeArrowheads="1"/>
          </p:cNvSpPr>
          <p:nvPr>
            <p:ph type="body"/>
          </p:nvPr>
        </p:nvSpPr>
        <p:spPr>
          <a:xfrm>
            <a:off x="684199" y="4341935"/>
            <a:ext cx="5488002"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nb-NO" smtClean="0">
              <a:latin typeface="Arial" pitchFamily="34" charset="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B56636F-9E64-48A9-A0E8-D6911EA208CE}" type="datetimeFigureOut">
              <a:rPr lang="nb-NO" smtClean="0"/>
              <a:pPr/>
              <a:t>27.09.2014</a:t>
            </a:fld>
            <a:endParaRPr lang="nb-NO"/>
          </a:p>
        </p:txBody>
      </p:sp>
      <p:sp>
        <p:nvSpPr>
          <p:cNvPr id="19" name="Footer Placeholder 18"/>
          <p:cNvSpPr>
            <a:spLocks noGrp="1"/>
          </p:cNvSpPr>
          <p:nvPr>
            <p:ph type="ftr" sz="quarter" idx="11"/>
          </p:nvPr>
        </p:nvSpPr>
        <p:spPr/>
        <p:txBody>
          <a:bodyPr/>
          <a:lstStyle/>
          <a:p>
            <a:endParaRPr lang="nb-NO"/>
          </a:p>
        </p:txBody>
      </p:sp>
      <p:sp>
        <p:nvSpPr>
          <p:cNvPr id="27" name="Slide Number Placeholder 26"/>
          <p:cNvSpPr>
            <a:spLocks noGrp="1"/>
          </p:cNvSpPr>
          <p:nvPr>
            <p:ph type="sldNum" sz="quarter" idx="12"/>
          </p:nvPr>
        </p:nvSpPr>
        <p:spPr/>
        <p:txBody>
          <a:bodyPr/>
          <a:lstStyle/>
          <a:p>
            <a:fld id="{FAEFB388-42AA-4DF2-851A-CCA4A06B24AA}" type="slidenum">
              <a:rPr lang="nb-NO" smtClean="0"/>
              <a:pPr/>
              <a:t>‹#›</a:t>
            </a:fld>
            <a:endParaRPr lang="nb-NO"/>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56636F-9E64-48A9-A0E8-D6911EA208CE}" type="datetimeFigureOut">
              <a:rPr lang="nb-NO" smtClean="0"/>
              <a:pPr/>
              <a:t>27.09.2014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AEFB388-42AA-4DF2-851A-CCA4A06B24AA}"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56636F-9E64-48A9-A0E8-D6911EA208CE}" type="datetimeFigureOut">
              <a:rPr lang="nb-NO" smtClean="0"/>
              <a:pPr/>
              <a:t>27.09.2014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AEFB388-42AA-4DF2-851A-CCA4A06B24AA}" type="slidenum">
              <a:rPr lang="nb-NO" smtClean="0"/>
              <a:pPr/>
              <a:t>‹#›</a:t>
            </a:fld>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nb-NO" smtClean="0"/>
              <a:t>Klikk for å redigere tittelstil</a:t>
            </a:r>
            <a:endParaRPr lang="nb-NO"/>
          </a:p>
        </p:txBody>
      </p:sp>
      <p:sp>
        <p:nvSpPr>
          <p:cNvPr id="3" name="Text Placeholder 2"/>
          <p:cNvSpPr>
            <a:spLocks noGrp="1"/>
          </p:cNvSpPr>
          <p:nvPr>
            <p:ph type="body" sz="half" idx="1"/>
          </p:nvPr>
        </p:nvSpPr>
        <p:spPr>
          <a:xfrm>
            <a:off x="653760" y="1795869"/>
            <a:ext cx="3945600" cy="375447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Content Placeholder 3"/>
          <p:cNvSpPr>
            <a:spLocks noGrp="1"/>
          </p:cNvSpPr>
          <p:nvPr>
            <p:ph sz="half" idx="2"/>
          </p:nvPr>
        </p:nvSpPr>
        <p:spPr>
          <a:xfrm>
            <a:off x="4737600" y="1795869"/>
            <a:ext cx="3947040" cy="375447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Date Placeholder 4"/>
          <p:cNvSpPr>
            <a:spLocks noGrp="1"/>
          </p:cNvSpPr>
          <p:nvPr>
            <p:ph type="dt" idx="10"/>
          </p:nvPr>
        </p:nvSpPr>
        <p:spPr>
          <a:xfrm>
            <a:off x="555625" y="5953125"/>
            <a:ext cx="2128838" cy="471488"/>
          </a:xfrm>
        </p:spPr>
        <p:txBody>
          <a:bodyPr/>
          <a:lstStyle>
            <a:lvl1pPr>
              <a:defRPr/>
            </a:lvl1pPr>
          </a:lstStyle>
          <a:p>
            <a:pPr>
              <a:defRPr/>
            </a:pPr>
            <a:endParaRPr lang="en-US"/>
          </a:p>
        </p:txBody>
      </p:sp>
      <p:sp>
        <p:nvSpPr>
          <p:cNvPr id="6" name="Footer Placeholder 5"/>
          <p:cNvSpPr>
            <a:spLocks noGrp="1"/>
          </p:cNvSpPr>
          <p:nvPr>
            <p:ph type="ftr" idx="11"/>
          </p:nvPr>
        </p:nvSpPr>
        <p:spPr>
          <a:xfrm>
            <a:off x="3225800" y="5953125"/>
            <a:ext cx="2897188" cy="471488"/>
          </a:xfrm>
          <a:prstGeom prst="rect">
            <a:avLst/>
          </a:prstGeom>
        </p:spPr>
        <p:txBody>
          <a:bodyPr/>
          <a:lstStyle>
            <a:lvl1pPr>
              <a:defRPr>
                <a:latin typeface="Arial" charset="0"/>
              </a:defRPr>
            </a:lvl1pPr>
          </a:lstStyle>
          <a:p>
            <a:pPr>
              <a:defRPr/>
            </a:pPr>
            <a:endParaRPr lang="en-US"/>
          </a:p>
        </p:txBody>
      </p:sp>
      <p:sp>
        <p:nvSpPr>
          <p:cNvPr id="7" name="Slide Number Placeholder 6"/>
          <p:cNvSpPr>
            <a:spLocks noGrp="1"/>
          </p:cNvSpPr>
          <p:nvPr>
            <p:ph type="sldNum" idx="12"/>
          </p:nvPr>
        </p:nvSpPr>
        <p:spPr>
          <a:xfrm>
            <a:off x="6654800" y="5953125"/>
            <a:ext cx="2127250" cy="471488"/>
          </a:xfrm>
        </p:spPr>
        <p:txBody>
          <a:bodyPr/>
          <a:lstStyle>
            <a:lvl1pPr>
              <a:defRPr/>
            </a:lvl1pPr>
          </a:lstStyle>
          <a:p>
            <a:pPr>
              <a:defRPr/>
            </a:pPr>
            <a:fld id="{387BAF63-C9B0-4999-80D9-4323F003382D}" type="slidenum">
              <a:rPr lang="en-US"/>
              <a:pPr>
                <a:defRPr/>
              </a:pPr>
              <a:t>‹#›</a:t>
            </a:fld>
            <a:endParaRPr lang="en-US"/>
          </a:p>
        </p:txBody>
      </p:sp>
    </p:spTree>
    <p:extLst>
      <p:ext uri="{BB962C8B-B14F-4D97-AF65-F5344CB8AC3E}">
        <p14:creationId xmlns="" xmlns:p14="http://schemas.microsoft.com/office/powerpoint/2010/main" val="134227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56636F-9E64-48A9-A0E8-D6911EA208CE}" type="datetimeFigureOut">
              <a:rPr lang="nb-NO" smtClean="0"/>
              <a:pPr/>
              <a:t>27.09.2014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AEFB388-42AA-4DF2-851A-CCA4A06B24AA}"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B56636F-9E64-48A9-A0E8-D6911EA208CE}" type="datetimeFigureOut">
              <a:rPr lang="nb-NO" smtClean="0"/>
              <a:pPr/>
              <a:t>27.09.2014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AEFB388-42AA-4DF2-851A-CCA4A06B24AA}" type="slidenum">
              <a:rPr lang="nb-NO" smtClean="0"/>
              <a:pPr/>
              <a:t>‹#›</a:t>
            </a:fld>
            <a:endParaRPr lang="nb-N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B56636F-9E64-48A9-A0E8-D6911EA208CE}" type="datetimeFigureOut">
              <a:rPr lang="nb-NO" smtClean="0"/>
              <a:pPr/>
              <a:t>27.09.2014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AEFB388-42AA-4DF2-851A-CCA4A06B24AA}"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B56636F-9E64-48A9-A0E8-D6911EA208CE}" type="datetimeFigureOut">
              <a:rPr lang="nb-NO" smtClean="0"/>
              <a:pPr/>
              <a:t>27.09.2014</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FAEFB388-42AA-4DF2-851A-CCA4A06B24AA}"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B56636F-9E64-48A9-A0E8-D6911EA208CE}" type="datetimeFigureOut">
              <a:rPr lang="nb-NO" smtClean="0"/>
              <a:pPr/>
              <a:t>27.09.2014</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FAEFB388-42AA-4DF2-851A-CCA4A06B24AA}"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56636F-9E64-48A9-A0E8-D6911EA208CE}" type="datetimeFigureOut">
              <a:rPr lang="nb-NO" smtClean="0"/>
              <a:pPr/>
              <a:t>27.09.2014</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FAEFB388-42AA-4DF2-851A-CCA4A06B24AA}"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B56636F-9E64-48A9-A0E8-D6911EA208CE}" type="datetimeFigureOut">
              <a:rPr lang="nb-NO" smtClean="0"/>
              <a:pPr/>
              <a:t>27.09.2014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AEFB388-42AA-4DF2-851A-CCA4A06B24AA}"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B56636F-9E64-48A9-A0E8-D6911EA208CE}" type="datetimeFigureOut">
              <a:rPr lang="nb-NO" smtClean="0"/>
              <a:pPr/>
              <a:t>27.09.2014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a:xfrm>
            <a:off x="8077200" y="6356350"/>
            <a:ext cx="609600" cy="365125"/>
          </a:xfrm>
        </p:spPr>
        <p:txBody>
          <a:bodyPr/>
          <a:lstStyle/>
          <a:p>
            <a:fld id="{FAEFB388-42AA-4DF2-851A-CCA4A06B24AA}" type="slidenum">
              <a:rPr lang="nb-NO" smtClean="0"/>
              <a:pPr/>
              <a:t>‹#›</a:t>
            </a:fld>
            <a:endParaRPr lang="nb-NO"/>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B56636F-9E64-48A9-A0E8-D6911EA208CE}" type="datetimeFigureOut">
              <a:rPr lang="nb-NO" smtClean="0"/>
              <a:pPr/>
              <a:t>27.09.2014</a:t>
            </a:fld>
            <a:endParaRPr lang="nb-NO"/>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nb-NO"/>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AEFB388-42AA-4DF2-851A-CCA4A06B24AA}" type="slidenum">
              <a:rPr lang="nb-NO" smtClean="0"/>
              <a:pPr/>
              <a:t>‹#›</a:t>
            </a:fld>
            <a:endParaRPr lang="nb-NO"/>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norinnova.no/nb" TargetMode="External"/><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hyperlink" Target="http://medicinalchemistry.pharmaceuticalconference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microsoft.com/office/2007/relationships/diagramDrawing" Target="../diagrams/drawing2.xml"/><Relationship Id="rId3" Type="http://schemas.openxmlformats.org/officeDocument/2006/relationships/diagramData" Target="../diagrams/data1.xml"/><Relationship Id="rId7" Type="http://schemas.openxmlformats.org/officeDocument/2006/relationships/diagramData" Target="../diagrams/data2.xml"/><Relationship Id="rId12"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3.png"/><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13" Type="http://schemas.microsoft.com/office/2007/relationships/diagramDrawing" Target="../diagrams/drawing4.xml"/><Relationship Id="rId3" Type="http://schemas.openxmlformats.org/officeDocument/2006/relationships/diagramData" Target="../diagrams/data3.xml"/><Relationship Id="rId7" Type="http://schemas.openxmlformats.org/officeDocument/2006/relationships/diagramData" Target="../diagrams/data4.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image" Target="../media/image3.png"/><Relationship Id="rId5" Type="http://schemas.openxmlformats.org/officeDocument/2006/relationships/diagramQuickStyle" Target="../diagrams/quickStyle3.xml"/><Relationship Id="rId10" Type="http://schemas.openxmlformats.org/officeDocument/2006/relationships/diagramColors" Target="../diagrams/colors4.xml"/><Relationship Id="rId4" Type="http://schemas.openxmlformats.org/officeDocument/2006/relationships/diagramLayout" Target="../diagrams/layout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body"/>
          </p:nvPr>
        </p:nvSpPr>
        <p:spPr>
          <a:xfrm>
            <a:off x="622300" y="1797050"/>
            <a:ext cx="6462713" cy="3732213"/>
          </a:xfrm>
        </p:spPr>
        <p:txBody>
          <a:bodyPr tIns="25471"/>
          <a:lstStyle/>
          <a:p>
            <a:pPr marL="309563" indent="-309563" eaLnBrk="1" hangingPunct="1">
              <a:spcBef>
                <a:spcPts val="725"/>
              </a:spcBef>
              <a:tabLst>
                <a:tab pos="655638" algn="l"/>
                <a:tab pos="1312863" algn="l"/>
                <a:tab pos="1968500" algn="l"/>
                <a:tab pos="2625725" algn="l"/>
                <a:tab pos="3282950" algn="l"/>
                <a:tab pos="3938588" algn="l"/>
                <a:tab pos="4595813" algn="l"/>
                <a:tab pos="5253038" algn="l"/>
                <a:tab pos="5908675" algn="l"/>
              </a:tabLst>
              <a:defRPr/>
            </a:pPr>
            <a:endParaRPr lang="en-US" sz="2900" dirty="0" smtClean="0">
              <a:solidFill>
                <a:srgbClr val="000080"/>
              </a:solidFill>
            </a:endParaRPr>
          </a:p>
          <a:p>
            <a:pPr marL="309563" indent="-309563" eaLnBrk="1" hangingPunct="1">
              <a:spcBef>
                <a:spcPts val="725"/>
              </a:spcBef>
              <a:tabLst>
                <a:tab pos="655638" algn="l"/>
                <a:tab pos="1312863" algn="l"/>
                <a:tab pos="1968500" algn="l"/>
                <a:tab pos="2625725" algn="l"/>
                <a:tab pos="3282950" algn="l"/>
                <a:tab pos="3938588" algn="l"/>
                <a:tab pos="4595813" algn="l"/>
                <a:tab pos="5253038" algn="l"/>
                <a:tab pos="5908675" algn="l"/>
              </a:tabLst>
              <a:defRPr/>
            </a:pPr>
            <a:endParaRPr lang="en-US" sz="2900" dirty="0" smtClean="0">
              <a:solidFill>
                <a:srgbClr val="000080"/>
              </a:solidFill>
            </a:endParaRPr>
          </a:p>
        </p:txBody>
      </p:sp>
      <p:sp>
        <p:nvSpPr>
          <p:cNvPr id="8195" name="Oval 2"/>
          <p:cNvSpPr>
            <a:spLocks noChangeArrowheads="1"/>
          </p:cNvSpPr>
          <p:nvPr/>
        </p:nvSpPr>
        <p:spPr bwMode="auto">
          <a:xfrm>
            <a:off x="1312863" y="2351088"/>
            <a:ext cx="3608387" cy="2971800"/>
          </a:xfrm>
          <a:prstGeom prst="ellipse">
            <a:avLst/>
          </a:prstGeom>
          <a:gradFill rotWithShape="0">
            <a:gsLst>
              <a:gs pos="0">
                <a:srgbClr val="FFFFFF"/>
              </a:gs>
              <a:gs pos="100000">
                <a:srgbClr val="E6FF00"/>
              </a:gs>
            </a:gsLst>
            <a:path path="shape">
              <a:fillToRect l="50000" t="50000" r="50000" b="50000"/>
            </a:path>
          </a:gradFill>
          <a:ln w="76320">
            <a:solidFill>
              <a:srgbClr val="FF9966"/>
            </a:solidFill>
            <a:miter lim="800000"/>
            <a:headEnd/>
            <a:tailEnd/>
          </a:ln>
        </p:spPr>
        <p:txBody>
          <a:bodyPr wrap="none" lIns="82945" tIns="41473" rIns="82945" bIns="41473" anchor="ctr"/>
          <a:lstStyle/>
          <a:p>
            <a:endParaRPr lang="nb-NO"/>
          </a:p>
        </p:txBody>
      </p:sp>
      <p:sp>
        <p:nvSpPr>
          <p:cNvPr id="8196" name="AutoShape 3"/>
          <p:cNvSpPr>
            <a:spLocks noChangeArrowheads="1"/>
          </p:cNvSpPr>
          <p:nvPr/>
        </p:nvSpPr>
        <p:spPr bwMode="auto">
          <a:xfrm>
            <a:off x="4146550" y="3249613"/>
            <a:ext cx="1314450" cy="1036637"/>
          </a:xfrm>
          <a:prstGeom prst="roundRect">
            <a:avLst>
              <a:gd name="adj" fmla="val 16667"/>
            </a:avLst>
          </a:prstGeom>
          <a:gradFill rotWithShape="0">
            <a:gsLst>
              <a:gs pos="0">
                <a:srgbClr val="2F7517"/>
              </a:gs>
              <a:gs pos="50000">
                <a:srgbClr val="66FF33"/>
              </a:gs>
              <a:gs pos="100000">
                <a:srgbClr val="2F7517"/>
              </a:gs>
            </a:gsLst>
            <a:lin ang="5400000" scaled="1"/>
          </a:gradFill>
          <a:ln w="9360">
            <a:solidFill>
              <a:srgbClr val="000000"/>
            </a:solidFill>
            <a:miter lim="800000"/>
            <a:headEnd/>
            <a:tailEnd/>
          </a:ln>
        </p:spPr>
        <p:txBody>
          <a:bodyPr wrap="none" lIns="81639" tIns="61719" rIns="81639" bIns="42452" anchor="ctr"/>
          <a:lstStyle/>
          <a:p>
            <a:pPr algn="ctr">
              <a:tabLst>
                <a:tab pos="655638" algn="l"/>
                <a:tab pos="1312863" algn="l"/>
              </a:tabLst>
            </a:pPr>
            <a:r>
              <a:rPr lang="en-US" sz="2200" dirty="0" smtClean="0">
                <a:solidFill>
                  <a:srgbClr val="000000"/>
                </a:solidFill>
              </a:rPr>
              <a:t>ABC</a:t>
            </a:r>
            <a:endParaRPr lang="en-US" sz="2200" dirty="0">
              <a:solidFill>
                <a:srgbClr val="000000"/>
              </a:solidFill>
            </a:endParaRPr>
          </a:p>
          <a:p>
            <a:pPr algn="ctr">
              <a:tabLst>
                <a:tab pos="655638" algn="l"/>
                <a:tab pos="1312863" algn="l"/>
              </a:tabLst>
            </a:pPr>
            <a:r>
              <a:rPr lang="en-US" sz="2200" dirty="0">
                <a:solidFill>
                  <a:srgbClr val="000000"/>
                </a:solidFill>
              </a:rPr>
              <a:t>transporter</a:t>
            </a:r>
          </a:p>
        </p:txBody>
      </p:sp>
      <p:sp>
        <p:nvSpPr>
          <p:cNvPr id="8197" name="Oval 4"/>
          <p:cNvSpPr>
            <a:spLocks noChangeArrowheads="1"/>
          </p:cNvSpPr>
          <p:nvPr/>
        </p:nvSpPr>
        <p:spPr bwMode="auto">
          <a:xfrm>
            <a:off x="2211388" y="3455988"/>
            <a:ext cx="1658937" cy="554037"/>
          </a:xfrm>
          <a:prstGeom prst="ellipse">
            <a:avLst/>
          </a:prstGeom>
          <a:gradFill rotWithShape="0">
            <a:gsLst>
              <a:gs pos="0">
                <a:srgbClr val="FFFFFF"/>
              </a:gs>
              <a:gs pos="100000">
                <a:srgbClr val="757575"/>
              </a:gs>
            </a:gsLst>
            <a:path path="shape">
              <a:fillToRect l="50000" t="50000" r="50000" b="50000"/>
            </a:path>
          </a:gradFill>
          <a:ln w="9360">
            <a:solidFill>
              <a:srgbClr val="000000"/>
            </a:solidFill>
            <a:miter lim="800000"/>
            <a:headEnd/>
            <a:tailEnd/>
          </a:ln>
        </p:spPr>
        <p:txBody>
          <a:bodyPr wrap="none" lIns="81639" tIns="61719" rIns="81639" bIns="42452" anchor="ctr"/>
          <a:lstStyle/>
          <a:p>
            <a:pPr algn="ctr">
              <a:tabLst>
                <a:tab pos="655638" algn="l"/>
                <a:tab pos="1312863" algn="l"/>
              </a:tabLst>
            </a:pPr>
            <a:r>
              <a:rPr lang="en-US" sz="2200" dirty="0" smtClean="0">
                <a:solidFill>
                  <a:srgbClr val="000000"/>
                </a:solidFill>
              </a:rPr>
              <a:t>cytostatic</a:t>
            </a:r>
            <a:endParaRPr lang="en-US" sz="2200" dirty="0">
              <a:solidFill>
                <a:srgbClr val="000000"/>
              </a:solidFill>
            </a:endParaRPr>
          </a:p>
        </p:txBody>
      </p:sp>
    </p:spTree>
    <p:extLst>
      <p:ext uri="{BB962C8B-B14F-4D97-AF65-F5344CB8AC3E}">
        <p14:creationId xmlns="" xmlns:p14="http://schemas.microsoft.com/office/powerpoint/2010/main" val="425112542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body"/>
          </p:nvPr>
        </p:nvSpPr>
        <p:spPr>
          <a:xfrm>
            <a:off x="622300" y="1797050"/>
            <a:ext cx="6462713" cy="3732213"/>
          </a:xfrm>
        </p:spPr>
        <p:txBody>
          <a:bodyPr tIns="25471"/>
          <a:lstStyle/>
          <a:p>
            <a:pPr marL="309563" indent="-309563" eaLnBrk="1" hangingPunct="1">
              <a:spcBef>
                <a:spcPts val="725"/>
              </a:spcBef>
              <a:tabLst>
                <a:tab pos="655638" algn="l"/>
                <a:tab pos="1312863" algn="l"/>
                <a:tab pos="1968500" algn="l"/>
                <a:tab pos="2625725" algn="l"/>
                <a:tab pos="3282950" algn="l"/>
                <a:tab pos="3938588" algn="l"/>
                <a:tab pos="4595813" algn="l"/>
                <a:tab pos="5253038" algn="l"/>
                <a:tab pos="5908675" algn="l"/>
              </a:tabLst>
              <a:defRPr/>
            </a:pPr>
            <a:endParaRPr lang="en-US" sz="2900" dirty="0" smtClean="0">
              <a:solidFill>
                <a:srgbClr val="000080"/>
              </a:solidFill>
            </a:endParaRPr>
          </a:p>
          <a:p>
            <a:pPr marL="309563" indent="-309563" eaLnBrk="1" hangingPunct="1">
              <a:spcBef>
                <a:spcPts val="725"/>
              </a:spcBef>
              <a:tabLst>
                <a:tab pos="655638" algn="l"/>
                <a:tab pos="1312863" algn="l"/>
                <a:tab pos="1968500" algn="l"/>
                <a:tab pos="2625725" algn="l"/>
                <a:tab pos="3282950" algn="l"/>
                <a:tab pos="3938588" algn="l"/>
                <a:tab pos="4595813" algn="l"/>
                <a:tab pos="5253038" algn="l"/>
                <a:tab pos="5908675" algn="l"/>
              </a:tabLst>
              <a:defRPr/>
            </a:pPr>
            <a:endParaRPr lang="en-US" sz="2900" dirty="0" smtClean="0">
              <a:solidFill>
                <a:srgbClr val="000080"/>
              </a:solidFill>
            </a:endParaRPr>
          </a:p>
        </p:txBody>
      </p:sp>
      <p:sp>
        <p:nvSpPr>
          <p:cNvPr id="9219" name="Oval 2"/>
          <p:cNvSpPr>
            <a:spLocks noChangeArrowheads="1"/>
          </p:cNvSpPr>
          <p:nvPr/>
        </p:nvSpPr>
        <p:spPr bwMode="auto">
          <a:xfrm>
            <a:off x="1312863" y="2351088"/>
            <a:ext cx="3608387" cy="2971800"/>
          </a:xfrm>
          <a:prstGeom prst="ellipse">
            <a:avLst/>
          </a:prstGeom>
          <a:gradFill rotWithShape="0">
            <a:gsLst>
              <a:gs pos="0">
                <a:srgbClr val="FFFFFF"/>
              </a:gs>
              <a:gs pos="100000">
                <a:srgbClr val="E6FF00"/>
              </a:gs>
            </a:gsLst>
            <a:path path="shape">
              <a:fillToRect l="50000" t="50000" r="50000" b="50000"/>
            </a:path>
          </a:gradFill>
          <a:ln w="76320">
            <a:solidFill>
              <a:srgbClr val="FF9966"/>
            </a:solidFill>
            <a:miter lim="800000"/>
            <a:headEnd/>
            <a:tailEnd/>
          </a:ln>
        </p:spPr>
        <p:txBody>
          <a:bodyPr wrap="none" lIns="82945" tIns="41473" rIns="82945" bIns="41473" anchor="ctr"/>
          <a:lstStyle/>
          <a:p>
            <a:endParaRPr lang="nb-NO"/>
          </a:p>
        </p:txBody>
      </p:sp>
      <p:sp>
        <p:nvSpPr>
          <p:cNvPr id="9220" name="Oval 4"/>
          <p:cNvSpPr>
            <a:spLocks noChangeArrowheads="1"/>
          </p:cNvSpPr>
          <p:nvPr/>
        </p:nvSpPr>
        <p:spPr bwMode="auto">
          <a:xfrm>
            <a:off x="3940175" y="3455988"/>
            <a:ext cx="1658938" cy="554037"/>
          </a:xfrm>
          <a:prstGeom prst="ellipse">
            <a:avLst/>
          </a:prstGeom>
          <a:gradFill rotWithShape="0">
            <a:gsLst>
              <a:gs pos="0">
                <a:srgbClr val="FFFFFF"/>
              </a:gs>
              <a:gs pos="100000">
                <a:srgbClr val="757575"/>
              </a:gs>
            </a:gsLst>
            <a:path path="shape">
              <a:fillToRect l="50000" t="50000" r="50000" b="50000"/>
            </a:path>
          </a:gradFill>
          <a:ln w="9360">
            <a:solidFill>
              <a:srgbClr val="000000"/>
            </a:solidFill>
            <a:miter lim="800000"/>
            <a:headEnd/>
            <a:tailEnd/>
          </a:ln>
        </p:spPr>
        <p:txBody>
          <a:bodyPr wrap="none" lIns="81639" tIns="61719" rIns="81639" bIns="42452" anchor="ctr"/>
          <a:lstStyle/>
          <a:p>
            <a:pPr algn="ctr">
              <a:tabLst>
                <a:tab pos="655638" algn="l"/>
                <a:tab pos="1312863" algn="l"/>
              </a:tabLst>
            </a:pPr>
            <a:r>
              <a:rPr lang="en-US" sz="2200">
                <a:solidFill>
                  <a:srgbClr val="000000"/>
                </a:solidFill>
              </a:rPr>
              <a:t>Cytotoxic</a:t>
            </a:r>
          </a:p>
        </p:txBody>
      </p:sp>
      <p:sp>
        <p:nvSpPr>
          <p:cNvPr id="9221" name="AutoShape 7"/>
          <p:cNvSpPr>
            <a:spLocks noChangeArrowheads="1"/>
          </p:cNvSpPr>
          <p:nvPr/>
        </p:nvSpPr>
        <p:spPr bwMode="auto">
          <a:xfrm>
            <a:off x="4146550" y="3249613"/>
            <a:ext cx="1314450" cy="1036637"/>
          </a:xfrm>
          <a:prstGeom prst="roundRect">
            <a:avLst>
              <a:gd name="adj" fmla="val 16667"/>
            </a:avLst>
          </a:prstGeom>
          <a:gradFill rotWithShape="0">
            <a:gsLst>
              <a:gs pos="0">
                <a:srgbClr val="2F7517"/>
              </a:gs>
              <a:gs pos="50000">
                <a:srgbClr val="66FF33"/>
              </a:gs>
              <a:gs pos="100000">
                <a:srgbClr val="2F7517"/>
              </a:gs>
            </a:gsLst>
            <a:lin ang="5400000" scaled="1"/>
          </a:gradFill>
          <a:ln w="9360">
            <a:solidFill>
              <a:srgbClr val="000000"/>
            </a:solidFill>
            <a:miter lim="800000"/>
            <a:headEnd/>
            <a:tailEnd/>
          </a:ln>
        </p:spPr>
        <p:txBody>
          <a:bodyPr wrap="none" lIns="81639" tIns="61719" rIns="81639" bIns="42452" anchor="ctr"/>
          <a:lstStyle/>
          <a:p>
            <a:pPr algn="ctr">
              <a:tabLst>
                <a:tab pos="655638" algn="l"/>
                <a:tab pos="1312863" algn="l"/>
              </a:tabLst>
            </a:pPr>
            <a:r>
              <a:rPr lang="en-US" sz="2200" dirty="0" smtClean="0">
                <a:solidFill>
                  <a:srgbClr val="000000"/>
                </a:solidFill>
              </a:rPr>
              <a:t>ABC</a:t>
            </a:r>
            <a:endParaRPr lang="en-US" sz="2200" dirty="0">
              <a:solidFill>
                <a:srgbClr val="000000"/>
              </a:solidFill>
            </a:endParaRPr>
          </a:p>
          <a:p>
            <a:pPr algn="ctr">
              <a:tabLst>
                <a:tab pos="655638" algn="l"/>
                <a:tab pos="1312863" algn="l"/>
              </a:tabLst>
            </a:pPr>
            <a:r>
              <a:rPr lang="en-US" sz="2200" dirty="0">
                <a:solidFill>
                  <a:srgbClr val="000000"/>
                </a:solidFill>
              </a:rPr>
              <a:t>transporter</a:t>
            </a:r>
          </a:p>
        </p:txBody>
      </p:sp>
    </p:spTree>
    <p:extLst>
      <p:ext uri="{BB962C8B-B14F-4D97-AF65-F5344CB8AC3E}">
        <p14:creationId xmlns="" xmlns:p14="http://schemas.microsoft.com/office/powerpoint/2010/main" val="58591293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body"/>
          </p:nvPr>
        </p:nvSpPr>
        <p:spPr>
          <a:xfrm>
            <a:off x="622300" y="1797050"/>
            <a:ext cx="6462713" cy="3732213"/>
          </a:xfrm>
        </p:spPr>
        <p:txBody>
          <a:bodyPr tIns="25471"/>
          <a:lstStyle/>
          <a:p>
            <a:pPr marL="309563" indent="-309563" eaLnBrk="1" hangingPunct="1">
              <a:spcBef>
                <a:spcPts val="725"/>
              </a:spcBef>
              <a:tabLst>
                <a:tab pos="655638" algn="l"/>
                <a:tab pos="1312863" algn="l"/>
                <a:tab pos="1968500" algn="l"/>
                <a:tab pos="2625725" algn="l"/>
                <a:tab pos="3282950" algn="l"/>
                <a:tab pos="3938588" algn="l"/>
                <a:tab pos="4595813" algn="l"/>
                <a:tab pos="5253038" algn="l"/>
                <a:tab pos="5908675" algn="l"/>
              </a:tabLst>
              <a:defRPr/>
            </a:pPr>
            <a:endParaRPr lang="en-US" sz="2900" dirty="0" smtClean="0">
              <a:solidFill>
                <a:srgbClr val="000080"/>
              </a:solidFill>
            </a:endParaRPr>
          </a:p>
          <a:p>
            <a:pPr marL="309563" indent="-309563" eaLnBrk="1" hangingPunct="1">
              <a:spcBef>
                <a:spcPts val="725"/>
              </a:spcBef>
              <a:tabLst>
                <a:tab pos="655638" algn="l"/>
                <a:tab pos="1312863" algn="l"/>
                <a:tab pos="1968500" algn="l"/>
                <a:tab pos="2625725" algn="l"/>
                <a:tab pos="3282950" algn="l"/>
                <a:tab pos="3938588" algn="l"/>
                <a:tab pos="4595813" algn="l"/>
                <a:tab pos="5253038" algn="l"/>
                <a:tab pos="5908675" algn="l"/>
              </a:tabLst>
              <a:defRPr/>
            </a:pPr>
            <a:endParaRPr lang="en-US" sz="2900" dirty="0" smtClean="0">
              <a:solidFill>
                <a:srgbClr val="000080"/>
              </a:solidFill>
            </a:endParaRPr>
          </a:p>
        </p:txBody>
      </p:sp>
      <p:sp>
        <p:nvSpPr>
          <p:cNvPr id="10243" name="Oval 2"/>
          <p:cNvSpPr>
            <a:spLocks noChangeArrowheads="1"/>
          </p:cNvSpPr>
          <p:nvPr/>
        </p:nvSpPr>
        <p:spPr bwMode="auto">
          <a:xfrm>
            <a:off x="1312863" y="2351088"/>
            <a:ext cx="3608387" cy="2971800"/>
          </a:xfrm>
          <a:prstGeom prst="ellipse">
            <a:avLst/>
          </a:prstGeom>
          <a:gradFill rotWithShape="0">
            <a:gsLst>
              <a:gs pos="0">
                <a:srgbClr val="FFFFFF"/>
              </a:gs>
              <a:gs pos="100000">
                <a:srgbClr val="E6FF00"/>
              </a:gs>
            </a:gsLst>
            <a:path path="shape">
              <a:fillToRect l="50000" t="50000" r="50000" b="50000"/>
            </a:path>
          </a:gradFill>
          <a:ln w="76320">
            <a:solidFill>
              <a:srgbClr val="FF9966"/>
            </a:solidFill>
            <a:miter lim="800000"/>
            <a:headEnd/>
            <a:tailEnd/>
          </a:ln>
        </p:spPr>
        <p:txBody>
          <a:bodyPr wrap="none" lIns="82945" tIns="41473" rIns="82945" bIns="41473" anchor="ctr"/>
          <a:lstStyle/>
          <a:p>
            <a:endParaRPr lang="nb-NO"/>
          </a:p>
        </p:txBody>
      </p:sp>
      <p:sp>
        <p:nvSpPr>
          <p:cNvPr id="10244" name="Oval 3"/>
          <p:cNvSpPr>
            <a:spLocks noChangeArrowheads="1"/>
          </p:cNvSpPr>
          <p:nvPr/>
        </p:nvSpPr>
        <p:spPr bwMode="auto">
          <a:xfrm>
            <a:off x="5599113" y="3455988"/>
            <a:ext cx="1658937" cy="554037"/>
          </a:xfrm>
          <a:prstGeom prst="ellipse">
            <a:avLst/>
          </a:prstGeom>
          <a:gradFill rotWithShape="0">
            <a:gsLst>
              <a:gs pos="0">
                <a:srgbClr val="FFFFFF"/>
              </a:gs>
              <a:gs pos="100000">
                <a:srgbClr val="757575"/>
              </a:gs>
            </a:gsLst>
            <a:path path="shape">
              <a:fillToRect l="50000" t="50000" r="50000" b="50000"/>
            </a:path>
          </a:gradFill>
          <a:ln w="9360">
            <a:solidFill>
              <a:srgbClr val="000000"/>
            </a:solidFill>
            <a:miter lim="800000"/>
            <a:headEnd/>
            <a:tailEnd/>
          </a:ln>
        </p:spPr>
        <p:txBody>
          <a:bodyPr wrap="none" lIns="81639" tIns="61719" rIns="81639" bIns="42452" anchor="ctr"/>
          <a:lstStyle/>
          <a:p>
            <a:pPr algn="ctr">
              <a:tabLst>
                <a:tab pos="655638" algn="l"/>
                <a:tab pos="1312863" algn="l"/>
              </a:tabLst>
            </a:pPr>
            <a:r>
              <a:rPr lang="en-US" sz="2200" dirty="0" smtClean="0">
                <a:solidFill>
                  <a:srgbClr val="000000"/>
                </a:solidFill>
              </a:rPr>
              <a:t>cytostatic</a:t>
            </a:r>
            <a:endParaRPr lang="en-US" sz="2200" dirty="0">
              <a:solidFill>
                <a:srgbClr val="000000"/>
              </a:solidFill>
            </a:endParaRPr>
          </a:p>
        </p:txBody>
      </p:sp>
      <p:sp>
        <p:nvSpPr>
          <p:cNvPr id="10245" name="AutoShape 4"/>
          <p:cNvSpPr>
            <a:spLocks noChangeArrowheads="1"/>
          </p:cNvSpPr>
          <p:nvPr/>
        </p:nvSpPr>
        <p:spPr bwMode="auto">
          <a:xfrm>
            <a:off x="4146550" y="3249613"/>
            <a:ext cx="1314450" cy="1036637"/>
          </a:xfrm>
          <a:prstGeom prst="roundRect">
            <a:avLst>
              <a:gd name="adj" fmla="val 16667"/>
            </a:avLst>
          </a:prstGeom>
          <a:gradFill rotWithShape="0">
            <a:gsLst>
              <a:gs pos="0">
                <a:srgbClr val="2F7517"/>
              </a:gs>
              <a:gs pos="50000">
                <a:srgbClr val="66FF33"/>
              </a:gs>
              <a:gs pos="100000">
                <a:srgbClr val="2F7517"/>
              </a:gs>
            </a:gsLst>
            <a:lin ang="5400000" scaled="1"/>
          </a:gradFill>
          <a:ln w="9360">
            <a:solidFill>
              <a:srgbClr val="000000"/>
            </a:solidFill>
            <a:miter lim="800000"/>
            <a:headEnd/>
            <a:tailEnd/>
          </a:ln>
        </p:spPr>
        <p:txBody>
          <a:bodyPr wrap="none" lIns="81639" tIns="61719" rIns="81639" bIns="42452" anchor="ctr"/>
          <a:lstStyle/>
          <a:p>
            <a:pPr algn="ctr">
              <a:tabLst>
                <a:tab pos="655638" algn="l"/>
                <a:tab pos="1312863" algn="l"/>
              </a:tabLst>
            </a:pPr>
            <a:r>
              <a:rPr lang="en-US" sz="2200" dirty="0" smtClean="0">
                <a:solidFill>
                  <a:srgbClr val="000000"/>
                </a:solidFill>
              </a:rPr>
              <a:t>ABC</a:t>
            </a:r>
            <a:endParaRPr lang="en-US" sz="2200" dirty="0">
              <a:solidFill>
                <a:srgbClr val="000000"/>
              </a:solidFill>
            </a:endParaRPr>
          </a:p>
          <a:p>
            <a:pPr algn="ctr">
              <a:tabLst>
                <a:tab pos="655638" algn="l"/>
                <a:tab pos="1312863" algn="l"/>
              </a:tabLst>
            </a:pPr>
            <a:r>
              <a:rPr lang="en-US" sz="2200" dirty="0">
                <a:solidFill>
                  <a:srgbClr val="000000"/>
                </a:solidFill>
              </a:rPr>
              <a:t>transporter</a:t>
            </a:r>
          </a:p>
        </p:txBody>
      </p:sp>
    </p:spTree>
    <p:extLst>
      <p:ext uri="{BB962C8B-B14F-4D97-AF65-F5344CB8AC3E}">
        <p14:creationId xmlns="" xmlns:p14="http://schemas.microsoft.com/office/powerpoint/2010/main" val="231633720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val 1"/>
          <p:cNvSpPr>
            <a:spLocks noChangeArrowheads="1"/>
          </p:cNvSpPr>
          <p:nvPr/>
        </p:nvSpPr>
        <p:spPr bwMode="auto">
          <a:xfrm>
            <a:off x="1312863" y="2351088"/>
            <a:ext cx="3608387" cy="2971800"/>
          </a:xfrm>
          <a:prstGeom prst="ellipse">
            <a:avLst/>
          </a:prstGeom>
          <a:gradFill rotWithShape="0">
            <a:gsLst>
              <a:gs pos="0">
                <a:srgbClr val="FFFFFF"/>
              </a:gs>
              <a:gs pos="100000">
                <a:srgbClr val="E6FF00"/>
              </a:gs>
            </a:gsLst>
            <a:path path="shape">
              <a:fillToRect l="50000" t="50000" r="50000" b="50000"/>
            </a:path>
          </a:gradFill>
          <a:ln w="76320">
            <a:solidFill>
              <a:srgbClr val="FF9966"/>
            </a:solidFill>
            <a:miter lim="800000"/>
            <a:headEnd/>
            <a:tailEnd/>
          </a:ln>
        </p:spPr>
        <p:txBody>
          <a:bodyPr wrap="none" lIns="82945" tIns="41473" rIns="82945" bIns="41473" anchor="ctr"/>
          <a:lstStyle/>
          <a:p>
            <a:endParaRPr lang="nb-NO"/>
          </a:p>
        </p:txBody>
      </p:sp>
      <p:sp>
        <p:nvSpPr>
          <p:cNvPr id="11267" name="AutoShape 2"/>
          <p:cNvSpPr>
            <a:spLocks noChangeArrowheads="1"/>
          </p:cNvSpPr>
          <p:nvPr/>
        </p:nvSpPr>
        <p:spPr bwMode="auto">
          <a:xfrm>
            <a:off x="4146550" y="3249613"/>
            <a:ext cx="1314450" cy="1036637"/>
          </a:xfrm>
          <a:prstGeom prst="roundRect">
            <a:avLst>
              <a:gd name="adj" fmla="val 16667"/>
            </a:avLst>
          </a:prstGeom>
          <a:gradFill rotWithShape="0">
            <a:gsLst>
              <a:gs pos="0">
                <a:srgbClr val="2F7517"/>
              </a:gs>
              <a:gs pos="50000">
                <a:srgbClr val="66FF33"/>
              </a:gs>
              <a:gs pos="100000">
                <a:srgbClr val="2F7517"/>
              </a:gs>
            </a:gsLst>
            <a:lin ang="5400000" scaled="1"/>
          </a:gradFill>
          <a:ln w="9360">
            <a:solidFill>
              <a:srgbClr val="000000"/>
            </a:solidFill>
            <a:miter lim="800000"/>
            <a:headEnd/>
            <a:tailEnd/>
          </a:ln>
        </p:spPr>
        <p:txBody>
          <a:bodyPr wrap="none" lIns="81639" tIns="61719" rIns="81639" bIns="42452" anchor="ctr"/>
          <a:lstStyle/>
          <a:p>
            <a:pPr algn="ctr">
              <a:tabLst>
                <a:tab pos="655638" algn="l"/>
                <a:tab pos="1312863" algn="l"/>
              </a:tabLst>
            </a:pPr>
            <a:r>
              <a:rPr lang="en-US" sz="2200" dirty="0" smtClean="0">
                <a:solidFill>
                  <a:srgbClr val="000000"/>
                </a:solidFill>
              </a:rPr>
              <a:t>ABC</a:t>
            </a:r>
            <a:endParaRPr lang="en-US" sz="2200" dirty="0">
              <a:solidFill>
                <a:srgbClr val="000000"/>
              </a:solidFill>
            </a:endParaRPr>
          </a:p>
          <a:p>
            <a:pPr algn="ctr">
              <a:tabLst>
                <a:tab pos="655638" algn="l"/>
                <a:tab pos="1312863" algn="l"/>
              </a:tabLst>
            </a:pPr>
            <a:r>
              <a:rPr lang="en-US" sz="2200" dirty="0">
                <a:solidFill>
                  <a:srgbClr val="000000"/>
                </a:solidFill>
              </a:rPr>
              <a:t>transporter</a:t>
            </a:r>
          </a:p>
        </p:txBody>
      </p:sp>
      <p:sp>
        <p:nvSpPr>
          <p:cNvPr id="11268" name="Oval 3"/>
          <p:cNvSpPr>
            <a:spLocks noChangeArrowheads="1"/>
          </p:cNvSpPr>
          <p:nvPr/>
        </p:nvSpPr>
        <p:spPr bwMode="auto">
          <a:xfrm>
            <a:off x="1589088" y="3455988"/>
            <a:ext cx="1658937" cy="554037"/>
          </a:xfrm>
          <a:prstGeom prst="ellipse">
            <a:avLst/>
          </a:prstGeom>
          <a:gradFill rotWithShape="0">
            <a:gsLst>
              <a:gs pos="0">
                <a:srgbClr val="FFFFFF"/>
              </a:gs>
              <a:gs pos="100000">
                <a:srgbClr val="757575"/>
              </a:gs>
            </a:gsLst>
            <a:path path="shape">
              <a:fillToRect l="50000" t="50000" r="50000" b="50000"/>
            </a:path>
          </a:gradFill>
          <a:ln w="9360">
            <a:solidFill>
              <a:srgbClr val="000000"/>
            </a:solidFill>
            <a:miter lim="800000"/>
            <a:headEnd/>
            <a:tailEnd/>
          </a:ln>
        </p:spPr>
        <p:txBody>
          <a:bodyPr wrap="none" lIns="81639" tIns="61719" rIns="81639" bIns="42452" anchor="ctr"/>
          <a:lstStyle/>
          <a:p>
            <a:pPr algn="ctr">
              <a:tabLst>
                <a:tab pos="655638" algn="l"/>
                <a:tab pos="1312863" algn="l"/>
              </a:tabLst>
            </a:pPr>
            <a:r>
              <a:rPr lang="en-US" sz="2200" dirty="0" smtClean="0">
                <a:solidFill>
                  <a:srgbClr val="000000"/>
                </a:solidFill>
              </a:rPr>
              <a:t>cytostatic</a:t>
            </a:r>
            <a:endParaRPr lang="en-US" sz="2200" dirty="0">
              <a:solidFill>
                <a:srgbClr val="000000"/>
              </a:solidFill>
            </a:endParaRPr>
          </a:p>
        </p:txBody>
      </p:sp>
      <p:sp>
        <p:nvSpPr>
          <p:cNvPr id="11269" name="Oval 4"/>
          <p:cNvSpPr>
            <a:spLocks noChangeArrowheads="1"/>
          </p:cNvSpPr>
          <p:nvPr/>
        </p:nvSpPr>
        <p:spPr bwMode="auto">
          <a:xfrm>
            <a:off x="3525838" y="3111500"/>
            <a:ext cx="414337" cy="414338"/>
          </a:xfrm>
          <a:prstGeom prst="ellipse">
            <a:avLst/>
          </a:prstGeom>
          <a:gradFill rotWithShape="0">
            <a:gsLst>
              <a:gs pos="0">
                <a:srgbClr val="FFFF00"/>
              </a:gs>
              <a:gs pos="100000">
                <a:srgbClr val="FF00FF"/>
              </a:gs>
            </a:gsLst>
            <a:path path="shape">
              <a:fillToRect l="50000" t="50000" r="50000" b="50000"/>
            </a:path>
          </a:gradFill>
          <a:ln w="9360">
            <a:solidFill>
              <a:srgbClr val="000000"/>
            </a:solidFill>
            <a:miter lim="800000"/>
            <a:headEnd/>
            <a:tailEnd/>
          </a:ln>
        </p:spPr>
        <p:txBody>
          <a:bodyPr wrap="none" lIns="82945" tIns="41473" rIns="82945" bIns="41473" anchor="ctr"/>
          <a:lstStyle/>
          <a:p>
            <a:endParaRPr lang="nb-NO"/>
          </a:p>
        </p:txBody>
      </p:sp>
      <p:pic>
        <p:nvPicPr>
          <p:cNvPr id="1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79390" y="2898009"/>
            <a:ext cx="707231" cy="7032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8602789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1"/>
          <p:cNvSpPr>
            <a:spLocks noChangeArrowheads="1"/>
          </p:cNvSpPr>
          <p:nvPr/>
        </p:nvSpPr>
        <p:spPr bwMode="auto">
          <a:xfrm>
            <a:off x="1312863" y="2351088"/>
            <a:ext cx="3608387" cy="2971800"/>
          </a:xfrm>
          <a:prstGeom prst="ellipse">
            <a:avLst/>
          </a:prstGeom>
          <a:gradFill rotWithShape="0">
            <a:gsLst>
              <a:gs pos="0">
                <a:srgbClr val="FFFFFF"/>
              </a:gs>
              <a:gs pos="100000">
                <a:srgbClr val="E6FF00"/>
              </a:gs>
            </a:gsLst>
            <a:path path="shape">
              <a:fillToRect l="50000" t="50000" r="50000" b="50000"/>
            </a:path>
          </a:gradFill>
          <a:ln w="76320">
            <a:solidFill>
              <a:srgbClr val="FF9966"/>
            </a:solidFill>
            <a:miter lim="800000"/>
            <a:headEnd/>
            <a:tailEnd/>
          </a:ln>
        </p:spPr>
        <p:txBody>
          <a:bodyPr wrap="none" lIns="82945" tIns="41473" rIns="82945" bIns="41473" anchor="ctr"/>
          <a:lstStyle/>
          <a:p>
            <a:endParaRPr lang="nb-NO"/>
          </a:p>
        </p:txBody>
      </p:sp>
      <p:sp>
        <p:nvSpPr>
          <p:cNvPr id="12291" name="AutoShape 2"/>
          <p:cNvSpPr>
            <a:spLocks noChangeArrowheads="1"/>
          </p:cNvSpPr>
          <p:nvPr/>
        </p:nvSpPr>
        <p:spPr bwMode="auto">
          <a:xfrm>
            <a:off x="4146550" y="3249613"/>
            <a:ext cx="1314450" cy="1036637"/>
          </a:xfrm>
          <a:prstGeom prst="roundRect">
            <a:avLst>
              <a:gd name="adj" fmla="val 16667"/>
            </a:avLst>
          </a:prstGeom>
          <a:gradFill rotWithShape="0">
            <a:gsLst>
              <a:gs pos="0">
                <a:srgbClr val="2F7517"/>
              </a:gs>
              <a:gs pos="50000">
                <a:srgbClr val="66FF33"/>
              </a:gs>
              <a:gs pos="100000">
                <a:srgbClr val="2F7517"/>
              </a:gs>
            </a:gsLst>
            <a:lin ang="5400000" scaled="1"/>
          </a:gradFill>
          <a:ln w="9360">
            <a:solidFill>
              <a:srgbClr val="000000"/>
            </a:solidFill>
            <a:miter lim="800000"/>
            <a:headEnd/>
            <a:tailEnd/>
          </a:ln>
        </p:spPr>
        <p:txBody>
          <a:bodyPr wrap="none" lIns="81639" tIns="61719" rIns="81639" bIns="42452" anchor="ctr"/>
          <a:lstStyle/>
          <a:p>
            <a:pPr algn="ctr">
              <a:tabLst>
                <a:tab pos="655638" algn="l"/>
                <a:tab pos="1312863" algn="l"/>
              </a:tabLst>
            </a:pPr>
            <a:r>
              <a:rPr lang="en-US" sz="2200" dirty="0" smtClean="0">
                <a:solidFill>
                  <a:srgbClr val="000000"/>
                </a:solidFill>
              </a:rPr>
              <a:t>ABC</a:t>
            </a:r>
            <a:endParaRPr lang="en-US" sz="2200" dirty="0">
              <a:solidFill>
                <a:srgbClr val="000000"/>
              </a:solidFill>
            </a:endParaRPr>
          </a:p>
          <a:p>
            <a:pPr algn="ctr">
              <a:tabLst>
                <a:tab pos="655638" algn="l"/>
                <a:tab pos="1312863" algn="l"/>
              </a:tabLst>
            </a:pPr>
            <a:r>
              <a:rPr lang="en-US" sz="2200" dirty="0">
                <a:solidFill>
                  <a:srgbClr val="000000"/>
                </a:solidFill>
              </a:rPr>
              <a:t>transporter</a:t>
            </a:r>
          </a:p>
        </p:txBody>
      </p:sp>
      <p:sp>
        <p:nvSpPr>
          <p:cNvPr id="12292" name="Oval 3"/>
          <p:cNvSpPr>
            <a:spLocks noChangeArrowheads="1"/>
          </p:cNvSpPr>
          <p:nvPr/>
        </p:nvSpPr>
        <p:spPr bwMode="auto">
          <a:xfrm>
            <a:off x="1589088" y="3455988"/>
            <a:ext cx="1658937" cy="554037"/>
          </a:xfrm>
          <a:prstGeom prst="ellipse">
            <a:avLst/>
          </a:prstGeom>
          <a:gradFill rotWithShape="0">
            <a:gsLst>
              <a:gs pos="0">
                <a:srgbClr val="FFFFFF"/>
              </a:gs>
              <a:gs pos="100000">
                <a:srgbClr val="757575"/>
              </a:gs>
            </a:gsLst>
            <a:path path="shape">
              <a:fillToRect l="50000" t="50000" r="50000" b="50000"/>
            </a:path>
          </a:gradFill>
          <a:ln w="9360">
            <a:solidFill>
              <a:srgbClr val="000000"/>
            </a:solidFill>
            <a:miter lim="800000"/>
            <a:headEnd/>
            <a:tailEnd/>
          </a:ln>
        </p:spPr>
        <p:txBody>
          <a:bodyPr wrap="none" lIns="81639" tIns="61719" rIns="81639" bIns="42452" anchor="ctr"/>
          <a:lstStyle/>
          <a:p>
            <a:pPr algn="ctr">
              <a:tabLst>
                <a:tab pos="655638" algn="l"/>
                <a:tab pos="1312863" algn="l"/>
              </a:tabLst>
            </a:pPr>
            <a:r>
              <a:rPr lang="en-US" sz="2200" dirty="0" smtClean="0">
                <a:solidFill>
                  <a:srgbClr val="000000"/>
                </a:solidFill>
              </a:rPr>
              <a:t>cytostatic</a:t>
            </a:r>
            <a:endParaRPr lang="en-US" sz="2200" dirty="0">
              <a:solidFill>
                <a:srgbClr val="000000"/>
              </a:solidFill>
            </a:endParaRPr>
          </a:p>
        </p:txBody>
      </p:sp>
      <p:sp>
        <p:nvSpPr>
          <p:cNvPr id="12293" name="Oval 4"/>
          <p:cNvSpPr>
            <a:spLocks noChangeArrowheads="1"/>
          </p:cNvSpPr>
          <p:nvPr/>
        </p:nvSpPr>
        <p:spPr bwMode="auto">
          <a:xfrm>
            <a:off x="3870325" y="3525838"/>
            <a:ext cx="414338" cy="414337"/>
          </a:xfrm>
          <a:prstGeom prst="ellipse">
            <a:avLst/>
          </a:prstGeom>
          <a:gradFill rotWithShape="0">
            <a:gsLst>
              <a:gs pos="0">
                <a:srgbClr val="FFFF00"/>
              </a:gs>
              <a:gs pos="100000">
                <a:srgbClr val="FF00FF"/>
              </a:gs>
            </a:gsLst>
            <a:path path="shape">
              <a:fillToRect l="50000" t="50000" r="50000" b="50000"/>
            </a:path>
          </a:gradFill>
          <a:ln w="9360">
            <a:solidFill>
              <a:srgbClr val="000000"/>
            </a:solidFill>
            <a:miter lim="800000"/>
            <a:headEnd/>
            <a:tailEnd/>
          </a:ln>
        </p:spPr>
        <p:txBody>
          <a:bodyPr wrap="none" lIns="82945" tIns="41473" rIns="82945" bIns="41473" anchor="ctr"/>
          <a:lstStyle/>
          <a:p>
            <a:endParaRPr lang="nb-NO"/>
          </a:p>
        </p:txBody>
      </p:sp>
      <p:pic>
        <p:nvPicPr>
          <p:cNvPr id="1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20753" y="3373865"/>
            <a:ext cx="707231" cy="7032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97964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1"/>
          <p:cNvSpPr>
            <a:spLocks noChangeArrowheads="1"/>
          </p:cNvSpPr>
          <p:nvPr/>
        </p:nvSpPr>
        <p:spPr bwMode="auto">
          <a:xfrm>
            <a:off x="1312863" y="2351088"/>
            <a:ext cx="3608387" cy="2971800"/>
          </a:xfrm>
          <a:prstGeom prst="ellipse">
            <a:avLst/>
          </a:prstGeom>
          <a:gradFill rotWithShape="0">
            <a:gsLst>
              <a:gs pos="0">
                <a:srgbClr val="FFFFFF"/>
              </a:gs>
              <a:gs pos="100000">
                <a:srgbClr val="E6FF00"/>
              </a:gs>
            </a:gsLst>
            <a:path path="shape">
              <a:fillToRect l="50000" t="50000" r="50000" b="50000"/>
            </a:path>
          </a:gradFill>
          <a:ln w="76320">
            <a:solidFill>
              <a:srgbClr val="FF9966"/>
            </a:solidFill>
            <a:miter lim="800000"/>
            <a:headEnd/>
            <a:tailEnd/>
          </a:ln>
        </p:spPr>
        <p:txBody>
          <a:bodyPr wrap="none" lIns="82945" tIns="41473" rIns="82945" bIns="41473" anchor="ctr"/>
          <a:lstStyle/>
          <a:p>
            <a:endParaRPr lang="nb-NO"/>
          </a:p>
        </p:txBody>
      </p:sp>
      <p:sp>
        <p:nvSpPr>
          <p:cNvPr id="13315" name="AutoShape 2"/>
          <p:cNvSpPr>
            <a:spLocks noChangeArrowheads="1"/>
          </p:cNvSpPr>
          <p:nvPr/>
        </p:nvSpPr>
        <p:spPr bwMode="auto">
          <a:xfrm>
            <a:off x="4146550" y="3249613"/>
            <a:ext cx="1314450" cy="1036637"/>
          </a:xfrm>
          <a:prstGeom prst="roundRect">
            <a:avLst>
              <a:gd name="adj" fmla="val 16667"/>
            </a:avLst>
          </a:prstGeom>
          <a:gradFill rotWithShape="0">
            <a:gsLst>
              <a:gs pos="0">
                <a:srgbClr val="2F7517"/>
              </a:gs>
              <a:gs pos="50000">
                <a:srgbClr val="66FF33"/>
              </a:gs>
              <a:gs pos="100000">
                <a:srgbClr val="2F7517"/>
              </a:gs>
            </a:gsLst>
            <a:lin ang="5400000" scaled="1"/>
          </a:gradFill>
          <a:ln w="9360">
            <a:solidFill>
              <a:srgbClr val="000000"/>
            </a:solidFill>
            <a:miter lim="800000"/>
            <a:headEnd/>
            <a:tailEnd/>
          </a:ln>
        </p:spPr>
        <p:txBody>
          <a:bodyPr wrap="none" lIns="81639" tIns="61719" rIns="81639" bIns="42452" anchor="ctr"/>
          <a:lstStyle/>
          <a:p>
            <a:pPr algn="ctr">
              <a:tabLst>
                <a:tab pos="655638" algn="l"/>
                <a:tab pos="1312863" algn="l"/>
              </a:tabLst>
            </a:pPr>
            <a:r>
              <a:rPr lang="en-US" sz="2200" dirty="0" smtClean="0">
                <a:solidFill>
                  <a:srgbClr val="000000"/>
                </a:solidFill>
              </a:rPr>
              <a:t>ABC</a:t>
            </a:r>
            <a:endParaRPr lang="en-US" sz="2200" dirty="0">
              <a:solidFill>
                <a:srgbClr val="000000"/>
              </a:solidFill>
            </a:endParaRPr>
          </a:p>
          <a:p>
            <a:pPr algn="ctr">
              <a:tabLst>
                <a:tab pos="655638" algn="l"/>
                <a:tab pos="1312863" algn="l"/>
              </a:tabLst>
            </a:pPr>
            <a:r>
              <a:rPr lang="en-US" sz="2200" dirty="0">
                <a:solidFill>
                  <a:srgbClr val="000000"/>
                </a:solidFill>
              </a:rPr>
              <a:t>transporter</a:t>
            </a:r>
          </a:p>
        </p:txBody>
      </p:sp>
      <p:sp>
        <p:nvSpPr>
          <p:cNvPr id="13316" name="Oval 3"/>
          <p:cNvSpPr>
            <a:spLocks noChangeArrowheads="1"/>
          </p:cNvSpPr>
          <p:nvPr/>
        </p:nvSpPr>
        <p:spPr bwMode="auto">
          <a:xfrm>
            <a:off x="1589088" y="3455988"/>
            <a:ext cx="1658937" cy="554037"/>
          </a:xfrm>
          <a:prstGeom prst="ellipse">
            <a:avLst/>
          </a:prstGeom>
          <a:gradFill rotWithShape="0">
            <a:gsLst>
              <a:gs pos="0">
                <a:srgbClr val="FFFFFF"/>
              </a:gs>
              <a:gs pos="100000">
                <a:srgbClr val="757575"/>
              </a:gs>
            </a:gsLst>
            <a:path path="shape">
              <a:fillToRect l="50000" t="50000" r="50000" b="50000"/>
            </a:path>
          </a:gradFill>
          <a:ln w="9360">
            <a:solidFill>
              <a:srgbClr val="000000"/>
            </a:solidFill>
            <a:miter lim="800000"/>
            <a:headEnd/>
            <a:tailEnd/>
          </a:ln>
        </p:spPr>
        <p:txBody>
          <a:bodyPr wrap="none" lIns="81639" tIns="61719" rIns="81639" bIns="42452" anchor="ctr"/>
          <a:lstStyle/>
          <a:p>
            <a:pPr algn="ctr">
              <a:tabLst>
                <a:tab pos="655638" algn="l"/>
                <a:tab pos="1312863" algn="l"/>
              </a:tabLst>
            </a:pPr>
            <a:r>
              <a:rPr lang="en-US" sz="2200" dirty="0" smtClean="0">
                <a:solidFill>
                  <a:srgbClr val="000000"/>
                </a:solidFill>
              </a:rPr>
              <a:t>cytostatic</a:t>
            </a:r>
            <a:endParaRPr lang="en-US" sz="2200" dirty="0">
              <a:solidFill>
                <a:srgbClr val="000000"/>
              </a:solidFill>
            </a:endParaRPr>
          </a:p>
        </p:txBody>
      </p:sp>
      <p:sp>
        <p:nvSpPr>
          <p:cNvPr id="13317" name="Oval 4"/>
          <p:cNvSpPr>
            <a:spLocks noChangeArrowheads="1"/>
          </p:cNvSpPr>
          <p:nvPr/>
        </p:nvSpPr>
        <p:spPr bwMode="auto">
          <a:xfrm>
            <a:off x="3870325" y="3525838"/>
            <a:ext cx="414338" cy="414337"/>
          </a:xfrm>
          <a:prstGeom prst="ellipse">
            <a:avLst/>
          </a:prstGeom>
          <a:gradFill rotWithShape="0">
            <a:gsLst>
              <a:gs pos="0">
                <a:srgbClr val="FFFF00"/>
              </a:gs>
              <a:gs pos="100000">
                <a:srgbClr val="FF00FF"/>
              </a:gs>
            </a:gsLst>
            <a:path path="shape">
              <a:fillToRect l="50000" t="50000" r="50000" b="50000"/>
            </a:path>
          </a:gradFill>
          <a:ln w="9360">
            <a:solidFill>
              <a:srgbClr val="000000"/>
            </a:solidFill>
            <a:miter lim="800000"/>
            <a:headEnd/>
            <a:tailEnd/>
          </a:ln>
        </p:spPr>
        <p:txBody>
          <a:bodyPr wrap="none" lIns="82945" tIns="41473" rIns="82945" bIns="41473" anchor="ctr"/>
          <a:lstStyle/>
          <a:p>
            <a:endParaRPr lang="nb-NO"/>
          </a:p>
        </p:txBody>
      </p:sp>
      <p:sp>
        <p:nvSpPr>
          <p:cNvPr id="13318" name="Line 5"/>
          <p:cNvSpPr>
            <a:spLocks noChangeShapeType="1"/>
          </p:cNvSpPr>
          <p:nvPr/>
        </p:nvSpPr>
        <p:spPr bwMode="auto">
          <a:xfrm>
            <a:off x="3248025" y="3732213"/>
            <a:ext cx="415925" cy="1587"/>
          </a:xfrm>
          <a:prstGeom prst="line">
            <a:avLst/>
          </a:prstGeom>
          <a:noFill/>
          <a:ln w="57240">
            <a:solidFill>
              <a:srgbClr val="FF3300"/>
            </a:solidFill>
            <a:miter lim="800000"/>
            <a:headEnd/>
            <a:tailEnd type="triangle" w="med" len="med"/>
          </a:ln>
          <a:extLst>
            <a:ext uri="{909E8E84-426E-40DD-AFC4-6F175D3DCCD1}">
              <a14:hiddenFill xmlns="" xmlns:a14="http://schemas.microsoft.com/office/drawing/2010/main">
                <a:noFill/>
              </a14:hiddenFill>
            </a:ext>
          </a:extLst>
        </p:spPr>
        <p:txBody>
          <a:bodyPr lIns="82945" tIns="41473" rIns="82945" bIns="41473"/>
          <a:lstStyle/>
          <a:p>
            <a:endParaRPr lang="nb-NO"/>
          </a:p>
        </p:txBody>
      </p:sp>
      <p:sp>
        <p:nvSpPr>
          <p:cNvPr id="13319" name="Line 6"/>
          <p:cNvSpPr>
            <a:spLocks noChangeShapeType="1"/>
          </p:cNvSpPr>
          <p:nvPr/>
        </p:nvSpPr>
        <p:spPr bwMode="auto">
          <a:xfrm>
            <a:off x="3386138" y="3041650"/>
            <a:ext cx="622300" cy="1312863"/>
          </a:xfrm>
          <a:prstGeom prst="line">
            <a:avLst/>
          </a:prstGeom>
          <a:noFill/>
          <a:ln w="57240">
            <a:solidFill>
              <a:srgbClr val="FF3300"/>
            </a:solidFill>
            <a:miter lim="800000"/>
            <a:headEnd/>
            <a:tailEnd/>
          </a:ln>
          <a:extLst>
            <a:ext uri="{909E8E84-426E-40DD-AFC4-6F175D3DCCD1}">
              <a14:hiddenFill xmlns="" xmlns:a14="http://schemas.microsoft.com/office/drawing/2010/main">
                <a:noFill/>
              </a14:hiddenFill>
            </a:ext>
          </a:extLst>
        </p:spPr>
        <p:txBody>
          <a:bodyPr lIns="82945" tIns="41473" rIns="82945" bIns="41473"/>
          <a:lstStyle/>
          <a:p>
            <a:endParaRPr lang="nb-NO"/>
          </a:p>
        </p:txBody>
      </p:sp>
      <p:sp>
        <p:nvSpPr>
          <p:cNvPr id="13320" name="Line 7"/>
          <p:cNvSpPr>
            <a:spLocks noChangeShapeType="1"/>
          </p:cNvSpPr>
          <p:nvPr/>
        </p:nvSpPr>
        <p:spPr bwMode="auto">
          <a:xfrm flipV="1">
            <a:off x="3455988" y="3038475"/>
            <a:ext cx="552450" cy="1319213"/>
          </a:xfrm>
          <a:prstGeom prst="line">
            <a:avLst/>
          </a:prstGeom>
          <a:noFill/>
          <a:ln w="57240">
            <a:solidFill>
              <a:srgbClr val="FF3300"/>
            </a:solidFill>
            <a:miter lim="800000"/>
            <a:headEnd/>
            <a:tailEnd/>
          </a:ln>
          <a:extLst>
            <a:ext uri="{909E8E84-426E-40DD-AFC4-6F175D3DCCD1}">
              <a14:hiddenFill xmlns="" xmlns:a14="http://schemas.microsoft.com/office/drawing/2010/main">
                <a:noFill/>
              </a14:hiddenFill>
            </a:ext>
          </a:extLst>
        </p:spPr>
        <p:txBody>
          <a:bodyPr lIns="82945" tIns="41473" rIns="82945" bIns="41473"/>
          <a:lstStyle/>
          <a:p>
            <a:endParaRPr lang="nb-NO"/>
          </a:p>
        </p:txBody>
      </p:sp>
      <p:pic>
        <p:nvPicPr>
          <p:cNvPr id="1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20753" y="3373865"/>
            <a:ext cx="707231" cy="7032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5186654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856"/>
            <a:ext cx="8229600" cy="1143000"/>
          </a:xfrm>
        </p:spPr>
        <p:txBody>
          <a:bodyPr>
            <a:normAutofit fontScale="90000"/>
          </a:bodyPr>
          <a:lstStyle/>
          <a:p>
            <a:r>
              <a:rPr lang="en-US" dirty="0"/>
              <a:t>Attempts to develop ABCB1 inhibitors</a:t>
            </a:r>
            <a:endParaRPr lang="nb-NO" dirty="0"/>
          </a:p>
        </p:txBody>
      </p:sp>
      <p:sp>
        <p:nvSpPr>
          <p:cNvPr id="3" name="Content Placeholder 2"/>
          <p:cNvSpPr>
            <a:spLocks noGrp="1"/>
          </p:cNvSpPr>
          <p:nvPr>
            <p:ph idx="1"/>
          </p:nvPr>
        </p:nvSpPr>
        <p:spPr>
          <a:xfrm>
            <a:off x="670298" y="2150364"/>
            <a:ext cx="4549774" cy="4374980"/>
          </a:xfrm>
        </p:spPr>
        <p:txBody>
          <a:bodyPr>
            <a:normAutofit/>
          </a:bodyPr>
          <a:lstStyle/>
          <a:p>
            <a:r>
              <a:rPr lang="en-US" sz="2000" dirty="0"/>
              <a:t>Attempts to develop ABCB1 inhibitors have been going on for more than 30 years</a:t>
            </a:r>
          </a:p>
          <a:p>
            <a:pPr lvl="1"/>
            <a:r>
              <a:rPr lang="en-US" dirty="0"/>
              <a:t>3 generations </a:t>
            </a:r>
            <a:r>
              <a:rPr lang="en-US" dirty="0" smtClean="0"/>
              <a:t>of ABCB1 </a:t>
            </a:r>
            <a:r>
              <a:rPr lang="en-US" dirty="0"/>
              <a:t>inhibitors</a:t>
            </a:r>
          </a:p>
          <a:p>
            <a:pPr lvl="1"/>
            <a:r>
              <a:rPr lang="en-US" dirty="0" smtClean="0"/>
              <a:t>Either </a:t>
            </a:r>
            <a:r>
              <a:rPr lang="en-US" dirty="0"/>
              <a:t>serious adverse </a:t>
            </a:r>
            <a:r>
              <a:rPr lang="en-US" dirty="0" smtClean="0"/>
              <a:t>effects </a:t>
            </a:r>
            <a:r>
              <a:rPr lang="en-US" dirty="0"/>
              <a:t>or lack of efficacy in clinical trials</a:t>
            </a:r>
          </a:p>
          <a:p>
            <a:r>
              <a:rPr lang="en-US" sz="2000" i="1" dirty="0" smtClean="0"/>
              <a:t>There is still a need </a:t>
            </a:r>
            <a:r>
              <a:rPr lang="en-US" sz="2000" i="1" dirty="0"/>
              <a:t>to develop and test effective and </a:t>
            </a:r>
            <a:r>
              <a:rPr lang="en-US" sz="2000" i="1" dirty="0" smtClean="0"/>
              <a:t>non-toxic </a:t>
            </a:r>
            <a:r>
              <a:rPr lang="en-US" sz="2000" i="1" dirty="0"/>
              <a:t>ABC transporter inhibitors</a:t>
            </a:r>
            <a:endParaRPr lang="nb-NO" sz="2000" i="1" dirty="0"/>
          </a:p>
        </p:txBody>
      </p:sp>
      <p:pic>
        <p:nvPicPr>
          <p:cNvPr id="4" name="Picture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55443" y="1916113"/>
            <a:ext cx="3021013" cy="2987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5655443" y="5013325"/>
            <a:ext cx="330904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b-NO" dirty="0">
                <a:latin typeface="+mn-lt"/>
              </a:rPr>
              <a:t>(Ravna &amp; </a:t>
            </a:r>
            <a:r>
              <a:rPr lang="nb-NO" dirty="0" smtClean="0">
                <a:latin typeface="+mn-lt"/>
              </a:rPr>
              <a:t>Sager, Mini </a:t>
            </a:r>
            <a:r>
              <a:rPr lang="nb-NO" dirty="0">
                <a:latin typeface="+mn-lt"/>
              </a:rPr>
              <a:t>Rev Med </a:t>
            </a:r>
            <a:r>
              <a:rPr lang="nb-NO" dirty="0" err="1">
                <a:latin typeface="+mn-lt"/>
              </a:rPr>
              <a:t>Chem</a:t>
            </a:r>
            <a:r>
              <a:rPr lang="nb-NO" dirty="0">
                <a:latin typeface="+mn-lt"/>
              </a:rPr>
              <a:t>. </a:t>
            </a:r>
            <a:r>
              <a:rPr lang="nb-NO" dirty="0" smtClean="0">
                <a:latin typeface="+mn-lt"/>
              </a:rPr>
              <a:t>(2009)9:186-93</a:t>
            </a:r>
            <a:r>
              <a:rPr lang="nb-NO" dirty="0">
                <a:latin typeface="+mn-lt"/>
              </a:rPr>
              <a:t>. )</a:t>
            </a:r>
          </a:p>
        </p:txBody>
      </p:sp>
    </p:spTree>
    <p:extLst>
      <p:ext uri="{BB962C8B-B14F-4D97-AF65-F5344CB8AC3E}">
        <p14:creationId xmlns="" xmlns:p14="http://schemas.microsoft.com/office/powerpoint/2010/main" val="88612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Sildenafil</a:t>
            </a:r>
            <a:r>
              <a:rPr lang="nb-NO" dirty="0" smtClean="0"/>
              <a:t> and ABC transporters</a:t>
            </a:r>
            <a:endParaRPr lang="nb-NO" dirty="0"/>
          </a:p>
        </p:txBody>
      </p:sp>
      <p:sp>
        <p:nvSpPr>
          <p:cNvPr id="3" name="Content Placeholder 2"/>
          <p:cNvSpPr>
            <a:spLocks noGrp="1"/>
          </p:cNvSpPr>
          <p:nvPr>
            <p:ph idx="1"/>
          </p:nvPr>
        </p:nvSpPr>
        <p:spPr>
          <a:xfrm>
            <a:off x="670297" y="1751183"/>
            <a:ext cx="6546307" cy="4558138"/>
          </a:xfrm>
        </p:spPr>
        <p:txBody>
          <a:bodyPr>
            <a:normAutofit/>
          </a:bodyPr>
          <a:lstStyle/>
          <a:p>
            <a:pPr marL="57150" indent="0">
              <a:buNone/>
            </a:pPr>
            <a:r>
              <a:rPr lang="en-US" sz="2000" dirty="0"/>
              <a:t>Studies have shown that sildenafil </a:t>
            </a:r>
            <a:endParaRPr lang="en-US" sz="2000" dirty="0" smtClean="0"/>
          </a:p>
          <a:p>
            <a:pPr marL="400050"/>
            <a:r>
              <a:rPr lang="en-US" sz="2000" dirty="0" smtClean="0"/>
              <a:t>Inhibits a variety </a:t>
            </a:r>
            <a:r>
              <a:rPr lang="en-US" sz="2000" dirty="0"/>
              <a:t>of ABC transporters</a:t>
            </a:r>
          </a:p>
          <a:p>
            <a:pPr lvl="2"/>
            <a:r>
              <a:rPr lang="en-US" sz="1600" dirty="0"/>
              <a:t>ABCB1, ABCC4, ABCC5 and </a:t>
            </a:r>
            <a:r>
              <a:rPr lang="en-US" sz="1600" dirty="0" smtClean="0"/>
              <a:t>ABCG2</a:t>
            </a:r>
            <a:endParaRPr lang="en-US" sz="2000" dirty="0"/>
          </a:p>
          <a:p>
            <a:r>
              <a:rPr lang="en-US" sz="2000" dirty="0"/>
              <a:t>I</a:t>
            </a:r>
            <a:r>
              <a:rPr lang="en-US" sz="2000" dirty="0" smtClean="0"/>
              <a:t>ncreases </a:t>
            </a:r>
            <a:r>
              <a:rPr lang="en-US" sz="2000" dirty="0"/>
              <a:t>intracellular </a:t>
            </a:r>
            <a:r>
              <a:rPr lang="en-US" sz="2000" dirty="0" smtClean="0"/>
              <a:t>levels of </a:t>
            </a:r>
            <a:r>
              <a:rPr lang="en-US" sz="2000" dirty="0"/>
              <a:t>anticancer </a:t>
            </a:r>
            <a:r>
              <a:rPr lang="en-US" sz="2000" dirty="0" smtClean="0"/>
              <a:t>agents</a:t>
            </a:r>
          </a:p>
          <a:p>
            <a:pPr lvl="1"/>
            <a:r>
              <a:rPr lang="en-US" dirty="0" smtClean="0"/>
              <a:t>Thereby </a:t>
            </a:r>
            <a:r>
              <a:rPr lang="en-US" dirty="0"/>
              <a:t>sensitizing cancer cells </a:t>
            </a:r>
            <a:r>
              <a:rPr lang="en-US" dirty="0" smtClean="0"/>
              <a:t>to </a:t>
            </a:r>
            <a:r>
              <a:rPr lang="en-US" dirty="0"/>
              <a:t>anticancer </a:t>
            </a:r>
            <a:r>
              <a:rPr lang="en-US" dirty="0" smtClean="0"/>
              <a:t>agents</a:t>
            </a:r>
            <a:endParaRPr lang="en-US" dirty="0"/>
          </a:p>
          <a:p>
            <a:pPr lvl="2"/>
            <a:r>
              <a:rPr lang="en-US" sz="1600" dirty="0" smtClean="0"/>
              <a:t>Paclitaxel</a:t>
            </a:r>
          </a:p>
          <a:p>
            <a:pPr lvl="2"/>
            <a:r>
              <a:rPr lang="en-US" sz="1600" dirty="0" smtClean="0"/>
              <a:t>5-fluorouracil</a:t>
            </a:r>
          </a:p>
          <a:p>
            <a:pPr lvl="2"/>
            <a:r>
              <a:rPr lang="en-US" sz="1600" dirty="0" smtClean="0"/>
              <a:t>Methotrexate</a:t>
            </a:r>
          </a:p>
          <a:p>
            <a:pPr lvl="2"/>
            <a:r>
              <a:rPr lang="en-US" sz="1600" dirty="0" err="1" smtClean="0"/>
              <a:t>Cisplatin</a:t>
            </a:r>
            <a:endParaRPr lang="en-US" sz="1600" dirty="0" smtClean="0"/>
          </a:p>
          <a:p>
            <a:pPr lvl="2"/>
            <a:r>
              <a:rPr lang="en-US" sz="1600" dirty="0" err="1" smtClean="0"/>
              <a:t>Oxaliplatin</a:t>
            </a:r>
            <a:endParaRPr lang="en-US" sz="1600" dirty="0"/>
          </a:p>
          <a:p>
            <a:pPr lvl="2"/>
            <a:r>
              <a:rPr lang="en-US" sz="1600" dirty="0" smtClean="0"/>
              <a:t>Doxorubicin</a:t>
            </a:r>
          </a:p>
          <a:p>
            <a:pPr lvl="2"/>
            <a:endParaRPr lang="en-US" sz="1600" dirty="0" smtClean="0"/>
          </a:p>
          <a:p>
            <a:pPr lvl="2"/>
            <a:endParaRPr lang="en-US" sz="1600" dirty="0" smtClean="0"/>
          </a:p>
        </p:txBody>
      </p:sp>
      <p:sp>
        <p:nvSpPr>
          <p:cNvPr id="6" name="Rectangle 1"/>
          <p:cNvSpPr>
            <a:spLocks noChangeArrowheads="1"/>
          </p:cNvSpPr>
          <p:nvPr/>
        </p:nvSpPr>
        <p:spPr bwMode="auto">
          <a:xfrm>
            <a:off x="7216605" y="3140968"/>
            <a:ext cx="1965025" cy="4431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nb-NO" sz="1600" i="1" dirty="0">
                <a:solidFill>
                  <a:srgbClr val="0070C0"/>
                </a:solidFill>
              </a:rPr>
              <a:t>Chen et al. 2001</a:t>
            </a:r>
          </a:p>
          <a:p>
            <a:r>
              <a:rPr lang="en-US" sz="1600" i="1" dirty="0">
                <a:solidFill>
                  <a:srgbClr val="0070C0"/>
                </a:solidFill>
              </a:rPr>
              <a:t>Chen et al. </a:t>
            </a:r>
            <a:r>
              <a:rPr lang="en-US" sz="1600" i="1" dirty="0" smtClean="0">
                <a:solidFill>
                  <a:srgbClr val="0070C0"/>
                </a:solidFill>
              </a:rPr>
              <a:t>2002</a:t>
            </a:r>
          </a:p>
          <a:p>
            <a:pPr marL="0" lvl="1"/>
            <a:r>
              <a:rPr lang="en-US" sz="1600" i="1" dirty="0">
                <a:solidFill>
                  <a:srgbClr val="0070C0"/>
                </a:solidFill>
              </a:rPr>
              <a:t>Das et al. 2010</a:t>
            </a:r>
          </a:p>
          <a:p>
            <a:pPr marL="0" lvl="1"/>
            <a:r>
              <a:rPr lang="nb-NO" sz="1600" i="1" dirty="0" smtClean="0">
                <a:solidFill>
                  <a:srgbClr val="0070C0"/>
                </a:solidFill>
              </a:rPr>
              <a:t>Di </a:t>
            </a:r>
            <a:r>
              <a:rPr lang="nb-NO" sz="1600" i="1" dirty="0">
                <a:solidFill>
                  <a:srgbClr val="0070C0"/>
                </a:solidFill>
              </a:rPr>
              <a:t>et al. 2010</a:t>
            </a:r>
          </a:p>
          <a:p>
            <a:pPr marL="0" lvl="1"/>
            <a:r>
              <a:rPr lang="en-US" sz="1600" i="1" dirty="0" err="1" smtClean="0">
                <a:solidFill>
                  <a:srgbClr val="0070C0"/>
                </a:solidFill>
              </a:rPr>
              <a:t>Jedlitsky</a:t>
            </a:r>
            <a:r>
              <a:rPr lang="en-US" sz="1600" i="1" dirty="0" smtClean="0">
                <a:solidFill>
                  <a:srgbClr val="0070C0"/>
                </a:solidFill>
              </a:rPr>
              <a:t> </a:t>
            </a:r>
            <a:r>
              <a:rPr lang="en-US" sz="1600" i="1" dirty="0">
                <a:solidFill>
                  <a:srgbClr val="0070C0"/>
                </a:solidFill>
              </a:rPr>
              <a:t>et al. 2000</a:t>
            </a:r>
          </a:p>
          <a:p>
            <a:r>
              <a:rPr lang="nb-NO" sz="1600" i="1" dirty="0" smtClean="0">
                <a:solidFill>
                  <a:srgbClr val="0070C0"/>
                </a:solidFill>
              </a:rPr>
              <a:t>Leggas </a:t>
            </a:r>
            <a:r>
              <a:rPr lang="nb-NO" sz="1600" i="1" dirty="0">
                <a:solidFill>
                  <a:srgbClr val="0070C0"/>
                </a:solidFill>
              </a:rPr>
              <a:t>et al. 2004</a:t>
            </a:r>
          </a:p>
          <a:p>
            <a:r>
              <a:rPr lang="nb-NO" sz="1600" i="1" dirty="0" err="1" smtClean="0">
                <a:solidFill>
                  <a:srgbClr val="0070C0"/>
                </a:solidFill>
              </a:rPr>
              <a:t>Norris</a:t>
            </a:r>
            <a:r>
              <a:rPr lang="nb-NO" sz="1600" i="1" dirty="0" smtClean="0">
                <a:solidFill>
                  <a:srgbClr val="0070C0"/>
                </a:solidFill>
              </a:rPr>
              <a:t> </a:t>
            </a:r>
            <a:r>
              <a:rPr lang="nb-NO" sz="1600" i="1" dirty="0">
                <a:solidFill>
                  <a:srgbClr val="0070C0"/>
                </a:solidFill>
              </a:rPr>
              <a:t>et al. </a:t>
            </a:r>
            <a:r>
              <a:rPr lang="nb-NO" sz="1600" i="1" dirty="0" smtClean="0">
                <a:solidFill>
                  <a:srgbClr val="0070C0"/>
                </a:solidFill>
              </a:rPr>
              <a:t>2005</a:t>
            </a:r>
          </a:p>
          <a:p>
            <a:pPr marL="0" lvl="1"/>
            <a:r>
              <a:rPr lang="nb-NO" sz="1600" i="1" dirty="0">
                <a:solidFill>
                  <a:srgbClr val="0070C0"/>
                </a:solidFill>
              </a:rPr>
              <a:t>Pratt et al. 2005</a:t>
            </a:r>
          </a:p>
          <a:p>
            <a:pPr marL="0" lvl="1"/>
            <a:r>
              <a:rPr lang="en-US" sz="1600" i="1" dirty="0" smtClean="0">
                <a:solidFill>
                  <a:srgbClr val="0070C0"/>
                </a:solidFill>
              </a:rPr>
              <a:t>Reid </a:t>
            </a:r>
            <a:r>
              <a:rPr lang="en-US" sz="1600" i="1" dirty="0">
                <a:solidFill>
                  <a:srgbClr val="0070C0"/>
                </a:solidFill>
              </a:rPr>
              <a:t>et al. </a:t>
            </a:r>
            <a:r>
              <a:rPr lang="en-US" sz="1600" i="1" dirty="0" smtClean="0">
                <a:solidFill>
                  <a:srgbClr val="0070C0"/>
                </a:solidFill>
              </a:rPr>
              <a:t>2003</a:t>
            </a:r>
            <a:endParaRPr lang="en-US" sz="1600" i="1" dirty="0">
              <a:solidFill>
                <a:srgbClr val="0070C0"/>
              </a:solidFill>
            </a:endParaRPr>
          </a:p>
          <a:p>
            <a:pPr marL="0" lvl="1"/>
            <a:r>
              <a:rPr lang="en-US" sz="1600" i="1" dirty="0">
                <a:solidFill>
                  <a:srgbClr val="0070C0"/>
                </a:solidFill>
              </a:rPr>
              <a:t>Sager et al. 2012</a:t>
            </a:r>
          </a:p>
          <a:p>
            <a:r>
              <a:rPr lang="en-US" sz="1600" i="1" dirty="0" smtClean="0">
                <a:solidFill>
                  <a:srgbClr val="0070C0"/>
                </a:solidFill>
              </a:rPr>
              <a:t>Shi </a:t>
            </a:r>
            <a:r>
              <a:rPr lang="en-US" sz="1600" i="1" dirty="0">
                <a:solidFill>
                  <a:srgbClr val="0070C0"/>
                </a:solidFill>
              </a:rPr>
              <a:t>et al. </a:t>
            </a:r>
            <a:r>
              <a:rPr lang="en-US" sz="1600" i="1" dirty="0" smtClean="0">
                <a:solidFill>
                  <a:srgbClr val="0070C0"/>
                </a:solidFill>
              </a:rPr>
              <a:t>2011</a:t>
            </a:r>
          </a:p>
          <a:p>
            <a:pPr marL="0" lvl="1"/>
            <a:r>
              <a:rPr lang="en-US" sz="1600" i="1" dirty="0" err="1">
                <a:solidFill>
                  <a:srgbClr val="0070C0"/>
                </a:solidFill>
              </a:rPr>
              <a:t>Sundkvist</a:t>
            </a:r>
            <a:r>
              <a:rPr lang="en-US" sz="1600" i="1" dirty="0">
                <a:solidFill>
                  <a:srgbClr val="0070C0"/>
                </a:solidFill>
              </a:rPr>
              <a:t> et al. 2002</a:t>
            </a:r>
          </a:p>
          <a:p>
            <a:pPr marL="0" lvl="1"/>
            <a:r>
              <a:rPr lang="en-US" sz="1600" i="1" dirty="0" err="1" smtClean="0">
                <a:solidFill>
                  <a:srgbClr val="0070C0"/>
                </a:solidFill>
              </a:rPr>
              <a:t>Ørvoll</a:t>
            </a:r>
            <a:r>
              <a:rPr lang="en-US" sz="1600" i="1" dirty="0" smtClean="0">
                <a:solidFill>
                  <a:srgbClr val="0070C0"/>
                </a:solidFill>
              </a:rPr>
              <a:t> </a:t>
            </a:r>
            <a:r>
              <a:rPr lang="en-US" sz="1600" i="1" dirty="0">
                <a:solidFill>
                  <a:srgbClr val="0070C0"/>
                </a:solidFill>
              </a:rPr>
              <a:t>et al. </a:t>
            </a:r>
            <a:r>
              <a:rPr lang="en-US" sz="1600" i="1" dirty="0" smtClean="0">
                <a:solidFill>
                  <a:srgbClr val="0070C0"/>
                </a:solidFill>
              </a:rPr>
              <a:t>2013</a:t>
            </a:r>
          </a:p>
          <a:p>
            <a:pPr marL="0" lvl="1"/>
            <a:r>
              <a:rPr lang="en-US" sz="1600" i="1" dirty="0" smtClean="0">
                <a:solidFill>
                  <a:srgbClr val="0070C0"/>
                </a:solidFill>
              </a:rPr>
              <a:t>Etc.</a:t>
            </a:r>
          </a:p>
          <a:p>
            <a:pPr marL="0" lvl="1"/>
            <a:endParaRPr lang="en-US" sz="2000" dirty="0"/>
          </a:p>
          <a:p>
            <a:pPr marL="0" lvl="1"/>
            <a:endParaRPr lang="nb-NO" sz="2000" dirty="0"/>
          </a:p>
          <a:p>
            <a:endParaRPr lang="en-US" dirty="0"/>
          </a:p>
        </p:txBody>
      </p:sp>
    </p:spTree>
    <p:extLst>
      <p:ext uri="{BB962C8B-B14F-4D97-AF65-F5344CB8AC3E}">
        <p14:creationId xmlns="" xmlns:p14="http://schemas.microsoft.com/office/powerpoint/2010/main" val="50913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Sildenafil</a:t>
            </a:r>
            <a:r>
              <a:rPr lang="nb-NO" dirty="0" smtClean="0"/>
              <a:t>/ABCC5</a:t>
            </a:r>
            <a:endParaRPr lang="nb-NO" dirty="0"/>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86264" y="1973019"/>
            <a:ext cx="7672615" cy="3004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7979" y="5302054"/>
            <a:ext cx="8700938" cy="8914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1"/>
          <p:cNvSpPr>
            <a:spLocks noChangeArrowheads="1"/>
          </p:cNvSpPr>
          <p:nvPr/>
        </p:nvSpPr>
        <p:spPr bwMode="auto">
          <a:xfrm>
            <a:off x="2310778" y="6193543"/>
            <a:ext cx="451533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(Sager et al</a:t>
            </a:r>
            <a:r>
              <a:rPr lang="en-US" dirty="0" smtClean="0"/>
              <a:t>. J </a:t>
            </a:r>
            <a:r>
              <a:rPr lang="en-US" dirty="0"/>
              <a:t>Med Chem. </a:t>
            </a:r>
            <a:r>
              <a:rPr lang="en-US" dirty="0" smtClean="0"/>
              <a:t>(2012)55:3049-57</a:t>
            </a:r>
            <a:r>
              <a:rPr lang="en-US" dirty="0"/>
              <a:t>)</a:t>
            </a:r>
            <a:endParaRPr lang="nb-NO" dirty="0"/>
          </a:p>
        </p:txBody>
      </p:sp>
    </p:spTree>
    <p:extLst>
      <p:ext uri="{BB962C8B-B14F-4D97-AF65-F5344CB8AC3E}">
        <p14:creationId xmlns="" xmlns:p14="http://schemas.microsoft.com/office/powerpoint/2010/main" val="1113707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Sildenafil as tumor growth inhibitor</a:t>
            </a:r>
            <a:endParaRPr lang="nb-NO" dirty="0"/>
          </a:p>
        </p:txBody>
      </p:sp>
      <p:sp>
        <p:nvSpPr>
          <p:cNvPr id="3" name="Content Placeholder 2"/>
          <p:cNvSpPr>
            <a:spLocks noGrp="1"/>
          </p:cNvSpPr>
          <p:nvPr>
            <p:ph idx="1"/>
          </p:nvPr>
        </p:nvSpPr>
        <p:spPr/>
        <p:txBody>
          <a:bodyPr>
            <a:normAutofit/>
          </a:bodyPr>
          <a:lstStyle/>
          <a:p>
            <a:r>
              <a:rPr lang="en-US" sz="2000" dirty="0"/>
              <a:t>Increased intracellular levels of </a:t>
            </a:r>
            <a:r>
              <a:rPr lang="en-US" sz="2000" dirty="0" err="1"/>
              <a:t>cGMP</a:t>
            </a:r>
            <a:r>
              <a:rPr lang="en-US" sz="2000" dirty="0"/>
              <a:t> may </a:t>
            </a:r>
            <a:r>
              <a:rPr lang="en-US" sz="2000" dirty="0" smtClean="0"/>
              <a:t>have cytotoxic effects</a:t>
            </a:r>
            <a:endParaRPr lang="en-US" sz="2000" dirty="0"/>
          </a:p>
          <a:p>
            <a:pPr lvl="1"/>
            <a:r>
              <a:rPr lang="en-US" dirty="0"/>
              <a:t>PDE5 breaks down </a:t>
            </a:r>
            <a:r>
              <a:rPr lang="en-US" dirty="0" err="1"/>
              <a:t>cGMP</a:t>
            </a:r>
            <a:endParaRPr lang="en-US" dirty="0"/>
          </a:p>
          <a:p>
            <a:pPr lvl="1"/>
            <a:r>
              <a:rPr lang="en-US" dirty="0"/>
              <a:t>ABCC5 transports </a:t>
            </a:r>
            <a:r>
              <a:rPr lang="en-US" dirty="0" err="1"/>
              <a:t>cGMP</a:t>
            </a:r>
            <a:r>
              <a:rPr lang="en-US" dirty="0"/>
              <a:t> out of cells</a:t>
            </a:r>
          </a:p>
          <a:p>
            <a:r>
              <a:rPr lang="en-US" sz="2000" dirty="0"/>
              <a:t>Several types of tumor cells have increased expression of</a:t>
            </a:r>
          </a:p>
          <a:p>
            <a:pPr lvl="1"/>
            <a:r>
              <a:rPr lang="en-US" dirty="0"/>
              <a:t>PDE5 (Shi et al. 2011)</a:t>
            </a:r>
          </a:p>
          <a:p>
            <a:pPr lvl="1"/>
            <a:r>
              <a:rPr lang="en-US" dirty="0"/>
              <a:t>ABCC5 (</a:t>
            </a:r>
            <a:r>
              <a:rPr lang="en-US" dirty="0" err="1"/>
              <a:t>Eggen</a:t>
            </a:r>
            <a:r>
              <a:rPr lang="en-US" dirty="0"/>
              <a:t> et al. 2012)</a:t>
            </a:r>
          </a:p>
          <a:p>
            <a:r>
              <a:rPr lang="en-US" sz="2000" dirty="0"/>
              <a:t>Inhibition of PDE5/ABCC5 may therefore have antineoplastic </a:t>
            </a:r>
            <a:r>
              <a:rPr lang="en-US" sz="2000" dirty="0" smtClean="0"/>
              <a:t>effect</a:t>
            </a:r>
          </a:p>
          <a:p>
            <a:r>
              <a:rPr lang="en-US" sz="2000" i="1" dirty="0" smtClean="0"/>
              <a:t>Studies have shown that sildenafil </a:t>
            </a:r>
            <a:r>
              <a:rPr lang="en-US" sz="2000" i="1" dirty="0"/>
              <a:t>can inhibit tumor </a:t>
            </a:r>
            <a:r>
              <a:rPr lang="en-US" sz="2000" i="1" dirty="0" smtClean="0"/>
              <a:t>growth without </a:t>
            </a:r>
            <a:r>
              <a:rPr lang="en-US" sz="2000" i="1" dirty="0"/>
              <a:t>cytotoxic agents </a:t>
            </a:r>
            <a:r>
              <a:rPr lang="en-US" sz="2000" i="1" dirty="0" smtClean="0"/>
              <a:t>present (</a:t>
            </a:r>
            <a:r>
              <a:rPr lang="en-US" sz="2000" i="1" dirty="0" err="1" smtClean="0"/>
              <a:t>Serafini</a:t>
            </a:r>
            <a:r>
              <a:rPr lang="en-US" sz="2000" i="1" dirty="0" smtClean="0"/>
              <a:t> </a:t>
            </a:r>
            <a:r>
              <a:rPr lang="en-US" sz="2000" i="1" dirty="0"/>
              <a:t>et al. </a:t>
            </a:r>
            <a:r>
              <a:rPr lang="en-US" sz="2000" i="1" dirty="0" smtClean="0"/>
              <a:t>2006; Tinsley et al. 2009; Piazza </a:t>
            </a:r>
            <a:r>
              <a:rPr lang="en-US" sz="2000" i="1" dirty="0"/>
              <a:t>et al.)</a:t>
            </a:r>
          </a:p>
          <a:p>
            <a:endParaRPr lang="en-US" sz="2000" dirty="0" smtClean="0"/>
          </a:p>
          <a:p>
            <a:endParaRPr lang="nb-NO" sz="2000" dirty="0"/>
          </a:p>
        </p:txBody>
      </p:sp>
    </p:spTree>
    <p:extLst>
      <p:ext uri="{BB962C8B-B14F-4D97-AF65-F5344CB8AC3E}">
        <p14:creationId xmlns="" xmlns:p14="http://schemas.microsoft.com/office/powerpoint/2010/main" val="151181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325438" y="846410"/>
            <a:ext cx="7559675" cy="4159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defTabSz="414338"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1pPr>
            <a:lvl2pPr marL="742950" indent="-285750" defTabSz="414338"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2pPr>
            <a:lvl3pPr marL="1143000" indent="-228600" defTabSz="414338"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3pPr>
            <a:lvl4pPr marL="1600200" indent="-228600" defTabSz="414338"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4pPr>
            <a:lvl5pPr marL="2057400" indent="-228600" defTabSz="414338"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5pPr>
            <a:lvl6pPr marL="2514600" indent="-228600" defTabSz="414338"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6pPr>
            <a:lvl7pPr marL="2971800" indent="-228600" defTabSz="414338"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7pPr>
            <a:lvl8pPr marL="3429000" indent="-228600" defTabSz="414338"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8pPr>
            <a:lvl9pPr marL="3886200" indent="-228600" defTabSz="414338"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9pPr>
          </a:lstStyle>
          <a:p>
            <a:pPr algn="ctr" eaLnBrk="1">
              <a:lnSpc>
                <a:spcPct val="93000"/>
              </a:lnSpc>
              <a:buClr>
                <a:srgbClr val="000000"/>
              </a:buClr>
              <a:buSzPct val="45000"/>
            </a:pPr>
            <a:r>
              <a:rPr lang="en-GB" sz="1500" b="1" dirty="0">
                <a:solidFill>
                  <a:srgbClr val="000000"/>
                </a:solidFill>
                <a:latin typeface="+mn-lt"/>
              </a:rPr>
              <a:t>Proposed mechanisms for sildenafil-induced augmentation of the efficacy of antineoplastic drugs, shown in a schematic model. </a:t>
            </a:r>
          </a:p>
        </p:txBody>
      </p:sp>
      <p:pic>
        <p:nvPicPr>
          <p:cNvPr id="22531"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530975" y="6369050"/>
            <a:ext cx="1841500" cy="3683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2532"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27225" y="1444898"/>
            <a:ext cx="5294313" cy="489267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2533" name="Text Box 4"/>
          <p:cNvSpPr txBox="1">
            <a:spLocks noChangeArrowheads="1"/>
          </p:cNvSpPr>
          <p:nvPr/>
        </p:nvSpPr>
        <p:spPr bwMode="auto">
          <a:xfrm>
            <a:off x="1927225" y="6437585"/>
            <a:ext cx="4603750" cy="2317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defTabSz="414338" eaLnBrk="0" hangingPunct="0">
              <a:tabLst>
                <a:tab pos="723900" algn="l"/>
                <a:tab pos="1447800" algn="l"/>
                <a:tab pos="2171700" algn="l"/>
                <a:tab pos="2895600" algn="l"/>
                <a:tab pos="3619500" algn="l"/>
              </a:tabLst>
              <a:defRPr>
                <a:solidFill>
                  <a:schemeClr val="tx1"/>
                </a:solidFill>
                <a:latin typeface="Arial" pitchFamily="34" charset="0"/>
              </a:defRPr>
            </a:lvl1pPr>
            <a:lvl2pPr marL="742950" indent="-285750" defTabSz="414338" eaLnBrk="0" hangingPunct="0">
              <a:tabLst>
                <a:tab pos="723900" algn="l"/>
                <a:tab pos="1447800" algn="l"/>
                <a:tab pos="2171700" algn="l"/>
                <a:tab pos="2895600" algn="l"/>
                <a:tab pos="3619500" algn="l"/>
              </a:tabLst>
              <a:defRPr>
                <a:solidFill>
                  <a:schemeClr val="tx1"/>
                </a:solidFill>
                <a:latin typeface="Arial" pitchFamily="34" charset="0"/>
              </a:defRPr>
            </a:lvl2pPr>
            <a:lvl3pPr marL="1143000" indent="-228600" defTabSz="414338" eaLnBrk="0" hangingPunct="0">
              <a:tabLst>
                <a:tab pos="723900" algn="l"/>
                <a:tab pos="1447800" algn="l"/>
                <a:tab pos="2171700" algn="l"/>
                <a:tab pos="2895600" algn="l"/>
                <a:tab pos="3619500" algn="l"/>
              </a:tabLst>
              <a:defRPr>
                <a:solidFill>
                  <a:schemeClr val="tx1"/>
                </a:solidFill>
                <a:latin typeface="Arial" pitchFamily="34" charset="0"/>
              </a:defRPr>
            </a:lvl3pPr>
            <a:lvl4pPr marL="1600200" indent="-228600" defTabSz="414338" eaLnBrk="0" hangingPunct="0">
              <a:tabLst>
                <a:tab pos="723900" algn="l"/>
                <a:tab pos="1447800" algn="l"/>
                <a:tab pos="2171700" algn="l"/>
                <a:tab pos="2895600" algn="l"/>
                <a:tab pos="3619500" algn="l"/>
              </a:tabLst>
              <a:defRPr>
                <a:solidFill>
                  <a:schemeClr val="tx1"/>
                </a:solidFill>
                <a:latin typeface="Arial" pitchFamily="34" charset="0"/>
              </a:defRPr>
            </a:lvl4pPr>
            <a:lvl5pPr marL="2057400" indent="-228600" defTabSz="414338" eaLnBrk="0" hangingPunct="0">
              <a:tabLst>
                <a:tab pos="723900" algn="l"/>
                <a:tab pos="1447800" algn="l"/>
                <a:tab pos="2171700" algn="l"/>
                <a:tab pos="2895600" algn="l"/>
                <a:tab pos="3619500" algn="l"/>
              </a:tabLst>
              <a:defRPr>
                <a:solidFill>
                  <a:schemeClr val="tx1"/>
                </a:solidFill>
                <a:latin typeface="Arial" pitchFamily="34" charset="0"/>
              </a:defRPr>
            </a:lvl5pPr>
            <a:lvl6pPr marL="2514600" indent="-228600" defTabSz="414338"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defRPr>
            </a:lvl6pPr>
            <a:lvl7pPr marL="2971800" indent="-228600" defTabSz="414338"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defRPr>
            </a:lvl7pPr>
            <a:lvl8pPr marL="3429000" indent="-228600" defTabSz="414338"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defRPr>
            </a:lvl8pPr>
            <a:lvl9pPr marL="3886200" indent="-228600" defTabSz="414338"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defRPr>
            </a:lvl9pPr>
          </a:lstStyle>
          <a:p>
            <a:pPr eaLnBrk="1">
              <a:lnSpc>
                <a:spcPct val="93000"/>
              </a:lnSpc>
              <a:buClr>
                <a:srgbClr val="000000"/>
              </a:buClr>
              <a:buSzPct val="45000"/>
            </a:pPr>
            <a:r>
              <a:rPr lang="en-GB" sz="1600" b="1" dirty="0">
                <a:solidFill>
                  <a:srgbClr val="000000"/>
                </a:solidFill>
                <a:latin typeface="+mn-lt"/>
              </a:rPr>
              <a:t>Shi Z et al. Cancer Res </a:t>
            </a:r>
            <a:r>
              <a:rPr lang="en-GB" sz="1600" b="1" dirty="0" smtClean="0">
                <a:solidFill>
                  <a:srgbClr val="000000"/>
                </a:solidFill>
                <a:latin typeface="+mn-lt"/>
              </a:rPr>
              <a:t>(2011)71:3735-3738</a:t>
            </a:r>
            <a:endParaRPr lang="en-GB" sz="1600" b="1" dirty="0">
              <a:solidFill>
                <a:srgbClr val="000000"/>
              </a:solidFill>
              <a:latin typeface="+mn-lt"/>
            </a:endParaRPr>
          </a:p>
        </p:txBody>
      </p:sp>
    </p:spTree>
    <p:extLst>
      <p:ext uri="{BB962C8B-B14F-4D97-AF65-F5344CB8AC3E}">
        <p14:creationId xmlns="" xmlns:p14="http://schemas.microsoft.com/office/powerpoint/2010/main" val="35292206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side effects of sildenafil</a:t>
            </a:r>
            <a:endParaRPr lang="nb-NO" dirty="0"/>
          </a:p>
        </p:txBody>
      </p:sp>
      <p:sp>
        <p:nvSpPr>
          <p:cNvPr id="3" name="Content Placeholder 2"/>
          <p:cNvSpPr>
            <a:spLocks noGrp="1"/>
          </p:cNvSpPr>
          <p:nvPr>
            <p:ph idx="1"/>
          </p:nvPr>
        </p:nvSpPr>
        <p:spPr>
          <a:xfrm>
            <a:off x="457200" y="2280240"/>
            <a:ext cx="8229600" cy="4389120"/>
          </a:xfrm>
        </p:spPr>
        <p:txBody>
          <a:bodyPr>
            <a:normAutofit/>
          </a:bodyPr>
          <a:lstStyle/>
          <a:p>
            <a:r>
              <a:rPr lang="en-US" sz="2000" dirty="0"/>
              <a:t>Headache, dyspepsia, flushing, nasal congestion, dizziness, blurred vision, color distortion</a:t>
            </a:r>
          </a:p>
          <a:p>
            <a:r>
              <a:rPr lang="en-US" sz="2000" dirty="0"/>
              <a:t>Maximum plasma concentration (</a:t>
            </a:r>
            <a:r>
              <a:rPr lang="en-US" sz="2000" dirty="0" err="1"/>
              <a:t>Cmax</a:t>
            </a:r>
            <a:r>
              <a:rPr lang="en-US" sz="2000" dirty="0"/>
              <a:t>) of sildenafil after single dose (25 to 200 mg) is 127 to 1,150 </a:t>
            </a:r>
            <a:r>
              <a:rPr lang="en-US" sz="2000" dirty="0" err="1"/>
              <a:t>ng</a:t>
            </a:r>
            <a:r>
              <a:rPr lang="en-US" sz="2000" dirty="0"/>
              <a:t> / mL (0.2 to 2 </a:t>
            </a:r>
            <a:r>
              <a:rPr lang="en-US" sz="2000" dirty="0" err="1"/>
              <a:t>μmol</a:t>
            </a:r>
            <a:r>
              <a:rPr lang="en-US" sz="2000" dirty="0"/>
              <a:t> / L)</a:t>
            </a:r>
          </a:p>
          <a:p>
            <a:pPr lvl="1"/>
            <a:r>
              <a:rPr lang="en-US"/>
              <a:t>This </a:t>
            </a:r>
            <a:r>
              <a:rPr lang="en-US" smtClean="0"/>
              <a:t>is </a:t>
            </a:r>
            <a:r>
              <a:rPr lang="en-US" dirty="0"/>
              <a:t>lower than the concentration required to inhibit </a:t>
            </a:r>
            <a:r>
              <a:rPr lang="en-US" dirty="0" smtClean="0"/>
              <a:t>MDR</a:t>
            </a:r>
          </a:p>
          <a:p>
            <a:pPr lvl="1"/>
            <a:endParaRPr lang="en-US" dirty="0"/>
          </a:p>
          <a:p>
            <a:r>
              <a:rPr lang="en-US" sz="2000" i="1" dirty="0" smtClean="0">
                <a:solidFill>
                  <a:srgbClr val="0070C0"/>
                </a:solidFill>
              </a:rPr>
              <a:t>Fewer </a:t>
            </a:r>
            <a:r>
              <a:rPr lang="en-US" sz="2000" i="1" dirty="0">
                <a:solidFill>
                  <a:srgbClr val="0070C0"/>
                </a:solidFill>
              </a:rPr>
              <a:t>side effects by developing sildenafil analogues that </a:t>
            </a:r>
            <a:r>
              <a:rPr lang="en-US" sz="2000" i="1" dirty="0" smtClean="0">
                <a:solidFill>
                  <a:srgbClr val="0070C0"/>
                </a:solidFill>
              </a:rPr>
              <a:t>are </a:t>
            </a:r>
            <a:r>
              <a:rPr lang="en-US" sz="2000" i="1" dirty="0">
                <a:solidFill>
                  <a:srgbClr val="0070C0"/>
                </a:solidFill>
              </a:rPr>
              <a:t>more potent on ABC-transport than the PDE5</a:t>
            </a:r>
            <a:r>
              <a:rPr lang="en-US" sz="2000" i="1" dirty="0" smtClean="0">
                <a:solidFill>
                  <a:srgbClr val="0070C0"/>
                </a:solidFill>
              </a:rPr>
              <a:t>?</a:t>
            </a:r>
          </a:p>
          <a:p>
            <a:pPr lvl="1"/>
            <a:r>
              <a:rPr lang="en-US" i="1" dirty="0" smtClean="0">
                <a:solidFill>
                  <a:srgbClr val="0070C0"/>
                </a:solidFill>
              </a:rPr>
              <a:t>Dual and balanced effect?</a:t>
            </a:r>
            <a:endParaRPr lang="nb-NO" i="1" dirty="0">
              <a:solidFill>
                <a:srgbClr val="0070C0"/>
              </a:solidFill>
            </a:endParaRPr>
          </a:p>
        </p:txBody>
      </p:sp>
    </p:spTree>
    <p:extLst>
      <p:ext uri="{BB962C8B-B14F-4D97-AF65-F5344CB8AC3E}">
        <p14:creationId xmlns="" xmlns:p14="http://schemas.microsoft.com/office/powerpoint/2010/main" val="428166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Novel sildenafil </a:t>
            </a:r>
            <a:r>
              <a:rPr lang="en-US" dirty="0" smtClean="0"/>
              <a:t>analogues</a:t>
            </a:r>
            <a:endParaRPr lang="nb-NO" dirty="0"/>
          </a:p>
        </p:txBody>
      </p:sp>
      <p:sp>
        <p:nvSpPr>
          <p:cNvPr id="3" name="Text Placeholder 2"/>
          <p:cNvSpPr>
            <a:spLocks noGrp="1"/>
          </p:cNvSpPr>
          <p:nvPr>
            <p:ph type="body" idx="1"/>
          </p:nvPr>
        </p:nvSpPr>
        <p:spPr/>
        <p:txBody>
          <a:bodyPr/>
          <a:lstStyle/>
          <a:p>
            <a:r>
              <a:rPr lang="en-US" dirty="0"/>
              <a:t>We have identified sildenafil analogues using </a:t>
            </a:r>
            <a:r>
              <a:rPr lang="en-US" dirty="0" smtClean="0"/>
              <a:t> virtual</a:t>
            </a:r>
            <a:endParaRPr lang="en-US" dirty="0"/>
          </a:p>
          <a:p>
            <a:r>
              <a:rPr lang="en-US" dirty="0" smtClean="0"/>
              <a:t>ligand screening (VLS) and tested them for ABCC5 transporter efflux using inside-out vesicles (IOV). </a:t>
            </a:r>
          </a:p>
          <a:p>
            <a:endParaRPr lang="nb-NO" dirty="0"/>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0183" y="4149080"/>
            <a:ext cx="2334138" cy="2603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60032" y="4149080"/>
            <a:ext cx="3275092" cy="25210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3707904" y="5085184"/>
            <a:ext cx="936104" cy="365522"/>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 xmlns:p14="http://schemas.microsoft.com/office/powerpoint/2010/main" val="976377466"/>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Plassholder for innhold 2"/>
          <p:cNvSpPr>
            <a:spLocks noGrp="1"/>
          </p:cNvSpPr>
          <p:nvPr>
            <p:ph idx="1"/>
          </p:nvPr>
        </p:nvSpPr>
        <p:spPr>
          <a:xfrm>
            <a:off x="611560" y="2420838"/>
            <a:ext cx="7151687" cy="3600450"/>
          </a:xfrm>
        </p:spPr>
        <p:txBody>
          <a:bodyPr/>
          <a:lstStyle/>
          <a:p>
            <a:pPr marL="390525" indent="-293688" eaLnBrk="1" hangingPunct="1">
              <a:buClr>
                <a:srgbClr val="FF6633"/>
              </a:buClr>
              <a:buSzPct val="45000"/>
              <a:buFont typeface="Wingdings" pitchFamily="2"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400" b="1" i="1" dirty="0" smtClean="0"/>
              <a:t>In </a:t>
            </a:r>
            <a:r>
              <a:rPr lang="en-US" sz="2400" b="1" i="1" dirty="0" err="1" smtClean="0"/>
              <a:t>silico</a:t>
            </a:r>
            <a:r>
              <a:rPr lang="en-US" sz="2400" b="1" i="1" dirty="0" smtClean="0"/>
              <a:t>:</a:t>
            </a:r>
          </a:p>
          <a:p>
            <a:pPr marL="1565275" lvl="1" indent="-519113" eaLnBrk="1" hangingPunct="1">
              <a:buClr>
                <a:srgbClr val="FF6633"/>
              </a:buClr>
              <a:buSzPct val="75000"/>
              <a:buFont typeface="Symbol" pitchFamily="18"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200" dirty="0" smtClean="0"/>
              <a:t>Molecular modeling of ABCC5</a:t>
            </a:r>
          </a:p>
          <a:p>
            <a:pPr marL="1565275" lvl="1" indent="-519113" eaLnBrk="1" hangingPunct="1">
              <a:buClr>
                <a:srgbClr val="FF6633"/>
              </a:buClr>
              <a:buSzPct val="75000"/>
              <a:buFont typeface="Symbol" pitchFamily="18"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200" dirty="0" smtClean="0"/>
              <a:t>Virtual Ligand Screening (VLS) of sildenafil </a:t>
            </a:r>
            <a:r>
              <a:rPr lang="en-US" sz="2200" dirty="0" err="1" smtClean="0"/>
              <a:t>derivates</a:t>
            </a:r>
            <a:endParaRPr lang="en-US" sz="2200" dirty="0" smtClean="0"/>
          </a:p>
          <a:p>
            <a:pPr marL="390525" indent="-293688" eaLnBrk="1" hangingPunct="1">
              <a:buClr>
                <a:srgbClr val="FF6633"/>
              </a:buClr>
              <a:buSzPct val="45000"/>
              <a:buFont typeface="Wingdings" pitchFamily="2"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400" b="1" i="1" dirty="0" smtClean="0"/>
              <a:t>In vitro:</a:t>
            </a:r>
          </a:p>
          <a:p>
            <a:pPr marL="1565275" lvl="1" indent="-519113" eaLnBrk="1" hangingPunct="1">
              <a:buClr>
                <a:srgbClr val="FF6633"/>
              </a:buClr>
              <a:buSzPct val="75000"/>
              <a:buFont typeface="Symbol" pitchFamily="18"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200" dirty="0" smtClean="0"/>
              <a:t>Binding Assays of possible inhibitors to the ABCC5 transporter according to the results from VLS</a:t>
            </a:r>
          </a:p>
          <a:p>
            <a:pPr marL="390525" indent="-293688" eaLnBrk="1" hangingPunct="1">
              <a:buClr>
                <a:srgbClr val="FF6633"/>
              </a:buClr>
              <a:buSzPct val="45000"/>
              <a:buFontTx/>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z="2200" dirty="0" smtClean="0">
              <a:latin typeface="Times New Roman" pitchFamily="18" charset="0"/>
            </a:endParaRPr>
          </a:p>
        </p:txBody>
      </p:sp>
      <p:sp>
        <p:nvSpPr>
          <p:cNvPr id="4" name="Plassholder for dato 3"/>
          <p:cNvSpPr>
            <a:spLocks noGrp="1"/>
          </p:cNvSpPr>
          <p:nvPr>
            <p:ph type="dt" sz="quarter" idx="10"/>
          </p:nvPr>
        </p:nvSpPr>
        <p:spPr/>
        <p:txBody>
          <a:bodyPr/>
          <a:lstStyle/>
          <a:p>
            <a:pPr>
              <a:defRPr/>
            </a:pPr>
            <a:fld id="{9323289D-F228-40F2-9088-7DB95634E091}" type="datetime1">
              <a:rPr lang="nb-NO" smtClean="0"/>
              <a:pPr>
                <a:defRPr/>
              </a:pPr>
              <a:t>27.09.2014</a:t>
            </a:fld>
            <a:endParaRPr lang="nb-NO" dirty="0"/>
          </a:p>
        </p:txBody>
      </p:sp>
      <p:sp>
        <p:nvSpPr>
          <p:cNvPr id="5" name="Plassholder for lysbildenummer 4"/>
          <p:cNvSpPr>
            <a:spLocks noGrp="1"/>
          </p:cNvSpPr>
          <p:nvPr>
            <p:ph type="sldNum" sz="quarter" idx="11"/>
          </p:nvPr>
        </p:nvSpPr>
        <p:spPr/>
        <p:txBody>
          <a:bodyPr/>
          <a:lstStyle/>
          <a:p>
            <a:pPr>
              <a:defRPr/>
            </a:pPr>
            <a:fld id="{387CB702-BDCC-44BA-A48E-3215AD2DA6D5}" type="slidenum">
              <a:rPr lang="nb-NO" smtClean="0"/>
              <a:pPr>
                <a:defRPr/>
              </a:pPr>
              <a:t>23</a:t>
            </a:fld>
            <a:endParaRPr lang="nb-NO" dirty="0"/>
          </a:p>
        </p:txBody>
      </p:sp>
      <p:graphicFrame>
        <p:nvGraphicFramePr>
          <p:cNvPr id="6" name="Diagram 5"/>
          <p:cNvGraphicFramePr/>
          <p:nvPr>
            <p:extLst>
              <p:ext uri="{D42A27DB-BD31-4B8C-83A1-F6EECF244321}">
                <p14:modId xmlns="" xmlns:p14="http://schemas.microsoft.com/office/powerpoint/2010/main" val="2259915632"/>
              </p:ext>
            </p:extLst>
          </p:nvPr>
        </p:nvGraphicFramePr>
        <p:xfrm>
          <a:off x="6252864" y="620688"/>
          <a:ext cx="3647728"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tel 1"/>
          <p:cNvSpPr>
            <a:spLocks noGrp="1"/>
          </p:cNvSpPr>
          <p:nvPr>
            <p:ph type="title"/>
          </p:nvPr>
        </p:nvSpPr>
        <p:spPr/>
        <p:txBody>
          <a:bodyPr/>
          <a:lstStyle/>
          <a:p>
            <a:r>
              <a:rPr lang="en-US" dirty="0"/>
              <a:t>Novel sildenafil </a:t>
            </a:r>
            <a:r>
              <a:rPr lang="en-US" dirty="0" smtClean="0"/>
              <a:t>analogues</a:t>
            </a:r>
            <a:endParaRPr lang="nb-NO" dirty="0" smtClean="0"/>
          </a:p>
        </p:txBody>
      </p:sp>
    </p:spTree>
    <p:extLst>
      <p:ext uri="{BB962C8B-B14F-4D97-AF65-F5344CB8AC3E}">
        <p14:creationId xmlns="" xmlns:p14="http://schemas.microsoft.com/office/powerpoint/2010/main" val="1028595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Plassholder for innhold 2"/>
          <p:cNvSpPr>
            <a:spLocks noGrp="1"/>
          </p:cNvSpPr>
          <p:nvPr>
            <p:ph idx="1"/>
          </p:nvPr>
        </p:nvSpPr>
        <p:spPr>
          <a:xfrm>
            <a:off x="611188" y="1866834"/>
            <a:ext cx="7151687" cy="4391942"/>
          </a:xfrm>
        </p:spPr>
        <p:txBody>
          <a:bodyPr/>
          <a:lstStyle/>
          <a:p>
            <a:pPr marL="0" indent="0">
              <a:buNone/>
            </a:pPr>
            <a:r>
              <a:rPr lang="en-US" sz="2400" dirty="0" smtClean="0"/>
              <a:t>Results:</a:t>
            </a:r>
          </a:p>
          <a:p>
            <a:r>
              <a:rPr lang="en-US" sz="2400" dirty="0" smtClean="0"/>
              <a:t>7 </a:t>
            </a:r>
            <a:r>
              <a:rPr lang="en-US" sz="2400" dirty="0"/>
              <a:t>of 11 compounds predicted by VLS to bind to ABCC5 were more potent than </a:t>
            </a:r>
            <a:r>
              <a:rPr lang="en-US" sz="2400" dirty="0" smtClean="0"/>
              <a:t>sildenafil</a:t>
            </a:r>
          </a:p>
          <a:p>
            <a:r>
              <a:rPr lang="en-US" sz="2400" dirty="0" smtClean="0"/>
              <a:t>Ki-values of the most potent inhibitors of </a:t>
            </a:r>
            <a:r>
              <a:rPr lang="en-US" sz="2400" dirty="0" err="1" smtClean="0"/>
              <a:t>cGMP</a:t>
            </a:r>
            <a:r>
              <a:rPr lang="en-US" sz="2400" dirty="0" smtClean="0"/>
              <a:t> transport:</a:t>
            </a:r>
          </a:p>
          <a:p>
            <a:pPr lvl="1"/>
            <a:r>
              <a:rPr lang="en-US" sz="2200" dirty="0" smtClean="0"/>
              <a:t>Sildenafil (reference inhibitor): Ki-value = 1200 ± 170 </a:t>
            </a:r>
            <a:r>
              <a:rPr lang="en-US" sz="2200" dirty="0" err="1" smtClean="0"/>
              <a:t>nM</a:t>
            </a:r>
            <a:endParaRPr lang="en-US" sz="2200" dirty="0" smtClean="0"/>
          </a:p>
          <a:p>
            <a:pPr lvl="1"/>
            <a:r>
              <a:rPr lang="en-US" sz="2200" dirty="0" smtClean="0"/>
              <a:t>Compound </a:t>
            </a:r>
            <a:r>
              <a:rPr lang="en-US" sz="2200" b="1" dirty="0" smtClean="0"/>
              <a:t>1</a:t>
            </a:r>
            <a:r>
              <a:rPr lang="en-US" sz="2200" dirty="0" smtClean="0"/>
              <a:t>: Ki-value = 75.3 ± 3.1 </a:t>
            </a:r>
            <a:r>
              <a:rPr lang="en-US" sz="2200" dirty="0" err="1" smtClean="0"/>
              <a:t>nM</a:t>
            </a:r>
            <a:r>
              <a:rPr lang="en-US" sz="2200" dirty="0" smtClean="0"/>
              <a:t> </a:t>
            </a:r>
          </a:p>
          <a:p>
            <a:pPr lvl="1"/>
            <a:r>
              <a:rPr lang="en-US" sz="2200" dirty="0" smtClean="0"/>
              <a:t>Compound </a:t>
            </a:r>
            <a:r>
              <a:rPr lang="en-US" sz="2200" b="1" dirty="0" smtClean="0"/>
              <a:t>2</a:t>
            </a:r>
            <a:r>
              <a:rPr lang="en-US" sz="2200" dirty="0" smtClean="0"/>
              <a:t>: Ki-value =  65.3 ± 6.4 </a:t>
            </a:r>
            <a:r>
              <a:rPr lang="en-US" sz="2200" dirty="0" err="1" smtClean="0"/>
              <a:t>nM</a:t>
            </a:r>
            <a:endParaRPr lang="nb-NO" sz="2200" dirty="0" smtClean="0"/>
          </a:p>
        </p:txBody>
      </p:sp>
      <p:sp>
        <p:nvSpPr>
          <p:cNvPr id="4" name="Plassholder for dato 3"/>
          <p:cNvSpPr>
            <a:spLocks noGrp="1"/>
          </p:cNvSpPr>
          <p:nvPr>
            <p:ph type="dt" sz="quarter" idx="10"/>
          </p:nvPr>
        </p:nvSpPr>
        <p:spPr/>
        <p:txBody>
          <a:bodyPr/>
          <a:lstStyle/>
          <a:p>
            <a:pPr>
              <a:defRPr/>
            </a:pPr>
            <a:fld id="{9323289D-F228-40F2-9088-7DB95634E091}" type="datetime1">
              <a:rPr lang="nb-NO" smtClean="0"/>
              <a:pPr>
                <a:defRPr/>
              </a:pPr>
              <a:t>27.09.2014</a:t>
            </a:fld>
            <a:endParaRPr lang="nb-NO" dirty="0"/>
          </a:p>
        </p:txBody>
      </p:sp>
      <p:sp>
        <p:nvSpPr>
          <p:cNvPr id="5" name="Plassholder for lysbildenummer 4"/>
          <p:cNvSpPr>
            <a:spLocks noGrp="1"/>
          </p:cNvSpPr>
          <p:nvPr>
            <p:ph type="sldNum" sz="quarter" idx="11"/>
          </p:nvPr>
        </p:nvSpPr>
        <p:spPr/>
        <p:txBody>
          <a:bodyPr/>
          <a:lstStyle/>
          <a:p>
            <a:pPr>
              <a:defRPr/>
            </a:pPr>
            <a:fld id="{387CB702-BDCC-44BA-A48E-3215AD2DA6D5}" type="slidenum">
              <a:rPr lang="nb-NO" smtClean="0"/>
              <a:pPr>
                <a:defRPr/>
              </a:pPr>
              <a:t>24</a:t>
            </a:fld>
            <a:endParaRPr lang="nb-NO" dirty="0"/>
          </a:p>
        </p:txBody>
      </p:sp>
      <p:sp>
        <p:nvSpPr>
          <p:cNvPr id="2" name="Title 1"/>
          <p:cNvSpPr>
            <a:spLocks noGrp="1"/>
          </p:cNvSpPr>
          <p:nvPr>
            <p:ph type="title"/>
          </p:nvPr>
        </p:nvSpPr>
        <p:spPr/>
        <p:txBody>
          <a:bodyPr/>
          <a:lstStyle/>
          <a:p>
            <a:r>
              <a:rPr lang="en-US" dirty="0"/>
              <a:t>Novel sildenafil </a:t>
            </a:r>
            <a:r>
              <a:rPr lang="en-US" dirty="0" smtClean="0"/>
              <a:t>analogues</a:t>
            </a:r>
            <a:endParaRPr lang="nb-NO" dirty="0"/>
          </a:p>
        </p:txBody>
      </p:sp>
    </p:spTree>
    <p:extLst>
      <p:ext uri="{BB962C8B-B14F-4D97-AF65-F5344CB8AC3E}">
        <p14:creationId xmlns="" xmlns:p14="http://schemas.microsoft.com/office/powerpoint/2010/main" val="2185622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nb-NO" smtClean="0"/>
          </a:p>
        </p:txBody>
      </p:sp>
      <p:sp>
        <p:nvSpPr>
          <p:cNvPr id="25603" name="Content Placeholder 2"/>
          <p:cNvSpPr>
            <a:spLocks noGrp="1"/>
          </p:cNvSpPr>
          <p:nvPr>
            <p:ph idx="1"/>
          </p:nvPr>
        </p:nvSpPr>
        <p:spPr/>
        <p:txBody>
          <a:bodyPr/>
          <a:lstStyle/>
          <a:p>
            <a:endParaRPr lang="nb-NO" dirty="0" smtClean="0"/>
          </a:p>
        </p:txBody>
      </p:sp>
      <p:sp>
        <p:nvSpPr>
          <p:cNvPr id="4" name="Date Placeholder 3"/>
          <p:cNvSpPr>
            <a:spLocks noGrp="1"/>
          </p:cNvSpPr>
          <p:nvPr>
            <p:ph type="dt" sz="quarter" idx="10"/>
          </p:nvPr>
        </p:nvSpPr>
        <p:spPr/>
        <p:txBody>
          <a:bodyPr/>
          <a:lstStyle/>
          <a:p>
            <a:pPr>
              <a:defRPr/>
            </a:pPr>
            <a:fld id="{4BE497E3-5950-4206-B1F8-2B5CE81A2A0F}" type="datetime1">
              <a:rPr lang="nb-NO" smtClean="0"/>
              <a:pPr>
                <a:defRPr/>
              </a:pPr>
              <a:t>27.09.2014</a:t>
            </a:fld>
            <a:endParaRPr lang="nb-NO"/>
          </a:p>
        </p:txBody>
      </p:sp>
      <p:sp>
        <p:nvSpPr>
          <p:cNvPr id="5" name="Slide Number Placeholder 4"/>
          <p:cNvSpPr>
            <a:spLocks noGrp="1"/>
          </p:cNvSpPr>
          <p:nvPr>
            <p:ph type="sldNum" sz="quarter" idx="11"/>
          </p:nvPr>
        </p:nvSpPr>
        <p:spPr/>
        <p:txBody>
          <a:bodyPr/>
          <a:lstStyle/>
          <a:p>
            <a:pPr>
              <a:defRPr/>
            </a:pPr>
            <a:fld id="{B89A0C84-EE12-4EB8-8B24-2243A71349A9}" type="slidenum">
              <a:rPr lang="nb-NO" smtClean="0"/>
              <a:pPr>
                <a:defRPr/>
              </a:pPr>
              <a:t>25</a:t>
            </a:fld>
            <a:endParaRPr lang="nb-NO"/>
          </a:p>
        </p:txBody>
      </p:sp>
      <p:pic>
        <p:nvPicPr>
          <p:cNvPr id="25606" name="Picture 7"/>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35150" y="115888"/>
            <a:ext cx="5321300" cy="6308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5607" name="Rectangle 1"/>
          <p:cNvSpPr>
            <a:spLocks noChangeArrowheads="1"/>
          </p:cNvSpPr>
          <p:nvPr/>
        </p:nvSpPr>
        <p:spPr bwMode="auto">
          <a:xfrm>
            <a:off x="2915816" y="6420717"/>
            <a:ext cx="445602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da-DK" dirty="0"/>
              <a:t>(Sager et al. J Med Chem. (2012)55:3049-57)</a:t>
            </a:r>
          </a:p>
        </p:txBody>
      </p:sp>
    </p:spTree>
    <p:extLst>
      <p:ext uri="{BB962C8B-B14F-4D97-AF65-F5344CB8AC3E}">
        <p14:creationId xmlns="" xmlns:p14="http://schemas.microsoft.com/office/powerpoint/2010/main" val="38293022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nb-NO" smtClean="0"/>
          </a:p>
        </p:txBody>
      </p:sp>
      <p:sp>
        <p:nvSpPr>
          <p:cNvPr id="26627" name="Content Placeholder 2"/>
          <p:cNvSpPr>
            <a:spLocks noGrp="1"/>
          </p:cNvSpPr>
          <p:nvPr>
            <p:ph idx="1"/>
          </p:nvPr>
        </p:nvSpPr>
        <p:spPr>
          <a:xfrm>
            <a:off x="611188" y="2794000"/>
            <a:ext cx="7151687" cy="3600450"/>
          </a:xfrm>
        </p:spPr>
        <p:txBody>
          <a:bodyPr/>
          <a:lstStyle/>
          <a:p>
            <a:endParaRPr lang="nb-NO" smtClean="0"/>
          </a:p>
        </p:txBody>
      </p:sp>
      <p:sp>
        <p:nvSpPr>
          <p:cNvPr id="4" name="Date Placeholder 3"/>
          <p:cNvSpPr>
            <a:spLocks noGrp="1"/>
          </p:cNvSpPr>
          <p:nvPr>
            <p:ph type="dt" sz="quarter" idx="10"/>
          </p:nvPr>
        </p:nvSpPr>
        <p:spPr/>
        <p:txBody>
          <a:bodyPr/>
          <a:lstStyle/>
          <a:p>
            <a:pPr>
              <a:defRPr/>
            </a:pPr>
            <a:fld id="{4BE497E3-5950-4206-B1F8-2B5CE81A2A0F}" type="datetime1">
              <a:rPr lang="nb-NO" smtClean="0"/>
              <a:pPr>
                <a:defRPr/>
              </a:pPr>
              <a:t>27.09.2014</a:t>
            </a:fld>
            <a:endParaRPr lang="nb-NO"/>
          </a:p>
        </p:txBody>
      </p:sp>
      <p:sp>
        <p:nvSpPr>
          <p:cNvPr id="5" name="Slide Number Placeholder 4"/>
          <p:cNvSpPr>
            <a:spLocks noGrp="1"/>
          </p:cNvSpPr>
          <p:nvPr>
            <p:ph type="sldNum" sz="quarter" idx="11"/>
          </p:nvPr>
        </p:nvSpPr>
        <p:spPr/>
        <p:txBody>
          <a:bodyPr/>
          <a:lstStyle/>
          <a:p>
            <a:pPr>
              <a:defRPr/>
            </a:pPr>
            <a:fld id="{B86035E5-2D28-4800-B97E-D4FF6C7241AB}" type="slidenum">
              <a:rPr lang="nb-NO" smtClean="0"/>
              <a:pPr>
                <a:defRPr/>
              </a:pPr>
              <a:t>26</a:t>
            </a:fld>
            <a:endParaRPr lang="nb-NO"/>
          </a:p>
        </p:txBody>
      </p:sp>
      <p:pic>
        <p:nvPicPr>
          <p:cNvPr id="26630" name="Picture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0013" y="260350"/>
            <a:ext cx="8943975" cy="6134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6631" name="Rectangle 1"/>
          <p:cNvSpPr>
            <a:spLocks noChangeArrowheads="1"/>
          </p:cNvSpPr>
          <p:nvPr/>
        </p:nvSpPr>
        <p:spPr bwMode="auto">
          <a:xfrm>
            <a:off x="3524250" y="6394450"/>
            <a:ext cx="454098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smtClean="0"/>
              <a:t>(</a:t>
            </a:r>
            <a:r>
              <a:rPr lang="da-DK" dirty="0" smtClean="0"/>
              <a:t>Sager </a:t>
            </a:r>
            <a:r>
              <a:rPr lang="da-DK" dirty="0"/>
              <a:t>et al. J Med Chem. (2012)55:3049-57)</a:t>
            </a:r>
          </a:p>
        </p:txBody>
      </p:sp>
    </p:spTree>
    <p:extLst>
      <p:ext uri="{BB962C8B-B14F-4D97-AF65-F5344CB8AC3E}">
        <p14:creationId xmlns="" xmlns:p14="http://schemas.microsoft.com/office/powerpoint/2010/main" val="1374856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nb-NO" dirty="0" err="1"/>
              <a:t>Novel</a:t>
            </a:r>
            <a:r>
              <a:rPr lang="nb-NO" dirty="0"/>
              <a:t> </a:t>
            </a:r>
            <a:r>
              <a:rPr lang="nb-NO" dirty="0" err="1" smtClean="0"/>
              <a:t>sildenafil</a:t>
            </a:r>
            <a:r>
              <a:rPr lang="nb-NO" dirty="0"/>
              <a:t> </a:t>
            </a:r>
            <a:r>
              <a:rPr lang="nb-NO" dirty="0" err="1" smtClean="0"/>
              <a:t>analogues</a:t>
            </a:r>
            <a:endParaRPr lang="nb-NO" dirty="0" smtClean="0"/>
          </a:p>
        </p:txBody>
      </p:sp>
      <p:sp>
        <p:nvSpPr>
          <p:cNvPr id="26627" name="Content Placeholder 2"/>
          <p:cNvSpPr>
            <a:spLocks noGrp="1"/>
          </p:cNvSpPr>
          <p:nvPr>
            <p:ph idx="1"/>
          </p:nvPr>
        </p:nvSpPr>
        <p:spPr>
          <a:xfrm>
            <a:off x="588963" y="2021056"/>
            <a:ext cx="7151687" cy="4175125"/>
          </a:xfrm>
        </p:spPr>
        <p:txBody>
          <a:bodyPr/>
          <a:lstStyle/>
          <a:p>
            <a:r>
              <a:rPr lang="en-US" sz="2000" dirty="0"/>
              <a:t>The compounds may represent candidates for lead optimization in the search for novel drugs that can be used to </a:t>
            </a:r>
            <a:r>
              <a:rPr lang="en-US" sz="2000" dirty="0" smtClean="0"/>
              <a:t>reduce </a:t>
            </a:r>
            <a:r>
              <a:rPr lang="en-US" sz="2000" dirty="0"/>
              <a:t>MDR</a:t>
            </a:r>
          </a:p>
          <a:p>
            <a:r>
              <a:rPr lang="en-US" sz="2000" dirty="0"/>
              <a:t>Such drugs may also be used to inhibit </a:t>
            </a:r>
            <a:r>
              <a:rPr lang="en-US" sz="2000" dirty="0" err="1"/>
              <a:t>cGMP</a:t>
            </a:r>
            <a:r>
              <a:rPr lang="en-US" sz="2000" dirty="0"/>
              <a:t> efflux from cancer cells</a:t>
            </a:r>
          </a:p>
          <a:p>
            <a:pPr lvl="1"/>
            <a:r>
              <a:rPr lang="en-US" dirty="0"/>
              <a:t>Possibly enhancing the body’s own defense mechanism </a:t>
            </a:r>
            <a:r>
              <a:rPr lang="nb-NO" dirty="0" err="1"/>
              <a:t>of</a:t>
            </a:r>
            <a:r>
              <a:rPr lang="nb-NO" dirty="0"/>
              <a:t> </a:t>
            </a:r>
            <a:r>
              <a:rPr lang="nb-NO" dirty="0" err="1"/>
              <a:t>increasing</a:t>
            </a:r>
            <a:r>
              <a:rPr lang="nb-NO" dirty="0"/>
              <a:t> </a:t>
            </a:r>
            <a:r>
              <a:rPr lang="nb-NO" dirty="0" err="1"/>
              <a:t>cGMP</a:t>
            </a:r>
            <a:r>
              <a:rPr lang="nb-NO" dirty="0"/>
              <a:t> </a:t>
            </a:r>
            <a:r>
              <a:rPr lang="nb-NO" dirty="0" err="1"/>
              <a:t>levels</a:t>
            </a:r>
            <a:endParaRPr lang="nb-NO" dirty="0"/>
          </a:p>
          <a:p>
            <a:pPr eaLnBrk="1" hangingPunct="1"/>
            <a:endParaRPr lang="en-US" sz="800" i="1" dirty="0" smtClean="0"/>
          </a:p>
          <a:p>
            <a:pPr eaLnBrk="1" hangingPunct="1"/>
            <a:endParaRPr lang="en-US" sz="800" b="1" i="1" dirty="0" smtClean="0"/>
          </a:p>
          <a:p>
            <a:endParaRPr lang="nb-NO" sz="800" dirty="0" smtClean="0"/>
          </a:p>
        </p:txBody>
      </p:sp>
      <p:sp>
        <p:nvSpPr>
          <p:cNvPr id="4" name="Date Placeholder 3"/>
          <p:cNvSpPr>
            <a:spLocks noGrp="1"/>
          </p:cNvSpPr>
          <p:nvPr>
            <p:ph type="dt" sz="quarter" idx="10"/>
          </p:nvPr>
        </p:nvSpPr>
        <p:spPr/>
        <p:txBody>
          <a:bodyPr/>
          <a:lstStyle/>
          <a:p>
            <a:pPr>
              <a:defRPr/>
            </a:pPr>
            <a:fld id="{92F456E2-22DA-491A-BDDC-11BF8E85DE35}" type="datetime1">
              <a:rPr lang="nb-NO" smtClean="0"/>
              <a:pPr>
                <a:defRPr/>
              </a:pPr>
              <a:t>27.09.2014</a:t>
            </a:fld>
            <a:endParaRPr lang="nb-NO"/>
          </a:p>
        </p:txBody>
      </p:sp>
      <p:sp>
        <p:nvSpPr>
          <p:cNvPr id="5" name="Slide Number Placeholder 4"/>
          <p:cNvSpPr>
            <a:spLocks noGrp="1"/>
          </p:cNvSpPr>
          <p:nvPr>
            <p:ph type="sldNum" sz="quarter" idx="11"/>
          </p:nvPr>
        </p:nvSpPr>
        <p:spPr/>
        <p:txBody>
          <a:bodyPr/>
          <a:lstStyle/>
          <a:p>
            <a:pPr>
              <a:defRPr/>
            </a:pPr>
            <a:fld id="{8136EDE2-0B97-4F17-8DDC-F4FD60501B63}" type="slidenum">
              <a:rPr lang="nb-NO" smtClean="0"/>
              <a:pPr>
                <a:defRPr/>
              </a:pPr>
              <a:t>27</a:t>
            </a:fld>
            <a:endParaRPr lang="nb-NO"/>
          </a:p>
        </p:txBody>
      </p:sp>
    </p:spTree>
    <p:extLst>
      <p:ext uri="{BB962C8B-B14F-4D97-AF65-F5344CB8AC3E}">
        <p14:creationId xmlns="" xmlns:p14="http://schemas.microsoft.com/office/powerpoint/2010/main" val="4015716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0352" y="2704664"/>
            <a:ext cx="7772400" cy="2452528"/>
          </a:xfrm>
        </p:spPr>
        <p:txBody>
          <a:bodyPr>
            <a:normAutofit/>
          </a:bodyPr>
          <a:lstStyle/>
          <a:p>
            <a:r>
              <a:rPr lang="en-US" sz="2400" dirty="0"/>
              <a:t>It is still too early to say whether sildenafil can reverse MDR mediated by ABC transport in clinic</a:t>
            </a:r>
          </a:p>
          <a:p>
            <a:endParaRPr lang="en-US" sz="2400" i="1" dirty="0" smtClean="0"/>
          </a:p>
          <a:p>
            <a:r>
              <a:rPr lang="en-US" sz="2400" i="1" dirty="0" smtClean="0"/>
              <a:t>Sildenafil </a:t>
            </a:r>
            <a:r>
              <a:rPr lang="en-US" sz="2400" i="1" dirty="0"/>
              <a:t>and sildenafil analogues may have the potential to enhance the therapeutic effect of chemotherapy</a:t>
            </a:r>
          </a:p>
          <a:p>
            <a:endParaRPr lang="nb-NO" dirty="0"/>
          </a:p>
        </p:txBody>
      </p:sp>
    </p:spTree>
    <p:extLst>
      <p:ext uri="{BB962C8B-B14F-4D97-AF65-F5344CB8AC3E}">
        <p14:creationId xmlns="" xmlns:p14="http://schemas.microsoft.com/office/powerpoint/2010/main" val="211209873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Plassholder for innhold 2"/>
          <p:cNvSpPr>
            <a:spLocks noGrp="1"/>
          </p:cNvSpPr>
          <p:nvPr>
            <p:ph idx="1"/>
          </p:nvPr>
        </p:nvSpPr>
        <p:spPr>
          <a:xfrm>
            <a:off x="611189" y="1655814"/>
            <a:ext cx="5760333" cy="4391942"/>
          </a:xfrm>
        </p:spPr>
        <p:txBody>
          <a:bodyPr>
            <a:normAutofit fontScale="92500"/>
          </a:bodyPr>
          <a:lstStyle/>
          <a:p>
            <a:pPr marL="390525" indent="-293688">
              <a:buClr>
                <a:srgbClr val="FF6633"/>
              </a:buClr>
              <a:buSzPct val="45000"/>
              <a:buFont typeface="Wingdings" pitchFamily="2"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nb-NO" sz="2200" dirty="0" smtClean="0"/>
              <a:t>Ruben </a:t>
            </a:r>
            <a:r>
              <a:rPr lang="nb-NO" sz="2200" dirty="0" err="1" smtClean="0"/>
              <a:t>Abagyan</a:t>
            </a:r>
            <a:r>
              <a:rPr lang="nb-NO" sz="2200" dirty="0" smtClean="0"/>
              <a:t> Research Group</a:t>
            </a:r>
            <a:br>
              <a:rPr lang="nb-NO" sz="2200" dirty="0" smtClean="0"/>
            </a:br>
            <a:r>
              <a:rPr lang="nb-NO" sz="2200" dirty="0" err="1" smtClean="0"/>
              <a:t>University</a:t>
            </a:r>
            <a:r>
              <a:rPr lang="nb-NO" sz="2200" dirty="0" smtClean="0"/>
              <a:t> </a:t>
            </a:r>
            <a:r>
              <a:rPr lang="nb-NO" sz="2200" dirty="0" err="1" smtClean="0"/>
              <a:t>of</a:t>
            </a:r>
            <a:r>
              <a:rPr lang="nb-NO" sz="2200" dirty="0" smtClean="0"/>
              <a:t> California, San Diego</a:t>
            </a:r>
            <a:br>
              <a:rPr lang="nb-NO" sz="2200" dirty="0" smtClean="0"/>
            </a:br>
            <a:r>
              <a:rPr lang="nb-NO" sz="2200" dirty="0" smtClean="0"/>
              <a:t>Skaggs School </a:t>
            </a:r>
            <a:r>
              <a:rPr lang="nb-NO" sz="2200" dirty="0" err="1" smtClean="0"/>
              <a:t>of</a:t>
            </a:r>
            <a:r>
              <a:rPr lang="nb-NO" sz="2200" dirty="0" smtClean="0"/>
              <a:t> </a:t>
            </a:r>
            <a:r>
              <a:rPr lang="nb-NO" sz="2200" dirty="0" err="1" smtClean="0"/>
              <a:t>Pharmacy</a:t>
            </a:r>
            <a:r>
              <a:rPr lang="nb-NO" sz="2200" dirty="0" smtClean="0"/>
              <a:t> &amp; </a:t>
            </a:r>
            <a:r>
              <a:rPr lang="nb-NO" sz="2200" dirty="0" err="1" smtClean="0"/>
              <a:t>Pharmaceutical</a:t>
            </a:r>
            <a:r>
              <a:rPr lang="nb-NO" sz="2200" dirty="0" smtClean="0"/>
              <a:t> Sciences</a:t>
            </a:r>
            <a:br>
              <a:rPr lang="nb-NO" sz="2200" dirty="0" smtClean="0"/>
            </a:br>
            <a:r>
              <a:rPr lang="nb-NO" sz="2200" dirty="0" smtClean="0"/>
              <a:t>USA</a:t>
            </a:r>
            <a:endParaRPr lang="en-US" sz="2200" dirty="0" smtClean="0">
              <a:solidFill>
                <a:srgbClr val="131413"/>
              </a:solidFill>
            </a:endParaRPr>
          </a:p>
          <a:p>
            <a:pPr marL="1565275" lvl="1" indent="-519113" algn="just">
              <a:buClr>
                <a:srgbClr val="FF6633"/>
              </a:buClr>
              <a:buSzPct val="75000"/>
              <a:buFont typeface="Symbol" pitchFamily="18"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solidFill>
                  <a:srgbClr val="131413"/>
                </a:solidFill>
              </a:rPr>
              <a:t>Ruben </a:t>
            </a:r>
            <a:r>
              <a:rPr lang="en-US" dirty="0" err="1" smtClean="0">
                <a:solidFill>
                  <a:srgbClr val="131413"/>
                </a:solidFill>
              </a:rPr>
              <a:t>Abagyan</a:t>
            </a:r>
            <a:r>
              <a:rPr lang="en-US" dirty="0" smtClean="0">
                <a:solidFill>
                  <a:srgbClr val="131413"/>
                </a:solidFill>
              </a:rPr>
              <a:t> &amp; Irina </a:t>
            </a:r>
            <a:r>
              <a:rPr lang="en-US" dirty="0" err="1" smtClean="0">
                <a:solidFill>
                  <a:srgbClr val="131413"/>
                </a:solidFill>
              </a:rPr>
              <a:t>Kufareva</a:t>
            </a:r>
            <a:endParaRPr lang="en-US" dirty="0" smtClean="0">
              <a:solidFill>
                <a:srgbClr val="131413"/>
              </a:solidFill>
            </a:endParaRPr>
          </a:p>
          <a:p>
            <a:pPr marL="390525" indent="-293688" algn="just">
              <a:buClr>
                <a:srgbClr val="FF6633"/>
              </a:buClr>
              <a:buSzPct val="45000"/>
              <a:buFont typeface="Wingdings" pitchFamily="2"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200" dirty="0" smtClean="0">
                <a:solidFill>
                  <a:srgbClr val="131413"/>
                </a:solidFill>
              </a:rPr>
              <a:t>The Experimental and Clinical Pharmacology Group (</a:t>
            </a:r>
            <a:r>
              <a:rPr lang="en-US" sz="2200" dirty="0" err="1" smtClean="0">
                <a:solidFill>
                  <a:srgbClr val="131413"/>
                </a:solidFill>
              </a:rPr>
              <a:t>Tromsoe</a:t>
            </a:r>
            <a:r>
              <a:rPr lang="en-US" sz="2200" dirty="0" smtClean="0">
                <a:solidFill>
                  <a:srgbClr val="131413"/>
                </a:solidFill>
              </a:rPr>
              <a:t>)</a:t>
            </a:r>
          </a:p>
          <a:p>
            <a:pPr marL="1565275" lvl="1" indent="-519113" algn="just">
              <a:buClr>
                <a:srgbClr val="FF6633"/>
              </a:buClr>
              <a:buSzPct val="75000"/>
              <a:buFont typeface="Symbol" pitchFamily="18"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solidFill>
                  <a:srgbClr val="131413"/>
                </a:solidFill>
              </a:rPr>
              <a:t>Georg Sager, Lena </a:t>
            </a:r>
            <a:r>
              <a:rPr lang="en-US" dirty="0" err="1" smtClean="0">
                <a:solidFill>
                  <a:srgbClr val="131413"/>
                </a:solidFill>
              </a:rPr>
              <a:t>Aronsen</a:t>
            </a:r>
            <a:r>
              <a:rPr lang="en-US" dirty="0" smtClean="0">
                <a:solidFill>
                  <a:srgbClr val="131413"/>
                </a:solidFill>
              </a:rPr>
              <a:t>, Anna Subbotina, Roy </a:t>
            </a:r>
            <a:r>
              <a:rPr lang="en-US" dirty="0" err="1" smtClean="0">
                <a:solidFill>
                  <a:srgbClr val="131413"/>
                </a:solidFill>
              </a:rPr>
              <a:t>Lysaa</a:t>
            </a:r>
            <a:r>
              <a:rPr lang="en-US" dirty="0" smtClean="0">
                <a:solidFill>
                  <a:srgbClr val="131413"/>
                </a:solidFill>
              </a:rPr>
              <a:t>, </a:t>
            </a:r>
            <a:r>
              <a:rPr lang="en-US" dirty="0" err="1" smtClean="0">
                <a:solidFill>
                  <a:srgbClr val="131413"/>
                </a:solidFill>
              </a:rPr>
              <a:t>Elin</a:t>
            </a:r>
            <a:r>
              <a:rPr lang="en-US" dirty="0" smtClean="0">
                <a:solidFill>
                  <a:srgbClr val="131413"/>
                </a:solidFill>
              </a:rPr>
              <a:t> </a:t>
            </a:r>
            <a:r>
              <a:rPr lang="en-US" dirty="0" err="1" smtClean="0">
                <a:solidFill>
                  <a:srgbClr val="131413"/>
                </a:solidFill>
              </a:rPr>
              <a:t>Orvoll</a:t>
            </a:r>
            <a:r>
              <a:rPr lang="en-US" dirty="0" smtClean="0">
                <a:solidFill>
                  <a:srgbClr val="131413"/>
                </a:solidFill>
              </a:rPr>
              <a:t>, Natalia </a:t>
            </a:r>
            <a:r>
              <a:rPr lang="en-US" dirty="0" err="1" smtClean="0">
                <a:solidFill>
                  <a:srgbClr val="131413"/>
                </a:solidFill>
              </a:rPr>
              <a:t>Smaglyukova</a:t>
            </a:r>
            <a:endParaRPr lang="en-US" dirty="0" smtClean="0">
              <a:solidFill>
                <a:srgbClr val="131413"/>
              </a:solidFill>
            </a:endParaRPr>
          </a:p>
        </p:txBody>
      </p:sp>
      <p:sp>
        <p:nvSpPr>
          <p:cNvPr id="4" name="Plassholder for dato 3"/>
          <p:cNvSpPr>
            <a:spLocks noGrp="1"/>
          </p:cNvSpPr>
          <p:nvPr>
            <p:ph type="dt" sz="quarter" idx="10"/>
          </p:nvPr>
        </p:nvSpPr>
        <p:spPr/>
        <p:txBody>
          <a:bodyPr/>
          <a:lstStyle/>
          <a:p>
            <a:pPr>
              <a:defRPr/>
            </a:pPr>
            <a:fld id="{9323289D-F228-40F2-9088-7DB95634E091}" type="datetime1">
              <a:rPr lang="nb-NO" smtClean="0"/>
              <a:pPr>
                <a:defRPr/>
              </a:pPr>
              <a:t>27.09.2014</a:t>
            </a:fld>
            <a:endParaRPr lang="nb-NO" dirty="0"/>
          </a:p>
        </p:txBody>
      </p:sp>
      <p:sp>
        <p:nvSpPr>
          <p:cNvPr id="5" name="Plassholder for lysbildenummer 4"/>
          <p:cNvSpPr>
            <a:spLocks noGrp="1"/>
          </p:cNvSpPr>
          <p:nvPr>
            <p:ph type="sldNum" sz="quarter" idx="11"/>
          </p:nvPr>
        </p:nvSpPr>
        <p:spPr/>
        <p:txBody>
          <a:bodyPr/>
          <a:lstStyle/>
          <a:p>
            <a:pPr>
              <a:defRPr/>
            </a:pPr>
            <a:fld id="{387CB702-BDCC-44BA-A48E-3215AD2DA6D5}" type="slidenum">
              <a:rPr lang="nb-NO" smtClean="0"/>
              <a:pPr>
                <a:defRPr/>
              </a:pPr>
              <a:t>29</a:t>
            </a:fld>
            <a:endParaRPr lang="nb-NO" dirty="0"/>
          </a:p>
        </p:txBody>
      </p:sp>
      <p:pic>
        <p:nvPicPr>
          <p:cNvPr id="57346" name="Picture 2" descr="Rube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71522" y="1844824"/>
            <a:ext cx="633258" cy="792088"/>
          </a:xfrm>
          <a:prstGeom prst="rect">
            <a:avLst/>
          </a:prstGeom>
          <a:noFill/>
          <a:extLst>
            <a:ext uri="{909E8E84-426E-40DD-AFC4-6F175D3DCCD1}">
              <a14:hiddenFill xmlns="" xmlns:a14="http://schemas.microsoft.com/office/drawing/2010/main">
                <a:solidFill>
                  <a:srgbClr val="FFFFFF"/>
                </a:solidFill>
              </a14:hiddenFill>
            </a:ext>
          </a:extLst>
        </p:spPr>
      </p:pic>
      <p:pic>
        <p:nvPicPr>
          <p:cNvPr id="57348" name="Picture 4" descr="Irina"/>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35085" y="1844824"/>
            <a:ext cx="633259" cy="792088"/>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501402" y="3429000"/>
            <a:ext cx="2448272" cy="18291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p:txBody>
          <a:bodyPr/>
          <a:lstStyle/>
          <a:p>
            <a:r>
              <a:rPr lang="nb-NO" dirty="0" err="1" smtClean="0"/>
              <a:t>Acknowledgements</a:t>
            </a:r>
            <a:endParaRPr lang="nb-NO" dirty="0"/>
          </a:p>
        </p:txBody>
      </p:sp>
      <p:pic>
        <p:nvPicPr>
          <p:cNvPr id="3074" name="Picture 2" descr="http://norinnova.no/sites/norinnova.no/themes/norinnova/logo.png">
            <a:hlinkClick r:id="rId6"/>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683568" y="5630153"/>
            <a:ext cx="1962150" cy="476250"/>
          </a:xfrm>
          <a:prstGeom prst="rect">
            <a:avLst/>
          </a:prstGeom>
          <a:noFill/>
          <a:extLst>
            <a:ext uri="{909E8E84-426E-40DD-AFC4-6F175D3DCCD1}">
              <a14:hiddenFill xmlns="" xmlns:a14="http://schemas.microsoft.com/office/drawing/2010/main">
                <a:solidFill>
                  <a:srgbClr val="FFFFFF"/>
                </a:solidFill>
              </a14:hiddenFill>
            </a:ext>
          </a:extLst>
        </p:spPr>
      </p:pic>
      <p:pic>
        <p:nvPicPr>
          <p:cNvPr id="3077" name="Picture 5" descr="C:\Users\awr000\AppData\Local\Microsoft\Windows\Temporary Internet Files\Content.IE5\W90ELW73\FRlogoEngrgb-farger,0[1].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688151" y="5742379"/>
            <a:ext cx="1755652" cy="323089"/>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C:\Users\awr000\AppData\Local\Microsoft\Windows\Temporary Internet Files\Content.Outlook\XLJMGYY9\Kreftforeningen_NCS_signatur_vertikal_pos.jp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347864" y="5450735"/>
            <a:ext cx="2375586" cy="11368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61303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b-NO" dirty="0" err="1"/>
              <a:t>Novel</a:t>
            </a:r>
            <a:r>
              <a:rPr lang="nb-NO" dirty="0"/>
              <a:t> </a:t>
            </a:r>
            <a:r>
              <a:rPr lang="nb-NO" dirty="0" err="1"/>
              <a:t>sildenafil</a:t>
            </a:r>
            <a:r>
              <a:rPr lang="nb-NO" dirty="0"/>
              <a:t> </a:t>
            </a:r>
            <a:r>
              <a:rPr lang="nb-NO" dirty="0" err="1" smtClean="0"/>
              <a:t>analogues</a:t>
            </a:r>
            <a:r>
              <a:rPr lang="nb-NO" dirty="0" smtClean="0"/>
              <a:t> </a:t>
            </a:r>
            <a:endParaRPr lang="nb-NO" dirty="0"/>
          </a:p>
        </p:txBody>
      </p:sp>
      <p:sp>
        <p:nvSpPr>
          <p:cNvPr id="3" name="Subtitle 2"/>
          <p:cNvSpPr>
            <a:spLocks noGrp="1"/>
          </p:cNvSpPr>
          <p:nvPr>
            <p:ph type="subTitle" idx="1"/>
          </p:nvPr>
        </p:nvSpPr>
        <p:spPr>
          <a:xfrm>
            <a:off x="533400" y="3228536"/>
            <a:ext cx="7854696" cy="1136568"/>
          </a:xfrm>
        </p:spPr>
        <p:txBody>
          <a:bodyPr/>
          <a:lstStyle/>
          <a:p>
            <a:r>
              <a:rPr lang="en-US" dirty="0" smtClean="0"/>
              <a:t>- possible </a:t>
            </a:r>
            <a:r>
              <a:rPr lang="en-US" dirty="0"/>
              <a:t>drugs for increased sensitivity to </a:t>
            </a:r>
            <a:r>
              <a:rPr lang="en-US" dirty="0" smtClean="0"/>
              <a:t>chemotherapeutic agents</a:t>
            </a:r>
            <a:endParaRPr lang="en-US" dirty="0"/>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028384" y="188640"/>
            <a:ext cx="792415" cy="792415"/>
          </a:xfrm>
          <a:prstGeom prst="rect">
            <a:avLst/>
          </a:prstGeom>
        </p:spPr>
      </p:pic>
      <p:sp>
        <p:nvSpPr>
          <p:cNvPr id="6" name="TextBox 5"/>
          <p:cNvSpPr txBox="1"/>
          <p:nvPr/>
        </p:nvSpPr>
        <p:spPr>
          <a:xfrm>
            <a:off x="179512" y="4840100"/>
            <a:ext cx="4591450" cy="2031325"/>
          </a:xfrm>
          <a:prstGeom prst="rect">
            <a:avLst/>
          </a:prstGeom>
          <a:noFill/>
        </p:spPr>
        <p:txBody>
          <a:bodyPr wrap="none" rtlCol="0">
            <a:spAutoFit/>
          </a:bodyPr>
          <a:lstStyle/>
          <a:p>
            <a:r>
              <a:rPr lang="en-US" dirty="0"/>
              <a:t>Aina Westrheim Ravna, PhD.</a:t>
            </a:r>
          </a:p>
          <a:p>
            <a:r>
              <a:rPr lang="en-US" dirty="0"/>
              <a:t>Medical Pharmacology and Toxicology</a:t>
            </a:r>
          </a:p>
          <a:p>
            <a:r>
              <a:rPr lang="en-US" dirty="0"/>
              <a:t>Department of Medical Biology</a:t>
            </a:r>
          </a:p>
          <a:p>
            <a:r>
              <a:rPr lang="en-US" dirty="0"/>
              <a:t>Faculty of Health Sciences</a:t>
            </a:r>
          </a:p>
          <a:p>
            <a:r>
              <a:rPr lang="en-US" dirty="0"/>
              <a:t>University of </a:t>
            </a:r>
            <a:r>
              <a:rPr lang="en-US" dirty="0" err="1" smtClean="0"/>
              <a:t>Tromsø</a:t>
            </a:r>
            <a:r>
              <a:rPr lang="en-US" dirty="0" smtClean="0"/>
              <a:t> – The Arctic University</a:t>
            </a:r>
            <a:endParaRPr lang="en-US" dirty="0"/>
          </a:p>
          <a:p>
            <a:r>
              <a:rPr lang="en-US" dirty="0" smtClean="0"/>
              <a:t>Norway</a:t>
            </a:r>
            <a:endParaRPr lang="en-US" dirty="0"/>
          </a:p>
          <a:p>
            <a:endParaRPr lang="nb-NO" dirty="0"/>
          </a:p>
        </p:txBody>
      </p:sp>
      <p:pic>
        <p:nvPicPr>
          <p:cNvPr id="7"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652120" y="4221088"/>
            <a:ext cx="1494111" cy="1485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600227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5984" y="0"/>
            <a:ext cx="4143404" cy="1143000"/>
          </a:xfrm>
        </p:spPr>
        <p:txBody>
          <a:bodyPr/>
          <a:lstStyle/>
          <a:p>
            <a:pPr algn="ctr"/>
            <a:r>
              <a:rPr lang="en-US" sz="3600" b="1" dirty="0"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642938" y="1428736"/>
            <a:ext cx="8001000" cy="485778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t>
            </a:r>
            <a:r>
              <a:rPr lang="en-US" dirty="0" smtClean="0">
                <a:effectLst>
                  <a:outerShdw blurRad="38100" dist="38100" dir="2700000" algn="tl">
                    <a:srgbClr val="000000">
                      <a:alpha val="43137"/>
                    </a:srgbClr>
                  </a:outerShdw>
                </a:effectLst>
                <a:latin typeface="Georgia" pitchFamily="18" charset="0"/>
              </a:rPr>
              <a:t>to join at 4</a:t>
            </a:r>
            <a:r>
              <a:rPr lang="en-US" baseline="30000" dirty="0" smtClean="0">
                <a:effectLst>
                  <a:outerShdw blurRad="38100" dist="38100" dir="2700000" algn="tl">
                    <a:srgbClr val="000000">
                      <a:alpha val="43137"/>
                    </a:srgbClr>
                  </a:outerShdw>
                </a:effectLst>
                <a:latin typeface="Georgia" pitchFamily="18" charset="0"/>
              </a:rPr>
              <a:t>th</a:t>
            </a:r>
            <a:r>
              <a:rPr lang="en-US" dirty="0" smtClean="0">
                <a:effectLst>
                  <a:outerShdw blurRad="38100" dist="38100" dir="2700000" algn="tl">
                    <a:srgbClr val="000000">
                      <a:alpha val="43137"/>
                    </a:srgbClr>
                  </a:outerShdw>
                </a:effectLst>
                <a:latin typeface="Georgia" pitchFamily="18" charset="0"/>
              </a:rPr>
              <a:t> International Conference on Medicinal Chemistry &amp; Computer Aided Drug Designing</a:t>
            </a:r>
          </a:p>
          <a:p>
            <a:pPr algn="ctr">
              <a:buFont typeface="Arial" charset="0"/>
              <a:buNone/>
              <a:defRPr/>
            </a:pPr>
            <a:r>
              <a:rPr lang="en-IN" dirty="0" smtClean="0"/>
              <a:t>November 02-04 Atlanta, USA</a:t>
            </a:r>
            <a:endParaRPr lang="en-US"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1800" dirty="0" smtClean="0">
                <a:effectLst>
                  <a:outerShdw blurRad="38100" dist="38100" dir="2700000" algn="tl">
                    <a:srgbClr val="000000">
                      <a:alpha val="43137"/>
                    </a:srgbClr>
                  </a:outerShdw>
                </a:effectLst>
                <a:latin typeface="Georgia" pitchFamily="18" charset="0"/>
                <a:hlinkClick r:id="rId2"/>
              </a:rPr>
              <a:t>http://</a:t>
            </a:r>
            <a:r>
              <a:rPr lang="en-US" sz="1800" smtClean="0">
                <a:effectLst>
                  <a:outerShdw blurRad="38100" dist="38100" dir="2700000" algn="tl">
                    <a:srgbClr val="000000">
                      <a:alpha val="43137"/>
                    </a:srgbClr>
                  </a:outerShdw>
                </a:effectLst>
                <a:latin typeface="Georgia" pitchFamily="18" charset="0"/>
                <a:hlinkClick r:id="rId2"/>
              </a:rPr>
              <a:t>medicinalchemistry.pharmaceuticalconferences.com</a:t>
            </a:r>
            <a:r>
              <a:rPr lang="en-US" sz="1800" smtClean="0">
                <a:effectLst>
                  <a:outerShdw blurRad="38100" dist="38100" dir="2700000" algn="tl">
                    <a:srgbClr val="000000">
                      <a:alpha val="43137"/>
                    </a:srgbClr>
                  </a:outerShdw>
                </a:effectLst>
                <a:latin typeface="Georgia" pitchFamily="18" charset="0"/>
                <a:hlinkClick r:id="rId2"/>
              </a:rPr>
              <a:t>/</a:t>
            </a:r>
            <a:r>
              <a:rPr lang="en-US" sz="1800" smtClean="0">
                <a:effectLst>
                  <a:outerShdw blurRad="38100" dist="38100" dir="2700000" algn="tl">
                    <a:srgbClr val="000000">
                      <a:alpha val="43137"/>
                    </a:srgbClr>
                  </a:outerShdw>
                </a:effectLst>
                <a:latin typeface="Georgia" pitchFamily="18" charset="0"/>
              </a:rPr>
              <a:t> </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r">
              <a:buFont typeface="Arial" charset="0"/>
              <a:buNone/>
              <a:defRPr/>
            </a:pPr>
            <a:r>
              <a:rPr lang="en-US" sz="2400" dirty="0" smtClean="0">
                <a:effectLst>
                  <a:outerShdw blurRad="38100" dist="38100" dir="2700000" algn="tl">
                    <a:srgbClr val="000000">
                      <a:alpha val="43137"/>
                    </a:srgbClr>
                  </a:outerShdw>
                </a:effectLst>
                <a:latin typeface="Georgia" pitchFamily="18" charset="0"/>
              </a:rPr>
              <a:t>Regards</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rPr>
              <a:t>Adam Benson</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rPr>
              <a:t>medchem@conferenceseries.net</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Sildenafil (Viagra®)</a:t>
            </a:r>
            <a:endParaRPr lang="nb-NO" dirty="0"/>
          </a:p>
        </p:txBody>
      </p:sp>
      <p:sp>
        <p:nvSpPr>
          <p:cNvPr id="29" name="Freeform 28"/>
          <p:cNvSpPr/>
          <p:nvPr/>
        </p:nvSpPr>
        <p:spPr>
          <a:xfrm>
            <a:off x="6000364" y="260648"/>
            <a:ext cx="2015134" cy="648735"/>
          </a:xfrm>
          <a:custGeom>
            <a:avLst/>
            <a:gdLst>
              <a:gd name="connsiteX0" fmla="*/ 0 w 2015134"/>
              <a:gd name="connsiteY0" fmla="*/ 64874 h 648735"/>
              <a:gd name="connsiteX1" fmla="*/ 64874 w 2015134"/>
              <a:gd name="connsiteY1" fmla="*/ 0 h 648735"/>
              <a:gd name="connsiteX2" fmla="*/ 1950261 w 2015134"/>
              <a:gd name="connsiteY2" fmla="*/ 0 h 648735"/>
              <a:gd name="connsiteX3" fmla="*/ 2015135 w 2015134"/>
              <a:gd name="connsiteY3" fmla="*/ 64874 h 648735"/>
              <a:gd name="connsiteX4" fmla="*/ 2015134 w 2015134"/>
              <a:gd name="connsiteY4" fmla="*/ 583862 h 648735"/>
              <a:gd name="connsiteX5" fmla="*/ 1950260 w 2015134"/>
              <a:gd name="connsiteY5" fmla="*/ 648736 h 648735"/>
              <a:gd name="connsiteX6" fmla="*/ 64874 w 2015134"/>
              <a:gd name="connsiteY6" fmla="*/ 648735 h 648735"/>
              <a:gd name="connsiteX7" fmla="*/ 0 w 2015134"/>
              <a:gd name="connsiteY7" fmla="*/ 583861 h 648735"/>
              <a:gd name="connsiteX8" fmla="*/ 0 w 2015134"/>
              <a:gd name="connsiteY8" fmla="*/ 64874 h 64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134" h="648735">
                <a:moveTo>
                  <a:pt x="0" y="64874"/>
                </a:moveTo>
                <a:cubicBezTo>
                  <a:pt x="0" y="29045"/>
                  <a:pt x="29045" y="0"/>
                  <a:pt x="64874" y="0"/>
                </a:cubicBezTo>
                <a:lnTo>
                  <a:pt x="1950261" y="0"/>
                </a:lnTo>
                <a:cubicBezTo>
                  <a:pt x="1986090" y="0"/>
                  <a:pt x="2015135" y="29045"/>
                  <a:pt x="2015135" y="64874"/>
                </a:cubicBezTo>
                <a:cubicBezTo>
                  <a:pt x="2015135" y="237870"/>
                  <a:pt x="2015134" y="410866"/>
                  <a:pt x="2015134" y="583862"/>
                </a:cubicBezTo>
                <a:cubicBezTo>
                  <a:pt x="2015134" y="619691"/>
                  <a:pt x="1986089" y="648736"/>
                  <a:pt x="1950260" y="648736"/>
                </a:cubicBezTo>
                <a:lnTo>
                  <a:pt x="64874" y="648735"/>
                </a:lnTo>
                <a:cubicBezTo>
                  <a:pt x="29045" y="648735"/>
                  <a:pt x="0" y="619690"/>
                  <a:pt x="0" y="583861"/>
                </a:cubicBezTo>
                <a:lnTo>
                  <a:pt x="0" y="64874"/>
                </a:lnTo>
                <a:close/>
              </a:path>
            </a:pathLst>
          </a:custGeom>
          <a:solidFill>
            <a:schemeClr val="bg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87581" tIns="87581" rIns="87581" bIns="87581" numCol="1" spcCol="1270" anchor="ctr" anchorCtr="0">
            <a:noAutofit/>
          </a:bodyPr>
          <a:lstStyle/>
          <a:p>
            <a:pPr lvl="0" algn="ctr" defTabSz="800100">
              <a:lnSpc>
                <a:spcPct val="90000"/>
              </a:lnSpc>
              <a:spcBef>
                <a:spcPct val="0"/>
              </a:spcBef>
              <a:spcAft>
                <a:spcPct val="35000"/>
              </a:spcAft>
            </a:pPr>
            <a:r>
              <a:rPr lang="nb-NO" sz="1800" kern="1200" dirty="0" err="1" smtClean="0">
                <a:solidFill>
                  <a:schemeClr val="tx1"/>
                </a:solidFill>
              </a:rPr>
              <a:t>Sexual</a:t>
            </a:r>
            <a:r>
              <a:rPr lang="nb-NO" sz="1800" kern="1200" dirty="0" smtClean="0">
                <a:solidFill>
                  <a:schemeClr val="tx1"/>
                </a:solidFill>
              </a:rPr>
              <a:t> </a:t>
            </a:r>
            <a:r>
              <a:rPr lang="nb-NO" sz="1800" kern="1200" dirty="0" err="1" smtClean="0">
                <a:solidFill>
                  <a:schemeClr val="tx1"/>
                </a:solidFill>
              </a:rPr>
              <a:t>stimulation</a:t>
            </a:r>
            <a:endParaRPr lang="nb-NO" sz="1800" kern="1200" dirty="0">
              <a:solidFill>
                <a:schemeClr val="tx1"/>
              </a:solidFill>
            </a:endParaRPr>
          </a:p>
        </p:txBody>
      </p:sp>
      <p:sp>
        <p:nvSpPr>
          <p:cNvPr id="30" name="Freeform 29"/>
          <p:cNvSpPr/>
          <p:nvPr/>
        </p:nvSpPr>
        <p:spPr>
          <a:xfrm>
            <a:off x="6861966" y="949928"/>
            <a:ext cx="291931" cy="243276"/>
          </a:xfrm>
          <a:custGeom>
            <a:avLst/>
            <a:gdLst>
              <a:gd name="connsiteX0" fmla="*/ 0 w 243275"/>
              <a:gd name="connsiteY0" fmla="*/ 58386 h 291930"/>
              <a:gd name="connsiteX1" fmla="*/ 121638 w 243275"/>
              <a:gd name="connsiteY1" fmla="*/ 58386 h 291930"/>
              <a:gd name="connsiteX2" fmla="*/ 121638 w 243275"/>
              <a:gd name="connsiteY2" fmla="*/ 0 h 291930"/>
              <a:gd name="connsiteX3" fmla="*/ 243275 w 243275"/>
              <a:gd name="connsiteY3" fmla="*/ 145965 h 291930"/>
              <a:gd name="connsiteX4" fmla="*/ 121638 w 243275"/>
              <a:gd name="connsiteY4" fmla="*/ 291930 h 291930"/>
              <a:gd name="connsiteX5" fmla="*/ 121638 w 243275"/>
              <a:gd name="connsiteY5" fmla="*/ 233544 h 291930"/>
              <a:gd name="connsiteX6" fmla="*/ 0 w 243275"/>
              <a:gd name="connsiteY6" fmla="*/ 233544 h 291930"/>
              <a:gd name="connsiteX7" fmla="*/ 0 w 243275"/>
              <a:gd name="connsiteY7" fmla="*/ 58386 h 29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275" h="291930">
                <a:moveTo>
                  <a:pt x="194620" y="1"/>
                </a:moveTo>
                <a:lnTo>
                  <a:pt x="194620" y="145966"/>
                </a:lnTo>
                <a:lnTo>
                  <a:pt x="243275" y="145966"/>
                </a:lnTo>
                <a:lnTo>
                  <a:pt x="121638" y="291929"/>
                </a:lnTo>
                <a:lnTo>
                  <a:pt x="0" y="145966"/>
                </a:lnTo>
                <a:lnTo>
                  <a:pt x="48655" y="145966"/>
                </a:lnTo>
                <a:lnTo>
                  <a:pt x="48655" y="1"/>
                </a:lnTo>
                <a:lnTo>
                  <a:pt x="194620" y="1"/>
                </a:lnTo>
                <a:close/>
              </a:path>
            </a:pathLst>
          </a:cu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58387" tIns="0" rIns="58386" bIns="72983" numCol="1" spcCol="1270" anchor="ctr" anchorCtr="0">
            <a:noAutofit/>
          </a:bodyPr>
          <a:lstStyle/>
          <a:p>
            <a:pPr lvl="0" algn="ctr" defTabSz="533400">
              <a:lnSpc>
                <a:spcPct val="90000"/>
              </a:lnSpc>
              <a:spcBef>
                <a:spcPct val="0"/>
              </a:spcBef>
              <a:spcAft>
                <a:spcPct val="35000"/>
              </a:spcAft>
            </a:pPr>
            <a:endParaRPr lang="nb-NO" sz="1200" kern="1200"/>
          </a:p>
        </p:txBody>
      </p:sp>
      <p:sp>
        <p:nvSpPr>
          <p:cNvPr id="31" name="Freeform 30"/>
          <p:cNvSpPr/>
          <p:nvPr/>
        </p:nvSpPr>
        <p:spPr>
          <a:xfrm>
            <a:off x="6000364" y="1233751"/>
            <a:ext cx="2015134" cy="648735"/>
          </a:xfrm>
          <a:custGeom>
            <a:avLst/>
            <a:gdLst>
              <a:gd name="connsiteX0" fmla="*/ 0 w 2015134"/>
              <a:gd name="connsiteY0" fmla="*/ 64874 h 648735"/>
              <a:gd name="connsiteX1" fmla="*/ 64874 w 2015134"/>
              <a:gd name="connsiteY1" fmla="*/ 0 h 648735"/>
              <a:gd name="connsiteX2" fmla="*/ 1950261 w 2015134"/>
              <a:gd name="connsiteY2" fmla="*/ 0 h 648735"/>
              <a:gd name="connsiteX3" fmla="*/ 2015135 w 2015134"/>
              <a:gd name="connsiteY3" fmla="*/ 64874 h 648735"/>
              <a:gd name="connsiteX4" fmla="*/ 2015134 w 2015134"/>
              <a:gd name="connsiteY4" fmla="*/ 583862 h 648735"/>
              <a:gd name="connsiteX5" fmla="*/ 1950260 w 2015134"/>
              <a:gd name="connsiteY5" fmla="*/ 648736 h 648735"/>
              <a:gd name="connsiteX6" fmla="*/ 64874 w 2015134"/>
              <a:gd name="connsiteY6" fmla="*/ 648735 h 648735"/>
              <a:gd name="connsiteX7" fmla="*/ 0 w 2015134"/>
              <a:gd name="connsiteY7" fmla="*/ 583861 h 648735"/>
              <a:gd name="connsiteX8" fmla="*/ 0 w 2015134"/>
              <a:gd name="connsiteY8" fmla="*/ 64874 h 64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134" h="648735">
                <a:moveTo>
                  <a:pt x="0" y="64874"/>
                </a:moveTo>
                <a:cubicBezTo>
                  <a:pt x="0" y="29045"/>
                  <a:pt x="29045" y="0"/>
                  <a:pt x="64874" y="0"/>
                </a:cubicBezTo>
                <a:lnTo>
                  <a:pt x="1950261" y="0"/>
                </a:lnTo>
                <a:cubicBezTo>
                  <a:pt x="1986090" y="0"/>
                  <a:pt x="2015135" y="29045"/>
                  <a:pt x="2015135" y="64874"/>
                </a:cubicBezTo>
                <a:cubicBezTo>
                  <a:pt x="2015135" y="237870"/>
                  <a:pt x="2015134" y="410866"/>
                  <a:pt x="2015134" y="583862"/>
                </a:cubicBezTo>
                <a:cubicBezTo>
                  <a:pt x="2015134" y="619691"/>
                  <a:pt x="1986089" y="648736"/>
                  <a:pt x="1950260" y="648736"/>
                </a:cubicBezTo>
                <a:lnTo>
                  <a:pt x="64874" y="648735"/>
                </a:lnTo>
                <a:cubicBezTo>
                  <a:pt x="29045" y="648735"/>
                  <a:pt x="0" y="619690"/>
                  <a:pt x="0" y="583861"/>
                </a:cubicBezTo>
                <a:lnTo>
                  <a:pt x="0" y="6487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7581" tIns="87581" rIns="87581" bIns="87581" numCol="1" spcCol="1270" anchor="ctr" anchorCtr="0">
            <a:noAutofit/>
          </a:bodyPr>
          <a:lstStyle/>
          <a:p>
            <a:pPr lvl="0" algn="ctr" defTabSz="800100">
              <a:lnSpc>
                <a:spcPct val="90000"/>
              </a:lnSpc>
              <a:spcBef>
                <a:spcPct val="0"/>
              </a:spcBef>
              <a:spcAft>
                <a:spcPct val="35000"/>
              </a:spcAft>
            </a:pPr>
            <a:r>
              <a:rPr lang="nb-NO" sz="1800" kern="1200" dirty="0" err="1" smtClean="0"/>
              <a:t>Nitrergic</a:t>
            </a:r>
            <a:r>
              <a:rPr lang="nb-NO" sz="1800" kern="1200" dirty="0" smtClean="0"/>
              <a:t> nerves</a:t>
            </a:r>
            <a:endParaRPr lang="nb-NO" sz="1800" kern="1200" dirty="0"/>
          </a:p>
        </p:txBody>
      </p:sp>
      <p:sp>
        <p:nvSpPr>
          <p:cNvPr id="1024" name="Freeform 1023"/>
          <p:cNvSpPr/>
          <p:nvPr/>
        </p:nvSpPr>
        <p:spPr>
          <a:xfrm>
            <a:off x="6861966" y="1923032"/>
            <a:ext cx="291931" cy="243276"/>
          </a:xfrm>
          <a:custGeom>
            <a:avLst/>
            <a:gdLst>
              <a:gd name="connsiteX0" fmla="*/ 0 w 243275"/>
              <a:gd name="connsiteY0" fmla="*/ 58386 h 291930"/>
              <a:gd name="connsiteX1" fmla="*/ 121638 w 243275"/>
              <a:gd name="connsiteY1" fmla="*/ 58386 h 291930"/>
              <a:gd name="connsiteX2" fmla="*/ 121638 w 243275"/>
              <a:gd name="connsiteY2" fmla="*/ 0 h 291930"/>
              <a:gd name="connsiteX3" fmla="*/ 243275 w 243275"/>
              <a:gd name="connsiteY3" fmla="*/ 145965 h 291930"/>
              <a:gd name="connsiteX4" fmla="*/ 121638 w 243275"/>
              <a:gd name="connsiteY4" fmla="*/ 291930 h 291930"/>
              <a:gd name="connsiteX5" fmla="*/ 121638 w 243275"/>
              <a:gd name="connsiteY5" fmla="*/ 233544 h 291930"/>
              <a:gd name="connsiteX6" fmla="*/ 0 w 243275"/>
              <a:gd name="connsiteY6" fmla="*/ 233544 h 291930"/>
              <a:gd name="connsiteX7" fmla="*/ 0 w 243275"/>
              <a:gd name="connsiteY7" fmla="*/ 58386 h 29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275" h="291930">
                <a:moveTo>
                  <a:pt x="194620" y="1"/>
                </a:moveTo>
                <a:lnTo>
                  <a:pt x="194620" y="145966"/>
                </a:lnTo>
                <a:lnTo>
                  <a:pt x="243275" y="145966"/>
                </a:lnTo>
                <a:lnTo>
                  <a:pt x="121638" y="291929"/>
                </a:lnTo>
                <a:lnTo>
                  <a:pt x="0" y="145966"/>
                </a:lnTo>
                <a:lnTo>
                  <a:pt x="48655" y="145966"/>
                </a:lnTo>
                <a:lnTo>
                  <a:pt x="48655" y="1"/>
                </a:lnTo>
                <a:lnTo>
                  <a:pt x="194620" y="1"/>
                </a:lnTo>
                <a:close/>
              </a:path>
            </a:pathLst>
          </a:cu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58387" tIns="0" rIns="58386" bIns="72983" numCol="1" spcCol="1270" anchor="ctr" anchorCtr="0">
            <a:noAutofit/>
          </a:bodyPr>
          <a:lstStyle/>
          <a:p>
            <a:pPr lvl="0" algn="ctr" defTabSz="533400">
              <a:lnSpc>
                <a:spcPct val="90000"/>
              </a:lnSpc>
              <a:spcBef>
                <a:spcPct val="0"/>
              </a:spcBef>
              <a:spcAft>
                <a:spcPct val="35000"/>
              </a:spcAft>
            </a:pPr>
            <a:endParaRPr lang="nb-NO" sz="1200" kern="1200"/>
          </a:p>
        </p:txBody>
      </p:sp>
      <p:sp>
        <p:nvSpPr>
          <p:cNvPr id="1025" name="Freeform 1024"/>
          <p:cNvSpPr/>
          <p:nvPr/>
        </p:nvSpPr>
        <p:spPr>
          <a:xfrm>
            <a:off x="6000364" y="2206854"/>
            <a:ext cx="2015134" cy="648735"/>
          </a:xfrm>
          <a:custGeom>
            <a:avLst/>
            <a:gdLst>
              <a:gd name="connsiteX0" fmla="*/ 0 w 2015134"/>
              <a:gd name="connsiteY0" fmla="*/ 64874 h 648735"/>
              <a:gd name="connsiteX1" fmla="*/ 64874 w 2015134"/>
              <a:gd name="connsiteY1" fmla="*/ 0 h 648735"/>
              <a:gd name="connsiteX2" fmla="*/ 1950261 w 2015134"/>
              <a:gd name="connsiteY2" fmla="*/ 0 h 648735"/>
              <a:gd name="connsiteX3" fmla="*/ 2015135 w 2015134"/>
              <a:gd name="connsiteY3" fmla="*/ 64874 h 648735"/>
              <a:gd name="connsiteX4" fmla="*/ 2015134 w 2015134"/>
              <a:gd name="connsiteY4" fmla="*/ 583862 h 648735"/>
              <a:gd name="connsiteX5" fmla="*/ 1950260 w 2015134"/>
              <a:gd name="connsiteY5" fmla="*/ 648736 h 648735"/>
              <a:gd name="connsiteX6" fmla="*/ 64874 w 2015134"/>
              <a:gd name="connsiteY6" fmla="*/ 648735 h 648735"/>
              <a:gd name="connsiteX7" fmla="*/ 0 w 2015134"/>
              <a:gd name="connsiteY7" fmla="*/ 583861 h 648735"/>
              <a:gd name="connsiteX8" fmla="*/ 0 w 2015134"/>
              <a:gd name="connsiteY8" fmla="*/ 64874 h 64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134" h="648735">
                <a:moveTo>
                  <a:pt x="0" y="64874"/>
                </a:moveTo>
                <a:cubicBezTo>
                  <a:pt x="0" y="29045"/>
                  <a:pt x="29045" y="0"/>
                  <a:pt x="64874" y="0"/>
                </a:cubicBezTo>
                <a:lnTo>
                  <a:pt x="1950261" y="0"/>
                </a:lnTo>
                <a:cubicBezTo>
                  <a:pt x="1986090" y="0"/>
                  <a:pt x="2015135" y="29045"/>
                  <a:pt x="2015135" y="64874"/>
                </a:cubicBezTo>
                <a:cubicBezTo>
                  <a:pt x="2015135" y="237870"/>
                  <a:pt x="2015134" y="410866"/>
                  <a:pt x="2015134" y="583862"/>
                </a:cubicBezTo>
                <a:cubicBezTo>
                  <a:pt x="2015134" y="619691"/>
                  <a:pt x="1986089" y="648736"/>
                  <a:pt x="1950260" y="648736"/>
                </a:cubicBezTo>
                <a:lnTo>
                  <a:pt x="64874" y="648735"/>
                </a:lnTo>
                <a:cubicBezTo>
                  <a:pt x="29045" y="648735"/>
                  <a:pt x="0" y="619690"/>
                  <a:pt x="0" y="583861"/>
                </a:cubicBezTo>
                <a:lnTo>
                  <a:pt x="0" y="64874"/>
                </a:lnTo>
                <a:close/>
              </a:path>
            </a:pathLst>
          </a:custGeom>
          <a:solidFill>
            <a:srgbClr val="00206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87581" tIns="87581" rIns="87581" bIns="87581" numCol="1" spcCol="1270" anchor="ctr" anchorCtr="0">
            <a:noAutofit/>
          </a:bodyPr>
          <a:lstStyle/>
          <a:p>
            <a:pPr lvl="0" algn="ctr" defTabSz="800100">
              <a:lnSpc>
                <a:spcPct val="90000"/>
              </a:lnSpc>
              <a:spcBef>
                <a:spcPct val="0"/>
              </a:spcBef>
              <a:spcAft>
                <a:spcPct val="35000"/>
              </a:spcAft>
            </a:pPr>
            <a:r>
              <a:rPr lang="nb-NO" sz="1800" kern="1200" dirty="0" err="1" smtClean="0"/>
              <a:t>Nitric</a:t>
            </a:r>
            <a:r>
              <a:rPr lang="nb-NO" sz="1800" kern="1200" dirty="0" smtClean="0"/>
              <a:t> </a:t>
            </a:r>
            <a:r>
              <a:rPr lang="nb-NO" sz="1800" kern="1200" dirty="0" err="1" smtClean="0"/>
              <a:t>Oxide</a:t>
            </a:r>
            <a:r>
              <a:rPr lang="nb-NO" sz="1800" kern="1200" dirty="0" smtClean="0"/>
              <a:t> (NO)</a:t>
            </a:r>
            <a:endParaRPr lang="nb-NO" sz="1800" kern="1200" dirty="0"/>
          </a:p>
        </p:txBody>
      </p:sp>
      <p:grpSp>
        <p:nvGrpSpPr>
          <p:cNvPr id="1034" name="Group 1033"/>
          <p:cNvGrpSpPr/>
          <p:nvPr/>
        </p:nvGrpSpPr>
        <p:grpSpPr>
          <a:xfrm>
            <a:off x="3995935" y="3249993"/>
            <a:ext cx="4747184" cy="1283669"/>
            <a:chOff x="3995935" y="3249993"/>
            <a:chExt cx="4747184" cy="1283669"/>
          </a:xfrm>
        </p:grpSpPr>
        <p:sp>
          <p:nvSpPr>
            <p:cNvPr id="1031" name="Freeform 1030"/>
            <p:cNvSpPr/>
            <p:nvPr/>
          </p:nvSpPr>
          <p:spPr>
            <a:xfrm>
              <a:off x="3995935" y="3594236"/>
              <a:ext cx="1256366" cy="939426"/>
            </a:xfrm>
            <a:custGeom>
              <a:avLst/>
              <a:gdLst>
                <a:gd name="connsiteX0" fmla="*/ 0 w 1256366"/>
                <a:gd name="connsiteY0" fmla="*/ 93943 h 939426"/>
                <a:gd name="connsiteX1" fmla="*/ 93943 w 1256366"/>
                <a:gd name="connsiteY1" fmla="*/ 0 h 939426"/>
                <a:gd name="connsiteX2" fmla="*/ 1162423 w 1256366"/>
                <a:gd name="connsiteY2" fmla="*/ 0 h 939426"/>
                <a:gd name="connsiteX3" fmla="*/ 1256366 w 1256366"/>
                <a:gd name="connsiteY3" fmla="*/ 93943 h 939426"/>
                <a:gd name="connsiteX4" fmla="*/ 1256366 w 1256366"/>
                <a:gd name="connsiteY4" fmla="*/ 845483 h 939426"/>
                <a:gd name="connsiteX5" fmla="*/ 1162423 w 1256366"/>
                <a:gd name="connsiteY5" fmla="*/ 939426 h 939426"/>
                <a:gd name="connsiteX6" fmla="*/ 93943 w 1256366"/>
                <a:gd name="connsiteY6" fmla="*/ 939426 h 939426"/>
                <a:gd name="connsiteX7" fmla="*/ 0 w 1256366"/>
                <a:gd name="connsiteY7" fmla="*/ 845483 h 939426"/>
                <a:gd name="connsiteX8" fmla="*/ 0 w 1256366"/>
                <a:gd name="connsiteY8" fmla="*/ 93943 h 93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366" h="939426">
                  <a:moveTo>
                    <a:pt x="0" y="93943"/>
                  </a:moveTo>
                  <a:cubicBezTo>
                    <a:pt x="0" y="42060"/>
                    <a:pt x="42060" y="0"/>
                    <a:pt x="93943" y="0"/>
                  </a:cubicBezTo>
                  <a:lnTo>
                    <a:pt x="1162423" y="0"/>
                  </a:lnTo>
                  <a:cubicBezTo>
                    <a:pt x="1214306" y="0"/>
                    <a:pt x="1256366" y="42060"/>
                    <a:pt x="1256366" y="93943"/>
                  </a:cubicBezTo>
                  <a:lnTo>
                    <a:pt x="1256366" y="845483"/>
                  </a:lnTo>
                  <a:cubicBezTo>
                    <a:pt x="1256366" y="897366"/>
                    <a:pt x="1214306" y="939426"/>
                    <a:pt x="1162423" y="939426"/>
                  </a:cubicBezTo>
                  <a:lnTo>
                    <a:pt x="93943" y="939426"/>
                  </a:lnTo>
                  <a:cubicBezTo>
                    <a:pt x="42060" y="939426"/>
                    <a:pt x="0" y="897366"/>
                    <a:pt x="0" y="845483"/>
                  </a:cubicBezTo>
                  <a:lnTo>
                    <a:pt x="0" y="93943"/>
                  </a:lnTo>
                  <a:close/>
                </a:path>
              </a:pathLst>
            </a:custGeom>
            <a:solidFill>
              <a:srgbClr val="002060"/>
            </a:solidFill>
            <a:ln>
              <a:solidFill>
                <a:srgbClr val="002060"/>
              </a:solidFill>
            </a:ln>
            <a:scene3d>
              <a:camera prst="orthographicFront"/>
              <a:lightRig rig="flat" dir="t"/>
            </a:scene3d>
            <a:sp3d prstMaterial="plastic">
              <a:bevelT w="120900" h="88900"/>
              <a:bevelB w="88900" h="31750" prst="angle"/>
            </a:sp3d>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126575" tIns="126575" rIns="126575" bIns="126575" numCol="1" spcCol="1270" anchor="ctr" anchorCtr="0">
              <a:noAutofit/>
            </a:bodyPr>
            <a:lstStyle/>
            <a:p>
              <a:pPr lvl="0" algn="ctr" defTabSz="1155700">
                <a:lnSpc>
                  <a:spcPct val="90000"/>
                </a:lnSpc>
                <a:spcBef>
                  <a:spcPct val="0"/>
                </a:spcBef>
                <a:spcAft>
                  <a:spcPct val="35000"/>
                </a:spcAft>
              </a:pPr>
              <a:r>
                <a:rPr lang="nb-NO" sz="2600" kern="1200" dirty="0" err="1" smtClean="0"/>
                <a:t>cGMP</a:t>
              </a:r>
              <a:endParaRPr lang="nb-NO" sz="2600" kern="1200" dirty="0"/>
            </a:p>
          </p:txBody>
        </p:sp>
        <p:sp>
          <p:nvSpPr>
            <p:cNvPr id="1032" name="Freeform 1031"/>
            <p:cNvSpPr/>
            <p:nvPr/>
          </p:nvSpPr>
          <p:spPr>
            <a:xfrm>
              <a:off x="5459929" y="3861050"/>
              <a:ext cx="1744848" cy="405799"/>
            </a:xfrm>
            <a:custGeom>
              <a:avLst/>
              <a:gdLst>
                <a:gd name="connsiteX0" fmla="*/ 0 w 1744848"/>
                <a:gd name="connsiteY0" fmla="*/ 202900 h 405799"/>
                <a:gd name="connsiteX1" fmla="*/ 202900 w 1744848"/>
                <a:gd name="connsiteY1" fmla="*/ 0 h 405799"/>
                <a:gd name="connsiteX2" fmla="*/ 202900 w 1744848"/>
                <a:gd name="connsiteY2" fmla="*/ 101450 h 405799"/>
                <a:gd name="connsiteX3" fmla="*/ 1744848 w 1744848"/>
                <a:gd name="connsiteY3" fmla="*/ 101450 h 405799"/>
                <a:gd name="connsiteX4" fmla="*/ 1744848 w 1744848"/>
                <a:gd name="connsiteY4" fmla="*/ 304349 h 405799"/>
                <a:gd name="connsiteX5" fmla="*/ 202900 w 1744848"/>
                <a:gd name="connsiteY5" fmla="*/ 304349 h 405799"/>
                <a:gd name="connsiteX6" fmla="*/ 202900 w 1744848"/>
                <a:gd name="connsiteY6" fmla="*/ 405799 h 405799"/>
                <a:gd name="connsiteX7" fmla="*/ 0 w 1744848"/>
                <a:gd name="connsiteY7" fmla="*/ 202900 h 40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4848" h="405799">
                  <a:moveTo>
                    <a:pt x="0" y="202900"/>
                  </a:moveTo>
                  <a:lnTo>
                    <a:pt x="202900" y="0"/>
                  </a:lnTo>
                  <a:lnTo>
                    <a:pt x="202900" y="101450"/>
                  </a:lnTo>
                  <a:lnTo>
                    <a:pt x="1744848" y="101450"/>
                  </a:lnTo>
                  <a:lnTo>
                    <a:pt x="1744848" y="304349"/>
                  </a:lnTo>
                  <a:lnTo>
                    <a:pt x="202900" y="304349"/>
                  </a:lnTo>
                  <a:lnTo>
                    <a:pt x="202900" y="405799"/>
                  </a:lnTo>
                  <a:lnTo>
                    <a:pt x="0" y="202900"/>
                  </a:lnTo>
                  <a:close/>
                </a:path>
              </a:pathLst>
            </a:cu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81160" rIns="121740" bIns="81160" numCol="1" spcCol="1270" anchor="ctr" anchorCtr="0">
              <a:noAutofit/>
            </a:bodyPr>
            <a:lstStyle/>
            <a:p>
              <a:pPr lvl="0" algn="ctr" defTabSz="755650">
                <a:lnSpc>
                  <a:spcPct val="90000"/>
                </a:lnSpc>
                <a:spcBef>
                  <a:spcPct val="0"/>
                </a:spcBef>
                <a:spcAft>
                  <a:spcPct val="35000"/>
                </a:spcAft>
              </a:pPr>
              <a:endParaRPr lang="nb-NO" sz="1700" kern="1200"/>
            </a:p>
          </p:txBody>
        </p:sp>
        <p:sp>
          <p:nvSpPr>
            <p:cNvPr id="1033" name="Freeform 1032"/>
            <p:cNvSpPr/>
            <p:nvPr/>
          </p:nvSpPr>
          <p:spPr>
            <a:xfrm>
              <a:off x="7349490" y="3762791"/>
              <a:ext cx="1393629" cy="602317"/>
            </a:xfrm>
            <a:custGeom>
              <a:avLst/>
              <a:gdLst>
                <a:gd name="connsiteX0" fmla="*/ 0 w 1393629"/>
                <a:gd name="connsiteY0" fmla="*/ 60232 h 602317"/>
                <a:gd name="connsiteX1" fmla="*/ 60232 w 1393629"/>
                <a:gd name="connsiteY1" fmla="*/ 0 h 602317"/>
                <a:gd name="connsiteX2" fmla="*/ 1333397 w 1393629"/>
                <a:gd name="connsiteY2" fmla="*/ 0 h 602317"/>
                <a:gd name="connsiteX3" fmla="*/ 1393629 w 1393629"/>
                <a:gd name="connsiteY3" fmla="*/ 60232 h 602317"/>
                <a:gd name="connsiteX4" fmla="*/ 1393629 w 1393629"/>
                <a:gd name="connsiteY4" fmla="*/ 542085 h 602317"/>
                <a:gd name="connsiteX5" fmla="*/ 1333397 w 1393629"/>
                <a:gd name="connsiteY5" fmla="*/ 602317 h 602317"/>
                <a:gd name="connsiteX6" fmla="*/ 60232 w 1393629"/>
                <a:gd name="connsiteY6" fmla="*/ 602317 h 602317"/>
                <a:gd name="connsiteX7" fmla="*/ 0 w 1393629"/>
                <a:gd name="connsiteY7" fmla="*/ 542085 h 602317"/>
                <a:gd name="connsiteX8" fmla="*/ 0 w 1393629"/>
                <a:gd name="connsiteY8" fmla="*/ 60232 h 60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3629" h="602317">
                  <a:moveTo>
                    <a:pt x="0" y="60232"/>
                  </a:moveTo>
                  <a:cubicBezTo>
                    <a:pt x="0" y="26967"/>
                    <a:pt x="26967" y="0"/>
                    <a:pt x="60232" y="0"/>
                  </a:cubicBezTo>
                  <a:lnTo>
                    <a:pt x="1333397" y="0"/>
                  </a:lnTo>
                  <a:cubicBezTo>
                    <a:pt x="1366662" y="0"/>
                    <a:pt x="1393629" y="26967"/>
                    <a:pt x="1393629" y="60232"/>
                  </a:cubicBezTo>
                  <a:lnTo>
                    <a:pt x="1393629" y="542085"/>
                  </a:lnTo>
                  <a:cubicBezTo>
                    <a:pt x="1393629" y="575350"/>
                    <a:pt x="1366662" y="602317"/>
                    <a:pt x="1333397" y="602317"/>
                  </a:cubicBezTo>
                  <a:lnTo>
                    <a:pt x="60232" y="602317"/>
                  </a:lnTo>
                  <a:cubicBezTo>
                    <a:pt x="26967" y="602317"/>
                    <a:pt x="0" y="575350"/>
                    <a:pt x="0" y="542085"/>
                  </a:cubicBezTo>
                  <a:lnTo>
                    <a:pt x="0" y="60232"/>
                  </a:lnTo>
                  <a:close/>
                </a:path>
              </a:pathLst>
            </a:custGeom>
            <a:solidFill>
              <a:srgbClr val="00206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16701" tIns="116701" rIns="116701" bIns="116701" numCol="1" spcCol="1270" anchor="ctr" anchorCtr="0">
              <a:noAutofit/>
            </a:bodyPr>
            <a:lstStyle/>
            <a:p>
              <a:pPr lvl="0" algn="ctr" defTabSz="1155700">
                <a:lnSpc>
                  <a:spcPct val="90000"/>
                </a:lnSpc>
                <a:spcBef>
                  <a:spcPct val="0"/>
                </a:spcBef>
                <a:spcAft>
                  <a:spcPct val="35000"/>
                </a:spcAft>
              </a:pPr>
              <a:r>
                <a:rPr lang="nb-NO" sz="2600" kern="1200" dirty="0" smtClean="0"/>
                <a:t>GTP</a:t>
              </a:r>
              <a:endParaRPr lang="nb-NO" sz="2600" kern="1200" dirty="0"/>
            </a:p>
          </p:txBody>
        </p:sp>
        <p:sp>
          <p:nvSpPr>
            <p:cNvPr id="6" name="Oval 5"/>
            <p:cNvSpPr/>
            <p:nvPr/>
          </p:nvSpPr>
          <p:spPr>
            <a:xfrm>
              <a:off x="5508104" y="3249993"/>
              <a:ext cx="1728192" cy="778966"/>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smtClean="0"/>
                <a:t>Guanylyl</a:t>
              </a:r>
              <a:r>
                <a:rPr lang="nb-NO" dirty="0" smtClean="0"/>
                <a:t> </a:t>
              </a:r>
              <a:r>
                <a:rPr lang="nb-NO" dirty="0" err="1" smtClean="0"/>
                <a:t>cyclase</a:t>
              </a:r>
              <a:endParaRPr lang="nb-NO" dirty="0"/>
            </a:p>
          </p:txBody>
        </p:sp>
      </p:grpSp>
      <p:grpSp>
        <p:nvGrpSpPr>
          <p:cNvPr id="9" name="Group 8"/>
          <p:cNvGrpSpPr/>
          <p:nvPr/>
        </p:nvGrpSpPr>
        <p:grpSpPr>
          <a:xfrm>
            <a:off x="4319369" y="4581128"/>
            <a:ext cx="516574" cy="1214277"/>
            <a:chOff x="2136578" y="379150"/>
            <a:chExt cx="516574" cy="627348"/>
          </a:xfrm>
          <a:scene3d>
            <a:camera prst="orthographicFront"/>
            <a:lightRig rig="flat" dir="t"/>
          </a:scene3d>
        </p:grpSpPr>
        <p:sp>
          <p:nvSpPr>
            <p:cNvPr id="10" name="Left Arrow 9"/>
            <p:cNvSpPr/>
            <p:nvPr/>
          </p:nvSpPr>
          <p:spPr>
            <a:xfrm rot="16200000">
              <a:off x="2136579" y="489924"/>
              <a:ext cx="627348" cy="405799"/>
            </a:xfrm>
            <a:prstGeom prst="leftArrow">
              <a:avLst/>
            </a:prstGeom>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1" name="Left Arrow 4"/>
            <p:cNvSpPr/>
            <p:nvPr/>
          </p:nvSpPr>
          <p:spPr>
            <a:xfrm>
              <a:off x="2136578" y="598340"/>
              <a:ext cx="505608" cy="243479"/>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b-NO" sz="1700" kern="1200"/>
            </a:p>
          </p:txBody>
        </p:sp>
      </p:grpSp>
      <p:grpSp>
        <p:nvGrpSpPr>
          <p:cNvPr id="12" name="Group 11"/>
          <p:cNvGrpSpPr/>
          <p:nvPr/>
        </p:nvGrpSpPr>
        <p:grpSpPr>
          <a:xfrm>
            <a:off x="1537994" y="5661248"/>
            <a:ext cx="516573" cy="627348"/>
            <a:chOff x="2136578" y="406406"/>
            <a:chExt cx="516573" cy="627348"/>
          </a:xfrm>
          <a:scene3d>
            <a:camera prst="orthographicFront"/>
            <a:lightRig rig="flat" dir="t"/>
          </a:scene3d>
        </p:grpSpPr>
        <p:sp>
          <p:nvSpPr>
            <p:cNvPr id="13" name="Left Arrow 12"/>
            <p:cNvSpPr/>
            <p:nvPr/>
          </p:nvSpPr>
          <p:spPr>
            <a:xfrm rot="16200000">
              <a:off x="2136578" y="517180"/>
              <a:ext cx="627348" cy="405799"/>
            </a:xfrm>
            <a:prstGeom prst="leftArrow">
              <a:avLst/>
            </a:prstGeom>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4" name="Left Arrow 4"/>
            <p:cNvSpPr/>
            <p:nvPr/>
          </p:nvSpPr>
          <p:spPr>
            <a:xfrm>
              <a:off x="2136578" y="598340"/>
              <a:ext cx="505608" cy="243479"/>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b-NO" sz="1700" kern="1200"/>
            </a:p>
          </p:txBody>
        </p:sp>
      </p:grpSp>
      <p:grpSp>
        <p:nvGrpSpPr>
          <p:cNvPr id="15" name="Group 14"/>
          <p:cNvGrpSpPr/>
          <p:nvPr/>
        </p:nvGrpSpPr>
        <p:grpSpPr>
          <a:xfrm>
            <a:off x="1537994" y="4529844"/>
            <a:ext cx="516573" cy="627348"/>
            <a:chOff x="2136578" y="406406"/>
            <a:chExt cx="516573" cy="627348"/>
          </a:xfrm>
          <a:scene3d>
            <a:camera prst="orthographicFront"/>
            <a:lightRig rig="flat" dir="t"/>
          </a:scene3d>
        </p:grpSpPr>
        <p:sp>
          <p:nvSpPr>
            <p:cNvPr id="16" name="Left Arrow 15"/>
            <p:cNvSpPr/>
            <p:nvPr/>
          </p:nvSpPr>
          <p:spPr>
            <a:xfrm rot="16200000">
              <a:off x="2136578" y="517180"/>
              <a:ext cx="627348" cy="405799"/>
            </a:xfrm>
            <a:prstGeom prst="leftArrow">
              <a:avLst/>
            </a:prstGeom>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7" name="Left Arrow 4"/>
            <p:cNvSpPr/>
            <p:nvPr/>
          </p:nvSpPr>
          <p:spPr>
            <a:xfrm>
              <a:off x="2136578" y="598340"/>
              <a:ext cx="505608" cy="243479"/>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b-NO" sz="1700" kern="1200"/>
            </a:p>
          </p:txBody>
        </p:sp>
      </p:grpSp>
      <p:sp>
        <p:nvSpPr>
          <p:cNvPr id="18" name="Oval 17"/>
          <p:cNvSpPr/>
          <p:nvPr/>
        </p:nvSpPr>
        <p:spPr>
          <a:xfrm>
            <a:off x="5004048" y="4705893"/>
            <a:ext cx="1728192" cy="778966"/>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PDE5A</a:t>
            </a:r>
            <a:endParaRPr lang="nb-NO" dirty="0"/>
          </a:p>
        </p:txBody>
      </p:sp>
      <p:sp>
        <p:nvSpPr>
          <p:cNvPr id="20" name="TextBox 19"/>
          <p:cNvSpPr txBox="1"/>
          <p:nvPr/>
        </p:nvSpPr>
        <p:spPr>
          <a:xfrm>
            <a:off x="3647125" y="5735505"/>
            <a:ext cx="1815433" cy="369332"/>
          </a:xfrm>
          <a:prstGeom prst="rect">
            <a:avLst/>
          </a:prstGeom>
          <a:noFill/>
        </p:spPr>
        <p:txBody>
          <a:bodyPr wrap="none" rtlCol="0">
            <a:spAutoFit/>
          </a:bodyPr>
          <a:lstStyle/>
          <a:p>
            <a:r>
              <a:rPr lang="nb-NO" dirty="0" err="1" smtClean="0"/>
              <a:t>Inactive</a:t>
            </a:r>
            <a:r>
              <a:rPr lang="nb-NO" dirty="0" smtClean="0"/>
              <a:t> </a:t>
            </a:r>
            <a:r>
              <a:rPr lang="nb-NO" dirty="0" err="1" smtClean="0"/>
              <a:t>product</a:t>
            </a:r>
            <a:endParaRPr lang="nb-NO" dirty="0"/>
          </a:p>
        </p:txBody>
      </p:sp>
      <p:sp>
        <p:nvSpPr>
          <p:cNvPr id="21" name="TextBox 20"/>
          <p:cNvSpPr txBox="1"/>
          <p:nvPr/>
        </p:nvSpPr>
        <p:spPr>
          <a:xfrm>
            <a:off x="1049128" y="5229200"/>
            <a:ext cx="1624419" cy="369332"/>
          </a:xfrm>
          <a:prstGeom prst="rect">
            <a:avLst/>
          </a:prstGeom>
          <a:noFill/>
        </p:spPr>
        <p:txBody>
          <a:bodyPr wrap="none" rtlCol="0">
            <a:spAutoFit/>
          </a:bodyPr>
          <a:lstStyle/>
          <a:p>
            <a:r>
              <a:rPr lang="nb-NO" dirty="0" err="1" smtClean="0"/>
              <a:t>Vasodilatation</a:t>
            </a:r>
            <a:endParaRPr lang="nb-NO" dirty="0"/>
          </a:p>
        </p:txBody>
      </p:sp>
      <p:sp>
        <p:nvSpPr>
          <p:cNvPr id="22" name="TextBox 21"/>
          <p:cNvSpPr txBox="1"/>
          <p:nvPr/>
        </p:nvSpPr>
        <p:spPr>
          <a:xfrm>
            <a:off x="1049128" y="6381328"/>
            <a:ext cx="1663661" cy="369332"/>
          </a:xfrm>
          <a:prstGeom prst="rect">
            <a:avLst/>
          </a:prstGeom>
          <a:noFill/>
        </p:spPr>
        <p:txBody>
          <a:bodyPr wrap="none" rtlCol="0">
            <a:spAutoFit/>
          </a:bodyPr>
          <a:lstStyle/>
          <a:p>
            <a:r>
              <a:rPr lang="nb-NO" dirty="0" err="1" smtClean="0"/>
              <a:t>Penile</a:t>
            </a:r>
            <a:r>
              <a:rPr lang="nb-NO" dirty="0" smtClean="0"/>
              <a:t> </a:t>
            </a:r>
            <a:r>
              <a:rPr lang="nb-NO" dirty="0" err="1" smtClean="0"/>
              <a:t>erection</a:t>
            </a:r>
            <a:endParaRPr lang="nb-NO" dirty="0"/>
          </a:p>
        </p:txBody>
      </p:sp>
      <p:grpSp>
        <p:nvGrpSpPr>
          <p:cNvPr id="1035" name="Group 1034"/>
          <p:cNvGrpSpPr/>
          <p:nvPr/>
        </p:nvGrpSpPr>
        <p:grpSpPr>
          <a:xfrm>
            <a:off x="976944" y="3249993"/>
            <a:ext cx="2874976" cy="1240878"/>
            <a:chOff x="976944" y="3249993"/>
            <a:chExt cx="2874976" cy="1240878"/>
          </a:xfrm>
        </p:grpSpPr>
        <p:sp>
          <p:nvSpPr>
            <p:cNvPr id="1029" name="Freeform 1028"/>
            <p:cNvSpPr/>
            <p:nvPr/>
          </p:nvSpPr>
          <p:spPr>
            <a:xfrm>
              <a:off x="976944" y="3637027"/>
              <a:ext cx="1835315" cy="853844"/>
            </a:xfrm>
            <a:custGeom>
              <a:avLst/>
              <a:gdLst>
                <a:gd name="connsiteX0" fmla="*/ 0 w 1835315"/>
                <a:gd name="connsiteY0" fmla="*/ 85384 h 853844"/>
                <a:gd name="connsiteX1" fmla="*/ 85384 w 1835315"/>
                <a:gd name="connsiteY1" fmla="*/ 0 h 853844"/>
                <a:gd name="connsiteX2" fmla="*/ 1749931 w 1835315"/>
                <a:gd name="connsiteY2" fmla="*/ 0 h 853844"/>
                <a:gd name="connsiteX3" fmla="*/ 1835315 w 1835315"/>
                <a:gd name="connsiteY3" fmla="*/ 85384 h 853844"/>
                <a:gd name="connsiteX4" fmla="*/ 1835315 w 1835315"/>
                <a:gd name="connsiteY4" fmla="*/ 768460 h 853844"/>
                <a:gd name="connsiteX5" fmla="*/ 1749931 w 1835315"/>
                <a:gd name="connsiteY5" fmla="*/ 853844 h 853844"/>
                <a:gd name="connsiteX6" fmla="*/ 85384 w 1835315"/>
                <a:gd name="connsiteY6" fmla="*/ 853844 h 853844"/>
                <a:gd name="connsiteX7" fmla="*/ 0 w 1835315"/>
                <a:gd name="connsiteY7" fmla="*/ 768460 h 853844"/>
                <a:gd name="connsiteX8" fmla="*/ 0 w 1835315"/>
                <a:gd name="connsiteY8" fmla="*/ 85384 h 85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5315" h="853844">
                  <a:moveTo>
                    <a:pt x="0" y="85384"/>
                  </a:moveTo>
                  <a:cubicBezTo>
                    <a:pt x="0" y="38228"/>
                    <a:pt x="38228" y="0"/>
                    <a:pt x="85384" y="0"/>
                  </a:cubicBezTo>
                  <a:lnTo>
                    <a:pt x="1749931" y="0"/>
                  </a:lnTo>
                  <a:cubicBezTo>
                    <a:pt x="1797087" y="0"/>
                    <a:pt x="1835315" y="38228"/>
                    <a:pt x="1835315" y="85384"/>
                  </a:cubicBezTo>
                  <a:lnTo>
                    <a:pt x="1835315" y="768460"/>
                  </a:lnTo>
                  <a:cubicBezTo>
                    <a:pt x="1835315" y="815616"/>
                    <a:pt x="1797087" y="853844"/>
                    <a:pt x="1749931" y="853844"/>
                  </a:cubicBezTo>
                  <a:lnTo>
                    <a:pt x="85384" y="853844"/>
                  </a:lnTo>
                  <a:cubicBezTo>
                    <a:pt x="38228" y="853844"/>
                    <a:pt x="0" y="815616"/>
                    <a:pt x="0" y="768460"/>
                  </a:cubicBezTo>
                  <a:lnTo>
                    <a:pt x="0" y="8538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4068" tIns="124068" rIns="124068" bIns="124068" numCol="1" spcCol="1270" anchor="ctr" anchorCtr="0">
              <a:noAutofit/>
            </a:bodyPr>
            <a:lstStyle/>
            <a:p>
              <a:pPr lvl="0" algn="ctr" defTabSz="1155700">
                <a:lnSpc>
                  <a:spcPct val="90000"/>
                </a:lnSpc>
                <a:spcBef>
                  <a:spcPct val="0"/>
                </a:spcBef>
                <a:spcAft>
                  <a:spcPct val="35000"/>
                </a:spcAft>
              </a:pPr>
              <a:r>
                <a:rPr lang="nb-NO" sz="2600" kern="1200" dirty="0" smtClean="0"/>
                <a:t>PKG</a:t>
              </a:r>
              <a:endParaRPr lang="nb-NO" sz="2600" kern="1200" dirty="0"/>
            </a:p>
          </p:txBody>
        </p:sp>
        <p:sp>
          <p:nvSpPr>
            <p:cNvPr id="1030" name="Freeform 1029"/>
            <p:cNvSpPr/>
            <p:nvPr/>
          </p:nvSpPr>
          <p:spPr>
            <a:xfrm>
              <a:off x="3108178" y="3861050"/>
              <a:ext cx="627348" cy="405799"/>
            </a:xfrm>
            <a:custGeom>
              <a:avLst/>
              <a:gdLst>
                <a:gd name="connsiteX0" fmla="*/ 0 w 627348"/>
                <a:gd name="connsiteY0" fmla="*/ 202900 h 405799"/>
                <a:gd name="connsiteX1" fmla="*/ 202900 w 627348"/>
                <a:gd name="connsiteY1" fmla="*/ 0 h 405799"/>
                <a:gd name="connsiteX2" fmla="*/ 202900 w 627348"/>
                <a:gd name="connsiteY2" fmla="*/ 101450 h 405799"/>
                <a:gd name="connsiteX3" fmla="*/ 627348 w 627348"/>
                <a:gd name="connsiteY3" fmla="*/ 101450 h 405799"/>
                <a:gd name="connsiteX4" fmla="*/ 627348 w 627348"/>
                <a:gd name="connsiteY4" fmla="*/ 304349 h 405799"/>
                <a:gd name="connsiteX5" fmla="*/ 202900 w 627348"/>
                <a:gd name="connsiteY5" fmla="*/ 304349 h 405799"/>
                <a:gd name="connsiteX6" fmla="*/ 202900 w 627348"/>
                <a:gd name="connsiteY6" fmla="*/ 405799 h 405799"/>
                <a:gd name="connsiteX7" fmla="*/ 0 w 627348"/>
                <a:gd name="connsiteY7" fmla="*/ 202900 h 40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348" h="405799">
                  <a:moveTo>
                    <a:pt x="0" y="202900"/>
                  </a:moveTo>
                  <a:lnTo>
                    <a:pt x="202900" y="0"/>
                  </a:lnTo>
                  <a:lnTo>
                    <a:pt x="202900" y="101450"/>
                  </a:lnTo>
                  <a:lnTo>
                    <a:pt x="627348" y="101450"/>
                  </a:lnTo>
                  <a:lnTo>
                    <a:pt x="627348" y="304349"/>
                  </a:lnTo>
                  <a:lnTo>
                    <a:pt x="202900" y="304349"/>
                  </a:lnTo>
                  <a:lnTo>
                    <a:pt x="202900" y="405799"/>
                  </a:lnTo>
                  <a:lnTo>
                    <a:pt x="0" y="202900"/>
                  </a:lnTo>
                  <a:close/>
                </a:path>
              </a:pathLst>
            </a:cu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81160" rIns="121740" bIns="81160" numCol="1" spcCol="1270" anchor="ctr" anchorCtr="0">
              <a:noAutofit/>
            </a:bodyPr>
            <a:lstStyle/>
            <a:p>
              <a:pPr lvl="0" algn="ctr" defTabSz="755650">
                <a:lnSpc>
                  <a:spcPct val="90000"/>
                </a:lnSpc>
                <a:spcBef>
                  <a:spcPct val="0"/>
                </a:spcBef>
                <a:spcAft>
                  <a:spcPct val="35000"/>
                </a:spcAft>
              </a:pPr>
              <a:endParaRPr lang="nb-NO" sz="1700" kern="1200"/>
            </a:p>
          </p:txBody>
        </p:sp>
        <p:sp>
          <p:nvSpPr>
            <p:cNvPr id="23" name="Oval 22"/>
            <p:cNvSpPr/>
            <p:nvPr/>
          </p:nvSpPr>
          <p:spPr>
            <a:xfrm>
              <a:off x="3203848" y="3249993"/>
              <a:ext cx="648072" cy="61105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a:t>
              </a:r>
            </a:p>
          </p:txBody>
        </p:sp>
      </p:grpSp>
      <p:grpSp>
        <p:nvGrpSpPr>
          <p:cNvPr id="1027" name="Group 1026"/>
          <p:cNvGrpSpPr/>
          <p:nvPr/>
        </p:nvGrpSpPr>
        <p:grpSpPr>
          <a:xfrm>
            <a:off x="6592671" y="2767963"/>
            <a:ext cx="1101866" cy="736511"/>
            <a:chOff x="6592671" y="2767963"/>
            <a:chExt cx="1101866" cy="736511"/>
          </a:xfrm>
        </p:grpSpPr>
        <p:grpSp>
          <p:nvGrpSpPr>
            <p:cNvPr id="25" name="Group 24"/>
            <p:cNvGrpSpPr/>
            <p:nvPr/>
          </p:nvGrpSpPr>
          <p:grpSpPr>
            <a:xfrm rot="960000">
              <a:off x="6592671" y="2767963"/>
              <a:ext cx="516573" cy="627348"/>
              <a:chOff x="2136578" y="406406"/>
              <a:chExt cx="516573" cy="627348"/>
            </a:xfrm>
            <a:scene3d>
              <a:camera prst="orthographicFront"/>
              <a:lightRig rig="flat" dir="t"/>
            </a:scene3d>
          </p:grpSpPr>
          <p:sp>
            <p:nvSpPr>
              <p:cNvPr id="26" name="Left Arrow 25"/>
              <p:cNvSpPr/>
              <p:nvPr/>
            </p:nvSpPr>
            <p:spPr>
              <a:xfrm rot="16200000">
                <a:off x="2136578" y="517180"/>
                <a:ext cx="627348" cy="405799"/>
              </a:xfrm>
              <a:prstGeom prst="leftArrow">
                <a:avLst/>
              </a:prstGeom>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7" name="Left Arrow 4"/>
              <p:cNvSpPr/>
              <p:nvPr/>
            </p:nvSpPr>
            <p:spPr>
              <a:xfrm>
                <a:off x="2136578" y="598340"/>
                <a:ext cx="505608" cy="243479"/>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b-NO" sz="1700" kern="1200"/>
              </a:p>
            </p:txBody>
          </p:sp>
        </p:grpSp>
        <p:sp>
          <p:nvSpPr>
            <p:cNvPr id="28" name="Oval 27"/>
            <p:cNvSpPr/>
            <p:nvPr/>
          </p:nvSpPr>
          <p:spPr>
            <a:xfrm>
              <a:off x="7046465" y="2893419"/>
              <a:ext cx="648072" cy="61105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a:t>
              </a:r>
            </a:p>
          </p:txBody>
        </p:sp>
      </p:grpSp>
      <p:sp>
        <p:nvSpPr>
          <p:cNvPr id="1036" name="TextBox 1035"/>
          <p:cNvSpPr txBox="1"/>
          <p:nvPr/>
        </p:nvSpPr>
        <p:spPr>
          <a:xfrm>
            <a:off x="468136" y="1981641"/>
            <a:ext cx="4356841" cy="646331"/>
          </a:xfrm>
          <a:prstGeom prst="rect">
            <a:avLst/>
          </a:prstGeom>
          <a:noFill/>
        </p:spPr>
        <p:txBody>
          <a:bodyPr wrap="square" rtlCol="0">
            <a:spAutoFit/>
          </a:bodyPr>
          <a:lstStyle/>
          <a:p>
            <a:r>
              <a:rPr lang="nb-NO" dirty="0" err="1" smtClean="0"/>
              <a:t>Molecular</a:t>
            </a:r>
            <a:r>
              <a:rPr lang="nb-NO" dirty="0" smtClean="0"/>
              <a:t> basis for </a:t>
            </a:r>
            <a:r>
              <a:rPr lang="nb-NO" dirty="0" err="1" smtClean="0"/>
              <a:t>its</a:t>
            </a:r>
            <a:r>
              <a:rPr lang="nb-NO" dirty="0" smtClean="0"/>
              <a:t> </a:t>
            </a:r>
            <a:r>
              <a:rPr lang="nb-NO" dirty="0" err="1" smtClean="0"/>
              <a:t>mechanism</a:t>
            </a:r>
            <a:r>
              <a:rPr lang="nb-NO" dirty="0" smtClean="0"/>
              <a:t> </a:t>
            </a:r>
            <a:r>
              <a:rPr lang="nb-NO" dirty="0" err="1" smtClean="0"/>
              <a:t>of</a:t>
            </a:r>
            <a:r>
              <a:rPr lang="nb-NO" dirty="0" smtClean="0"/>
              <a:t> action in </a:t>
            </a:r>
            <a:r>
              <a:rPr lang="nb-NO" dirty="0" err="1" smtClean="0"/>
              <a:t>erectile</a:t>
            </a:r>
            <a:r>
              <a:rPr lang="nb-NO" dirty="0" smtClean="0"/>
              <a:t> </a:t>
            </a:r>
            <a:r>
              <a:rPr lang="nb-NO" dirty="0" err="1" smtClean="0"/>
              <a:t>tissue</a:t>
            </a:r>
            <a:endParaRPr lang="nb-NO" dirty="0"/>
          </a:p>
        </p:txBody>
      </p:sp>
    </p:spTree>
    <p:extLst>
      <p:ext uri="{BB962C8B-B14F-4D97-AF65-F5344CB8AC3E}">
        <p14:creationId xmlns="" xmlns:p14="http://schemas.microsoft.com/office/powerpoint/2010/main" val="81695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1024" grpId="0" animBg="1"/>
      <p:bldP spid="1025" grpId="0" animBg="1"/>
      <p:bldP spid="18" grpId="0" animBg="1"/>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Sildenafil (Viagra®)</a:t>
            </a:r>
            <a:endParaRPr lang="nb-NO" dirty="0"/>
          </a:p>
        </p:txBody>
      </p:sp>
      <p:graphicFrame>
        <p:nvGraphicFramePr>
          <p:cNvPr id="4" name="Diagram 3"/>
          <p:cNvGraphicFramePr/>
          <p:nvPr>
            <p:extLst>
              <p:ext uri="{D42A27DB-BD31-4B8C-83A1-F6EECF244321}">
                <p14:modId xmlns="" xmlns:p14="http://schemas.microsoft.com/office/powerpoint/2010/main" val="3270537571"/>
              </p:ext>
            </p:extLst>
          </p:nvPr>
        </p:nvGraphicFramePr>
        <p:xfrm>
          <a:off x="5004048" y="260648"/>
          <a:ext cx="4007768" cy="2594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 xmlns:p14="http://schemas.microsoft.com/office/powerpoint/2010/main" val="3321711931"/>
              </p:ext>
            </p:extLst>
          </p:nvPr>
        </p:nvGraphicFramePr>
        <p:xfrm>
          <a:off x="971600" y="3343870"/>
          <a:ext cx="7776864" cy="14401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Oval 5"/>
          <p:cNvSpPr/>
          <p:nvPr/>
        </p:nvSpPr>
        <p:spPr>
          <a:xfrm>
            <a:off x="5508104" y="3249993"/>
            <a:ext cx="1728192" cy="778966"/>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smtClean="0"/>
              <a:t>Guanylyl</a:t>
            </a:r>
            <a:r>
              <a:rPr lang="nb-NO" dirty="0" smtClean="0"/>
              <a:t> </a:t>
            </a:r>
            <a:r>
              <a:rPr lang="nb-NO" dirty="0" err="1" smtClean="0"/>
              <a:t>cyclase</a:t>
            </a:r>
            <a:endParaRPr lang="nb-NO" dirty="0"/>
          </a:p>
        </p:txBody>
      </p:sp>
      <p:grpSp>
        <p:nvGrpSpPr>
          <p:cNvPr id="9" name="Group 8"/>
          <p:cNvGrpSpPr/>
          <p:nvPr/>
        </p:nvGrpSpPr>
        <p:grpSpPr>
          <a:xfrm>
            <a:off x="4319369" y="4581128"/>
            <a:ext cx="516574" cy="1214277"/>
            <a:chOff x="2136578" y="379150"/>
            <a:chExt cx="516574" cy="627348"/>
          </a:xfrm>
          <a:scene3d>
            <a:camera prst="orthographicFront"/>
            <a:lightRig rig="flat" dir="t"/>
          </a:scene3d>
        </p:grpSpPr>
        <p:sp>
          <p:nvSpPr>
            <p:cNvPr id="10" name="Left Arrow 9"/>
            <p:cNvSpPr/>
            <p:nvPr/>
          </p:nvSpPr>
          <p:spPr>
            <a:xfrm rot="16200000">
              <a:off x="2136579" y="489924"/>
              <a:ext cx="627348" cy="405799"/>
            </a:xfrm>
            <a:prstGeom prst="leftArrow">
              <a:avLst/>
            </a:prstGeom>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1" name="Left Arrow 4"/>
            <p:cNvSpPr/>
            <p:nvPr/>
          </p:nvSpPr>
          <p:spPr>
            <a:xfrm>
              <a:off x="2136578" y="598340"/>
              <a:ext cx="505608" cy="243479"/>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b-NO" sz="1700" kern="1200"/>
            </a:p>
          </p:txBody>
        </p:sp>
      </p:grpSp>
      <p:grpSp>
        <p:nvGrpSpPr>
          <p:cNvPr id="12" name="Group 11"/>
          <p:cNvGrpSpPr/>
          <p:nvPr/>
        </p:nvGrpSpPr>
        <p:grpSpPr>
          <a:xfrm>
            <a:off x="1537994" y="5661248"/>
            <a:ext cx="516573" cy="627348"/>
            <a:chOff x="2136578" y="406406"/>
            <a:chExt cx="516573" cy="627348"/>
          </a:xfrm>
          <a:scene3d>
            <a:camera prst="orthographicFront"/>
            <a:lightRig rig="flat" dir="t"/>
          </a:scene3d>
        </p:grpSpPr>
        <p:sp>
          <p:nvSpPr>
            <p:cNvPr id="13" name="Left Arrow 12"/>
            <p:cNvSpPr/>
            <p:nvPr/>
          </p:nvSpPr>
          <p:spPr>
            <a:xfrm rot="16200000">
              <a:off x="2136578" y="517180"/>
              <a:ext cx="627348" cy="405799"/>
            </a:xfrm>
            <a:prstGeom prst="leftArrow">
              <a:avLst/>
            </a:prstGeom>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4" name="Left Arrow 4"/>
            <p:cNvSpPr/>
            <p:nvPr/>
          </p:nvSpPr>
          <p:spPr>
            <a:xfrm>
              <a:off x="2136578" y="598340"/>
              <a:ext cx="505608" cy="243479"/>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b-NO" sz="1700" kern="1200"/>
            </a:p>
          </p:txBody>
        </p:sp>
      </p:grpSp>
      <p:grpSp>
        <p:nvGrpSpPr>
          <p:cNvPr id="15" name="Group 14"/>
          <p:cNvGrpSpPr/>
          <p:nvPr/>
        </p:nvGrpSpPr>
        <p:grpSpPr>
          <a:xfrm>
            <a:off x="1537994" y="4529844"/>
            <a:ext cx="516573" cy="627348"/>
            <a:chOff x="2136578" y="406406"/>
            <a:chExt cx="516573" cy="627348"/>
          </a:xfrm>
          <a:scene3d>
            <a:camera prst="orthographicFront"/>
            <a:lightRig rig="flat" dir="t"/>
          </a:scene3d>
        </p:grpSpPr>
        <p:sp>
          <p:nvSpPr>
            <p:cNvPr id="16" name="Left Arrow 15"/>
            <p:cNvSpPr/>
            <p:nvPr/>
          </p:nvSpPr>
          <p:spPr>
            <a:xfrm rot="16200000">
              <a:off x="2136578" y="517180"/>
              <a:ext cx="627348" cy="405799"/>
            </a:xfrm>
            <a:prstGeom prst="leftArrow">
              <a:avLst/>
            </a:prstGeom>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7" name="Left Arrow 4"/>
            <p:cNvSpPr/>
            <p:nvPr/>
          </p:nvSpPr>
          <p:spPr>
            <a:xfrm>
              <a:off x="2136578" y="598340"/>
              <a:ext cx="505608" cy="243479"/>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b-NO" sz="1700" kern="1200"/>
            </a:p>
          </p:txBody>
        </p:sp>
      </p:grpSp>
      <p:sp>
        <p:nvSpPr>
          <p:cNvPr id="18" name="Oval 17"/>
          <p:cNvSpPr/>
          <p:nvPr/>
        </p:nvSpPr>
        <p:spPr>
          <a:xfrm>
            <a:off x="5004048" y="4705893"/>
            <a:ext cx="1728192" cy="778966"/>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PDE5A</a:t>
            </a:r>
            <a:endParaRPr lang="nb-NO" dirty="0"/>
          </a:p>
        </p:txBody>
      </p:sp>
      <p:sp>
        <p:nvSpPr>
          <p:cNvPr id="20" name="TextBox 19"/>
          <p:cNvSpPr txBox="1"/>
          <p:nvPr/>
        </p:nvSpPr>
        <p:spPr>
          <a:xfrm>
            <a:off x="3647125" y="5735505"/>
            <a:ext cx="1815433" cy="369332"/>
          </a:xfrm>
          <a:prstGeom prst="rect">
            <a:avLst/>
          </a:prstGeom>
          <a:noFill/>
        </p:spPr>
        <p:txBody>
          <a:bodyPr wrap="none" rtlCol="0">
            <a:spAutoFit/>
          </a:bodyPr>
          <a:lstStyle/>
          <a:p>
            <a:r>
              <a:rPr lang="nb-NO" dirty="0" err="1" smtClean="0"/>
              <a:t>Inactive</a:t>
            </a:r>
            <a:r>
              <a:rPr lang="nb-NO" dirty="0" smtClean="0"/>
              <a:t> </a:t>
            </a:r>
            <a:r>
              <a:rPr lang="nb-NO" dirty="0" err="1" smtClean="0"/>
              <a:t>product</a:t>
            </a:r>
            <a:endParaRPr lang="nb-NO" dirty="0"/>
          </a:p>
        </p:txBody>
      </p:sp>
      <p:sp>
        <p:nvSpPr>
          <p:cNvPr id="21" name="TextBox 20"/>
          <p:cNvSpPr txBox="1"/>
          <p:nvPr/>
        </p:nvSpPr>
        <p:spPr>
          <a:xfrm>
            <a:off x="1049128" y="5229200"/>
            <a:ext cx="1624419" cy="369332"/>
          </a:xfrm>
          <a:prstGeom prst="rect">
            <a:avLst/>
          </a:prstGeom>
          <a:noFill/>
        </p:spPr>
        <p:txBody>
          <a:bodyPr wrap="none" rtlCol="0">
            <a:spAutoFit/>
          </a:bodyPr>
          <a:lstStyle/>
          <a:p>
            <a:r>
              <a:rPr lang="nb-NO" dirty="0" err="1" smtClean="0"/>
              <a:t>Vasodilatation</a:t>
            </a:r>
            <a:endParaRPr lang="nb-NO" dirty="0"/>
          </a:p>
        </p:txBody>
      </p:sp>
      <p:sp>
        <p:nvSpPr>
          <p:cNvPr id="22" name="TextBox 21"/>
          <p:cNvSpPr txBox="1"/>
          <p:nvPr/>
        </p:nvSpPr>
        <p:spPr>
          <a:xfrm>
            <a:off x="1049128" y="6381328"/>
            <a:ext cx="1663661" cy="369332"/>
          </a:xfrm>
          <a:prstGeom prst="rect">
            <a:avLst/>
          </a:prstGeom>
          <a:noFill/>
        </p:spPr>
        <p:txBody>
          <a:bodyPr wrap="none" rtlCol="0">
            <a:spAutoFit/>
          </a:bodyPr>
          <a:lstStyle/>
          <a:p>
            <a:r>
              <a:rPr lang="nb-NO" dirty="0" err="1" smtClean="0"/>
              <a:t>Penile</a:t>
            </a:r>
            <a:r>
              <a:rPr lang="nb-NO" dirty="0" smtClean="0"/>
              <a:t> </a:t>
            </a:r>
            <a:r>
              <a:rPr lang="nb-NO" dirty="0" err="1" smtClean="0"/>
              <a:t>erection</a:t>
            </a:r>
            <a:endParaRPr lang="nb-NO" dirty="0"/>
          </a:p>
        </p:txBody>
      </p:sp>
      <p:sp>
        <p:nvSpPr>
          <p:cNvPr id="23" name="Oval 22"/>
          <p:cNvSpPr/>
          <p:nvPr/>
        </p:nvSpPr>
        <p:spPr>
          <a:xfrm>
            <a:off x="3203848" y="3249993"/>
            <a:ext cx="648072" cy="61105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a:t>
            </a:r>
          </a:p>
        </p:txBody>
      </p:sp>
      <p:grpSp>
        <p:nvGrpSpPr>
          <p:cNvPr id="25" name="Group 24"/>
          <p:cNvGrpSpPr/>
          <p:nvPr/>
        </p:nvGrpSpPr>
        <p:grpSpPr>
          <a:xfrm rot="960000">
            <a:off x="6592671" y="2767963"/>
            <a:ext cx="516573" cy="627348"/>
            <a:chOff x="2136578" y="406406"/>
            <a:chExt cx="516573" cy="627348"/>
          </a:xfrm>
          <a:scene3d>
            <a:camera prst="orthographicFront"/>
            <a:lightRig rig="flat" dir="t"/>
          </a:scene3d>
        </p:grpSpPr>
        <p:sp>
          <p:nvSpPr>
            <p:cNvPr id="26" name="Left Arrow 25"/>
            <p:cNvSpPr/>
            <p:nvPr/>
          </p:nvSpPr>
          <p:spPr>
            <a:xfrm rot="16200000">
              <a:off x="2136578" y="517180"/>
              <a:ext cx="627348" cy="405799"/>
            </a:xfrm>
            <a:prstGeom prst="leftArrow">
              <a:avLst/>
            </a:prstGeom>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7" name="Left Arrow 4"/>
            <p:cNvSpPr/>
            <p:nvPr/>
          </p:nvSpPr>
          <p:spPr>
            <a:xfrm>
              <a:off x="2136578" y="598340"/>
              <a:ext cx="505608" cy="243479"/>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b-NO" sz="1700" kern="1200"/>
            </a:p>
          </p:txBody>
        </p:sp>
      </p:grpSp>
      <p:sp>
        <p:nvSpPr>
          <p:cNvPr id="28" name="Oval 27"/>
          <p:cNvSpPr/>
          <p:nvPr/>
        </p:nvSpPr>
        <p:spPr>
          <a:xfrm>
            <a:off x="7046465" y="2893419"/>
            <a:ext cx="648072" cy="61105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a:t>
            </a:r>
          </a:p>
        </p:txBody>
      </p:sp>
      <p:pic>
        <p:nvPicPr>
          <p:cNvPr id="2050" name="Picture 2"/>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5310137" y="4551584"/>
            <a:ext cx="1116013" cy="1109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4037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Sildenafil (Viagra®)</a:t>
            </a:r>
            <a:endParaRPr lang="nb-NO" dirty="0"/>
          </a:p>
        </p:txBody>
      </p:sp>
      <p:graphicFrame>
        <p:nvGraphicFramePr>
          <p:cNvPr id="4" name="Diagram 3"/>
          <p:cNvGraphicFramePr/>
          <p:nvPr>
            <p:extLst>
              <p:ext uri="{D42A27DB-BD31-4B8C-83A1-F6EECF244321}">
                <p14:modId xmlns="" xmlns:p14="http://schemas.microsoft.com/office/powerpoint/2010/main" val="1392262014"/>
              </p:ext>
            </p:extLst>
          </p:nvPr>
        </p:nvGraphicFramePr>
        <p:xfrm>
          <a:off x="5004048" y="260648"/>
          <a:ext cx="4007768" cy="2594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 xmlns:p14="http://schemas.microsoft.com/office/powerpoint/2010/main" val="216269559"/>
              </p:ext>
            </p:extLst>
          </p:nvPr>
        </p:nvGraphicFramePr>
        <p:xfrm>
          <a:off x="971600" y="3343870"/>
          <a:ext cx="7776864" cy="14401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Oval 5"/>
          <p:cNvSpPr/>
          <p:nvPr/>
        </p:nvSpPr>
        <p:spPr>
          <a:xfrm>
            <a:off x="5508104" y="3249993"/>
            <a:ext cx="1728192" cy="778966"/>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smtClean="0"/>
              <a:t>Guanylyl</a:t>
            </a:r>
            <a:r>
              <a:rPr lang="nb-NO" dirty="0" smtClean="0"/>
              <a:t> </a:t>
            </a:r>
            <a:r>
              <a:rPr lang="nb-NO" dirty="0" err="1" smtClean="0"/>
              <a:t>cyclase</a:t>
            </a:r>
            <a:endParaRPr lang="nb-NO" dirty="0"/>
          </a:p>
        </p:txBody>
      </p:sp>
      <p:grpSp>
        <p:nvGrpSpPr>
          <p:cNvPr id="12" name="Group 11"/>
          <p:cNvGrpSpPr/>
          <p:nvPr/>
        </p:nvGrpSpPr>
        <p:grpSpPr>
          <a:xfrm>
            <a:off x="1537994" y="5661248"/>
            <a:ext cx="516573" cy="627348"/>
            <a:chOff x="2136578" y="406406"/>
            <a:chExt cx="516573" cy="627348"/>
          </a:xfrm>
          <a:scene3d>
            <a:camera prst="orthographicFront"/>
            <a:lightRig rig="flat" dir="t"/>
          </a:scene3d>
        </p:grpSpPr>
        <p:sp>
          <p:nvSpPr>
            <p:cNvPr id="13" name="Left Arrow 12"/>
            <p:cNvSpPr/>
            <p:nvPr/>
          </p:nvSpPr>
          <p:spPr>
            <a:xfrm rot="16200000">
              <a:off x="2136578" y="517180"/>
              <a:ext cx="627348" cy="405799"/>
            </a:xfrm>
            <a:prstGeom prst="leftArrow">
              <a:avLst/>
            </a:prstGeom>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4" name="Left Arrow 4"/>
            <p:cNvSpPr/>
            <p:nvPr/>
          </p:nvSpPr>
          <p:spPr>
            <a:xfrm>
              <a:off x="2136578" y="598340"/>
              <a:ext cx="505608" cy="243479"/>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b-NO" sz="1700" kern="1200"/>
            </a:p>
          </p:txBody>
        </p:sp>
      </p:grpSp>
      <p:grpSp>
        <p:nvGrpSpPr>
          <p:cNvPr id="15" name="Group 14"/>
          <p:cNvGrpSpPr/>
          <p:nvPr/>
        </p:nvGrpSpPr>
        <p:grpSpPr>
          <a:xfrm>
            <a:off x="1537994" y="4529844"/>
            <a:ext cx="516573" cy="627348"/>
            <a:chOff x="2136578" y="406406"/>
            <a:chExt cx="516573" cy="627348"/>
          </a:xfrm>
          <a:scene3d>
            <a:camera prst="orthographicFront"/>
            <a:lightRig rig="flat" dir="t"/>
          </a:scene3d>
        </p:grpSpPr>
        <p:sp>
          <p:nvSpPr>
            <p:cNvPr id="16" name="Left Arrow 15"/>
            <p:cNvSpPr/>
            <p:nvPr/>
          </p:nvSpPr>
          <p:spPr>
            <a:xfrm rot="16200000">
              <a:off x="2136578" y="517180"/>
              <a:ext cx="627348" cy="405799"/>
            </a:xfrm>
            <a:prstGeom prst="leftArrow">
              <a:avLst/>
            </a:prstGeom>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7" name="Left Arrow 4"/>
            <p:cNvSpPr/>
            <p:nvPr/>
          </p:nvSpPr>
          <p:spPr>
            <a:xfrm>
              <a:off x="2136578" y="598340"/>
              <a:ext cx="505608" cy="243479"/>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b-NO" sz="1700" kern="1200"/>
            </a:p>
          </p:txBody>
        </p:sp>
      </p:grpSp>
      <p:sp>
        <p:nvSpPr>
          <p:cNvPr id="18" name="Oval 17"/>
          <p:cNvSpPr/>
          <p:nvPr/>
        </p:nvSpPr>
        <p:spPr>
          <a:xfrm>
            <a:off x="5004048" y="4705893"/>
            <a:ext cx="1728192" cy="778966"/>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PDE5A</a:t>
            </a:r>
            <a:endParaRPr lang="nb-NO" dirty="0"/>
          </a:p>
        </p:txBody>
      </p:sp>
      <p:sp>
        <p:nvSpPr>
          <p:cNvPr id="21" name="TextBox 20"/>
          <p:cNvSpPr txBox="1"/>
          <p:nvPr/>
        </p:nvSpPr>
        <p:spPr>
          <a:xfrm>
            <a:off x="827584" y="5229200"/>
            <a:ext cx="2103268" cy="461665"/>
          </a:xfrm>
          <a:prstGeom prst="rect">
            <a:avLst/>
          </a:prstGeom>
          <a:noFill/>
        </p:spPr>
        <p:txBody>
          <a:bodyPr wrap="none" rtlCol="0">
            <a:spAutoFit/>
          </a:bodyPr>
          <a:lstStyle/>
          <a:p>
            <a:r>
              <a:rPr lang="nb-NO" sz="2400" dirty="0" err="1" smtClean="0"/>
              <a:t>Vasodilatation</a:t>
            </a:r>
            <a:endParaRPr lang="nb-NO" sz="2400" dirty="0"/>
          </a:p>
        </p:txBody>
      </p:sp>
      <p:sp>
        <p:nvSpPr>
          <p:cNvPr id="22" name="TextBox 21"/>
          <p:cNvSpPr txBox="1"/>
          <p:nvPr/>
        </p:nvSpPr>
        <p:spPr>
          <a:xfrm>
            <a:off x="800076" y="6297259"/>
            <a:ext cx="2158283" cy="461665"/>
          </a:xfrm>
          <a:prstGeom prst="rect">
            <a:avLst/>
          </a:prstGeom>
          <a:noFill/>
        </p:spPr>
        <p:txBody>
          <a:bodyPr wrap="none" rtlCol="0">
            <a:spAutoFit/>
          </a:bodyPr>
          <a:lstStyle/>
          <a:p>
            <a:r>
              <a:rPr lang="nb-NO" sz="2400" dirty="0" err="1" smtClean="0"/>
              <a:t>Penile</a:t>
            </a:r>
            <a:r>
              <a:rPr lang="nb-NO" sz="2400" dirty="0" smtClean="0"/>
              <a:t> </a:t>
            </a:r>
            <a:r>
              <a:rPr lang="nb-NO" sz="2400" dirty="0" err="1" smtClean="0"/>
              <a:t>erection</a:t>
            </a:r>
            <a:endParaRPr lang="nb-NO" sz="2400" dirty="0"/>
          </a:p>
        </p:txBody>
      </p:sp>
      <p:sp>
        <p:nvSpPr>
          <p:cNvPr id="23" name="Oval 22"/>
          <p:cNvSpPr/>
          <p:nvPr/>
        </p:nvSpPr>
        <p:spPr>
          <a:xfrm>
            <a:off x="2987824" y="3080125"/>
            <a:ext cx="864096" cy="7809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a:t>
            </a:r>
          </a:p>
        </p:txBody>
      </p:sp>
      <p:grpSp>
        <p:nvGrpSpPr>
          <p:cNvPr id="25" name="Group 24"/>
          <p:cNvGrpSpPr/>
          <p:nvPr/>
        </p:nvGrpSpPr>
        <p:grpSpPr>
          <a:xfrm rot="960000">
            <a:off x="6592671" y="2767963"/>
            <a:ext cx="516573" cy="627348"/>
            <a:chOff x="2136578" y="406406"/>
            <a:chExt cx="516573" cy="627348"/>
          </a:xfrm>
          <a:scene3d>
            <a:camera prst="orthographicFront"/>
            <a:lightRig rig="flat" dir="t"/>
          </a:scene3d>
        </p:grpSpPr>
        <p:sp>
          <p:nvSpPr>
            <p:cNvPr id="26" name="Left Arrow 25"/>
            <p:cNvSpPr/>
            <p:nvPr/>
          </p:nvSpPr>
          <p:spPr>
            <a:xfrm rot="16200000">
              <a:off x="2136578" y="517180"/>
              <a:ext cx="627348" cy="405799"/>
            </a:xfrm>
            <a:prstGeom prst="leftArrow">
              <a:avLst/>
            </a:prstGeom>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7" name="Left Arrow 4"/>
            <p:cNvSpPr/>
            <p:nvPr/>
          </p:nvSpPr>
          <p:spPr>
            <a:xfrm>
              <a:off x="2136578" y="598340"/>
              <a:ext cx="505608" cy="243479"/>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nb-NO" sz="1700" kern="1200"/>
            </a:p>
          </p:txBody>
        </p:sp>
      </p:grpSp>
      <p:sp>
        <p:nvSpPr>
          <p:cNvPr id="28" name="Oval 27"/>
          <p:cNvSpPr/>
          <p:nvPr/>
        </p:nvSpPr>
        <p:spPr>
          <a:xfrm>
            <a:off x="7046465" y="2893419"/>
            <a:ext cx="648072" cy="61105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a:t>
            </a:r>
          </a:p>
        </p:txBody>
      </p:sp>
      <p:pic>
        <p:nvPicPr>
          <p:cNvPr id="2050" name="Picture 2"/>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5310137" y="4551584"/>
            <a:ext cx="1116013" cy="1109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39520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Sildenafil (Viagra®)</a:t>
            </a:r>
            <a:endParaRPr lang="nb-NO" dirty="0"/>
          </a:p>
        </p:txBody>
      </p:sp>
      <p:sp>
        <p:nvSpPr>
          <p:cNvPr id="3" name="Content Placeholder 2"/>
          <p:cNvSpPr>
            <a:spLocks noGrp="1"/>
          </p:cNvSpPr>
          <p:nvPr>
            <p:ph idx="1"/>
          </p:nvPr>
        </p:nvSpPr>
        <p:spPr/>
        <p:txBody>
          <a:bodyPr>
            <a:normAutofit/>
          </a:bodyPr>
          <a:lstStyle/>
          <a:p>
            <a:r>
              <a:rPr lang="en-US" dirty="0" smtClean="0"/>
              <a:t>We have been characterizing the </a:t>
            </a:r>
            <a:r>
              <a:rPr lang="en-US" dirty="0" err="1" smtClean="0"/>
              <a:t>cGMP</a:t>
            </a:r>
            <a:r>
              <a:rPr lang="en-US" dirty="0" smtClean="0"/>
              <a:t> efflux </a:t>
            </a:r>
            <a:r>
              <a:rPr lang="en-US" dirty="0"/>
              <a:t>of ABCC5 for 15 years biochemically and </a:t>
            </a:r>
            <a:r>
              <a:rPr lang="en-US" dirty="0" smtClean="0"/>
              <a:t>pharmacologically</a:t>
            </a:r>
          </a:p>
          <a:p>
            <a:r>
              <a:rPr lang="en-US" dirty="0" smtClean="0"/>
              <a:t>Sildenafil inhibits </a:t>
            </a:r>
            <a:r>
              <a:rPr lang="en-US" dirty="0" err="1" smtClean="0"/>
              <a:t>cGMP</a:t>
            </a:r>
            <a:r>
              <a:rPr lang="en-US" dirty="0" smtClean="0"/>
              <a:t> efflux (</a:t>
            </a:r>
            <a:r>
              <a:rPr lang="en-US" dirty="0" err="1" smtClean="0"/>
              <a:t>Jedlitsky</a:t>
            </a:r>
            <a:r>
              <a:rPr lang="en-US" dirty="0" smtClean="0"/>
              <a:t> et al. 2000, </a:t>
            </a:r>
            <a:r>
              <a:rPr lang="en-US" dirty="0" err="1" smtClean="0"/>
              <a:t>Sundkvist</a:t>
            </a:r>
            <a:r>
              <a:rPr lang="en-US" dirty="0" smtClean="0"/>
              <a:t> et al. 2002)</a:t>
            </a:r>
          </a:p>
          <a:p>
            <a:endParaRPr lang="en-US" dirty="0" smtClean="0"/>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l="30128" r="35150"/>
          <a:stretch>
            <a:fillRect/>
          </a:stretch>
        </p:blipFill>
        <p:spPr bwMode="auto">
          <a:xfrm>
            <a:off x="4576737" y="4509120"/>
            <a:ext cx="1795463" cy="1525588"/>
          </a:xfrm>
          <a:prstGeom prst="rect">
            <a:avLst/>
          </a:prstGeom>
          <a:noFill/>
          <a:ln>
            <a:noFill/>
          </a:ln>
          <a:effectLst/>
          <a:extLst>
            <a:ext uri="{909E8E84-426E-40DD-AFC4-6F175D3DCCD1}">
              <a14:hiddenFill xmlns="" xmlns:a14="http://schemas.microsoft.com/office/drawing/2010/main">
                <a:blipFill dpi="0" rotWithShape="0">
                  <a:blip/>
                  <a:srcRect l="30128" r="35150"/>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 name="Text Box 4"/>
          <p:cNvSpPr txBox="1">
            <a:spLocks noChangeArrowheads="1"/>
          </p:cNvSpPr>
          <p:nvPr/>
        </p:nvSpPr>
        <p:spPr bwMode="auto">
          <a:xfrm>
            <a:off x="4932040" y="6034708"/>
            <a:ext cx="971550" cy="311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9" tIns="55221" rIns="81639" bIns="40820"/>
          <a:lstStyle>
            <a:lvl1pPr eaLnBrk="0" hangingPunct="0">
              <a:tabLst>
                <a:tab pos="723900" algn="l"/>
              </a:tabLst>
              <a:defRPr>
                <a:solidFill>
                  <a:schemeClr val="tx1"/>
                </a:solidFill>
                <a:latin typeface="Arial" pitchFamily="34" charset="0"/>
              </a:defRPr>
            </a:lvl1pPr>
            <a:lvl2pPr marL="742950" indent="-285750" eaLnBrk="0" hangingPunct="0">
              <a:tabLst>
                <a:tab pos="723900" algn="l"/>
              </a:tabLst>
              <a:defRPr>
                <a:solidFill>
                  <a:schemeClr val="tx1"/>
                </a:solidFill>
                <a:latin typeface="Arial" pitchFamily="34" charset="0"/>
              </a:defRPr>
            </a:lvl2pPr>
            <a:lvl3pPr marL="1143000" indent="-228600" eaLnBrk="0" hangingPunct="0">
              <a:tabLst>
                <a:tab pos="723900" algn="l"/>
              </a:tabLst>
              <a:defRPr>
                <a:solidFill>
                  <a:schemeClr val="tx1"/>
                </a:solidFill>
                <a:latin typeface="Arial" pitchFamily="34" charset="0"/>
              </a:defRPr>
            </a:lvl3pPr>
            <a:lvl4pPr marL="1600200" indent="-228600" eaLnBrk="0" hangingPunct="0">
              <a:tabLst>
                <a:tab pos="723900" algn="l"/>
              </a:tabLst>
              <a:defRPr>
                <a:solidFill>
                  <a:schemeClr val="tx1"/>
                </a:solidFill>
                <a:latin typeface="Arial" pitchFamily="34" charset="0"/>
              </a:defRPr>
            </a:lvl4pPr>
            <a:lvl5pPr marL="2057400" indent="-228600" eaLnBrk="0" hangingPunct="0">
              <a:tabLst>
                <a:tab pos="7239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Lst>
              <a:defRPr>
                <a:solidFill>
                  <a:schemeClr val="tx1"/>
                </a:solidFill>
                <a:latin typeface="Arial" pitchFamily="34" charset="0"/>
              </a:defRPr>
            </a:lvl9pPr>
          </a:lstStyle>
          <a:p>
            <a:pPr eaLnBrk="1" hangingPunct="1"/>
            <a:r>
              <a:rPr lang="en-US" dirty="0">
                <a:solidFill>
                  <a:srgbClr val="000080"/>
                </a:solidFill>
                <a:latin typeface="Times New Roman" pitchFamily="18" charset="0"/>
                <a:ea typeface="DejaVu LGC Sans"/>
                <a:cs typeface="DejaVu LGC Sans"/>
              </a:rPr>
              <a:t>Sildenafil</a:t>
            </a:r>
          </a:p>
        </p:txBody>
      </p:sp>
      <p:pic>
        <p:nvPicPr>
          <p:cNvPr id="6" name="Picture 3"/>
          <p:cNvPicPr>
            <a:picLocks noChangeAspect="1" noChangeArrowheads="1"/>
          </p:cNvPicPr>
          <p:nvPr/>
        </p:nvPicPr>
        <p:blipFill>
          <a:blip r:embed="rId3">
            <a:extLst>
              <a:ext uri="{28A0092B-C50C-407E-A947-70E740481C1C}">
                <a14:useLocalDpi xmlns="" xmlns:a14="http://schemas.microsoft.com/office/drawing/2010/main" val="0"/>
              </a:ext>
            </a:extLst>
          </a:blip>
          <a:srcRect l="4942" t="15175" r="4942" b="15175"/>
          <a:stretch>
            <a:fillRect/>
          </a:stretch>
        </p:blipFill>
        <p:spPr bwMode="auto">
          <a:xfrm>
            <a:off x="1998637" y="4512295"/>
            <a:ext cx="1981200" cy="1462088"/>
          </a:xfrm>
          <a:prstGeom prst="rect">
            <a:avLst/>
          </a:prstGeom>
          <a:noFill/>
          <a:ln>
            <a:noFill/>
          </a:ln>
          <a:effectLst/>
          <a:extLst>
            <a:ext uri="{909E8E84-426E-40DD-AFC4-6F175D3DCCD1}">
              <a14:hiddenFill xmlns="" xmlns:a14="http://schemas.microsoft.com/office/drawing/2010/main">
                <a:blipFill dpi="0" rotWithShape="0">
                  <a:blip/>
                  <a:srcRect l="4942" t="15175" r="4942" b="15175"/>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7" name="Text Box 4"/>
          <p:cNvSpPr txBox="1">
            <a:spLocks noChangeArrowheads="1"/>
          </p:cNvSpPr>
          <p:nvPr/>
        </p:nvSpPr>
        <p:spPr bwMode="auto">
          <a:xfrm>
            <a:off x="2636812" y="6034708"/>
            <a:ext cx="704850" cy="311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9" tIns="55221" rIns="81639" bIns="40820"/>
          <a:lstStyle>
            <a:lvl1pPr eaLnBrk="0" hangingPunct="0">
              <a:tabLst>
                <a:tab pos="723900" algn="l"/>
              </a:tabLst>
              <a:defRPr>
                <a:solidFill>
                  <a:schemeClr val="tx1"/>
                </a:solidFill>
                <a:latin typeface="Arial" pitchFamily="34" charset="0"/>
              </a:defRPr>
            </a:lvl1pPr>
            <a:lvl2pPr marL="742950" indent="-285750" eaLnBrk="0" hangingPunct="0">
              <a:tabLst>
                <a:tab pos="723900" algn="l"/>
              </a:tabLst>
              <a:defRPr>
                <a:solidFill>
                  <a:schemeClr val="tx1"/>
                </a:solidFill>
                <a:latin typeface="Arial" pitchFamily="34" charset="0"/>
              </a:defRPr>
            </a:lvl2pPr>
            <a:lvl3pPr marL="1143000" indent="-228600" eaLnBrk="0" hangingPunct="0">
              <a:tabLst>
                <a:tab pos="723900" algn="l"/>
              </a:tabLst>
              <a:defRPr>
                <a:solidFill>
                  <a:schemeClr val="tx1"/>
                </a:solidFill>
                <a:latin typeface="Arial" pitchFamily="34" charset="0"/>
              </a:defRPr>
            </a:lvl3pPr>
            <a:lvl4pPr marL="1600200" indent="-228600" eaLnBrk="0" hangingPunct="0">
              <a:tabLst>
                <a:tab pos="723900" algn="l"/>
              </a:tabLst>
              <a:defRPr>
                <a:solidFill>
                  <a:schemeClr val="tx1"/>
                </a:solidFill>
                <a:latin typeface="Arial" pitchFamily="34" charset="0"/>
              </a:defRPr>
            </a:lvl4pPr>
            <a:lvl5pPr marL="2057400" indent="-228600" eaLnBrk="0" hangingPunct="0">
              <a:tabLst>
                <a:tab pos="7239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Lst>
              <a:defRPr>
                <a:solidFill>
                  <a:schemeClr val="tx1"/>
                </a:solidFill>
                <a:latin typeface="Arial" pitchFamily="34" charset="0"/>
              </a:defRPr>
            </a:lvl9pPr>
          </a:lstStyle>
          <a:p>
            <a:pPr eaLnBrk="1" hangingPunct="1"/>
            <a:r>
              <a:rPr lang="en-US">
                <a:solidFill>
                  <a:srgbClr val="000080"/>
                </a:solidFill>
                <a:latin typeface="Times New Roman" pitchFamily="18" charset="0"/>
                <a:ea typeface="DejaVu LGC Sans"/>
                <a:cs typeface="DejaVu LGC Sans"/>
              </a:rPr>
              <a:t>cGMP</a:t>
            </a:r>
          </a:p>
        </p:txBody>
      </p:sp>
    </p:spTree>
    <p:extLst>
      <p:ext uri="{BB962C8B-B14F-4D97-AF65-F5344CB8AC3E}">
        <p14:creationId xmlns="" xmlns:p14="http://schemas.microsoft.com/office/powerpoint/2010/main" val="117461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additive="repl">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Sildenafil (Viagra®)</a:t>
            </a:r>
            <a:endParaRPr lang="nb-NO" dirty="0"/>
          </a:p>
        </p:txBody>
      </p:sp>
      <p:sp>
        <p:nvSpPr>
          <p:cNvPr id="3" name="Content Placeholder 2"/>
          <p:cNvSpPr>
            <a:spLocks noGrp="1"/>
          </p:cNvSpPr>
          <p:nvPr>
            <p:ph idx="1"/>
          </p:nvPr>
        </p:nvSpPr>
        <p:spPr>
          <a:xfrm>
            <a:off x="457200" y="1935480"/>
            <a:ext cx="4618856" cy="4733880"/>
          </a:xfrm>
        </p:spPr>
        <p:txBody>
          <a:bodyPr>
            <a:normAutofit/>
          </a:bodyPr>
          <a:lstStyle/>
          <a:p>
            <a:r>
              <a:rPr lang="en-US" sz="2000" dirty="0" smtClean="0"/>
              <a:t>Sildenafil inhibition of ABC (ATP-binding cassette) transporters:</a:t>
            </a:r>
          </a:p>
          <a:p>
            <a:pPr lvl="1"/>
            <a:r>
              <a:rPr lang="en-US" dirty="0" smtClean="0"/>
              <a:t>ABCB1 </a:t>
            </a:r>
          </a:p>
          <a:p>
            <a:pPr lvl="2"/>
            <a:r>
              <a:rPr lang="en-US" dirty="0" smtClean="0"/>
              <a:t>(P-glycoprotein/MDR1)</a:t>
            </a:r>
          </a:p>
          <a:p>
            <a:pPr lvl="1"/>
            <a:r>
              <a:rPr lang="en-US" dirty="0" smtClean="0"/>
              <a:t>ABCC </a:t>
            </a:r>
          </a:p>
          <a:p>
            <a:pPr lvl="2"/>
            <a:r>
              <a:rPr lang="en-US" dirty="0" smtClean="0"/>
              <a:t>[Multidrug </a:t>
            </a:r>
            <a:r>
              <a:rPr lang="en-US" dirty="0"/>
              <a:t>R</a:t>
            </a:r>
            <a:r>
              <a:rPr lang="en-US" dirty="0" smtClean="0"/>
              <a:t>esistance-Associated Proteins (MRP)]</a:t>
            </a:r>
          </a:p>
          <a:p>
            <a:pPr lvl="1"/>
            <a:r>
              <a:rPr lang="en-US" dirty="0" smtClean="0"/>
              <a:t>ABCG2 </a:t>
            </a:r>
          </a:p>
          <a:p>
            <a:pPr lvl="2"/>
            <a:r>
              <a:rPr lang="en-US" dirty="0" smtClean="0"/>
              <a:t>(BCRP / MXR / ABCP)</a:t>
            </a:r>
          </a:p>
          <a:p>
            <a:r>
              <a:rPr lang="en-US" sz="2000" dirty="0" smtClean="0"/>
              <a:t>These are involved in multidrug resistance (MDR)</a:t>
            </a:r>
            <a:endParaRPr lang="en-US" sz="2000" dirty="0"/>
          </a:p>
        </p:txBody>
      </p:sp>
      <p:pic>
        <p:nvPicPr>
          <p:cNvPr id="5" name="Picture 9"/>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143366" y="1772816"/>
            <a:ext cx="3985172" cy="23762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5004049" y="4148191"/>
            <a:ext cx="412449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b-NO" sz="1600" i="1" dirty="0" smtClean="0">
                <a:latin typeface="+mn-lt"/>
              </a:rPr>
              <a:t>ABC transporter </a:t>
            </a:r>
            <a:r>
              <a:rPr lang="nb-NO" sz="1600" i="1" dirty="0" err="1" smtClean="0">
                <a:latin typeface="+mn-lt"/>
              </a:rPr>
              <a:t>topology</a:t>
            </a:r>
            <a:r>
              <a:rPr lang="nb-NO" sz="1600" i="1" dirty="0" smtClean="0">
                <a:latin typeface="+mn-lt"/>
              </a:rPr>
              <a:t> and </a:t>
            </a:r>
            <a:r>
              <a:rPr lang="nb-NO" sz="1600" i="1" dirty="0" err="1" smtClean="0">
                <a:latin typeface="+mn-lt"/>
              </a:rPr>
              <a:t>structure</a:t>
            </a:r>
            <a:endParaRPr lang="nb-NO" sz="1600" i="1" dirty="0" smtClean="0">
              <a:latin typeface="+mn-lt"/>
            </a:endParaRPr>
          </a:p>
          <a:p>
            <a:pPr eaLnBrk="1" hangingPunct="1"/>
            <a:r>
              <a:rPr lang="nb-NO" sz="1600" i="1" dirty="0" smtClean="0">
                <a:latin typeface="+mn-lt"/>
              </a:rPr>
              <a:t>(Ravna </a:t>
            </a:r>
            <a:r>
              <a:rPr lang="nb-NO" sz="1600" i="1" dirty="0">
                <a:latin typeface="+mn-lt"/>
              </a:rPr>
              <a:t>et al. </a:t>
            </a:r>
            <a:r>
              <a:rPr lang="nb-NO" sz="1600" i="1" dirty="0" err="1" smtClean="0">
                <a:latin typeface="+mn-lt"/>
              </a:rPr>
              <a:t>Eur</a:t>
            </a:r>
            <a:r>
              <a:rPr lang="nb-NO" sz="1600" i="1" dirty="0" smtClean="0">
                <a:latin typeface="+mn-lt"/>
              </a:rPr>
              <a:t> </a:t>
            </a:r>
            <a:r>
              <a:rPr lang="nb-NO" sz="1600" i="1" dirty="0">
                <a:latin typeface="+mn-lt"/>
              </a:rPr>
              <a:t>J Med </a:t>
            </a:r>
            <a:r>
              <a:rPr lang="nb-NO" sz="1600" i="1" dirty="0" err="1">
                <a:latin typeface="+mn-lt"/>
              </a:rPr>
              <a:t>Chem</a:t>
            </a:r>
            <a:r>
              <a:rPr lang="nb-NO" sz="1600" i="1" dirty="0">
                <a:latin typeface="+mn-lt"/>
              </a:rPr>
              <a:t>. </a:t>
            </a:r>
            <a:r>
              <a:rPr lang="nb-NO" sz="1600" i="1" dirty="0" smtClean="0">
                <a:latin typeface="+mn-lt"/>
              </a:rPr>
              <a:t>(2008)43:2557-678</a:t>
            </a:r>
            <a:r>
              <a:rPr lang="nb-NO" sz="1600" i="1" dirty="0">
                <a:latin typeface="+mn-lt"/>
              </a:rPr>
              <a:t>)</a:t>
            </a:r>
          </a:p>
        </p:txBody>
      </p:sp>
    </p:spTree>
    <p:extLst>
      <p:ext uri="{BB962C8B-B14F-4D97-AF65-F5344CB8AC3E}">
        <p14:creationId xmlns="" xmlns:p14="http://schemas.microsoft.com/office/powerpoint/2010/main" val="1621371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848"/>
            <a:ext cx="8229600" cy="1143000"/>
          </a:xfrm>
        </p:spPr>
        <p:txBody>
          <a:bodyPr>
            <a:normAutofit fontScale="90000"/>
          </a:bodyPr>
          <a:lstStyle/>
          <a:p>
            <a:r>
              <a:rPr lang="nb-NO" dirty="0" err="1"/>
              <a:t>Multidrug</a:t>
            </a:r>
            <a:r>
              <a:rPr lang="nb-NO" dirty="0"/>
              <a:t> </a:t>
            </a:r>
            <a:r>
              <a:rPr lang="nb-NO" dirty="0" err="1"/>
              <a:t>resistance</a:t>
            </a:r>
            <a:r>
              <a:rPr lang="nb-NO" dirty="0"/>
              <a:t> (MDR) in cancer </a:t>
            </a:r>
            <a:r>
              <a:rPr lang="nb-NO" dirty="0" err="1"/>
              <a:t>cells</a:t>
            </a:r>
            <a:endParaRPr lang="nb-NO" dirty="0"/>
          </a:p>
        </p:txBody>
      </p:sp>
      <p:sp>
        <p:nvSpPr>
          <p:cNvPr id="3" name="Content Placeholder 2"/>
          <p:cNvSpPr>
            <a:spLocks noGrp="1"/>
          </p:cNvSpPr>
          <p:nvPr>
            <p:ph idx="1"/>
          </p:nvPr>
        </p:nvSpPr>
        <p:spPr>
          <a:xfrm>
            <a:off x="670298" y="2327247"/>
            <a:ext cx="2931031" cy="2973961"/>
          </a:xfrm>
        </p:spPr>
        <p:txBody>
          <a:bodyPr>
            <a:normAutofit/>
          </a:bodyPr>
          <a:lstStyle/>
          <a:p>
            <a:pPr marL="0" indent="0">
              <a:buNone/>
            </a:pPr>
            <a:r>
              <a:rPr lang="en-US" sz="2000" dirty="0"/>
              <a:t>An important contribution factor for MDR:</a:t>
            </a:r>
          </a:p>
          <a:p>
            <a:r>
              <a:rPr lang="en-US" sz="2000" dirty="0"/>
              <a:t>Overexpression of ABC </a:t>
            </a:r>
            <a:r>
              <a:rPr lang="en-US" sz="2000" dirty="0" smtClean="0"/>
              <a:t>transporters</a:t>
            </a:r>
            <a:endParaRPr lang="nb-NO" sz="2000" dirty="0"/>
          </a:p>
        </p:txBody>
      </p:sp>
      <p:graphicFrame>
        <p:nvGraphicFramePr>
          <p:cNvPr id="4" name="Diagram 3"/>
          <p:cNvGraphicFramePr/>
          <p:nvPr>
            <p:extLst>
              <p:ext uri="{D42A27DB-BD31-4B8C-83A1-F6EECF244321}">
                <p14:modId xmlns="" xmlns:p14="http://schemas.microsoft.com/office/powerpoint/2010/main" val="1024135500"/>
              </p:ext>
            </p:extLst>
          </p:nvPr>
        </p:nvGraphicFramePr>
        <p:xfrm>
          <a:off x="3742006" y="2204153"/>
          <a:ext cx="4163616"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37202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1830</TotalTime>
  <Words>1186</Words>
  <Application>Microsoft Office PowerPoint</Application>
  <PresentationFormat>On-screen Show (4:3)</PresentationFormat>
  <Paragraphs>225</Paragraphs>
  <Slides>30</Slides>
  <Notes>15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Flow</vt:lpstr>
      <vt:lpstr>About OMICS Group</vt:lpstr>
      <vt:lpstr>About OMICS Group Conferences</vt:lpstr>
      <vt:lpstr>Novel sildenafil analogues </vt:lpstr>
      <vt:lpstr>Sildenafil (Viagra®)</vt:lpstr>
      <vt:lpstr>Sildenafil (Viagra®)</vt:lpstr>
      <vt:lpstr>Sildenafil (Viagra®)</vt:lpstr>
      <vt:lpstr>Sildenafil (Viagra®)</vt:lpstr>
      <vt:lpstr>Sildenafil (Viagra®)</vt:lpstr>
      <vt:lpstr>Multidrug resistance (MDR) in cancer cells</vt:lpstr>
      <vt:lpstr>Slide 10</vt:lpstr>
      <vt:lpstr>Slide 11</vt:lpstr>
      <vt:lpstr>Slide 12</vt:lpstr>
      <vt:lpstr>Slide 13</vt:lpstr>
      <vt:lpstr>Slide 14</vt:lpstr>
      <vt:lpstr>Slide 15</vt:lpstr>
      <vt:lpstr>Attempts to develop ABCB1 inhibitors</vt:lpstr>
      <vt:lpstr>Sildenafil and ABC transporters</vt:lpstr>
      <vt:lpstr>Sildenafil/ABCC5</vt:lpstr>
      <vt:lpstr>Sildenafil as tumor growth inhibitor</vt:lpstr>
      <vt:lpstr>Slide 20</vt:lpstr>
      <vt:lpstr>Common side effects of sildenafil</vt:lpstr>
      <vt:lpstr>Novel sildenafil analogues</vt:lpstr>
      <vt:lpstr>Novel sildenafil analogues</vt:lpstr>
      <vt:lpstr>Novel sildenafil analogues</vt:lpstr>
      <vt:lpstr>Slide 25</vt:lpstr>
      <vt:lpstr>Slide 26</vt:lpstr>
      <vt:lpstr>Novel sildenafil analogues</vt:lpstr>
      <vt:lpstr>Slide 28</vt:lpstr>
      <vt:lpstr>Acknowledgements</vt:lpstr>
      <vt:lpstr>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Ravna Aina Westrheim</dc:creator>
  <cp:lastModifiedBy>Venu-p</cp:lastModifiedBy>
  <cp:revision>71</cp:revision>
  <dcterms:created xsi:type="dcterms:W3CDTF">2013-10-02T08:14:12Z</dcterms:created>
  <dcterms:modified xsi:type="dcterms:W3CDTF">2014-09-27T10:35:09Z</dcterms:modified>
</cp:coreProperties>
</file>