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5"/>
  </p:notesMasterIdLst>
  <p:handoutMasterIdLst>
    <p:handoutMasterId r:id="rId36"/>
  </p:handoutMasterIdLst>
  <p:sldIdLst>
    <p:sldId id="450" r:id="rId2"/>
    <p:sldId id="451" r:id="rId3"/>
    <p:sldId id="256" r:id="rId4"/>
    <p:sldId id="312" r:id="rId5"/>
    <p:sldId id="318" r:id="rId6"/>
    <p:sldId id="305" r:id="rId7"/>
    <p:sldId id="415" r:id="rId8"/>
    <p:sldId id="421" r:id="rId9"/>
    <p:sldId id="429" r:id="rId10"/>
    <p:sldId id="426" r:id="rId11"/>
    <p:sldId id="428" r:id="rId12"/>
    <p:sldId id="416" r:id="rId13"/>
    <p:sldId id="423" r:id="rId14"/>
    <p:sldId id="430" r:id="rId15"/>
    <p:sldId id="431" r:id="rId16"/>
    <p:sldId id="433" r:id="rId17"/>
    <p:sldId id="417" r:id="rId18"/>
    <p:sldId id="434" r:id="rId19"/>
    <p:sldId id="435" r:id="rId20"/>
    <p:sldId id="442" r:id="rId21"/>
    <p:sldId id="436" r:id="rId22"/>
    <p:sldId id="443" r:id="rId23"/>
    <p:sldId id="437" r:id="rId24"/>
    <p:sldId id="438" r:id="rId25"/>
    <p:sldId id="439" r:id="rId26"/>
    <p:sldId id="440" r:id="rId27"/>
    <p:sldId id="441" r:id="rId28"/>
    <p:sldId id="445" r:id="rId29"/>
    <p:sldId id="448" r:id="rId30"/>
    <p:sldId id="449" r:id="rId31"/>
    <p:sldId id="447" r:id="rId32"/>
    <p:sldId id="407" r:id="rId33"/>
    <p:sldId id="45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D241720A-1FC3-438B-A7EC-14F7CE7A9E17}">
          <p14:sldIdLst>
            <p14:sldId id="256"/>
            <p14:sldId id="312"/>
            <p14:sldId id="318"/>
            <p14:sldId id="305"/>
            <p14:sldId id="415"/>
            <p14:sldId id="421"/>
            <p14:sldId id="429"/>
            <p14:sldId id="426"/>
            <p14:sldId id="428"/>
            <p14:sldId id="416"/>
            <p14:sldId id="423"/>
            <p14:sldId id="430"/>
            <p14:sldId id="431"/>
            <p14:sldId id="433"/>
            <p14:sldId id="417"/>
            <p14:sldId id="434"/>
            <p14:sldId id="435"/>
            <p14:sldId id="442"/>
            <p14:sldId id="436"/>
            <p14:sldId id="443"/>
            <p14:sldId id="437"/>
            <p14:sldId id="438"/>
            <p14:sldId id="439"/>
            <p14:sldId id="440"/>
            <p14:sldId id="441"/>
            <p14:sldId id="445"/>
            <p14:sldId id="448"/>
            <p14:sldId id="449"/>
            <p14:sldId id="447"/>
          </p14:sldIdLst>
        </p14:section>
        <p14:section name="Untitled Section" id="{F3C04B91-CC94-4483-B953-F92F980D02B3}">
          <p14:sldIdLst>
            <p14:sldId id="40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5E71B6-5024-43E7-A6DB-3859085E6353}" type="datetimeFigureOut">
              <a:rPr lang="en-US" smtClean="0"/>
              <a:pPr/>
              <a:t>9/27/2014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EF2684-EB4D-4FD0-824F-26092DEA5817}" type="slidenum">
              <a:rPr lang="en-US" smtClean="0"/>
              <a:pPr/>
              <a:t>‹#›</a:t>
            </a:fld>
            <a:endParaRPr lang="en-US"/>
          </a:p>
        </p:txBody>
      </p:sp>
    </p:spTree>
    <p:extLst>
      <p:ext uri="{BB962C8B-B14F-4D97-AF65-F5344CB8AC3E}">
        <p14:creationId xmlns="" xmlns:p14="http://schemas.microsoft.com/office/powerpoint/2010/main" val="372840220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EB05A9-1BD7-4441-9EB7-619D41EC8B5B}" type="datetimeFigureOut">
              <a:rPr lang="en-US" smtClean="0"/>
              <a:pPr/>
              <a:t>9/27/2014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48CC49-DA83-4428-816C-CF1FBC8E71CE}" type="slidenum">
              <a:rPr lang="en-US" smtClean="0"/>
              <a:pPr/>
              <a:t>‹#›</a:t>
            </a:fld>
            <a:endParaRPr lang="en-US"/>
          </a:p>
        </p:txBody>
      </p:sp>
    </p:spTree>
    <p:extLst>
      <p:ext uri="{BB962C8B-B14F-4D97-AF65-F5344CB8AC3E}">
        <p14:creationId xmlns="" xmlns:p14="http://schemas.microsoft.com/office/powerpoint/2010/main" val="371292821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048CC49-DA83-4428-816C-CF1FBC8E71CE}" type="slidenum">
              <a:rPr lang="en-US" smtClean="0"/>
              <a:pPr/>
              <a:t>3</a:t>
            </a:fld>
            <a:endParaRPr lang="en-US"/>
          </a:p>
        </p:txBody>
      </p:sp>
    </p:spTree>
    <p:extLst>
      <p:ext uri="{BB962C8B-B14F-4D97-AF65-F5344CB8AC3E}">
        <p14:creationId xmlns="" xmlns:p14="http://schemas.microsoft.com/office/powerpoint/2010/main" val="163979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048CC49-DA83-4428-816C-CF1FBC8E71CE}" type="slidenum">
              <a:rPr lang="en-US" smtClean="0"/>
              <a:pPr/>
              <a:t>7</a:t>
            </a:fld>
            <a:endParaRPr lang="en-US"/>
          </a:p>
        </p:txBody>
      </p:sp>
    </p:spTree>
    <p:extLst>
      <p:ext uri="{BB962C8B-B14F-4D97-AF65-F5344CB8AC3E}">
        <p14:creationId xmlns="" xmlns:p14="http://schemas.microsoft.com/office/powerpoint/2010/main" val="2016393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A7F100-0BC8-4128-8156-AA00BC026B70}" type="datetime1">
              <a:rPr lang="en-US" smtClean="0"/>
              <a:pPr/>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7D16C-1E1E-4800-9CDD-977AA41F8A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A9A6D3-40F5-437E-B8CA-42FEB4406961}" type="datetime1">
              <a:rPr lang="en-US" smtClean="0"/>
              <a:pPr/>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7D16C-1E1E-4800-9CDD-977AA41F8A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2D839-7220-401E-AA46-94B30030F9FC}" type="datetime1">
              <a:rPr lang="en-US" smtClean="0"/>
              <a:pPr/>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7D16C-1E1E-4800-9CDD-977AA41F8A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2A00E-3132-4FE1-BB8D-959F1E1A7A60}" type="datetime1">
              <a:rPr lang="en-US" smtClean="0"/>
              <a:pPr/>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7D16C-1E1E-4800-9CDD-977AA41F8A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EAC95-F214-4613-B74C-9AA18D790E40}" type="datetime1">
              <a:rPr lang="en-US" smtClean="0"/>
              <a:pPr/>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7D16C-1E1E-4800-9CDD-977AA41F8A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8ADC91-F4E7-4D2A-84D3-10C90DA101A1}" type="datetime1">
              <a:rPr lang="en-US" smtClean="0"/>
              <a:pPr/>
              <a:t>9/27/2014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7D16C-1E1E-4800-9CDD-977AA41F8A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BD9C05-6294-4C71-8DA9-27DE33D0BF2C}" type="datetime1">
              <a:rPr lang="en-US" smtClean="0"/>
              <a:pPr/>
              <a:t>9/27/2014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97D16C-1E1E-4800-9CDD-977AA41F8A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3B6FC9-6E01-4D6F-91E1-7F79003E3DB9}" type="datetime1">
              <a:rPr lang="en-US" smtClean="0"/>
              <a:pPr/>
              <a:t>9/27/2014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97D16C-1E1E-4800-9CDD-977AA41F8A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09C8C-3283-4C12-8CA4-E46F782C3555}" type="datetime1">
              <a:rPr lang="en-US" smtClean="0"/>
              <a:pPr/>
              <a:t>9/27/2014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97D16C-1E1E-4800-9CDD-977AA41F8A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DD341-9373-48C6-B5A1-20D44F8C4710}" type="datetime1">
              <a:rPr lang="en-US" smtClean="0"/>
              <a:pPr/>
              <a:t>9/27/2014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7D16C-1E1E-4800-9CDD-977AA41F8A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F69E6-DAB1-4D6C-A97E-60613F7B1A66}" type="datetime1">
              <a:rPr lang="en-US" smtClean="0"/>
              <a:pPr/>
              <a:t>9/27/2014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7D16C-1E1E-4800-9CDD-977AA41F8A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98554-29A7-4483-8D30-C140FFBC5BF6}" type="datetime1">
              <a:rPr lang="en-US" smtClean="0"/>
              <a:pPr/>
              <a:t>9/27/2014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7D16C-1E1E-4800-9CDD-977AA41F8A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medicinalchemistry.pharmaceuticalconference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2"/>
          </a:xfrm>
          <a:solidFill>
            <a:schemeClr val="tx2">
              <a:lumMod val="40000"/>
              <a:lumOff val="60000"/>
            </a:schemeClr>
          </a:solidFill>
        </p:spPr>
        <p:txBody>
          <a:bodyPr>
            <a:noAutofit/>
          </a:bodyPr>
          <a:lstStyle/>
          <a:p>
            <a:endParaRPr lang="en-US" sz="3200" dirty="0"/>
          </a:p>
        </p:txBody>
      </p:sp>
      <p:sp>
        <p:nvSpPr>
          <p:cNvPr id="3" name="Content Placeholder 2"/>
          <p:cNvSpPr>
            <a:spLocks noGrp="1"/>
          </p:cNvSpPr>
          <p:nvPr>
            <p:ph idx="1"/>
          </p:nvPr>
        </p:nvSpPr>
        <p:spPr>
          <a:xfrm>
            <a:off x="457200" y="1295400"/>
            <a:ext cx="8229600" cy="4953000"/>
          </a:xfrm>
        </p:spPr>
        <p:txBody>
          <a:bodyPr>
            <a:normAutofit/>
          </a:bodyPr>
          <a:lstStyle/>
          <a:p>
            <a:pPr algn="just"/>
            <a:r>
              <a:rPr lang="en-IN" dirty="0" smtClean="0"/>
              <a:t>The primary target for the glitazones is PPAR-</a:t>
            </a:r>
            <a:r>
              <a:rPr lang="el-GR" dirty="0" smtClean="0"/>
              <a:t>γ</a:t>
            </a:r>
            <a:r>
              <a:rPr lang="en-IN" dirty="0" smtClean="0"/>
              <a:t> receptors</a:t>
            </a:r>
          </a:p>
          <a:p>
            <a:pPr algn="just"/>
            <a:endParaRPr lang="en-IN" dirty="0" smtClean="0"/>
          </a:p>
          <a:p>
            <a:pPr algn="just"/>
            <a:r>
              <a:rPr lang="en-IN" dirty="0" smtClean="0"/>
              <a:t>Glitazones </a:t>
            </a:r>
            <a:r>
              <a:rPr lang="en-IN" dirty="0"/>
              <a:t>are reported to exert their </a:t>
            </a:r>
            <a:r>
              <a:rPr lang="en-IN" dirty="0" smtClean="0"/>
              <a:t>insulin </a:t>
            </a:r>
            <a:r>
              <a:rPr lang="en-IN" dirty="0"/>
              <a:t>sensitizing actions either directly (the fatty acid steal </a:t>
            </a:r>
            <a:r>
              <a:rPr lang="en-IN" dirty="0" smtClean="0"/>
              <a:t>hypothesis</a:t>
            </a:r>
            <a:r>
              <a:rPr lang="en-IN" dirty="0"/>
              <a:t>) or indirectly by means of altered </a:t>
            </a:r>
            <a:r>
              <a:rPr lang="en-IN" dirty="0" err="1"/>
              <a:t>adipokine</a:t>
            </a:r>
            <a:r>
              <a:rPr lang="en-IN" dirty="0"/>
              <a:t> </a:t>
            </a:r>
            <a:r>
              <a:rPr lang="en-IN" dirty="0" smtClean="0"/>
              <a:t>release.</a:t>
            </a:r>
            <a:endParaRPr lang="en-US" dirty="0"/>
          </a:p>
        </p:txBody>
      </p:sp>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10</a:t>
            </a:fld>
            <a:endParaRPr lang="en-US" dirty="0">
              <a:solidFill>
                <a:schemeClr val="tx1"/>
              </a:solidFill>
            </a:endParaRPr>
          </a:p>
        </p:txBody>
      </p:sp>
    </p:spTree>
    <p:extLst>
      <p:ext uri="{BB962C8B-B14F-4D97-AF65-F5344CB8AC3E}">
        <p14:creationId xmlns="" xmlns:p14="http://schemas.microsoft.com/office/powerpoint/2010/main" val="3503024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97D16C-1E1E-4800-9CDD-977AA41F8AB7}" type="slidenum">
              <a:rPr lang="en-US" smtClean="0"/>
              <a:pPr/>
              <a:t>11</a:t>
            </a:fld>
            <a:endParaRPr lang="en-US"/>
          </a:p>
        </p:txBody>
      </p:sp>
      <p:pic>
        <p:nvPicPr>
          <p:cNvPr id="5" name="Picture 4"/>
          <p:cNvPicPr>
            <a:picLocks noChangeAspect="1"/>
          </p:cNvPicPr>
          <p:nvPr/>
        </p:nvPicPr>
        <p:blipFill>
          <a:blip r:embed="rId2"/>
          <a:stretch>
            <a:fillRect/>
          </a:stretch>
        </p:blipFill>
        <p:spPr>
          <a:xfrm>
            <a:off x="80008" y="1379537"/>
            <a:ext cx="8983984" cy="4694238"/>
          </a:xfrm>
          <a:prstGeom prst="rect">
            <a:avLst/>
          </a:prstGeom>
        </p:spPr>
      </p:pic>
      <p:sp>
        <p:nvSpPr>
          <p:cNvPr id="6" name="Title 1"/>
          <p:cNvSpPr>
            <a:spLocks noGrp="1"/>
          </p:cNvSpPr>
          <p:nvPr>
            <p:ph type="title"/>
          </p:nvPr>
        </p:nvSpPr>
        <p:spPr>
          <a:xfrm>
            <a:off x="0" y="0"/>
            <a:ext cx="9144000" cy="792162"/>
          </a:xfrm>
          <a:solidFill>
            <a:schemeClr val="tx2">
              <a:lumMod val="40000"/>
              <a:lumOff val="60000"/>
            </a:schemeClr>
          </a:solidFill>
        </p:spPr>
        <p:txBody>
          <a:bodyPr>
            <a:noAutofit/>
          </a:bodyPr>
          <a:lstStyle/>
          <a:p>
            <a:endParaRPr lang="en-US" sz="3200" dirty="0"/>
          </a:p>
        </p:txBody>
      </p:sp>
    </p:spTree>
    <p:extLst>
      <p:ext uri="{BB962C8B-B14F-4D97-AF65-F5344CB8AC3E}">
        <p14:creationId xmlns="" xmlns:p14="http://schemas.microsoft.com/office/powerpoint/2010/main" val="3182396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pPr algn="just"/>
            <a:r>
              <a:rPr lang="en-US" dirty="0" smtClean="0"/>
              <a:t>Unfortunately, the clinically used TZDs suffered with some serious side effects like; </a:t>
            </a:r>
          </a:p>
          <a:p>
            <a:pPr algn="just"/>
            <a:endParaRPr lang="en-US" dirty="0" smtClean="0"/>
          </a:p>
          <a:p>
            <a:pPr lvl="1" algn="just"/>
            <a:r>
              <a:rPr lang="en-US" dirty="0" smtClean="0"/>
              <a:t>Idiosyncratic hepatotoxicity, </a:t>
            </a:r>
          </a:p>
          <a:p>
            <a:pPr lvl="1" algn="just"/>
            <a:r>
              <a:rPr lang="en-US" dirty="0" smtClean="0"/>
              <a:t>Fluid retention and edema</a:t>
            </a:r>
          </a:p>
          <a:p>
            <a:pPr lvl="1" algn="just"/>
            <a:r>
              <a:rPr lang="en-US" dirty="0" smtClean="0"/>
              <a:t>congestive heart failure</a:t>
            </a:r>
          </a:p>
          <a:p>
            <a:pPr lvl="1" algn="just"/>
            <a:r>
              <a:rPr lang="en-US" dirty="0" smtClean="0"/>
              <a:t>Weight gain,</a:t>
            </a:r>
          </a:p>
          <a:p>
            <a:pPr lvl="1" algn="just"/>
            <a:r>
              <a:rPr lang="en-US" dirty="0" smtClean="0"/>
              <a:t>Bone fracture</a:t>
            </a:r>
          </a:p>
          <a:p>
            <a:pPr lvl="1" algn="just"/>
            <a:r>
              <a:rPr lang="en-US" dirty="0" smtClean="0"/>
              <a:t>Bladder cancer, etc., </a:t>
            </a:r>
          </a:p>
          <a:p>
            <a:pPr marL="457200" lvl="1" indent="0" algn="just">
              <a:buNone/>
            </a:pPr>
            <a:endParaRPr lang="en-US" dirty="0" smtClean="0"/>
          </a:p>
        </p:txBody>
      </p:sp>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12</a:t>
            </a:fld>
            <a:endParaRPr lang="en-US" dirty="0">
              <a:solidFill>
                <a:schemeClr val="tx1"/>
              </a:solidFill>
            </a:endParaRPr>
          </a:p>
        </p:txBody>
      </p:sp>
      <p:sp>
        <p:nvSpPr>
          <p:cNvPr id="5" name="Title 1"/>
          <p:cNvSpPr>
            <a:spLocks noGrp="1"/>
          </p:cNvSpPr>
          <p:nvPr>
            <p:ph type="title"/>
          </p:nvPr>
        </p:nvSpPr>
        <p:spPr>
          <a:xfrm>
            <a:off x="0" y="29414"/>
            <a:ext cx="9144000" cy="715962"/>
          </a:xfrm>
          <a:solidFill>
            <a:schemeClr val="tx2">
              <a:lumMod val="40000"/>
              <a:lumOff val="60000"/>
            </a:schemeClr>
          </a:solidFill>
        </p:spPr>
        <p:txBody>
          <a:bodyPr>
            <a:normAutofit fontScale="90000"/>
          </a:bodyPr>
          <a:lstStyle/>
          <a:p>
            <a:endParaRPr lang="en-US" dirty="0"/>
          </a:p>
        </p:txBody>
      </p:sp>
    </p:spTree>
    <p:extLst>
      <p:ext uri="{BB962C8B-B14F-4D97-AF65-F5344CB8AC3E}">
        <p14:creationId xmlns="" xmlns:p14="http://schemas.microsoft.com/office/powerpoint/2010/main" val="4286090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
            <a:ext cx="9144000" cy="777875"/>
          </a:xfrm>
          <a:solidFill>
            <a:schemeClr val="tx2">
              <a:lumMod val="40000"/>
              <a:lumOff val="60000"/>
            </a:schemeClr>
          </a:solidFill>
        </p:spPr>
        <p:txBody>
          <a:bodyPr>
            <a:normAutofit/>
          </a:bodyPr>
          <a:lstStyle/>
          <a:p>
            <a:r>
              <a:rPr lang="en-US" dirty="0" smtClean="0"/>
              <a:t>Glitazones- Hepatotoxicity</a:t>
            </a:r>
            <a:endParaRPr lang="en-US" dirty="0"/>
          </a:p>
        </p:txBody>
      </p:sp>
      <p:sp>
        <p:nvSpPr>
          <p:cNvPr id="6" name="Content Placeholder 5"/>
          <p:cNvSpPr>
            <a:spLocks noGrp="1"/>
          </p:cNvSpPr>
          <p:nvPr>
            <p:ph idx="1"/>
          </p:nvPr>
        </p:nvSpPr>
        <p:spPr>
          <a:xfrm>
            <a:off x="457200" y="1143000"/>
            <a:ext cx="8229600" cy="5213350"/>
          </a:xfrm>
        </p:spPr>
        <p:txBody>
          <a:bodyPr>
            <a:normAutofit fontScale="92500" lnSpcReduction="10000"/>
          </a:bodyPr>
          <a:lstStyle/>
          <a:p>
            <a:r>
              <a:rPr lang="en-IN" dirty="0"/>
              <a:t>Troglitazone was </a:t>
            </a:r>
            <a:r>
              <a:rPr lang="en-IN" dirty="0" smtClean="0"/>
              <a:t>withdrawn </a:t>
            </a:r>
            <a:r>
              <a:rPr lang="en-IN" dirty="0"/>
              <a:t>from the market </a:t>
            </a:r>
            <a:r>
              <a:rPr lang="en-IN" dirty="0" smtClean="0"/>
              <a:t>due </a:t>
            </a:r>
            <a:r>
              <a:rPr lang="en-IN" dirty="0"/>
              <a:t>to serious idiosyncratic hepatotoxicity. </a:t>
            </a:r>
            <a:endParaRPr lang="en-IN" dirty="0" smtClean="0"/>
          </a:p>
          <a:p>
            <a:endParaRPr lang="en-IN" dirty="0"/>
          </a:p>
          <a:p>
            <a:r>
              <a:rPr lang="en-IN" dirty="0" smtClean="0"/>
              <a:t>At </a:t>
            </a:r>
            <a:r>
              <a:rPr lang="en-IN" dirty="0"/>
              <a:t>least 43 cases of acute hepatic failure have been </a:t>
            </a:r>
            <a:r>
              <a:rPr lang="en-IN" dirty="0" smtClean="0"/>
              <a:t>reported with 28 reported deaths.</a:t>
            </a:r>
          </a:p>
          <a:p>
            <a:endParaRPr lang="en-IN" dirty="0"/>
          </a:p>
          <a:p>
            <a:r>
              <a:rPr lang="en-IN" dirty="0" smtClean="0"/>
              <a:t>However, </a:t>
            </a:r>
            <a:r>
              <a:rPr lang="en-IN" dirty="0"/>
              <a:t>mechanism of </a:t>
            </a:r>
            <a:r>
              <a:rPr lang="en-IN" dirty="0" err="1"/>
              <a:t>troglitazone</a:t>
            </a:r>
            <a:r>
              <a:rPr lang="en-IN" dirty="0"/>
              <a:t> </a:t>
            </a:r>
            <a:r>
              <a:rPr lang="en-IN" dirty="0" err="1" smtClean="0"/>
              <a:t>hepatoxicity</a:t>
            </a:r>
            <a:r>
              <a:rPr lang="en-IN" dirty="0" smtClean="0"/>
              <a:t> is unknown, relevance to other TDZs unclear</a:t>
            </a:r>
          </a:p>
          <a:p>
            <a:endParaRPr lang="en-IN" dirty="0"/>
          </a:p>
          <a:p>
            <a:r>
              <a:rPr lang="en-IN" dirty="0"/>
              <a:t>Rosiglitazone, pioglitazone </a:t>
            </a:r>
            <a:r>
              <a:rPr lang="en-IN" dirty="0" smtClean="0"/>
              <a:t>have shown no </a:t>
            </a:r>
            <a:r>
              <a:rPr lang="en-IN" dirty="0"/>
              <a:t>clear evidence of hepatotoxicity</a:t>
            </a:r>
            <a:endParaRPr lang="en-IN" dirty="0" smtClean="0"/>
          </a:p>
          <a:p>
            <a:endParaRPr lang="en-IN" dirty="0" smtClean="0"/>
          </a:p>
          <a:p>
            <a:endParaRPr lang="en-IN" dirty="0"/>
          </a:p>
        </p:txBody>
      </p:sp>
      <p:sp>
        <p:nvSpPr>
          <p:cNvPr id="4" name="Slide Number Placeholder 3"/>
          <p:cNvSpPr>
            <a:spLocks noGrp="1"/>
          </p:cNvSpPr>
          <p:nvPr>
            <p:ph type="sldNum" sz="quarter" idx="12"/>
          </p:nvPr>
        </p:nvSpPr>
        <p:spPr/>
        <p:txBody>
          <a:bodyPr/>
          <a:lstStyle/>
          <a:p>
            <a:fld id="{6F97D16C-1E1E-4800-9CDD-977AA41F8AB7}" type="slidenum">
              <a:rPr lang="en-US" smtClean="0"/>
              <a:pPr/>
              <a:t>13</a:t>
            </a:fld>
            <a:endParaRPr lang="en-US"/>
          </a:p>
        </p:txBody>
      </p:sp>
    </p:spTree>
    <p:extLst>
      <p:ext uri="{BB962C8B-B14F-4D97-AF65-F5344CB8AC3E}">
        <p14:creationId xmlns="" xmlns:p14="http://schemas.microsoft.com/office/powerpoint/2010/main" val="1417257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
            <a:ext cx="9144000" cy="777875"/>
          </a:xfrm>
          <a:solidFill>
            <a:schemeClr val="tx2">
              <a:lumMod val="40000"/>
              <a:lumOff val="60000"/>
            </a:schemeClr>
          </a:solidFill>
        </p:spPr>
        <p:txBody>
          <a:bodyPr>
            <a:normAutofit/>
          </a:bodyPr>
          <a:lstStyle/>
          <a:p>
            <a:r>
              <a:rPr lang="en-US" dirty="0" smtClean="0"/>
              <a:t>Glitazones-Weight gain</a:t>
            </a:r>
            <a:endParaRPr lang="en-US" dirty="0"/>
          </a:p>
        </p:txBody>
      </p:sp>
      <p:sp>
        <p:nvSpPr>
          <p:cNvPr id="4" name="Slide Number Placeholder 3"/>
          <p:cNvSpPr>
            <a:spLocks noGrp="1"/>
          </p:cNvSpPr>
          <p:nvPr>
            <p:ph type="sldNum" sz="quarter" idx="12"/>
          </p:nvPr>
        </p:nvSpPr>
        <p:spPr/>
        <p:txBody>
          <a:bodyPr/>
          <a:lstStyle/>
          <a:p>
            <a:fld id="{6F97D16C-1E1E-4800-9CDD-977AA41F8AB7}" type="slidenum">
              <a:rPr lang="en-US" smtClean="0"/>
              <a:pPr/>
              <a:t>14</a:t>
            </a:fld>
            <a:endParaRPr lang="en-US"/>
          </a:p>
        </p:txBody>
      </p:sp>
      <p:pic>
        <p:nvPicPr>
          <p:cNvPr id="7" name="Picture 6"/>
          <p:cNvPicPr>
            <a:picLocks noChangeAspect="1"/>
          </p:cNvPicPr>
          <p:nvPr/>
        </p:nvPicPr>
        <p:blipFill>
          <a:blip r:embed="rId2"/>
          <a:stretch>
            <a:fillRect/>
          </a:stretch>
        </p:blipFill>
        <p:spPr>
          <a:xfrm>
            <a:off x="80008" y="1379537"/>
            <a:ext cx="8983984" cy="4694238"/>
          </a:xfrm>
          <a:prstGeom prst="rect">
            <a:avLst/>
          </a:prstGeom>
        </p:spPr>
      </p:pic>
    </p:spTree>
    <p:extLst>
      <p:ext uri="{BB962C8B-B14F-4D97-AF65-F5344CB8AC3E}">
        <p14:creationId xmlns="" xmlns:p14="http://schemas.microsoft.com/office/powerpoint/2010/main" val="659114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
            <a:ext cx="9144000" cy="777875"/>
          </a:xfrm>
          <a:solidFill>
            <a:schemeClr val="tx2">
              <a:lumMod val="40000"/>
              <a:lumOff val="60000"/>
            </a:schemeClr>
          </a:solidFill>
        </p:spPr>
        <p:txBody>
          <a:bodyPr>
            <a:normAutofit/>
          </a:bodyPr>
          <a:lstStyle/>
          <a:p>
            <a:r>
              <a:rPr lang="en-US" dirty="0" smtClean="0"/>
              <a:t>Glitazones- Fluid retention and edema</a:t>
            </a:r>
            <a:endParaRPr lang="en-US" dirty="0"/>
          </a:p>
        </p:txBody>
      </p:sp>
      <p:sp>
        <p:nvSpPr>
          <p:cNvPr id="4" name="Slide Number Placeholder 3"/>
          <p:cNvSpPr>
            <a:spLocks noGrp="1"/>
          </p:cNvSpPr>
          <p:nvPr>
            <p:ph type="sldNum" sz="quarter" idx="12"/>
          </p:nvPr>
        </p:nvSpPr>
        <p:spPr/>
        <p:txBody>
          <a:bodyPr/>
          <a:lstStyle/>
          <a:p>
            <a:fld id="{6F97D16C-1E1E-4800-9CDD-977AA41F8AB7}" type="slidenum">
              <a:rPr lang="en-US" smtClean="0"/>
              <a:pPr/>
              <a:t>15</a:t>
            </a:fld>
            <a:endParaRPr lang="en-US"/>
          </a:p>
        </p:txBody>
      </p:sp>
      <p:grpSp>
        <p:nvGrpSpPr>
          <p:cNvPr id="8" name="Group 7"/>
          <p:cNvGrpSpPr/>
          <p:nvPr/>
        </p:nvGrpSpPr>
        <p:grpSpPr>
          <a:xfrm>
            <a:off x="419100" y="952500"/>
            <a:ext cx="8267700" cy="5257800"/>
            <a:chOff x="304800" y="1161861"/>
            <a:chExt cx="7781925" cy="5338951"/>
          </a:xfrm>
        </p:grpSpPr>
        <p:pic>
          <p:nvPicPr>
            <p:cNvPr id="3" name="Picture 2"/>
            <p:cNvPicPr>
              <a:picLocks noChangeAspect="1"/>
            </p:cNvPicPr>
            <p:nvPr/>
          </p:nvPicPr>
          <p:blipFill>
            <a:blip r:embed="rId2"/>
            <a:stretch>
              <a:fillRect/>
            </a:stretch>
          </p:blipFill>
          <p:spPr>
            <a:xfrm>
              <a:off x="304800" y="1161861"/>
              <a:ext cx="7781925" cy="5338951"/>
            </a:xfrm>
            <a:prstGeom prst="rect">
              <a:avLst/>
            </a:prstGeom>
          </p:spPr>
        </p:pic>
        <p:sp>
          <p:nvSpPr>
            <p:cNvPr id="7" name="Rectangle 6"/>
            <p:cNvSpPr/>
            <p:nvPr/>
          </p:nvSpPr>
          <p:spPr>
            <a:xfrm>
              <a:off x="4924425" y="6077913"/>
              <a:ext cx="3124200" cy="369332"/>
            </a:xfrm>
            <a:prstGeom prst="rect">
              <a:avLst/>
            </a:prstGeom>
            <a:solidFill>
              <a:schemeClr val="bg2">
                <a:lumMod val="75000"/>
              </a:schemeClr>
            </a:solidFill>
          </p:spPr>
          <p:txBody>
            <a:bodyPr wrap="square">
              <a:spAutoFit/>
            </a:bodyPr>
            <a:lstStyle/>
            <a:p>
              <a:r>
                <a:rPr lang="en-IN" dirty="0"/>
                <a:t>PPAR </a:t>
              </a:r>
              <a:r>
                <a:rPr lang="en-IN" dirty="0" smtClean="0"/>
                <a:t>Research Volume 2008</a:t>
              </a:r>
              <a:endParaRPr lang="en-IN" dirty="0"/>
            </a:p>
          </p:txBody>
        </p:sp>
      </p:grpSp>
    </p:spTree>
    <p:extLst>
      <p:ext uri="{BB962C8B-B14F-4D97-AF65-F5344CB8AC3E}">
        <p14:creationId xmlns="" xmlns:p14="http://schemas.microsoft.com/office/powerpoint/2010/main" val="2945800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
            <a:ext cx="9144000" cy="777875"/>
          </a:xfrm>
          <a:solidFill>
            <a:schemeClr val="tx2">
              <a:lumMod val="40000"/>
              <a:lumOff val="60000"/>
            </a:schemeClr>
          </a:solidFill>
        </p:spPr>
        <p:txBody>
          <a:bodyPr>
            <a:normAutofit/>
          </a:bodyPr>
          <a:lstStyle/>
          <a:p>
            <a:endParaRPr lang="en-US" dirty="0"/>
          </a:p>
        </p:txBody>
      </p:sp>
      <p:sp>
        <p:nvSpPr>
          <p:cNvPr id="6" name="Content Placeholder 5"/>
          <p:cNvSpPr>
            <a:spLocks noGrp="1"/>
          </p:cNvSpPr>
          <p:nvPr>
            <p:ph idx="1"/>
          </p:nvPr>
        </p:nvSpPr>
        <p:spPr>
          <a:xfrm>
            <a:off x="457200" y="1143000"/>
            <a:ext cx="8229600" cy="5213350"/>
          </a:xfrm>
        </p:spPr>
        <p:txBody>
          <a:bodyPr>
            <a:normAutofit/>
          </a:bodyPr>
          <a:lstStyle/>
          <a:p>
            <a:r>
              <a:rPr lang="en-US" dirty="0" smtClean="0"/>
              <a:t>Glitazones were also reported </a:t>
            </a:r>
            <a:r>
              <a:rPr lang="en-US" dirty="0"/>
              <a:t>to cause </a:t>
            </a:r>
            <a:r>
              <a:rPr lang="en-US" dirty="0" smtClean="0"/>
              <a:t>osteoporosis, risk </a:t>
            </a:r>
            <a:r>
              <a:rPr lang="en-US" dirty="0"/>
              <a:t>of cancer, macular </a:t>
            </a:r>
            <a:r>
              <a:rPr lang="en-US" dirty="0" smtClean="0"/>
              <a:t>edema, etc.</a:t>
            </a:r>
          </a:p>
          <a:p>
            <a:endParaRPr lang="en-US" dirty="0" smtClean="0"/>
          </a:p>
          <a:p>
            <a:r>
              <a:rPr lang="en-US" dirty="0" smtClean="0"/>
              <a:t>As </a:t>
            </a:r>
            <a:r>
              <a:rPr lang="en-US" dirty="0"/>
              <a:t>a result of </a:t>
            </a:r>
            <a:r>
              <a:rPr lang="en-US" dirty="0" smtClean="0"/>
              <a:t>above discussed adverse effects </a:t>
            </a:r>
            <a:r>
              <a:rPr lang="en-US" dirty="0" err="1" smtClean="0"/>
              <a:t>troglitazone</a:t>
            </a:r>
            <a:r>
              <a:rPr lang="en-US" dirty="0" smtClean="0"/>
              <a:t> </a:t>
            </a:r>
            <a:r>
              <a:rPr lang="en-US" dirty="0"/>
              <a:t>was banned, rosiglitazone was restricted and the pioglitazone label was updated for the risk of bladder cancer.</a:t>
            </a:r>
          </a:p>
          <a:p>
            <a:endParaRPr lang="en-IN" dirty="0"/>
          </a:p>
          <a:p>
            <a:endParaRPr lang="en-IN" dirty="0"/>
          </a:p>
        </p:txBody>
      </p:sp>
      <p:sp>
        <p:nvSpPr>
          <p:cNvPr id="4" name="Slide Number Placeholder 3"/>
          <p:cNvSpPr>
            <a:spLocks noGrp="1"/>
          </p:cNvSpPr>
          <p:nvPr>
            <p:ph type="sldNum" sz="quarter" idx="12"/>
          </p:nvPr>
        </p:nvSpPr>
        <p:spPr/>
        <p:txBody>
          <a:bodyPr/>
          <a:lstStyle/>
          <a:p>
            <a:fld id="{6F97D16C-1E1E-4800-9CDD-977AA41F8AB7}" type="slidenum">
              <a:rPr lang="en-US" smtClean="0"/>
              <a:pPr/>
              <a:t>16</a:t>
            </a:fld>
            <a:endParaRPr lang="en-US" dirty="0"/>
          </a:p>
        </p:txBody>
      </p:sp>
    </p:spTree>
    <p:extLst>
      <p:ext uri="{BB962C8B-B14F-4D97-AF65-F5344CB8AC3E}">
        <p14:creationId xmlns="" xmlns:p14="http://schemas.microsoft.com/office/powerpoint/2010/main" val="1928870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213350"/>
          </a:xfrm>
        </p:spPr>
        <p:txBody>
          <a:bodyPr>
            <a:normAutofit fontScale="85000" lnSpcReduction="10000"/>
          </a:bodyPr>
          <a:lstStyle/>
          <a:p>
            <a:pPr algn="just"/>
            <a:r>
              <a:rPr lang="en-IN" sz="2800" dirty="0"/>
              <a:t>The TZDs that were withdrawn from the clinical use were developed at the time when enough scientific data </a:t>
            </a:r>
            <a:r>
              <a:rPr lang="en-IN" sz="2800" dirty="0" smtClean="0"/>
              <a:t>were </a:t>
            </a:r>
            <a:r>
              <a:rPr lang="en-IN" sz="2800" dirty="0"/>
              <a:t>not available on the structure and the transcriptional mechanisms of peroxisome proliferator activated receptors </a:t>
            </a:r>
            <a:r>
              <a:rPr lang="en-IN" sz="2800" dirty="0" smtClean="0"/>
              <a:t>(</a:t>
            </a:r>
            <a:r>
              <a:rPr lang="en-IN" sz="2800" dirty="0"/>
              <a:t>PPARs). </a:t>
            </a:r>
            <a:endParaRPr lang="en-IN" sz="2800" dirty="0" smtClean="0"/>
          </a:p>
          <a:p>
            <a:pPr algn="just"/>
            <a:endParaRPr lang="en-IN" sz="2800" dirty="0"/>
          </a:p>
          <a:p>
            <a:pPr algn="just"/>
            <a:r>
              <a:rPr lang="en-IN" sz="2800" dirty="0" smtClean="0"/>
              <a:t>In </a:t>
            </a:r>
            <a:r>
              <a:rPr lang="en-IN" sz="2800" dirty="0"/>
              <a:t>the </a:t>
            </a:r>
            <a:r>
              <a:rPr lang="en-IN" sz="2800" dirty="0" smtClean="0"/>
              <a:t>year </a:t>
            </a:r>
            <a:r>
              <a:rPr lang="en-IN" sz="2800" dirty="0"/>
              <a:t>1990, </a:t>
            </a:r>
            <a:r>
              <a:rPr lang="en-IN" sz="2800" b="1" dirty="0" err="1"/>
              <a:t>Issemann</a:t>
            </a:r>
            <a:r>
              <a:rPr lang="en-IN" sz="2800" dirty="0"/>
              <a:t> and </a:t>
            </a:r>
            <a:r>
              <a:rPr lang="en-IN" sz="2800" b="1" dirty="0"/>
              <a:t>Green</a:t>
            </a:r>
            <a:r>
              <a:rPr lang="en-IN" sz="2800" dirty="0"/>
              <a:t> identified these nuclear </a:t>
            </a:r>
            <a:r>
              <a:rPr lang="en-IN" sz="2800" dirty="0" smtClean="0"/>
              <a:t>receptors </a:t>
            </a:r>
            <a:r>
              <a:rPr lang="en-IN" sz="2800" dirty="0"/>
              <a:t>in </a:t>
            </a:r>
            <a:r>
              <a:rPr lang="en-IN" sz="2800" dirty="0" smtClean="0"/>
              <a:t>mouse.</a:t>
            </a:r>
          </a:p>
          <a:p>
            <a:pPr algn="just"/>
            <a:endParaRPr lang="en-IN" sz="2800" dirty="0"/>
          </a:p>
          <a:p>
            <a:pPr algn="just"/>
            <a:r>
              <a:rPr lang="en-IN" sz="2800" dirty="0" smtClean="0"/>
              <a:t>Clinically used glitazones were PPAR-</a:t>
            </a:r>
            <a:r>
              <a:rPr lang="el-GR" sz="2800" dirty="0" smtClean="0"/>
              <a:t>γ</a:t>
            </a:r>
            <a:r>
              <a:rPr lang="en-IN" sz="2800" dirty="0" smtClean="0"/>
              <a:t> selective full agonists</a:t>
            </a:r>
          </a:p>
          <a:p>
            <a:pPr algn="just"/>
            <a:endParaRPr lang="en-IN" sz="2800" dirty="0"/>
          </a:p>
          <a:p>
            <a:pPr algn="just"/>
            <a:r>
              <a:rPr lang="en-IN" sz="2800" dirty="0" smtClean="0"/>
              <a:t>Recent </a:t>
            </a:r>
            <a:r>
              <a:rPr lang="en-IN" sz="2800" dirty="0"/>
              <a:t>advances in understanding the structure and function of PPARs, however, has led to more rationalized </a:t>
            </a:r>
            <a:r>
              <a:rPr lang="en-IN" sz="2800" dirty="0" smtClean="0"/>
              <a:t>approaches </a:t>
            </a:r>
            <a:r>
              <a:rPr lang="en-IN" sz="2800" dirty="0"/>
              <a:t>to develop these agents. </a:t>
            </a:r>
            <a:endParaRPr lang="en-US" sz="2800" dirty="0" smtClean="0"/>
          </a:p>
        </p:txBody>
      </p:sp>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17</a:t>
            </a:fld>
            <a:endParaRPr lang="en-US">
              <a:solidFill>
                <a:schemeClr val="tx1"/>
              </a:solidFill>
            </a:endParaRPr>
          </a:p>
        </p:txBody>
      </p:sp>
      <p:sp>
        <p:nvSpPr>
          <p:cNvPr id="5" name="Title 1"/>
          <p:cNvSpPr>
            <a:spLocks noGrp="1"/>
          </p:cNvSpPr>
          <p:nvPr>
            <p:ph type="title"/>
          </p:nvPr>
        </p:nvSpPr>
        <p:spPr>
          <a:xfrm>
            <a:off x="0" y="12700"/>
            <a:ext cx="9144000" cy="715962"/>
          </a:xfrm>
          <a:solidFill>
            <a:schemeClr val="tx2">
              <a:lumMod val="40000"/>
              <a:lumOff val="60000"/>
            </a:schemeClr>
          </a:solidFill>
        </p:spPr>
        <p:txBody>
          <a:bodyPr>
            <a:normAutofit/>
          </a:bodyPr>
          <a:lstStyle/>
          <a:p>
            <a:r>
              <a:rPr lang="en-US" sz="3600" dirty="0" smtClean="0"/>
              <a:t>What could be the reasons for their failure?</a:t>
            </a:r>
            <a:endParaRPr lang="en-US" sz="3600" dirty="0"/>
          </a:p>
        </p:txBody>
      </p:sp>
    </p:spTree>
    <p:extLst>
      <p:ext uri="{BB962C8B-B14F-4D97-AF65-F5344CB8AC3E}">
        <p14:creationId xmlns="" xmlns:p14="http://schemas.microsoft.com/office/powerpoint/2010/main" val="2642194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213350"/>
          </a:xfrm>
        </p:spPr>
        <p:txBody>
          <a:bodyPr>
            <a:normAutofit/>
          </a:bodyPr>
          <a:lstStyle/>
          <a:p>
            <a:pPr marL="514350" indent="-514350">
              <a:buFont typeface="+mj-lt"/>
              <a:buAutoNum type="arabicPeriod"/>
            </a:pPr>
            <a:endParaRPr lang="en-IN" sz="2400" dirty="0" smtClean="0"/>
          </a:p>
          <a:p>
            <a:pPr marL="514350" indent="-514350">
              <a:buFont typeface="+mj-lt"/>
              <a:buAutoNum type="arabicPeriod"/>
            </a:pPr>
            <a:r>
              <a:rPr lang="en-IN" sz="2400" dirty="0" smtClean="0"/>
              <a:t>PPAR-α/γ </a:t>
            </a:r>
            <a:r>
              <a:rPr lang="en-IN" sz="2400" dirty="0"/>
              <a:t>dual agonists (</a:t>
            </a:r>
            <a:r>
              <a:rPr lang="en-IN" sz="2400" dirty="0" err="1"/>
              <a:t>glitazars</a:t>
            </a:r>
            <a:r>
              <a:rPr lang="en-IN" sz="2400" dirty="0"/>
              <a:t>)</a:t>
            </a:r>
          </a:p>
          <a:p>
            <a:pPr marL="514350" indent="-514350">
              <a:buFont typeface="+mj-lt"/>
              <a:buAutoNum type="arabicPeriod"/>
            </a:pPr>
            <a:endParaRPr lang="en-IN" sz="2400" dirty="0"/>
          </a:p>
          <a:p>
            <a:pPr marL="514350" indent="-514350">
              <a:buFont typeface="+mj-lt"/>
              <a:buAutoNum type="arabicPeriod"/>
            </a:pPr>
            <a:r>
              <a:rPr lang="en-IN" sz="2400" dirty="0"/>
              <a:t>PPAR-δ/γ dual agonists</a:t>
            </a:r>
          </a:p>
          <a:p>
            <a:pPr marL="514350" indent="-514350">
              <a:buFont typeface="+mj-lt"/>
              <a:buAutoNum type="arabicPeriod"/>
            </a:pPr>
            <a:endParaRPr lang="en-IN" sz="2400" dirty="0"/>
          </a:p>
          <a:p>
            <a:pPr marL="514350" indent="-514350">
              <a:buFont typeface="+mj-lt"/>
              <a:buAutoNum type="arabicPeriod"/>
            </a:pPr>
            <a:r>
              <a:rPr lang="en-IN" sz="2400" dirty="0" smtClean="0"/>
              <a:t>PPAR-pan (α/γ/δ) agonists</a:t>
            </a:r>
            <a:endParaRPr lang="en-IN" sz="2400" dirty="0"/>
          </a:p>
          <a:p>
            <a:pPr marL="514350" indent="-514350">
              <a:buFont typeface="+mj-lt"/>
              <a:buAutoNum type="arabicPeriod"/>
            </a:pPr>
            <a:endParaRPr lang="en-IN" sz="2400" dirty="0"/>
          </a:p>
          <a:p>
            <a:pPr marL="514350" indent="-514350">
              <a:buFont typeface="+mj-lt"/>
              <a:buAutoNum type="arabicPeriod"/>
            </a:pPr>
            <a:r>
              <a:rPr lang="en-IN" sz="2400" dirty="0" smtClean="0"/>
              <a:t>Selective Peroxisome </a:t>
            </a:r>
            <a:r>
              <a:rPr lang="en-IN" sz="2400" dirty="0" err="1" smtClean="0"/>
              <a:t>ProliferatorActivated</a:t>
            </a:r>
            <a:r>
              <a:rPr lang="en-IN" sz="2400" dirty="0" smtClean="0"/>
              <a:t> Receptor Modulators (</a:t>
            </a:r>
            <a:r>
              <a:rPr lang="en-IN" sz="2400" dirty="0"/>
              <a:t>SPPARMs) </a:t>
            </a:r>
          </a:p>
        </p:txBody>
      </p:sp>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18</a:t>
            </a:fld>
            <a:endParaRPr lang="en-US">
              <a:solidFill>
                <a:schemeClr val="tx1"/>
              </a:solidFill>
            </a:endParaRPr>
          </a:p>
        </p:txBody>
      </p:sp>
      <p:sp>
        <p:nvSpPr>
          <p:cNvPr id="5" name="Title 1"/>
          <p:cNvSpPr>
            <a:spLocks noGrp="1"/>
          </p:cNvSpPr>
          <p:nvPr>
            <p:ph type="title"/>
          </p:nvPr>
        </p:nvSpPr>
        <p:spPr>
          <a:xfrm>
            <a:off x="0" y="12700"/>
            <a:ext cx="9144000" cy="715962"/>
          </a:xfrm>
          <a:solidFill>
            <a:schemeClr val="tx2">
              <a:lumMod val="40000"/>
              <a:lumOff val="60000"/>
            </a:schemeClr>
          </a:solidFill>
        </p:spPr>
        <p:txBody>
          <a:bodyPr>
            <a:normAutofit/>
          </a:bodyPr>
          <a:lstStyle/>
          <a:p>
            <a:r>
              <a:rPr lang="en-IN" sz="3600" dirty="0"/>
              <a:t>Newer Approaches…</a:t>
            </a:r>
            <a:endParaRPr lang="en-US" sz="3600" dirty="0"/>
          </a:p>
        </p:txBody>
      </p:sp>
    </p:spTree>
    <p:extLst>
      <p:ext uri="{BB962C8B-B14F-4D97-AF65-F5344CB8AC3E}">
        <p14:creationId xmlns="" xmlns:p14="http://schemas.microsoft.com/office/powerpoint/2010/main" val="1634650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89550"/>
          </a:xfrm>
        </p:spPr>
        <p:txBody>
          <a:bodyPr>
            <a:normAutofit fontScale="85000" lnSpcReduction="10000"/>
          </a:bodyPr>
          <a:lstStyle/>
          <a:p>
            <a:endParaRPr lang="en-IN" sz="2400" dirty="0"/>
          </a:p>
          <a:p>
            <a:r>
              <a:rPr lang="en-IN" sz="2400" dirty="0"/>
              <a:t>In general, type 2 diabetic patients suffer </a:t>
            </a:r>
            <a:r>
              <a:rPr lang="en-IN" sz="2400" dirty="0" smtClean="0"/>
              <a:t>from </a:t>
            </a:r>
            <a:r>
              <a:rPr lang="en-IN" sz="2400" dirty="0"/>
              <a:t>both </a:t>
            </a:r>
            <a:r>
              <a:rPr lang="en-IN" sz="2400" dirty="0" err="1"/>
              <a:t>hyperglycemia</a:t>
            </a:r>
            <a:r>
              <a:rPr lang="en-IN" sz="2400" dirty="0"/>
              <a:t> and </a:t>
            </a:r>
            <a:r>
              <a:rPr lang="en-IN" sz="2400" dirty="0" err="1"/>
              <a:t>dyslipidemia</a:t>
            </a:r>
            <a:r>
              <a:rPr lang="en-IN" sz="2400" dirty="0"/>
              <a:t>. </a:t>
            </a:r>
            <a:endParaRPr lang="en-IN" sz="2400" dirty="0" smtClean="0"/>
          </a:p>
          <a:p>
            <a:endParaRPr lang="en-IN" sz="2400" dirty="0" smtClean="0"/>
          </a:p>
          <a:p>
            <a:r>
              <a:rPr lang="en-IN" sz="2400" dirty="0"/>
              <a:t>The major cause of mortality in these patients is </a:t>
            </a:r>
            <a:r>
              <a:rPr lang="en-IN" sz="2400" b="1" dirty="0"/>
              <a:t>atherosclerotic </a:t>
            </a:r>
            <a:r>
              <a:rPr lang="en-IN" sz="2400" b="1" dirty="0" err="1"/>
              <a:t>macrovascular</a:t>
            </a:r>
            <a:r>
              <a:rPr lang="en-IN" sz="2400" b="1" dirty="0"/>
              <a:t> diseases.</a:t>
            </a:r>
          </a:p>
          <a:p>
            <a:endParaRPr lang="en-IN" sz="2400" dirty="0" smtClean="0"/>
          </a:p>
          <a:p>
            <a:r>
              <a:rPr lang="en-IN" sz="2400" dirty="0" smtClean="0"/>
              <a:t>Activation </a:t>
            </a:r>
            <a:r>
              <a:rPr lang="en-IN" sz="2400" dirty="0"/>
              <a:t>of different PPAR subtypes leads to a broad spectrum of metabolic effects that may be complementary.</a:t>
            </a:r>
          </a:p>
          <a:p>
            <a:endParaRPr lang="en-IN" sz="2400" b="1" dirty="0"/>
          </a:p>
          <a:p>
            <a:r>
              <a:rPr lang="en-IN" sz="2400" dirty="0"/>
              <a:t>PPAR-</a:t>
            </a:r>
            <a:r>
              <a:rPr lang="el-GR" sz="2400" dirty="0" smtClean="0"/>
              <a:t>γ</a:t>
            </a:r>
            <a:r>
              <a:rPr lang="en-IN" sz="2400" dirty="0" smtClean="0"/>
              <a:t> activation improves insulin sensitivity</a:t>
            </a:r>
          </a:p>
          <a:p>
            <a:endParaRPr lang="en-IN" sz="2400" dirty="0"/>
          </a:p>
          <a:p>
            <a:r>
              <a:rPr lang="en-IN" sz="2400" dirty="0" smtClean="0"/>
              <a:t>PPAR-</a:t>
            </a:r>
            <a:r>
              <a:rPr lang="el-GR" sz="2400" dirty="0" smtClean="0"/>
              <a:t>α</a:t>
            </a:r>
            <a:r>
              <a:rPr lang="en-IN" sz="2400" dirty="0" smtClean="0"/>
              <a:t> activation </a:t>
            </a:r>
            <a:r>
              <a:rPr lang="en-IN" sz="2400" dirty="0"/>
              <a:t>stimulate lipid oxidation and reduce </a:t>
            </a:r>
            <a:r>
              <a:rPr lang="en-IN" sz="2400" dirty="0" smtClean="0"/>
              <a:t>adiposity.</a:t>
            </a:r>
          </a:p>
          <a:p>
            <a:endParaRPr lang="en-IN" sz="2400" dirty="0"/>
          </a:p>
          <a:p>
            <a:r>
              <a:rPr lang="en-IN" sz="2400" dirty="0" smtClean="0"/>
              <a:t>PPAR</a:t>
            </a:r>
            <a:r>
              <a:rPr lang="el-GR" sz="2400" dirty="0"/>
              <a:t>α/γ</a:t>
            </a:r>
            <a:r>
              <a:rPr lang="en-IN" sz="2400" dirty="0"/>
              <a:t>dual </a:t>
            </a:r>
            <a:r>
              <a:rPr lang="en-IN" sz="2400" dirty="0" smtClean="0"/>
              <a:t>agonists, therefore, </a:t>
            </a:r>
            <a:r>
              <a:rPr lang="en-IN" sz="2400" dirty="0"/>
              <a:t>have been postulated </a:t>
            </a:r>
            <a:r>
              <a:rPr lang="en-IN" sz="2400" dirty="0" smtClean="0"/>
              <a:t>to improve </a:t>
            </a:r>
            <a:r>
              <a:rPr lang="en-IN" sz="2400" dirty="0"/>
              <a:t>insulin resistance, </a:t>
            </a:r>
            <a:r>
              <a:rPr lang="en-IN" sz="2400" dirty="0" err="1"/>
              <a:t>hyperglycemia</a:t>
            </a:r>
            <a:r>
              <a:rPr lang="en-IN" sz="2400" dirty="0"/>
              <a:t> and </a:t>
            </a:r>
            <a:r>
              <a:rPr lang="en-IN" sz="2400" dirty="0" smtClean="0"/>
              <a:t>alleviate </a:t>
            </a:r>
            <a:r>
              <a:rPr lang="en-IN" sz="2400" dirty="0" err="1" smtClean="0"/>
              <a:t>atherogenic</a:t>
            </a:r>
            <a:r>
              <a:rPr lang="en-IN" sz="2400" dirty="0" smtClean="0"/>
              <a:t> </a:t>
            </a:r>
            <a:r>
              <a:rPr lang="en-IN" sz="2400" dirty="0" err="1"/>
              <a:t>dyslipidemia</a:t>
            </a:r>
            <a:r>
              <a:rPr lang="en-IN" sz="2400" dirty="0"/>
              <a:t>. </a:t>
            </a:r>
            <a:endParaRPr lang="en-IN" sz="2400" dirty="0" smtClean="0"/>
          </a:p>
        </p:txBody>
      </p:sp>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19</a:t>
            </a:fld>
            <a:endParaRPr lang="en-US">
              <a:solidFill>
                <a:schemeClr val="tx1"/>
              </a:solidFill>
            </a:endParaRPr>
          </a:p>
        </p:txBody>
      </p:sp>
      <p:sp>
        <p:nvSpPr>
          <p:cNvPr id="5" name="Title 1"/>
          <p:cNvSpPr>
            <a:spLocks noGrp="1"/>
          </p:cNvSpPr>
          <p:nvPr>
            <p:ph type="title"/>
          </p:nvPr>
        </p:nvSpPr>
        <p:spPr>
          <a:xfrm>
            <a:off x="0" y="12700"/>
            <a:ext cx="9144000" cy="715962"/>
          </a:xfrm>
          <a:solidFill>
            <a:schemeClr val="tx2">
              <a:lumMod val="40000"/>
              <a:lumOff val="60000"/>
            </a:schemeClr>
          </a:solidFill>
        </p:spPr>
        <p:txBody>
          <a:bodyPr>
            <a:normAutofit/>
          </a:bodyPr>
          <a:lstStyle/>
          <a:p>
            <a:r>
              <a:rPr lang="en-IN" sz="3600" dirty="0" smtClean="0"/>
              <a:t>1. PPAR-α/γ </a:t>
            </a:r>
            <a:r>
              <a:rPr lang="en-IN" sz="3600" dirty="0"/>
              <a:t>dual agonists (</a:t>
            </a:r>
            <a:r>
              <a:rPr lang="en-IN" sz="3600" dirty="0" err="1"/>
              <a:t>glitazars</a:t>
            </a:r>
            <a:r>
              <a:rPr lang="en-IN" sz="3600" dirty="0" smtClean="0"/>
              <a:t>)</a:t>
            </a:r>
            <a:endParaRPr lang="en-US" sz="3600" dirty="0"/>
          </a:p>
        </p:txBody>
      </p:sp>
    </p:spTree>
    <p:extLst>
      <p:ext uri="{BB962C8B-B14F-4D97-AF65-F5344CB8AC3E}">
        <p14:creationId xmlns="" xmlns:p14="http://schemas.microsoft.com/office/powerpoint/2010/main" val="1661788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213350"/>
          </a:xfrm>
        </p:spPr>
        <p:txBody>
          <a:bodyPr>
            <a:normAutofit/>
          </a:bodyPr>
          <a:lstStyle/>
          <a:p>
            <a:r>
              <a:rPr lang="en-IN" sz="2400" dirty="0"/>
              <a:t>In addition, PPAR-</a:t>
            </a:r>
            <a:r>
              <a:rPr lang="el-GR" sz="2400" dirty="0"/>
              <a:t>α</a:t>
            </a:r>
            <a:r>
              <a:rPr lang="en-IN" sz="2400" dirty="0"/>
              <a:t> agonists stimulate lipid oxidation and decrease adiposity and thus, counter the PPAR-γ mediated  weight gain through its </a:t>
            </a:r>
            <a:r>
              <a:rPr lang="en-IN" sz="2400" dirty="0" err="1"/>
              <a:t>adipogenic</a:t>
            </a:r>
            <a:r>
              <a:rPr lang="en-IN" sz="2400" dirty="0"/>
              <a:t> affects.</a:t>
            </a:r>
          </a:p>
          <a:p>
            <a:endParaRPr lang="en-IN" sz="2400" dirty="0" smtClean="0"/>
          </a:p>
          <a:p>
            <a:r>
              <a:rPr lang="en-IN" sz="2400" dirty="0" smtClean="0"/>
              <a:t>One </a:t>
            </a:r>
            <a:r>
              <a:rPr lang="en-IN" sz="2400" dirty="0"/>
              <a:t>strategy for designing </a:t>
            </a:r>
            <a:r>
              <a:rPr lang="en-IN" sz="2400" dirty="0" smtClean="0"/>
              <a:t>PPAR-α/</a:t>
            </a:r>
            <a:r>
              <a:rPr lang="el-GR" sz="2400" dirty="0" smtClean="0"/>
              <a:t>γ</a:t>
            </a:r>
            <a:r>
              <a:rPr lang="en-IN" sz="2400" dirty="0" smtClean="0"/>
              <a:t> dual </a:t>
            </a:r>
            <a:r>
              <a:rPr lang="en-IN" sz="2400" dirty="0"/>
              <a:t>agonists is to </a:t>
            </a:r>
            <a:r>
              <a:rPr lang="en-IN" sz="2400" dirty="0" smtClean="0"/>
              <a:t>merge </a:t>
            </a:r>
            <a:r>
              <a:rPr lang="en-IN" sz="2400" dirty="0"/>
              <a:t>the chemical structures of the fibrates and </a:t>
            </a:r>
            <a:r>
              <a:rPr lang="en-IN" sz="2400" dirty="0" smtClean="0"/>
              <a:t>TZDs </a:t>
            </a:r>
            <a:r>
              <a:rPr lang="en-IN" sz="2400" dirty="0"/>
              <a:t>into a single chemical </a:t>
            </a:r>
            <a:r>
              <a:rPr lang="en-IN" sz="2400" dirty="0" smtClean="0"/>
              <a:t>entity</a:t>
            </a:r>
          </a:p>
          <a:p>
            <a:endParaRPr lang="en-IN" sz="2400" dirty="0"/>
          </a:p>
          <a:p>
            <a:r>
              <a:rPr lang="en-IN" sz="2400" dirty="0"/>
              <a:t>Another strategy is </a:t>
            </a:r>
            <a:r>
              <a:rPr lang="en-IN" sz="2400" dirty="0" smtClean="0"/>
              <a:t>based </a:t>
            </a:r>
            <a:r>
              <a:rPr lang="en-IN" sz="2400" dirty="0"/>
              <a:t>on incorporation of the 2-aryloxy-2-methylpropionic </a:t>
            </a:r>
            <a:r>
              <a:rPr lang="en-IN" sz="2400" dirty="0" smtClean="0"/>
              <a:t>acid </a:t>
            </a:r>
            <a:r>
              <a:rPr lang="en-IN" sz="2400" dirty="0"/>
              <a:t>substructure derived from </a:t>
            </a:r>
            <a:r>
              <a:rPr lang="en-IN" sz="2400" dirty="0" err="1"/>
              <a:t>fenofibric</a:t>
            </a:r>
            <a:r>
              <a:rPr lang="en-IN" sz="2400" dirty="0"/>
              <a:t> acid into  o</a:t>
            </a:r>
            <a:r>
              <a:rPr lang="en-IN" sz="2400" dirty="0" smtClean="0"/>
              <a:t>-</a:t>
            </a:r>
            <a:r>
              <a:rPr lang="en-IN" sz="2400" dirty="0" err="1" smtClean="0"/>
              <a:t>arylmandelic</a:t>
            </a:r>
            <a:r>
              <a:rPr lang="en-IN" sz="2400" dirty="0" smtClean="0"/>
              <a:t> </a:t>
            </a:r>
            <a:r>
              <a:rPr lang="en-IN" sz="2400" dirty="0"/>
              <a:t>acid-based PPAR agonists</a:t>
            </a:r>
          </a:p>
        </p:txBody>
      </p:sp>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20</a:t>
            </a:fld>
            <a:endParaRPr lang="en-US">
              <a:solidFill>
                <a:schemeClr val="tx1"/>
              </a:solidFill>
            </a:endParaRPr>
          </a:p>
        </p:txBody>
      </p:sp>
      <p:sp>
        <p:nvSpPr>
          <p:cNvPr id="5" name="Title 1"/>
          <p:cNvSpPr>
            <a:spLocks noGrp="1"/>
          </p:cNvSpPr>
          <p:nvPr>
            <p:ph type="title"/>
          </p:nvPr>
        </p:nvSpPr>
        <p:spPr>
          <a:xfrm>
            <a:off x="0" y="12700"/>
            <a:ext cx="9144000" cy="715962"/>
          </a:xfrm>
          <a:solidFill>
            <a:schemeClr val="tx2">
              <a:lumMod val="40000"/>
              <a:lumOff val="60000"/>
            </a:schemeClr>
          </a:solidFill>
        </p:spPr>
        <p:txBody>
          <a:bodyPr>
            <a:normAutofit/>
          </a:bodyPr>
          <a:lstStyle/>
          <a:p>
            <a:endParaRPr lang="en-US" sz="3600" dirty="0"/>
          </a:p>
        </p:txBody>
      </p:sp>
    </p:spTree>
    <p:extLst>
      <p:ext uri="{BB962C8B-B14F-4D97-AF65-F5344CB8AC3E}">
        <p14:creationId xmlns="" xmlns:p14="http://schemas.microsoft.com/office/powerpoint/2010/main" val="3176098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21</a:t>
            </a:fld>
            <a:endParaRPr lang="en-US">
              <a:solidFill>
                <a:schemeClr val="tx1"/>
              </a:solidFill>
            </a:endParaRPr>
          </a:p>
        </p:txBody>
      </p:sp>
      <p:sp>
        <p:nvSpPr>
          <p:cNvPr id="5" name="Title 1"/>
          <p:cNvSpPr>
            <a:spLocks noGrp="1"/>
          </p:cNvSpPr>
          <p:nvPr>
            <p:ph type="title"/>
          </p:nvPr>
        </p:nvSpPr>
        <p:spPr>
          <a:xfrm>
            <a:off x="0" y="12700"/>
            <a:ext cx="9144000" cy="715962"/>
          </a:xfrm>
          <a:solidFill>
            <a:schemeClr val="tx2">
              <a:lumMod val="40000"/>
              <a:lumOff val="60000"/>
            </a:schemeClr>
          </a:solidFill>
        </p:spPr>
        <p:txBody>
          <a:bodyPr>
            <a:normAutofit/>
          </a:bodyPr>
          <a:lstStyle/>
          <a:p>
            <a:endParaRPr lang="en-US" sz="3600" dirty="0"/>
          </a:p>
        </p:txBody>
      </p:sp>
      <p:pic>
        <p:nvPicPr>
          <p:cNvPr id="2" name="Picture 1"/>
          <p:cNvPicPr>
            <a:picLocks noChangeAspect="1"/>
          </p:cNvPicPr>
          <p:nvPr/>
        </p:nvPicPr>
        <p:blipFill>
          <a:blip r:embed="rId2"/>
          <a:stretch>
            <a:fillRect/>
          </a:stretch>
        </p:blipFill>
        <p:spPr>
          <a:xfrm>
            <a:off x="1144954" y="919163"/>
            <a:ext cx="6854091" cy="5802312"/>
          </a:xfrm>
          <a:prstGeom prst="rect">
            <a:avLst/>
          </a:prstGeom>
        </p:spPr>
      </p:pic>
    </p:spTree>
    <p:extLst>
      <p:ext uri="{BB962C8B-B14F-4D97-AF65-F5344CB8AC3E}">
        <p14:creationId xmlns="" xmlns:p14="http://schemas.microsoft.com/office/powerpoint/2010/main" val="3081174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22</a:t>
            </a:fld>
            <a:endParaRPr lang="en-US">
              <a:solidFill>
                <a:schemeClr val="tx1"/>
              </a:solidFill>
            </a:endParaRPr>
          </a:p>
        </p:txBody>
      </p:sp>
      <p:sp>
        <p:nvSpPr>
          <p:cNvPr id="5" name="Title 1"/>
          <p:cNvSpPr>
            <a:spLocks noGrp="1"/>
          </p:cNvSpPr>
          <p:nvPr>
            <p:ph type="title"/>
          </p:nvPr>
        </p:nvSpPr>
        <p:spPr>
          <a:xfrm>
            <a:off x="0" y="12700"/>
            <a:ext cx="9144000" cy="715962"/>
          </a:xfrm>
          <a:solidFill>
            <a:schemeClr val="tx2">
              <a:lumMod val="40000"/>
              <a:lumOff val="60000"/>
            </a:schemeClr>
          </a:solidFill>
        </p:spPr>
        <p:txBody>
          <a:bodyPr>
            <a:normAutofit/>
          </a:bodyPr>
          <a:lstStyle/>
          <a:p>
            <a:endParaRPr lang="en-US" sz="3600" dirty="0"/>
          </a:p>
        </p:txBody>
      </p:sp>
      <p:pic>
        <p:nvPicPr>
          <p:cNvPr id="3" name="Picture 2"/>
          <p:cNvPicPr>
            <a:picLocks noChangeAspect="1"/>
          </p:cNvPicPr>
          <p:nvPr/>
        </p:nvPicPr>
        <p:blipFill>
          <a:blip r:embed="rId2"/>
          <a:stretch>
            <a:fillRect/>
          </a:stretch>
        </p:blipFill>
        <p:spPr>
          <a:xfrm>
            <a:off x="1600200" y="838200"/>
            <a:ext cx="5672137" cy="5655026"/>
          </a:xfrm>
          <a:prstGeom prst="rect">
            <a:avLst/>
          </a:prstGeom>
        </p:spPr>
      </p:pic>
    </p:spTree>
    <p:extLst>
      <p:ext uri="{BB962C8B-B14F-4D97-AF65-F5344CB8AC3E}">
        <p14:creationId xmlns="" xmlns:p14="http://schemas.microsoft.com/office/powerpoint/2010/main" val="869086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213350"/>
          </a:xfrm>
        </p:spPr>
        <p:txBody>
          <a:bodyPr>
            <a:normAutofit/>
          </a:bodyPr>
          <a:lstStyle/>
          <a:p>
            <a:r>
              <a:rPr lang="en-IN" sz="2400" dirty="0"/>
              <a:t>Most of the terminated PPAR ligands shared </a:t>
            </a:r>
            <a:r>
              <a:rPr lang="en-IN" sz="2400" dirty="0" smtClean="0"/>
              <a:t>some </a:t>
            </a:r>
            <a:r>
              <a:rPr lang="en-IN" sz="2400" dirty="0"/>
              <a:t>undesirable adverse events but the reason for </a:t>
            </a:r>
            <a:r>
              <a:rPr lang="en-IN" sz="2400" dirty="0" smtClean="0"/>
              <a:t>discontinuation </a:t>
            </a:r>
            <a:r>
              <a:rPr lang="en-IN" sz="2400" dirty="0"/>
              <a:t>was, in many cases, claimed to </a:t>
            </a:r>
            <a:r>
              <a:rPr lang="en-IN" sz="2400" dirty="0" smtClean="0"/>
              <a:t>be </a:t>
            </a:r>
            <a:r>
              <a:rPr lang="en-IN" sz="2400" dirty="0"/>
              <a:t>compound specific. </a:t>
            </a:r>
            <a:endParaRPr lang="en-IN" sz="2400" dirty="0" smtClean="0"/>
          </a:p>
          <a:p>
            <a:endParaRPr lang="en-IN" sz="2400" dirty="0"/>
          </a:p>
        </p:txBody>
      </p:sp>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23</a:t>
            </a:fld>
            <a:endParaRPr lang="en-US">
              <a:solidFill>
                <a:schemeClr val="tx1"/>
              </a:solidFill>
            </a:endParaRPr>
          </a:p>
        </p:txBody>
      </p:sp>
      <p:sp>
        <p:nvSpPr>
          <p:cNvPr id="5" name="Title 1"/>
          <p:cNvSpPr>
            <a:spLocks noGrp="1"/>
          </p:cNvSpPr>
          <p:nvPr>
            <p:ph type="title"/>
          </p:nvPr>
        </p:nvSpPr>
        <p:spPr>
          <a:xfrm>
            <a:off x="0" y="12700"/>
            <a:ext cx="9144000" cy="715962"/>
          </a:xfrm>
          <a:solidFill>
            <a:schemeClr val="tx2">
              <a:lumMod val="40000"/>
              <a:lumOff val="60000"/>
            </a:schemeClr>
          </a:solidFill>
        </p:spPr>
        <p:txBody>
          <a:bodyPr>
            <a:normAutofit/>
          </a:bodyPr>
          <a:lstStyle/>
          <a:p>
            <a:endParaRPr lang="en-US" sz="3600" dirty="0"/>
          </a:p>
        </p:txBody>
      </p:sp>
    </p:spTree>
    <p:extLst>
      <p:ext uri="{BB962C8B-B14F-4D97-AF65-F5344CB8AC3E}">
        <p14:creationId xmlns="" xmlns:p14="http://schemas.microsoft.com/office/powerpoint/2010/main" val="725054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213350"/>
          </a:xfrm>
        </p:spPr>
        <p:txBody>
          <a:bodyPr>
            <a:normAutofit/>
          </a:bodyPr>
          <a:lstStyle/>
          <a:p>
            <a:r>
              <a:rPr lang="en-IN" sz="2400" dirty="0" smtClean="0"/>
              <a:t>The </a:t>
            </a:r>
            <a:r>
              <a:rPr lang="en-IN" sz="2400" dirty="0"/>
              <a:t>rationale for developing </a:t>
            </a:r>
            <a:r>
              <a:rPr lang="en-IN" sz="2400" dirty="0" smtClean="0"/>
              <a:t>PPAR-δ/</a:t>
            </a:r>
            <a:r>
              <a:rPr lang="el-GR" sz="2400" dirty="0" smtClean="0"/>
              <a:t>γ</a:t>
            </a:r>
            <a:r>
              <a:rPr lang="en-IN" sz="2400" dirty="0" smtClean="0"/>
              <a:t> dual </a:t>
            </a:r>
            <a:r>
              <a:rPr lang="en-IN" sz="2400" dirty="0"/>
              <a:t>agonists is improvement of insulin sensitivity </a:t>
            </a:r>
            <a:r>
              <a:rPr lang="en-IN" sz="2400" dirty="0" smtClean="0"/>
              <a:t>mainly </a:t>
            </a:r>
            <a:r>
              <a:rPr lang="en-IN" sz="2400" dirty="0"/>
              <a:t>through </a:t>
            </a:r>
            <a:r>
              <a:rPr lang="en-IN" sz="2400" dirty="0" smtClean="0"/>
              <a:t>PPAR-</a:t>
            </a:r>
            <a:r>
              <a:rPr lang="el-GR" sz="2400" dirty="0" smtClean="0"/>
              <a:t>γ </a:t>
            </a:r>
            <a:r>
              <a:rPr lang="en-IN" sz="2400" dirty="0" smtClean="0"/>
              <a:t>activation </a:t>
            </a:r>
            <a:r>
              <a:rPr lang="en-IN" sz="2400" dirty="0"/>
              <a:t>with simultaneous </a:t>
            </a:r>
            <a:r>
              <a:rPr lang="en-IN" sz="2400" dirty="0" smtClean="0"/>
              <a:t> alleviation </a:t>
            </a:r>
            <a:r>
              <a:rPr lang="en-IN" sz="2400" dirty="0"/>
              <a:t>of </a:t>
            </a:r>
            <a:r>
              <a:rPr lang="en-IN" sz="2400" dirty="0" err="1"/>
              <a:t>dyslipidemia</a:t>
            </a:r>
            <a:r>
              <a:rPr lang="en-IN" sz="2400" dirty="0"/>
              <a:t> and weight gain </a:t>
            </a:r>
            <a:r>
              <a:rPr lang="en-IN" sz="2400" dirty="0" smtClean="0"/>
              <a:t>through PPAR-δ activation.</a:t>
            </a:r>
          </a:p>
          <a:p>
            <a:endParaRPr lang="en-IN" sz="2400" dirty="0"/>
          </a:p>
          <a:p>
            <a:r>
              <a:rPr lang="en-IN" sz="2400" dirty="0" smtClean="0"/>
              <a:t>Similar to PPAR</a:t>
            </a:r>
            <a:r>
              <a:rPr lang="el-GR" sz="2400" dirty="0" smtClean="0"/>
              <a:t>α/γ</a:t>
            </a:r>
            <a:r>
              <a:rPr lang="en-IN" sz="2400" dirty="0" smtClean="0"/>
              <a:t> dual agonists, </a:t>
            </a:r>
            <a:r>
              <a:rPr lang="en-IN" sz="2400" dirty="0"/>
              <a:t>PPAR-δ/</a:t>
            </a:r>
            <a:r>
              <a:rPr lang="el-GR" sz="2400" dirty="0"/>
              <a:t>γ</a:t>
            </a:r>
            <a:r>
              <a:rPr lang="en-IN" sz="2400" dirty="0"/>
              <a:t> dual </a:t>
            </a:r>
            <a:r>
              <a:rPr lang="en-IN" sz="2400" dirty="0" smtClean="0"/>
              <a:t>agonists </a:t>
            </a:r>
            <a:r>
              <a:rPr lang="en-IN" sz="2400" dirty="0"/>
              <a:t>have </a:t>
            </a:r>
            <a:r>
              <a:rPr lang="en-IN" sz="2400" dirty="0" smtClean="0"/>
              <a:t>also been </a:t>
            </a:r>
            <a:r>
              <a:rPr lang="en-IN" sz="2400" dirty="0"/>
              <a:t>postulated to improve insulin resistance, </a:t>
            </a:r>
            <a:r>
              <a:rPr lang="en-IN" sz="2400" dirty="0" err="1"/>
              <a:t>hyperglycemia</a:t>
            </a:r>
            <a:r>
              <a:rPr lang="en-IN" sz="2400" dirty="0"/>
              <a:t> and </a:t>
            </a:r>
            <a:r>
              <a:rPr lang="en-IN" sz="2400" dirty="0" smtClean="0"/>
              <a:t>alleviate </a:t>
            </a:r>
            <a:r>
              <a:rPr lang="en-IN" sz="2400" dirty="0" err="1"/>
              <a:t>atherogenic</a:t>
            </a:r>
            <a:r>
              <a:rPr lang="en-IN" sz="2400" dirty="0"/>
              <a:t> </a:t>
            </a:r>
            <a:r>
              <a:rPr lang="en-IN" sz="2400" dirty="0" err="1" smtClean="0"/>
              <a:t>dyslipidemia</a:t>
            </a:r>
            <a:endParaRPr lang="en-IN" sz="2400" dirty="0" smtClean="0"/>
          </a:p>
          <a:p>
            <a:endParaRPr lang="en-IN" sz="2400" dirty="0" smtClean="0"/>
          </a:p>
          <a:p>
            <a:r>
              <a:rPr lang="en-IN" sz="2400" dirty="0" smtClean="0"/>
              <a:t>Development </a:t>
            </a:r>
            <a:r>
              <a:rPr lang="en-IN" sz="2400" dirty="0"/>
              <a:t>of PPAR-δ/</a:t>
            </a:r>
            <a:r>
              <a:rPr lang="el-GR" sz="2400" dirty="0"/>
              <a:t>γ</a:t>
            </a:r>
            <a:r>
              <a:rPr lang="en-IN" sz="2400" dirty="0"/>
              <a:t> </a:t>
            </a:r>
            <a:r>
              <a:rPr lang="en-IN" sz="2400" dirty="0" smtClean="0"/>
              <a:t>dual </a:t>
            </a:r>
            <a:r>
              <a:rPr lang="en-IN" sz="2400" dirty="0"/>
              <a:t>agonists is currently </a:t>
            </a:r>
            <a:r>
              <a:rPr lang="en-IN" sz="2400" dirty="0" smtClean="0"/>
              <a:t>ongoing </a:t>
            </a:r>
            <a:r>
              <a:rPr lang="en-IN" sz="2400" dirty="0"/>
              <a:t>and reports have been limited</a:t>
            </a:r>
            <a:r>
              <a:rPr lang="en-IN" sz="2400" dirty="0" smtClean="0"/>
              <a:t>.</a:t>
            </a:r>
          </a:p>
          <a:p>
            <a:endParaRPr lang="en-IN" sz="2400" dirty="0"/>
          </a:p>
          <a:p>
            <a:endParaRPr lang="en-IN" sz="2400" dirty="0"/>
          </a:p>
        </p:txBody>
      </p:sp>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24</a:t>
            </a:fld>
            <a:endParaRPr lang="en-US">
              <a:solidFill>
                <a:schemeClr val="tx1"/>
              </a:solidFill>
            </a:endParaRPr>
          </a:p>
        </p:txBody>
      </p:sp>
      <p:sp>
        <p:nvSpPr>
          <p:cNvPr id="5" name="Title 1"/>
          <p:cNvSpPr>
            <a:spLocks noGrp="1"/>
          </p:cNvSpPr>
          <p:nvPr>
            <p:ph type="title"/>
          </p:nvPr>
        </p:nvSpPr>
        <p:spPr>
          <a:xfrm>
            <a:off x="0" y="12700"/>
            <a:ext cx="9144000" cy="715962"/>
          </a:xfrm>
          <a:solidFill>
            <a:schemeClr val="tx2">
              <a:lumMod val="40000"/>
              <a:lumOff val="60000"/>
            </a:schemeClr>
          </a:solidFill>
        </p:spPr>
        <p:txBody>
          <a:bodyPr>
            <a:normAutofit/>
          </a:bodyPr>
          <a:lstStyle/>
          <a:p>
            <a:r>
              <a:rPr lang="en-IN" sz="3600" dirty="0" smtClean="0"/>
              <a:t>2. PPAR-δ/</a:t>
            </a:r>
            <a:r>
              <a:rPr lang="el-GR" sz="3600" dirty="0"/>
              <a:t>γ</a:t>
            </a:r>
            <a:r>
              <a:rPr lang="en-IN" sz="3600" dirty="0"/>
              <a:t> dual agonists</a:t>
            </a:r>
            <a:endParaRPr lang="en-US" sz="3600" dirty="0"/>
          </a:p>
        </p:txBody>
      </p:sp>
    </p:spTree>
    <p:extLst>
      <p:ext uri="{BB962C8B-B14F-4D97-AF65-F5344CB8AC3E}">
        <p14:creationId xmlns="" xmlns:p14="http://schemas.microsoft.com/office/powerpoint/2010/main" val="1868178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25</a:t>
            </a:fld>
            <a:endParaRPr lang="en-US">
              <a:solidFill>
                <a:schemeClr val="tx1"/>
              </a:solidFill>
            </a:endParaRPr>
          </a:p>
        </p:txBody>
      </p:sp>
      <p:sp>
        <p:nvSpPr>
          <p:cNvPr id="5" name="Title 1"/>
          <p:cNvSpPr>
            <a:spLocks noGrp="1"/>
          </p:cNvSpPr>
          <p:nvPr>
            <p:ph type="title"/>
          </p:nvPr>
        </p:nvSpPr>
        <p:spPr>
          <a:xfrm>
            <a:off x="0" y="12700"/>
            <a:ext cx="9144000" cy="715962"/>
          </a:xfrm>
          <a:solidFill>
            <a:schemeClr val="tx2">
              <a:lumMod val="40000"/>
              <a:lumOff val="60000"/>
            </a:schemeClr>
          </a:solidFill>
        </p:spPr>
        <p:txBody>
          <a:bodyPr>
            <a:normAutofit/>
          </a:bodyPr>
          <a:lstStyle/>
          <a:p>
            <a:endParaRPr lang="en-US" sz="3600" dirty="0"/>
          </a:p>
        </p:txBody>
      </p:sp>
      <p:pic>
        <p:nvPicPr>
          <p:cNvPr id="2" name="Picture 1"/>
          <p:cNvPicPr>
            <a:picLocks noChangeAspect="1"/>
          </p:cNvPicPr>
          <p:nvPr/>
        </p:nvPicPr>
        <p:blipFill>
          <a:blip r:embed="rId2"/>
          <a:stretch>
            <a:fillRect/>
          </a:stretch>
        </p:blipFill>
        <p:spPr>
          <a:xfrm>
            <a:off x="390525" y="1066800"/>
            <a:ext cx="8362950" cy="2295525"/>
          </a:xfrm>
          <a:prstGeom prst="rect">
            <a:avLst/>
          </a:prstGeom>
        </p:spPr>
      </p:pic>
    </p:spTree>
    <p:extLst>
      <p:ext uri="{BB962C8B-B14F-4D97-AF65-F5344CB8AC3E}">
        <p14:creationId xmlns="" xmlns:p14="http://schemas.microsoft.com/office/powerpoint/2010/main" val="2212384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89550"/>
          </a:xfrm>
        </p:spPr>
        <p:txBody>
          <a:bodyPr>
            <a:normAutofit/>
          </a:bodyPr>
          <a:lstStyle/>
          <a:p>
            <a:r>
              <a:rPr lang="en-IN" sz="2400" dirty="0"/>
              <a:t>PPAR pan agonists </a:t>
            </a:r>
            <a:r>
              <a:rPr lang="en-IN" sz="2400" dirty="0" smtClean="0"/>
              <a:t>due to their wide spectrum of metabolic effects could </a:t>
            </a:r>
            <a:r>
              <a:rPr lang="en-IN" sz="2400" dirty="0"/>
              <a:t>potentially treat an </a:t>
            </a:r>
            <a:r>
              <a:rPr lang="en-IN" sz="2400" dirty="0" smtClean="0"/>
              <a:t>entire </a:t>
            </a:r>
            <a:r>
              <a:rPr lang="en-IN" sz="2400" dirty="0"/>
              <a:t>spectrum of metabolic disorders by ameliorating </a:t>
            </a:r>
            <a:r>
              <a:rPr lang="en-IN" sz="2400" dirty="0" smtClean="0"/>
              <a:t>insulin </a:t>
            </a:r>
            <a:r>
              <a:rPr lang="en-IN" sz="2400" dirty="0"/>
              <a:t>resistance, </a:t>
            </a:r>
            <a:r>
              <a:rPr lang="en-IN" sz="2400" dirty="0" err="1"/>
              <a:t>dyslipidemia</a:t>
            </a:r>
            <a:r>
              <a:rPr lang="en-IN" sz="2400" dirty="0"/>
              <a:t>, obesity, and </a:t>
            </a:r>
            <a:r>
              <a:rPr lang="en-IN" sz="2400" dirty="0" smtClean="0"/>
              <a:t>hypertension.</a:t>
            </a:r>
            <a:endParaRPr lang="en-IN" sz="2400" dirty="0"/>
          </a:p>
        </p:txBody>
      </p:sp>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26</a:t>
            </a:fld>
            <a:endParaRPr lang="en-US">
              <a:solidFill>
                <a:schemeClr val="tx1"/>
              </a:solidFill>
            </a:endParaRPr>
          </a:p>
        </p:txBody>
      </p:sp>
      <p:sp>
        <p:nvSpPr>
          <p:cNvPr id="5" name="Title 1"/>
          <p:cNvSpPr>
            <a:spLocks noGrp="1"/>
          </p:cNvSpPr>
          <p:nvPr>
            <p:ph type="title"/>
          </p:nvPr>
        </p:nvSpPr>
        <p:spPr>
          <a:xfrm>
            <a:off x="0" y="12700"/>
            <a:ext cx="9144000" cy="715962"/>
          </a:xfrm>
          <a:solidFill>
            <a:schemeClr val="tx2">
              <a:lumMod val="40000"/>
              <a:lumOff val="60000"/>
            </a:schemeClr>
          </a:solidFill>
        </p:spPr>
        <p:txBody>
          <a:bodyPr>
            <a:normAutofit/>
          </a:bodyPr>
          <a:lstStyle/>
          <a:p>
            <a:r>
              <a:rPr lang="en-IN" sz="3600" dirty="0" smtClean="0"/>
              <a:t>3. PPAR-pan </a:t>
            </a:r>
            <a:r>
              <a:rPr lang="en-IN" sz="3600" dirty="0"/>
              <a:t>(α/γ/δ) </a:t>
            </a:r>
            <a:r>
              <a:rPr lang="en-IN" sz="3600" dirty="0" smtClean="0"/>
              <a:t>agonists</a:t>
            </a:r>
            <a:endParaRPr lang="en-US" sz="3600" dirty="0"/>
          </a:p>
        </p:txBody>
      </p:sp>
      <p:pic>
        <p:nvPicPr>
          <p:cNvPr id="2" name="Picture 1"/>
          <p:cNvPicPr>
            <a:picLocks noChangeAspect="1"/>
          </p:cNvPicPr>
          <p:nvPr/>
        </p:nvPicPr>
        <p:blipFill rotWithShape="1">
          <a:blip r:embed="rId2"/>
          <a:srcRect t="3704"/>
          <a:stretch/>
        </p:blipFill>
        <p:spPr>
          <a:xfrm>
            <a:off x="1371600" y="2682875"/>
            <a:ext cx="6582959" cy="4064000"/>
          </a:xfrm>
          <a:prstGeom prst="rect">
            <a:avLst/>
          </a:prstGeom>
        </p:spPr>
      </p:pic>
    </p:spTree>
    <p:extLst>
      <p:ext uri="{BB962C8B-B14F-4D97-AF65-F5344CB8AC3E}">
        <p14:creationId xmlns="" xmlns:p14="http://schemas.microsoft.com/office/powerpoint/2010/main" val="2243685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5700"/>
            <a:ext cx="8229600" cy="5213350"/>
          </a:xfrm>
        </p:spPr>
        <p:txBody>
          <a:bodyPr>
            <a:normAutofit fontScale="92500" lnSpcReduction="20000"/>
          </a:bodyPr>
          <a:lstStyle/>
          <a:p>
            <a:r>
              <a:rPr lang="en-IN" sz="2400" dirty="0"/>
              <a:t>Recent progress in the </a:t>
            </a:r>
            <a:r>
              <a:rPr lang="en-IN" sz="2400" dirty="0" smtClean="0"/>
              <a:t>understanding </a:t>
            </a:r>
            <a:r>
              <a:rPr lang="en-IN" sz="2400" dirty="0"/>
              <a:t>of the LBD structure </a:t>
            </a:r>
            <a:r>
              <a:rPr lang="en-IN" sz="2400" dirty="0" smtClean="0"/>
              <a:t>of </a:t>
            </a:r>
            <a:r>
              <a:rPr lang="en-IN" sz="2400" dirty="0"/>
              <a:t>PPAR-</a:t>
            </a:r>
            <a:r>
              <a:rPr lang="el-GR" sz="2400" dirty="0"/>
              <a:t>γ</a:t>
            </a:r>
            <a:r>
              <a:rPr lang="en-IN" sz="2400" dirty="0"/>
              <a:t> </a:t>
            </a:r>
            <a:r>
              <a:rPr lang="en-IN" sz="2400" dirty="0" smtClean="0"/>
              <a:t>and </a:t>
            </a:r>
            <a:r>
              <a:rPr lang="en-IN" sz="2400" dirty="0"/>
              <a:t>important ligand </a:t>
            </a:r>
            <a:r>
              <a:rPr lang="en-IN" sz="2400" dirty="0" smtClean="0"/>
              <a:t>protein interactions has lead to the development of selective PPAR-</a:t>
            </a:r>
            <a:r>
              <a:rPr lang="el-GR" sz="2400" dirty="0" smtClean="0"/>
              <a:t>γ</a:t>
            </a:r>
            <a:r>
              <a:rPr lang="en-IN" sz="2400" dirty="0" smtClean="0"/>
              <a:t> modulators (SPPAR</a:t>
            </a:r>
            <a:r>
              <a:rPr lang="el-GR" sz="2400" dirty="0" smtClean="0"/>
              <a:t>γ</a:t>
            </a:r>
            <a:r>
              <a:rPr lang="en-IN" sz="2400" dirty="0" smtClean="0"/>
              <a:t>M)</a:t>
            </a:r>
          </a:p>
          <a:p>
            <a:endParaRPr lang="en-IN" sz="2400" dirty="0" smtClean="0"/>
          </a:p>
          <a:p>
            <a:r>
              <a:rPr lang="en-IN" sz="2400" dirty="0" smtClean="0"/>
              <a:t>Selective  modulation  </a:t>
            </a:r>
            <a:r>
              <a:rPr lang="en-IN" sz="2400" dirty="0"/>
              <a:t>is  a  pharmacological  approach  </a:t>
            </a:r>
            <a:r>
              <a:rPr lang="en-IN" sz="2400" dirty="0" smtClean="0"/>
              <a:t>that is  </a:t>
            </a:r>
            <a:r>
              <a:rPr lang="en-IN" sz="2400" dirty="0"/>
              <a:t>based  on  </a:t>
            </a:r>
            <a:r>
              <a:rPr lang="en-IN" sz="2400" b="1" dirty="0"/>
              <a:t>selective  receptor–cofactor  interactions  and  target-gene  </a:t>
            </a:r>
            <a:r>
              <a:rPr lang="en-IN" sz="2400" b="1" dirty="0" smtClean="0"/>
              <a:t>regulation.</a:t>
            </a:r>
          </a:p>
          <a:p>
            <a:endParaRPr lang="en-IN" sz="2400" b="1" dirty="0"/>
          </a:p>
          <a:p>
            <a:r>
              <a:rPr lang="en-IN" sz="2400" dirty="0"/>
              <a:t>Diverse PPAR-</a:t>
            </a:r>
            <a:r>
              <a:rPr lang="el-GR" sz="2400" dirty="0"/>
              <a:t>γ</a:t>
            </a:r>
            <a:r>
              <a:rPr lang="en-IN" sz="2400" dirty="0"/>
              <a:t> ligands, depending on their chemical structures, bind in distinct manners to the LBD of PPAR-</a:t>
            </a:r>
            <a:r>
              <a:rPr lang="el-GR" sz="2400" dirty="0"/>
              <a:t>γ</a:t>
            </a:r>
            <a:r>
              <a:rPr lang="en-IN" sz="2400" dirty="0"/>
              <a:t> and induce different levels of activation and distinct conformational changes of the receptor, leading to differential interactions with </a:t>
            </a:r>
            <a:r>
              <a:rPr lang="en-IN" sz="2400" dirty="0" err="1"/>
              <a:t>coactivators</a:t>
            </a:r>
            <a:r>
              <a:rPr lang="en-IN" sz="2400" dirty="0"/>
              <a:t> and </a:t>
            </a:r>
            <a:r>
              <a:rPr lang="en-IN" sz="2400" dirty="0" err="1"/>
              <a:t>corepressors</a:t>
            </a:r>
            <a:r>
              <a:rPr lang="en-IN" sz="2400" dirty="0"/>
              <a:t>.</a:t>
            </a:r>
            <a:endParaRPr lang="en-IN" sz="2400" b="1" dirty="0" smtClean="0"/>
          </a:p>
          <a:p>
            <a:endParaRPr lang="en-IN" sz="2400" b="1" dirty="0" smtClean="0"/>
          </a:p>
          <a:p>
            <a:r>
              <a:rPr lang="en-IN" sz="2400" dirty="0" smtClean="0"/>
              <a:t>This approach, therefore, may lead to development of compounds with  potent  insulin-sensitization  without the PPAR-</a:t>
            </a:r>
            <a:r>
              <a:rPr lang="el-GR" sz="2400" dirty="0" smtClean="0"/>
              <a:t>γ</a:t>
            </a:r>
            <a:r>
              <a:rPr lang="en-IN" sz="2400" dirty="0" smtClean="0"/>
              <a:t>-mediated  adverse  effects </a:t>
            </a:r>
            <a:endParaRPr lang="en-IN" sz="2400" dirty="0"/>
          </a:p>
        </p:txBody>
      </p:sp>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27</a:t>
            </a:fld>
            <a:endParaRPr lang="en-US">
              <a:solidFill>
                <a:schemeClr val="tx1"/>
              </a:solidFill>
            </a:endParaRPr>
          </a:p>
        </p:txBody>
      </p:sp>
      <p:sp>
        <p:nvSpPr>
          <p:cNvPr id="5" name="Title 1"/>
          <p:cNvSpPr>
            <a:spLocks noGrp="1"/>
          </p:cNvSpPr>
          <p:nvPr>
            <p:ph type="title"/>
          </p:nvPr>
        </p:nvSpPr>
        <p:spPr>
          <a:xfrm>
            <a:off x="0" y="12700"/>
            <a:ext cx="9144000" cy="715962"/>
          </a:xfrm>
          <a:solidFill>
            <a:schemeClr val="tx2">
              <a:lumMod val="40000"/>
              <a:lumOff val="60000"/>
            </a:schemeClr>
          </a:solidFill>
        </p:spPr>
        <p:txBody>
          <a:bodyPr>
            <a:noAutofit/>
          </a:bodyPr>
          <a:lstStyle/>
          <a:p>
            <a:r>
              <a:rPr lang="en-US" sz="2400" dirty="0" smtClean="0"/>
              <a:t>4. </a:t>
            </a:r>
            <a:r>
              <a:rPr lang="en-IN" sz="2400" dirty="0" smtClean="0"/>
              <a:t>Selective Peroxisome Proliferator-Activated Receptor Modulators (SPPARMS) </a:t>
            </a:r>
            <a:endParaRPr lang="en-US" sz="2400" dirty="0"/>
          </a:p>
        </p:txBody>
      </p:sp>
    </p:spTree>
    <p:extLst>
      <p:ext uri="{BB962C8B-B14F-4D97-AF65-F5344CB8AC3E}">
        <p14:creationId xmlns="" xmlns:p14="http://schemas.microsoft.com/office/powerpoint/2010/main" val="3543315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28</a:t>
            </a:fld>
            <a:endParaRPr lang="en-US">
              <a:solidFill>
                <a:schemeClr val="tx1"/>
              </a:solidFill>
            </a:endParaRPr>
          </a:p>
        </p:txBody>
      </p:sp>
      <p:sp>
        <p:nvSpPr>
          <p:cNvPr id="5" name="Title 1"/>
          <p:cNvSpPr>
            <a:spLocks noGrp="1"/>
          </p:cNvSpPr>
          <p:nvPr>
            <p:ph type="title"/>
          </p:nvPr>
        </p:nvSpPr>
        <p:spPr>
          <a:xfrm>
            <a:off x="0" y="12700"/>
            <a:ext cx="9144000" cy="715962"/>
          </a:xfrm>
          <a:solidFill>
            <a:schemeClr val="tx2">
              <a:lumMod val="40000"/>
              <a:lumOff val="60000"/>
            </a:schemeClr>
          </a:solidFill>
        </p:spPr>
        <p:txBody>
          <a:bodyPr>
            <a:normAutofit/>
          </a:bodyPr>
          <a:lstStyle/>
          <a:p>
            <a:endParaRPr lang="en-US" sz="3600" dirty="0"/>
          </a:p>
        </p:txBody>
      </p:sp>
      <p:pic>
        <p:nvPicPr>
          <p:cNvPr id="6" name="Picture 5"/>
          <p:cNvPicPr/>
          <p:nvPr/>
        </p:nvPicPr>
        <p:blipFill>
          <a:blip r:embed="rId2" cstate="print"/>
          <a:srcRect l="712" t="3514" r="32414" b="1865"/>
          <a:stretch>
            <a:fillRect/>
          </a:stretch>
        </p:blipFill>
        <p:spPr bwMode="auto">
          <a:xfrm>
            <a:off x="94596" y="990600"/>
            <a:ext cx="9049404" cy="4004438"/>
          </a:xfrm>
          <a:prstGeom prst="rect">
            <a:avLst/>
          </a:prstGeom>
          <a:noFill/>
          <a:ln>
            <a:solidFill>
              <a:schemeClr val="accent1"/>
            </a:solidFill>
          </a:ln>
        </p:spPr>
      </p:pic>
      <p:pic>
        <p:nvPicPr>
          <p:cNvPr id="7" name="Picture 6"/>
          <p:cNvPicPr/>
          <p:nvPr/>
        </p:nvPicPr>
        <p:blipFill>
          <a:blip r:embed="rId3" cstate="print"/>
          <a:srcRect/>
          <a:stretch>
            <a:fillRect/>
          </a:stretch>
        </p:blipFill>
        <p:spPr bwMode="auto">
          <a:xfrm>
            <a:off x="1676400" y="5263326"/>
            <a:ext cx="6019800" cy="906011"/>
          </a:xfrm>
          <a:prstGeom prst="rect">
            <a:avLst/>
          </a:prstGeom>
          <a:noFill/>
          <a:ln w="9525">
            <a:noFill/>
            <a:miter lim="800000"/>
            <a:headEnd/>
            <a:tailEnd/>
          </a:ln>
        </p:spPr>
      </p:pic>
    </p:spTree>
    <p:extLst>
      <p:ext uri="{BB962C8B-B14F-4D97-AF65-F5344CB8AC3E}">
        <p14:creationId xmlns="" xmlns:p14="http://schemas.microsoft.com/office/powerpoint/2010/main" val="651990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94"/>
            <a:ext cx="9144000" cy="647652"/>
          </a:xfrm>
          <a:solidFill>
            <a:schemeClr val="tx2">
              <a:lumMod val="40000"/>
              <a:lumOff val="60000"/>
            </a:schemeClr>
          </a:solidFill>
        </p:spPr>
        <p:txBody>
          <a:bodyPr>
            <a:noAutofit/>
          </a:bodyPr>
          <a:lstStyle/>
          <a:p>
            <a:r>
              <a:rPr lang="en-US" sz="2800" dirty="0" smtClean="0"/>
              <a:t>Hydrogen bonding interactions 10a-k with LBD of PPAR-</a:t>
            </a:r>
            <a:r>
              <a:rPr lang="el-GR" sz="2800" dirty="0" smtClean="0"/>
              <a:t>γ</a:t>
            </a:r>
            <a:endParaRPr lang="en-US" sz="2800" dirty="0"/>
          </a:p>
        </p:txBody>
      </p:sp>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29</a:t>
            </a:fld>
            <a:endParaRPr lang="en-US">
              <a:solidFill>
                <a:schemeClr val="tx1"/>
              </a:solidFill>
            </a:endParaRPr>
          </a:p>
        </p:txBody>
      </p:sp>
      <p:graphicFrame>
        <p:nvGraphicFramePr>
          <p:cNvPr id="5" name="Table 4"/>
          <p:cNvGraphicFramePr>
            <a:graphicFrameLocks noGrp="1"/>
          </p:cNvGraphicFramePr>
          <p:nvPr>
            <p:extLst>
              <p:ext uri="{D42A27DB-BD31-4B8C-83A1-F6EECF244321}">
                <p14:modId xmlns="" xmlns:p14="http://schemas.microsoft.com/office/powerpoint/2010/main" val="1008946812"/>
              </p:ext>
            </p:extLst>
          </p:nvPr>
        </p:nvGraphicFramePr>
        <p:xfrm>
          <a:off x="25400" y="838200"/>
          <a:ext cx="9031508" cy="5764933"/>
        </p:xfrm>
        <a:graphic>
          <a:graphicData uri="http://schemas.openxmlformats.org/drawingml/2006/table">
            <a:tbl>
              <a:tblPr firstRow="1" bandRow="1">
                <a:tableStyleId>{5C22544A-7EE6-4342-B048-85BDC9FD1C3A}</a:tableStyleId>
              </a:tblPr>
              <a:tblGrid>
                <a:gridCol w="1647818"/>
                <a:gridCol w="1230615"/>
                <a:gridCol w="1230615"/>
                <a:gridCol w="1230615"/>
                <a:gridCol w="1230615"/>
                <a:gridCol w="1230615"/>
                <a:gridCol w="1230615"/>
              </a:tblGrid>
              <a:tr h="3797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solidFill>
                      <a:schemeClr val="accent3"/>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Arm-I </a:t>
                      </a:r>
                    </a:p>
                  </a:txBody>
                  <a:tcPr>
                    <a:solidFill>
                      <a:schemeClr val="accent3"/>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Arm-II</a:t>
                      </a:r>
                    </a:p>
                  </a:txBody>
                  <a:tcPr>
                    <a:solidFill>
                      <a:schemeClr val="accent3"/>
                    </a:solidFill>
                  </a:tcPr>
                </a:tc>
              </a:tr>
              <a:tr h="447901">
                <a:tc>
                  <a:txBody>
                    <a:bodyPr/>
                    <a:lstStyle/>
                    <a:p>
                      <a:endParaRPr lang="en-US" dirty="0"/>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Ser 289</a:t>
                      </a:r>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His 323</a:t>
                      </a:r>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His 449</a:t>
                      </a:r>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Tyr</a:t>
                      </a:r>
                      <a:r>
                        <a:rPr lang="en-US" b="1" baseline="0" dirty="0" smtClean="0">
                          <a:solidFill>
                            <a:srgbClr val="FF0000"/>
                          </a:solidFill>
                        </a:rPr>
                        <a:t> 473</a:t>
                      </a:r>
                      <a:endParaRPr lang="en-US" b="1" dirty="0" smtClean="0">
                        <a:solidFill>
                          <a:srgbClr val="FF0000"/>
                        </a:solidFill>
                      </a:endParaRPr>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Gln 286</a:t>
                      </a:r>
                    </a:p>
                  </a:txBody>
                  <a:tcPr>
                    <a:solidFill>
                      <a:schemeClr val="accent3"/>
                    </a:solidFill>
                  </a:tcPr>
                </a:tc>
                <a:tc>
                  <a:txBody>
                    <a:bodyPr/>
                    <a:lstStyle/>
                    <a:p>
                      <a:endParaRPr lang="en-US" b="1" dirty="0"/>
                    </a:p>
                  </a:txBody>
                  <a:tcPr>
                    <a:solidFill>
                      <a:schemeClr val="accent3"/>
                    </a:solidFill>
                  </a:tcPr>
                </a:tc>
              </a:tr>
              <a:tr h="379788">
                <a:tc>
                  <a:txBody>
                    <a:bodyPr/>
                    <a:lstStyle/>
                    <a:p>
                      <a:r>
                        <a:rPr lang="en-US" dirty="0" smtClean="0"/>
                        <a:t>10</a:t>
                      </a:r>
                      <a:r>
                        <a:rPr lang="en-US" baseline="0" dirty="0" smtClean="0"/>
                        <a:t> a</a:t>
                      </a:r>
                      <a:endParaRPr lang="en-US" dirty="0"/>
                    </a:p>
                  </a:txBody>
                  <a:tcPr>
                    <a:solidFill>
                      <a:schemeClr val="bg1"/>
                    </a:solidFill>
                  </a:tcPr>
                </a:tc>
                <a:tc>
                  <a:txBody>
                    <a:bodyPr/>
                    <a:lstStyle/>
                    <a:p>
                      <a:pPr algn="ctr"/>
                      <a:r>
                        <a:rPr lang="en-US" dirty="0" smtClean="0"/>
                        <a:t>√</a:t>
                      </a:r>
                      <a:endParaRPr lang="en-US"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algn="ctr"/>
                      <a:r>
                        <a:rPr lang="en-US" dirty="0" smtClean="0"/>
                        <a:t>Tail</a:t>
                      </a:r>
                      <a:endParaRPr lang="en-US" dirty="0"/>
                    </a:p>
                  </a:txBody>
                  <a:tcPr>
                    <a:solidFill>
                      <a:schemeClr val="bg1"/>
                    </a:solidFill>
                  </a:tcPr>
                </a:tc>
              </a:tr>
              <a:tr h="379788">
                <a:tc>
                  <a:txBody>
                    <a:bodyPr/>
                    <a:lstStyle/>
                    <a:p>
                      <a:r>
                        <a:rPr lang="en-US" dirty="0" smtClean="0"/>
                        <a:t>10 b</a:t>
                      </a:r>
                      <a:endParaRPr lang="en-US" dirty="0"/>
                    </a:p>
                  </a:txBody>
                  <a:tcPr>
                    <a:solidFill>
                      <a:schemeClr val="bg1"/>
                    </a:solidFill>
                  </a:tcPr>
                </a:tc>
                <a:tc>
                  <a:txBody>
                    <a:bodyPr/>
                    <a:lstStyle/>
                    <a:p>
                      <a:pPr algn="ctr"/>
                      <a:r>
                        <a:rPr lang="en-US" dirty="0" smtClean="0"/>
                        <a:t>√</a:t>
                      </a:r>
                      <a:endParaRPr lang="en-US"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Tail</a:t>
                      </a:r>
                    </a:p>
                  </a:txBody>
                  <a:tcPr>
                    <a:solidFill>
                      <a:schemeClr val="bg1"/>
                    </a:solidFill>
                  </a:tcPr>
                </a:tc>
              </a:tr>
              <a:tr h="379788">
                <a:tc>
                  <a:txBody>
                    <a:bodyPr/>
                    <a:lstStyle/>
                    <a:p>
                      <a:r>
                        <a:rPr lang="en-US" dirty="0" smtClean="0"/>
                        <a:t>10c</a:t>
                      </a:r>
                      <a:endParaRPr lang="en-US" dirty="0"/>
                    </a:p>
                  </a:txBody>
                  <a:tcPr>
                    <a:solidFill>
                      <a:schemeClr val="bg1"/>
                    </a:solidFill>
                  </a:tcPr>
                </a:tc>
                <a:tc>
                  <a:txBody>
                    <a:bodyPr/>
                    <a:lstStyle/>
                    <a:p>
                      <a:pPr algn="ctr"/>
                      <a:r>
                        <a:rPr lang="en-US" dirty="0" smtClean="0"/>
                        <a:t>√</a:t>
                      </a:r>
                      <a:endParaRPr lang="en-US"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algn="ctr"/>
                      <a:r>
                        <a:rPr lang="en-US" dirty="0" smtClean="0"/>
                        <a:t>Tail</a:t>
                      </a:r>
                      <a:endParaRPr lang="en-US" dirty="0"/>
                    </a:p>
                  </a:txBody>
                  <a:tcPr>
                    <a:solidFill>
                      <a:schemeClr val="bg1"/>
                    </a:solidFill>
                  </a:tcPr>
                </a:tc>
              </a:tr>
              <a:tr h="379788">
                <a:tc>
                  <a:txBody>
                    <a:bodyPr/>
                    <a:lstStyle/>
                    <a:p>
                      <a:r>
                        <a:rPr lang="en-US" dirty="0" smtClean="0"/>
                        <a:t>10d</a:t>
                      </a:r>
                      <a:endParaRPr lang="en-US" dirty="0"/>
                    </a:p>
                  </a:txBody>
                  <a:tcPr>
                    <a:solidFill>
                      <a:schemeClr val="bg1"/>
                    </a:solidFill>
                  </a:tcPr>
                </a:tc>
                <a:tc>
                  <a:txBody>
                    <a:bodyPr/>
                    <a:lstStyle/>
                    <a:p>
                      <a:pPr algn="ctr"/>
                      <a:r>
                        <a:rPr lang="en-US" dirty="0" smtClean="0"/>
                        <a:t>√</a:t>
                      </a:r>
                      <a:endParaRPr lang="en-US"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algn="ctr"/>
                      <a:r>
                        <a:rPr lang="en-US" dirty="0" smtClean="0"/>
                        <a:t>Tail</a:t>
                      </a:r>
                      <a:endParaRPr lang="en-US" dirty="0"/>
                    </a:p>
                  </a:txBody>
                  <a:tcPr>
                    <a:solidFill>
                      <a:schemeClr val="bg1"/>
                    </a:solidFill>
                  </a:tcPr>
                </a:tc>
              </a:tr>
              <a:tr h="379788">
                <a:tc>
                  <a:txBody>
                    <a:bodyPr/>
                    <a:lstStyle/>
                    <a:p>
                      <a:r>
                        <a:rPr lang="en-US" dirty="0" smtClean="0"/>
                        <a:t>10e</a:t>
                      </a:r>
                      <a:endParaRPr lang="en-US" dirty="0"/>
                    </a:p>
                  </a:txBody>
                  <a:tcPr>
                    <a:solidFill>
                      <a:schemeClr val="bg1"/>
                    </a:solidFill>
                  </a:tcPr>
                </a:tc>
                <a:tc>
                  <a:txBody>
                    <a:bodyPr/>
                    <a:lstStyle/>
                    <a:p>
                      <a:pPr algn="ctr"/>
                      <a:r>
                        <a:rPr lang="en-US" dirty="0" smtClean="0"/>
                        <a:t>√</a:t>
                      </a:r>
                      <a:endParaRPr lang="en-US"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algn="ctr"/>
                      <a:r>
                        <a:rPr lang="en-US" dirty="0" smtClean="0"/>
                        <a:t>Tail</a:t>
                      </a:r>
                      <a:endParaRPr lang="en-US" dirty="0"/>
                    </a:p>
                  </a:txBody>
                  <a:tcPr>
                    <a:solidFill>
                      <a:schemeClr val="bg1"/>
                    </a:solidFill>
                  </a:tcPr>
                </a:tc>
              </a:tr>
              <a:tr h="379788">
                <a:tc>
                  <a:txBody>
                    <a:bodyPr/>
                    <a:lstStyle/>
                    <a:p>
                      <a:r>
                        <a:rPr lang="en-US" dirty="0" smtClean="0"/>
                        <a:t>10f</a:t>
                      </a:r>
                      <a:endParaRPr lang="en-US" dirty="0"/>
                    </a:p>
                  </a:txBody>
                  <a:tcPr>
                    <a:solidFill>
                      <a:schemeClr val="accent4">
                        <a:lumMod val="40000"/>
                        <a:lumOff val="60000"/>
                      </a:schemeClr>
                    </a:solidFill>
                  </a:tcPr>
                </a:tc>
                <a:tc>
                  <a:txBody>
                    <a:bodyPr/>
                    <a:lstStyle/>
                    <a:p>
                      <a:pPr algn="ctr"/>
                      <a:r>
                        <a:rPr lang="en-US" dirty="0" smtClean="0"/>
                        <a:t>√</a:t>
                      </a:r>
                      <a:endParaRPr lang="en-US" dirty="0"/>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accent4">
                        <a:lumMod val="40000"/>
                        <a:lumOff val="60000"/>
                      </a:schemeClr>
                    </a:solidFill>
                  </a:tcPr>
                </a:tc>
                <a:tc>
                  <a:txBody>
                    <a:bodyPr/>
                    <a:lstStyle/>
                    <a:p>
                      <a:pPr algn="ctr"/>
                      <a:r>
                        <a:rPr lang="en-US" dirty="0" smtClean="0">
                          <a:solidFill>
                            <a:srgbClr val="FF0000"/>
                          </a:solidFill>
                        </a:rPr>
                        <a:t>X</a:t>
                      </a:r>
                      <a:endParaRPr lang="en-US" dirty="0">
                        <a:solidFill>
                          <a:srgbClr val="FF0000"/>
                        </a:solidFill>
                      </a:endParaRPr>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accent4">
                        <a:lumMod val="40000"/>
                        <a:lumOff val="60000"/>
                      </a:schemeClr>
                    </a:solidFill>
                  </a:tcPr>
                </a:tc>
                <a:tc>
                  <a:txBody>
                    <a:bodyPr/>
                    <a:lstStyle/>
                    <a:p>
                      <a:pPr algn="ctr"/>
                      <a:r>
                        <a:rPr lang="en-US" dirty="0" smtClean="0"/>
                        <a:t>Tail</a:t>
                      </a:r>
                      <a:endParaRPr lang="en-US" dirty="0"/>
                    </a:p>
                  </a:txBody>
                  <a:tcPr>
                    <a:solidFill>
                      <a:schemeClr val="accent4">
                        <a:lumMod val="40000"/>
                        <a:lumOff val="60000"/>
                      </a:schemeClr>
                    </a:solidFill>
                  </a:tcPr>
                </a:tc>
              </a:tr>
              <a:tr h="379788">
                <a:tc>
                  <a:txBody>
                    <a:bodyPr/>
                    <a:lstStyle/>
                    <a:p>
                      <a:r>
                        <a:rPr lang="en-US" dirty="0" smtClean="0"/>
                        <a:t>10g</a:t>
                      </a:r>
                      <a:endParaRPr lang="en-US" dirty="0"/>
                    </a:p>
                  </a:txBody>
                  <a:tcPr>
                    <a:solidFill>
                      <a:schemeClr val="accent4">
                        <a:lumMod val="40000"/>
                        <a:lumOff val="60000"/>
                      </a:schemeClr>
                    </a:solidFill>
                  </a:tcPr>
                </a:tc>
                <a:tc>
                  <a:txBody>
                    <a:bodyPr/>
                    <a:lstStyle/>
                    <a:p>
                      <a:pPr algn="ctr"/>
                      <a:r>
                        <a:rPr lang="en-US" dirty="0" smtClean="0"/>
                        <a:t>√</a:t>
                      </a:r>
                      <a:endParaRPr lang="en-US" dirty="0"/>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accent4">
                        <a:lumMod val="40000"/>
                        <a:lumOff val="60000"/>
                      </a:schemeClr>
                    </a:solidFill>
                  </a:tcPr>
                </a:tc>
                <a:tc>
                  <a:txBody>
                    <a:bodyPr/>
                    <a:lstStyle/>
                    <a:p>
                      <a:pPr algn="ctr"/>
                      <a:r>
                        <a:rPr lang="en-US" dirty="0" smtClean="0">
                          <a:solidFill>
                            <a:srgbClr val="FF0000"/>
                          </a:solidFill>
                        </a:rPr>
                        <a:t>X</a:t>
                      </a:r>
                      <a:endParaRPr lang="en-US" dirty="0">
                        <a:solidFill>
                          <a:srgbClr val="FF0000"/>
                        </a:solidFill>
                      </a:endParaRPr>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accent4">
                        <a:lumMod val="40000"/>
                        <a:lumOff val="60000"/>
                      </a:schemeClr>
                    </a:solidFill>
                  </a:tcPr>
                </a:tc>
                <a:tc>
                  <a:txBody>
                    <a:bodyPr/>
                    <a:lstStyle/>
                    <a:p>
                      <a:pPr algn="ctr"/>
                      <a:r>
                        <a:rPr lang="en-US" dirty="0" smtClean="0"/>
                        <a:t>Tail</a:t>
                      </a:r>
                      <a:endParaRPr lang="en-US" dirty="0"/>
                    </a:p>
                  </a:txBody>
                  <a:tcPr>
                    <a:solidFill>
                      <a:schemeClr val="accent4">
                        <a:lumMod val="40000"/>
                        <a:lumOff val="60000"/>
                      </a:schemeClr>
                    </a:solidFill>
                  </a:tcPr>
                </a:tc>
              </a:tr>
              <a:tr h="379788">
                <a:tc>
                  <a:txBody>
                    <a:bodyPr/>
                    <a:lstStyle/>
                    <a:p>
                      <a:r>
                        <a:rPr lang="en-US" dirty="0" smtClean="0"/>
                        <a:t>10h </a:t>
                      </a:r>
                      <a:endParaRPr lang="en-US" dirty="0"/>
                    </a:p>
                  </a:txBody>
                  <a:tcPr>
                    <a:solidFill>
                      <a:schemeClr val="bg1"/>
                    </a:solidFill>
                  </a:tcPr>
                </a:tc>
                <a:tc>
                  <a:txBody>
                    <a:bodyPr/>
                    <a:lstStyle/>
                    <a:p>
                      <a:pPr algn="ctr"/>
                      <a:r>
                        <a:rPr lang="en-US" dirty="0" smtClean="0"/>
                        <a:t>√</a:t>
                      </a:r>
                      <a:endParaRPr lang="en-US"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algn="ctr"/>
                      <a:r>
                        <a:rPr lang="en-US" dirty="0" smtClean="0"/>
                        <a:t>Tail</a:t>
                      </a:r>
                      <a:endParaRPr lang="en-US" dirty="0"/>
                    </a:p>
                  </a:txBody>
                  <a:tcPr>
                    <a:solidFill>
                      <a:schemeClr val="bg1"/>
                    </a:solidFill>
                  </a:tcPr>
                </a:tc>
              </a:tr>
              <a:tr h="379788">
                <a:tc>
                  <a:txBody>
                    <a:bodyPr/>
                    <a:lstStyle/>
                    <a:p>
                      <a:r>
                        <a:rPr lang="en-US" dirty="0" smtClean="0"/>
                        <a:t>10i</a:t>
                      </a:r>
                      <a:endParaRPr lang="en-US" dirty="0"/>
                    </a:p>
                  </a:txBody>
                  <a:tcPr>
                    <a:solidFill>
                      <a:schemeClr val="accent4">
                        <a:lumMod val="40000"/>
                        <a:lumOff val="60000"/>
                      </a:schemeClr>
                    </a:solidFill>
                  </a:tcPr>
                </a:tc>
                <a:tc>
                  <a:txBody>
                    <a:bodyPr/>
                    <a:lstStyle/>
                    <a:p>
                      <a:pPr algn="ctr"/>
                      <a:r>
                        <a:rPr lang="en-US" dirty="0" smtClean="0"/>
                        <a:t>√</a:t>
                      </a:r>
                      <a:endParaRPr lang="en-US" dirty="0"/>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accent4">
                        <a:lumMod val="40000"/>
                        <a:lumOff val="60000"/>
                      </a:schemeClr>
                    </a:solidFill>
                  </a:tcPr>
                </a:tc>
                <a:tc>
                  <a:txBody>
                    <a:bodyPr/>
                    <a:lstStyle/>
                    <a:p>
                      <a:pPr algn="ctr"/>
                      <a:r>
                        <a:rPr lang="en-US" dirty="0" smtClean="0">
                          <a:solidFill>
                            <a:srgbClr val="FF0000"/>
                          </a:solidFill>
                        </a:rPr>
                        <a:t>X</a:t>
                      </a:r>
                      <a:endParaRPr lang="en-US" dirty="0">
                        <a:solidFill>
                          <a:srgbClr val="FF0000"/>
                        </a:solidFill>
                      </a:endParaRPr>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accent4">
                        <a:lumMod val="40000"/>
                        <a:lumOff val="60000"/>
                      </a:schemeClr>
                    </a:solidFill>
                  </a:tcPr>
                </a:tc>
                <a:tc>
                  <a:txBody>
                    <a:bodyPr/>
                    <a:lstStyle/>
                    <a:p>
                      <a:pPr algn="ctr"/>
                      <a:r>
                        <a:rPr lang="en-US" dirty="0" smtClean="0"/>
                        <a:t>Tail</a:t>
                      </a:r>
                      <a:endParaRPr lang="en-US" dirty="0"/>
                    </a:p>
                  </a:txBody>
                  <a:tcPr>
                    <a:solidFill>
                      <a:schemeClr val="accent4">
                        <a:lumMod val="40000"/>
                        <a:lumOff val="60000"/>
                      </a:schemeClr>
                    </a:solidFill>
                  </a:tcPr>
                </a:tc>
              </a:tr>
              <a:tr h="379788">
                <a:tc>
                  <a:txBody>
                    <a:bodyPr/>
                    <a:lstStyle/>
                    <a:p>
                      <a:r>
                        <a:rPr lang="en-US" dirty="0" smtClean="0"/>
                        <a:t>10j</a:t>
                      </a:r>
                      <a:endParaRPr lang="en-US" dirty="0"/>
                    </a:p>
                  </a:txBody>
                  <a:tcPr>
                    <a:solidFill>
                      <a:schemeClr val="bg1"/>
                    </a:solidFill>
                  </a:tcPr>
                </a:tc>
                <a:tc>
                  <a:txBody>
                    <a:bodyPr/>
                    <a:lstStyle/>
                    <a:p>
                      <a:pPr algn="ctr"/>
                      <a:r>
                        <a:rPr lang="en-US" dirty="0" smtClean="0"/>
                        <a:t>√</a:t>
                      </a:r>
                      <a:endParaRPr lang="en-US"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algn="ctr"/>
                      <a:r>
                        <a:rPr lang="en-US" dirty="0" smtClean="0"/>
                        <a:t>Tail</a:t>
                      </a:r>
                      <a:endParaRPr lang="en-US" dirty="0"/>
                    </a:p>
                  </a:txBody>
                  <a:tcPr>
                    <a:solidFill>
                      <a:schemeClr val="bg1"/>
                    </a:solidFill>
                  </a:tcPr>
                </a:tc>
              </a:tr>
              <a:tr h="379788">
                <a:tc>
                  <a:txBody>
                    <a:bodyPr/>
                    <a:lstStyle/>
                    <a:p>
                      <a:r>
                        <a:rPr lang="en-US" dirty="0" smtClean="0"/>
                        <a:t>10k</a:t>
                      </a:r>
                      <a:endParaRPr lang="en-US" dirty="0"/>
                    </a:p>
                  </a:txBody>
                  <a:tcPr>
                    <a:solidFill>
                      <a:schemeClr val="accent4">
                        <a:lumMod val="40000"/>
                        <a:lumOff val="60000"/>
                      </a:schemeClr>
                    </a:solidFill>
                  </a:tcPr>
                </a:tc>
                <a:tc>
                  <a:txBody>
                    <a:bodyPr/>
                    <a:lstStyle/>
                    <a:p>
                      <a:pPr algn="ctr"/>
                      <a:r>
                        <a:rPr lang="en-US" dirty="0" smtClean="0"/>
                        <a:t>√</a:t>
                      </a:r>
                      <a:endParaRPr lang="en-US" dirty="0"/>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accent4">
                        <a:lumMod val="40000"/>
                        <a:lumOff val="60000"/>
                      </a:schemeClr>
                    </a:solidFill>
                  </a:tcPr>
                </a:tc>
                <a:tc>
                  <a:txBody>
                    <a:bodyPr/>
                    <a:lstStyle/>
                    <a:p>
                      <a:pPr algn="ctr"/>
                      <a:r>
                        <a:rPr lang="en-US" dirty="0" smtClean="0">
                          <a:solidFill>
                            <a:srgbClr val="FF0000"/>
                          </a:solidFill>
                        </a:rPr>
                        <a:t>X</a:t>
                      </a:r>
                      <a:endParaRPr lang="en-US" dirty="0">
                        <a:solidFill>
                          <a:srgbClr val="FF0000"/>
                        </a:solidFill>
                      </a:endParaRPr>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accent4">
                        <a:lumMod val="40000"/>
                        <a:lumOff val="60000"/>
                      </a:schemeClr>
                    </a:solidFill>
                  </a:tcPr>
                </a:tc>
                <a:tc>
                  <a:txBody>
                    <a:bodyPr/>
                    <a:lstStyle/>
                    <a:p>
                      <a:pPr algn="ctr"/>
                      <a:r>
                        <a:rPr lang="en-US" dirty="0" smtClean="0"/>
                        <a:t>Tail</a:t>
                      </a:r>
                      <a:endParaRPr lang="en-US" dirty="0"/>
                    </a:p>
                  </a:txBody>
                  <a:tcPr>
                    <a:solidFill>
                      <a:schemeClr val="accent4">
                        <a:lumMod val="40000"/>
                        <a:lumOff val="60000"/>
                      </a:schemeClr>
                    </a:solidFill>
                  </a:tcPr>
                </a:tc>
              </a:tr>
              <a:tr h="379788">
                <a:tc>
                  <a:txBody>
                    <a:bodyPr/>
                    <a:lstStyle/>
                    <a:p>
                      <a:r>
                        <a:rPr lang="en-US" dirty="0" smtClean="0"/>
                        <a:t>Rosiglitazone</a:t>
                      </a:r>
                      <a:endParaRPr lang="en-US" dirty="0"/>
                    </a:p>
                  </a:txBody>
                  <a:tcPr>
                    <a:solidFill>
                      <a:schemeClr val="bg1"/>
                    </a:solidFill>
                  </a:tcPr>
                </a:tc>
                <a:tc>
                  <a:txBody>
                    <a:bodyPr/>
                    <a:lstStyle/>
                    <a:p>
                      <a:pPr algn="ctr"/>
                      <a:r>
                        <a:rPr lang="en-US" dirty="0" smtClean="0"/>
                        <a:t>√</a:t>
                      </a:r>
                      <a:endParaRPr lang="en-US"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algn="ctr"/>
                      <a:r>
                        <a:rPr lang="en-US" dirty="0" smtClean="0"/>
                        <a:t>Tail</a:t>
                      </a:r>
                      <a:endParaRPr lang="en-US" dirty="0"/>
                    </a:p>
                  </a:txBody>
                  <a:tcPr>
                    <a:solidFill>
                      <a:schemeClr val="bg1"/>
                    </a:solidFill>
                  </a:tcPr>
                </a:tc>
              </a:tr>
              <a:tr h="379788">
                <a:tc>
                  <a:txBody>
                    <a:bodyPr/>
                    <a:lstStyle/>
                    <a:p>
                      <a:r>
                        <a:rPr lang="en-US" dirty="0" smtClean="0"/>
                        <a:t>Aleglitazar</a:t>
                      </a:r>
                      <a:endParaRPr lang="en-US"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solidFill>
                      <a:schemeClr val="bg1"/>
                    </a:solidFill>
                  </a:tcPr>
                </a:tc>
                <a:tc>
                  <a:txBody>
                    <a:bodyPr/>
                    <a:lstStyle/>
                    <a:p>
                      <a:pPr algn="ctr"/>
                      <a:r>
                        <a:rPr lang="en-US" dirty="0" smtClean="0"/>
                        <a:t>√</a:t>
                      </a:r>
                      <a:endParaRPr lang="en-US" dirty="0"/>
                    </a:p>
                  </a:txBody>
                  <a:tcPr>
                    <a:solidFill>
                      <a:schemeClr val="bg1"/>
                    </a:solidFill>
                  </a:tcPr>
                </a:tc>
                <a:tc>
                  <a:txBody>
                    <a:bodyPr/>
                    <a:lstStyle/>
                    <a:p>
                      <a:pPr algn="ctr"/>
                      <a:r>
                        <a:rPr lang="en-US" dirty="0" smtClean="0"/>
                        <a:t>X</a:t>
                      </a:r>
                      <a:endParaRPr lang="en-US" dirty="0"/>
                    </a:p>
                  </a:txBody>
                  <a:tcPr>
                    <a:solidFill>
                      <a:schemeClr val="bg1"/>
                    </a:solidFill>
                  </a:tcPr>
                </a:tc>
                <a:tc>
                  <a:txBody>
                    <a:bodyPr/>
                    <a:lstStyle/>
                    <a:p>
                      <a:pPr algn="ctr"/>
                      <a:r>
                        <a:rPr lang="en-US" dirty="0" smtClean="0">
                          <a:solidFill>
                            <a:srgbClr val="FF0000"/>
                          </a:solidFill>
                        </a:rPr>
                        <a:t>√</a:t>
                      </a:r>
                      <a:endParaRPr lang="en-US" dirty="0">
                        <a:solidFill>
                          <a:srgbClr val="FF0000"/>
                        </a:solidFill>
                      </a:endParaRPr>
                    </a:p>
                  </a:txBody>
                  <a:tcPr>
                    <a:solidFill>
                      <a:schemeClr val="bg1"/>
                    </a:solidFill>
                  </a:tcPr>
                </a:tc>
                <a:tc>
                  <a:txBody>
                    <a:bodyPr/>
                    <a:lstStyle/>
                    <a:p>
                      <a:pPr algn="ctr"/>
                      <a:r>
                        <a:rPr lang="en-US" dirty="0" smtClean="0">
                          <a:solidFill>
                            <a:schemeClr val="tx1"/>
                          </a:solidFill>
                        </a:rPr>
                        <a:t>X</a:t>
                      </a:r>
                      <a:endParaRPr lang="en-US" dirty="0">
                        <a:solidFill>
                          <a:schemeClr val="tx1"/>
                        </a:solidFil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Tail</a:t>
                      </a:r>
                    </a:p>
                  </a:txBody>
                  <a:tcPr>
                    <a:solidFill>
                      <a:schemeClr val="bg1"/>
                    </a:solidFill>
                  </a:tcPr>
                </a:tc>
              </a:tr>
            </a:tbl>
          </a:graphicData>
        </a:graphic>
      </p:graphicFrame>
    </p:spTree>
    <p:extLst>
      <p:ext uri="{BB962C8B-B14F-4D97-AF65-F5344CB8AC3E}">
        <p14:creationId xmlns="" xmlns:p14="http://schemas.microsoft.com/office/powerpoint/2010/main" val="2132902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2971800"/>
            <a:ext cx="6400800" cy="2819400"/>
          </a:xfrm>
          <a:noFill/>
        </p:spPr>
        <p:txBody>
          <a:bodyPr>
            <a:noAutofit/>
          </a:bodyPr>
          <a:lstStyle/>
          <a:p>
            <a:r>
              <a:rPr lang="en-US" sz="2000" dirty="0" smtClean="0">
                <a:solidFill>
                  <a:schemeClr val="tx1"/>
                </a:solidFill>
              </a:rPr>
              <a:t>Dr. Praveen T.K., </a:t>
            </a:r>
            <a:r>
              <a:rPr lang="en-US" sz="2000" dirty="0" err="1" smtClean="0">
                <a:solidFill>
                  <a:schemeClr val="tx1"/>
                </a:solidFill>
              </a:rPr>
              <a:t>M.Pharm</a:t>
            </a:r>
            <a:r>
              <a:rPr lang="en-US" sz="2000" dirty="0" smtClean="0">
                <a:solidFill>
                  <a:schemeClr val="tx1"/>
                </a:solidFill>
              </a:rPr>
              <a:t>., Ph.D.,</a:t>
            </a:r>
          </a:p>
          <a:p>
            <a:r>
              <a:rPr lang="en-US" sz="2000" dirty="0" smtClean="0">
                <a:solidFill>
                  <a:schemeClr val="tx1"/>
                </a:solidFill>
              </a:rPr>
              <a:t>Assistant Professor</a:t>
            </a:r>
          </a:p>
          <a:p>
            <a:r>
              <a:rPr lang="en-US" sz="2000" dirty="0" smtClean="0">
                <a:solidFill>
                  <a:schemeClr val="tx1"/>
                </a:solidFill>
              </a:rPr>
              <a:t>Dept. of Pharmacology</a:t>
            </a:r>
          </a:p>
          <a:p>
            <a:r>
              <a:rPr lang="en-US" sz="2000" dirty="0" smtClean="0">
                <a:solidFill>
                  <a:schemeClr val="tx1"/>
                </a:solidFill>
              </a:rPr>
              <a:t>J.S.S. College of Pharmacy</a:t>
            </a:r>
          </a:p>
          <a:p>
            <a:r>
              <a:rPr lang="en-US" sz="2000" dirty="0" smtClean="0">
                <a:solidFill>
                  <a:schemeClr val="tx1"/>
                </a:solidFill>
              </a:rPr>
              <a:t>Ootacamund 643 001</a:t>
            </a:r>
          </a:p>
          <a:p>
            <a:r>
              <a:rPr lang="en-US" sz="2000" dirty="0" smtClean="0">
                <a:solidFill>
                  <a:schemeClr val="tx1"/>
                </a:solidFill>
              </a:rPr>
              <a:t>The </a:t>
            </a:r>
            <a:r>
              <a:rPr lang="en-US" sz="2000" dirty="0" err="1" smtClean="0">
                <a:solidFill>
                  <a:schemeClr val="tx1"/>
                </a:solidFill>
              </a:rPr>
              <a:t>Nilgiris</a:t>
            </a:r>
            <a:r>
              <a:rPr lang="en-US" sz="2000" dirty="0" smtClean="0">
                <a:solidFill>
                  <a:schemeClr val="tx1"/>
                </a:solidFill>
              </a:rPr>
              <a:t>, </a:t>
            </a:r>
            <a:r>
              <a:rPr lang="en-US" sz="2000" dirty="0" err="1" smtClean="0">
                <a:solidFill>
                  <a:schemeClr val="tx1"/>
                </a:solidFill>
              </a:rPr>
              <a:t>Tamilnadu</a:t>
            </a:r>
            <a:r>
              <a:rPr lang="en-US" sz="2000" dirty="0" smtClean="0">
                <a:solidFill>
                  <a:schemeClr val="tx1"/>
                </a:solidFill>
              </a:rPr>
              <a:t>, India.</a:t>
            </a:r>
          </a:p>
          <a:p>
            <a:r>
              <a:rPr lang="en-US" sz="2000" dirty="0" smtClean="0">
                <a:solidFill>
                  <a:schemeClr val="tx1"/>
                </a:solidFill>
              </a:rPr>
              <a:t>Email: praveentk7812@gmail.com</a:t>
            </a:r>
          </a:p>
        </p:txBody>
      </p:sp>
      <p:sp>
        <p:nvSpPr>
          <p:cNvPr id="6" name="Title 1"/>
          <p:cNvSpPr txBox="1">
            <a:spLocks/>
          </p:cNvSpPr>
          <p:nvPr/>
        </p:nvSpPr>
        <p:spPr>
          <a:xfrm>
            <a:off x="0" y="38100"/>
            <a:ext cx="9144000" cy="923925"/>
          </a:xfrm>
          <a:prstGeom prst="rect">
            <a:avLst/>
          </a:prstGeom>
          <a:solidFill>
            <a:schemeClr val="tx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2800" smtClean="0"/>
              <a:t>Newer approaches to the discovery of glitazones</a:t>
            </a:r>
            <a:endParaRPr lang="en-US" sz="2800" dirty="0"/>
          </a:p>
        </p:txBody>
      </p:sp>
      <p:pic>
        <p:nvPicPr>
          <p:cNvPr id="7" name="Picture 6" descr="Logo-JSSU-final"/>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38100"/>
            <a:ext cx="1054100" cy="923925"/>
          </a:xfrm>
          <a:prstGeom prst="rect">
            <a:avLst/>
          </a:prstGeom>
          <a:noFill/>
          <a:ln>
            <a:noFill/>
          </a:ln>
        </p:spPr>
      </p:pic>
      <p:pic>
        <p:nvPicPr>
          <p:cNvPr id="8" name="Picture 7"/>
          <p:cNvPicPr>
            <a:picLocks noChangeAspect="1"/>
          </p:cNvPicPr>
          <p:nvPr/>
        </p:nvPicPr>
        <p:blipFill rotWithShape="1">
          <a:blip r:embed="rId4"/>
          <a:srcRect l="77364" t="13151" r="6458" b="79311"/>
          <a:stretch/>
        </p:blipFill>
        <p:spPr>
          <a:xfrm>
            <a:off x="8153400" y="38101"/>
            <a:ext cx="990600" cy="93846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94"/>
            <a:ext cx="9144000" cy="571452"/>
          </a:xfrm>
          <a:solidFill>
            <a:schemeClr val="tx2">
              <a:lumMod val="40000"/>
              <a:lumOff val="60000"/>
            </a:schemeClr>
          </a:solidFill>
        </p:spPr>
        <p:txBody>
          <a:bodyPr>
            <a:noAutofit/>
          </a:bodyPr>
          <a:lstStyle/>
          <a:p>
            <a:r>
              <a:rPr lang="en-US" sz="2800" dirty="0" smtClean="0"/>
              <a:t>Hydrogen bonding interactions  of 10b with LBD of PPAR-</a:t>
            </a:r>
            <a:r>
              <a:rPr lang="el-GR" sz="2800" dirty="0" smtClean="0"/>
              <a:t>γ</a:t>
            </a:r>
            <a:endParaRPr lang="en-US" sz="2800" dirty="0"/>
          </a:p>
        </p:txBody>
      </p:sp>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30</a:t>
            </a:fld>
            <a:endParaRPr lang="en-US">
              <a:solidFill>
                <a:schemeClr val="tx1"/>
              </a:solidFill>
            </a:endParaRPr>
          </a:p>
        </p:txBody>
      </p:sp>
      <p:pic>
        <p:nvPicPr>
          <p:cNvPr id="132097" name="Picture 1"/>
          <p:cNvPicPr>
            <a:picLocks noChangeAspect="1" noChangeArrowheads="1"/>
          </p:cNvPicPr>
          <p:nvPr/>
        </p:nvPicPr>
        <p:blipFill>
          <a:blip r:embed="rId2" cstate="print"/>
          <a:srcRect/>
          <a:stretch>
            <a:fillRect/>
          </a:stretch>
        </p:blipFill>
        <p:spPr bwMode="auto">
          <a:xfrm>
            <a:off x="131882" y="659609"/>
            <a:ext cx="8880236" cy="6061866"/>
          </a:xfrm>
          <a:prstGeom prst="rect">
            <a:avLst/>
          </a:prstGeom>
          <a:solidFill>
            <a:schemeClr val="bg1"/>
          </a:solidFill>
          <a:ln w="9525">
            <a:noFill/>
            <a:miter lim="800000"/>
            <a:headEnd/>
            <a:tailEnd/>
          </a:ln>
          <a:effectLst/>
        </p:spPr>
      </p:pic>
    </p:spTree>
    <p:extLst>
      <p:ext uri="{BB962C8B-B14F-4D97-AF65-F5344CB8AC3E}">
        <p14:creationId xmlns="" xmlns:p14="http://schemas.microsoft.com/office/powerpoint/2010/main" val="3908673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400" y="25400"/>
            <a:ext cx="9118600" cy="812800"/>
          </a:xfrm>
          <a:solidFill>
            <a:schemeClr val="tx2">
              <a:lumMod val="40000"/>
              <a:lumOff val="60000"/>
            </a:schemeClr>
          </a:solidFill>
        </p:spPr>
        <p:txBody>
          <a:bodyPr>
            <a:normAutofit/>
          </a:bodyPr>
          <a:lstStyle/>
          <a:p>
            <a:r>
              <a:rPr lang="en-US" sz="3600" dirty="0" smtClean="0"/>
              <a:t>Conclusion</a:t>
            </a:r>
            <a:endParaRPr lang="en-US" sz="3600" dirty="0"/>
          </a:p>
        </p:txBody>
      </p:sp>
      <p:sp>
        <p:nvSpPr>
          <p:cNvPr id="2" name="Content Placeholder 1"/>
          <p:cNvSpPr>
            <a:spLocks noGrp="1"/>
          </p:cNvSpPr>
          <p:nvPr>
            <p:ph idx="1"/>
          </p:nvPr>
        </p:nvSpPr>
        <p:spPr/>
        <p:txBody>
          <a:bodyPr>
            <a:normAutofit fontScale="70000" lnSpcReduction="20000"/>
          </a:bodyPr>
          <a:lstStyle/>
          <a:p>
            <a:r>
              <a:rPr lang="en-IN" dirty="0"/>
              <a:t>The withdrawal of glitazones from the clinical use has </a:t>
            </a:r>
            <a:r>
              <a:rPr lang="en-IN" dirty="0" smtClean="0"/>
              <a:t>created </a:t>
            </a:r>
            <a:r>
              <a:rPr lang="en-IN" dirty="0"/>
              <a:t>a vacuum in the insulin sensitizer class of </a:t>
            </a:r>
            <a:r>
              <a:rPr lang="en-IN" dirty="0" err="1" smtClean="0"/>
              <a:t>antidiabetic</a:t>
            </a:r>
            <a:r>
              <a:rPr lang="en-IN" dirty="0" smtClean="0"/>
              <a:t> </a:t>
            </a:r>
            <a:r>
              <a:rPr lang="en-IN" dirty="0"/>
              <a:t>agents. </a:t>
            </a:r>
            <a:endParaRPr lang="en-IN" dirty="0" smtClean="0"/>
          </a:p>
          <a:p>
            <a:endParaRPr lang="en-IN" dirty="0"/>
          </a:p>
          <a:p>
            <a:r>
              <a:rPr lang="en-IN" dirty="0" smtClean="0"/>
              <a:t>The </a:t>
            </a:r>
            <a:r>
              <a:rPr lang="en-IN" dirty="0"/>
              <a:t>recent understanding of structure </a:t>
            </a:r>
            <a:r>
              <a:rPr lang="en-IN" dirty="0" smtClean="0"/>
              <a:t>and </a:t>
            </a:r>
            <a:r>
              <a:rPr lang="en-IN" dirty="0"/>
              <a:t>function of PPARs has resulted in a </a:t>
            </a:r>
            <a:r>
              <a:rPr lang="en-IN" dirty="0" smtClean="0"/>
              <a:t>rationalized the drug discovery process in this therapeutic area. </a:t>
            </a:r>
          </a:p>
          <a:p>
            <a:endParaRPr lang="en-IN" dirty="0"/>
          </a:p>
          <a:p>
            <a:r>
              <a:rPr lang="en-IN" dirty="0" smtClean="0"/>
              <a:t>This </a:t>
            </a:r>
            <a:r>
              <a:rPr lang="en-IN" dirty="0"/>
              <a:t>new knowledge has led research into </a:t>
            </a:r>
            <a:r>
              <a:rPr lang="en-IN" dirty="0" smtClean="0"/>
              <a:t>developing </a:t>
            </a:r>
            <a:r>
              <a:rPr lang="en-IN" dirty="0"/>
              <a:t>dual and Pan PPAR agonists, </a:t>
            </a:r>
            <a:r>
              <a:rPr lang="en-IN" dirty="0" smtClean="0"/>
              <a:t>and  </a:t>
            </a:r>
            <a:r>
              <a:rPr lang="en-IN" dirty="0"/>
              <a:t>selective PPAR modulators. </a:t>
            </a:r>
            <a:endParaRPr lang="en-IN" dirty="0" smtClean="0"/>
          </a:p>
          <a:p>
            <a:endParaRPr lang="en-IN" dirty="0"/>
          </a:p>
          <a:p>
            <a:r>
              <a:rPr lang="en-IN" dirty="0" smtClean="0"/>
              <a:t>The </a:t>
            </a:r>
            <a:r>
              <a:rPr lang="en-IN" dirty="0"/>
              <a:t>new research direction </a:t>
            </a:r>
            <a:r>
              <a:rPr lang="en-IN" dirty="0" smtClean="0"/>
              <a:t>has</a:t>
            </a:r>
            <a:r>
              <a:rPr lang="en-IN" dirty="0"/>
              <a:t>, therefore, created possibilities of developing novel </a:t>
            </a:r>
            <a:r>
              <a:rPr lang="en-IN" dirty="0" smtClean="0"/>
              <a:t>TZDs </a:t>
            </a:r>
            <a:r>
              <a:rPr lang="en-IN" dirty="0"/>
              <a:t>that are devoid of or show minimal unwanted side </a:t>
            </a:r>
            <a:r>
              <a:rPr lang="en-IN" dirty="0" smtClean="0"/>
              <a:t>effects</a:t>
            </a:r>
            <a:r>
              <a:rPr lang="en-IN" dirty="0"/>
              <a:t>.</a:t>
            </a:r>
          </a:p>
        </p:txBody>
      </p:sp>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31</a:t>
            </a:fld>
            <a:endParaRPr lang="en-US">
              <a:solidFill>
                <a:schemeClr val="tx1"/>
              </a:solidFill>
            </a:endParaRPr>
          </a:p>
        </p:txBody>
      </p:sp>
    </p:spTree>
    <p:extLst>
      <p:ext uri="{BB962C8B-B14F-4D97-AF65-F5344CB8AC3E}">
        <p14:creationId xmlns="" xmlns:p14="http://schemas.microsoft.com/office/powerpoint/2010/main" val="2330533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819399"/>
            <a:ext cx="9144000" cy="914401"/>
          </a:xfrm>
          <a:solidFill>
            <a:schemeClr val="tx2">
              <a:lumMod val="40000"/>
              <a:lumOff val="60000"/>
            </a:schemeClr>
          </a:solidFill>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fld id="{6F97D16C-1E1E-4800-9CDD-977AA41F8AB7}"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5984" y="0"/>
            <a:ext cx="4143404" cy="1143000"/>
          </a:xfrm>
        </p:spPr>
        <p:txBody>
          <a:bodyPr/>
          <a:lstStyle/>
          <a:p>
            <a:pPr algn="ctr"/>
            <a:r>
              <a:rPr lang="en-US" sz="3600" b="1"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428736"/>
            <a:ext cx="8001000" cy="485778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to join at 4</a:t>
            </a:r>
            <a:r>
              <a:rPr lang="en-US" baseline="30000" dirty="0" smtClean="0">
                <a:effectLst>
                  <a:outerShdw blurRad="38100" dist="38100" dir="2700000" algn="tl">
                    <a:srgbClr val="000000">
                      <a:alpha val="43137"/>
                    </a:srgbClr>
                  </a:outerShdw>
                </a:effectLst>
                <a:latin typeface="Georgia" pitchFamily="18" charset="0"/>
              </a:rPr>
              <a:t>th</a:t>
            </a:r>
            <a:r>
              <a:rPr lang="en-US" dirty="0" smtClean="0">
                <a:effectLst>
                  <a:outerShdw blurRad="38100" dist="38100" dir="2700000" algn="tl">
                    <a:srgbClr val="000000">
                      <a:alpha val="43137"/>
                    </a:srgbClr>
                  </a:outerShdw>
                </a:effectLst>
                <a:latin typeface="Georgia" pitchFamily="18" charset="0"/>
              </a:rPr>
              <a:t> International Conference on Medicinal Chemistry &amp; Computer Aided Drug Designing</a:t>
            </a:r>
          </a:p>
          <a:p>
            <a:pPr algn="ctr">
              <a:buFont typeface="Arial" charset="0"/>
              <a:buNone/>
              <a:defRPr/>
            </a:pPr>
            <a:r>
              <a:rPr lang="en-IN" dirty="0" smtClean="0"/>
              <a:t>November 02-04 Atlanta, USA</a:t>
            </a:r>
            <a:endParaRPr lang="en-US"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1800" dirty="0" smtClean="0">
                <a:effectLst>
                  <a:outerShdw blurRad="38100" dist="38100" dir="2700000" algn="tl">
                    <a:srgbClr val="000000">
                      <a:alpha val="43137"/>
                    </a:srgbClr>
                  </a:outerShdw>
                </a:effectLst>
                <a:latin typeface="Georgia" pitchFamily="18" charset="0"/>
                <a:hlinkClick r:id="rId2"/>
              </a:rPr>
              <a:t>http://</a:t>
            </a:r>
            <a:r>
              <a:rPr lang="en-US" sz="1800" smtClean="0">
                <a:effectLst>
                  <a:outerShdw blurRad="38100" dist="38100" dir="2700000" algn="tl">
                    <a:srgbClr val="000000">
                      <a:alpha val="43137"/>
                    </a:srgbClr>
                  </a:outerShdw>
                </a:effectLst>
                <a:latin typeface="Georgia" pitchFamily="18" charset="0"/>
                <a:hlinkClick r:id="rId2"/>
              </a:rPr>
              <a:t>medicinalchemistry.pharmaceuticalconferences.com/</a:t>
            </a:r>
            <a:r>
              <a:rPr lang="en-US" sz="1800" smtClean="0">
                <a:effectLst>
                  <a:outerShdw blurRad="38100" dist="38100" dir="2700000" algn="tl">
                    <a:srgbClr val="000000">
                      <a:alpha val="43137"/>
                    </a:srgbClr>
                  </a:outerShdw>
                </a:effectLst>
                <a:latin typeface="Georgia" pitchFamily="18" charset="0"/>
              </a:rPr>
              <a:t> </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r">
              <a:buFont typeface="Arial" charset="0"/>
              <a:buNone/>
              <a:defRPr/>
            </a:pPr>
            <a:r>
              <a:rPr lang="en-US" sz="2400" dirty="0" smtClean="0">
                <a:effectLst>
                  <a:outerShdw blurRad="38100" dist="38100" dir="2700000" algn="tl">
                    <a:srgbClr val="000000">
                      <a:alpha val="43137"/>
                    </a:srgbClr>
                  </a:outerShdw>
                </a:effectLst>
                <a:latin typeface="Georgia" pitchFamily="18" charset="0"/>
              </a:rPr>
              <a:t>Regards</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rPr>
              <a:t>Adam Benson</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rPr>
              <a:t>medchem@conferenceseries.net</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a:solidFill>
            <a:schemeClr val="tx2">
              <a:lumMod val="40000"/>
              <a:lumOff val="60000"/>
            </a:schemeClr>
          </a:solidFill>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a:xfrm>
            <a:off x="457200" y="1219200"/>
            <a:ext cx="8229600" cy="5137150"/>
          </a:xfrm>
        </p:spPr>
        <p:txBody>
          <a:bodyPr>
            <a:normAutofit fontScale="92500" lnSpcReduction="20000"/>
          </a:bodyPr>
          <a:lstStyle/>
          <a:p>
            <a:pPr marL="514350" indent="-514350" algn="just"/>
            <a:r>
              <a:rPr lang="en-US" dirty="0" smtClean="0"/>
              <a:t>Diabetes mellitus (DM) is a chronic metabolic disorder characterized by hyperglycemia resulting from impaired insulin secretion and/or action.</a:t>
            </a:r>
          </a:p>
          <a:p>
            <a:pPr marL="514350" indent="-514350" algn="just"/>
            <a:endParaRPr lang="en-US" dirty="0" smtClean="0"/>
          </a:p>
          <a:p>
            <a:pPr marL="514350" indent="-514350" algn="just"/>
            <a:r>
              <a:rPr lang="en-US" dirty="0" smtClean="0"/>
              <a:t>IDF estimated that around </a:t>
            </a:r>
            <a:r>
              <a:rPr lang="en-US" b="1" dirty="0" smtClean="0"/>
              <a:t>285 million adults  </a:t>
            </a:r>
            <a:r>
              <a:rPr lang="en-US" dirty="0" smtClean="0"/>
              <a:t>were affected with DM in 2010, and it is estimated to affect </a:t>
            </a:r>
            <a:r>
              <a:rPr lang="en-US" b="1" dirty="0" smtClean="0"/>
              <a:t>439 million adults by 2030. </a:t>
            </a:r>
          </a:p>
          <a:p>
            <a:pPr marL="514350" indent="-514350" algn="just"/>
            <a:endParaRPr lang="en-US" dirty="0" smtClean="0"/>
          </a:p>
          <a:p>
            <a:pPr marL="514350" indent="-514350" algn="just"/>
            <a:r>
              <a:rPr lang="en-US" dirty="0" smtClean="0"/>
              <a:t>The Type 2 Diabetes Mellitus (T2DM) is multifactorial and complex disease accounting for 90% of total diabetes cases.</a:t>
            </a:r>
          </a:p>
        </p:txBody>
      </p:sp>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4</a:t>
            </a:fld>
            <a:endParaRPr lang="en-US">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792162"/>
          </a:xfrm>
          <a:solidFill>
            <a:schemeClr val="tx2">
              <a:lumMod val="40000"/>
              <a:lumOff val="60000"/>
            </a:schemeClr>
          </a:solidFill>
        </p:spPr>
        <p:txBody>
          <a:bodyPr>
            <a:noAutofit/>
          </a:bodyPr>
          <a:lstStyle/>
          <a:p>
            <a:r>
              <a:rPr lang="en-US" sz="3600" dirty="0" smtClean="0"/>
              <a:t>Pharmacotherapy of type 2 diabetes mellitus</a:t>
            </a:r>
            <a:endParaRPr lang="en-US" dirty="0"/>
          </a:p>
        </p:txBody>
      </p:sp>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5</a:t>
            </a:fld>
            <a:endParaRPr lang="en-US">
              <a:solidFill>
                <a:schemeClr val="tx1"/>
              </a:solidFill>
            </a:endParaRPr>
          </a:p>
        </p:txBody>
      </p:sp>
      <p:pic>
        <p:nvPicPr>
          <p:cNvPr id="8" name="Picture 7"/>
          <p:cNvPicPr/>
          <p:nvPr/>
        </p:nvPicPr>
        <p:blipFill>
          <a:blip r:embed="rId2" cstate="print"/>
          <a:srcRect l="904" t="6203" r="12383" b="6948"/>
          <a:stretch>
            <a:fillRect/>
          </a:stretch>
        </p:blipFill>
        <p:spPr bwMode="auto">
          <a:xfrm>
            <a:off x="76200" y="900906"/>
            <a:ext cx="8991600" cy="5417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lumMod val="40000"/>
              <a:lumOff val="60000"/>
            </a:schemeClr>
          </a:solidFill>
        </p:spPr>
        <p:txBody>
          <a:bodyPr/>
          <a:lstStyle/>
          <a:p>
            <a:r>
              <a:rPr lang="en-US" dirty="0" smtClean="0"/>
              <a:t>Glitazones/Thiazolidinediones</a:t>
            </a:r>
            <a:endParaRPr lang="en-US" dirty="0"/>
          </a:p>
        </p:txBody>
      </p:sp>
      <p:sp>
        <p:nvSpPr>
          <p:cNvPr id="3" name="Content Placeholder 2"/>
          <p:cNvSpPr>
            <a:spLocks noGrp="1"/>
          </p:cNvSpPr>
          <p:nvPr>
            <p:ph idx="1"/>
          </p:nvPr>
        </p:nvSpPr>
        <p:spPr>
          <a:xfrm>
            <a:off x="457200" y="1143000"/>
            <a:ext cx="8229600" cy="5334000"/>
          </a:xfrm>
        </p:spPr>
        <p:txBody>
          <a:bodyPr>
            <a:normAutofit fontScale="77500" lnSpcReduction="20000"/>
          </a:bodyPr>
          <a:lstStyle/>
          <a:p>
            <a:pPr algn="just"/>
            <a:r>
              <a:rPr lang="en-US" dirty="0" smtClean="0"/>
              <a:t>Thiazolidinediones (TZDs) or glitazones </a:t>
            </a:r>
            <a:r>
              <a:rPr lang="en-IN" dirty="0" smtClean="0"/>
              <a:t>are </a:t>
            </a:r>
            <a:r>
              <a:rPr lang="en-IN" dirty="0"/>
              <a:t>one of the </a:t>
            </a:r>
            <a:r>
              <a:rPr lang="en-IN" dirty="0" smtClean="0"/>
              <a:t>important </a:t>
            </a:r>
            <a:r>
              <a:rPr lang="en-IN" dirty="0"/>
              <a:t>classes of insulin sensitizers used in the </a:t>
            </a:r>
            <a:r>
              <a:rPr lang="en-IN" dirty="0" smtClean="0"/>
              <a:t>management </a:t>
            </a:r>
            <a:r>
              <a:rPr lang="en-IN" dirty="0"/>
              <a:t>of type 2 diabetes mellitus (T2DM)</a:t>
            </a:r>
            <a:r>
              <a:rPr lang="en-US" dirty="0" smtClean="0"/>
              <a:t>. </a:t>
            </a:r>
          </a:p>
          <a:p>
            <a:pPr algn="just"/>
            <a:endParaRPr lang="en-US" dirty="0" smtClean="0"/>
          </a:p>
          <a:p>
            <a:pPr algn="just"/>
            <a:r>
              <a:rPr lang="en-IN" dirty="0" smtClean="0"/>
              <a:t>TZDs </a:t>
            </a:r>
            <a:r>
              <a:rPr lang="en-IN" dirty="0"/>
              <a:t>are </a:t>
            </a:r>
            <a:r>
              <a:rPr lang="en-IN" dirty="0" smtClean="0"/>
              <a:t>reported </a:t>
            </a:r>
            <a:r>
              <a:rPr lang="en-IN" dirty="0"/>
              <a:t>to reverse insulin resistance without stimulating the </a:t>
            </a:r>
            <a:r>
              <a:rPr lang="en-IN" dirty="0" smtClean="0"/>
              <a:t>release </a:t>
            </a:r>
            <a:r>
              <a:rPr lang="en-IN" dirty="0"/>
              <a:t>of insulin from </a:t>
            </a:r>
            <a:r>
              <a:rPr lang="el-GR" dirty="0" smtClean="0"/>
              <a:t>β</a:t>
            </a:r>
            <a:r>
              <a:rPr lang="en-IN" dirty="0" smtClean="0"/>
              <a:t>-cells</a:t>
            </a:r>
            <a:r>
              <a:rPr lang="en-IN" dirty="0"/>
              <a:t>. </a:t>
            </a:r>
            <a:endParaRPr lang="en-IN" dirty="0" smtClean="0"/>
          </a:p>
          <a:p>
            <a:pPr algn="just"/>
            <a:endParaRPr lang="en-IN" dirty="0"/>
          </a:p>
          <a:p>
            <a:pPr algn="just"/>
            <a:r>
              <a:rPr lang="en-IN" dirty="0" smtClean="0"/>
              <a:t>They </a:t>
            </a:r>
            <a:r>
              <a:rPr lang="en-IN" dirty="0"/>
              <a:t>reduce hepatic glucose </a:t>
            </a:r>
            <a:r>
              <a:rPr lang="en-IN" dirty="0" smtClean="0"/>
              <a:t>production </a:t>
            </a:r>
            <a:r>
              <a:rPr lang="en-IN" dirty="0"/>
              <a:t>and increase peripheral utilization of glucose thus </a:t>
            </a:r>
            <a:r>
              <a:rPr lang="en-IN" dirty="0" smtClean="0"/>
              <a:t>reducing </a:t>
            </a:r>
            <a:r>
              <a:rPr lang="en-IN" dirty="0"/>
              <a:t>both preload and after load on </a:t>
            </a:r>
            <a:r>
              <a:rPr lang="el-GR" dirty="0" smtClean="0"/>
              <a:t>β</a:t>
            </a:r>
            <a:r>
              <a:rPr lang="en-IN" dirty="0" smtClean="0"/>
              <a:t>-cells</a:t>
            </a:r>
            <a:r>
              <a:rPr lang="en-IN" dirty="0"/>
              <a:t>. </a:t>
            </a:r>
            <a:r>
              <a:rPr lang="en-US" dirty="0" smtClean="0"/>
              <a:t> </a:t>
            </a:r>
          </a:p>
          <a:p>
            <a:pPr algn="just"/>
            <a:endParaRPr lang="en-US" dirty="0"/>
          </a:p>
          <a:p>
            <a:pPr algn="just"/>
            <a:r>
              <a:rPr lang="en-IN" dirty="0"/>
              <a:t>In addition, unlike </a:t>
            </a:r>
            <a:r>
              <a:rPr lang="en-IN" dirty="0" err="1" smtClean="0"/>
              <a:t>sulphonylureas</a:t>
            </a:r>
            <a:r>
              <a:rPr lang="en-IN" dirty="0" smtClean="0"/>
              <a:t> </a:t>
            </a:r>
            <a:r>
              <a:rPr lang="en-IN" dirty="0"/>
              <a:t>these agents are </a:t>
            </a:r>
            <a:r>
              <a:rPr lang="en-IN" dirty="0" smtClean="0"/>
              <a:t>devoid </a:t>
            </a:r>
            <a:r>
              <a:rPr lang="en-IN" dirty="0"/>
              <a:t>of mechanism based </a:t>
            </a:r>
            <a:r>
              <a:rPr lang="en-IN" dirty="0" smtClean="0"/>
              <a:t>hypoglycaemic </a:t>
            </a:r>
            <a:r>
              <a:rPr lang="en-IN" dirty="0"/>
              <a:t>side </a:t>
            </a:r>
            <a:r>
              <a:rPr lang="en-IN" dirty="0" smtClean="0"/>
              <a:t>effects. There </a:t>
            </a:r>
            <a:r>
              <a:rPr lang="en-IN" dirty="0"/>
              <a:t>is, thus, an excellent rationale for the use of TZDs in </a:t>
            </a:r>
            <a:r>
              <a:rPr lang="en-IN" dirty="0" smtClean="0"/>
              <a:t>the </a:t>
            </a:r>
            <a:r>
              <a:rPr lang="en-IN" dirty="0"/>
              <a:t>management of T2DM</a:t>
            </a:r>
            <a:r>
              <a:rPr lang="en-IN" dirty="0" smtClean="0"/>
              <a:t>.</a:t>
            </a:r>
            <a:endParaRPr lang="en-US" dirty="0" smtClean="0"/>
          </a:p>
        </p:txBody>
      </p:sp>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6</a:t>
            </a:fld>
            <a:endParaRPr lang="en-US">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3648"/>
            <a:ext cx="9144000" cy="685800"/>
          </a:xfrm>
          <a:solidFill>
            <a:schemeClr val="tx2">
              <a:lumMod val="40000"/>
              <a:lumOff val="60000"/>
            </a:schemeClr>
          </a:solidFill>
        </p:spPr>
        <p:txBody>
          <a:bodyPr>
            <a:normAutofit fontScale="90000"/>
          </a:bodyPr>
          <a:lstStyle/>
          <a:p>
            <a:r>
              <a:rPr lang="en-US" dirty="0" smtClean="0"/>
              <a:t>History of glitazones</a:t>
            </a:r>
            <a:endParaRPr lang="en-US" dirty="0"/>
          </a:p>
        </p:txBody>
      </p:sp>
      <p:sp>
        <p:nvSpPr>
          <p:cNvPr id="4" name="Slide Number Placeholder 3"/>
          <p:cNvSpPr>
            <a:spLocks noGrp="1"/>
          </p:cNvSpPr>
          <p:nvPr>
            <p:ph type="sldNum" sz="quarter" idx="12"/>
          </p:nvPr>
        </p:nvSpPr>
        <p:spPr/>
        <p:txBody>
          <a:bodyPr/>
          <a:lstStyle/>
          <a:p>
            <a:fld id="{6F97D16C-1E1E-4800-9CDD-977AA41F8AB7}" type="slidenum">
              <a:rPr lang="en-US" smtClean="0">
                <a:solidFill>
                  <a:schemeClr val="tx1"/>
                </a:solidFill>
              </a:rPr>
              <a:pPr/>
              <a:t>7</a:t>
            </a:fld>
            <a:endParaRPr lang="en-US">
              <a:solidFill>
                <a:schemeClr val="tx1"/>
              </a:solidFill>
            </a:endParaRPr>
          </a:p>
        </p:txBody>
      </p:sp>
      <p:pic>
        <p:nvPicPr>
          <p:cNvPr id="94221" name="Picture 13"/>
          <p:cNvPicPr>
            <a:picLocks noChangeAspect="1" noChangeArrowheads="1"/>
          </p:cNvPicPr>
          <p:nvPr/>
        </p:nvPicPr>
        <p:blipFill>
          <a:blip r:embed="rId3" cstate="print"/>
          <a:srcRect/>
          <a:stretch>
            <a:fillRect/>
          </a:stretch>
        </p:blipFill>
        <p:spPr bwMode="auto">
          <a:xfrm>
            <a:off x="4572000" y="2957612"/>
            <a:ext cx="4492171" cy="1934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4222" name="Picture 14"/>
          <p:cNvPicPr>
            <a:picLocks noChangeAspect="1" noChangeArrowheads="1"/>
          </p:cNvPicPr>
          <p:nvPr/>
        </p:nvPicPr>
        <p:blipFill>
          <a:blip r:embed="rId4" cstate="print"/>
          <a:srcRect/>
          <a:stretch>
            <a:fillRect/>
          </a:stretch>
        </p:blipFill>
        <p:spPr bwMode="auto">
          <a:xfrm>
            <a:off x="94762" y="2949326"/>
            <a:ext cx="4401038" cy="1938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4223" name="Picture 15"/>
          <p:cNvPicPr>
            <a:picLocks noChangeAspect="1" noChangeArrowheads="1"/>
          </p:cNvPicPr>
          <p:nvPr/>
        </p:nvPicPr>
        <p:blipFill>
          <a:blip r:embed="rId5" cstate="print"/>
          <a:srcRect/>
          <a:stretch>
            <a:fillRect/>
          </a:stretch>
        </p:blipFill>
        <p:spPr bwMode="auto">
          <a:xfrm>
            <a:off x="4564758" y="936674"/>
            <a:ext cx="4495800" cy="1941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4224" name="Picture 16"/>
          <p:cNvPicPr>
            <a:picLocks noChangeAspect="1" noChangeArrowheads="1"/>
          </p:cNvPicPr>
          <p:nvPr/>
        </p:nvPicPr>
        <p:blipFill>
          <a:blip r:embed="rId6" cstate="print"/>
          <a:srcRect/>
          <a:stretch>
            <a:fillRect/>
          </a:stretch>
        </p:blipFill>
        <p:spPr bwMode="auto">
          <a:xfrm>
            <a:off x="91616" y="945096"/>
            <a:ext cx="4381454" cy="1933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983222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8100"/>
            <a:ext cx="9144000" cy="715962"/>
          </a:xfrm>
          <a:solidFill>
            <a:schemeClr val="tx2">
              <a:lumMod val="40000"/>
              <a:lumOff val="60000"/>
            </a:schemeClr>
          </a:solidFill>
        </p:spPr>
        <p:txBody>
          <a:bodyPr>
            <a:normAutofit fontScale="90000"/>
          </a:bodyPr>
          <a:lstStyle/>
          <a:p>
            <a:r>
              <a:rPr lang="en-US" dirty="0" smtClean="0"/>
              <a:t>Mechanism of action of glitazones</a:t>
            </a:r>
            <a:endParaRPr lang="en-US" dirty="0"/>
          </a:p>
        </p:txBody>
      </p:sp>
      <p:sp>
        <p:nvSpPr>
          <p:cNvPr id="2" name="Content Placeholder 1"/>
          <p:cNvSpPr>
            <a:spLocks noGrp="1"/>
          </p:cNvSpPr>
          <p:nvPr>
            <p:ph idx="1"/>
          </p:nvPr>
        </p:nvSpPr>
        <p:spPr>
          <a:xfrm>
            <a:off x="533400" y="1143000"/>
            <a:ext cx="8305800" cy="5029200"/>
          </a:xfrm>
        </p:spPr>
        <p:txBody>
          <a:bodyPr>
            <a:normAutofit fontScale="92500"/>
          </a:bodyPr>
          <a:lstStyle/>
          <a:p>
            <a:r>
              <a:rPr lang="en-IN" dirty="0" smtClean="0"/>
              <a:t>Glitazones act by binding to </a:t>
            </a:r>
            <a:r>
              <a:rPr lang="en-US" dirty="0"/>
              <a:t>Peroxisome proliferator activated receptors (PPARs)</a:t>
            </a:r>
            <a:r>
              <a:rPr lang="en-IN" dirty="0" smtClean="0"/>
              <a:t>.</a:t>
            </a:r>
          </a:p>
          <a:p>
            <a:endParaRPr lang="en-IN" dirty="0"/>
          </a:p>
          <a:p>
            <a:pPr algn="just"/>
            <a:r>
              <a:rPr lang="en-US" dirty="0"/>
              <a:t>PPARs are nuclear receptors which function as transcription factors</a:t>
            </a:r>
          </a:p>
          <a:p>
            <a:pPr algn="just"/>
            <a:endParaRPr lang="en-US" dirty="0"/>
          </a:p>
          <a:p>
            <a:pPr algn="just"/>
            <a:r>
              <a:rPr lang="en-US" dirty="0"/>
              <a:t>These receptors are reported to act by coordinating the activities of multiple pathways involved in the glucose and lipid metabolism instead of acting through one major target. </a:t>
            </a:r>
          </a:p>
          <a:p>
            <a:pPr algn="just"/>
            <a:endParaRPr lang="en-US" dirty="0"/>
          </a:p>
          <a:p>
            <a:endParaRPr lang="en-IN" dirty="0"/>
          </a:p>
        </p:txBody>
      </p:sp>
      <p:sp>
        <p:nvSpPr>
          <p:cNvPr id="4" name="Slide Number Placeholder 3"/>
          <p:cNvSpPr>
            <a:spLocks noGrp="1"/>
          </p:cNvSpPr>
          <p:nvPr>
            <p:ph type="sldNum" sz="quarter" idx="12"/>
          </p:nvPr>
        </p:nvSpPr>
        <p:spPr/>
        <p:txBody>
          <a:bodyPr/>
          <a:lstStyle/>
          <a:p>
            <a:fld id="{6F97D16C-1E1E-4800-9CDD-977AA41F8AB7}" type="slidenum">
              <a:rPr lang="en-US" smtClean="0"/>
              <a:pPr/>
              <a:t>8</a:t>
            </a:fld>
            <a:endParaRPr lang="en-US"/>
          </a:p>
        </p:txBody>
      </p:sp>
    </p:spTree>
    <p:extLst>
      <p:ext uri="{BB962C8B-B14F-4D97-AF65-F5344CB8AC3E}">
        <p14:creationId xmlns="" xmlns:p14="http://schemas.microsoft.com/office/powerpoint/2010/main" val="1641586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97D16C-1E1E-4800-9CDD-977AA41F8AB7}" type="slidenum">
              <a:rPr lang="en-US" smtClean="0"/>
              <a:pPr/>
              <a:t>9</a:t>
            </a:fld>
            <a:endParaRPr lang="en-US"/>
          </a:p>
        </p:txBody>
      </p:sp>
      <p:pic>
        <p:nvPicPr>
          <p:cNvPr id="8" name="Picture 2" descr="http://www.nutritionandmetabolism.com/content/figures/1743-7075-2-1-2.jpg"/>
          <p:cNvPicPr>
            <a:picLocks noChangeAspect="1" noChangeArrowheads="1"/>
          </p:cNvPicPr>
          <p:nvPr/>
        </p:nvPicPr>
        <p:blipFill>
          <a:blip r:embed="rId2" cstate="print"/>
          <a:srcRect/>
          <a:stretch>
            <a:fillRect/>
          </a:stretch>
        </p:blipFill>
        <p:spPr bwMode="auto">
          <a:xfrm>
            <a:off x="457200" y="1676400"/>
            <a:ext cx="8229600" cy="3662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p:cNvSpPr>
            <a:spLocks noGrp="1"/>
          </p:cNvSpPr>
          <p:nvPr>
            <p:ph type="title"/>
          </p:nvPr>
        </p:nvSpPr>
        <p:spPr>
          <a:xfrm>
            <a:off x="0" y="0"/>
            <a:ext cx="9144000" cy="792162"/>
          </a:xfrm>
          <a:solidFill>
            <a:schemeClr val="tx2">
              <a:lumMod val="40000"/>
              <a:lumOff val="60000"/>
            </a:schemeClr>
          </a:solidFill>
        </p:spPr>
        <p:txBody>
          <a:bodyPr>
            <a:noAutofit/>
          </a:bodyPr>
          <a:lstStyle/>
          <a:p>
            <a:endParaRPr lang="en-US" sz="3200" dirty="0"/>
          </a:p>
        </p:txBody>
      </p:sp>
    </p:spTree>
    <p:extLst>
      <p:ext uri="{BB962C8B-B14F-4D97-AF65-F5344CB8AC3E}">
        <p14:creationId xmlns="" xmlns:p14="http://schemas.microsoft.com/office/powerpoint/2010/main" val="3906033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12468</TotalTime>
  <Words>1310</Words>
  <Application>Microsoft Office PowerPoint</Application>
  <PresentationFormat>On-screen Show (4:3)</PresentationFormat>
  <Paragraphs>261</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About OMICS Group</vt:lpstr>
      <vt:lpstr>About OMICS Group Conferences</vt:lpstr>
      <vt:lpstr>Slide 3</vt:lpstr>
      <vt:lpstr>Introduction</vt:lpstr>
      <vt:lpstr>Pharmacotherapy of type 2 diabetes mellitus</vt:lpstr>
      <vt:lpstr>Glitazones/Thiazolidinediones</vt:lpstr>
      <vt:lpstr>History of glitazones</vt:lpstr>
      <vt:lpstr>Mechanism of action of glitazones</vt:lpstr>
      <vt:lpstr>Slide 9</vt:lpstr>
      <vt:lpstr>Slide 10</vt:lpstr>
      <vt:lpstr>Slide 11</vt:lpstr>
      <vt:lpstr>Slide 12</vt:lpstr>
      <vt:lpstr>Glitazones- Hepatotoxicity</vt:lpstr>
      <vt:lpstr>Glitazones-Weight gain</vt:lpstr>
      <vt:lpstr>Glitazones- Fluid retention and edema</vt:lpstr>
      <vt:lpstr>Slide 16</vt:lpstr>
      <vt:lpstr>What could be the reasons for their failure?</vt:lpstr>
      <vt:lpstr>Newer Approaches…</vt:lpstr>
      <vt:lpstr>1. PPAR-α/γ dual agonists (glitazars)</vt:lpstr>
      <vt:lpstr>Slide 20</vt:lpstr>
      <vt:lpstr>Slide 21</vt:lpstr>
      <vt:lpstr>Slide 22</vt:lpstr>
      <vt:lpstr>Slide 23</vt:lpstr>
      <vt:lpstr>2. PPAR-δ/γ dual agonists</vt:lpstr>
      <vt:lpstr>Slide 25</vt:lpstr>
      <vt:lpstr>3. PPAR-pan (α/γ/δ) agonists</vt:lpstr>
      <vt:lpstr>4. Selective Peroxisome Proliferator-Activated Receptor Modulators (SPPARMS) </vt:lpstr>
      <vt:lpstr>Slide 28</vt:lpstr>
      <vt:lpstr>Hydrogen bonding interactions 10a-k with LBD of PPAR-γ</vt:lpstr>
      <vt:lpstr>Hydrogen bonding interactions  of 10b with LBD of PPAR-γ</vt:lpstr>
      <vt:lpstr>Conclusion</vt:lpstr>
      <vt:lpstr>Thank you</vt:lpstr>
      <vt:lpstr>Let Us Meet Again</vt:lpstr>
    </vt:vector>
  </TitlesOfParts>
  <Company>Updatesofts Forums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Venu-p</cp:lastModifiedBy>
  <cp:revision>236</cp:revision>
  <dcterms:created xsi:type="dcterms:W3CDTF">2011-06-08T07:06:07Z</dcterms:created>
  <dcterms:modified xsi:type="dcterms:W3CDTF">2014-09-27T10:36:40Z</dcterms:modified>
</cp:coreProperties>
</file>