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25"/>
  </p:notesMasterIdLst>
  <p:sldIdLst>
    <p:sldId id="289" r:id="rId2"/>
    <p:sldId id="290" r:id="rId3"/>
    <p:sldId id="256" r:id="rId4"/>
    <p:sldId id="257" r:id="rId5"/>
    <p:sldId id="281" r:id="rId6"/>
    <p:sldId id="282" r:id="rId7"/>
    <p:sldId id="258" r:id="rId8"/>
    <p:sldId id="280" r:id="rId9"/>
    <p:sldId id="259" r:id="rId10"/>
    <p:sldId id="271" r:id="rId11"/>
    <p:sldId id="261" r:id="rId12"/>
    <p:sldId id="263" r:id="rId13"/>
    <p:sldId id="284" r:id="rId14"/>
    <p:sldId id="285" r:id="rId15"/>
    <p:sldId id="286" r:id="rId16"/>
    <p:sldId id="287" r:id="rId17"/>
    <p:sldId id="264" r:id="rId18"/>
    <p:sldId id="265" r:id="rId19"/>
    <p:sldId id="267" r:id="rId20"/>
    <p:sldId id="268" r:id="rId21"/>
    <p:sldId id="283" r:id="rId22"/>
    <p:sldId id="288" r:id="rId23"/>
    <p:sldId id="29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807" autoAdjust="0"/>
  </p:normalViewPr>
  <p:slideViewPr>
    <p:cSldViewPr snapToGrid="0" snapToObjects="1">
      <p:cViewPr>
        <p:scale>
          <a:sx n="64" d="100"/>
          <a:sy n="64" d="100"/>
        </p:scale>
        <p:origin x="-156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B5D7084-82DE-9744-9161-1C9490F8F258}" type="datetimeFigureOut">
              <a:rPr lang="en-US" smtClean="0"/>
              <a:pPr/>
              <a:t>9/24/2014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039F69F-8056-734B-B9D5-E324E776CCB8}" type="slidenum">
              <a:rPr lang="en-US" smtClean="0"/>
              <a:pPr/>
              <a:t>‹#›</a:t>
            </a:fld>
            <a:endParaRPr lang="en-US"/>
          </a:p>
        </p:txBody>
      </p:sp>
    </p:spTree>
    <p:extLst>
      <p:ext uri="{BB962C8B-B14F-4D97-AF65-F5344CB8AC3E}">
        <p14:creationId xmlns:p14="http://schemas.microsoft.com/office/powerpoint/2010/main" xmlns="" val="9780345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Benzimidazole</a:t>
            </a:r>
            <a:r>
              <a:rPr lang="en-US" dirty="0" smtClean="0"/>
              <a:t>, a heterocyclic aromatic organic compound consisting of a fusion of benzene and imidazole, in an extension of the well-elaborated imidazole system, has been used as a carbon skeleton for N-heterocyclic </a:t>
            </a:r>
            <a:r>
              <a:rPr lang="en-US" dirty="0" err="1" smtClean="0"/>
              <a:t>carbenes</a:t>
            </a:r>
            <a:r>
              <a:rPr lang="en-US" dirty="0" smtClean="0"/>
              <a:t>, usually used as ligand for transition metal complexes.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chemistry, protonation is the addition of a proton (H+) to an atom, molecule, or ion, forming the conjugate acid.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39F69F-8056-734B-B9D5-E324E776CCB8}" type="slidenum">
              <a:rPr lang="en-US" smtClean="0"/>
              <a:pPr/>
              <a:t>8</a:t>
            </a:fld>
            <a:endParaRPr lang="en-US"/>
          </a:p>
        </p:txBody>
      </p:sp>
    </p:spTree>
    <p:extLst>
      <p:ext uri="{BB962C8B-B14F-4D97-AF65-F5344CB8AC3E}">
        <p14:creationId xmlns:p14="http://schemas.microsoft.com/office/powerpoint/2010/main" xmlns="" val="323413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Benzimidazole</a:t>
            </a:r>
            <a:r>
              <a:rPr lang="en-US" sz="1200" kern="1200" baseline="0" dirty="0" smtClean="0">
                <a:solidFill>
                  <a:schemeClr val="tx1"/>
                </a:solidFill>
                <a:effectLst/>
                <a:latin typeface="+mn-lt"/>
                <a:ea typeface="+mn-ea"/>
                <a:cs typeface="+mn-cs"/>
              </a:rPr>
              <a:t> is an organic compound that is composed of a benzene ring fused to an imidazole ring at the 4,5-positions. </a:t>
            </a:r>
            <a:r>
              <a:rPr lang="en-US" sz="1200" kern="1200" baseline="0" dirty="0" err="1" smtClean="0">
                <a:solidFill>
                  <a:schemeClr val="tx1"/>
                </a:solidFill>
                <a:effectLst/>
                <a:latin typeface="+mn-lt"/>
                <a:ea typeface="+mn-ea"/>
                <a:cs typeface="+mn-cs"/>
              </a:rPr>
              <a:t>Benzimidazole</a:t>
            </a:r>
            <a:r>
              <a:rPr lang="en-US" sz="1200" kern="1200" baseline="0" dirty="0" smtClean="0">
                <a:solidFill>
                  <a:schemeClr val="tx1"/>
                </a:solidFill>
                <a:effectLst/>
                <a:latin typeface="+mn-lt"/>
                <a:ea typeface="+mn-ea"/>
                <a:cs typeface="+mn-cs"/>
              </a:rPr>
              <a:t> is slightly basic. The basic properties of </a:t>
            </a:r>
            <a:r>
              <a:rPr lang="en-US" sz="1200" kern="1200" baseline="0" dirty="0" err="1" smtClean="0">
                <a:solidFill>
                  <a:schemeClr val="tx1"/>
                </a:solidFill>
                <a:effectLst/>
                <a:latin typeface="+mn-lt"/>
                <a:ea typeface="+mn-ea"/>
                <a:cs typeface="+mn-cs"/>
              </a:rPr>
              <a:t>benzimidazole</a:t>
            </a:r>
            <a:r>
              <a:rPr lang="en-US" sz="1200" kern="1200" baseline="0" dirty="0" smtClean="0">
                <a:solidFill>
                  <a:schemeClr val="tx1"/>
                </a:solidFill>
                <a:effectLst/>
                <a:latin typeface="+mn-lt"/>
                <a:ea typeface="+mn-ea"/>
                <a:cs typeface="+mn-cs"/>
              </a:rPr>
              <a:t> result from the imidazole nitrogen being able to accept a proton. However, when compared to imidazole, </a:t>
            </a:r>
            <a:r>
              <a:rPr lang="en-US" sz="1200" kern="1200" baseline="0" dirty="0" err="1" smtClean="0">
                <a:solidFill>
                  <a:schemeClr val="tx1"/>
                </a:solidFill>
                <a:effectLst/>
                <a:latin typeface="+mn-lt"/>
                <a:ea typeface="+mn-ea"/>
                <a:cs typeface="+mn-cs"/>
              </a:rPr>
              <a:t>benzimidazole</a:t>
            </a:r>
            <a:r>
              <a:rPr lang="en-US" sz="1200" kern="1200" baseline="0" dirty="0" smtClean="0">
                <a:solidFill>
                  <a:schemeClr val="tx1"/>
                </a:solidFill>
                <a:effectLst/>
                <a:latin typeface="+mn-lt"/>
                <a:ea typeface="+mn-ea"/>
                <a:cs typeface="+mn-cs"/>
              </a:rPr>
              <a:t> is slightly weaker base. The benzene ring acts as an electron withdrawing species and is able to tie up electrons of the imidazole nitrogen through a variety of resonance conformations.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expected that the designed BODIPY compound can be used as a pH probe due to the presence of the </a:t>
            </a:r>
            <a:r>
              <a:rPr lang="en-US" sz="1200" kern="1200" dirty="0" err="1" smtClean="0">
                <a:solidFill>
                  <a:schemeClr val="tx1"/>
                </a:solidFill>
                <a:effectLst/>
                <a:latin typeface="+mn-lt"/>
                <a:ea typeface="+mn-ea"/>
                <a:cs typeface="+mn-cs"/>
              </a:rPr>
              <a:t>pyridinic</a:t>
            </a:r>
            <a:r>
              <a:rPr lang="en-US" sz="1200" kern="1200" dirty="0" smtClean="0">
                <a:solidFill>
                  <a:schemeClr val="tx1"/>
                </a:solidFill>
                <a:effectLst/>
                <a:latin typeface="+mn-lt"/>
                <a:ea typeface="+mn-ea"/>
                <a:cs typeface="+mn-cs"/>
              </a:rPr>
              <a:t> nitrogen atom in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[28,29] accepting a proton.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Benzimidazole</a:t>
            </a:r>
            <a:r>
              <a:rPr lang="en-US" dirty="0" smtClean="0"/>
              <a:t> is an </a:t>
            </a:r>
            <a:r>
              <a:rPr lang="en-US" dirty="0" err="1" smtClean="0"/>
              <a:t>amphiprotic</a:t>
            </a:r>
            <a:r>
              <a:rPr lang="en-US" dirty="0" smtClean="0"/>
              <a:t> molecule</a:t>
            </a:r>
            <a:r>
              <a:rPr lang="en-US" baseline="0" dirty="0" smtClean="0"/>
              <a:t> that can both accept and donate a proton or H+ with weak basic and weak acidic character.</a:t>
            </a:r>
          </a:p>
        </p:txBody>
      </p:sp>
      <p:sp>
        <p:nvSpPr>
          <p:cNvPr id="4" name="Slide Number Placeholder 3"/>
          <p:cNvSpPr>
            <a:spLocks noGrp="1"/>
          </p:cNvSpPr>
          <p:nvPr>
            <p:ph type="sldNum" sz="quarter" idx="10"/>
          </p:nvPr>
        </p:nvSpPr>
        <p:spPr/>
        <p:txBody>
          <a:bodyPr/>
          <a:lstStyle/>
          <a:p>
            <a:fld id="{5039F69F-8056-734B-B9D5-E324E776CCB8}" type="slidenum">
              <a:rPr lang="en-US" smtClean="0"/>
              <a:pPr/>
              <a:t>9</a:t>
            </a:fld>
            <a:endParaRPr lang="en-US"/>
          </a:p>
        </p:txBody>
      </p:sp>
    </p:spTree>
    <p:extLst>
      <p:ext uri="{BB962C8B-B14F-4D97-AF65-F5344CB8AC3E}">
        <p14:creationId xmlns:p14="http://schemas.microsoft.com/office/powerpoint/2010/main" xmlns="" val="191785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three main absorption bands: (a) a strong S0 → S1 </a:t>
            </a:r>
            <a:r>
              <a:rPr lang="en-US" sz="1200" kern="1200" dirty="0" err="1" smtClean="0">
                <a:solidFill>
                  <a:schemeClr val="tx1"/>
                </a:solidFill>
                <a:effectLst/>
                <a:latin typeface="+mn-lt"/>
                <a:ea typeface="+mn-ea"/>
                <a:cs typeface="+mn-cs"/>
              </a:rPr>
              <a:t>tran-sition</a:t>
            </a:r>
            <a:r>
              <a:rPr lang="en-US" sz="1200" kern="1200" dirty="0" smtClean="0">
                <a:solidFill>
                  <a:schemeClr val="tx1"/>
                </a:solidFill>
                <a:effectLst/>
                <a:latin typeface="+mn-lt"/>
                <a:ea typeface="+mn-ea"/>
                <a:cs typeface="+mn-cs"/>
              </a:rPr>
              <a:t> with a maximum appearing at 523 ± 5 nm, (b) a shoulder at 492 nm which is attributed to out of plane vibrations of the aromatic skeleton, and (c) a weaker and broader absorption band at 375 nm, corresponding to the S0 → S2 transition with a high energy level [30]. When the solvent is changed from DMF to hexane the absorption maxima are slightly red shifted which is consistent with the general behavior of </a:t>
            </a:r>
            <a:r>
              <a:rPr lang="en-US" sz="1200" kern="1200" dirty="0" err="1" smtClean="0">
                <a:solidFill>
                  <a:schemeClr val="tx1"/>
                </a:solidFill>
                <a:effectLst/>
                <a:latin typeface="+mn-lt"/>
                <a:ea typeface="+mn-ea"/>
                <a:cs typeface="+mn-cs"/>
              </a:rPr>
              <a:t>meso</a:t>
            </a:r>
            <a:r>
              <a:rPr lang="en-US" sz="1200" kern="1200" dirty="0" smtClean="0">
                <a:solidFill>
                  <a:schemeClr val="tx1"/>
                </a:solidFill>
                <a:effectLst/>
                <a:latin typeface="+mn-lt"/>
                <a:ea typeface="+mn-ea"/>
                <a:cs typeface="+mn-cs"/>
              </a:rPr>
              <a:t>-substituted BODIPY dyes. This small shift reflects the </a:t>
            </a:r>
            <a:r>
              <a:rPr lang="en-US" sz="1200" kern="1200" dirty="0" err="1" smtClean="0">
                <a:solidFill>
                  <a:schemeClr val="tx1"/>
                </a:solidFill>
                <a:effectLst/>
                <a:latin typeface="+mn-lt"/>
                <a:ea typeface="+mn-ea"/>
                <a:cs typeface="+mn-cs"/>
              </a:rPr>
              <a:t>polarizability</a:t>
            </a:r>
            <a:r>
              <a:rPr lang="en-US" sz="1200" kern="1200" dirty="0" smtClean="0">
                <a:solidFill>
                  <a:schemeClr val="tx1"/>
                </a:solidFill>
                <a:effectLst/>
                <a:latin typeface="+mn-lt"/>
                <a:ea typeface="+mn-ea"/>
                <a:cs typeface="+mn-cs"/>
              </a:rPr>
              <a:t> of the solvent and has also been observed for all synthesized dyes. On the other hand, the broad absorption band which has been attributed to the S0 → S2 transition is barely affected by solvent polarity.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Compounds showed characteristic emission features of the BODIPY dyes that fluorescence quantum yields decreased from </a:t>
            </a:r>
            <a:r>
              <a:rPr lang="en-US" sz="1200" kern="1200" dirty="0" err="1" smtClean="0">
                <a:solidFill>
                  <a:schemeClr val="tx1"/>
                </a:solidFill>
                <a:effectLst/>
                <a:latin typeface="+mn-lt"/>
                <a:ea typeface="+mn-ea"/>
                <a:cs typeface="+mn-cs"/>
              </a:rPr>
              <a:t>apolar</a:t>
            </a:r>
            <a:r>
              <a:rPr lang="en-US" sz="1200" kern="1200" dirty="0" smtClean="0">
                <a:solidFill>
                  <a:schemeClr val="tx1"/>
                </a:solidFill>
                <a:effectLst/>
                <a:latin typeface="+mn-lt"/>
                <a:ea typeface="+mn-ea"/>
                <a:cs typeface="+mn-cs"/>
              </a:rPr>
              <a:t> hexane to polar DMF solvent.</a:t>
            </a:r>
            <a:endParaRPr lang="en-US" dirty="0" smtClean="0"/>
          </a:p>
          <a:p>
            <a:endParaRPr lang="en-US" dirty="0"/>
          </a:p>
        </p:txBody>
      </p:sp>
      <p:sp>
        <p:nvSpPr>
          <p:cNvPr id="4" name="Slide Number Placeholder 3"/>
          <p:cNvSpPr>
            <a:spLocks noGrp="1"/>
          </p:cNvSpPr>
          <p:nvPr>
            <p:ph type="sldNum" sz="quarter" idx="10"/>
          </p:nvPr>
        </p:nvSpPr>
        <p:spPr/>
        <p:txBody>
          <a:bodyPr/>
          <a:lstStyle/>
          <a:p>
            <a:fld id="{5039F69F-8056-734B-B9D5-E324E776CCB8}" type="slidenum">
              <a:rPr lang="en-US" smtClean="0"/>
              <a:pPr/>
              <a:t>11</a:t>
            </a:fld>
            <a:endParaRPr lang="en-US"/>
          </a:p>
        </p:txBody>
      </p:sp>
    </p:spTree>
    <p:extLst>
      <p:ext uri="{BB962C8B-B14F-4D97-AF65-F5344CB8AC3E}">
        <p14:creationId xmlns:p14="http://schemas.microsoft.com/office/powerpoint/2010/main" xmlns="" val="308323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known that both absorption and emission spectra can be used to determine pH sensing properties of molecules. The pH level of the corresponding solution was adjusted using 0.1 M of </a:t>
            </a:r>
            <a:r>
              <a:rPr lang="en-US" sz="1200" kern="1200" dirty="0" err="1" smtClean="0">
                <a:solidFill>
                  <a:schemeClr val="tx1"/>
                </a:solidFill>
                <a:effectLst/>
                <a:latin typeface="+mn-lt"/>
                <a:ea typeface="+mn-ea"/>
                <a:cs typeface="+mn-cs"/>
              </a:rPr>
              <a:t>HCl</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NaOH</a:t>
            </a:r>
            <a:r>
              <a:rPr lang="en-US" sz="1200" kern="1200" dirty="0" smtClean="0">
                <a:solidFill>
                  <a:schemeClr val="tx1"/>
                </a:solidFill>
                <a:effectLst/>
                <a:latin typeface="+mn-lt"/>
                <a:ea typeface="+mn-ea"/>
                <a:cs typeface="+mn-cs"/>
              </a:rPr>
              <a:t> (sodium </a:t>
            </a:r>
            <a:r>
              <a:rPr lang="en-US" sz="1200" kern="1200" dirty="0" err="1" smtClean="0">
                <a:solidFill>
                  <a:schemeClr val="tx1"/>
                </a:solidFill>
                <a:effectLst/>
                <a:latin typeface="+mn-lt"/>
                <a:ea typeface="+mn-ea"/>
                <a:cs typeface="+mn-cs"/>
              </a:rPr>
              <a:t>hyroxide</a:t>
            </a:r>
            <a:r>
              <a:rPr lang="en-US" sz="1200" kern="1200" dirty="0" smtClean="0">
                <a:solidFill>
                  <a:schemeClr val="tx1"/>
                </a:solidFill>
                <a:effectLst/>
                <a:latin typeface="+mn-lt"/>
                <a:ea typeface="+mn-ea"/>
                <a:cs typeface="+mn-cs"/>
              </a:rPr>
              <a:t>). Therefore, pH dependent absorption and fluorescence spectra were taken for PROBDP, ALDBDP and BIMBDP. The absorption and emission spec-</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showed no alteration for PROBDP and ALDBDP upon addition of acid and base in various solutions, whereas a significant change was observed in BIMBDP. This can be explained on the basis that the ALDBDP and PROBDP compounds do not have binding sites for the hydrogen ion (Fig. 3) whereas the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in Fig. 3</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hanges of absorbance for BIMBDP compound by pH (dye concentration was 2 × 10−5 </a:t>
            </a:r>
            <a:r>
              <a:rPr lang="en-US" sz="1200" kern="1200" dirty="0" err="1" smtClean="0">
                <a:solidFill>
                  <a:schemeClr val="tx1"/>
                </a:solidFill>
                <a:effectLst/>
                <a:latin typeface="+mn-lt"/>
                <a:ea typeface="+mn-ea"/>
                <a:cs typeface="+mn-cs"/>
              </a:rPr>
              <a:t>mol</a:t>
            </a:r>
            <a:r>
              <a:rPr lang="en-US" sz="1200" kern="1200" dirty="0" smtClean="0">
                <a:solidFill>
                  <a:schemeClr val="tx1"/>
                </a:solidFill>
                <a:effectLst/>
                <a:latin typeface="+mn-lt"/>
                <a:ea typeface="+mn-ea"/>
                <a:cs typeface="+mn-cs"/>
              </a:rPr>
              <a:t> in 5:1 MeOH:H2 O). BIMBDP has a </a:t>
            </a:r>
            <a:r>
              <a:rPr lang="en-US" sz="1200" kern="1200" dirty="0" err="1" smtClean="0">
                <a:solidFill>
                  <a:schemeClr val="tx1"/>
                </a:solidFill>
                <a:effectLst/>
                <a:latin typeface="+mn-lt"/>
                <a:ea typeface="+mn-ea"/>
                <a:cs typeface="+mn-cs"/>
              </a:rPr>
              <a:t>pyridinic</a:t>
            </a:r>
            <a:r>
              <a:rPr lang="en-US" sz="1200" kern="1200" dirty="0" smtClean="0">
                <a:solidFill>
                  <a:schemeClr val="tx1"/>
                </a:solidFill>
                <a:effectLst/>
                <a:latin typeface="+mn-lt"/>
                <a:ea typeface="+mn-ea"/>
                <a:cs typeface="+mn-cs"/>
              </a:rPr>
              <a:t> nitrogen atom that can be protonated in acidic environments.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2-phenylbenzimidazole has a broad absorption band around 260–320 nm [31] with a maximum at 300 nm. The same band was seen in the absorption spectrum of BIMBDP attributed to the binding of the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to the BODIPY core. This absorption band was not observed for the PROBDP and ALDBDP compounds (Fig. 2a). The absorption spectra of BIMBDP in neutral media clearly show the main absorption band of BODIPY moiety at 525 nm and a weak and broad absorption band at a lower energy level (between 350 and 425 nm) ascribed to the S0 → S2 transition. In addition, there is a small overlap between the 350–425 nm band of BODIPY and the main absorption band of the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Absorption intensity is higher within 350–425 nm for BIMBDP with respect to the PROBDP and ALDBDP compounds (Fig. 2e). </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Absorption studies revealed the substitution of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to the </a:t>
            </a:r>
            <a:r>
              <a:rPr lang="en-US" sz="1200" kern="1200" dirty="0" err="1" smtClean="0">
                <a:solidFill>
                  <a:schemeClr val="tx1"/>
                </a:solidFill>
                <a:effectLst/>
                <a:latin typeface="+mn-lt"/>
                <a:ea typeface="+mn-ea"/>
                <a:cs typeface="+mn-cs"/>
              </a:rPr>
              <a:t>meso</a:t>
            </a:r>
            <a:r>
              <a:rPr lang="en-US" sz="1200" kern="1200" dirty="0" smtClean="0">
                <a:solidFill>
                  <a:schemeClr val="tx1"/>
                </a:solidFill>
                <a:effectLst/>
                <a:latin typeface="+mn-lt"/>
                <a:ea typeface="+mn-ea"/>
                <a:cs typeface="+mn-cs"/>
              </a:rPr>
              <a:t> position of the BODIPY to cause no </a:t>
            </a:r>
            <a:r>
              <a:rPr lang="en-US" sz="1200" kern="1200" dirty="0" err="1" smtClean="0">
                <a:solidFill>
                  <a:schemeClr val="tx1"/>
                </a:solidFill>
                <a:effectLst/>
                <a:latin typeface="+mn-lt"/>
                <a:ea typeface="+mn-ea"/>
                <a:cs typeface="+mn-cs"/>
              </a:rPr>
              <a:t>elec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tronic</a:t>
            </a:r>
            <a:r>
              <a:rPr lang="en-US" sz="1200" kern="1200" dirty="0" smtClean="0">
                <a:solidFill>
                  <a:schemeClr val="tx1"/>
                </a:solidFill>
                <a:effectLst/>
                <a:latin typeface="+mn-lt"/>
                <a:ea typeface="+mn-ea"/>
                <a:cs typeface="+mn-cs"/>
              </a:rPr>
              <a:t> perturbation between the two groups in neutral media. However, upon protonation of BIMBDP the absorption band at 300 nm </a:t>
            </a:r>
            <a:r>
              <a:rPr lang="en-US" sz="1200" kern="1200" dirty="0" err="1" smtClean="0">
                <a:solidFill>
                  <a:schemeClr val="tx1"/>
                </a:solidFill>
                <a:effectLst/>
                <a:latin typeface="+mn-lt"/>
                <a:ea typeface="+mn-ea"/>
                <a:cs typeface="+mn-cs"/>
              </a:rPr>
              <a:t>bathochromically</a:t>
            </a:r>
            <a:r>
              <a:rPr lang="en-US" sz="1200" kern="1200" dirty="0" smtClean="0">
                <a:solidFill>
                  <a:schemeClr val="tx1"/>
                </a:solidFill>
                <a:effectLst/>
                <a:latin typeface="+mn-lt"/>
                <a:ea typeface="+mn-ea"/>
                <a:cs typeface="+mn-cs"/>
              </a:rPr>
              <a:t> shifted and a shoulder was observed at 328nm while the absorbance at 525nm due to the BODIPY sub- unit remained nearly unchanged. These findings show that the absorption spectra of the neutral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and the </a:t>
            </a:r>
            <a:r>
              <a:rPr lang="en-US" sz="1200" kern="1200" dirty="0" err="1" smtClean="0">
                <a:solidFill>
                  <a:schemeClr val="tx1"/>
                </a:solidFill>
                <a:effectLst/>
                <a:latin typeface="+mn-lt"/>
                <a:ea typeface="+mn-ea"/>
                <a:cs typeface="+mn-cs"/>
              </a:rPr>
              <a:t>posi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tively</a:t>
            </a:r>
            <a:r>
              <a:rPr lang="en-US" sz="1200" kern="1200" dirty="0" smtClean="0">
                <a:solidFill>
                  <a:schemeClr val="tx1"/>
                </a:solidFill>
                <a:effectLst/>
                <a:latin typeface="+mn-lt"/>
                <a:ea typeface="+mn-ea"/>
                <a:cs typeface="+mn-cs"/>
              </a:rPr>
              <a:t> charged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moieties overlap (260–375 nm) with increasing H+ concentration. The fluorescence properties were examined in the same media under different pH values. BIMBDP is a highly fluorescent molecule in neutral media contrary to aniline substituted BODIPY compounds [21]. Note that, the </a:t>
            </a:r>
            <a:r>
              <a:rPr lang="en-US" sz="1200" kern="1200" dirty="0" err="1" smtClean="0">
                <a:solidFill>
                  <a:schemeClr val="tx1"/>
                </a:solidFill>
                <a:effectLst/>
                <a:latin typeface="+mn-lt"/>
                <a:ea typeface="+mn-ea"/>
                <a:cs typeface="+mn-cs"/>
              </a:rPr>
              <a:t>photophysics</a:t>
            </a:r>
            <a:r>
              <a:rPr lang="en-US" sz="1200" kern="1200" dirty="0" smtClean="0">
                <a:solidFill>
                  <a:schemeClr val="tx1"/>
                </a:solidFill>
                <a:effectLst/>
                <a:latin typeface="+mn-lt"/>
                <a:ea typeface="+mn-ea"/>
                <a:cs typeface="+mn-cs"/>
              </a:rPr>
              <a:t> of BIMBDP is analogous to pyridine substituted BODIPY [32,33]. The absorption spectrum of </a:t>
            </a:r>
            <a:r>
              <a:rPr lang="en-US" sz="1200" kern="1200" dirty="0" err="1" smtClean="0">
                <a:solidFill>
                  <a:schemeClr val="tx1"/>
                </a:solidFill>
                <a:effectLst/>
                <a:latin typeface="+mn-lt"/>
                <a:ea typeface="+mn-ea"/>
                <a:cs typeface="+mn-cs"/>
              </a:rPr>
              <a:t>borondipyrromethene</a:t>
            </a:r>
            <a:r>
              <a:rPr lang="en-US" sz="1200" kern="1200" dirty="0" smtClean="0">
                <a:solidFill>
                  <a:schemeClr val="tx1"/>
                </a:solidFill>
                <a:effectLst/>
                <a:latin typeface="+mn-lt"/>
                <a:ea typeface="+mn-ea"/>
                <a:cs typeface="+mn-cs"/>
              </a:rPr>
              <a:t> group remained unchanged upon the addition of acid, however fluorescence intensity quenched significantly at a maximum fluorescence wavelength at 549nm (Fig. 4). Reversibility of the protonated BIMBDP was evaluated with both thin layer chromatography and fluorescence measurements. No degradation of the compound was seen with thin layer chromatography upon addition of pyridine. Also, </a:t>
            </a:r>
            <a:r>
              <a:rPr lang="en-US" sz="1200" kern="1200" dirty="0" err="1" smtClean="0">
                <a:solidFill>
                  <a:schemeClr val="tx1"/>
                </a:solidFill>
                <a:effectLst/>
                <a:latin typeface="+mn-lt"/>
                <a:ea typeface="+mn-ea"/>
                <a:cs typeface="+mn-cs"/>
              </a:rPr>
              <a:t>fluores-cence</a:t>
            </a:r>
            <a:r>
              <a:rPr lang="en-US" sz="1200" kern="1200" dirty="0" smtClean="0">
                <a:solidFill>
                  <a:schemeClr val="tx1"/>
                </a:solidFill>
                <a:effectLst/>
                <a:latin typeface="+mn-lt"/>
                <a:ea typeface="+mn-ea"/>
                <a:cs typeface="+mn-cs"/>
              </a:rPr>
              <a:t> measurement revealed the addition of pyridine to the acidic solution of BIMBDP resulted in the same fluorescence intensity as observed in the neutral solution of BIMBDP. </a:t>
            </a:r>
          </a:p>
          <a:p>
            <a:endParaRPr lang="en-US" dirty="0" smtClean="0"/>
          </a:p>
          <a:p>
            <a:r>
              <a:rPr lang="en-US" sz="1200" kern="1200" dirty="0" smtClean="0">
                <a:solidFill>
                  <a:schemeClr val="tx1"/>
                </a:solidFill>
                <a:effectLst/>
                <a:latin typeface="+mn-lt"/>
                <a:ea typeface="+mn-ea"/>
                <a:cs typeface="+mn-cs"/>
              </a:rPr>
              <a:t>In an attempt to check the acidic properties of the </a:t>
            </a:r>
            <a:r>
              <a:rPr lang="en-US" sz="1200" kern="1200" dirty="0" err="1" smtClean="0">
                <a:solidFill>
                  <a:schemeClr val="tx1"/>
                </a:solidFill>
                <a:effectLst/>
                <a:latin typeface="+mn-lt"/>
                <a:ea typeface="+mn-ea"/>
                <a:cs typeface="+mn-cs"/>
              </a:rPr>
              <a:t>pyrrolic</a:t>
            </a:r>
            <a:r>
              <a:rPr lang="en-US" sz="1200" kern="1200" dirty="0" smtClean="0">
                <a:solidFill>
                  <a:schemeClr val="tx1"/>
                </a:solidFill>
                <a:effectLst/>
                <a:latin typeface="+mn-lt"/>
                <a:ea typeface="+mn-ea"/>
                <a:cs typeface="+mn-cs"/>
              </a:rPr>
              <a:t> nitrogen and its effect on the </a:t>
            </a:r>
            <a:r>
              <a:rPr lang="en-US" sz="1200" kern="1200" dirty="0" err="1" smtClean="0">
                <a:solidFill>
                  <a:schemeClr val="tx1"/>
                </a:solidFill>
                <a:effectLst/>
                <a:latin typeface="+mn-lt"/>
                <a:ea typeface="+mn-ea"/>
                <a:cs typeface="+mn-cs"/>
              </a:rPr>
              <a:t>photophysical</a:t>
            </a:r>
            <a:r>
              <a:rPr lang="en-US" sz="1200" kern="1200" dirty="0" smtClean="0">
                <a:solidFill>
                  <a:schemeClr val="tx1"/>
                </a:solidFill>
                <a:effectLst/>
                <a:latin typeface="+mn-lt"/>
                <a:ea typeface="+mn-ea"/>
                <a:cs typeface="+mn-cs"/>
              </a:rPr>
              <a:t> properties of BIMBDP, we added base to the solution. Although the fluorescence of BIMBDP was quenched below pH 3, no changes were observed with increasing alkaline concentration. The absorption and emission wavelengths as well as intensities remained unchanged through- out. These findings show that the hydrogen on the </a:t>
            </a:r>
            <a:r>
              <a:rPr lang="en-US" sz="1200" kern="1200" dirty="0" err="1" smtClean="0">
                <a:solidFill>
                  <a:schemeClr val="tx1"/>
                </a:solidFill>
                <a:effectLst/>
                <a:latin typeface="+mn-lt"/>
                <a:ea typeface="+mn-ea"/>
                <a:cs typeface="+mn-cs"/>
              </a:rPr>
              <a:t>pyrrolic</a:t>
            </a:r>
            <a:r>
              <a:rPr lang="en-US" sz="1200" kern="1200" dirty="0" smtClean="0">
                <a:solidFill>
                  <a:schemeClr val="tx1"/>
                </a:solidFill>
                <a:effectLst/>
                <a:latin typeface="+mn-lt"/>
                <a:ea typeface="+mn-ea"/>
                <a:cs typeface="+mn-cs"/>
              </a:rPr>
              <a:t> nitrogen was not ionized. </a:t>
            </a:r>
            <a:endParaRPr lang="en-US" dirty="0" smtClean="0"/>
          </a:p>
          <a:p>
            <a:r>
              <a:rPr lang="en-US" sz="1200" kern="1200" dirty="0" smtClean="0">
                <a:solidFill>
                  <a:schemeClr val="tx1"/>
                </a:solidFill>
                <a:effectLst/>
                <a:latin typeface="+mn-lt"/>
                <a:ea typeface="+mn-ea"/>
                <a:cs typeface="+mn-cs"/>
              </a:rPr>
              <a:t>These results indicate that the decreasing emission intensity seems to be related to the </a:t>
            </a:r>
            <a:r>
              <a:rPr lang="en-US" sz="1200" kern="1200" dirty="0" err="1" smtClean="0">
                <a:solidFill>
                  <a:schemeClr val="tx1"/>
                </a:solidFill>
                <a:effectLst/>
                <a:latin typeface="+mn-lt"/>
                <a:ea typeface="+mn-ea"/>
                <a:cs typeface="+mn-cs"/>
              </a:rPr>
              <a:t>photoinduced</a:t>
            </a:r>
            <a:r>
              <a:rPr lang="en-US" sz="1200" kern="1200" dirty="0" smtClean="0">
                <a:solidFill>
                  <a:schemeClr val="tx1"/>
                </a:solidFill>
                <a:effectLst/>
                <a:latin typeface="+mn-lt"/>
                <a:ea typeface="+mn-ea"/>
                <a:cs typeface="+mn-cs"/>
              </a:rPr>
              <a:t> electron transfer (PET) mechanism between the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and BODIPY groups. In order to support this idea, ultrafast pump probe spectroscopy experiments with white light continuum were performed for the BIMBDP compound in neutral and acidic media.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39F69F-8056-734B-B9D5-E324E776CCB8}" type="slidenum">
              <a:rPr lang="en-US" smtClean="0"/>
              <a:pPr/>
              <a:t>12</a:t>
            </a:fld>
            <a:endParaRPr lang="en-US"/>
          </a:p>
        </p:txBody>
      </p:sp>
    </p:spTree>
    <p:extLst>
      <p:ext uri="{BB962C8B-B14F-4D97-AF65-F5344CB8AC3E}">
        <p14:creationId xmlns:p14="http://schemas.microsoft.com/office/powerpoint/2010/main" xmlns="" val="639054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white light continuum was used as a probe beam for ultra- fast pump probe spectroscopy experiments. The linear absorption maxima of the protonated and </a:t>
            </a:r>
            <a:r>
              <a:rPr lang="en-US" sz="1200" kern="1200" dirty="0" err="1" smtClean="0">
                <a:solidFill>
                  <a:schemeClr val="tx1"/>
                </a:solidFill>
                <a:effectLst/>
                <a:latin typeface="+mn-lt"/>
                <a:ea typeface="+mn-ea"/>
                <a:cs typeface="+mn-cs"/>
              </a:rPr>
              <a:t>unprotonated</a:t>
            </a:r>
            <a:r>
              <a:rPr lang="en-US" sz="1200" kern="1200" dirty="0" smtClean="0">
                <a:solidFill>
                  <a:schemeClr val="tx1"/>
                </a:solidFill>
                <a:effectLst/>
                <a:latin typeface="+mn-lt"/>
                <a:ea typeface="+mn-ea"/>
                <a:cs typeface="+mn-cs"/>
              </a:rPr>
              <a:t> BIMBDP compound (520 nm) was used as the pump beam for the experiment. Fig. 5a and b indicates transient absorption spectra as a function of time for the </a:t>
            </a:r>
            <a:r>
              <a:rPr lang="en-US" sz="1200" kern="1200" dirty="0" err="1" smtClean="0">
                <a:solidFill>
                  <a:schemeClr val="tx1"/>
                </a:solidFill>
                <a:effectLst/>
                <a:latin typeface="+mn-lt"/>
                <a:ea typeface="+mn-ea"/>
                <a:cs typeface="+mn-cs"/>
              </a:rPr>
              <a:t>unprotonated</a:t>
            </a:r>
            <a:r>
              <a:rPr lang="en-US" sz="1200" kern="1200" dirty="0" smtClean="0">
                <a:solidFill>
                  <a:schemeClr val="tx1"/>
                </a:solidFill>
                <a:effectLst/>
                <a:latin typeface="+mn-lt"/>
                <a:ea typeface="+mn-ea"/>
                <a:cs typeface="+mn-cs"/>
              </a:rPr>
              <a:t> and protonated compounds, respectively. The spectra for the </a:t>
            </a:r>
            <a:r>
              <a:rPr lang="en-US" sz="1200" kern="1200" dirty="0" err="1" smtClean="0">
                <a:solidFill>
                  <a:schemeClr val="tx1"/>
                </a:solidFill>
                <a:effectLst/>
                <a:latin typeface="+mn-lt"/>
                <a:ea typeface="+mn-ea"/>
                <a:cs typeface="+mn-cs"/>
              </a:rPr>
              <a:t>unprotonated</a:t>
            </a:r>
            <a:r>
              <a:rPr lang="en-US" sz="1200" kern="1200" dirty="0" smtClean="0">
                <a:solidFill>
                  <a:schemeClr val="tx1"/>
                </a:solidFill>
                <a:effectLst/>
                <a:latin typeface="+mn-lt"/>
                <a:ea typeface="+mn-ea"/>
                <a:cs typeface="+mn-cs"/>
              </a:rPr>
              <a:t> compound (Fig. 5a) shows strong bleach signal around 528 nm. This signal can be attributed to the ground state bleach and stimulated emission of the BODIPY moiety in the BIMBDP compound [32]. In the case of the protonated com- pound, the bleach signal decreases considerably and another bleach signal appears at a lower energy level (around 675 nm). </a:t>
            </a:r>
            <a:endParaRPr lang="en-US" dirty="0" smtClean="0"/>
          </a:p>
          <a:p>
            <a:endParaRPr lang="en-US" dirty="0"/>
          </a:p>
        </p:txBody>
      </p:sp>
      <p:sp>
        <p:nvSpPr>
          <p:cNvPr id="4" name="Slide Number Placeholder 3"/>
          <p:cNvSpPr>
            <a:spLocks noGrp="1"/>
          </p:cNvSpPr>
          <p:nvPr>
            <p:ph type="sldNum" sz="quarter" idx="10"/>
          </p:nvPr>
        </p:nvSpPr>
        <p:spPr/>
        <p:txBody>
          <a:bodyPr/>
          <a:lstStyle/>
          <a:p>
            <a:fld id="{5039F69F-8056-734B-B9D5-E324E776CCB8}" type="slidenum">
              <a:rPr lang="en-US" smtClean="0"/>
              <a:pPr/>
              <a:t>17</a:t>
            </a:fld>
            <a:endParaRPr lang="en-US"/>
          </a:p>
        </p:txBody>
      </p:sp>
    </p:spTree>
    <p:extLst>
      <p:ext uri="{BB962C8B-B14F-4D97-AF65-F5344CB8AC3E}">
        <p14:creationId xmlns:p14="http://schemas.microsoft.com/office/powerpoint/2010/main" xmlns="" val="57620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 6 shows femtosecond transient absorption spectra of the </a:t>
            </a:r>
            <a:r>
              <a:rPr lang="en-US" sz="1200" kern="1200" dirty="0" err="1" smtClean="0">
                <a:solidFill>
                  <a:schemeClr val="tx1"/>
                </a:solidFill>
                <a:effectLst/>
                <a:latin typeface="+mn-lt"/>
                <a:ea typeface="+mn-ea"/>
                <a:cs typeface="+mn-cs"/>
              </a:rPr>
              <a:t>unprotonated</a:t>
            </a:r>
            <a:r>
              <a:rPr lang="en-US" sz="1200" kern="1200" dirty="0" smtClean="0">
                <a:solidFill>
                  <a:schemeClr val="tx1"/>
                </a:solidFill>
                <a:effectLst/>
                <a:latin typeface="+mn-lt"/>
                <a:ea typeface="+mn-ea"/>
                <a:cs typeface="+mn-cs"/>
              </a:rPr>
              <a:t> (pH=7.0) and protonated (pH=2.1) BIMBDP compound. Bleach signals for protonated and </a:t>
            </a:r>
            <a:r>
              <a:rPr lang="en-US" sz="1200" kern="1200" dirty="0" err="1" smtClean="0">
                <a:solidFill>
                  <a:schemeClr val="tx1"/>
                </a:solidFill>
                <a:effectLst/>
                <a:latin typeface="+mn-lt"/>
                <a:ea typeface="+mn-ea"/>
                <a:cs typeface="+mn-cs"/>
              </a:rPr>
              <a:t>unprotonated</a:t>
            </a:r>
            <a:r>
              <a:rPr lang="en-US" sz="1200" kern="1200" dirty="0" smtClean="0">
                <a:solidFill>
                  <a:schemeClr val="tx1"/>
                </a:solidFill>
                <a:effectLst/>
                <a:latin typeface="+mn-lt"/>
                <a:ea typeface="+mn-ea"/>
                <a:cs typeface="+mn-cs"/>
              </a:rPr>
              <a:t> compounds were fitted to the multi-exponential decay functions. Signal for the </a:t>
            </a:r>
            <a:r>
              <a:rPr lang="en-US" sz="1200" kern="1200" dirty="0" err="1" smtClean="0">
                <a:solidFill>
                  <a:schemeClr val="tx1"/>
                </a:solidFill>
                <a:effectLst/>
                <a:latin typeface="+mn-lt"/>
                <a:ea typeface="+mn-ea"/>
                <a:cs typeface="+mn-cs"/>
              </a:rPr>
              <a:t>unproto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nated</a:t>
            </a:r>
            <a:r>
              <a:rPr lang="en-US" sz="1200" kern="1200" dirty="0" smtClean="0">
                <a:solidFill>
                  <a:schemeClr val="tx1"/>
                </a:solidFill>
                <a:effectLst/>
                <a:latin typeface="+mn-lt"/>
                <a:ea typeface="+mn-ea"/>
                <a:cs typeface="+mn-cs"/>
              </a:rPr>
              <a:t> compound showed three decay components (a couple of </a:t>
            </a:r>
            <a:r>
              <a:rPr lang="en-US" sz="1200" kern="1200" dirty="0" err="1" smtClean="0">
                <a:solidFill>
                  <a:schemeClr val="tx1"/>
                </a:solidFill>
                <a:effectLst/>
                <a:latin typeface="+mn-lt"/>
                <a:ea typeface="+mn-ea"/>
                <a:cs typeface="+mn-cs"/>
              </a:rPr>
              <a:t>ps</a:t>
            </a:r>
            <a:r>
              <a:rPr lang="en-US" sz="1200" kern="1200" dirty="0" smtClean="0">
                <a:solidFill>
                  <a:schemeClr val="tx1"/>
                </a:solidFill>
                <a:effectLst/>
                <a:latin typeface="+mn-lt"/>
                <a:ea typeface="+mn-ea"/>
                <a:cs typeface="+mn-cs"/>
              </a:rPr>
              <a:t>, around hundred </a:t>
            </a:r>
            <a:r>
              <a:rPr lang="en-US" sz="1200" kern="1200" dirty="0" err="1" smtClean="0">
                <a:solidFill>
                  <a:schemeClr val="tx1"/>
                </a:solidFill>
                <a:effectLst/>
                <a:latin typeface="+mn-lt"/>
                <a:ea typeface="+mn-ea"/>
                <a:cs typeface="+mn-cs"/>
              </a:rPr>
              <a:t>ps</a:t>
            </a:r>
            <a:r>
              <a:rPr lang="en-US" sz="1200" kern="1200" dirty="0" smtClean="0">
                <a:solidFill>
                  <a:schemeClr val="tx1"/>
                </a:solidFill>
                <a:effectLst/>
                <a:latin typeface="+mn-lt"/>
                <a:ea typeface="+mn-ea"/>
                <a:cs typeface="+mn-cs"/>
              </a:rPr>
              <a:t> and very long component). Although the signal for the protonated compound has similar decay components, it has an additional ultrafast component (about 600 </a:t>
            </a:r>
            <a:r>
              <a:rPr lang="en-US" sz="1200" kern="1200" dirty="0" err="1" smtClean="0">
                <a:solidFill>
                  <a:schemeClr val="tx1"/>
                </a:solidFill>
                <a:effectLst/>
                <a:latin typeface="+mn-lt"/>
                <a:ea typeface="+mn-ea"/>
                <a:cs typeface="+mn-cs"/>
              </a:rPr>
              <a:t>fs</a:t>
            </a:r>
            <a:r>
              <a:rPr lang="en-US" sz="1200" kern="1200" dirty="0" smtClean="0">
                <a:solidFill>
                  <a:schemeClr val="tx1"/>
                </a:solidFill>
                <a:effectLst/>
                <a:latin typeface="+mn-lt"/>
                <a:ea typeface="+mn-ea"/>
                <a:cs typeface="+mn-cs"/>
              </a:rPr>
              <a:t>) as seen in the inset of Fig. 6. In addition, the lifetime of the bleach signal of BIMBDP around 528 nm decreases with protonation (Fig. 7). Due to the ultra- fast component, this signal may be attributed to weakly stimulated emission from a charge transfer state that may exist at an energy level below the LUMO level of the BODIPY moiety in BIMBDP. This lower energy level could be attributed to the LUMO energy level of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in BIMBDP compound. Because of the short lifetime of this lower energy level, the electron population of the LUMO level of BODIPY moiety in BIMBDP (bleach at 528 nm) decreases through this lower energy level (Fig. 7). Therefore, </a:t>
            </a:r>
            <a:r>
              <a:rPr lang="en-US" sz="1200" kern="1200" dirty="0" err="1" smtClean="0">
                <a:solidFill>
                  <a:schemeClr val="tx1"/>
                </a:solidFill>
                <a:effectLst/>
                <a:latin typeface="+mn-lt"/>
                <a:ea typeface="+mn-ea"/>
                <a:cs typeface="+mn-cs"/>
              </a:rPr>
              <a:t>fluo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rescence</a:t>
            </a:r>
            <a:r>
              <a:rPr lang="en-US" sz="1200" kern="1200" dirty="0" smtClean="0">
                <a:solidFill>
                  <a:schemeClr val="tx1"/>
                </a:solidFill>
                <a:effectLst/>
                <a:latin typeface="+mn-lt"/>
                <a:ea typeface="+mn-ea"/>
                <a:cs typeface="+mn-cs"/>
              </a:rPr>
              <a:t> from the LUMO level of the BODIPY moiety in BIMBDP is quenched when protonated. In an attempt to make sure that the LUMO level of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in BIMBDP decreases during protonation we performed DFT calculation.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5039F69F-8056-734B-B9D5-E324E776CCB8}" type="slidenum">
              <a:rPr lang="en-US" smtClean="0"/>
              <a:pPr/>
              <a:t>18</a:t>
            </a:fld>
            <a:endParaRPr lang="en-US"/>
          </a:p>
        </p:txBody>
      </p:sp>
    </p:spTree>
    <p:extLst>
      <p:ext uri="{BB962C8B-B14F-4D97-AF65-F5344CB8AC3E}">
        <p14:creationId xmlns:p14="http://schemas.microsoft.com/office/powerpoint/2010/main" xmlns="" val="1629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Density functional theory is a quantum chemistry calculation approach, which could be very helpful to the explanations of </a:t>
            </a:r>
            <a:r>
              <a:rPr lang="en-US" sz="1200" kern="1200" dirty="0" err="1" smtClean="0">
                <a:solidFill>
                  <a:schemeClr val="tx1"/>
                </a:solidFill>
                <a:effectLst/>
                <a:latin typeface="+mn-lt"/>
                <a:ea typeface="+mn-ea"/>
                <a:cs typeface="+mn-cs"/>
              </a:rPr>
              <a:t>var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ious</a:t>
            </a:r>
            <a:r>
              <a:rPr lang="en-US" sz="1200" kern="1200" dirty="0" smtClean="0">
                <a:solidFill>
                  <a:schemeClr val="tx1"/>
                </a:solidFill>
                <a:effectLst/>
                <a:latin typeface="+mn-lt"/>
                <a:ea typeface="+mn-ea"/>
                <a:cs typeface="+mn-cs"/>
              </a:rPr>
              <a:t> phenomena in chemical systems. The </a:t>
            </a:r>
            <a:r>
              <a:rPr lang="en-US" sz="1200" kern="1200" dirty="0" err="1" smtClean="0">
                <a:solidFill>
                  <a:schemeClr val="tx1"/>
                </a:solidFill>
                <a:effectLst/>
                <a:latin typeface="+mn-lt"/>
                <a:ea typeface="+mn-ea"/>
                <a:cs typeface="+mn-cs"/>
              </a:rPr>
              <a:t>photoinduced</a:t>
            </a:r>
            <a:r>
              <a:rPr lang="en-US" sz="1200" kern="1200" dirty="0" smtClean="0">
                <a:solidFill>
                  <a:schemeClr val="tx1"/>
                </a:solidFill>
                <a:effectLst/>
                <a:latin typeface="+mn-lt"/>
                <a:ea typeface="+mn-ea"/>
                <a:cs typeface="+mn-cs"/>
              </a:rPr>
              <a:t> electron transfer (PET) mechanism can be enlightened using this powerful tool [34]. This mechanism depends on the change of energy </a:t>
            </a:r>
            <a:r>
              <a:rPr lang="en-US" sz="1200" kern="1200" dirty="0" err="1" smtClean="0">
                <a:solidFill>
                  <a:schemeClr val="tx1"/>
                </a:solidFill>
                <a:effectLst/>
                <a:latin typeface="+mn-lt"/>
                <a:ea typeface="+mn-ea"/>
                <a:cs typeface="+mn-cs"/>
              </a:rPr>
              <a:t>lev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els</a:t>
            </a:r>
            <a:r>
              <a:rPr lang="en-US" sz="1200" kern="1200" dirty="0" smtClean="0">
                <a:solidFill>
                  <a:schemeClr val="tx1"/>
                </a:solidFill>
                <a:effectLst/>
                <a:latin typeface="+mn-lt"/>
                <a:ea typeface="+mn-ea"/>
                <a:cs typeface="+mn-cs"/>
              </a:rPr>
              <a:t> of the frontier molecular orbitals of a specific compound due to different environments. In our case, a molecular modeling study was performed based on our novel BODIPY compound using DFT. Computational details can be found in the Supporting </a:t>
            </a:r>
            <a:r>
              <a:rPr lang="en-US" sz="1200" kern="1200" dirty="0" err="1" smtClean="0">
                <a:solidFill>
                  <a:schemeClr val="tx1"/>
                </a:solidFill>
                <a:effectLst/>
                <a:latin typeface="+mn-lt"/>
                <a:ea typeface="+mn-ea"/>
                <a:cs typeface="+mn-cs"/>
              </a:rPr>
              <a:t>Informa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section. As can be seen from Fig. 8, our calculations revealed that the HOMO and LUMO energy levels of BODIPY are located between HOMO−1 and LUMO+1 energy levels of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in the neutral state. However, protonation of </a:t>
            </a:r>
            <a:r>
              <a:rPr lang="en-US" sz="1200" kern="1200" dirty="0" err="1" smtClean="0">
                <a:solidFill>
                  <a:schemeClr val="tx1"/>
                </a:solidFill>
                <a:effectLst/>
                <a:latin typeface="+mn-lt"/>
                <a:ea typeface="+mn-ea"/>
                <a:cs typeface="+mn-cs"/>
              </a:rPr>
              <a:t>benzimida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zole</a:t>
            </a:r>
            <a:r>
              <a:rPr lang="en-US" sz="1200" kern="1200" dirty="0" smtClean="0">
                <a:solidFill>
                  <a:schemeClr val="tx1"/>
                </a:solidFill>
                <a:effectLst/>
                <a:latin typeface="+mn-lt"/>
                <a:ea typeface="+mn-ea"/>
                <a:cs typeface="+mn-cs"/>
              </a:rPr>
              <a:t> moiety dramatically changes the energy levels and the LUMO energy (−5.84 </a:t>
            </a:r>
            <a:r>
              <a:rPr lang="en-US" sz="1200" kern="1200" dirty="0" err="1" smtClean="0">
                <a:solidFill>
                  <a:schemeClr val="tx1"/>
                </a:solidFill>
                <a:effectLst/>
                <a:latin typeface="+mn-lt"/>
                <a:ea typeface="+mn-ea"/>
                <a:cs typeface="+mn-cs"/>
              </a:rPr>
              <a:t>eV</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drops under the LUMO energy of the BODIPY moiety (−4.66 </a:t>
            </a:r>
            <a:r>
              <a:rPr lang="en-US" sz="1200" kern="1200" dirty="0" err="1" smtClean="0">
                <a:solidFill>
                  <a:schemeClr val="tx1"/>
                </a:solidFill>
                <a:effectLst/>
                <a:latin typeface="+mn-lt"/>
                <a:ea typeface="+mn-ea"/>
                <a:cs typeface="+mn-cs"/>
              </a:rPr>
              <a:t>eV</a:t>
            </a:r>
            <a:r>
              <a:rPr lang="en-US" sz="1200" kern="1200" dirty="0" smtClean="0">
                <a:solidFill>
                  <a:schemeClr val="tx1"/>
                </a:solidFill>
                <a:effectLst/>
                <a:latin typeface="+mn-lt"/>
                <a:ea typeface="+mn-ea"/>
                <a:cs typeface="+mn-cs"/>
              </a:rPr>
              <a:t>) showed in Fig. 8. This find- </a:t>
            </a: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explains the nature of the electronic transfer from the BODIPY moiety to the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upon protonation and reflects complete agreement with the results of a similar study.</a:t>
            </a:r>
          </a:p>
          <a:p>
            <a:r>
              <a:rPr lang="en-US" sz="1200"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5039F69F-8056-734B-B9D5-E324E776CCB8}" type="slidenum">
              <a:rPr lang="en-US" smtClean="0"/>
              <a:pPr/>
              <a:t>19</a:t>
            </a:fld>
            <a:endParaRPr lang="en-US"/>
          </a:p>
        </p:txBody>
      </p:sp>
    </p:spTree>
    <p:extLst>
      <p:ext uri="{BB962C8B-B14F-4D97-AF65-F5344CB8AC3E}">
        <p14:creationId xmlns:p14="http://schemas.microsoft.com/office/powerpoint/2010/main" xmlns="" val="229301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Based on our experimental and theoretical results discussed above we suggest donor-PET mechanism depicted schematically in Fig. 9 for this study. According to the mechanism, the energy levels of BODIPY stand between that of the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group. Therefore, the fluorescence signal comes from the LUMO level of BODIPY moiety of BIMBDP compound in neutral state. Upon pro- </a:t>
            </a:r>
            <a:r>
              <a:rPr lang="en-US" sz="1200" kern="1200" dirty="0" err="1" smtClean="0">
                <a:solidFill>
                  <a:schemeClr val="tx1"/>
                </a:solidFill>
                <a:effectLst/>
                <a:latin typeface="+mn-lt"/>
                <a:ea typeface="+mn-ea"/>
                <a:cs typeface="+mn-cs"/>
              </a:rPr>
              <a:t>tonation</a:t>
            </a:r>
            <a:r>
              <a:rPr lang="en-US" sz="1200" kern="1200" dirty="0" smtClean="0">
                <a:solidFill>
                  <a:schemeClr val="tx1"/>
                </a:solidFill>
                <a:effectLst/>
                <a:latin typeface="+mn-lt"/>
                <a:ea typeface="+mn-ea"/>
                <a:cs typeface="+mn-cs"/>
              </a:rPr>
              <a:t>, the HOMO and LUMO energy levels of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moiety decrease resulting in a decrease of the LUMO level of </a:t>
            </a:r>
            <a:r>
              <a:rPr lang="en-US" sz="1200" kern="1200" dirty="0" err="1" smtClean="0">
                <a:solidFill>
                  <a:schemeClr val="tx1"/>
                </a:solidFill>
                <a:effectLst/>
                <a:latin typeface="+mn-lt"/>
                <a:ea typeface="+mn-ea"/>
                <a:cs typeface="+mn-cs"/>
              </a:rPr>
              <a:t>benz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imidazolium</a:t>
            </a:r>
            <a:r>
              <a:rPr lang="en-US" sz="1200" kern="1200" dirty="0" smtClean="0">
                <a:solidFill>
                  <a:schemeClr val="tx1"/>
                </a:solidFill>
                <a:effectLst/>
                <a:latin typeface="+mn-lt"/>
                <a:ea typeface="+mn-ea"/>
                <a:cs typeface="+mn-cs"/>
              </a:rPr>
              <a:t> moiety becoming lower than that of BOIDPY moiety. </a:t>
            </a:r>
          </a:p>
          <a:p>
            <a:endParaRPr lang="en-US" dirty="0" smtClean="0"/>
          </a:p>
          <a:p>
            <a:r>
              <a:rPr lang="en-US" sz="1200" kern="1200" dirty="0" smtClean="0">
                <a:solidFill>
                  <a:schemeClr val="tx1"/>
                </a:solidFill>
                <a:effectLst/>
                <a:latin typeface="+mn-lt"/>
                <a:ea typeface="+mn-ea"/>
                <a:cs typeface="+mn-cs"/>
              </a:rPr>
              <a:t>When the </a:t>
            </a:r>
            <a:r>
              <a:rPr lang="en-US" sz="1200" kern="1200" dirty="0" err="1" smtClean="0">
                <a:solidFill>
                  <a:schemeClr val="tx1"/>
                </a:solidFill>
                <a:effectLst/>
                <a:latin typeface="+mn-lt"/>
                <a:ea typeface="+mn-ea"/>
                <a:cs typeface="+mn-cs"/>
              </a:rPr>
              <a:t>borondipyrromethene</a:t>
            </a:r>
            <a:r>
              <a:rPr lang="en-US" sz="1200" kern="1200" dirty="0" smtClean="0">
                <a:solidFill>
                  <a:schemeClr val="tx1"/>
                </a:solidFill>
                <a:effectLst/>
                <a:latin typeface="+mn-lt"/>
                <a:ea typeface="+mn-ea"/>
                <a:cs typeface="+mn-cs"/>
              </a:rPr>
              <a:t> group is excited in acidic media, electron transfer occurs from the LUMO energy level of the BODIPY subunit to that of the </a:t>
            </a:r>
            <a:r>
              <a:rPr lang="en-US" sz="1200" kern="1200" dirty="0" err="1" smtClean="0">
                <a:solidFill>
                  <a:schemeClr val="tx1"/>
                </a:solidFill>
                <a:effectLst/>
                <a:latin typeface="+mn-lt"/>
                <a:ea typeface="+mn-ea"/>
                <a:cs typeface="+mn-cs"/>
              </a:rPr>
              <a:t>benzimidazole</a:t>
            </a:r>
            <a:r>
              <a:rPr lang="en-US" sz="1200" kern="1200" dirty="0" smtClean="0">
                <a:solidFill>
                  <a:schemeClr val="tx1"/>
                </a:solidFill>
                <a:effectLst/>
                <a:latin typeface="+mn-lt"/>
                <a:ea typeface="+mn-ea"/>
                <a:cs typeface="+mn-cs"/>
              </a:rPr>
              <a:t> group causing </a:t>
            </a:r>
            <a:r>
              <a:rPr lang="en-US" sz="1200" kern="1200" dirty="0" err="1" smtClean="0">
                <a:solidFill>
                  <a:schemeClr val="tx1"/>
                </a:solidFill>
                <a:effectLst/>
                <a:latin typeface="+mn-lt"/>
                <a:ea typeface="+mn-ea"/>
                <a:cs typeface="+mn-cs"/>
              </a:rPr>
              <a:t>fluores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cence</a:t>
            </a:r>
            <a:r>
              <a:rPr lang="en-US" sz="1200" kern="1200" dirty="0" smtClean="0">
                <a:solidFill>
                  <a:schemeClr val="tx1"/>
                </a:solidFill>
                <a:effectLst/>
                <a:latin typeface="+mn-lt"/>
                <a:ea typeface="+mn-ea"/>
                <a:cs typeface="+mn-cs"/>
              </a:rPr>
              <a:t> quenching as observed in the fluorescence and pump probe experiments. This charge transfer is known as donor type </a:t>
            </a:r>
            <a:r>
              <a:rPr lang="en-US" sz="1200" kern="1200" dirty="0" err="1" smtClean="0">
                <a:solidFill>
                  <a:schemeClr val="tx1"/>
                </a:solidFill>
                <a:effectLst/>
                <a:latin typeface="+mn-lt"/>
                <a:ea typeface="+mn-ea"/>
                <a:cs typeface="+mn-cs"/>
              </a:rPr>
              <a:t>photoin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duced</a:t>
            </a:r>
            <a:r>
              <a:rPr lang="en-US" sz="1200" kern="1200" dirty="0" smtClean="0">
                <a:solidFill>
                  <a:schemeClr val="tx1"/>
                </a:solidFill>
                <a:effectLst/>
                <a:latin typeface="+mn-lt"/>
                <a:ea typeface="+mn-ea"/>
                <a:cs typeface="+mn-cs"/>
              </a:rPr>
              <a:t> electron transfer (d-PET). No drastic wavelength shifts were observed similar to other fluorescent probes operating based on the d-PET mechanism.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39F69F-8056-734B-B9D5-E324E776CCB8}" type="slidenum">
              <a:rPr lang="en-US" smtClean="0"/>
              <a:pPr/>
              <a:t>20</a:t>
            </a:fld>
            <a:endParaRPr lang="en-US"/>
          </a:p>
        </p:txBody>
      </p:sp>
    </p:spTree>
    <p:extLst>
      <p:ext uri="{BB962C8B-B14F-4D97-AF65-F5344CB8AC3E}">
        <p14:creationId xmlns:p14="http://schemas.microsoft.com/office/powerpoint/2010/main" xmlns="" val="14628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9/24/2014</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tr-TR"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9/24/2014</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tr-TR"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tr-TR"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9/24/2014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tr-TR"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9/24/2014</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tr-TR"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9/24/2014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tr-TR"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nationalsymposium.com/link%20her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hyperlink" Target="http://www.nationalsymposium.com/link%20he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optics.conferenceserie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428604"/>
            <a:ext cx="7772400" cy="898521"/>
          </a:xfrm>
        </p:spPr>
        <p:txBody>
          <a:bodyPr/>
          <a:lstStyle/>
          <a:p>
            <a:pPr algn="ctr"/>
            <a:r>
              <a:rPr lang="en-IN" dirty="0" smtClean="0"/>
              <a:t>About Omics Group</a:t>
            </a:r>
            <a:endParaRPr lang="en-IN" dirty="0"/>
          </a:p>
        </p:txBody>
      </p:sp>
      <p:sp>
        <p:nvSpPr>
          <p:cNvPr id="3" name="Subtitle 2"/>
          <p:cNvSpPr>
            <a:spLocks noGrp="1"/>
          </p:cNvSpPr>
          <p:nvPr>
            <p:ph type="subTitle" idx="1"/>
          </p:nvPr>
        </p:nvSpPr>
        <p:spPr>
          <a:xfrm>
            <a:off x="404735" y="2158584"/>
            <a:ext cx="8109678" cy="3717560"/>
          </a:xfrm>
        </p:spPr>
        <p:txBody>
          <a:bodyPr>
            <a:normAutofit/>
          </a:bodyPr>
          <a:lstStyle/>
          <a:p>
            <a:pPr algn="just"/>
            <a:r>
              <a:rPr lang="en-IN" dirty="0">
                <a:solidFill>
                  <a:schemeClr val="tx1"/>
                </a:solidFill>
                <a:cs typeface="Times New Roman" pitchFamily="18" charset="0"/>
                <a:hlinkClick r:id="rId2"/>
              </a:rPr>
              <a:t>OMICS Group</a:t>
            </a:r>
            <a:r>
              <a:rPr lang="en-IN" dirty="0">
                <a:solidFill>
                  <a:schemeClr val="tx1"/>
                </a:solidFill>
                <a:cs typeface="Times New Roman" pitchFamily="18" charset="0"/>
              </a:rPr>
              <a:t> International through its Open Access Initiative is committed to make genuine and reliable contributions to the scientific community. </a:t>
            </a:r>
            <a:r>
              <a:rPr lang="en-IN" dirty="0">
                <a:solidFill>
                  <a:schemeClr val="tx1"/>
                </a:solidFill>
                <a:cs typeface="Times New Roman" pitchFamily="18" charset="0"/>
                <a:hlinkClick r:id="rId2"/>
              </a:rPr>
              <a:t>OMICS Group</a:t>
            </a:r>
            <a:r>
              <a:rPr lang="en-IN" dirty="0">
                <a:solidFill>
                  <a:schemeClr val="tx1"/>
                </a:solidFill>
                <a:cs typeface="Times New Roman" pitchFamily="18" charset="0"/>
              </a:rPr>
              <a:t> hosts over 400 leading-edge peer reviewed Open Access Journals and organize over 300 International Conferences annually all over the world. OMICS Publishing Group journals have over 3 million readers and the fame and success of the same can be attributed to the strong editorial board which contains over 30000 eminent personalities that ensure a rapid, quality and quick review process.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Techniques</a:t>
            </a:r>
            <a:endParaRPr lang="en-US" dirty="0"/>
          </a:p>
        </p:txBody>
      </p:sp>
      <p:pic>
        <p:nvPicPr>
          <p:cNvPr id="4" name="Picture 7" descr="CIMG2927"/>
          <p:cNvPicPr>
            <a:picLocks noChangeAspect="1" noChangeArrowheads="1"/>
          </p:cNvPicPr>
          <p:nvPr/>
        </p:nvPicPr>
        <p:blipFill>
          <a:blip r:embed="rId2" cstate="print">
            <a:extLst>
              <a:ext uri="{28A0092B-C50C-407E-A947-70E740481C1C}">
                <a14:useLocalDpi xmlns:a14="http://schemas.microsoft.com/office/drawing/2010/main" xmlns="" val="0"/>
              </a:ext>
            </a:extLst>
          </a:blip>
          <a:srcRect l="6000" t="2667" r="6000" b="1334"/>
          <a:stretch>
            <a:fillRect/>
          </a:stretch>
        </p:blipFill>
        <p:spPr bwMode="auto">
          <a:xfrm>
            <a:off x="6479338" y="1840966"/>
            <a:ext cx="2009178" cy="16438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8" name="Picture 11" descr="DSC_003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89531" y="4619143"/>
            <a:ext cx="2879045" cy="19139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9" name="Picture 8"/>
          <p:cNvPicPr>
            <a:picLocks noChangeAspect="1"/>
          </p:cNvPicPr>
          <p:nvPr/>
        </p:nvPicPr>
        <p:blipFill>
          <a:blip r:embed="rId4"/>
          <a:stretch>
            <a:fillRect/>
          </a:stretch>
        </p:blipFill>
        <p:spPr>
          <a:xfrm>
            <a:off x="311356" y="3385084"/>
            <a:ext cx="3309413" cy="16149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ontent Placeholder 2"/>
          <p:cNvSpPr>
            <a:spLocks noGrp="1"/>
          </p:cNvSpPr>
          <p:nvPr>
            <p:ph idx="1"/>
          </p:nvPr>
        </p:nvSpPr>
        <p:spPr>
          <a:xfrm>
            <a:off x="1093531" y="2093213"/>
            <a:ext cx="5409608" cy="569690"/>
          </a:xfrm>
          <a:solidFill>
            <a:schemeClr val="bg1"/>
          </a:solidFill>
          <a:ln>
            <a:solidFill>
              <a:schemeClr val="accent1">
                <a:lumMod val="75000"/>
              </a:schemeClr>
            </a:solidFill>
          </a:ln>
          <a:effectLst>
            <a:outerShdw blurRad="50800" dist="38100" dir="2700000" algn="tl" rotWithShape="0">
              <a:prstClr val="black">
                <a:alpha val="40000"/>
              </a:prstClr>
            </a:outerShdw>
          </a:effectLst>
        </p:spPr>
        <p:txBody>
          <a:bodyPr>
            <a:normAutofit/>
          </a:bodyPr>
          <a:lstStyle/>
          <a:p>
            <a:pPr marL="114300" indent="0">
              <a:buNone/>
            </a:pPr>
            <a:r>
              <a:rPr lang="en-US" dirty="0" smtClean="0">
                <a:solidFill>
                  <a:srgbClr val="564B3C"/>
                </a:solidFill>
              </a:rPr>
              <a:t>Linear absorption spectroscopy</a:t>
            </a:r>
          </a:p>
        </p:txBody>
      </p:sp>
      <p:sp>
        <p:nvSpPr>
          <p:cNvPr id="6" name="Content Placeholder 2"/>
          <p:cNvSpPr txBox="1">
            <a:spLocks/>
          </p:cNvSpPr>
          <p:nvPr/>
        </p:nvSpPr>
        <p:spPr>
          <a:xfrm>
            <a:off x="3385286" y="3779685"/>
            <a:ext cx="4213180" cy="571090"/>
          </a:xfrm>
          <a:prstGeom prst="rect">
            <a:avLst/>
          </a:prstGeom>
          <a:solidFill>
            <a:srgbClr val="FFFFFF"/>
          </a:solidFill>
          <a:ln>
            <a:solidFill>
              <a:srgbClr val="6B7D72"/>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en-US" dirty="0" smtClean="0">
                <a:solidFill>
                  <a:srgbClr val="564B3C"/>
                </a:solidFill>
              </a:rPr>
              <a:t>Emission spectroscopy</a:t>
            </a:r>
          </a:p>
          <a:p>
            <a:endParaRPr lang="en-US" dirty="0">
              <a:solidFill>
                <a:srgbClr val="564B3C"/>
              </a:solidFill>
            </a:endParaRPr>
          </a:p>
        </p:txBody>
      </p:sp>
      <p:sp>
        <p:nvSpPr>
          <p:cNvPr id="7" name="Content Placeholder 2"/>
          <p:cNvSpPr txBox="1">
            <a:spLocks/>
          </p:cNvSpPr>
          <p:nvPr/>
        </p:nvSpPr>
        <p:spPr>
          <a:xfrm>
            <a:off x="1110860" y="5424129"/>
            <a:ext cx="4278671" cy="864779"/>
          </a:xfrm>
          <a:prstGeom prst="rect">
            <a:avLst/>
          </a:prstGeom>
          <a:solidFill>
            <a:srgbClr val="FFFFFF"/>
          </a:solidFill>
          <a:ln>
            <a:solidFill>
              <a:srgbClr val="6B7D72"/>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en-US" dirty="0" smtClean="0">
                <a:solidFill>
                  <a:srgbClr val="564B3C"/>
                </a:solidFill>
              </a:rPr>
              <a:t>Femtosecond transient absorption spectroscopy</a:t>
            </a:r>
          </a:p>
          <a:p>
            <a:endParaRPr lang="en-US" dirty="0">
              <a:solidFill>
                <a:srgbClr val="564B3C"/>
              </a:solidFill>
            </a:endParaRPr>
          </a:p>
        </p:txBody>
      </p:sp>
    </p:spTree>
    <p:extLst>
      <p:ext uri="{BB962C8B-B14F-4D97-AF65-F5344CB8AC3E}">
        <p14:creationId xmlns:p14="http://schemas.microsoft.com/office/powerpoint/2010/main" xmlns="" val="4261230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6" name="Resim 10" descr="C:\Users\Gökhan\AppData\Local\Microsoft\Windows\Temporary Internet Files\Content.Word\Graph1.tif"/>
          <p:cNvPicPr/>
          <p:nvPr/>
        </p:nvPicPr>
        <p:blipFill>
          <a:blip r:embed="rId3" cstate="print"/>
          <a:srcRect/>
          <a:stretch>
            <a:fillRect/>
          </a:stretch>
        </p:blipFill>
        <p:spPr bwMode="auto">
          <a:xfrm>
            <a:off x="1274368" y="2486410"/>
            <a:ext cx="6364288" cy="3595787"/>
          </a:xfrm>
          <a:prstGeom prst="rect">
            <a:avLst/>
          </a:prstGeom>
          <a:noFill/>
          <a:ln w="9525">
            <a:noFill/>
            <a:miter lim="800000"/>
            <a:headEnd/>
            <a:tailEnd/>
          </a:ln>
        </p:spPr>
      </p:pic>
      <p:pic>
        <p:nvPicPr>
          <p:cNvPr id="12" name="Picture 11"/>
          <p:cNvPicPr>
            <a:picLocks noChangeAspect="1"/>
          </p:cNvPicPr>
          <p:nvPr/>
        </p:nvPicPr>
        <p:blipFill rotWithShape="1">
          <a:blip r:embed="rId4"/>
          <a:srcRect t="25258" r="69807"/>
          <a:stretch/>
        </p:blipFill>
        <p:spPr>
          <a:xfrm>
            <a:off x="5946975" y="1620674"/>
            <a:ext cx="870609" cy="144855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4"/>
          <a:srcRect l="35195" t="39928" r="32130"/>
          <a:stretch/>
        </p:blipFill>
        <p:spPr>
          <a:xfrm>
            <a:off x="3824632" y="1604040"/>
            <a:ext cx="1172258" cy="144855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4"/>
          <a:srcRect l="70425" t="32780"/>
          <a:stretch/>
        </p:blipFill>
        <p:spPr>
          <a:xfrm>
            <a:off x="2146579" y="1603311"/>
            <a:ext cx="938189" cy="143322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87507" y="6082197"/>
            <a:ext cx="7646080" cy="646331"/>
          </a:xfrm>
          <a:prstGeom prst="rect">
            <a:avLst/>
          </a:prstGeom>
        </p:spPr>
        <p:txBody>
          <a:bodyPr wrap="square">
            <a:spAutoFit/>
          </a:bodyPr>
          <a:lstStyle/>
          <a:p>
            <a:r>
              <a:rPr lang="en-US" baseline="30000" dirty="0" smtClean="0"/>
              <a:t>(a) Absorption </a:t>
            </a:r>
            <a:r>
              <a:rPr lang="en-US" baseline="30000" dirty="0"/>
              <a:t>spectra of PROBDP in different solvents. </a:t>
            </a:r>
            <a:r>
              <a:rPr lang="en-US" baseline="30000" dirty="0" smtClean="0"/>
              <a:t>(</a:t>
            </a:r>
            <a:r>
              <a:rPr lang="en-US" baseline="30000" dirty="0"/>
              <a:t>b) Emission spectra of PROBDP. (c) Absorption spectra of ALDBDP. (d) Emission spectra of BIMBDP. (e) Absorption spectra of BIMBDP. (f) Emission spectra of BIMBDP.</a:t>
            </a:r>
            <a:endParaRPr lang="en-US" dirty="0"/>
          </a:p>
        </p:txBody>
      </p:sp>
      <p:sp>
        <p:nvSpPr>
          <p:cNvPr id="8" name="TextBox 7"/>
          <p:cNvSpPr txBox="1"/>
          <p:nvPr/>
        </p:nvSpPr>
        <p:spPr>
          <a:xfrm>
            <a:off x="3084768" y="2594132"/>
            <a:ext cx="281097" cy="215444"/>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800" b="1" dirty="0" smtClean="0"/>
              <a:t>1)</a:t>
            </a:r>
            <a:endParaRPr lang="en-US" sz="800" b="1" dirty="0"/>
          </a:p>
        </p:txBody>
      </p:sp>
      <p:sp>
        <p:nvSpPr>
          <p:cNvPr id="15" name="TextBox 14"/>
          <p:cNvSpPr txBox="1"/>
          <p:nvPr/>
        </p:nvSpPr>
        <p:spPr>
          <a:xfrm>
            <a:off x="2796378" y="3250340"/>
            <a:ext cx="281097" cy="215444"/>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800" b="1" dirty="0" smtClean="0"/>
              <a:t>2)</a:t>
            </a:r>
            <a:endParaRPr lang="en-US" sz="800" b="1" dirty="0"/>
          </a:p>
        </p:txBody>
      </p:sp>
      <p:sp>
        <p:nvSpPr>
          <p:cNvPr id="16" name="TextBox 15"/>
          <p:cNvSpPr txBox="1"/>
          <p:nvPr/>
        </p:nvSpPr>
        <p:spPr>
          <a:xfrm>
            <a:off x="2271604" y="3472790"/>
            <a:ext cx="281097" cy="215444"/>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800" b="1" dirty="0" smtClean="0"/>
              <a:t>3)</a:t>
            </a:r>
            <a:endParaRPr lang="en-US" sz="800" b="1" dirty="0"/>
          </a:p>
        </p:txBody>
      </p:sp>
      <p:sp>
        <p:nvSpPr>
          <p:cNvPr id="9" name="Rectangle 8"/>
          <p:cNvSpPr/>
          <p:nvPr/>
        </p:nvSpPr>
        <p:spPr>
          <a:xfrm>
            <a:off x="7786774" y="2486410"/>
            <a:ext cx="1064239" cy="13194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7826703" y="2663024"/>
            <a:ext cx="745404" cy="230832"/>
          </a:xfrm>
          <a:prstGeom prst="rect">
            <a:avLst/>
          </a:prstGeom>
          <a:noFill/>
        </p:spPr>
        <p:txBody>
          <a:bodyPr wrap="none">
            <a:spAutoFit/>
          </a:bodyPr>
          <a:lstStyle/>
          <a:p>
            <a:r>
              <a:rPr lang="en-US" sz="900" b="1" dirty="0" smtClean="0"/>
              <a:t>1) </a:t>
            </a:r>
            <a:r>
              <a:rPr lang="en-US" sz="900" dirty="0" smtClean="0"/>
              <a:t>S0 </a:t>
            </a:r>
            <a:r>
              <a:rPr lang="en-US" sz="900" dirty="0"/>
              <a:t>→ S1 </a:t>
            </a:r>
          </a:p>
        </p:txBody>
      </p:sp>
      <p:sp>
        <p:nvSpPr>
          <p:cNvPr id="7" name="Rectangle 6"/>
          <p:cNvSpPr/>
          <p:nvPr/>
        </p:nvSpPr>
        <p:spPr>
          <a:xfrm>
            <a:off x="7823150" y="3486960"/>
            <a:ext cx="697627" cy="215444"/>
          </a:xfrm>
          <a:prstGeom prst="rect">
            <a:avLst/>
          </a:prstGeom>
          <a:noFill/>
        </p:spPr>
        <p:txBody>
          <a:bodyPr wrap="none">
            <a:spAutoFit/>
          </a:bodyPr>
          <a:lstStyle/>
          <a:p>
            <a:r>
              <a:rPr lang="en-US" sz="800" b="1" dirty="0" smtClean="0"/>
              <a:t>3) </a:t>
            </a:r>
            <a:r>
              <a:rPr lang="en-US" sz="800" dirty="0" smtClean="0"/>
              <a:t>S0 </a:t>
            </a:r>
            <a:r>
              <a:rPr lang="en-US" sz="800" dirty="0"/>
              <a:t>→ S2 </a:t>
            </a:r>
          </a:p>
        </p:txBody>
      </p:sp>
      <p:sp>
        <p:nvSpPr>
          <p:cNvPr id="5" name="Rectangle 4"/>
          <p:cNvSpPr/>
          <p:nvPr/>
        </p:nvSpPr>
        <p:spPr>
          <a:xfrm>
            <a:off x="7830124" y="2949529"/>
            <a:ext cx="1313876" cy="461665"/>
          </a:xfrm>
          <a:prstGeom prst="rect">
            <a:avLst/>
          </a:prstGeom>
          <a:noFill/>
        </p:spPr>
        <p:txBody>
          <a:bodyPr wrap="square">
            <a:spAutoFit/>
          </a:bodyPr>
          <a:lstStyle/>
          <a:p>
            <a:r>
              <a:rPr lang="en-US" sz="800" b="1" dirty="0" smtClean="0"/>
              <a:t>2) </a:t>
            </a:r>
            <a:r>
              <a:rPr lang="en-US" sz="800" dirty="0" smtClean="0"/>
              <a:t>out </a:t>
            </a:r>
            <a:r>
              <a:rPr lang="en-US" sz="800" dirty="0"/>
              <a:t>of plane vibrations of the aromatic skeleton</a:t>
            </a:r>
          </a:p>
        </p:txBody>
      </p:sp>
    </p:spTree>
    <p:extLst>
      <p:ext uri="{BB962C8B-B14F-4D97-AF65-F5344CB8AC3E}">
        <p14:creationId xmlns:p14="http://schemas.microsoft.com/office/powerpoint/2010/main" xmlns="" val="2313158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sp>
        <p:nvSpPr>
          <p:cNvPr id="4" name="Rectangle 3"/>
          <p:cNvSpPr/>
          <p:nvPr/>
        </p:nvSpPr>
        <p:spPr>
          <a:xfrm>
            <a:off x="612373" y="5445245"/>
            <a:ext cx="7977850" cy="923330"/>
          </a:xfrm>
          <a:prstGeom prst="rect">
            <a:avLst/>
          </a:prstGeom>
        </p:spPr>
        <p:txBody>
          <a:bodyPr wrap="square">
            <a:spAutoFit/>
          </a:bodyPr>
          <a:lstStyle/>
          <a:p>
            <a:pPr algn="ctr"/>
            <a:r>
              <a:rPr lang="en-US" dirty="0" smtClean="0"/>
              <a:t>Absorption and emission </a:t>
            </a:r>
            <a:r>
              <a:rPr lang="en-US" dirty="0"/>
              <a:t>spectra of </a:t>
            </a:r>
            <a:r>
              <a:rPr lang="en-US" b="1" dirty="0"/>
              <a:t>BIMBDP</a:t>
            </a:r>
            <a:r>
              <a:rPr lang="en-US" dirty="0"/>
              <a:t> in various pH intervals </a:t>
            </a:r>
            <a:endParaRPr lang="en-US" dirty="0" smtClean="0"/>
          </a:p>
          <a:p>
            <a:pPr algn="ctr"/>
            <a:r>
              <a:rPr lang="en-US" dirty="0" smtClean="0"/>
              <a:t>(</a:t>
            </a:r>
            <a:r>
              <a:rPr lang="en-US" dirty="0"/>
              <a:t>dye concentration was 2x10</a:t>
            </a:r>
            <a:r>
              <a:rPr lang="en-US" baseline="30000" dirty="0"/>
              <a:t>-5</a:t>
            </a:r>
            <a:r>
              <a:rPr lang="en-US" dirty="0"/>
              <a:t> molar in 5:1 methanol-water mixture at excitation wavelength of 525 nm).</a:t>
            </a:r>
          </a:p>
        </p:txBody>
      </p:sp>
      <p:pic>
        <p:nvPicPr>
          <p:cNvPr id="5" name="Resim 2" descr="C:\Users\Gökhan\AppData\Local\Microsoft\Windows\Temporary Internet Files\Content.Word\floresans .tif"/>
          <p:cNvPicPr/>
          <p:nvPr/>
        </p:nvPicPr>
        <p:blipFill>
          <a:blip r:embed="rId3" cstate="print"/>
          <a:srcRect/>
          <a:stretch>
            <a:fillRect/>
          </a:stretch>
        </p:blipFill>
        <p:spPr bwMode="auto">
          <a:xfrm>
            <a:off x="5171625" y="2017217"/>
            <a:ext cx="3707784" cy="3075449"/>
          </a:xfrm>
          <a:prstGeom prst="rect">
            <a:avLst/>
          </a:prstGeom>
          <a:noFill/>
          <a:ln w="9525">
            <a:noFill/>
            <a:miter lim="800000"/>
            <a:headEnd/>
            <a:tailEnd/>
          </a:ln>
        </p:spPr>
      </p:pic>
      <p:pic>
        <p:nvPicPr>
          <p:cNvPr id="7" name="Resim 250" descr="100E4292"/>
          <p:cNvPicPr/>
          <p:nvPr/>
        </p:nvPicPr>
        <p:blipFill>
          <a:blip r:embed="rId4" cstate="print"/>
          <a:srcRect/>
          <a:stretch>
            <a:fillRect/>
          </a:stretch>
        </p:blipFill>
        <p:spPr bwMode="auto">
          <a:xfrm>
            <a:off x="7820951" y="61696"/>
            <a:ext cx="1242652" cy="1586218"/>
          </a:xfrm>
          <a:prstGeom prst="rect">
            <a:avLst/>
          </a:prstGeom>
          <a:ln>
            <a:noFill/>
          </a:ln>
          <a:effectLst>
            <a:outerShdw blurRad="292100" dist="139700" dir="2700000" algn="tl" rotWithShape="0">
              <a:srgbClr val="333333">
                <a:alpha val="65000"/>
              </a:srgbClr>
            </a:outerShdw>
          </a:effectLst>
        </p:spPr>
      </p:pic>
      <p:pic>
        <p:nvPicPr>
          <p:cNvPr id="10" name="Picture 9"/>
          <p:cNvPicPr/>
          <p:nvPr/>
        </p:nvPicPr>
        <p:blipFill>
          <a:blip r:embed="rId5">
            <a:extLst>
              <a:ext uri="{28A0092B-C50C-407E-A947-70E740481C1C}">
                <a14:useLocalDpi xmlns:a14="http://schemas.microsoft.com/office/drawing/2010/main" xmlns="" val="0"/>
              </a:ext>
            </a:extLst>
          </a:blip>
          <a:srcRect/>
          <a:stretch>
            <a:fillRect/>
          </a:stretch>
        </p:blipFill>
        <p:spPr bwMode="auto">
          <a:xfrm>
            <a:off x="712696" y="2017217"/>
            <a:ext cx="3756471" cy="3075449"/>
          </a:xfrm>
          <a:prstGeom prst="rect">
            <a:avLst/>
          </a:prstGeom>
          <a:noFill/>
          <a:ln>
            <a:noFill/>
          </a:ln>
        </p:spPr>
      </p:pic>
      <p:pic>
        <p:nvPicPr>
          <p:cNvPr id="8" name="Picture 7"/>
          <p:cNvPicPr>
            <a:picLocks noChangeAspect="1"/>
          </p:cNvPicPr>
          <p:nvPr/>
        </p:nvPicPr>
        <p:blipFill rotWithShape="1">
          <a:blip r:embed="rId6"/>
          <a:srcRect t="25258" r="69807"/>
          <a:stretch/>
        </p:blipFill>
        <p:spPr>
          <a:xfrm>
            <a:off x="83962" y="83970"/>
            <a:ext cx="939962" cy="1563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62171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5" y="408372"/>
            <a:ext cx="8797637" cy="1039427"/>
          </a:xfrm>
        </p:spPr>
        <p:txBody>
          <a:bodyPr>
            <a:normAutofit/>
          </a:bodyPr>
          <a:lstStyle/>
          <a:p>
            <a:r>
              <a:rPr lang="en-US" sz="2800" dirty="0"/>
              <a:t>Femtosecond transient absorption spectroscopy experiment </a:t>
            </a:r>
          </a:p>
        </p:txBody>
      </p:sp>
      <p:sp>
        <p:nvSpPr>
          <p:cNvPr id="7" name="Rectangle 329"/>
          <p:cNvSpPr>
            <a:spLocks noChangeArrowheads="1"/>
          </p:cNvSpPr>
          <p:nvPr/>
        </p:nvSpPr>
        <p:spPr bwMode="auto">
          <a:xfrm>
            <a:off x="304800" y="3645971"/>
            <a:ext cx="65" cy="369332"/>
          </a:xfrm>
          <a:prstGeom prst="rect">
            <a:avLst/>
          </a:prstGeom>
          <a:solidFill>
            <a:schemeClr val="bg1"/>
          </a:solidFill>
          <a:ln>
            <a:noFill/>
          </a:ln>
          <a:effectLst/>
        </p:spPr>
        <p:txBody>
          <a:bodyPr wrap="none" lIns="0" rIns="0" anchor="ctr">
            <a:spAutoFit/>
          </a:bodyPr>
          <a:lstStyle/>
          <a:p>
            <a:endParaRPr lang="tr-TR">
              <a:solidFill>
                <a:schemeClr val="accent1">
                  <a:lumMod val="50000"/>
                </a:schemeClr>
              </a:solidFill>
              <a:latin typeface="Garamond" pitchFamily="18" charset="0"/>
            </a:endParaRPr>
          </a:p>
        </p:txBody>
      </p:sp>
      <p:sp>
        <p:nvSpPr>
          <p:cNvPr id="8" name="AutoShape 407"/>
          <p:cNvSpPr>
            <a:spLocks noChangeArrowheads="1"/>
          </p:cNvSpPr>
          <p:nvPr/>
        </p:nvSpPr>
        <p:spPr bwMode="auto">
          <a:xfrm rot="14783224">
            <a:off x="8096250" y="1733550"/>
            <a:ext cx="304800" cy="647700"/>
          </a:xfrm>
          <a:prstGeom prst="can">
            <a:avLst>
              <a:gd name="adj" fmla="val 40749"/>
            </a:avLst>
          </a:prstGeom>
          <a:solidFill>
            <a:srgbClr val="80808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 name="AutoShape 401"/>
          <p:cNvSpPr>
            <a:spLocks noChangeArrowheads="1"/>
          </p:cNvSpPr>
          <p:nvPr/>
        </p:nvSpPr>
        <p:spPr bwMode="auto">
          <a:xfrm rot="16200000">
            <a:off x="3600450" y="3105150"/>
            <a:ext cx="2087563" cy="1439863"/>
          </a:xfrm>
          <a:prstGeom prst="cube">
            <a:avLst>
              <a:gd name="adj" fmla="val 63505"/>
            </a:avLst>
          </a:prstGeom>
          <a:solidFill>
            <a:schemeClr val="accent1">
              <a:alpha val="57001"/>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0" name="Oval 402"/>
          <p:cNvSpPr>
            <a:spLocks noChangeArrowheads="1"/>
          </p:cNvSpPr>
          <p:nvPr/>
        </p:nvSpPr>
        <p:spPr bwMode="auto">
          <a:xfrm>
            <a:off x="4211638" y="3573463"/>
            <a:ext cx="215900" cy="433387"/>
          </a:xfrm>
          <a:prstGeom prst="ellipse">
            <a:avLst/>
          </a:prstGeom>
          <a:solidFill>
            <a:schemeClr val="bg2"/>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1" name="Text Box 403"/>
          <p:cNvSpPr txBox="1">
            <a:spLocks noChangeArrowheads="1"/>
          </p:cNvSpPr>
          <p:nvPr/>
        </p:nvSpPr>
        <p:spPr bwMode="auto">
          <a:xfrm>
            <a:off x="924569" y="1584208"/>
            <a:ext cx="148470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r>
              <a:rPr lang="tr-TR" dirty="0" smtClean="0">
                <a:solidFill>
                  <a:schemeClr val="accent1">
                    <a:lumMod val="50000"/>
                  </a:schemeClr>
                </a:solidFill>
              </a:rPr>
              <a:t>Pump pulse</a:t>
            </a:r>
            <a:endParaRPr lang="en-US" dirty="0">
              <a:solidFill>
                <a:schemeClr val="accent1">
                  <a:lumMod val="50000"/>
                </a:schemeClr>
              </a:solidFill>
            </a:endParaRPr>
          </a:p>
        </p:txBody>
      </p:sp>
      <p:sp>
        <p:nvSpPr>
          <p:cNvPr id="12" name="Freeform 404"/>
          <p:cNvSpPr>
            <a:spLocks/>
          </p:cNvSpPr>
          <p:nvPr/>
        </p:nvSpPr>
        <p:spPr bwMode="auto">
          <a:xfrm rot="2259662">
            <a:off x="901700" y="2003425"/>
            <a:ext cx="242888" cy="293688"/>
          </a:xfrm>
          <a:custGeom>
            <a:avLst/>
            <a:gdLst>
              <a:gd name="T0" fmla="*/ 0 w 499"/>
              <a:gd name="T1" fmla="*/ 159 h 318"/>
              <a:gd name="T2" fmla="*/ 45 w 499"/>
              <a:gd name="T3" fmla="*/ 23 h 318"/>
              <a:gd name="T4" fmla="*/ 91 w 499"/>
              <a:gd name="T5" fmla="*/ 295 h 318"/>
              <a:gd name="T6" fmla="*/ 136 w 499"/>
              <a:gd name="T7" fmla="*/ 23 h 318"/>
              <a:gd name="T8" fmla="*/ 181 w 499"/>
              <a:gd name="T9" fmla="*/ 295 h 318"/>
              <a:gd name="T10" fmla="*/ 272 w 499"/>
              <a:gd name="T11" fmla="*/ 23 h 318"/>
              <a:gd name="T12" fmla="*/ 317 w 499"/>
              <a:gd name="T13" fmla="*/ 295 h 318"/>
              <a:gd name="T14" fmla="*/ 363 w 499"/>
              <a:gd name="T15" fmla="*/ 159 h 318"/>
              <a:gd name="T16" fmla="*/ 499 w 499"/>
              <a:gd name="T17"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18">
                <a:moveTo>
                  <a:pt x="0" y="159"/>
                </a:moveTo>
                <a:cubicBezTo>
                  <a:pt x="15" y="79"/>
                  <a:pt x="30" y="0"/>
                  <a:pt x="45" y="23"/>
                </a:cubicBezTo>
                <a:cubicBezTo>
                  <a:pt x="60" y="46"/>
                  <a:pt x="76" y="295"/>
                  <a:pt x="91" y="295"/>
                </a:cubicBezTo>
                <a:cubicBezTo>
                  <a:pt x="106" y="295"/>
                  <a:pt x="121" y="23"/>
                  <a:pt x="136" y="23"/>
                </a:cubicBezTo>
                <a:cubicBezTo>
                  <a:pt x="151" y="23"/>
                  <a:pt x="158" y="295"/>
                  <a:pt x="181" y="295"/>
                </a:cubicBezTo>
                <a:cubicBezTo>
                  <a:pt x="204" y="295"/>
                  <a:pt x="249" y="23"/>
                  <a:pt x="272" y="23"/>
                </a:cubicBezTo>
                <a:cubicBezTo>
                  <a:pt x="295" y="23"/>
                  <a:pt x="302" y="272"/>
                  <a:pt x="317" y="295"/>
                </a:cubicBezTo>
                <a:cubicBezTo>
                  <a:pt x="332" y="318"/>
                  <a:pt x="333" y="182"/>
                  <a:pt x="363" y="159"/>
                </a:cubicBezTo>
                <a:cubicBezTo>
                  <a:pt x="393" y="136"/>
                  <a:pt x="446" y="147"/>
                  <a:pt x="499" y="159"/>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13" name="Text Box 405"/>
          <p:cNvSpPr txBox="1">
            <a:spLocks noChangeArrowheads="1"/>
          </p:cNvSpPr>
          <p:nvPr/>
        </p:nvSpPr>
        <p:spPr bwMode="auto">
          <a:xfrm>
            <a:off x="304800" y="4191000"/>
            <a:ext cx="244792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r>
              <a:rPr lang="tr-TR" sz="1400" dirty="0" smtClean="0">
                <a:solidFill>
                  <a:schemeClr val="accent1">
                    <a:lumMod val="50000"/>
                  </a:schemeClr>
                </a:solidFill>
              </a:rPr>
              <a:t>Probe pump pulse comes after pump</a:t>
            </a:r>
            <a:endParaRPr lang="en-US" sz="1400" dirty="0">
              <a:solidFill>
                <a:schemeClr val="accent1">
                  <a:lumMod val="50000"/>
                </a:schemeClr>
              </a:solidFill>
              <a:cs typeface="Arial" pitchFamily="34" charset="0"/>
            </a:endParaRPr>
          </a:p>
        </p:txBody>
      </p:sp>
      <p:sp>
        <p:nvSpPr>
          <p:cNvPr id="14" name="Text Box 406"/>
          <p:cNvSpPr txBox="1">
            <a:spLocks noChangeArrowheads="1"/>
          </p:cNvSpPr>
          <p:nvPr/>
        </p:nvSpPr>
        <p:spPr bwMode="auto">
          <a:xfrm>
            <a:off x="4427538" y="5014913"/>
            <a:ext cx="101021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r>
              <a:rPr lang="tr-TR" b="1" dirty="0" smtClean="0">
                <a:solidFill>
                  <a:schemeClr val="accent1">
                    <a:lumMod val="50000"/>
                  </a:schemeClr>
                </a:solidFill>
              </a:rPr>
              <a:t>sample</a:t>
            </a:r>
            <a:endParaRPr lang="en-US" b="1" dirty="0">
              <a:solidFill>
                <a:schemeClr val="accent1">
                  <a:lumMod val="50000"/>
                </a:schemeClr>
              </a:solidFill>
            </a:endParaRPr>
          </a:p>
        </p:txBody>
      </p:sp>
      <p:grpSp>
        <p:nvGrpSpPr>
          <p:cNvPr id="15" name="Group 408"/>
          <p:cNvGrpSpPr>
            <a:grpSpLocks/>
          </p:cNvGrpSpPr>
          <p:nvPr/>
        </p:nvGrpSpPr>
        <p:grpSpPr bwMode="auto">
          <a:xfrm rot="-1392303">
            <a:off x="609600" y="4876800"/>
            <a:ext cx="1295400" cy="287338"/>
            <a:chOff x="2493" y="3175"/>
            <a:chExt cx="1049" cy="325"/>
          </a:xfrm>
        </p:grpSpPr>
        <p:sp>
          <p:nvSpPr>
            <p:cNvPr id="16" name="Arc 409"/>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7" name="Arc 410"/>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8" name="Group 411"/>
            <p:cNvGrpSpPr>
              <a:grpSpLocks/>
            </p:cNvGrpSpPr>
            <p:nvPr/>
          </p:nvGrpSpPr>
          <p:grpSpPr bwMode="auto">
            <a:xfrm>
              <a:off x="3035" y="3185"/>
              <a:ext cx="44" cy="315"/>
              <a:chOff x="3317" y="360"/>
              <a:chExt cx="132" cy="3169"/>
            </a:xfrm>
          </p:grpSpPr>
          <p:sp>
            <p:nvSpPr>
              <p:cNvPr id="90" name="Arc 412"/>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 name="Arc 413"/>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9" name="Arc 414"/>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 name="Arc 415"/>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 name="Arc 416"/>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2" name="Arc 417"/>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3" name="Arc 418"/>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4" name="Arc 419"/>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5" name="Arc 420"/>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6" name="Arc 421"/>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7" name="Arc 422"/>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8" name="Arc 423"/>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 name="Arc 424"/>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0" name="Arc 425"/>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1" name="Arc 426"/>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2" name="Arc 427"/>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3" name="Arc 428"/>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4" name="Arc 429"/>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5" name="Arc 430"/>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6" name="Arc 431"/>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 name="Arc 432"/>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8" name="Arc 433"/>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9" name="Arc 434"/>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0" name="Arc 435"/>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1" name="Arc 436"/>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42" name="Group 437"/>
            <p:cNvGrpSpPr>
              <a:grpSpLocks/>
            </p:cNvGrpSpPr>
            <p:nvPr/>
          </p:nvGrpSpPr>
          <p:grpSpPr bwMode="auto">
            <a:xfrm>
              <a:off x="2801" y="3257"/>
              <a:ext cx="28" cy="185"/>
              <a:chOff x="2377" y="522"/>
              <a:chExt cx="135" cy="3169"/>
            </a:xfrm>
          </p:grpSpPr>
          <p:sp>
            <p:nvSpPr>
              <p:cNvPr id="88" name="Arc 43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9" name="Arc 43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43" name="Arc 440"/>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 name="Arc 441"/>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45" name="Group 442"/>
            <p:cNvGrpSpPr>
              <a:grpSpLocks/>
            </p:cNvGrpSpPr>
            <p:nvPr/>
          </p:nvGrpSpPr>
          <p:grpSpPr bwMode="auto">
            <a:xfrm>
              <a:off x="2746" y="3261"/>
              <a:ext cx="28" cy="161"/>
              <a:chOff x="2377" y="522"/>
              <a:chExt cx="135" cy="3169"/>
            </a:xfrm>
          </p:grpSpPr>
          <p:sp>
            <p:nvSpPr>
              <p:cNvPr id="86" name="Arc 44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7" name="Arc 44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6" name="Group 445"/>
            <p:cNvGrpSpPr>
              <a:grpSpLocks/>
            </p:cNvGrpSpPr>
            <p:nvPr/>
          </p:nvGrpSpPr>
          <p:grpSpPr bwMode="auto">
            <a:xfrm flipV="1">
              <a:off x="2720" y="3282"/>
              <a:ext cx="27" cy="137"/>
              <a:chOff x="2377" y="522"/>
              <a:chExt cx="135" cy="3169"/>
            </a:xfrm>
          </p:grpSpPr>
          <p:sp>
            <p:nvSpPr>
              <p:cNvPr id="84" name="Arc 44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5" name="Arc 44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47" name="Arc 448"/>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8" name="Arc 449"/>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9" name="Arc 450"/>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0" name="Arc 451"/>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1" name="Arc 452"/>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 name="Arc 453"/>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53" name="Group 454"/>
            <p:cNvGrpSpPr>
              <a:grpSpLocks/>
            </p:cNvGrpSpPr>
            <p:nvPr/>
          </p:nvGrpSpPr>
          <p:grpSpPr bwMode="auto">
            <a:xfrm flipV="1">
              <a:off x="2635" y="3324"/>
              <a:ext cx="17" cy="52"/>
              <a:chOff x="2377" y="522"/>
              <a:chExt cx="135" cy="3169"/>
            </a:xfrm>
          </p:grpSpPr>
          <p:sp>
            <p:nvSpPr>
              <p:cNvPr id="82" name="Arc 45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 name="Arc 45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4" name="Group 457"/>
            <p:cNvGrpSpPr>
              <a:grpSpLocks/>
            </p:cNvGrpSpPr>
            <p:nvPr/>
          </p:nvGrpSpPr>
          <p:grpSpPr bwMode="auto">
            <a:xfrm>
              <a:off x="2618" y="3332"/>
              <a:ext cx="18" cy="33"/>
              <a:chOff x="2377" y="522"/>
              <a:chExt cx="135" cy="3169"/>
            </a:xfrm>
          </p:grpSpPr>
          <p:sp>
            <p:nvSpPr>
              <p:cNvPr id="80" name="Arc 45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1" name="Arc 45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5" name="Group 460"/>
            <p:cNvGrpSpPr>
              <a:grpSpLocks/>
            </p:cNvGrpSpPr>
            <p:nvPr/>
          </p:nvGrpSpPr>
          <p:grpSpPr bwMode="auto">
            <a:xfrm flipV="1">
              <a:off x="2605" y="3335"/>
              <a:ext cx="14" cy="31"/>
              <a:chOff x="2377" y="522"/>
              <a:chExt cx="135" cy="3169"/>
            </a:xfrm>
          </p:grpSpPr>
          <p:sp>
            <p:nvSpPr>
              <p:cNvPr id="78" name="Arc 46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9" name="Arc 46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6" name="Group 463"/>
            <p:cNvGrpSpPr>
              <a:grpSpLocks/>
            </p:cNvGrpSpPr>
            <p:nvPr/>
          </p:nvGrpSpPr>
          <p:grpSpPr bwMode="auto">
            <a:xfrm>
              <a:off x="2592" y="3340"/>
              <a:ext cx="13" cy="17"/>
              <a:chOff x="2377" y="522"/>
              <a:chExt cx="135" cy="3169"/>
            </a:xfrm>
          </p:grpSpPr>
          <p:sp>
            <p:nvSpPr>
              <p:cNvPr id="76" name="Arc 46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7" name="Arc 46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7" name="Group 466"/>
            <p:cNvGrpSpPr>
              <a:grpSpLocks/>
            </p:cNvGrpSpPr>
            <p:nvPr/>
          </p:nvGrpSpPr>
          <p:grpSpPr bwMode="auto">
            <a:xfrm flipV="1">
              <a:off x="2580" y="3340"/>
              <a:ext cx="13" cy="18"/>
              <a:chOff x="2377" y="522"/>
              <a:chExt cx="135" cy="3169"/>
            </a:xfrm>
          </p:grpSpPr>
          <p:sp>
            <p:nvSpPr>
              <p:cNvPr id="74" name="Arc 46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 name="Arc 46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8" name="Group 469"/>
            <p:cNvGrpSpPr>
              <a:grpSpLocks/>
            </p:cNvGrpSpPr>
            <p:nvPr/>
          </p:nvGrpSpPr>
          <p:grpSpPr bwMode="auto">
            <a:xfrm>
              <a:off x="2570" y="3345"/>
              <a:ext cx="11" cy="7"/>
              <a:chOff x="2377" y="522"/>
              <a:chExt cx="135" cy="3169"/>
            </a:xfrm>
          </p:grpSpPr>
          <p:sp>
            <p:nvSpPr>
              <p:cNvPr id="72" name="Arc 47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3" name="Arc 47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9" name="Group 472"/>
            <p:cNvGrpSpPr>
              <a:grpSpLocks/>
            </p:cNvGrpSpPr>
            <p:nvPr/>
          </p:nvGrpSpPr>
          <p:grpSpPr bwMode="auto">
            <a:xfrm flipV="1">
              <a:off x="2561" y="3346"/>
              <a:ext cx="10" cy="9"/>
              <a:chOff x="2377" y="522"/>
              <a:chExt cx="135" cy="3169"/>
            </a:xfrm>
          </p:grpSpPr>
          <p:sp>
            <p:nvSpPr>
              <p:cNvPr id="70" name="Arc 47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1" name="Arc 47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0" name="Group 475"/>
            <p:cNvGrpSpPr>
              <a:grpSpLocks/>
            </p:cNvGrpSpPr>
            <p:nvPr/>
          </p:nvGrpSpPr>
          <p:grpSpPr bwMode="auto">
            <a:xfrm>
              <a:off x="2552" y="3346"/>
              <a:ext cx="10" cy="6"/>
              <a:chOff x="2377" y="522"/>
              <a:chExt cx="135" cy="3169"/>
            </a:xfrm>
          </p:grpSpPr>
          <p:sp>
            <p:nvSpPr>
              <p:cNvPr id="68" name="Arc 47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9" name="Arc 47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1" name="Group 478"/>
            <p:cNvGrpSpPr>
              <a:grpSpLocks/>
            </p:cNvGrpSpPr>
            <p:nvPr/>
          </p:nvGrpSpPr>
          <p:grpSpPr bwMode="auto">
            <a:xfrm flipV="1">
              <a:off x="2544" y="3348"/>
              <a:ext cx="9" cy="5"/>
              <a:chOff x="2377" y="522"/>
              <a:chExt cx="135" cy="3169"/>
            </a:xfrm>
          </p:grpSpPr>
          <p:sp>
            <p:nvSpPr>
              <p:cNvPr id="66" name="Arc 47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7" name="Arc 48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2" name="Group 481"/>
            <p:cNvGrpSpPr>
              <a:grpSpLocks/>
            </p:cNvGrpSpPr>
            <p:nvPr/>
          </p:nvGrpSpPr>
          <p:grpSpPr bwMode="auto">
            <a:xfrm>
              <a:off x="2535" y="3349"/>
              <a:ext cx="9" cy="2"/>
              <a:chOff x="2377" y="522"/>
              <a:chExt cx="135" cy="3169"/>
            </a:xfrm>
          </p:grpSpPr>
          <p:sp>
            <p:nvSpPr>
              <p:cNvPr id="64" name="Arc 48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5" name="Arc 48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63" name="Line 484"/>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sp>
        <p:nvSpPr>
          <p:cNvPr id="92" name="Line 486"/>
          <p:cNvSpPr>
            <a:spLocks noChangeShapeType="1"/>
          </p:cNvSpPr>
          <p:nvPr/>
        </p:nvSpPr>
        <p:spPr bwMode="auto">
          <a:xfrm>
            <a:off x="608013" y="6248400"/>
            <a:ext cx="1600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93" name="Line 487"/>
          <p:cNvSpPr>
            <a:spLocks noChangeShapeType="1"/>
          </p:cNvSpPr>
          <p:nvPr/>
        </p:nvSpPr>
        <p:spPr bwMode="auto">
          <a:xfrm flipV="1">
            <a:off x="608013" y="5105400"/>
            <a:ext cx="0" cy="11430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94" name="Freeform 488"/>
          <p:cNvSpPr>
            <a:spLocks/>
          </p:cNvSpPr>
          <p:nvPr/>
        </p:nvSpPr>
        <p:spPr bwMode="auto">
          <a:xfrm>
            <a:off x="684213" y="5791200"/>
            <a:ext cx="1136650" cy="461963"/>
          </a:xfrm>
          <a:custGeom>
            <a:avLst/>
            <a:gdLst>
              <a:gd name="T0" fmla="*/ 0 w 716"/>
              <a:gd name="T1" fmla="*/ 291 h 291"/>
              <a:gd name="T2" fmla="*/ 97 w 716"/>
              <a:gd name="T3" fmla="*/ 139 h 291"/>
              <a:gd name="T4" fmla="*/ 140 w 716"/>
              <a:gd name="T5" fmla="*/ 36 h 291"/>
              <a:gd name="T6" fmla="*/ 237 w 716"/>
              <a:gd name="T7" fmla="*/ 18 h 291"/>
              <a:gd name="T8" fmla="*/ 309 w 716"/>
              <a:gd name="T9" fmla="*/ 0 h 291"/>
              <a:gd name="T10" fmla="*/ 467 w 716"/>
              <a:gd name="T11" fmla="*/ 6 h 291"/>
              <a:gd name="T12" fmla="*/ 497 w 716"/>
              <a:gd name="T13" fmla="*/ 12 h 291"/>
              <a:gd name="T14" fmla="*/ 503 w 716"/>
              <a:gd name="T15" fmla="*/ 30 h 291"/>
              <a:gd name="T16" fmla="*/ 522 w 716"/>
              <a:gd name="T17" fmla="*/ 42 h 291"/>
              <a:gd name="T18" fmla="*/ 558 w 716"/>
              <a:gd name="T19" fmla="*/ 54 h 291"/>
              <a:gd name="T20" fmla="*/ 619 w 716"/>
              <a:gd name="T21" fmla="*/ 139 h 291"/>
              <a:gd name="T22" fmla="*/ 661 w 716"/>
              <a:gd name="T23" fmla="*/ 206 h 291"/>
              <a:gd name="T24" fmla="*/ 691 w 716"/>
              <a:gd name="T25" fmla="*/ 260 h 291"/>
              <a:gd name="T26" fmla="*/ 716 w 716"/>
              <a:gd name="T27" fmla="*/ 2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291">
                <a:moveTo>
                  <a:pt x="0" y="291"/>
                </a:moveTo>
                <a:cubicBezTo>
                  <a:pt x="56" y="251"/>
                  <a:pt x="76" y="202"/>
                  <a:pt x="97" y="139"/>
                </a:cubicBezTo>
                <a:cubicBezTo>
                  <a:pt x="105" y="116"/>
                  <a:pt x="117" y="47"/>
                  <a:pt x="140" y="36"/>
                </a:cubicBezTo>
                <a:cubicBezTo>
                  <a:pt x="173" y="20"/>
                  <a:pt x="199" y="22"/>
                  <a:pt x="237" y="18"/>
                </a:cubicBezTo>
                <a:cubicBezTo>
                  <a:pt x="262" y="13"/>
                  <a:pt x="285" y="6"/>
                  <a:pt x="309" y="0"/>
                </a:cubicBezTo>
                <a:cubicBezTo>
                  <a:pt x="362" y="2"/>
                  <a:pt x="414" y="3"/>
                  <a:pt x="467" y="6"/>
                </a:cubicBezTo>
                <a:cubicBezTo>
                  <a:pt x="477" y="7"/>
                  <a:pt x="489" y="6"/>
                  <a:pt x="497" y="12"/>
                </a:cubicBezTo>
                <a:cubicBezTo>
                  <a:pt x="502" y="16"/>
                  <a:pt x="499" y="25"/>
                  <a:pt x="503" y="30"/>
                </a:cubicBezTo>
                <a:cubicBezTo>
                  <a:pt x="508" y="36"/>
                  <a:pt x="515" y="39"/>
                  <a:pt x="522" y="42"/>
                </a:cubicBezTo>
                <a:cubicBezTo>
                  <a:pt x="534" y="47"/>
                  <a:pt x="558" y="54"/>
                  <a:pt x="558" y="54"/>
                </a:cubicBezTo>
                <a:cubicBezTo>
                  <a:pt x="579" y="85"/>
                  <a:pt x="590" y="112"/>
                  <a:pt x="619" y="139"/>
                </a:cubicBezTo>
                <a:cubicBezTo>
                  <a:pt x="628" y="167"/>
                  <a:pt x="648" y="181"/>
                  <a:pt x="661" y="206"/>
                </a:cubicBezTo>
                <a:cubicBezTo>
                  <a:pt x="672" y="228"/>
                  <a:pt x="663" y="241"/>
                  <a:pt x="691" y="260"/>
                </a:cubicBezTo>
                <a:cubicBezTo>
                  <a:pt x="713" y="275"/>
                  <a:pt x="706" y="266"/>
                  <a:pt x="716" y="285"/>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95" name="Text Box 489"/>
          <p:cNvSpPr txBox="1">
            <a:spLocks noChangeArrowheads="1"/>
          </p:cNvSpPr>
          <p:nvPr/>
        </p:nvSpPr>
        <p:spPr bwMode="auto">
          <a:xfrm>
            <a:off x="684213" y="6324600"/>
            <a:ext cx="1198854"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Wavelength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96" name="Text Box 490"/>
          <p:cNvSpPr txBox="1">
            <a:spLocks noChangeArrowheads="1"/>
          </p:cNvSpPr>
          <p:nvPr/>
        </p:nvSpPr>
        <p:spPr bwMode="auto">
          <a:xfrm rot="16200000">
            <a:off x="-42957" y="5459820"/>
            <a:ext cx="971741"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Intensity </a:t>
            </a:r>
            <a:r>
              <a:rPr lang="tr-TR" sz="1200" dirty="0">
                <a:solidFill>
                  <a:schemeClr val="accent1">
                    <a:lumMod val="50000"/>
                  </a:schemeClr>
                </a:solidFill>
                <a:latin typeface="Garamond" pitchFamily="18" charset="0"/>
              </a:rPr>
              <a:t>(au)</a:t>
            </a:r>
            <a:endParaRPr lang="en-US" sz="1200" dirty="0">
              <a:solidFill>
                <a:schemeClr val="accent1">
                  <a:lumMod val="50000"/>
                </a:schemeClr>
              </a:solidFill>
              <a:latin typeface="Garamond" pitchFamily="18" charset="0"/>
            </a:endParaRPr>
          </a:p>
        </p:txBody>
      </p:sp>
      <p:sp>
        <p:nvSpPr>
          <p:cNvPr id="97" name="Text Box 491"/>
          <p:cNvSpPr txBox="1">
            <a:spLocks noChangeArrowheads="1"/>
          </p:cNvSpPr>
          <p:nvPr/>
        </p:nvSpPr>
        <p:spPr bwMode="auto">
          <a:xfrm>
            <a:off x="511175" y="6249988"/>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98" name="Text Box 492"/>
          <p:cNvSpPr txBox="1">
            <a:spLocks noChangeArrowheads="1"/>
          </p:cNvSpPr>
          <p:nvPr/>
        </p:nvSpPr>
        <p:spPr bwMode="auto">
          <a:xfrm>
            <a:off x="1598613" y="6248400"/>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700</a:t>
            </a:r>
            <a:endParaRPr lang="en-US" sz="900">
              <a:solidFill>
                <a:schemeClr val="accent1">
                  <a:lumMod val="50000"/>
                </a:schemeClr>
              </a:solidFill>
              <a:latin typeface="Garamond" pitchFamily="18" charset="0"/>
            </a:endParaRPr>
          </a:p>
        </p:txBody>
      </p:sp>
      <p:grpSp>
        <p:nvGrpSpPr>
          <p:cNvPr id="99" name="Group 98"/>
          <p:cNvGrpSpPr/>
          <p:nvPr/>
        </p:nvGrpSpPr>
        <p:grpSpPr>
          <a:xfrm>
            <a:off x="5027275" y="1646354"/>
            <a:ext cx="1903799" cy="1496199"/>
            <a:chOff x="5181214" y="1066800"/>
            <a:chExt cx="1903799" cy="1496199"/>
          </a:xfrm>
        </p:grpSpPr>
        <p:sp>
          <p:nvSpPr>
            <p:cNvPr id="100" name="Line 495"/>
            <p:cNvSpPr>
              <a:spLocks noChangeShapeType="1"/>
            </p:cNvSpPr>
            <p:nvPr/>
          </p:nvSpPr>
          <p:spPr bwMode="auto">
            <a:xfrm>
              <a:off x="5484813" y="2209800"/>
              <a:ext cx="1600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01" name="Line 496"/>
            <p:cNvSpPr>
              <a:spLocks noChangeShapeType="1"/>
            </p:cNvSpPr>
            <p:nvPr/>
          </p:nvSpPr>
          <p:spPr bwMode="auto">
            <a:xfrm flipV="1">
              <a:off x="5484813" y="1066800"/>
              <a:ext cx="0" cy="11430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02" name="Freeform 497"/>
            <p:cNvSpPr>
              <a:spLocks/>
            </p:cNvSpPr>
            <p:nvPr/>
          </p:nvSpPr>
          <p:spPr bwMode="auto">
            <a:xfrm>
              <a:off x="5561013" y="1752600"/>
              <a:ext cx="1136650" cy="461963"/>
            </a:xfrm>
            <a:custGeom>
              <a:avLst/>
              <a:gdLst>
                <a:gd name="T0" fmla="*/ 0 w 716"/>
                <a:gd name="T1" fmla="*/ 291 h 291"/>
                <a:gd name="T2" fmla="*/ 97 w 716"/>
                <a:gd name="T3" fmla="*/ 139 h 291"/>
                <a:gd name="T4" fmla="*/ 140 w 716"/>
                <a:gd name="T5" fmla="*/ 36 h 291"/>
                <a:gd name="T6" fmla="*/ 237 w 716"/>
                <a:gd name="T7" fmla="*/ 18 h 291"/>
                <a:gd name="T8" fmla="*/ 309 w 716"/>
                <a:gd name="T9" fmla="*/ 0 h 291"/>
                <a:gd name="T10" fmla="*/ 467 w 716"/>
                <a:gd name="T11" fmla="*/ 6 h 291"/>
                <a:gd name="T12" fmla="*/ 497 w 716"/>
                <a:gd name="T13" fmla="*/ 12 h 291"/>
                <a:gd name="T14" fmla="*/ 503 w 716"/>
                <a:gd name="T15" fmla="*/ 30 h 291"/>
                <a:gd name="T16" fmla="*/ 522 w 716"/>
                <a:gd name="T17" fmla="*/ 42 h 291"/>
                <a:gd name="T18" fmla="*/ 558 w 716"/>
                <a:gd name="T19" fmla="*/ 54 h 291"/>
                <a:gd name="T20" fmla="*/ 619 w 716"/>
                <a:gd name="T21" fmla="*/ 139 h 291"/>
                <a:gd name="T22" fmla="*/ 661 w 716"/>
                <a:gd name="T23" fmla="*/ 206 h 291"/>
                <a:gd name="T24" fmla="*/ 691 w 716"/>
                <a:gd name="T25" fmla="*/ 260 h 291"/>
                <a:gd name="T26" fmla="*/ 716 w 716"/>
                <a:gd name="T27" fmla="*/ 2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291">
                  <a:moveTo>
                    <a:pt x="0" y="291"/>
                  </a:moveTo>
                  <a:cubicBezTo>
                    <a:pt x="56" y="251"/>
                    <a:pt x="76" y="202"/>
                    <a:pt x="97" y="139"/>
                  </a:cubicBezTo>
                  <a:cubicBezTo>
                    <a:pt x="105" y="116"/>
                    <a:pt x="117" y="47"/>
                    <a:pt x="140" y="36"/>
                  </a:cubicBezTo>
                  <a:cubicBezTo>
                    <a:pt x="173" y="20"/>
                    <a:pt x="199" y="22"/>
                    <a:pt x="237" y="18"/>
                  </a:cubicBezTo>
                  <a:cubicBezTo>
                    <a:pt x="262" y="13"/>
                    <a:pt x="285" y="6"/>
                    <a:pt x="309" y="0"/>
                  </a:cubicBezTo>
                  <a:cubicBezTo>
                    <a:pt x="362" y="2"/>
                    <a:pt x="414" y="3"/>
                    <a:pt x="467" y="6"/>
                  </a:cubicBezTo>
                  <a:cubicBezTo>
                    <a:pt x="477" y="7"/>
                    <a:pt x="489" y="6"/>
                    <a:pt x="497" y="12"/>
                  </a:cubicBezTo>
                  <a:cubicBezTo>
                    <a:pt x="502" y="16"/>
                    <a:pt x="499" y="25"/>
                    <a:pt x="503" y="30"/>
                  </a:cubicBezTo>
                  <a:cubicBezTo>
                    <a:pt x="508" y="36"/>
                    <a:pt x="515" y="39"/>
                    <a:pt x="522" y="42"/>
                  </a:cubicBezTo>
                  <a:cubicBezTo>
                    <a:pt x="534" y="47"/>
                    <a:pt x="558" y="54"/>
                    <a:pt x="558" y="54"/>
                  </a:cubicBezTo>
                  <a:cubicBezTo>
                    <a:pt x="579" y="85"/>
                    <a:pt x="590" y="112"/>
                    <a:pt x="619" y="139"/>
                  </a:cubicBezTo>
                  <a:cubicBezTo>
                    <a:pt x="628" y="167"/>
                    <a:pt x="648" y="181"/>
                    <a:pt x="661" y="206"/>
                  </a:cubicBezTo>
                  <a:cubicBezTo>
                    <a:pt x="672" y="228"/>
                    <a:pt x="663" y="241"/>
                    <a:pt x="691" y="260"/>
                  </a:cubicBezTo>
                  <a:cubicBezTo>
                    <a:pt x="713" y="275"/>
                    <a:pt x="706" y="266"/>
                    <a:pt x="716" y="285"/>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03" name="Text Box 498"/>
            <p:cNvSpPr txBox="1">
              <a:spLocks noChangeArrowheads="1"/>
            </p:cNvSpPr>
            <p:nvPr/>
          </p:nvSpPr>
          <p:spPr bwMode="auto">
            <a:xfrm>
              <a:off x="5561013" y="2286000"/>
              <a:ext cx="1198854"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Wavelength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104" name="Text Box 499"/>
            <p:cNvSpPr txBox="1">
              <a:spLocks noChangeArrowheads="1"/>
            </p:cNvSpPr>
            <p:nvPr/>
          </p:nvSpPr>
          <p:spPr bwMode="auto">
            <a:xfrm rot="16200000">
              <a:off x="4833843" y="1421220"/>
              <a:ext cx="971741"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Intensity </a:t>
              </a:r>
              <a:r>
                <a:rPr lang="tr-TR" sz="1200" dirty="0">
                  <a:solidFill>
                    <a:schemeClr val="accent1">
                      <a:lumMod val="50000"/>
                    </a:schemeClr>
                  </a:solidFill>
                  <a:latin typeface="Garamond" pitchFamily="18" charset="0"/>
                </a:rPr>
                <a:t>(au)</a:t>
              </a:r>
              <a:endParaRPr lang="en-US" sz="1200" dirty="0">
                <a:solidFill>
                  <a:schemeClr val="accent1">
                    <a:lumMod val="50000"/>
                  </a:schemeClr>
                </a:solidFill>
                <a:latin typeface="Garamond" pitchFamily="18" charset="0"/>
              </a:endParaRPr>
            </a:p>
          </p:txBody>
        </p:sp>
        <p:sp>
          <p:nvSpPr>
            <p:cNvPr id="105" name="Text Box 500"/>
            <p:cNvSpPr txBox="1">
              <a:spLocks noChangeArrowheads="1"/>
            </p:cNvSpPr>
            <p:nvPr/>
          </p:nvSpPr>
          <p:spPr bwMode="auto">
            <a:xfrm>
              <a:off x="5387975" y="2211388"/>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106" name="Text Box 501"/>
            <p:cNvSpPr txBox="1">
              <a:spLocks noChangeArrowheads="1"/>
            </p:cNvSpPr>
            <p:nvPr/>
          </p:nvSpPr>
          <p:spPr bwMode="auto">
            <a:xfrm>
              <a:off x="6475413" y="2209800"/>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700</a:t>
              </a:r>
              <a:endParaRPr lang="en-US" sz="900">
                <a:solidFill>
                  <a:schemeClr val="accent1">
                    <a:lumMod val="50000"/>
                  </a:schemeClr>
                </a:solidFill>
                <a:latin typeface="Garamond" pitchFamily="18" charset="0"/>
              </a:endParaRPr>
            </a:p>
          </p:txBody>
        </p:sp>
        <p:sp useBgFill="1">
          <p:nvSpPr>
            <p:cNvPr id="107" name="Rectangle 502"/>
            <p:cNvSpPr>
              <a:spLocks noChangeArrowheads="1"/>
            </p:cNvSpPr>
            <p:nvPr/>
          </p:nvSpPr>
          <p:spPr bwMode="auto">
            <a:xfrm>
              <a:off x="5715000" y="1676400"/>
              <a:ext cx="381000" cy="228600"/>
            </a:xfrm>
            <a:prstGeom prst="rect">
              <a:avLst/>
            </a:prstGeom>
            <a:ln>
              <a:noFill/>
            </a:ln>
            <a:effectLst/>
            <a:extLs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08" name="Freeform 503"/>
            <p:cNvSpPr>
              <a:spLocks/>
            </p:cNvSpPr>
            <p:nvPr/>
          </p:nvSpPr>
          <p:spPr bwMode="auto">
            <a:xfrm>
              <a:off x="5732463" y="1749425"/>
              <a:ext cx="366713" cy="401638"/>
            </a:xfrm>
            <a:custGeom>
              <a:avLst/>
              <a:gdLst>
                <a:gd name="T0" fmla="*/ 231 w 231"/>
                <a:gd name="T1" fmla="*/ 0 h 253"/>
                <a:gd name="T2" fmla="*/ 212 w 231"/>
                <a:gd name="T3" fmla="*/ 85 h 253"/>
                <a:gd name="T4" fmla="*/ 206 w 231"/>
                <a:gd name="T5" fmla="*/ 104 h 253"/>
                <a:gd name="T6" fmla="*/ 176 w 231"/>
                <a:gd name="T7" fmla="*/ 170 h 253"/>
                <a:gd name="T8" fmla="*/ 140 w 231"/>
                <a:gd name="T9" fmla="*/ 207 h 253"/>
                <a:gd name="T10" fmla="*/ 0 w 231"/>
                <a:gd name="T11" fmla="*/ 116 h 253"/>
              </a:gdLst>
              <a:ahLst/>
              <a:cxnLst>
                <a:cxn ang="0">
                  <a:pos x="T0" y="T1"/>
                </a:cxn>
                <a:cxn ang="0">
                  <a:pos x="T2" y="T3"/>
                </a:cxn>
                <a:cxn ang="0">
                  <a:pos x="T4" y="T5"/>
                </a:cxn>
                <a:cxn ang="0">
                  <a:pos x="T6" y="T7"/>
                </a:cxn>
                <a:cxn ang="0">
                  <a:pos x="T8" y="T9"/>
                </a:cxn>
                <a:cxn ang="0">
                  <a:pos x="T10" y="T11"/>
                </a:cxn>
              </a:cxnLst>
              <a:rect l="0" t="0" r="r" b="b"/>
              <a:pathLst>
                <a:path w="231" h="253">
                  <a:moveTo>
                    <a:pt x="231" y="0"/>
                  </a:moveTo>
                  <a:cubicBezTo>
                    <a:pt x="222" y="64"/>
                    <a:pt x="229" y="32"/>
                    <a:pt x="212" y="85"/>
                  </a:cubicBezTo>
                  <a:cubicBezTo>
                    <a:pt x="210" y="91"/>
                    <a:pt x="206" y="104"/>
                    <a:pt x="206" y="104"/>
                  </a:cubicBezTo>
                  <a:cubicBezTo>
                    <a:pt x="201" y="137"/>
                    <a:pt x="208" y="159"/>
                    <a:pt x="176" y="170"/>
                  </a:cubicBezTo>
                  <a:cubicBezTo>
                    <a:pt x="168" y="193"/>
                    <a:pt x="163" y="199"/>
                    <a:pt x="140" y="207"/>
                  </a:cubicBezTo>
                  <a:cubicBezTo>
                    <a:pt x="90" y="253"/>
                    <a:pt x="30" y="146"/>
                    <a:pt x="0" y="116"/>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grpSp>
      <p:sp>
        <p:nvSpPr>
          <p:cNvPr id="109" name="Text Box 517"/>
          <p:cNvSpPr txBox="1">
            <a:spLocks noChangeArrowheads="1"/>
          </p:cNvSpPr>
          <p:nvPr/>
        </p:nvSpPr>
        <p:spPr bwMode="auto">
          <a:xfrm>
            <a:off x="7467600" y="1524000"/>
            <a:ext cx="1694695"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dirty="0" smtClean="0">
                <a:solidFill>
                  <a:schemeClr val="accent1">
                    <a:lumMod val="50000"/>
                  </a:schemeClr>
                </a:solidFill>
              </a:rPr>
              <a:t>spectrometer</a:t>
            </a:r>
            <a:endParaRPr lang="en-US" dirty="0">
              <a:solidFill>
                <a:schemeClr val="accent1">
                  <a:lumMod val="50000"/>
                </a:schemeClr>
              </a:solidFill>
            </a:endParaRPr>
          </a:p>
        </p:txBody>
      </p:sp>
      <p:sp>
        <p:nvSpPr>
          <p:cNvPr id="110" name="Line 519"/>
          <p:cNvSpPr>
            <a:spLocks noChangeShapeType="1"/>
          </p:cNvSpPr>
          <p:nvPr/>
        </p:nvSpPr>
        <p:spPr bwMode="auto">
          <a:xfrm>
            <a:off x="608013" y="3124200"/>
            <a:ext cx="1600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11" name="Line 520"/>
          <p:cNvSpPr>
            <a:spLocks noChangeShapeType="1"/>
          </p:cNvSpPr>
          <p:nvPr/>
        </p:nvSpPr>
        <p:spPr bwMode="auto">
          <a:xfrm flipV="1">
            <a:off x="608013" y="1981200"/>
            <a:ext cx="0" cy="11430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12" name="Freeform 521"/>
          <p:cNvSpPr>
            <a:spLocks/>
          </p:cNvSpPr>
          <p:nvPr/>
        </p:nvSpPr>
        <p:spPr bwMode="auto">
          <a:xfrm>
            <a:off x="1524000" y="2667000"/>
            <a:ext cx="76200" cy="461963"/>
          </a:xfrm>
          <a:custGeom>
            <a:avLst/>
            <a:gdLst>
              <a:gd name="T0" fmla="*/ 0 w 716"/>
              <a:gd name="T1" fmla="*/ 291 h 291"/>
              <a:gd name="T2" fmla="*/ 97 w 716"/>
              <a:gd name="T3" fmla="*/ 139 h 291"/>
              <a:gd name="T4" fmla="*/ 140 w 716"/>
              <a:gd name="T5" fmla="*/ 36 h 291"/>
              <a:gd name="T6" fmla="*/ 237 w 716"/>
              <a:gd name="T7" fmla="*/ 18 h 291"/>
              <a:gd name="T8" fmla="*/ 309 w 716"/>
              <a:gd name="T9" fmla="*/ 0 h 291"/>
              <a:gd name="T10" fmla="*/ 467 w 716"/>
              <a:gd name="T11" fmla="*/ 6 h 291"/>
              <a:gd name="T12" fmla="*/ 497 w 716"/>
              <a:gd name="T13" fmla="*/ 12 h 291"/>
              <a:gd name="T14" fmla="*/ 503 w 716"/>
              <a:gd name="T15" fmla="*/ 30 h 291"/>
              <a:gd name="T16" fmla="*/ 522 w 716"/>
              <a:gd name="T17" fmla="*/ 42 h 291"/>
              <a:gd name="T18" fmla="*/ 558 w 716"/>
              <a:gd name="T19" fmla="*/ 54 h 291"/>
              <a:gd name="T20" fmla="*/ 619 w 716"/>
              <a:gd name="T21" fmla="*/ 139 h 291"/>
              <a:gd name="T22" fmla="*/ 661 w 716"/>
              <a:gd name="T23" fmla="*/ 206 h 291"/>
              <a:gd name="T24" fmla="*/ 691 w 716"/>
              <a:gd name="T25" fmla="*/ 260 h 291"/>
              <a:gd name="T26" fmla="*/ 716 w 716"/>
              <a:gd name="T27" fmla="*/ 2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291">
                <a:moveTo>
                  <a:pt x="0" y="291"/>
                </a:moveTo>
                <a:cubicBezTo>
                  <a:pt x="56" y="251"/>
                  <a:pt x="76" y="202"/>
                  <a:pt x="97" y="139"/>
                </a:cubicBezTo>
                <a:cubicBezTo>
                  <a:pt x="105" y="116"/>
                  <a:pt x="117" y="47"/>
                  <a:pt x="140" y="36"/>
                </a:cubicBezTo>
                <a:cubicBezTo>
                  <a:pt x="173" y="20"/>
                  <a:pt x="199" y="22"/>
                  <a:pt x="237" y="18"/>
                </a:cubicBezTo>
                <a:cubicBezTo>
                  <a:pt x="262" y="13"/>
                  <a:pt x="285" y="6"/>
                  <a:pt x="309" y="0"/>
                </a:cubicBezTo>
                <a:cubicBezTo>
                  <a:pt x="362" y="2"/>
                  <a:pt x="414" y="3"/>
                  <a:pt x="467" y="6"/>
                </a:cubicBezTo>
                <a:cubicBezTo>
                  <a:pt x="477" y="7"/>
                  <a:pt x="489" y="6"/>
                  <a:pt x="497" y="12"/>
                </a:cubicBezTo>
                <a:cubicBezTo>
                  <a:pt x="502" y="16"/>
                  <a:pt x="499" y="25"/>
                  <a:pt x="503" y="30"/>
                </a:cubicBezTo>
                <a:cubicBezTo>
                  <a:pt x="508" y="36"/>
                  <a:pt x="515" y="39"/>
                  <a:pt x="522" y="42"/>
                </a:cubicBezTo>
                <a:cubicBezTo>
                  <a:pt x="534" y="47"/>
                  <a:pt x="558" y="54"/>
                  <a:pt x="558" y="54"/>
                </a:cubicBezTo>
                <a:cubicBezTo>
                  <a:pt x="579" y="85"/>
                  <a:pt x="590" y="112"/>
                  <a:pt x="619" y="139"/>
                </a:cubicBezTo>
                <a:cubicBezTo>
                  <a:pt x="628" y="167"/>
                  <a:pt x="648" y="181"/>
                  <a:pt x="661" y="206"/>
                </a:cubicBezTo>
                <a:cubicBezTo>
                  <a:pt x="672" y="228"/>
                  <a:pt x="663" y="241"/>
                  <a:pt x="691" y="260"/>
                </a:cubicBezTo>
                <a:cubicBezTo>
                  <a:pt x="713" y="275"/>
                  <a:pt x="706" y="266"/>
                  <a:pt x="716" y="285"/>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13" name="Text Box 522"/>
          <p:cNvSpPr txBox="1">
            <a:spLocks noChangeArrowheads="1"/>
          </p:cNvSpPr>
          <p:nvPr/>
        </p:nvSpPr>
        <p:spPr bwMode="auto">
          <a:xfrm>
            <a:off x="684213" y="3200400"/>
            <a:ext cx="1198854"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Wavelength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114" name="Text Box 523"/>
          <p:cNvSpPr txBox="1">
            <a:spLocks noChangeArrowheads="1"/>
          </p:cNvSpPr>
          <p:nvPr/>
        </p:nvSpPr>
        <p:spPr bwMode="auto">
          <a:xfrm rot="16200000">
            <a:off x="-42957" y="2335620"/>
            <a:ext cx="971741"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Intensity </a:t>
            </a:r>
            <a:r>
              <a:rPr lang="tr-TR" sz="1200" dirty="0">
                <a:solidFill>
                  <a:schemeClr val="accent1">
                    <a:lumMod val="50000"/>
                  </a:schemeClr>
                </a:solidFill>
                <a:latin typeface="Garamond" pitchFamily="18" charset="0"/>
              </a:rPr>
              <a:t>(au)</a:t>
            </a:r>
            <a:endParaRPr lang="en-US" sz="1200" dirty="0">
              <a:solidFill>
                <a:schemeClr val="accent1">
                  <a:lumMod val="50000"/>
                </a:schemeClr>
              </a:solidFill>
              <a:latin typeface="Garamond" pitchFamily="18" charset="0"/>
            </a:endParaRPr>
          </a:p>
        </p:txBody>
      </p:sp>
      <p:sp>
        <p:nvSpPr>
          <p:cNvPr id="115" name="Text Box 524"/>
          <p:cNvSpPr txBox="1">
            <a:spLocks noChangeArrowheads="1"/>
          </p:cNvSpPr>
          <p:nvPr/>
        </p:nvSpPr>
        <p:spPr bwMode="auto">
          <a:xfrm>
            <a:off x="511175" y="3125788"/>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116" name="Text Box 525"/>
          <p:cNvSpPr txBox="1">
            <a:spLocks noChangeArrowheads="1"/>
          </p:cNvSpPr>
          <p:nvPr/>
        </p:nvSpPr>
        <p:spPr bwMode="auto">
          <a:xfrm>
            <a:off x="1598613" y="3124200"/>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700</a:t>
            </a:r>
            <a:endParaRPr lang="en-US" sz="900">
              <a:solidFill>
                <a:schemeClr val="accent1">
                  <a:lumMod val="50000"/>
                </a:schemeClr>
              </a:solidFill>
              <a:latin typeface="Garamond" pitchFamily="18" charset="0"/>
            </a:endParaRPr>
          </a:p>
        </p:txBody>
      </p:sp>
      <p:grpSp>
        <p:nvGrpSpPr>
          <p:cNvPr id="117" name="Group 116"/>
          <p:cNvGrpSpPr/>
          <p:nvPr/>
        </p:nvGrpSpPr>
        <p:grpSpPr>
          <a:xfrm>
            <a:off x="5867400" y="3667610"/>
            <a:ext cx="3276601" cy="1833265"/>
            <a:chOff x="5867400" y="2667000"/>
            <a:chExt cx="3276601" cy="1833265"/>
          </a:xfrm>
        </p:grpSpPr>
        <p:sp>
          <p:nvSpPr>
            <p:cNvPr id="118" name="Line 506"/>
            <p:cNvSpPr>
              <a:spLocks noChangeShapeType="1"/>
            </p:cNvSpPr>
            <p:nvPr/>
          </p:nvSpPr>
          <p:spPr bwMode="auto">
            <a:xfrm>
              <a:off x="7161213" y="4038600"/>
              <a:ext cx="1600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19" name="Line 507"/>
            <p:cNvSpPr>
              <a:spLocks noChangeShapeType="1"/>
            </p:cNvSpPr>
            <p:nvPr/>
          </p:nvSpPr>
          <p:spPr bwMode="auto">
            <a:xfrm flipV="1">
              <a:off x="7161213" y="2895600"/>
              <a:ext cx="0" cy="11430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20" name="Freeform 508"/>
            <p:cNvSpPr>
              <a:spLocks/>
            </p:cNvSpPr>
            <p:nvPr/>
          </p:nvSpPr>
          <p:spPr bwMode="auto">
            <a:xfrm>
              <a:off x="7237413" y="3581400"/>
              <a:ext cx="1136650" cy="461963"/>
            </a:xfrm>
            <a:custGeom>
              <a:avLst/>
              <a:gdLst>
                <a:gd name="T0" fmla="*/ 0 w 716"/>
                <a:gd name="T1" fmla="*/ 291 h 291"/>
                <a:gd name="T2" fmla="*/ 97 w 716"/>
                <a:gd name="T3" fmla="*/ 139 h 291"/>
                <a:gd name="T4" fmla="*/ 140 w 716"/>
                <a:gd name="T5" fmla="*/ 36 h 291"/>
                <a:gd name="T6" fmla="*/ 237 w 716"/>
                <a:gd name="T7" fmla="*/ 18 h 291"/>
                <a:gd name="T8" fmla="*/ 309 w 716"/>
                <a:gd name="T9" fmla="*/ 0 h 291"/>
                <a:gd name="T10" fmla="*/ 467 w 716"/>
                <a:gd name="T11" fmla="*/ 6 h 291"/>
                <a:gd name="T12" fmla="*/ 497 w 716"/>
                <a:gd name="T13" fmla="*/ 12 h 291"/>
                <a:gd name="T14" fmla="*/ 503 w 716"/>
                <a:gd name="T15" fmla="*/ 30 h 291"/>
                <a:gd name="T16" fmla="*/ 522 w 716"/>
                <a:gd name="T17" fmla="*/ 42 h 291"/>
                <a:gd name="T18" fmla="*/ 558 w 716"/>
                <a:gd name="T19" fmla="*/ 54 h 291"/>
                <a:gd name="T20" fmla="*/ 619 w 716"/>
                <a:gd name="T21" fmla="*/ 139 h 291"/>
                <a:gd name="T22" fmla="*/ 661 w 716"/>
                <a:gd name="T23" fmla="*/ 206 h 291"/>
                <a:gd name="T24" fmla="*/ 691 w 716"/>
                <a:gd name="T25" fmla="*/ 260 h 291"/>
                <a:gd name="T26" fmla="*/ 716 w 716"/>
                <a:gd name="T27" fmla="*/ 2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291">
                  <a:moveTo>
                    <a:pt x="0" y="291"/>
                  </a:moveTo>
                  <a:cubicBezTo>
                    <a:pt x="56" y="251"/>
                    <a:pt x="76" y="202"/>
                    <a:pt x="97" y="139"/>
                  </a:cubicBezTo>
                  <a:cubicBezTo>
                    <a:pt x="105" y="116"/>
                    <a:pt x="117" y="47"/>
                    <a:pt x="140" y="36"/>
                  </a:cubicBezTo>
                  <a:cubicBezTo>
                    <a:pt x="173" y="20"/>
                    <a:pt x="199" y="22"/>
                    <a:pt x="237" y="18"/>
                  </a:cubicBezTo>
                  <a:cubicBezTo>
                    <a:pt x="262" y="13"/>
                    <a:pt x="285" y="6"/>
                    <a:pt x="309" y="0"/>
                  </a:cubicBezTo>
                  <a:cubicBezTo>
                    <a:pt x="362" y="2"/>
                    <a:pt x="414" y="3"/>
                    <a:pt x="467" y="6"/>
                  </a:cubicBezTo>
                  <a:cubicBezTo>
                    <a:pt x="477" y="7"/>
                    <a:pt x="489" y="6"/>
                    <a:pt x="497" y="12"/>
                  </a:cubicBezTo>
                  <a:cubicBezTo>
                    <a:pt x="502" y="16"/>
                    <a:pt x="499" y="25"/>
                    <a:pt x="503" y="30"/>
                  </a:cubicBezTo>
                  <a:cubicBezTo>
                    <a:pt x="508" y="36"/>
                    <a:pt x="515" y="39"/>
                    <a:pt x="522" y="42"/>
                  </a:cubicBezTo>
                  <a:cubicBezTo>
                    <a:pt x="534" y="47"/>
                    <a:pt x="558" y="54"/>
                    <a:pt x="558" y="54"/>
                  </a:cubicBezTo>
                  <a:cubicBezTo>
                    <a:pt x="579" y="85"/>
                    <a:pt x="590" y="112"/>
                    <a:pt x="619" y="139"/>
                  </a:cubicBezTo>
                  <a:cubicBezTo>
                    <a:pt x="628" y="167"/>
                    <a:pt x="648" y="181"/>
                    <a:pt x="661" y="206"/>
                  </a:cubicBezTo>
                  <a:cubicBezTo>
                    <a:pt x="672" y="228"/>
                    <a:pt x="663" y="241"/>
                    <a:pt x="691" y="260"/>
                  </a:cubicBezTo>
                  <a:cubicBezTo>
                    <a:pt x="713" y="275"/>
                    <a:pt x="706" y="266"/>
                    <a:pt x="716" y="285"/>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21" name="Text Box 509"/>
            <p:cNvSpPr txBox="1">
              <a:spLocks noChangeArrowheads="1"/>
            </p:cNvSpPr>
            <p:nvPr/>
          </p:nvSpPr>
          <p:spPr bwMode="auto">
            <a:xfrm>
              <a:off x="7237413" y="4114800"/>
              <a:ext cx="1198854"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Wavelength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122" name="Text Box 510"/>
            <p:cNvSpPr txBox="1">
              <a:spLocks noChangeArrowheads="1"/>
            </p:cNvSpPr>
            <p:nvPr/>
          </p:nvSpPr>
          <p:spPr bwMode="auto">
            <a:xfrm rot="16200000">
              <a:off x="6510243" y="3250020"/>
              <a:ext cx="971741"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Intensity </a:t>
              </a:r>
              <a:r>
                <a:rPr lang="tr-TR" sz="1200" dirty="0">
                  <a:solidFill>
                    <a:schemeClr val="accent1">
                      <a:lumMod val="50000"/>
                    </a:schemeClr>
                  </a:solidFill>
                  <a:latin typeface="Garamond" pitchFamily="18" charset="0"/>
                </a:rPr>
                <a:t>(au)</a:t>
              </a:r>
              <a:endParaRPr lang="en-US" sz="1200" dirty="0">
                <a:solidFill>
                  <a:schemeClr val="accent1">
                    <a:lumMod val="50000"/>
                  </a:schemeClr>
                </a:solidFill>
                <a:latin typeface="Garamond" pitchFamily="18" charset="0"/>
              </a:endParaRPr>
            </a:p>
          </p:txBody>
        </p:sp>
        <p:sp>
          <p:nvSpPr>
            <p:cNvPr id="123" name="Text Box 511"/>
            <p:cNvSpPr txBox="1">
              <a:spLocks noChangeArrowheads="1"/>
            </p:cNvSpPr>
            <p:nvPr/>
          </p:nvSpPr>
          <p:spPr bwMode="auto">
            <a:xfrm>
              <a:off x="7064375" y="4040188"/>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124" name="Text Box 512"/>
            <p:cNvSpPr txBox="1">
              <a:spLocks noChangeArrowheads="1"/>
            </p:cNvSpPr>
            <p:nvPr/>
          </p:nvSpPr>
          <p:spPr bwMode="auto">
            <a:xfrm>
              <a:off x="8151813" y="4038600"/>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700</a:t>
              </a:r>
              <a:endParaRPr lang="en-US" sz="900">
                <a:solidFill>
                  <a:schemeClr val="accent1">
                    <a:lumMod val="50000"/>
                  </a:schemeClr>
                </a:solidFill>
                <a:latin typeface="Garamond" pitchFamily="18" charset="0"/>
              </a:endParaRPr>
            </a:p>
          </p:txBody>
        </p:sp>
        <p:sp useBgFill="1">
          <p:nvSpPr>
            <p:cNvPr id="125" name="Rectangle 513"/>
            <p:cNvSpPr>
              <a:spLocks noChangeArrowheads="1"/>
            </p:cNvSpPr>
            <p:nvPr/>
          </p:nvSpPr>
          <p:spPr bwMode="auto">
            <a:xfrm>
              <a:off x="7391400" y="3505200"/>
              <a:ext cx="304800" cy="228600"/>
            </a:xfrm>
            <a:prstGeom prst="rect">
              <a:avLst/>
            </a:prstGeom>
            <a:ln>
              <a:noFill/>
            </a:ln>
            <a:effectLst/>
            <a:extLs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useBgFill="1">
          <p:nvSpPr>
            <p:cNvPr id="126" name="Rectangle 514"/>
            <p:cNvSpPr>
              <a:spLocks noChangeArrowheads="1"/>
            </p:cNvSpPr>
            <p:nvPr/>
          </p:nvSpPr>
          <p:spPr bwMode="auto">
            <a:xfrm>
              <a:off x="7772400" y="3505200"/>
              <a:ext cx="76200" cy="152400"/>
            </a:xfrm>
            <a:prstGeom prst="rect">
              <a:avLst/>
            </a:prstGeom>
            <a:ln>
              <a:noFill/>
            </a:ln>
            <a:effectLst/>
            <a:extLs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7" name="Freeform 515"/>
            <p:cNvSpPr>
              <a:spLocks/>
            </p:cNvSpPr>
            <p:nvPr/>
          </p:nvSpPr>
          <p:spPr bwMode="auto">
            <a:xfrm>
              <a:off x="7772400" y="3581400"/>
              <a:ext cx="76200" cy="228600"/>
            </a:xfrm>
            <a:custGeom>
              <a:avLst/>
              <a:gdLst>
                <a:gd name="T0" fmla="*/ 4 w 66"/>
                <a:gd name="T1" fmla="*/ 0 h 280"/>
                <a:gd name="T2" fmla="*/ 28 w 66"/>
                <a:gd name="T3" fmla="*/ 61 h 280"/>
                <a:gd name="T4" fmla="*/ 52 w 66"/>
                <a:gd name="T5" fmla="*/ 224 h 280"/>
                <a:gd name="T6" fmla="*/ 64 w 66"/>
                <a:gd name="T7" fmla="*/ 6 h 280"/>
              </a:gdLst>
              <a:ahLst/>
              <a:cxnLst>
                <a:cxn ang="0">
                  <a:pos x="T0" y="T1"/>
                </a:cxn>
                <a:cxn ang="0">
                  <a:pos x="T2" y="T3"/>
                </a:cxn>
                <a:cxn ang="0">
                  <a:pos x="T4" y="T5"/>
                </a:cxn>
                <a:cxn ang="0">
                  <a:pos x="T6" y="T7"/>
                </a:cxn>
              </a:cxnLst>
              <a:rect l="0" t="0" r="r" b="b"/>
              <a:pathLst>
                <a:path w="66" h="280">
                  <a:moveTo>
                    <a:pt x="4" y="0"/>
                  </a:moveTo>
                  <a:cubicBezTo>
                    <a:pt x="10" y="24"/>
                    <a:pt x="14" y="40"/>
                    <a:pt x="28" y="61"/>
                  </a:cubicBezTo>
                  <a:cubicBezTo>
                    <a:pt x="40" y="243"/>
                    <a:pt x="0" y="280"/>
                    <a:pt x="52" y="224"/>
                  </a:cubicBezTo>
                  <a:cubicBezTo>
                    <a:pt x="66" y="51"/>
                    <a:pt x="64" y="123"/>
                    <a:pt x="64" y="6"/>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28" name="Freeform 516"/>
            <p:cNvSpPr>
              <a:spLocks/>
            </p:cNvSpPr>
            <p:nvPr/>
          </p:nvSpPr>
          <p:spPr bwMode="auto">
            <a:xfrm>
              <a:off x="7391400" y="3581400"/>
              <a:ext cx="304800" cy="401638"/>
            </a:xfrm>
            <a:custGeom>
              <a:avLst/>
              <a:gdLst>
                <a:gd name="T0" fmla="*/ 231 w 231"/>
                <a:gd name="T1" fmla="*/ 0 h 253"/>
                <a:gd name="T2" fmla="*/ 212 w 231"/>
                <a:gd name="T3" fmla="*/ 85 h 253"/>
                <a:gd name="T4" fmla="*/ 206 w 231"/>
                <a:gd name="T5" fmla="*/ 104 h 253"/>
                <a:gd name="T6" fmla="*/ 176 w 231"/>
                <a:gd name="T7" fmla="*/ 170 h 253"/>
                <a:gd name="T8" fmla="*/ 140 w 231"/>
                <a:gd name="T9" fmla="*/ 207 h 253"/>
                <a:gd name="T10" fmla="*/ 0 w 231"/>
                <a:gd name="T11" fmla="*/ 116 h 253"/>
              </a:gdLst>
              <a:ahLst/>
              <a:cxnLst>
                <a:cxn ang="0">
                  <a:pos x="T0" y="T1"/>
                </a:cxn>
                <a:cxn ang="0">
                  <a:pos x="T2" y="T3"/>
                </a:cxn>
                <a:cxn ang="0">
                  <a:pos x="T4" y="T5"/>
                </a:cxn>
                <a:cxn ang="0">
                  <a:pos x="T6" y="T7"/>
                </a:cxn>
                <a:cxn ang="0">
                  <a:pos x="T8" y="T9"/>
                </a:cxn>
                <a:cxn ang="0">
                  <a:pos x="T10" y="T11"/>
                </a:cxn>
              </a:cxnLst>
              <a:rect l="0" t="0" r="r" b="b"/>
              <a:pathLst>
                <a:path w="231" h="253">
                  <a:moveTo>
                    <a:pt x="231" y="0"/>
                  </a:moveTo>
                  <a:cubicBezTo>
                    <a:pt x="222" y="64"/>
                    <a:pt x="229" y="32"/>
                    <a:pt x="212" y="85"/>
                  </a:cubicBezTo>
                  <a:cubicBezTo>
                    <a:pt x="210" y="91"/>
                    <a:pt x="206" y="104"/>
                    <a:pt x="206" y="104"/>
                  </a:cubicBezTo>
                  <a:cubicBezTo>
                    <a:pt x="201" y="137"/>
                    <a:pt x="208" y="159"/>
                    <a:pt x="176" y="170"/>
                  </a:cubicBezTo>
                  <a:cubicBezTo>
                    <a:pt x="168" y="193"/>
                    <a:pt x="163" y="199"/>
                    <a:pt x="140" y="207"/>
                  </a:cubicBezTo>
                  <a:cubicBezTo>
                    <a:pt x="90" y="253"/>
                    <a:pt x="30" y="146"/>
                    <a:pt x="0" y="116"/>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29" name="Line 532"/>
            <p:cNvSpPr>
              <a:spLocks noChangeShapeType="1"/>
            </p:cNvSpPr>
            <p:nvPr/>
          </p:nvSpPr>
          <p:spPr bwMode="auto">
            <a:xfrm flipV="1">
              <a:off x="7848600" y="3276600"/>
              <a:ext cx="533400" cy="4572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30" name="Text Box 533"/>
            <p:cNvSpPr txBox="1">
              <a:spLocks noChangeArrowheads="1"/>
            </p:cNvSpPr>
            <p:nvPr/>
          </p:nvSpPr>
          <p:spPr bwMode="auto">
            <a:xfrm>
              <a:off x="8078788" y="2667000"/>
              <a:ext cx="1065213"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tr-TR" sz="1200" dirty="0" smtClean="0">
                  <a:solidFill>
                    <a:schemeClr val="accent1">
                      <a:lumMod val="50000"/>
                    </a:schemeClr>
                  </a:solidFill>
                  <a:latin typeface="Garamond" pitchFamily="18" charset="0"/>
                </a:rPr>
                <a:t>Nonlinear absorption</a:t>
              </a:r>
              <a:endParaRPr lang="en-US" sz="1200" dirty="0">
                <a:solidFill>
                  <a:schemeClr val="accent1">
                    <a:lumMod val="50000"/>
                  </a:schemeClr>
                </a:solidFill>
                <a:latin typeface="Garamond" pitchFamily="18" charset="0"/>
              </a:endParaRPr>
            </a:p>
          </p:txBody>
        </p:sp>
        <p:sp>
          <p:nvSpPr>
            <p:cNvPr id="131" name="Line 534"/>
            <p:cNvSpPr>
              <a:spLocks noChangeShapeType="1"/>
            </p:cNvSpPr>
            <p:nvPr/>
          </p:nvSpPr>
          <p:spPr bwMode="auto">
            <a:xfrm flipH="1">
              <a:off x="6629400" y="3886200"/>
              <a:ext cx="838200" cy="3048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32" name="Text Box 535"/>
            <p:cNvSpPr txBox="1">
              <a:spLocks noChangeArrowheads="1"/>
            </p:cNvSpPr>
            <p:nvPr/>
          </p:nvSpPr>
          <p:spPr bwMode="auto">
            <a:xfrm>
              <a:off x="5867400" y="4038600"/>
              <a:ext cx="838201"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tr-TR" sz="1200" dirty="0" smtClean="0">
                  <a:solidFill>
                    <a:schemeClr val="accent1">
                      <a:lumMod val="50000"/>
                    </a:schemeClr>
                  </a:solidFill>
                  <a:latin typeface="Garamond" pitchFamily="18" charset="0"/>
                </a:rPr>
                <a:t>Linear absorption</a:t>
              </a:r>
              <a:endParaRPr lang="en-US" sz="1200" dirty="0">
                <a:solidFill>
                  <a:schemeClr val="accent1">
                    <a:lumMod val="50000"/>
                  </a:schemeClr>
                </a:solidFill>
                <a:latin typeface="Garamond" pitchFamily="18" charset="0"/>
              </a:endParaRPr>
            </a:p>
          </p:txBody>
        </p:sp>
      </p:grpSp>
    </p:spTree>
    <p:extLst>
      <p:ext uri="{BB962C8B-B14F-4D97-AF65-F5344CB8AC3E}">
        <p14:creationId xmlns:p14="http://schemas.microsoft.com/office/powerpoint/2010/main" xmlns="" val="3588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fill="hold" nodeType="withEffect">
                                  <p:stCondLst>
                                    <p:cond delay="0"/>
                                  </p:stCondLst>
                                  <p:childTnLst>
                                    <p:animMotion origin="layout" path="M 0 3.49757E-6 L 0.74844 -0.41014 " pathEditMode="relative" rAng="0" ptsTypes="AA">
                                      <p:cBhvr>
                                        <p:cTn id="6" dur="2000" fill="hold"/>
                                        <p:tgtEl>
                                          <p:spTgt spid="15"/>
                                        </p:tgtEl>
                                        <p:attrNameLst>
                                          <p:attrName>ppt_x</p:attrName>
                                          <p:attrName>ppt_y</p:attrName>
                                        </p:attrNameLst>
                                      </p:cBhvr>
                                      <p:rCtr x="37413" y="-20518"/>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49" presetClass="path" presetSubtype="0" fill="hold" grpId="1" nodeType="afterEffect">
                                  <p:stCondLst>
                                    <p:cond delay="0"/>
                                  </p:stCondLst>
                                  <p:childTnLst>
                                    <p:animMotion origin="layout" path="M 1.94444E-6 -6.82396E-7 L 0.35955 0.24682 " pathEditMode="relative" rAng="0" ptsTypes="AA">
                                      <p:cBhvr>
                                        <p:cTn id="21" dur="2000" fill="hold"/>
                                        <p:tgtEl>
                                          <p:spTgt spid="12"/>
                                        </p:tgtEl>
                                        <p:attrNameLst>
                                          <p:attrName>ppt_x</p:attrName>
                                          <p:attrName>ppt_y</p:attrName>
                                        </p:attrNameLst>
                                      </p:cBhvr>
                                      <p:rCtr x="17969" y="12329"/>
                                    </p:animMotion>
                                  </p:childTnLst>
                                </p:cTn>
                              </p:par>
                            </p:childTnLst>
                          </p:cTn>
                        </p:par>
                        <p:par>
                          <p:cTn id="22" fill="hold">
                            <p:stCondLst>
                              <p:cond delay="2000"/>
                            </p:stCondLst>
                            <p:childTnLst>
                              <p:par>
                                <p:cTn id="23" presetID="1" presetClass="exit" presetSubtype="0" fill="hold" grpId="2" nodeType="after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56" presetClass="path" presetSubtype="0" fill="hold" nodeType="withEffect">
                                  <p:stCondLst>
                                    <p:cond delay="0"/>
                                  </p:stCondLst>
                                  <p:childTnLst>
                                    <p:animMotion origin="layout" path="M 0 3.49757E-6 L 0.74844 -0.41014 " pathEditMode="relative" rAng="0" ptsTypes="AA">
                                      <p:cBhvr>
                                        <p:cTn id="34" dur="2000" fill="hold"/>
                                        <p:tgtEl>
                                          <p:spTgt spid="15"/>
                                        </p:tgtEl>
                                        <p:attrNameLst>
                                          <p:attrName>ppt_x</p:attrName>
                                          <p:attrName>ppt_y</p:attrName>
                                        </p:attrNameLst>
                                      </p:cBhvr>
                                      <p:rCtr x="37413" y="-20518"/>
                                    </p:animMotion>
                                  </p:childTnLst>
                                </p:cTn>
                              </p:par>
                            </p:childTnLst>
                          </p:cTn>
                        </p:par>
                        <p:par>
                          <p:cTn id="35" fill="hold">
                            <p:stCondLst>
                              <p:cond delay="4000"/>
                            </p:stCondLst>
                            <p:childTnLst>
                              <p:par>
                                <p:cTn id="36" presetID="1" presetClass="exit" presetSubtype="0" fill="hold" nodeType="afterEffect">
                                  <p:stCondLst>
                                    <p:cond delay="0"/>
                                  </p:stCondLst>
                                  <p:childTnLst>
                                    <p:set>
                                      <p:cBhvr>
                                        <p:cTn id="37" dur="1" fill="hold">
                                          <p:stCondLst>
                                            <p:cond delay="0"/>
                                          </p:stCondLst>
                                        </p:cTn>
                                        <p:tgtEl>
                                          <p:spTgt spid="15"/>
                                        </p:tgtEl>
                                        <p:attrNameLst>
                                          <p:attrName>style.visibility</p:attrName>
                                        </p:attrNameLst>
                                      </p:cBhvr>
                                      <p:to>
                                        <p:strVal val="hidden"/>
                                      </p:to>
                                    </p:set>
                                  </p:childTnLst>
                                </p:cTn>
                              </p:par>
                            </p:childTnLst>
                          </p:cTn>
                        </p:par>
                        <p:par>
                          <p:cTn id="38" fill="hold">
                            <p:stCondLst>
                              <p:cond delay="4000"/>
                            </p:stCondLst>
                            <p:childTnLst>
                              <p:par>
                                <p:cTn id="39" presetID="9" presetClass="exit" presetSubtype="0" fill="hold" grpId="1" nodeType="after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par>
                          <p:cTn id="42" fill="hold">
                            <p:stCondLst>
                              <p:cond delay="4500"/>
                            </p:stCondLst>
                            <p:childTnLst>
                              <p:par>
                                <p:cTn id="43" presetID="1" presetClass="entr" presetSubtype="0" fill="hold" nodeType="after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animBg="1"/>
      <p:bldP spid="12" grpId="1" animBg="1"/>
      <p:bldP spid="12" grpId="2"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67544" y="404664"/>
            <a:ext cx="8260672" cy="1039427"/>
          </a:xfrm>
        </p:spPr>
        <p:txBody>
          <a:bodyPr>
            <a:normAutofit/>
          </a:bodyPr>
          <a:lstStyle/>
          <a:p>
            <a:r>
              <a:rPr lang="en-US" sz="2800" dirty="0" smtClean="0"/>
              <a:t>Femtosecond transient absorption spectroscopy experiment </a:t>
            </a:r>
            <a:endParaRPr lang="en-US" sz="2800" dirty="0"/>
          </a:p>
        </p:txBody>
      </p:sp>
      <p:sp>
        <p:nvSpPr>
          <p:cNvPr id="20" name="Rectangle 2"/>
          <p:cNvSpPr>
            <a:spLocks noChangeArrowheads="1"/>
          </p:cNvSpPr>
          <p:nvPr/>
        </p:nvSpPr>
        <p:spPr bwMode="auto">
          <a:xfrm>
            <a:off x="253784" y="3701156"/>
            <a:ext cx="65" cy="369332"/>
          </a:xfrm>
          <a:prstGeom prst="rect">
            <a:avLst/>
          </a:prstGeom>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rIns="0" anchor="ctr">
            <a:spAutoFit/>
          </a:bodyPr>
          <a:lstStyle/>
          <a:p>
            <a:endParaRPr lang="tr-TR">
              <a:solidFill>
                <a:schemeClr val="accent1">
                  <a:lumMod val="50000"/>
                </a:schemeClr>
              </a:solidFill>
              <a:latin typeface="Garamond" pitchFamily="18" charset="0"/>
            </a:endParaRPr>
          </a:p>
        </p:txBody>
      </p:sp>
      <p:grpSp>
        <p:nvGrpSpPr>
          <p:cNvPr id="21" name="Group 903"/>
          <p:cNvGrpSpPr>
            <a:grpSpLocks/>
          </p:cNvGrpSpPr>
          <p:nvPr/>
        </p:nvGrpSpPr>
        <p:grpSpPr bwMode="auto">
          <a:xfrm rot="-1392303">
            <a:off x="7696200" y="2073564"/>
            <a:ext cx="669925" cy="287338"/>
            <a:chOff x="2493" y="3175"/>
            <a:chExt cx="1049" cy="325"/>
          </a:xfrm>
        </p:grpSpPr>
        <p:sp>
          <p:nvSpPr>
            <p:cNvPr id="25" name="Arc 904"/>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 name="Arc 905"/>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38" name="Group 906"/>
            <p:cNvGrpSpPr>
              <a:grpSpLocks/>
            </p:cNvGrpSpPr>
            <p:nvPr/>
          </p:nvGrpSpPr>
          <p:grpSpPr bwMode="auto">
            <a:xfrm>
              <a:off x="3035" y="3185"/>
              <a:ext cx="44" cy="315"/>
              <a:chOff x="3317" y="360"/>
              <a:chExt cx="132" cy="3169"/>
            </a:xfrm>
          </p:grpSpPr>
          <p:sp>
            <p:nvSpPr>
              <p:cNvPr id="110" name="Arc 907"/>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11" name="Arc 908"/>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39" name="Arc 909"/>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0" name="Arc 910"/>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1" name="Arc 911"/>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2" name="Arc 912"/>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3" name="Arc 913"/>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 name="Arc 914"/>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 name="Arc 915"/>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6" name="Arc 916"/>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7" name="Arc 917"/>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8" name="Arc 918"/>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9" name="Arc 919"/>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0" name="Arc 920"/>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1" name="Arc 921"/>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 name="Arc 922"/>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 name="Arc 923"/>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4" name="Arc 924"/>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5" name="Arc 925"/>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6" name="Arc 926"/>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7" name="Arc 927"/>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8" name="Arc 928"/>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9" name="Arc 929"/>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 name="Arc 930"/>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1" name="Arc 931"/>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62" name="Group 932"/>
            <p:cNvGrpSpPr>
              <a:grpSpLocks/>
            </p:cNvGrpSpPr>
            <p:nvPr/>
          </p:nvGrpSpPr>
          <p:grpSpPr bwMode="auto">
            <a:xfrm>
              <a:off x="2801" y="3257"/>
              <a:ext cx="28" cy="185"/>
              <a:chOff x="2377" y="522"/>
              <a:chExt cx="135" cy="3169"/>
            </a:xfrm>
          </p:grpSpPr>
          <p:sp>
            <p:nvSpPr>
              <p:cNvPr id="108" name="Arc 93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09" name="Arc 93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63" name="Arc 935"/>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4" name="Arc 936"/>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65" name="Group 937"/>
            <p:cNvGrpSpPr>
              <a:grpSpLocks/>
            </p:cNvGrpSpPr>
            <p:nvPr/>
          </p:nvGrpSpPr>
          <p:grpSpPr bwMode="auto">
            <a:xfrm>
              <a:off x="2746" y="3261"/>
              <a:ext cx="28" cy="161"/>
              <a:chOff x="2377" y="522"/>
              <a:chExt cx="135" cy="3169"/>
            </a:xfrm>
          </p:grpSpPr>
          <p:sp>
            <p:nvSpPr>
              <p:cNvPr id="106" name="Arc 93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07" name="Arc 93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6" name="Group 940"/>
            <p:cNvGrpSpPr>
              <a:grpSpLocks/>
            </p:cNvGrpSpPr>
            <p:nvPr/>
          </p:nvGrpSpPr>
          <p:grpSpPr bwMode="auto">
            <a:xfrm flipV="1">
              <a:off x="2720" y="3282"/>
              <a:ext cx="27" cy="137"/>
              <a:chOff x="2377" y="522"/>
              <a:chExt cx="135" cy="3169"/>
            </a:xfrm>
          </p:grpSpPr>
          <p:sp>
            <p:nvSpPr>
              <p:cNvPr id="104" name="Arc 94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05" name="Arc 94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67" name="Arc 943"/>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 name="Arc 944"/>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9" name="Arc 945"/>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0" name="Arc 946"/>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1" name="Arc 947"/>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2" name="Arc 948"/>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73" name="Group 949"/>
            <p:cNvGrpSpPr>
              <a:grpSpLocks/>
            </p:cNvGrpSpPr>
            <p:nvPr/>
          </p:nvGrpSpPr>
          <p:grpSpPr bwMode="auto">
            <a:xfrm flipV="1">
              <a:off x="2635" y="3324"/>
              <a:ext cx="17" cy="52"/>
              <a:chOff x="2377" y="522"/>
              <a:chExt cx="135" cy="3169"/>
            </a:xfrm>
          </p:grpSpPr>
          <p:sp>
            <p:nvSpPr>
              <p:cNvPr id="102" name="Arc 95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03" name="Arc 95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4" name="Group 952"/>
            <p:cNvGrpSpPr>
              <a:grpSpLocks/>
            </p:cNvGrpSpPr>
            <p:nvPr/>
          </p:nvGrpSpPr>
          <p:grpSpPr bwMode="auto">
            <a:xfrm>
              <a:off x="2618" y="3332"/>
              <a:ext cx="18" cy="33"/>
              <a:chOff x="2377" y="522"/>
              <a:chExt cx="135" cy="3169"/>
            </a:xfrm>
          </p:grpSpPr>
          <p:sp>
            <p:nvSpPr>
              <p:cNvPr id="100" name="Arc 95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01" name="Arc 95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5" name="Group 955"/>
            <p:cNvGrpSpPr>
              <a:grpSpLocks/>
            </p:cNvGrpSpPr>
            <p:nvPr/>
          </p:nvGrpSpPr>
          <p:grpSpPr bwMode="auto">
            <a:xfrm flipV="1">
              <a:off x="2605" y="3335"/>
              <a:ext cx="14" cy="31"/>
              <a:chOff x="2377" y="522"/>
              <a:chExt cx="135" cy="3169"/>
            </a:xfrm>
          </p:grpSpPr>
          <p:sp>
            <p:nvSpPr>
              <p:cNvPr id="98" name="Arc 95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9" name="Arc 95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6" name="Group 958"/>
            <p:cNvGrpSpPr>
              <a:grpSpLocks/>
            </p:cNvGrpSpPr>
            <p:nvPr/>
          </p:nvGrpSpPr>
          <p:grpSpPr bwMode="auto">
            <a:xfrm>
              <a:off x="2592" y="3340"/>
              <a:ext cx="13" cy="17"/>
              <a:chOff x="2377" y="522"/>
              <a:chExt cx="135" cy="3169"/>
            </a:xfrm>
          </p:grpSpPr>
          <p:sp>
            <p:nvSpPr>
              <p:cNvPr id="96" name="Arc 95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7" name="Arc 96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7" name="Group 961"/>
            <p:cNvGrpSpPr>
              <a:grpSpLocks/>
            </p:cNvGrpSpPr>
            <p:nvPr/>
          </p:nvGrpSpPr>
          <p:grpSpPr bwMode="auto">
            <a:xfrm flipV="1">
              <a:off x="2580" y="3340"/>
              <a:ext cx="13" cy="18"/>
              <a:chOff x="2377" y="522"/>
              <a:chExt cx="135" cy="3169"/>
            </a:xfrm>
          </p:grpSpPr>
          <p:sp>
            <p:nvSpPr>
              <p:cNvPr id="94" name="Arc 96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5" name="Arc 96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8" name="Group 964"/>
            <p:cNvGrpSpPr>
              <a:grpSpLocks/>
            </p:cNvGrpSpPr>
            <p:nvPr/>
          </p:nvGrpSpPr>
          <p:grpSpPr bwMode="auto">
            <a:xfrm>
              <a:off x="2570" y="3345"/>
              <a:ext cx="11" cy="7"/>
              <a:chOff x="2377" y="522"/>
              <a:chExt cx="135" cy="3169"/>
            </a:xfrm>
          </p:grpSpPr>
          <p:sp>
            <p:nvSpPr>
              <p:cNvPr id="92" name="Arc 96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3" name="Arc 96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9" name="Group 967"/>
            <p:cNvGrpSpPr>
              <a:grpSpLocks/>
            </p:cNvGrpSpPr>
            <p:nvPr/>
          </p:nvGrpSpPr>
          <p:grpSpPr bwMode="auto">
            <a:xfrm flipV="1">
              <a:off x="2561" y="3346"/>
              <a:ext cx="10" cy="9"/>
              <a:chOff x="2377" y="522"/>
              <a:chExt cx="135" cy="3169"/>
            </a:xfrm>
          </p:grpSpPr>
          <p:sp>
            <p:nvSpPr>
              <p:cNvPr id="90" name="Arc 96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 name="Arc 96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0" name="Group 970"/>
            <p:cNvGrpSpPr>
              <a:grpSpLocks/>
            </p:cNvGrpSpPr>
            <p:nvPr/>
          </p:nvGrpSpPr>
          <p:grpSpPr bwMode="auto">
            <a:xfrm>
              <a:off x="2552" y="3346"/>
              <a:ext cx="10" cy="6"/>
              <a:chOff x="2377" y="522"/>
              <a:chExt cx="135" cy="3169"/>
            </a:xfrm>
          </p:grpSpPr>
          <p:sp>
            <p:nvSpPr>
              <p:cNvPr id="88" name="Arc 97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9" name="Arc 97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1" name="Group 973"/>
            <p:cNvGrpSpPr>
              <a:grpSpLocks/>
            </p:cNvGrpSpPr>
            <p:nvPr/>
          </p:nvGrpSpPr>
          <p:grpSpPr bwMode="auto">
            <a:xfrm flipV="1">
              <a:off x="2544" y="3348"/>
              <a:ext cx="9" cy="5"/>
              <a:chOff x="2377" y="522"/>
              <a:chExt cx="135" cy="3169"/>
            </a:xfrm>
          </p:grpSpPr>
          <p:sp>
            <p:nvSpPr>
              <p:cNvPr id="86" name="Arc 97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7" name="Arc 97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2" name="Group 976"/>
            <p:cNvGrpSpPr>
              <a:grpSpLocks/>
            </p:cNvGrpSpPr>
            <p:nvPr/>
          </p:nvGrpSpPr>
          <p:grpSpPr bwMode="auto">
            <a:xfrm>
              <a:off x="2535" y="3349"/>
              <a:ext cx="9" cy="2"/>
              <a:chOff x="2377" y="522"/>
              <a:chExt cx="135" cy="3169"/>
            </a:xfrm>
          </p:grpSpPr>
          <p:sp>
            <p:nvSpPr>
              <p:cNvPr id="84" name="Arc 97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5" name="Arc 97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83" name="Line 979"/>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grpSp>
        <p:nvGrpSpPr>
          <p:cNvPr id="112" name="Group 3"/>
          <p:cNvGrpSpPr>
            <a:grpSpLocks/>
          </p:cNvGrpSpPr>
          <p:nvPr/>
        </p:nvGrpSpPr>
        <p:grpSpPr bwMode="auto">
          <a:xfrm rot="-1392303">
            <a:off x="4191000" y="3597564"/>
            <a:ext cx="669925" cy="287338"/>
            <a:chOff x="2493" y="3175"/>
            <a:chExt cx="1049" cy="325"/>
          </a:xfrm>
        </p:grpSpPr>
        <p:sp>
          <p:nvSpPr>
            <p:cNvPr id="113" name="Arc 4"/>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14" name="Arc 5"/>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15" name="Group 6"/>
            <p:cNvGrpSpPr>
              <a:grpSpLocks/>
            </p:cNvGrpSpPr>
            <p:nvPr/>
          </p:nvGrpSpPr>
          <p:grpSpPr bwMode="auto">
            <a:xfrm>
              <a:off x="3035" y="3185"/>
              <a:ext cx="44" cy="315"/>
              <a:chOff x="3317" y="360"/>
              <a:chExt cx="132" cy="3169"/>
            </a:xfrm>
          </p:grpSpPr>
          <p:sp>
            <p:nvSpPr>
              <p:cNvPr id="187" name="Arc 7"/>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88" name="Arc 8"/>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16" name="Arc 9"/>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17" name="Arc 10"/>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18" name="Arc 11"/>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19" name="Arc 12"/>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0" name="Arc 13"/>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1" name="Arc 14"/>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2" name="Arc 15"/>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3" name="Arc 16"/>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4" name="Arc 17"/>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5" name="Arc 18"/>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6" name="Arc 19"/>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7" name="Arc 20"/>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8" name="Arc 21"/>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29" name="Arc 22"/>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30" name="Arc 23"/>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31" name="Arc 24"/>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32" name="Arc 25"/>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33" name="Arc 26"/>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34" name="Arc 27"/>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35" name="Arc 28"/>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36" name="Arc 29"/>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37" name="Arc 30"/>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38" name="Arc 31"/>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39" name="Group 32"/>
            <p:cNvGrpSpPr>
              <a:grpSpLocks/>
            </p:cNvGrpSpPr>
            <p:nvPr/>
          </p:nvGrpSpPr>
          <p:grpSpPr bwMode="auto">
            <a:xfrm>
              <a:off x="2801" y="3257"/>
              <a:ext cx="28" cy="185"/>
              <a:chOff x="2377" y="522"/>
              <a:chExt cx="135" cy="3169"/>
            </a:xfrm>
          </p:grpSpPr>
          <p:sp>
            <p:nvSpPr>
              <p:cNvPr id="185" name="Arc 3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86" name="Arc 3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40" name="Arc 35"/>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41" name="Arc 36"/>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42" name="Group 37"/>
            <p:cNvGrpSpPr>
              <a:grpSpLocks/>
            </p:cNvGrpSpPr>
            <p:nvPr/>
          </p:nvGrpSpPr>
          <p:grpSpPr bwMode="auto">
            <a:xfrm>
              <a:off x="2746" y="3261"/>
              <a:ext cx="28" cy="161"/>
              <a:chOff x="2377" y="522"/>
              <a:chExt cx="135" cy="3169"/>
            </a:xfrm>
          </p:grpSpPr>
          <p:sp>
            <p:nvSpPr>
              <p:cNvPr id="183" name="Arc 3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84" name="Arc 3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43" name="Group 40"/>
            <p:cNvGrpSpPr>
              <a:grpSpLocks/>
            </p:cNvGrpSpPr>
            <p:nvPr/>
          </p:nvGrpSpPr>
          <p:grpSpPr bwMode="auto">
            <a:xfrm flipV="1">
              <a:off x="2720" y="3282"/>
              <a:ext cx="27" cy="137"/>
              <a:chOff x="2377" y="522"/>
              <a:chExt cx="135" cy="3169"/>
            </a:xfrm>
          </p:grpSpPr>
          <p:sp>
            <p:nvSpPr>
              <p:cNvPr id="181" name="Arc 4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82" name="Arc 4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44" name="Arc 43"/>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45" name="Arc 44"/>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46" name="Arc 45"/>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47" name="Arc 46"/>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48" name="Arc 47"/>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49" name="Arc 48"/>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50" name="Group 49"/>
            <p:cNvGrpSpPr>
              <a:grpSpLocks/>
            </p:cNvGrpSpPr>
            <p:nvPr/>
          </p:nvGrpSpPr>
          <p:grpSpPr bwMode="auto">
            <a:xfrm flipV="1">
              <a:off x="2635" y="3324"/>
              <a:ext cx="17" cy="52"/>
              <a:chOff x="2377" y="522"/>
              <a:chExt cx="135" cy="3169"/>
            </a:xfrm>
          </p:grpSpPr>
          <p:sp>
            <p:nvSpPr>
              <p:cNvPr id="179" name="Arc 5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80" name="Arc 5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51" name="Group 52"/>
            <p:cNvGrpSpPr>
              <a:grpSpLocks/>
            </p:cNvGrpSpPr>
            <p:nvPr/>
          </p:nvGrpSpPr>
          <p:grpSpPr bwMode="auto">
            <a:xfrm>
              <a:off x="2618" y="3332"/>
              <a:ext cx="18" cy="33"/>
              <a:chOff x="2377" y="522"/>
              <a:chExt cx="135" cy="3169"/>
            </a:xfrm>
          </p:grpSpPr>
          <p:sp>
            <p:nvSpPr>
              <p:cNvPr id="177" name="Arc 5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78" name="Arc 5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52" name="Group 55"/>
            <p:cNvGrpSpPr>
              <a:grpSpLocks/>
            </p:cNvGrpSpPr>
            <p:nvPr/>
          </p:nvGrpSpPr>
          <p:grpSpPr bwMode="auto">
            <a:xfrm flipV="1">
              <a:off x="2605" y="3335"/>
              <a:ext cx="14" cy="31"/>
              <a:chOff x="2377" y="522"/>
              <a:chExt cx="135" cy="3169"/>
            </a:xfrm>
          </p:grpSpPr>
          <p:sp>
            <p:nvSpPr>
              <p:cNvPr id="175" name="Arc 5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76" name="Arc 5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53" name="Group 58"/>
            <p:cNvGrpSpPr>
              <a:grpSpLocks/>
            </p:cNvGrpSpPr>
            <p:nvPr/>
          </p:nvGrpSpPr>
          <p:grpSpPr bwMode="auto">
            <a:xfrm>
              <a:off x="2592" y="3340"/>
              <a:ext cx="13" cy="17"/>
              <a:chOff x="2377" y="522"/>
              <a:chExt cx="135" cy="3169"/>
            </a:xfrm>
          </p:grpSpPr>
          <p:sp>
            <p:nvSpPr>
              <p:cNvPr id="173" name="Arc 5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74" name="Arc 6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54" name="Group 61"/>
            <p:cNvGrpSpPr>
              <a:grpSpLocks/>
            </p:cNvGrpSpPr>
            <p:nvPr/>
          </p:nvGrpSpPr>
          <p:grpSpPr bwMode="auto">
            <a:xfrm flipV="1">
              <a:off x="2580" y="3340"/>
              <a:ext cx="13" cy="18"/>
              <a:chOff x="2377" y="522"/>
              <a:chExt cx="135" cy="3169"/>
            </a:xfrm>
          </p:grpSpPr>
          <p:sp>
            <p:nvSpPr>
              <p:cNvPr id="171" name="Arc 6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72" name="Arc 6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55" name="Group 64"/>
            <p:cNvGrpSpPr>
              <a:grpSpLocks/>
            </p:cNvGrpSpPr>
            <p:nvPr/>
          </p:nvGrpSpPr>
          <p:grpSpPr bwMode="auto">
            <a:xfrm>
              <a:off x="2570" y="3345"/>
              <a:ext cx="11" cy="7"/>
              <a:chOff x="2377" y="522"/>
              <a:chExt cx="135" cy="3169"/>
            </a:xfrm>
          </p:grpSpPr>
          <p:sp>
            <p:nvSpPr>
              <p:cNvPr id="169" name="Arc 6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70" name="Arc 6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56" name="Group 67"/>
            <p:cNvGrpSpPr>
              <a:grpSpLocks/>
            </p:cNvGrpSpPr>
            <p:nvPr/>
          </p:nvGrpSpPr>
          <p:grpSpPr bwMode="auto">
            <a:xfrm flipV="1">
              <a:off x="2561" y="3346"/>
              <a:ext cx="10" cy="9"/>
              <a:chOff x="2377" y="522"/>
              <a:chExt cx="135" cy="3169"/>
            </a:xfrm>
          </p:grpSpPr>
          <p:sp>
            <p:nvSpPr>
              <p:cNvPr id="167" name="Arc 6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68" name="Arc 6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57" name="Group 70"/>
            <p:cNvGrpSpPr>
              <a:grpSpLocks/>
            </p:cNvGrpSpPr>
            <p:nvPr/>
          </p:nvGrpSpPr>
          <p:grpSpPr bwMode="auto">
            <a:xfrm>
              <a:off x="2552" y="3346"/>
              <a:ext cx="10" cy="6"/>
              <a:chOff x="2377" y="522"/>
              <a:chExt cx="135" cy="3169"/>
            </a:xfrm>
          </p:grpSpPr>
          <p:sp>
            <p:nvSpPr>
              <p:cNvPr id="165" name="Arc 7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66" name="Arc 7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58" name="Group 73"/>
            <p:cNvGrpSpPr>
              <a:grpSpLocks/>
            </p:cNvGrpSpPr>
            <p:nvPr/>
          </p:nvGrpSpPr>
          <p:grpSpPr bwMode="auto">
            <a:xfrm flipV="1">
              <a:off x="2544" y="3348"/>
              <a:ext cx="9" cy="5"/>
              <a:chOff x="2377" y="522"/>
              <a:chExt cx="135" cy="3169"/>
            </a:xfrm>
          </p:grpSpPr>
          <p:sp>
            <p:nvSpPr>
              <p:cNvPr id="163" name="Arc 7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64" name="Arc 7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59" name="Group 76"/>
            <p:cNvGrpSpPr>
              <a:grpSpLocks/>
            </p:cNvGrpSpPr>
            <p:nvPr/>
          </p:nvGrpSpPr>
          <p:grpSpPr bwMode="auto">
            <a:xfrm>
              <a:off x="2535" y="3349"/>
              <a:ext cx="9" cy="2"/>
              <a:chOff x="2377" y="522"/>
              <a:chExt cx="135" cy="3169"/>
            </a:xfrm>
          </p:grpSpPr>
          <p:sp>
            <p:nvSpPr>
              <p:cNvPr id="161" name="Arc 7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62" name="Arc 7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60" name="Line 79"/>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sp>
        <p:nvSpPr>
          <p:cNvPr id="189" name="Text Box 80"/>
          <p:cNvSpPr txBox="1">
            <a:spLocks noChangeArrowheads="1"/>
          </p:cNvSpPr>
          <p:nvPr/>
        </p:nvSpPr>
        <p:spPr bwMode="auto">
          <a:xfrm>
            <a:off x="590477" y="1752874"/>
            <a:ext cx="11430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r>
              <a:rPr lang="tr-TR" dirty="0" smtClean="0">
                <a:solidFill>
                  <a:schemeClr val="accent1">
                    <a:lumMod val="50000"/>
                  </a:schemeClr>
                </a:solidFill>
              </a:rPr>
              <a:t>Pump pulse</a:t>
            </a:r>
            <a:endParaRPr lang="en-US" dirty="0">
              <a:solidFill>
                <a:schemeClr val="accent1">
                  <a:lumMod val="50000"/>
                </a:schemeClr>
              </a:solidFill>
            </a:endParaRPr>
          </a:p>
        </p:txBody>
      </p:sp>
      <p:sp>
        <p:nvSpPr>
          <p:cNvPr id="190" name="Text Box 81"/>
          <p:cNvSpPr txBox="1">
            <a:spLocks noChangeArrowheads="1"/>
          </p:cNvSpPr>
          <p:nvPr/>
        </p:nvSpPr>
        <p:spPr bwMode="auto">
          <a:xfrm>
            <a:off x="3962400" y="4740564"/>
            <a:ext cx="101021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r>
              <a:rPr lang="tr-TR" b="1" dirty="0" smtClean="0">
                <a:solidFill>
                  <a:schemeClr val="accent1">
                    <a:lumMod val="50000"/>
                  </a:schemeClr>
                </a:solidFill>
              </a:rPr>
              <a:t>sample</a:t>
            </a:r>
            <a:endParaRPr lang="en-US" b="1" dirty="0">
              <a:solidFill>
                <a:schemeClr val="accent1">
                  <a:lumMod val="50000"/>
                </a:schemeClr>
              </a:solidFill>
            </a:endParaRPr>
          </a:p>
        </p:txBody>
      </p:sp>
      <p:sp>
        <p:nvSpPr>
          <p:cNvPr id="191" name="Text Box 82"/>
          <p:cNvSpPr txBox="1">
            <a:spLocks noChangeArrowheads="1"/>
          </p:cNvSpPr>
          <p:nvPr/>
        </p:nvSpPr>
        <p:spPr bwMode="auto">
          <a:xfrm>
            <a:off x="681183" y="2382214"/>
            <a:ext cx="6969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400">
                <a:solidFill>
                  <a:schemeClr val="accent1">
                    <a:lumMod val="50000"/>
                  </a:schemeClr>
                </a:solidFill>
              </a:rPr>
              <a:t>500Hz</a:t>
            </a:r>
            <a:endParaRPr lang="en-US" sz="1400">
              <a:solidFill>
                <a:schemeClr val="accent1">
                  <a:lumMod val="50000"/>
                </a:schemeClr>
              </a:solidFill>
            </a:endParaRPr>
          </a:p>
        </p:txBody>
      </p:sp>
      <p:sp>
        <p:nvSpPr>
          <p:cNvPr id="192" name="Text Box 83"/>
          <p:cNvSpPr txBox="1">
            <a:spLocks noChangeArrowheads="1"/>
          </p:cNvSpPr>
          <p:nvPr/>
        </p:nvSpPr>
        <p:spPr bwMode="auto">
          <a:xfrm>
            <a:off x="609600" y="6264564"/>
            <a:ext cx="7953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400">
                <a:solidFill>
                  <a:schemeClr val="accent1">
                    <a:lumMod val="50000"/>
                  </a:schemeClr>
                </a:solidFill>
              </a:rPr>
              <a:t>1000Hz</a:t>
            </a:r>
            <a:endParaRPr lang="en-US" sz="1400">
              <a:solidFill>
                <a:schemeClr val="accent1">
                  <a:lumMod val="50000"/>
                </a:schemeClr>
              </a:solidFill>
            </a:endParaRPr>
          </a:p>
        </p:txBody>
      </p:sp>
      <p:sp>
        <p:nvSpPr>
          <p:cNvPr id="193" name="AutoShape 84"/>
          <p:cNvSpPr>
            <a:spLocks noChangeArrowheads="1"/>
          </p:cNvSpPr>
          <p:nvPr/>
        </p:nvSpPr>
        <p:spPr bwMode="auto">
          <a:xfrm rot="16200000">
            <a:off x="3318668" y="3174496"/>
            <a:ext cx="2087563" cy="1409700"/>
          </a:xfrm>
          <a:prstGeom prst="cube">
            <a:avLst>
              <a:gd name="adj" fmla="val 94856"/>
            </a:avLst>
          </a:prstGeom>
          <a:solidFill>
            <a:schemeClr val="accent1">
              <a:alpha val="23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4" name="Oval 85"/>
          <p:cNvSpPr>
            <a:spLocks noChangeArrowheads="1"/>
          </p:cNvSpPr>
          <p:nvPr/>
        </p:nvSpPr>
        <p:spPr bwMode="auto">
          <a:xfrm>
            <a:off x="4267200" y="3673764"/>
            <a:ext cx="152400" cy="304800"/>
          </a:xfrm>
          <a:prstGeom prst="ellipse">
            <a:avLst/>
          </a:prstGeom>
          <a:solidFill>
            <a:srgbClr val="5F5F5F"/>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5" name="Group 86"/>
          <p:cNvGrpSpPr>
            <a:grpSpLocks/>
          </p:cNvGrpSpPr>
          <p:nvPr/>
        </p:nvGrpSpPr>
        <p:grpSpPr bwMode="auto">
          <a:xfrm rot="-1392303">
            <a:off x="0" y="5426364"/>
            <a:ext cx="669925" cy="287338"/>
            <a:chOff x="2493" y="3175"/>
            <a:chExt cx="1049" cy="325"/>
          </a:xfrm>
        </p:grpSpPr>
        <p:sp>
          <p:nvSpPr>
            <p:cNvPr id="196" name="Arc 87"/>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7" name="Arc 88"/>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8" name="Group 89"/>
            <p:cNvGrpSpPr>
              <a:grpSpLocks/>
            </p:cNvGrpSpPr>
            <p:nvPr/>
          </p:nvGrpSpPr>
          <p:grpSpPr bwMode="auto">
            <a:xfrm>
              <a:off x="3035" y="3185"/>
              <a:ext cx="44" cy="315"/>
              <a:chOff x="3317" y="360"/>
              <a:chExt cx="132" cy="3169"/>
            </a:xfrm>
          </p:grpSpPr>
          <p:sp>
            <p:nvSpPr>
              <p:cNvPr id="270" name="Arc 90"/>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71" name="Arc 91"/>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99" name="Arc 92"/>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0" name="Arc 93"/>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1" name="Arc 94"/>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2" name="Arc 95"/>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3" name="Arc 96"/>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4" name="Arc 97"/>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5" name="Arc 98"/>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6" name="Arc 99"/>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7" name="Arc 100"/>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8" name="Arc 101"/>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09" name="Arc 102"/>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0" name="Arc 103"/>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1" name="Arc 104"/>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2" name="Arc 105"/>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3" name="Arc 106"/>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4" name="Arc 107"/>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5" name="Arc 108"/>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6" name="Arc 109"/>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7" name="Arc 110"/>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8" name="Arc 111"/>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9" name="Arc 112"/>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20" name="Arc 113"/>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21" name="Arc 114"/>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222" name="Group 115"/>
            <p:cNvGrpSpPr>
              <a:grpSpLocks/>
            </p:cNvGrpSpPr>
            <p:nvPr/>
          </p:nvGrpSpPr>
          <p:grpSpPr bwMode="auto">
            <a:xfrm>
              <a:off x="2801" y="3257"/>
              <a:ext cx="28" cy="185"/>
              <a:chOff x="2377" y="522"/>
              <a:chExt cx="135" cy="3169"/>
            </a:xfrm>
          </p:grpSpPr>
          <p:sp>
            <p:nvSpPr>
              <p:cNvPr id="268" name="Arc 11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69" name="Arc 11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223" name="Arc 118"/>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24" name="Arc 119"/>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225" name="Group 120"/>
            <p:cNvGrpSpPr>
              <a:grpSpLocks/>
            </p:cNvGrpSpPr>
            <p:nvPr/>
          </p:nvGrpSpPr>
          <p:grpSpPr bwMode="auto">
            <a:xfrm>
              <a:off x="2746" y="3261"/>
              <a:ext cx="28" cy="161"/>
              <a:chOff x="2377" y="522"/>
              <a:chExt cx="135" cy="3169"/>
            </a:xfrm>
          </p:grpSpPr>
          <p:sp>
            <p:nvSpPr>
              <p:cNvPr id="266" name="Arc 12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67" name="Arc 12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26" name="Group 123"/>
            <p:cNvGrpSpPr>
              <a:grpSpLocks/>
            </p:cNvGrpSpPr>
            <p:nvPr/>
          </p:nvGrpSpPr>
          <p:grpSpPr bwMode="auto">
            <a:xfrm flipV="1">
              <a:off x="2720" y="3282"/>
              <a:ext cx="27" cy="137"/>
              <a:chOff x="2377" y="522"/>
              <a:chExt cx="135" cy="3169"/>
            </a:xfrm>
          </p:grpSpPr>
          <p:sp>
            <p:nvSpPr>
              <p:cNvPr id="264" name="Arc 12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65" name="Arc 12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227" name="Arc 126"/>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28" name="Arc 127"/>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29" name="Arc 128"/>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30" name="Arc 129"/>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31" name="Arc 130"/>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32" name="Arc 131"/>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233" name="Group 132"/>
            <p:cNvGrpSpPr>
              <a:grpSpLocks/>
            </p:cNvGrpSpPr>
            <p:nvPr/>
          </p:nvGrpSpPr>
          <p:grpSpPr bwMode="auto">
            <a:xfrm flipV="1">
              <a:off x="2635" y="3324"/>
              <a:ext cx="17" cy="52"/>
              <a:chOff x="2377" y="522"/>
              <a:chExt cx="135" cy="3169"/>
            </a:xfrm>
          </p:grpSpPr>
          <p:sp>
            <p:nvSpPr>
              <p:cNvPr id="262" name="Arc 13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63" name="Arc 13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34" name="Group 135"/>
            <p:cNvGrpSpPr>
              <a:grpSpLocks/>
            </p:cNvGrpSpPr>
            <p:nvPr/>
          </p:nvGrpSpPr>
          <p:grpSpPr bwMode="auto">
            <a:xfrm>
              <a:off x="2618" y="3332"/>
              <a:ext cx="18" cy="33"/>
              <a:chOff x="2377" y="522"/>
              <a:chExt cx="135" cy="3169"/>
            </a:xfrm>
          </p:grpSpPr>
          <p:sp>
            <p:nvSpPr>
              <p:cNvPr id="260" name="Arc 13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61" name="Arc 13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35" name="Group 138"/>
            <p:cNvGrpSpPr>
              <a:grpSpLocks/>
            </p:cNvGrpSpPr>
            <p:nvPr/>
          </p:nvGrpSpPr>
          <p:grpSpPr bwMode="auto">
            <a:xfrm flipV="1">
              <a:off x="2605" y="3335"/>
              <a:ext cx="14" cy="31"/>
              <a:chOff x="2377" y="522"/>
              <a:chExt cx="135" cy="3169"/>
            </a:xfrm>
          </p:grpSpPr>
          <p:sp>
            <p:nvSpPr>
              <p:cNvPr id="258" name="Arc 13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59" name="Arc 14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36" name="Group 141"/>
            <p:cNvGrpSpPr>
              <a:grpSpLocks/>
            </p:cNvGrpSpPr>
            <p:nvPr/>
          </p:nvGrpSpPr>
          <p:grpSpPr bwMode="auto">
            <a:xfrm>
              <a:off x="2592" y="3340"/>
              <a:ext cx="13" cy="17"/>
              <a:chOff x="2377" y="522"/>
              <a:chExt cx="135" cy="3169"/>
            </a:xfrm>
          </p:grpSpPr>
          <p:sp>
            <p:nvSpPr>
              <p:cNvPr id="256" name="Arc 14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57" name="Arc 14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37" name="Group 144"/>
            <p:cNvGrpSpPr>
              <a:grpSpLocks/>
            </p:cNvGrpSpPr>
            <p:nvPr/>
          </p:nvGrpSpPr>
          <p:grpSpPr bwMode="auto">
            <a:xfrm flipV="1">
              <a:off x="2580" y="3340"/>
              <a:ext cx="13" cy="18"/>
              <a:chOff x="2377" y="522"/>
              <a:chExt cx="135" cy="3169"/>
            </a:xfrm>
          </p:grpSpPr>
          <p:sp>
            <p:nvSpPr>
              <p:cNvPr id="254" name="Arc 14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55" name="Arc 14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38" name="Group 147"/>
            <p:cNvGrpSpPr>
              <a:grpSpLocks/>
            </p:cNvGrpSpPr>
            <p:nvPr/>
          </p:nvGrpSpPr>
          <p:grpSpPr bwMode="auto">
            <a:xfrm>
              <a:off x="2570" y="3345"/>
              <a:ext cx="11" cy="7"/>
              <a:chOff x="2377" y="522"/>
              <a:chExt cx="135" cy="3169"/>
            </a:xfrm>
          </p:grpSpPr>
          <p:sp>
            <p:nvSpPr>
              <p:cNvPr id="252" name="Arc 14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53" name="Arc 14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39" name="Group 150"/>
            <p:cNvGrpSpPr>
              <a:grpSpLocks/>
            </p:cNvGrpSpPr>
            <p:nvPr/>
          </p:nvGrpSpPr>
          <p:grpSpPr bwMode="auto">
            <a:xfrm flipV="1">
              <a:off x="2561" y="3346"/>
              <a:ext cx="10" cy="9"/>
              <a:chOff x="2377" y="522"/>
              <a:chExt cx="135" cy="3169"/>
            </a:xfrm>
          </p:grpSpPr>
          <p:sp>
            <p:nvSpPr>
              <p:cNvPr id="250" name="Arc 15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51" name="Arc 15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40" name="Group 153"/>
            <p:cNvGrpSpPr>
              <a:grpSpLocks/>
            </p:cNvGrpSpPr>
            <p:nvPr/>
          </p:nvGrpSpPr>
          <p:grpSpPr bwMode="auto">
            <a:xfrm>
              <a:off x="2552" y="3346"/>
              <a:ext cx="10" cy="6"/>
              <a:chOff x="2377" y="522"/>
              <a:chExt cx="135" cy="3169"/>
            </a:xfrm>
          </p:grpSpPr>
          <p:sp>
            <p:nvSpPr>
              <p:cNvPr id="248" name="Arc 15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49" name="Arc 15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41" name="Group 156"/>
            <p:cNvGrpSpPr>
              <a:grpSpLocks/>
            </p:cNvGrpSpPr>
            <p:nvPr/>
          </p:nvGrpSpPr>
          <p:grpSpPr bwMode="auto">
            <a:xfrm flipV="1">
              <a:off x="2544" y="3348"/>
              <a:ext cx="9" cy="5"/>
              <a:chOff x="2377" y="522"/>
              <a:chExt cx="135" cy="3169"/>
            </a:xfrm>
          </p:grpSpPr>
          <p:sp>
            <p:nvSpPr>
              <p:cNvPr id="246" name="Arc 15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47" name="Arc 15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242" name="Group 159"/>
            <p:cNvGrpSpPr>
              <a:grpSpLocks/>
            </p:cNvGrpSpPr>
            <p:nvPr/>
          </p:nvGrpSpPr>
          <p:grpSpPr bwMode="auto">
            <a:xfrm>
              <a:off x="2535" y="3349"/>
              <a:ext cx="9" cy="2"/>
              <a:chOff x="2377" y="522"/>
              <a:chExt cx="135" cy="3169"/>
            </a:xfrm>
          </p:grpSpPr>
          <p:sp>
            <p:nvSpPr>
              <p:cNvPr id="244" name="Arc 16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45" name="Arc 16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243" name="Line 162"/>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sp>
        <p:nvSpPr>
          <p:cNvPr id="272" name="Rectangle 163"/>
          <p:cNvSpPr>
            <a:spLocks noChangeArrowheads="1"/>
          </p:cNvSpPr>
          <p:nvPr/>
        </p:nvSpPr>
        <p:spPr bwMode="auto">
          <a:xfrm rot="20433598">
            <a:off x="7831386" y="1121907"/>
            <a:ext cx="990905" cy="1456948"/>
          </a:xfrm>
          <a:prstGeom prst="rect">
            <a:avLst/>
          </a:prstGeom>
          <a:ln>
            <a:noFill/>
          </a:ln>
          <a:effectLst/>
          <a:extLs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73" name="AutoShape 164"/>
          <p:cNvSpPr>
            <a:spLocks noChangeArrowheads="1"/>
          </p:cNvSpPr>
          <p:nvPr/>
        </p:nvSpPr>
        <p:spPr bwMode="auto">
          <a:xfrm rot="14783224">
            <a:off x="8020050" y="1825914"/>
            <a:ext cx="304800" cy="647700"/>
          </a:xfrm>
          <a:prstGeom prst="can">
            <a:avLst>
              <a:gd name="adj" fmla="val 6218"/>
            </a:avLst>
          </a:prstGeom>
          <a:solidFill>
            <a:srgbClr val="80808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74" name="Text Box 165"/>
          <p:cNvSpPr txBox="1">
            <a:spLocks noChangeArrowheads="1"/>
          </p:cNvSpPr>
          <p:nvPr/>
        </p:nvSpPr>
        <p:spPr bwMode="auto">
          <a:xfrm>
            <a:off x="7467600" y="1616364"/>
            <a:ext cx="1694695"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dirty="0" smtClean="0">
                <a:solidFill>
                  <a:schemeClr val="accent1">
                    <a:lumMod val="50000"/>
                  </a:schemeClr>
                </a:solidFill>
              </a:rPr>
              <a:t>spectrometer</a:t>
            </a:r>
            <a:endParaRPr lang="en-US" dirty="0">
              <a:solidFill>
                <a:schemeClr val="accent1">
                  <a:lumMod val="50000"/>
                </a:schemeClr>
              </a:solidFill>
            </a:endParaRPr>
          </a:p>
        </p:txBody>
      </p:sp>
      <p:sp>
        <p:nvSpPr>
          <p:cNvPr id="275" name="Text Box 166"/>
          <p:cNvSpPr txBox="1">
            <a:spLocks noChangeArrowheads="1"/>
          </p:cNvSpPr>
          <p:nvPr/>
        </p:nvSpPr>
        <p:spPr bwMode="auto">
          <a:xfrm>
            <a:off x="7823741" y="5223984"/>
            <a:ext cx="91723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r>
              <a:rPr lang="tr-TR" b="1" dirty="0" smtClean="0">
                <a:solidFill>
                  <a:schemeClr val="accent1">
                    <a:lumMod val="50000"/>
                  </a:schemeClr>
                </a:solidFill>
              </a:rPr>
              <a:t>beam </a:t>
            </a:r>
          </a:p>
          <a:p>
            <a:pPr algn="l" eaLnBrk="1" hangingPunct="1"/>
            <a:r>
              <a:rPr lang="tr-TR" b="1" dirty="0" smtClean="0">
                <a:solidFill>
                  <a:schemeClr val="accent1">
                    <a:lumMod val="50000"/>
                  </a:schemeClr>
                </a:solidFill>
              </a:rPr>
              <a:t>dump</a:t>
            </a:r>
            <a:endParaRPr lang="en-US" b="1" dirty="0">
              <a:solidFill>
                <a:schemeClr val="accent1">
                  <a:lumMod val="50000"/>
                </a:schemeClr>
              </a:solidFill>
            </a:endParaRPr>
          </a:p>
        </p:txBody>
      </p:sp>
      <p:sp>
        <p:nvSpPr>
          <p:cNvPr id="276" name="AutoShape 168"/>
          <p:cNvSpPr>
            <a:spLocks noChangeArrowheads="1"/>
          </p:cNvSpPr>
          <p:nvPr/>
        </p:nvSpPr>
        <p:spPr bwMode="auto">
          <a:xfrm rot="16200000">
            <a:off x="7886700" y="4550064"/>
            <a:ext cx="685800" cy="609600"/>
          </a:xfrm>
          <a:prstGeom prst="cube">
            <a:avLst>
              <a:gd name="adj" fmla="val 18206"/>
            </a:avLst>
          </a:prstGeom>
          <a:solidFill>
            <a:schemeClr val="tx1"/>
          </a:solidFill>
          <a:ln w="9525">
            <a:solidFill>
              <a:schemeClr val="bg2"/>
            </a:solidFill>
            <a:miter lim="800000"/>
            <a:headEnd/>
            <a:tailEnd/>
          </a:ln>
          <a:effectLst/>
        </p:spPr>
        <p:txBody>
          <a:bodyPr wrap="none" anchor="ctr"/>
          <a:lstStyle/>
          <a:p>
            <a:endParaRPr lang="en-US">
              <a:solidFill>
                <a:schemeClr val="accent1">
                  <a:lumMod val="50000"/>
                </a:schemeClr>
              </a:solidFill>
            </a:endParaRPr>
          </a:p>
        </p:txBody>
      </p:sp>
      <p:sp>
        <p:nvSpPr>
          <p:cNvPr id="277" name="Freeform 193"/>
          <p:cNvSpPr>
            <a:spLocks/>
          </p:cNvSpPr>
          <p:nvPr/>
        </p:nvSpPr>
        <p:spPr bwMode="auto">
          <a:xfrm rot="517116">
            <a:off x="914400" y="2987964"/>
            <a:ext cx="242888" cy="293688"/>
          </a:xfrm>
          <a:custGeom>
            <a:avLst/>
            <a:gdLst>
              <a:gd name="T0" fmla="*/ 0 w 499"/>
              <a:gd name="T1" fmla="*/ 159 h 318"/>
              <a:gd name="T2" fmla="*/ 45 w 499"/>
              <a:gd name="T3" fmla="*/ 23 h 318"/>
              <a:gd name="T4" fmla="*/ 91 w 499"/>
              <a:gd name="T5" fmla="*/ 295 h 318"/>
              <a:gd name="T6" fmla="*/ 136 w 499"/>
              <a:gd name="T7" fmla="*/ 23 h 318"/>
              <a:gd name="T8" fmla="*/ 181 w 499"/>
              <a:gd name="T9" fmla="*/ 295 h 318"/>
              <a:gd name="T10" fmla="*/ 272 w 499"/>
              <a:gd name="T11" fmla="*/ 23 h 318"/>
              <a:gd name="T12" fmla="*/ 317 w 499"/>
              <a:gd name="T13" fmla="*/ 295 h 318"/>
              <a:gd name="T14" fmla="*/ 363 w 499"/>
              <a:gd name="T15" fmla="*/ 159 h 318"/>
              <a:gd name="T16" fmla="*/ 499 w 499"/>
              <a:gd name="T17"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18">
                <a:moveTo>
                  <a:pt x="0" y="159"/>
                </a:moveTo>
                <a:cubicBezTo>
                  <a:pt x="15" y="79"/>
                  <a:pt x="30" y="0"/>
                  <a:pt x="45" y="23"/>
                </a:cubicBezTo>
                <a:cubicBezTo>
                  <a:pt x="60" y="46"/>
                  <a:pt x="76" y="295"/>
                  <a:pt x="91" y="295"/>
                </a:cubicBezTo>
                <a:cubicBezTo>
                  <a:pt x="106" y="295"/>
                  <a:pt x="121" y="23"/>
                  <a:pt x="136" y="23"/>
                </a:cubicBezTo>
                <a:cubicBezTo>
                  <a:pt x="151" y="23"/>
                  <a:pt x="158" y="295"/>
                  <a:pt x="181" y="295"/>
                </a:cubicBezTo>
                <a:cubicBezTo>
                  <a:pt x="204" y="295"/>
                  <a:pt x="249" y="23"/>
                  <a:pt x="272" y="23"/>
                </a:cubicBezTo>
                <a:cubicBezTo>
                  <a:pt x="295" y="23"/>
                  <a:pt x="302" y="272"/>
                  <a:pt x="317" y="295"/>
                </a:cubicBezTo>
                <a:cubicBezTo>
                  <a:pt x="332" y="318"/>
                  <a:pt x="333" y="182"/>
                  <a:pt x="363" y="159"/>
                </a:cubicBezTo>
                <a:cubicBezTo>
                  <a:pt x="393" y="136"/>
                  <a:pt x="446" y="147"/>
                  <a:pt x="499" y="159"/>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278" name="Freeform 194"/>
          <p:cNvSpPr>
            <a:spLocks/>
          </p:cNvSpPr>
          <p:nvPr/>
        </p:nvSpPr>
        <p:spPr bwMode="auto">
          <a:xfrm rot="517116">
            <a:off x="2362200" y="3292764"/>
            <a:ext cx="242888" cy="293688"/>
          </a:xfrm>
          <a:custGeom>
            <a:avLst/>
            <a:gdLst>
              <a:gd name="T0" fmla="*/ 0 w 499"/>
              <a:gd name="T1" fmla="*/ 159 h 318"/>
              <a:gd name="T2" fmla="*/ 45 w 499"/>
              <a:gd name="T3" fmla="*/ 23 h 318"/>
              <a:gd name="T4" fmla="*/ 91 w 499"/>
              <a:gd name="T5" fmla="*/ 295 h 318"/>
              <a:gd name="T6" fmla="*/ 136 w 499"/>
              <a:gd name="T7" fmla="*/ 23 h 318"/>
              <a:gd name="T8" fmla="*/ 181 w 499"/>
              <a:gd name="T9" fmla="*/ 295 h 318"/>
              <a:gd name="T10" fmla="*/ 272 w 499"/>
              <a:gd name="T11" fmla="*/ 23 h 318"/>
              <a:gd name="T12" fmla="*/ 317 w 499"/>
              <a:gd name="T13" fmla="*/ 295 h 318"/>
              <a:gd name="T14" fmla="*/ 363 w 499"/>
              <a:gd name="T15" fmla="*/ 159 h 318"/>
              <a:gd name="T16" fmla="*/ 499 w 499"/>
              <a:gd name="T17"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18">
                <a:moveTo>
                  <a:pt x="0" y="159"/>
                </a:moveTo>
                <a:cubicBezTo>
                  <a:pt x="15" y="79"/>
                  <a:pt x="30" y="0"/>
                  <a:pt x="45" y="23"/>
                </a:cubicBezTo>
                <a:cubicBezTo>
                  <a:pt x="60" y="46"/>
                  <a:pt x="76" y="295"/>
                  <a:pt x="91" y="295"/>
                </a:cubicBezTo>
                <a:cubicBezTo>
                  <a:pt x="106" y="295"/>
                  <a:pt x="121" y="23"/>
                  <a:pt x="136" y="23"/>
                </a:cubicBezTo>
                <a:cubicBezTo>
                  <a:pt x="151" y="23"/>
                  <a:pt x="158" y="295"/>
                  <a:pt x="181" y="295"/>
                </a:cubicBezTo>
                <a:cubicBezTo>
                  <a:pt x="204" y="295"/>
                  <a:pt x="249" y="23"/>
                  <a:pt x="272" y="23"/>
                </a:cubicBezTo>
                <a:cubicBezTo>
                  <a:pt x="295" y="23"/>
                  <a:pt x="302" y="272"/>
                  <a:pt x="317" y="295"/>
                </a:cubicBezTo>
                <a:cubicBezTo>
                  <a:pt x="332" y="318"/>
                  <a:pt x="333" y="182"/>
                  <a:pt x="363" y="159"/>
                </a:cubicBezTo>
                <a:cubicBezTo>
                  <a:pt x="393" y="136"/>
                  <a:pt x="446" y="147"/>
                  <a:pt x="499" y="159"/>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279" name="Freeform 195"/>
          <p:cNvSpPr>
            <a:spLocks/>
          </p:cNvSpPr>
          <p:nvPr/>
        </p:nvSpPr>
        <p:spPr bwMode="auto">
          <a:xfrm rot="517116">
            <a:off x="3763963" y="3530889"/>
            <a:ext cx="242887" cy="293688"/>
          </a:xfrm>
          <a:custGeom>
            <a:avLst/>
            <a:gdLst>
              <a:gd name="T0" fmla="*/ 0 w 499"/>
              <a:gd name="T1" fmla="*/ 159 h 318"/>
              <a:gd name="T2" fmla="*/ 45 w 499"/>
              <a:gd name="T3" fmla="*/ 23 h 318"/>
              <a:gd name="T4" fmla="*/ 91 w 499"/>
              <a:gd name="T5" fmla="*/ 295 h 318"/>
              <a:gd name="T6" fmla="*/ 136 w 499"/>
              <a:gd name="T7" fmla="*/ 23 h 318"/>
              <a:gd name="T8" fmla="*/ 181 w 499"/>
              <a:gd name="T9" fmla="*/ 295 h 318"/>
              <a:gd name="T10" fmla="*/ 272 w 499"/>
              <a:gd name="T11" fmla="*/ 23 h 318"/>
              <a:gd name="T12" fmla="*/ 317 w 499"/>
              <a:gd name="T13" fmla="*/ 295 h 318"/>
              <a:gd name="T14" fmla="*/ 363 w 499"/>
              <a:gd name="T15" fmla="*/ 159 h 318"/>
              <a:gd name="T16" fmla="*/ 499 w 499"/>
              <a:gd name="T17"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18">
                <a:moveTo>
                  <a:pt x="0" y="159"/>
                </a:moveTo>
                <a:cubicBezTo>
                  <a:pt x="15" y="79"/>
                  <a:pt x="30" y="0"/>
                  <a:pt x="45" y="23"/>
                </a:cubicBezTo>
                <a:cubicBezTo>
                  <a:pt x="60" y="46"/>
                  <a:pt x="76" y="295"/>
                  <a:pt x="91" y="295"/>
                </a:cubicBezTo>
                <a:cubicBezTo>
                  <a:pt x="106" y="295"/>
                  <a:pt x="121" y="23"/>
                  <a:pt x="136" y="23"/>
                </a:cubicBezTo>
                <a:cubicBezTo>
                  <a:pt x="151" y="23"/>
                  <a:pt x="158" y="295"/>
                  <a:pt x="181" y="295"/>
                </a:cubicBezTo>
                <a:cubicBezTo>
                  <a:pt x="204" y="295"/>
                  <a:pt x="249" y="23"/>
                  <a:pt x="272" y="23"/>
                </a:cubicBezTo>
                <a:cubicBezTo>
                  <a:pt x="295" y="23"/>
                  <a:pt x="302" y="272"/>
                  <a:pt x="317" y="295"/>
                </a:cubicBezTo>
                <a:cubicBezTo>
                  <a:pt x="332" y="318"/>
                  <a:pt x="333" y="182"/>
                  <a:pt x="363" y="159"/>
                </a:cubicBezTo>
                <a:cubicBezTo>
                  <a:pt x="393" y="136"/>
                  <a:pt x="446" y="147"/>
                  <a:pt x="499" y="159"/>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280" name="Freeform 197"/>
          <p:cNvSpPr>
            <a:spLocks/>
          </p:cNvSpPr>
          <p:nvPr/>
        </p:nvSpPr>
        <p:spPr bwMode="auto">
          <a:xfrm rot="517116">
            <a:off x="-1828800" y="2286000"/>
            <a:ext cx="242887" cy="293688"/>
          </a:xfrm>
          <a:custGeom>
            <a:avLst/>
            <a:gdLst>
              <a:gd name="T0" fmla="*/ 0 w 499"/>
              <a:gd name="T1" fmla="*/ 159 h 318"/>
              <a:gd name="T2" fmla="*/ 45 w 499"/>
              <a:gd name="T3" fmla="*/ 23 h 318"/>
              <a:gd name="T4" fmla="*/ 91 w 499"/>
              <a:gd name="T5" fmla="*/ 295 h 318"/>
              <a:gd name="T6" fmla="*/ 136 w 499"/>
              <a:gd name="T7" fmla="*/ 23 h 318"/>
              <a:gd name="T8" fmla="*/ 181 w 499"/>
              <a:gd name="T9" fmla="*/ 295 h 318"/>
              <a:gd name="T10" fmla="*/ 272 w 499"/>
              <a:gd name="T11" fmla="*/ 23 h 318"/>
              <a:gd name="T12" fmla="*/ 317 w 499"/>
              <a:gd name="T13" fmla="*/ 295 h 318"/>
              <a:gd name="T14" fmla="*/ 363 w 499"/>
              <a:gd name="T15" fmla="*/ 159 h 318"/>
              <a:gd name="T16" fmla="*/ 499 w 499"/>
              <a:gd name="T17"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18">
                <a:moveTo>
                  <a:pt x="0" y="159"/>
                </a:moveTo>
                <a:cubicBezTo>
                  <a:pt x="15" y="79"/>
                  <a:pt x="30" y="0"/>
                  <a:pt x="45" y="23"/>
                </a:cubicBezTo>
                <a:cubicBezTo>
                  <a:pt x="60" y="46"/>
                  <a:pt x="76" y="295"/>
                  <a:pt x="91" y="295"/>
                </a:cubicBezTo>
                <a:cubicBezTo>
                  <a:pt x="106" y="295"/>
                  <a:pt x="121" y="23"/>
                  <a:pt x="136" y="23"/>
                </a:cubicBezTo>
                <a:cubicBezTo>
                  <a:pt x="151" y="23"/>
                  <a:pt x="158" y="295"/>
                  <a:pt x="181" y="295"/>
                </a:cubicBezTo>
                <a:cubicBezTo>
                  <a:pt x="204" y="295"/>
                  <a:pt x="249" y="23"/>
                  <a:pt x="272" y="23"/>
                </a:cubicBezTo>
                <a:cubicBezTo>
                  <a:pt x="295" y="23"/>
                  <a:pt x="302" y="272"/>
                  <a:pt x="317" y="295"/>
                </a:cubicBezTo>
                <a:cubicBezTo>
                  <a:pt x="332" y="318"/>
                  <a:pt x="333" y="182"/>
                  <a:pt x="363" y="159"/>
                </a:cubicBezTo>
                <a:cubicBezTo>
                  <a:pt x="393" y="136"/>
                  <a:pt x="446" y="147"/>
                  <a:pt x="499" y="159"/>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281" name="Group 198"/>
          <p:cNvGrpSpPr>
            <a:grpSpLocks/>
          </p:cNvGrpSpPr>
          <p:nvPr/>
        </p:nvGrpSpPr>
        <p:grpSpPr bwMode="auto">
          <a:xfrm rot="-1392303">
            <a:off x="6248400" y="2683164"/>
            <a:ext cx="669925" cy="287338"/>
            <a:chOff x="2493" y="3175"/>
            <a:chExt cx="1049" cy="325"/>
          </a:xfrm>
        </p:grpSpPr>
        <p:sp>
          <p:nvSpPr>
            <p:cNvPr id="282" name="Arc 199"/>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83" name="Arc 200"/>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284" name="Group 201"/>
            <p:cNvGrpSpPr>
              <a:grpSpLocks/>
            </p:cNvGrpSpPr>
            <p:nvPr/>
          </p:nvGrpSpPr>
          <p:grpSpPr bwMode="auto">
            <a:xfrm>
              <a:off x="3035" y="3185"/>
              <a:ext cx="44" cy="315"/>
              <a:chOff x="3317" y="360"/>
              <a:chExt cx="132" cy="3169"/>
            </a:xfrm>
          </p:grpSpPr>
          <p:sp>
            <p:nvSpPr>
              <p:cNvPr id="356" name="Arc 202"/>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57" name="Arc 203"/>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285" name="Arc 204"/>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86" name="Arc 205"/>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87" name="Arc 206"/>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88" name="Arc 207"/>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89" name="Arc 208"/>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0" name="Arc 209"/>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1" name="Arc 210"/>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2" name="Arc 211"/>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3" name="Arc 212"/>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4" name="Arc 213"/>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5" name="Arc 214"/>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6" name="Arc 215"/>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7" name="Arc 216"/>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8" name="Arc 217"/>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99" name="Arc 218"/>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00" name="Arc 219"/>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01" name="Arc 220"/>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02" name="Arc 221"/>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03" name="Arc 222"/>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04" name="Arc 223"/>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05" name="Arc 224"/>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06" name="Arc 225"/>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07" name="Arc 226"/>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308" name="Group 227"/>
            <p:cNvGrpSpPr>
              <a:grpSpLocks/>
            </p:cNvGrpSpPr>
            <p:nvPr/>
          </p:nvGrpSpPr>
          <p:grpSpPr bwMode="auto">
            <a:xfrm>
              <a:off x="2801" y="3257"/>
              <a:ext cx="28" cy="185"/>
              <a:chOff x="2377" y="522"/>
              <a:chExt cx="135" cy="3169"/>
            </a:xfrm>
          </p:grpSpPr>
          <p:sp>
            <p:nvSpPr>
              <p:cNvPr id="354" name="Arc 22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55" name="Arc 22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309" name="Arc 230"/>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10" name="Arc 231"/>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311" name="Group 232"/>
            <p:cNvGrpSpPr>
              <a:grpSpLocks/>
            </p:cNvGrpSpPr>
            <p:nvPr/>
          </p:nvGrpSpPr>
          <p:grpSpPr bwMode="auto">
            <a:xfrm>
              <a:off x="2746" y="3261"/>
              <a:ext cx="28" cy="161"/>
              <a:chOff x="2377" y="522"/>
              <a:chExt cx="135" cy="3169"/>
            </a:xfrm>
          </p:grpSpPr>
          <p:sp>
            <p:nvSpPr>
              <p:cNvPr id="352" name="Arc 23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53" name="Arc 23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12" name="Group 235"/>
            <p:cNvGrpSpPr>
              <a:grpSpLocks/>
            </p:cNvGrpSpPr>
            <p:nvPr/>
          </p:nvGrpSpPr>
          <p:grpSpPr bwMode="auto">
            <a:xfrm flipV="1">
              <a:off x="2720" y="3282"/>
              <a:ext cx="27" cy="137"/>
              <a:chOff x="2377" y="522"/>
              <a:chExt cx="135" cy="3169"/>
            </a:xfrm>
          </p:grpSpPr>
          <p:sp>
            <p:nvSpPr>
              <p:cNvPr id="350" name="Arc 23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51" name="Arc 23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313" name="Arc 238"/>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14" name="Arc 239"/>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15" name="Arc 240"/>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16" name="Arc 241"/>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17" name="Arc 242"/>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18" name="Arc 243"/>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319" name="Group 244"/>
            <p:cNvGrpSpPr>
              <a:grpSpLocks/>
            </p:cNvGrpSpPr>
            <p:nvPr/>
          </p:nvGrpSpPr>
          <p:grpSpPr bwMode="auto">
            <a:xfrm flipV="1">
              <a:off x="2635" y="3324"/>
              <a:ext cx="17" cy="52"/>
              <a:chOff x="2377" y="522"/>
              <a:chExt cx="135" cy="3169"/>
            </a:xfrm>
          </p:grpSpPr>
          <p:sp>
            <p:nvSpPr>
              <p:cNvPr id="348" name="Arc 24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49" name="Arc 24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20" name="Group 247"/>
            <p:cNvGrpSpPr>
              <a:grpSpLocks/>
            </p:cNvGrpSpPr>
            <p:nvPr/>
          </p:nvGrpSpPr>
          <p:grpSpPr bwMode="auto">
            <a:xfrm>
              <a:off x="2618" y="3332"/>
              <a:ext cx="18" cy="33"/>
              <a:chOff x="2377" y="522"/>
              <a:chExt cx="135" cy="3169"/>
            </a:xfrm>
          </p:grpSpPr>
          <p:sp>
            <p:nvSpPr>
              <p:cNvPr id="346" name="Arc 24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47" name="Arc 24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21" name="Group 250"/>
            <p:cNvGrpSpPr>
              <a:grpSpLocks/>
            </p:cNvGrpSpPr>
            <p:nvPr/>
          </p:nvGrpSpPr>
          <p:grpSpPr bwMode="auto">
            <a:xfrm flipV="1">
              <a:off x="2605" y="3335"/>
              <a:ext cx="14" cy="31"/>
              <a:chOff x="2377" y="522"/>
              <a:chExt cx="135" cy="3169"/>
            </a:xfrm>
          </p:grpSpPr>
          <p:sp>
            <p:nvSpPr>
              <p:cNvPr id="344" name="Arc 25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45" name="Arc 25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22" name="Group 253"/>
            <p:cNvGrpSpPr>
              <a:grpSpLocks/>
            </p:cNvGrpSpPr>
            <p:nvPr/>
          </p:nvGrpSpPr>
          <p:grpSpPr bwMode="auto">
            <a:xfrm>
              <a:off x="2592" y="3340"/>
              <a:ext cx="13" cy="17"/>
              <a:chOff x="2377" y="522"/>
              <a:chExt cx="135" cy="3169"/>
            </a:xfrm>
          </p:grpSpPr>
          <p:sp>
            <p:nvSpPr>
              <p:cNvPr id="342" name="Arc 25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43" name="Arc 25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23" name="Group 256"/>
            <p:cNvGrpSpPr>
              <a:grpSpLocks/>
            </p:cNvGrpSpPr>
            <p:nvPr/>
          </p:nvGrpSpPr>
          <p:grpSpPr bwMode="auto">
            <a:xfrm flipV="1">
              <a:off x="2580" y="3340"/>
              <a:ext cx="13" cy="18"/>
              <a:chOff x="2377" y="522"/>
              <a:chExt cx="135" cy="3169"/>
            </a:xfrm>
          </p:grpSpPr>
          <p:sp>
            <p:nvSpPr>
              <p:cNvPr id="340" name="Arc 25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41" name="Arc 25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24" name="Group 259"/>
            <p:cNvGrpSpPr>
              <a:grpSpLocks/>
            </p:cNvGrpSpPr>
            <p:nvPr/>
          </p:nvGrpSpPr>
          <p:grpSpPr bwMode="auto">
            <a:xfrm>
              <a:off x="2570" y="3345"/>
              <a:ext cx="11" cy="7"/>
              <a:chOff x="2377" y="522"/>
              <a:chExt cx="135" cy="3169"/>
            </a:xfrm>
          </p:grpSpPr>
          <p:sp>
            <p:nvSpPr>
              <p:cNvPr id="338" name="Arc 26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39" name="Arc 26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25" name="Group 262"/>
            <p:cNvGrpSpPr>
              <a:grpSpLocks/>
            </p:cNvGrpSpPr>
            <p:nvPr/>
          </p:nvGrpSpPr>
          <p:grpSpPr bwMode="auto">
            <a:xfrm flipV="1">
              <a:off x="2561" y="3346"/>
              <a:ext cx="10" cy="9"/>
              <a:chOff x="2377" y="522"/>
              <a:chExt cx="135" cy="3169"/>
            </a:xfrm>
          </p:grpSpPr>
          <p:sp>
            <p:nvSpPr>
              <p:cNvPr id="336" name="Arc 26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37" name="Arc 26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26" name="Group 265"/>
            <p:cNvGrpSpPr>
              <a:grpSpLocks/>
            </p:cNvGrpSpPr>
            <p:nvPr/>
          </p:nvGrpSpPr>
          <p:grpSpPr bwMode="auto">
            <a:xfrm>
              <a:off x="2552" y="3346"/>
              <a:ext cx="10" cy="6"/>
              <a:chOff x="2377" y="522"/>
              <a:chExt cx="135" cy="3169"/>
            </a:xfrm>
          </p:grpSpPr>
          <p:sp>
            <p:nvSpPr>
              <p:cNvPr id="334" name="Arc 26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35" name="Arc 26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27" name="Group 268"/>
            <p:cNvGrpSpPr>
              <a:grpSpLocks/>
            </p:cNvGrpSpPr>
            <p:nvPr/>
          </p:nvGrpSpPr>
          <p:grpSpPr bwMode="auto">
            <a:xfrm flipV="1">
              <a:off x="2544" y="3348"/>
              <a:ext cx="9" cy="5"/>
              <a:chOff x="2377" y="522"/>
              <a:chExt cx="135" cy="3169"/>
            </a:xfrm>
          </p:grpSpPr>
          <p:sp>
            <p:nvSpPr>
              <p:cNvPr id="332" name="Arc 26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33" name="Arc 27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28" name="Group 271"/>
            <p:cNvGrpSpPr>
              <a:grpSpLocks/>
            </p:cNvGrpSpPr>
            <p:nvPr/>
          </p:nvGrpSpPr>
          <p:grpSpPr bwMode="auto">
            <a:xfrm>
              <a:off x="2535" y="3349"/>
              <a:ext cx="9" cy="2"/>
              <a:chOff x="2377" y="522"/>
              <a:chExt cx="135" cy="3169"/>
            </a:xfrm>
          </p:grpSpPr>
          <p:sp>
            <p:nvSpPr>
              <p:cNvPr id="330" name="Arc 27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31" name="Arc 27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329" name="Line 274"/>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sp>
        <p:nvSpPr>
          <p:cNvPr id="358" name="Text Box 275"/>
          <p:cNvSpPr txBox="1">
            <a:spLocks noChangeArrowheads="1"/>
          </p:cNvSpPr>
          <p:nvPr/>
        </p:nvSpPr>
        <p:spPr bwMode="auto">
          <a:xfrm>
            <a:off x="533400" y="5731164"/>
            <a:ext cx="12192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r>
              <a:rPr lang="tr-TR" sz="1400" dirty="0" smtClean="0">
                <a:solidFill>
                  <a:schemeClr val="accent1">
                    <a:lumMod val="50000"/>
                  </a:schemeClr>
                </a:solidFill>
              </a:rPr>
              <a:t>Probe pulse</a:t>
            </a:r>
            <a:endParaRPr lang="en-US" sz="1400" dirty="0">
              <a:solidFill>
                <a:schemeClr val="accent1">
                  <a:lumMod val="50000"/>
                </a:schemeClr>
              </a:solidFill>
              <a:cs typeface="Arial" pitchFamily="34" charset="0"/>
            </a:endParaRPr>
          </a:p>
        </p:txBody>
      </p:sp>
      <p:grpSp>
        <p:nvGrpSpPr>
          <p:cNvPr id="359" name="Group 276"/>
          <p:cNvGrpSpPr>
            <a:grpSpLocks/>
          </p:cNvGrpSpPr>
          <p:nvPr/>
        </p:nvGrpSpPr>
        <p:grpSpPr bwMode="auto">
          <a:xfrm rot="-1392303">
            <a:off x="5562600" y="2987964"/>
            <a:ext cx="669925" cy="287338"/>
            <a:chOff x="2493" y="3175"/>
            <a:chExt cx="1049" cy="325"/>
          </a:xfrm>
        </p:grpSpPr>
        <p:sp>
          <p:nvSpPr>
            <p:cNvPr id="360" name="Arc 277"/>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61" name="Arc 278"/>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362" name="Group 279"/>
            <p:cNvGrpSpPr>
              <a:grpSpLocks/>
            </p:cNvGrpSpPr>
            <p:nvPr/>
          </p:nvGrpSpPr>
          <p:grpSpPr bwMode="auto">
            <a:xfrm>
              <a:off x="3035" y="3185"/>
              <a:ext cx="44" cy="315"/>
              <a:chOff x="3317" y="360"/>
              <a:chExt cx="132" cy="3169"/>
            </a:xfrm>
          </p:grpSpPr>
          <p:sp>
            <p:nvSpPr>
              <p:cNvPr id="434" name="Arc 280"/>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35" name="Arc 281"/>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363" name="Arc 282"/>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64" name="Arc 283"/>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65" name="Arc 284"/>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66" name="Arc 285"/>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67" name="Arc 286"/>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68" name="Arc 287"/>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69" name="Arc 288"/>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0" name="Arc 289"/>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1" name="Arc 290"/>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2" name="Arc 291"/>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3" name="Arc 292"/>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4" name="Arc 293"/>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5" name="Arc 294"/>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6" name="Arc 295"/>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7" name="Arc 296"/>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8" name="Arc 297"/>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79" name="Arc 298"/>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80" name="Arc 299"/>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81" name="Arc 300"/>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82" name="Arc 301"/>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83" name="Arc 302"/>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84" name="Arc 303"/>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85" name="Arc 304"/>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386" name="Group 305"/>
            <p:cNvGrpSpPr>
              <a:grpSpLocks/>
            </p:cNvGrpSpPr>
            <p:nvPr/>
          </p:nvGrpSpPr>
          <p:grpSpPr bwMode="auto">
            <a:xfrm>
              <a:off x="2801" y="3257"/>
              <a:ext cx="28" cy="185"/>
              <a:chOff x="2377" y="522"/>
              <a:chExt cx="135" cy="3169"/>
            </a:xfrm>
          </p:grpSpPr>
          <p:sp>
            <p:nvSpPr>
              <p:cNvPr id="432" name="Arc 30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33" name="Arc 30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387" name="Arc 308"/>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88" name="Arc 309"/>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389" name="Group 310"/>
            <p:cNvGrpSpPr>
              <a:grpSpLocks/>
            </p:cNvGrpSpPr>
            <p:nvPr/>
          </p:nvGrpSpPr>
          <p:grpSpPr bwMode="auto">
            <a:xfrm>
              <a:off x="2746" y="3261"/>
              <a:ext cx="28" cy="161"/>
              <a:chOff x="2377" y="522"/>
              <a:chExt cx="135" cy="3169"/>
            </a:xfrm>
          </p:grpSpPr>
          <p:sp>
            <p:nvSpPr>
              <p:cNvPr id="430" name="Arc 31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31" name="Arc 31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90" name="Group 313"/>
            <p:cNvGrpSpPr>
              <a:grpSpLocks/>
            </p:cNvGrpSpPr>
            <p:nvPr/>
          </p:nvGrpSpPr>
          <p:grpSpPr bwMode="auto">
            <a:xfrm flipV="1">
              <a:off x="2720" y="3282"/>
              <a:ext cx="27" cy="137"/>
              <a:chOff x="2377" y="522"/>
              <a:chExt cx="135" cy="3169"/>
            </a:xfrm>
          </p:grpSpPr>
          <p:sp>
            <p:nvSpPr>
              <p:cNvPr id="428" name="Arc 31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29" name="Arc 31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391" name="Arc 316"/>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92" name="Arc 317"/>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93" name="Arc 318"/>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94" name="Arc 319"/>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95" name="Arc 320"/>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396" name="Arc 321"/>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397" name="Group 322"/>
            <p:cNvGrpSpPr>
              <a:grpSpLocks/>
            </p:cNvGrpSpPr>
            <p:nvPr/>
          </p:nvGrpSpPr>
          <p:grpSpPr bwMode="auto">
            <a:xfrm flipV="1">
              <a:off x="2635" y="3324"/>
              <a:ext cx="17" cy="52"/>
              <a:chOff x="2377" y="522"/>
              <a:chExt cx="135" cy="3169"/>
            </a:xfrm>
          </p:grpSpPr>
          <p:sp>
            <p:nvSpPr>
              <p:cNvPr id="426" name="Arc 32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27" name="Arc 32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98" name="Group 325"/>
            <p:cNvGrpSpPr>
              <a:grpSpLocks/>
            </p:cNvGrpSpPr>
            <p:nvPr/>
          </p:nvGrpSpPr>
          <p:grpSpPr bwMode="auto">
            <a:xfrm>
              <a:off x="2618" y="3332"/>
              <a:ext cx="18" cy="33"/>
              <a:chOff x="2377" y="522"/>
              <a:chExt cx="135" cy="3169"/>
            </a:xfrm>
          </p:grpSpPr>
          <p:sp>
            <p:nvSpPr>
              <p:cNvPr id="424" name="Arc 32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25" name="Arc 32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399" name="Group 328"/>
            <p:cNvGrpSpPr>
              <a:grpSpLocks/>
            </p:cNvGrpSpPr>
            <p:nvPr/>
          </p:nvGrpSpPr>
          <p:grpSpPr bwMode="auto">
            <a:xfrm flipV="1">
              <a:off x="2605" y="3335"/>
              <a:ext cx="14" cy="31"/>
              <a:chOff x="2377" y="522"/>
              <a:chExt cx="135" cy="3169"/>
            </a:xfrm>
          </p:grpSpPr>
          <p:sp>
            <p:nvSpPr>
              <p:cNvPr id="422" name="Arc 32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23" name="Arc 33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00" name="Group 331"/>
            <p:cNvGrpSpPr>
              <a:grpSpLocks/>
            </p:cNvGrpSpPr>
            <p:nvPr/>
          </p:nvGrpSpPr>
          <p:grpSpPr bwMode="auto">
            <a:xfrm>
              <a:off x="2592" y="3340"/>
              <a:ext cx="13" cy="17"/>
              <a:chOff x="2377" y="522"/>
              <a:chExt cx="135" cy="3169"/>
            </a:xfrm>
          </p:grpSpPr>
          <p:sp>
            <p:nvSpPr>
              <p:cNvPr id="420" name="Arc 33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21" name="Arc 33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01" name="Group 334"/>
            <p:cNvGrpSpPr>
              <a:grpSpLocks/>
            </p:cNvGrpSpPr>
            <p:nvPr/>
          </p:nvGrpSpPr>
          <p:grpSpPr bwMode="auto">
            <a:xfrm flipV="1">
              <a:off x="2580" y="3340"/>
              <a:ext cx="13" cy="18"/>
              <a:chOff x="2377" y="522"/>
              <a:chExt cx="135" cy="3169"/>
            </a:xfrm>
          </p:grpSpPr>
          <p:sp>
            <p:nvSpPr>
              <p:cNvPr id="418" name="Arc 33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19" name="Arc 33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02" name="Group 337"/>
            <p:cNvGrpSpPr>
              <a:grpSpLocks/>
            </p:cNvGrpSpPr>
            <p:nvPr/>
          </p:nvGrpSpPr>
          <p:grpSpPr bwMode="auto">
            <a:xfrm>
              <a:off x="2570" y="3345"/>
              <a:ext cx="11" cy="7"/>
              <a:chOff x="2377" y="522"/>
              <a:chExt cx="135" cy="3169"/>
            </a:xfrm>
          </p:grpSpPr>
          <p:sp>
            <p:nvSpPr>
              <p:cNvPr id="416" name="Arc 33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17" name="Arc 33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03" name="Group 340"/>
            <p:cNvGrpSpPr>
              <a:grpSpLocks/>
            </p:cNvGrpSpPr>
            <p:nvPr/>
          </p:nvGrpSpPr>
          <p:grpSpPr bwMode="auto">
            <a:xfrm flipV="1">
              <a:off x="2561" y="3346"/>
              <a:ext cx="10" cy="9"/>
              <a:chOff x="2377" y="522"/>
              <a:chExt cx="135" cy="3169"/>
            </a:xfrm>
          </p:grpSpPr>
          <p:sp>
            <p:nvSpPr>
              <p:cNvPr id="414" name="Arc 34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15" name="Arc 34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04" name="Group 343"/>
            <p:cNvGrpSpPr>
              <a:grpSpLocks/>
            </p:cNvGrpSpPr>
            <p:nvPr/>
          </p:nvGrpSpPr>
          <p:grpSpPr bwMode="auto">
            <a:xfrm>
              <a:off x="2552" y="3346"/>
              <a:ext cx="10" cy="6"/>
              <a:chOff x="2377" y="522"/>
              <a:chExt cx="135" cy="3169"/>
            </a:xfrm>
          </p:grpSpPr>
          <p:sp>
            <p:nvSpPr>
              <p:cNvPr id="412" name="Arc 34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13" name="Arc 34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05" name="Group 346"/>
            <p:cNvGrpSpPr>
              <a:grpSpLocks/>
            </p:cNvGrpSpPr>
            <p:nvPr/>
          </p:nvGrpSpPr>
          <p:grpSpPr bwMode="auto">
            <a:xfrm flipV="1">
              <a:off x="2544" y="3348"/>
              <a:ext cx="9" cy="5"/>
              <a:chOff x="2377" y="522"/>
              <a:chExt cx="135" cy="3169"/>
            </a:xfrm>
          </p:grpSpPr>
          <p:sp>
            <p:nvSpPr>
              <p:cNvPr id="410" name="Arc 34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11" name="Arc 34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06" name="Group 349"/>
            <p:cNvGrpSpPr>
              <a:grpSpLocks/>
            </p:cNvGrpSpPr>
            <p:nvPr/>
          </p:nvGrpSpPr>
          <p:grpSpPr bwMode="auto">
            <a:xfrm>
              <a:off x="2535" y="3349"/>
              <a:ext cx="9" cy="2"/>
              <a:chOff x="2377" y="522"/>
              <a:chExt cx="135" cy="3169"/>
            </a:xfrm>
          </p:grpSpPr>
          <p:sp>
            <p:nvSpPr>
              <p:cNvPr id="408" name="Arc 35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09" name="Arc 35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407" name="Line 352"/>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grpSp>
        <p:nvGrpSpPr>
          <p:cNvPr id="436" name="Group 353"/>
          <p:cNvGrpSpPr>
            <a:grpSpLocks/>
          </p:cNvGrpSpPr>
          <p:nvPr/>
        </p:nvGrpSpPr>
        <p:grpSpPr bwMode="auto">
          <a:xfrm rot="-1392303">
            <a:off x="3429000" y="3902364"/>
            <a:ext cx="669925" cy="287338"/>
            <a:chOff x="2493" y="3175"/>
            <a:chExt cx="1049" cy="325"/>
          </a:xfrm>
        </p:grpSpPr>
        <p:sp>
          <p:nvSpPr>
            <p:cNvPr id="437" name="Arc 354"/>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38" name="Arc 355"/>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439" name="Group 356"/>
            <p:cNvGrpSpPr>
              <a:grpSpLocks/>
            </p:cNvGrpSpPr>
            <p:nvPr/>
          </p:nvGrpSpPr>
          <p:grpSpPr bwMode="auto">
            <a:xfrm>
              <a:off x="3035" y="3185"/>
              <a:ext cx="44" cy="315"/>
              <a:chOff x="3317" y="360"/>
              <a:chExt cx="132" cy="3169"/>
            </a:xfrm>
          </p:grpSpPr>
          <p:sp>
            <p:nvSpPr>
              <p:cNvPr id="511" name="Arc 357"/>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12" name="Arc 358"/>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440" name="Arc 359"/>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1" name="Arc 360"/>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2" name="Arc 361"/>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3" name="Arc 362"/>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4" name="Arc 363"/>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5" name="Arc 364"/>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6" name="Arc 365"/>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7" name="Arc 366"/>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8" name="Arc 367"/>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49" name="Arc 368"/>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0" name="Arc 369"/>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1" name="Arc 370"/>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2" name="Arc 371"/>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3" name="Arc 372"/>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4" name="Arc 373"/>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5" name="Arc 374"/>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6" name="Arc 375"/>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7" name="Arc 376"/>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8" name="Arc 377"/>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59" name="Arc 378"/>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60" name="Arc 379"/>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61" name="Arc 380"/>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62" name="Arc 381"/>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463" name="Group 382"/>
            <p:cNvGrpSpPr>
              <a:grpSpLocks/>
            </p:cNvGrpSpPr>
            <p:nvPr/>
          </p:nvGrpSpPr>
          <p:grpSpPr bwMode="auto">
            <a:xfrm>
              <a:off x="2801" y="3257"/>
              <a:ext cx="28" cy="185"/>
              <a:chOff x="2377" y="522"/>
              <a:chExt cx="135" cy="3169"/>
            </a:xfrm>
          </p:grpSpPr>
          <p:sp>
            <p:nvSpPr>
              <p:cNvPr id="509" name="Arc 38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10" name="Arc 38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464" name="Arc 385"/>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65" name="Arc 386"/>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466" name="Group 387"/>
            <p:cNvGrpSpPr>
              <a:grpSpLocks/>
            </p:cNvGrpSpPr>
            <p:nvPr/>
          </p:nvGrpSpPr>
          <p:grpSpPr bwMode="auto">
            <a:xfrm>
              <a:off x="2746" y="3261"/>
              <a:ext cx="28" cy="161"/>
              <a:chOff x="2377" y="522"/>
              <a:chExt cx="135" cy="3169"/>
            </a:xfrm>
          </p:grpSpPr>
          <p:sp>
            <p:nvSpPr>
              <p:cNvPr id="507" name="Arc 38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08" name="Arc 38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67" name="Group 390"/>
            <p:cNvGrpSpPr>
              <a:grpSpLocks/>
            </p:cNvGrpSpPr>
            <p:nvPr/>
          </p:nvGrpSpPr>
          <p:grpSpPr bwMode="auto">
            <a:xfrm flipV="1">
              <a:off x="2720" y="3282"/>
              <a:ext cx="27" cy="137"/>
              <a:chOff x="2377" y="522"/>
              <a:chExt cx="135" cy="3169"/>
            </a:xfrm>
          </p:grpSpPr>
          <p:sp>
            <p:nvSpPr>
              <p:cNvPr id="505" name="Arc 39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06" name="Arc 39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468" name="Arc 393"/>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69" name="Arc 394"/>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70" name="Arc 395"/>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71" name="Arc 396"/>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72" name="Arc 397"/>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73" name="Arc 398"/>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474" name="Group 399"/>
            <p:cNvGrpSpPr>
              <a:grpSpLocks/>
            </p:cNvGrpSpPr>
            <p:nvPr/>
          </p:nvGrpSpPr>
          <p:grpSpPr bwMode="auto">
            <a:xfrm flipV="1">
              <a:off x="2635" y="3324"/>
              <a:ext cx="17" cy="52"/>
              <a:chOff x="2377" y="522"/>
              <a:chExt cx="135" cy="3169"/>
            </a:xfrm>
          </p:grpSpPr>
          <p:sp>
            <p:nvSpPr>
              <p:cNvPr id="503" name="Arc 40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04" name="Arc 40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75" name="Group 402"/>
            <p:cNvGrpSpPr>
              <a:grpSpLocks/>
            </p:cNvGrpSpPr>
            <p:nvPr/>
          </p:nvGrpSpPr>
          <p:grpSpPr bwMode="auto">
            <a:xfrm>
              <a:off x="2618" y="3332"/>
              <a:ext cx="18" cy="33"/>
              <a:chOff x="2377" y="522"/>
              <a:chExt cx="135" cy="3169"/>
            </a:xfrm>
          </p:grpSpPr>
          <p:sp>
            <p:nvSpPr>
              <p:cNvPr id="501" name="Arc 40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02" name="Arc 40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76" name="Group 405"/>
            <p:cNvGrpSpPr>
              <a:grpSpLocks/>
            </p:cNvGrpSpPr>
            <p:nvPr/>
          </p:nvGrpSpPr>
          <p:grpSpPr bwMode="auto">
            <a:xfrm flipV="1">
              <a:off x="2605" y="3335"/>
              <a:ext cx="14" cy="31"/>
              <a:chOff x="2377" y="522"/>
              <a:chExt cx="135" cy="3169"/>
            </a:xfrm>
          </p:grpSpPr>
          <p:sp>
            <p:nvSpPr>
              <p:cNvPr id="499" name="Arc 40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00" name="Arc 40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77" name="Group 408"/>
            <p:cNvGrpSpPr>
              <a:grpSpLocks/>
            </p:cNvGrpSpPr>
            <p:nvPr/>
          </p:nvGrpSpPr>
          <p:grpSpPr bwMode="auto">
            <a:xfrm>
              <a:off x="2592" y="3340"/>
              <a:ext cx="13" cy="17"/>
              <a:chOff x="2377" y="522"/>
              <a:chExt cx="135" cy="3169"/>
            </a:xfrm>
          </p:grpSpPr>
          <p:sp>
            <p:nvSpPr>
              <p:cNvPr id="497" name="Arc 40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98" name="Arc 41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78" name="Group 411"/>
            <p:cNvGrpSpPr>
              <a:grpSpLocks/>
            </p:cNvGrpSpPr>
            <p:nvPr/>
          </p:nvGrpSpPr>
          <p:grpSpPr bwMode="auto">
            <a:xfrm flipV="1">
              <a:off x="2580" y="3340"/>
              <a:ext cx="13" cy="18"/>
              <a:chOff x="2377" y="522"/>
              <a:chExt cx="135" cy="3169"/>
            </a:xfrm>
          </p:grpSpPr>
          <p:sp>
            <p:nvSpPr>
              <p:cNvPr id="495" name="Arc 41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96" name="Arc 41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79" name="Group 414"/>
            <p:cNvGrpSpPr>
              <a:grpSpLocks/>
            </p:cNvGrpSpPr>
            <p:nvPr/>
          </p:nvGrpSpPr>
          <p:grpSpPr bwMode="auto">
            <a:xfrm>
              <a:off x="2570" y="3345"/>
              <a:ext cx="11" cy="7"/>
              <a:chOff x="2377" y="522"/>
              <a:chExt cx="135" cy="3169"/>
            </a:xfrm>
          </p:grpSpPr>
          <p:sp>
            <p:nvSpPr>
              <p:cNvPr id="493" name="Arc 41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94" name="Arc 41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80" name="Group 417"/>
            <p:cNvGrpSpPr>
              <a:grpSpLocks/>
            </p:cNvGrpSpPr>
            <p:nvPr/>
          </p:nvGrpSpPr>
          <p:grpSpPr bwMode="auto">
            <a:xfrm flipV="1">
              <a:off x="2561" y="3346"/>
              <a:ext cx="10" cy="9"/>
              <a:chOff x="2377" y="522"/>
              <a:chExt cx="135" cy="3169"/>
            </a:xfrm>
          </p:grpSpPr>
          <p:sp>
            <p:nvSpPr>
              <p:cNvPr id="491" name="Arc 41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92" name="Arc 41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81" name="Group 420"/>
            <p:cNvGrpSpPr>
              <a:grpSpLocks/>
            </p:cNvGrpSpPr>
            <p:nvPr/>
          </p:nvGrpSpPr>
          <p:grpSpPr bwMode="auto">
            <a:xfrm>
              <a:off x="2552" y="3346"/>
              <a:ext cx="10" cy="6"/>
              <a:chOff x="2377" y="522"/>
              <a:chExt cx="135" cy="3169"/>
            </a:xfrm>
          </p:grpSpPr>
          <p:sp>
            <p:nvSpPr>
              <p:cNvPr id="489" name="Arc 42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90" name="Arc 42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82" name="Group 423"/>
            <p:cNvGrpSpPr>
              <a:grpSpLocks/>
            </p:cNvGrpSpPr>
            <p:nvPr/>
          </p:nvGrpSpPr>
          <p:grpSpPr bwMode="auto">
            <a:xfrm flipV="1">
              <a:off x="2544" y="3348"/>
              <a:ext cx="9" cy="5"/>
              <a:chOff x="2377" y="522"/>
              <a:chExt cx="135" cy="3169"/>
            </a:xfrm>
          </p:grpSpPr>
          <p:sp>
            <p:nvSpPr>
              <p:cNvPr id="487" name="Arc 42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88" name="Arc 42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483" name="Group 426"/>
            <p:cNvGrpSpPr>
              <a:grpSpLocks/>
            </p:cNvGrpSpPr>
            <p:nvPr/>
          </p:nvGrpSpPr>
          <p:grpSpPr bwMode="auto">
            <a:xfrm>
              <a:off x="2535" y="3349"/>
              <a:ext cx="9" cy="2"/>
              <a:chOff x="2377" y="522"/>
              <a:chExt cx="135" cy="3169"/>
            </a:xfrm>
          </p:grpSpPr>
          <p:sp>
            <p:nvSpPr>
              <p:cNvPr id="485" name="Arc 42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486" name="Arc 42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484" name="Line 429"/>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grpSp>
        <p:nvGrpSpPr>
          <p:cNvPr id="513" name="Group 430"/>
          <p:cNvGrpSpPr>
            <a:grpSpLocks/>
          </p:cNvGrpSpPr>
          <p:nvPr/>
        </p:nvGrpSpPr>
        <p:grpSpPr bwMode="auto">
          <a:xfrm rot="-1392303">
            <a:off x="4876800" y="3292764"/>
            <a:ext cx="669925" cy="287338"/>
            <a:chOff x="2493" y="3175"/>
            <a:chExt cx="1049" cy="325"/>
          </a:xfrm>
        </p:grpSpPr>
        <p:sp>
          <p:nvSpPr>
            <p:cNvPr id="514" name="Arc 431"/>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15" name="Arc 432"/>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516" name="Group 433"/>
            <p:cNvGrpSpPr>
              <a:grpSpLocks/>
            </p:cNvGrpSpPr>
            <p:nvPr/>
          </p:nvGrpSpPr>
          <p:grpSpPr bwMode="auto">
            <a:xfrm>
              <a:off x="3035" y="3185"/>
              <a:ext cx="44" cy="315"/>
              <a:chOff x="3317" y="360"/>
              <a:chExt cx="132" cy="3169"/>
            </a:xfrm>
          </p:grpSpPr>
          <p:sp>
            <p:nvSpPr>
              <p:cNvPr id="588" name="Arc 434"/>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89" name="Arc 435"/>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517" name="Arc 436"/>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18" name="Arc 437"/>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19" name="Arc 438"/>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0" name="Arc 439"/>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1" name="Arc 440"/>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2" name="Arc 441"/>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3" name="Arc 442"/>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4" name="Arc 443"/>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5" name="Arc 444"/>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6" name="Arc 445"/>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7" name="Arc 446"/>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8" name="Arc 447"/>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29" name="Arc 448"/>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0" name="Arc 449"/>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1" name="Arc 450"/>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2" name="Arc 451"/>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3" name="Arc 452"/>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4" name="Arc 453"/>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5" name="Arc 454"/>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6" name="Arc 455"/>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7" name="Arc 456"/>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8" name="Arc 457"/>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39" name="Arc 458"/>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540" name="Group 459"/>
            <p:cNvGrpSpPr>
              <a:grpSpLocks/>
            </p:cNvGrpSpPr>
            <p:nvPr/>
          </p:nvGrpSpPr>
          <p:grpSpPr bwMode="auto">
            <a:xfrm>
              <a:off x="2801" y="3257"/>
              <a:ext cx="28" cy="185"/>
              <a:chOff x="2377" y="522"/>
              <a:chExt cx="135" cy="3169"/>
            </a:xfrm>
          </p:grpSpPr>
          <p:sp>
            <p:nvSpPr>
              <p:cNvPr id="586" name="Arc 46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87" name="Arc 46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541" name="Arc 462"/>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42" name="Arc 463"/>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543" name="Group 464"/>
            <p:cNvGrpSpPr>
              <a:grpSpLocks/>
            </p:cNvGrpSpPr>
            <p:nvPr/>
          </p:nvGrpSpPr>
          <p:grpSpPr bwMode="auto">
            <a:xfrm>
              <a:off x="2746" y="3261"/>
              <a:ext cx="28" cy="161"/>
              <a:chOff x="2377" y="522"/>
              <a:chExt cx="135" cy="3169"/>
            </a:xfrm>
          </p:grpSpPr>
          <p:sp>
            <p:nvSpPr>
              <p:cNvPr id="584" name="Arc 46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85" name="Arc 46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44" name="Group 467"/>
            <p:cNvGrpSpPr>
              <a:grpSpLocks/>
            </p:cNvGrpSpPr>
            <p:nvPr/>
          </p:nvGrpSpPr>
          <p:grpSpPr bwMode="auto">
            <a:xfrm flipV="1">
              <a:off x="2720" y="3282"/>
              <a:ext cx="27" cy="137"/>
              <a:chOff x="2377" y="522"/>
              <a:chExt cx="135" cy="3169"/>
            </a:xfrm>
          </p:grpSpPr>
          <p:sp>
            <p:nvSpPr>
              <p:cNvPr id="582" name="Arc 46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83" name="Arc 46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545" name="Arc 470"/>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46" name="Arc 471"/>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47" name="Arc 472"/>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48" name="Arc 473"/>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49" name="Arc 474"/>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50" name="Arc 475"/>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551" name="Group 476"/>
            <p:cNvGrpSpPr>
              <a:grpSpLocks/>
            </p:cNvGrpSpPr>
            <p:nvPr/>
          </p:nvGrpSpPr>
          <p:grpSpPr bwMode="auto">
            <a:xfrm flipV="1">
              <a:off x="2635" y="3324"/>
              <a:ext cx="17" cy="52"/>
              <a:chOff x="2377" y="522"/>
              <a:chExt cx="135" cy="3169"/>
            </a:xfrm>
          </p:grpSpPr>
          <p:sp>
            <p:nvSpPr>
              <p:cNvPr id="580" name="Arc 47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81" name="Arc 47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52" name="Group 479"/>
            <p:cNvGrpSpPr>
              <a:grpSpLocks/>
            </p:cNvGrpSpPr>
            <p:nvPr/>
          </p:nvGrpSpPr>
          <p:grpSpPr bwMode="auto">
            <a:xfrm>
              <a:off x="2618" y="3332"/>
              <a:ext cx="18" cy="33"/>
              <a:chOff x="2377" y="522"/>
              <a:chExt cx="135" cy="3169"/>
            </a:xfrm>
          </p:grpSpPr>
          <p:sp>
            <p:nvSpPr>
              <p:cNvPr id="578" name="Arc 48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79" name="Arc 48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53" name="Group 482"/>
            <p:cNvGrpSpPr>
              <a:grpSpLocks/>
            </p:cNvGrpSpPr>
            <p:nvPr/>
          </p:nvGrpSpPr>
          <p:grpSpPr bwMode="auto">
            <a:xfrm flipV="1">
              <a:off x="2605" y="3335"/>
              <a:ext cx="14" cy="31"/>
              <a:chOff x="2377" y="522"/>
              <a:chExt cx="135" cy="3169"/>
            </a:xfrm>
          </p:grpSpPr>
          <p:sp>
            <p:nvSpPr>
              <p:cNvPr id="576" name="Arc 48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77" name="Arc 48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54" name="Group 485"/>
            <p:cNvGrpSpPr>
              <a:grpSpLocks/>
            </p:cNvGrpSpPr>
            <p:nvPr/>
          </p:nvGrpSpPr>
          <p:grpSpPr bwMode="auto">
            <a:xfrm>
              <a:off x="2592" y="3340"/>
              <a:ext cx="13" cy="17"/>
              <a:chOff x="2377" y="522"/>
              <a:chExt cx="135" cy="3169"/>
            </a:xfrm>
          </p:grpSpPr>
          <p:sp>
            <p:nvSpPr>
              <p:cNvPr id="574" name="Arc 48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75" name="Arc 48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55" name="Group 488"/>
            <p:cNvGrpSpPr>
              <a:grpSpLocks/>
            </p:cNvGrpSpPr>
            <p:nvPr/>
          </p:nvGrpSpPr>
          <p:grpSpPr bwMode="auto">
            <a:xfrm flipV="1">
              <a:off x="2580" y="3340"/>
              <a:ext cx="13" cy="18"/>
              <a:chOff x="2377" y="522"/>
              <a:chExt cx="135" cy="3169"/>
            </a:xfrm>
          </p:grpSpPr>
          <p:sp>
            <p:nvSpPr>
              <p:cNvPr id="572" name="Arc 48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73" name="Arc 49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56" name="Group 491"/>
            <p:cNvGrpSpPr>
              <a:grpSpLocks/>
            </p:cNvGrpSpPr>
            <p:nvPr/>
          </p:nvGrpSpPr>
          <p:grpSpPr bwMode="auto">
            <a:xfrm>
              <a:off x="2570" y="3345"/>
              <a:ext cx="11" cy="7"/>
              <a:chOff x="2377" y="522"/>
              <a:chExt cx="135" cy="3169"/>
            </a:xfrm>
          </p:grpSpPr>
          <p:sp>
            <p:nvSpPr>
              <p:cNvPr id="570" name="Arc 49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71" name="Arc 49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57" name="Group 494"/>
            <p:cNvGrpSpPr>
              <a:grpSpLocks/>
            </p:cNvGrpSpPr>
            <p:nvPr/>
          </p:nvGrpSpPr>
          <p:grpSpPr bwMode="auto">
            <a:xfrm flipV="1">
              <a:off x="2561" y="3346"/>
              <a:ext cx="10" cy="9"/>
              <a:chOff x="2377" y="522"/>
              <a:chExt cx="135" cy="3169"/>
            </a:xfrm>
          </p:grpSpPr>
          <p:sp>
            <p:nvSpPr>
              <p:cNvPr id="568" name="Arc 49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69" name="Arc 49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58" name="Group 497"/>
            <p:cNvGrpSpPr>
              <a:grpSpLocks/>
            </p:cNvGrpSpPr>
            <p:nvPr/>
          </p:nvGrpSpPr>
          <p:grpSpPr bwMode="auto">
            <a:xfrm>
              <a:off x="2552" y="3346"/>
              <a:ext cx="10" cy="6"/>
              <a:chOff x="2377" y="522"/>
              <a:chExt cx="135" cy="3169"/>
            </a:xfrm>
          </p:grpSpPr>
          <p:sp>
            <p:nvSpPr>
              <p:cNvPr id="566" name="Arc 49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67" name="Arc 49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59" name="Group 500"/>
            <p:cNvGrpSpPr>
              <a:grpSpLocks/>
            </p:cNvGrpSpPr>
            <p:nvPr/>
          </p:nvGrpSpPr>
          <p:grpSpPr bwMode="auto">
            <a:xfrm flipV="1">
              <a:off x="2544" y="3348"/>
              <a:ext cx="9" cy="5"/>
              <a:chOff x="2377" y="522"/>
              <a:chExt cx="135" cy="3169"/>
            </a:xfrm>
          </p:grpSpPr>
          <p:sp>
            <p:nvSpPr>
              <p:cNvPr id="564" name="Arc 50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65" name="Arc 50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560" name="Group 503"/>
            <p:cNvGrpSpPr>
              <a:grpSpLocks/>
            </p:cNvGrpSpPr>
            <p:nvPr/>
          </p:nvGrpSpPr>
          <p:grpSpPr bwMode="auto">
            <a:xfrm>
              <a:off x="2535" y="3349"/>
              <a:ext cx="9" cy="2"/>
              <a:chOff x="2377" y="522"/>
              <a:chExt cx="135" cy="3169"/>
            </a:xfrm>
          </p:grpSpPr>
          <p:sp>
            <p:nvSpPr>
              <p:cNvPr id="562" name="Arc 50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63" name="Arc 50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561" name="Line 506"/>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grpSp>
        <p:nvGrpSpPr>
          <p:cNvPr id="590" name="Group 507"/>
          <p:cNvGrpSpPr>
            <a:grpSpLocks/>
          </p:cNvGrpSpPr>
          <p:nvPr/>
        </p:nvGrpSpPr>
        <p:grpSpPr bwMode="auto">
          <a:xfrm rot="-1392303">
            <a:off x="2743200" y="4207164"/>
            <a:ext cx="669925" cy="287338"/>
            <a:chOff x="2493" y="3175"/>
            <a:chExt cx="1049" cy="325"/>
          </a:xfrm>
        </p:grpSpPr>
        <p:sp>
          <p:nvSpPr>
            <p:cNvPr id="591" name="Arc 508"/>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92" name="Arc 509"/>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593" name="Group 510"/>
            <p:cNvGrpSpPr>
              <a:grpSpLocks/>
            </p:cNvGrpSpPr>
            <p:nvPr/>
          </p:nvGrpSpPr>
          <p:grpSpPr bwMode="auto">
            <a:xfrm>
              <a:off x="3035" y="3185"/>
              <a:ext cx="44" cy="315"/>
              <a:chOff x="3317" y="360"/>
              <a:chExt cx="132" cy="3169"/>
            </a:xfrm>
          </p:grpSpPr>
          <p:sp>
            <p:nvSpPr>
              <p:cNvPr id="665" name="Arc 511"/>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66" name="Arc 512"/>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594" name="Arc 513"/>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95" name="Arc 514"/>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96" name="Arc 515"/>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97" name="Arc 516"/>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98" name="Arc 517"/>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599" name="Arc 518"/>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0" name="Arc 519"/>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1" name="Arc 520"/>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2" name="Arc 521"/>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3" name="Arc 522"/>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4" name="Arc 523"/>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5" name="Arc 524"/>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6" name="Arc 525"/>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7" name="Arc 526"/>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8" name="Arc 527"/>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09" name="Arc 528"/>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10" name="Arc 529"/>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11" name="Arc 530"/>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12" name="Arc 531"/>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13" name="Arc 532"/>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14" name="Arc 533"/>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15" name="Arc 534"/>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16" name="Arc 535"/>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617" name="Group 536"/>
            <p:cNvGrpSpPr>
              <a:grpSpLocks/>
            </p:cNvGrpSpPr>
            <p:nvPr/>
          </p:nvGrpSpPr>
          <p:grpSpPr bwMode="auto">
            <a:xfrm>
              <a:off x="2801" y="3257"/>
              <a:ext cx="28" cy="185"/>
              <a:chOff x="2377" y="522"/>
              <a:chExt cx="135" cy="3169"/>
            </a:xfrm>
          </p:grpSpPr>
          <p:sp>
            <p:nvSpPr>
              <p:cNvPr id="663" name="Arc 53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64" name="Arc 53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618" name="Arc 539"/>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19" name="Arc 540"/>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620" name="Group 541"/>
            <p:cNvGrpSpPr>
              <a:grpSpLocks/>
            </p:cNvGrpSpPr>
            <p:nvPr/>
          </p:nvGrpSpPr>
          <p:grpSpPr bwMode="auto">
            <a:xfrm>
              <a:off x="2746" y="3261"/>
              <a:ext cx="28" cy="161"/>
              <a:chOff x="2377" y="522"/>
              <a:chExt cx="135" cy="3169"/>
            </a:xfrm>
          </p:grpSpPr>
          <p:sp>
            <p:nvSpPr>
              <p:cNvPr id="661" name="Arc 54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62" name="Arc 54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21" name="Group 544"/>
            <p:cNvGrpSpPr>
              <a:grpSpLocks/>
            </p:cNvGrpSpPr>
            <p:nvPr/>
          </p:nvGrpSpPr>
          <p:grpSpPr bwMode="auto">
            <a:xfrm flipV="1">
              <a:off x="2720" y="3282"/>
              <a:ext cx="27" cy="137"/>
              <a:chOff x="2377" y="522"/>
              <a:chExt cx="135" cy="3169"/>
            </a:xfrm>
          </p:grpSpPr>
          <p:sp>
            <p:nvSpPr>
              <p:cNvPr id="659" name="Arc 54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60" name="Arc 54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622" name="Arc 547"/>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23" name="Arc 548"/>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24" name="Arc 549"/>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25" name="Arc 550"/>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26" name="Arc 551"/>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27" name="Arc 552"/>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628" name="Group 553"/>
            <p:cNvGrpSpPr>
              <a:grpSpLocks/>
            </p:cNvGrpSpPr>
            <p:nvPr/>
          </p:nvGrpSpPr>
          <p:grpSpPr bwMode="auto">
            <a:xfrm flipV="1">
              <a:off x="2635" y="3324"/>
              <a:ext cx="17" cy="52"/>
              <a:chOff x="2377" y="522"/>
              <a:chExt cx="135" cy="3169"/>
            </a:xfrm>
          </p:grpSpPr>
          <p:sp>
            <p:nvSpPr>
              <p:cNvPr id="657" name="Arc 55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58" name="Arc 55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29" name="Group 556"/>
            <p:cNvGrpSpPr>
              <a:grpSpLocks/>
            </p:cNvGrpSpPr>
            <p:nvPr/>
          </p:nvGrpSpPr>
          <p:grpSpPr bwMode="auto">
            <a:xfrm>
              <a:off x="2618" y="3332"/>
              <a:ext cx="18" cy="33"/>
              <a:chOff x="2377" y="522"/>
              <a:chExt cx="135" cy="3169"/>
            </a:xfrm>
          </p:grpSpPr>
          <p:sp>
            <p:nvSpPr>
              <p:cNvPr id="655" name="Arc 55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56" name="Arc 55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30" name="Group 559"/>
            <p:cNvGrpSpPr>
              <a:grpSpLocks/>
            </p:cNvGrpSpPr>
            <p:nvPr/>
          </p:nvGrpSpPr>
          <p:grpSpPr bwMode="auto">
            <a:xfrm flipV="1">
              <a:off x="2605" y="3335"/>
              <a:ext cx="14" cy="31"/>
              <a:chOff x="2377" y="522"/>
              <a:chExt cx="135" cy="3169"/>
            </a:xfrm>
          </p:grpSpPr>
          <p:sp>
            <p:nvSpPr>
              <p:cNvPr id="653" name="Arc 56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54" name="Arc 56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31" name="Group 562"/>
            <p:cNvGrpSpPr>
              <a:grpSpLocks/>
            </p:cNvGrpSpPr>
            <p:nvPr/>
          </p:nvGrpSpPr>
          <p:grpSpPr bwMode="auto">
            <a:xfrm>
              <a:off x="2592" y="3340"/>
              <a:ext cx="13" cy="17"/>
              <a:chOff x="2377" y="522"/>
              <a:chExt cx="135" cy="3169"/>
            </a:xfrm>
          </p:grpSpPr>
          <p:sp>
            <p:nvSpPr>
              <p:cNvPr id="651" name="Arc 56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52" name="Arc 56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32" name="Group 565"/>
            <p:cNvGrpSpPr>
              <a:grpSpLocks/>
            </p:cNvGrpSpPr>
            <p:nvPr/>
          </p:nvGrpSpPr>
          <p:grpSpPr bwMode="auto">
            <a:xfrm flipV="1">
              <a:off x="2580" y="3340"/>
              <a:ext cx="13" cy="18"/>
              <a:chOff x="2377" y="522"/>
              <a:chExt cx="135" cy="3169"/>
            </a:xfrm>
          </p:grpSpPr>
          <p:sp>
            <p:nvSpPr>
              <p:cNvPr id="649" name="Arc 56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50" name="Arc 56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33" name="Group 568"/>
            <p:cNvGrpSpPr>
              <a:grpSpLocks/>
            </p:cNvGrpSpPr>
            <p:nvPr/>
          </p:nvGrpSpPr>
          <p:grpSpPr bwMode="auto">
            <a:xfrm>
              <a:off x="2570" y="3345"/>
              <a:ext cx="11" cy="7"/>
              <a:chOff x="2377" y="522"/>
              <a:chExt cx="135" cy="3169"/>
            </a:xfrm>
          </p:grpSpPr>
          <p:sp>
            <p:nvSpPr>
              <p:cNvPr id="647" name="Arc 56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48" name="Arc 57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34" name="Group 571"/>
            <p:cNvGrpSpPr>
              <a:grpSpLocks/>
            </p:cNvGrpSpPr>
            <p:nvPr/>
          </p:nvGrpSpPr>
          <p:grpSpPr bwMode="auto">
            <a:xfrm flipV="1">
              <a:off x="2561" y="3346"/>
              <a:ext cx="10" cy="9"/>
              <a:chOff x="2377" y="522"/>
              <a:chExt cx="135" cy="3169"/>
            </a:xfrm>
          </p:grpSpPr>
          <p:sp>
            <p:nvSpPr>
              <p:cNvPr id="645" name="Arc 57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46" name="Arc 57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35" name="Group 574"/>
            <p:cNvGrpSpPr>
              <a:grpSpLocks/>
            </p:cNvGrpSpPr>
            <p:nvPr/>
          </p:nvGrpSpPr>
          <p:grpSpPr bwMode="auto">
            <a:xfrm>
              <a:off x="2552" y="3346"/>
              <a:ext cx="10" cy="6"/>
              <a:chOff x="2377" y="522"/>
              <a:chExt cx="135" cy="3169"/>
            </a:xfrm>
          </p:grpSpPr>
          <p:sp>
            <p:nvSpPr>
              <p:cNvPr id="643" name="Arc 57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44" name="Arc 57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36" name="Group 577"/>
            <p:cNvGrpSpPr>
              <a:grpSpLocks/>
            </p:cNvGrpSpPr>
            <p:nvPr/>
          </p:nvGrpSpPr>
          <p:grpSpPr bwMode="auto">
            <a:xfrm flipV="1">
              <a:off x="2544" y="3348"/>
              <a:ext cx="9" cy="5"/>
              <a:chOff x="2377" y="522"/>
              <a:chExt cx="135" cy="3169"/>
            </a:xfrm>
          </p:grpSpPr>
          <p:sp>
            <p:nvSpPr>
              <p:cNvPr id="641" name="Arc 57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42" name="Arc 57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37" name="Group 580"/>
            <p:cNvGrpSpPr>
              <a:grpSpLocks/>
            </p:cNvGrpSpPr>
            <p:nvPr/>
          </p:nvGrpSpPr>
          <p:grpSpPr bwMode="auto">
            <a:xfrm>
              <a:off x="2535" y="3349"/>
              <a:ext cx="9" cy="2"/>
              <a:chOff x="2377" y="522"/>
              <a:chExt cx="135" cy="3169"/>
            </a:xfrm>
          </p:grpSpPr>
          <p:sp>
            <p:nvSpPr>
              <p:cNvPr id="639" name="Arc 58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40" name="Arc 58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638" name="Line 583"/>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grpSp>
        <p:nvGrpSpPr>
          <p:cNvPr id="667" name="Group 584"/>
          <p:cNvGrpSpPr>
            <a:grpSpLocks/>
          </p:cNvGrpSpPr>
          <p:nvPr/>
        </p:nvGrpSpPr>
        <p:grpSpPr bwMode="auto">
          <a:xfrm rot="-1392303">
            <a:off x="2057400" y="4511964"/>
            <a:ext cx="669925" cy="287338"/>
            <a:chOff x="2493" y="3175"/>
            <a:chExt cx="1049" cy="325"/>
          </a:xfrm>
        </p:grpSpPr>
        <p:sp>
          <p:nvSpPr>
            <p:cNvPr id="668" name="Arc 585"/>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69" name="Arc 586"/>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670" name="Group 587"/>
            <p:cNvGrpSpPr>
              <a:grpSpLocks/>
            </p:cNvGrpSpPr>
            <p:nvPr/>
          </p:nvGrpSpPr>
          <p:grpSpPr bwMode="auto">
            <a:xfrm>
              <a:off x="3035" y="3185"/>
              <a:ext cx="44" cy="315"/>
              <a:chOff x="3317" y="360"/>
              <a:chExt cx="132" cy="3169"/>
            </a:xfrm>
          </p:grpSpPr>
          <p:sp>
            <p:nvSpPr>
              <p:cNvPr id="742" name="Arc 588"/>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43" name="Arc 589"/>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671" name="Arc 590"/>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72" name="Arc 591"/>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73" name="Arc 592"/>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74" name="Arc 593"/>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75" name="Arc 594"/>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76" name="Arc 595"/>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77" name="Arc 596"/>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78" name="Arc 597"/>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79" name="Arc 598"/>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0" name="Arc 599"/>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1" name="Arc 600"/>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2" name="Arc 601"/>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3" name="Arc 602"/>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4" name="Arc 603"/>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5" name="Arc 604"/>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6" name="Arc 605"/>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7" name="Arc 606"/>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8" name="Arc 607"/>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89" name="Arc 608"/>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90" name="Arc 609"/>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91" name="Arc 610"/>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92" name="Arc 611"/>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93" name="Arc 612"/>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694" name="Group 613"/>
            <p:cNvGrpSpPr>
              <a:grpSpLocks/>
            </p:cNvGrpSpPr>
            <p:nvPr/>
          </p:nvGrpSpPr>
          <p:grpSpPr bwMode="auto">
            <a:xfrm>
              <a:off x="2801" y="3257"/>
              <a:ext cx="28" cy="185"/>
              <a:chOff x="2377" y="522"/>
              <a:chExt cx="135" cy="3169"/>
            </a:xfrm>
          </p:grpSpPr>
          <p:sp>
            <p:nvSpPr>
              <p:cNvPr id="740" name="Arc 61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41" name="Arc 61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695" name="Arc 616"/>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696" name="Arc 617"/>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697" name="Group 618"/>
            <p:cNvGrpSpPr>
              <a:grpSpLocks/>
            </p:cNvGrpSpPr>
            <p:nvPr/>
          </p:nvGrpSpPr>
          <p:grpSpPr bwMode="auto">
            <a:xfrm>
              <a:off x="2746" y="3261"/>
              <a:ext cx="28" cy="161"/>
              <a:chOff x="2377" y="522"/>
              <a:chExt cx="135" cy="3169"/>
            </a:xfrm>
          </p:grpSpPr>
          <p:sp>
            <p:nvSpPr>
              <p:cNvPr id="738" name="Arc 61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39" name="Arc 62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698" name="Group 621"/>
            <p:cNvGrpSpPr>
              <a:grpSpLocks/>
            </p:cNvGrpSpPr>
            <p:nvPr/>
          </p:nvGrpSpPr>
          <p:grpSpPr bwMode="auto">
            <a:xfrm flipV="1">
              <a:off x="2720" y="3282"/>
              <a:ext cx="27" cy="137"/>
              <a:chOff x="2377" y="522"/>
              <a:chExt cx="135" cy="3169"/>
            </a:xfrm>
          </p:grpSpPr>
          <p:sp>
            <p:nvSpPr>
              <p:cNvPr id="736" name="Arc 62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37" name="Arc 62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699" name="Arc 624"/>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00" name="Arc 625"/>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01" name="Arc 626"/>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02" name="Arc 627"/>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03" name="Arc 628"/>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04" name="Arc 629"/>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705" name="Group 630"/>
            <p:cNvGrpSpPr>
              <a:grpSpLocks/>
            </p:cNvGrpSpPr>
            <p:nvPr/>
          </p:nvGrpSpPr>
          <p:grpSpPr bwMode="auto">
            <a:xfrm flipV="1">
              <a:off x="2635" y="3324"/>
              <a:ext cx="17" cy="52"/>
              <a:chOff x="2377" y="522"/>
              <a:chExt cx="135" cy="3169"/>
            </a:xfrm>
          </p:grpSpPr>
          <p:sp>
            <p:nvSpPr>
              <p:cNvPr id="734" name="Arc 63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35" name="Arc 63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06" name="Group 633"/>
            <p:cNvGrpSpPr>
              <a:grpSpLocks/>
            </p:cNvGrpSpPr>
            <p:nvPr/>
          </p:nvGrpSpPr>
          <p:grpSpPr bwMode="auto">
            <a:xfrm>
              <a:off x="2618" y="3332"/>
              <a:ext cx="18" cy="33"/>
              <a:chOff x="2377" y="522"/>
              <a:chExt cx="135" cy="3169"/>
            </a:xfrm>
          </p:grpSpPr>
          <p:sp>
            <p:nvSpPr>
              <p:cNvPr id="732" name="Arc 63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33" name="Arc 63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07" name="Group 636"/>
            <p:cNvGrpSpPr>
              <a:grpSpLocks/>
            </p:cNvGrpSpPr>
            <p:nvPr/>
          </p:nvGrpSpPr>
          <p:grpSpPr bwMode="auto">
            <a:xfrm flipV="1">
              <a:off x="2605" y="3335"/>
              <a:ext cx="14" cy="31"/>
              <a:chOff x="2377" y="522"/>
              <a:chExt cx="135" cy="3169"/>
            </a:xfrm>
          </p:grpSpPr>
          <p:sp>
            <p:nvSpPr>
              <p:cNvPr id="730" name="Arc 63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31" name="Arc 63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08" name="Group 639"/>
            <p:cNvGrpSpPr>
              <a:grpSpLocks/>
            </p:cNvGrpSpPr>
            <p:nvPr/>
          </p:nvGrpSpPr>
          <p:grpSpPr bwMode="auto">
            <a:xfrm>
              <a:off x="2592" y="3340"/>
              <a:ext cx="13" cy="17"/>
              <a:chOff x="2377" y="522"/>
              <a:chExt cx="135" cy="3169"/>
            </a:xfrm>
          </p:grpSpPr>
          <p:sp>
            <p:nvSpPr>
              <p:cNvPr id="728" name="Arc 64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29" name="Arc 64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09" name="Group 642"/>
            <p:cNvGrpSpPr>
              <a:grpSpLocks/>
            </p:cNvGrpSpPr>
            <p:nvPr/>
          </p:nvGrpSpPr>
          <p:grpSpPr bwMode="auto">
            <a:xfrm flipV="1">
              <a:off x="2580" y="3340"/>
              <a:ext cx="13" cy="18"/>
              <a:chOff x="2377" y="522"/>
              <a:chExt cx="135" cy="3169"/>
            </a:xfrm>
          </p:grpSpPr>
          <p:sp>
            <p:nvSpPr>
              <p:cNvPr id="726" name="Arc 64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27" name="Arc 64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10" name="Group 645"/>
            <p:cNvGrpSpPr>
              <a:grpSpLocks/>
            </p:cNvGrpSpPr>
            <p:nvPr/>
          </p:nvGrpSpPr>
          <p:grpSpPr bwMode="auto">
            <a:xfrm>
              <a:off x="2570" y="3345"/>
              <a:ext cx="11" cy="7"/>
              <a:chOff x="2377" y="522"/>
              <a:chExt cx="135" cy="3169"/>
            </a:xfrm>
          </p:grpSpPr>
          <p:sp>
            <p:nvSpPr>
              <p:cNvPr id="724" name="Arc 64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25" name="Arc 64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11" name="Group 648"/>
            <p:cNvGrpSpPr>
              <a:grpSpLocks/>
            </p:cNvGrpSpPr>
            <p:nvPr/>
          </p:nvGrpSpPr>
          <p:grpSpPr bwMode="auto">
            <a:xfrm flipV="1">
              <a:off x="2561" y="3346"/>
              <a:ext cx="10" cy="9"/>
              <a:chOff x="2377" y="522"/>
              <a:chExt cx="135" cy="3169"/>
            </a:xfrm>
          </p:grpSpPr>
          <p:sp>
            <p:nvSpPr>
              <p:cNvPr id="722" name="Arc 64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23" name="Arc 65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12" name="Group 651"/>
            <p:cNvGrpSpPr>
              <a:grpSpLocks/>
            </p:cNvGrpSpPr>
            <p:nvPr/>
          </p:nvGrpSpPr>
          <p:grpSpPr bwMode="auto">
            <a:xfrm>
              <a:off x="2552" y="3346"/>
              <a:ext cx="10" cy="6"/>
              <a:chOff x="2377" y="522"/>
              <a:chExt cx="135" cy="3169"/>
            </a:xfrm>
          </p:grpSpPr>
          <p:sp>
            <p:nvSpPr>
              <p:cNvPr id="720" name="Arc 65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21" name="Arc 65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13" name="Group 654"/>
            <p:cNvGrpSpPr>
              <a:grpSpLocks/>
            </p:cNvGrpSpPr>
            <p:nvPr/>
          </p:nvGrpSpPr>
          <p:grpSpPr bwMode="auto">
            <a:xfrm flipV="1">
              <a:off x="2544" y="3348"/>
              <a:ext cx="9" cy="5"/>
              <a:chOff x="2377" y="522"/>
              <a:chExt cx="135" cy="3169"/>
            </a:xfrm>
          </p:grpSpPr>
          <p:sp>
            <p:nvSpPr>
              <p:cNvPr id="718" name="Arc 65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19" name="Arc 65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14" name="Group 657"/>
            <p:cNvGrpSpPr>
              <a:grpSpLocks/>
            </p:cNvGrpSpPr>
            <p:nvPr/>
          </p:nvGrpSpPr>
          <p:grpSpPr bwMode="auto">
            <a:xfrm>
              <a:off x="2535" y="3349"/>
              <a:ext cx="9" cy="2"/>
              <a:chOff x="2377" y="522"/>
              <a:chExt cx="135" cy="3169"/>
            </a:xfrm>
          </p:grpSpPr>
          <p:sp>
            <p:nvSpPr>
              <p:cNvPr id="716" name="Arc 65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17" name="Arc 65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715" name="Line 660"/>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grpSp>
        <p:nvGrpSpPr>
          <p:cNvPr id="744" name="Group 661"/>
          <p:cNvGrpSpPr>
            <a:grpSpLocks/>
          </p:cNvGrpSpPr>
          <p:nvPr/>
        </p:nvGrpSpPr>
        <p:grpSpPr bwMode="auto">
          <a:xfrm rot="-1392303">
            <a:off x="1371600" y="4816764"/>
            <a:ext cx="669925" cy="287338"/>
            <a:chOff x="2493" y="3175"/>
            <a:chExt cx="1049" cy="325"/>
          </a:xfrm>
        </p:grpSpPr>
        <p:sp>
          <p:nvSpPr>
            <p:cNvPr id="745" name="Arc 662"/>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46" name="Arc 663"/>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747" name="Group 664"/>
            <p:cNvGrpSpPr>
              <a:grpSpLocks/>
            </p:cNvGrpSpPr>
            <p:nvPr/>
          </p:nvGrpSpPr>
          <p:grpSpPr bwMode="auto">
            <a:xfrm>
              <a:off x="3035" y="3185"/>
              <a:ext cx="44" cy="315"/>
              <a:chOff x="3317" y="360"/>
              <a:chExt cx="132" cy="3169"/>
            </a:xfrm>
          </p:grpSpPr>
          <p:sp>
            <p:nvSpPr>
              <p:cNvPr id="819" name="Arc 665"/>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20" name="Arc 666"/>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748" name="Arc 667"/>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49" name="Arc 668"/>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0" name="Arc 669"/>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1" name="Arc 670"/>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2" name="Arc 671"/>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3" name="Arc 672"/>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4" name="Arc 673"/>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5" name="Arc 674"/>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6" name="Arc 675"/>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7" name="Arc 676"/>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8" name="Arc 677"/>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59" name="Arc 678"/>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60" name="Arc 679"/>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61" name="Arc 680"/>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62" name="Arc 681"/>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63" name="Arc 682"/>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64" name="Arc 683"/>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65" name="Arc 684"/>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66" name="Arc 685"/>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67" name="Arc 686"/>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68" name="Arc 687"/>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69" name="Arc 688"/>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70" name="Arc 689"/>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771" name="Group 690"/>
            <p:cNvGrpSpPr>
              <a:grpSpLocks/>
            </p:cNvGrpSpPr>
            <p:nvPr/>
          </p:nvGrpSpPr>
          <p:grpSpPr bwMode="auto">
            <a:xfrm>
              <a:off x="2801" y="3257"/>
              <a:ext cx="28" cy="185"/>
              <a:chOff x="2377" y="522"/>
              <a:chExt cx="135" cy="3169"/>
            </a:xfrm>
          </p:grpSpPr>
          <p:sp>
            <p:nvSpPr>
              <p:cNvPr id="817" name="Arc 69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18" name="Arc 69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772" name="Arc 693"/>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73" name="Arc 694"/>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774" name="Group 695"/>
            <p:cNvGrpSpPr>
              <a:grpSpLocks/>
            </p:cNvGrpSpPr>
            <p:nvPr/>
          </p:nvGrpSpPr>
          <p:grpSpPr bwMode="auto">
            <a:xfrm>
              <a:off x="2746" y="3261"/>
              <a:ext cx="28" cy="161"/>
              <a:chOff x="2377" y="522"/>
              <a:chExt cx="135" cy="3169"/>
            </a:xfrm>
          </p:grpSpPr>
          <p:sp>
            <p:nvSpPr>
              <p:cNvPr id="815" name="Arc 69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16" name="Arc 69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75" name="Group 698"/>
            <p:cNvGrpSpPr>
              <a:grpSpLocks/>
            </p:cNvGrpSpPr>
            <p:nvPr/>
          </p:nvGrpSpPr>
          <p:grpSpPr bwMode="auto">
            <a:xfrm flipV="1">
              <a:off x="2720" y="3282"/>
              <a:ext cx="27" cy="137"/>
              <a:chOff x="2377" y="522"/>
              <a:chExt cx="135" cy="3169"/>
            </a:xfrm>
          </p:grpSpPr>
          <p:sp>
            <p:nvSpPr>
              <p:cNvPr id="813" name="Arc 69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14" name="Arc 70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776" name="Arc 701"/>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77" name="Arc 702"/>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78" name="Arc 703"/>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79" name="Arc 704"/>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80" name="Arc 705"/>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81" name="Arc 706"/>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782" name="Group 707"/>
            <p:cNvGrpSpPr>
              <a:grpSpLocks/>
            </p:cNvGrpSpPr>
            <p:nvPr/>
          </p:nvGrpSpPr>
          <p:grpSpPr bwMode="auto">
            <a:xfrm flipV="1">
              <a:off x="2635" y="3324"/>
              <a:ext cx="17" cy="52"/>
              <a:chOff x="2377" y="522"/>
              <a:chExt cx="135" cy="3169"/>
            </a:xfrm>
          </p:grpSpPr>
          <p:sp>
            <p:nvSpPr>
              <p:cNvPr id="811" name="Arc 70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12" name="Arc 70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83" name="Group 710"/>
            <p:cNvGrpSpPr>
              <a:grpSpLocks/>
            </p:cNvGrpSpPr>
            <p:nvPr/>
          </p:nvGrpSpPr>
          <p:grpSpPr bwMode="auto">
            <a:xfrm>
              <a:off x="2618" y="3332"/>
              <a:ext cx="18" cy="33"/>
              <a:chOff x="2377" y="522"/>
              <a:chExt cx="135" cy="3169"/>
            </a:xfrm>
          </p:grpSpPr>
          <p:sp>
            <p:nvSpPr>
              <p:cNvPr id="809" name="Arc 71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10" name="Arc 71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84" name="Group 713"/>
            <p:cNvGrpSpPr>
              <a:grpSpLocks/>
            </p:cNvGrpSpPr>
            <p:nvPr/>
          </p:nvGrpSpPr>
          <p:grpSpPr bwMode="auto">
            <a:xfrm flipV="1">
              <a:off x="2605" y="3335"/>
              <a:ext cx="14" cy="31"/>
              <a:chOff x="2377" y="522"/>
              <a:chExt cx="135" cy="3169"/>
            </a:xfrm>
          </p:grpSpPr>
          <p:sp>
            <p:nvSpPr>
              <p:cNvPr id="807" name="Arc 71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08" name="Arc 71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85" name="Group 716"/>
            <p:cNvGrpSpPr>
              <a:grpSpLocks/>
            </p:cNvGrpSpPr>
            <p:nvPr/>
          </p:nvGrpSpPr>
          <p:grpSpPr bwMode="auto">
            <a:xfrm>
              <a:off x="2592" y="3340"/>
              <a:ext cx="13" cy="17"/>
              <a:chOff x="2377" y="522"/>
              <a:chExt cx="135" cy="3169"/>
            </a:xfrm>
          </p:grpSpPr>
          <p:sp>
            <p:nvSpPr>
              <p:cNvPr id="805" name="Arc 71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06" name="Arc 71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86" name="Group 719"/>
            <p:cNvGrpSpPr>
              <a:grpSpLocks/>
            </p:cNvGrpSpPr>
            <p:nvPr/>
          </p:nvGrpSpPr>
          <p:grpSpPr bwMode="auto">
            <a:xfrm flipV="1">
              <a:off x="2580" y="3340"/>
              <a:ext cx="13" cy="18"/>
              <a:chOff x="2377" y="522"/>
              <a:chExt cx="135" cy="3169"/>
            </a:xfrm>
          </p:grpSpPr>
          <p:sp>
            <p:nvSpPr>
              <p:cNvPr id="803" name="Arc 72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04" name="Arc 72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87" name="Group 722"/>
            <p:cNvGrpSpPr>
              <a:grpSpLocks/>
            </p:cNvGrpSpPr>
            <p:nvPr/>
          </p:nvGrpSpPr>
          <p:grpSpPr bwMode="auto">
            <a:xfrm>
              <a:off x="2570" y="3345"/>
              <a:ext cx="11" cy="7"/>
              <a:chOff x="2377" y="522"/>
              <a:chExt cx="135" cy="3169"/>
            </a:xfrm>
          </p:grpSpPr>
          <p:sp>
            <p:nvSpPr>
              <p:cNvPr id="801" name="Arc 72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02" name="Arc 72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88" name="Group 725"/>
            <p:cNvGrpSpPr>
              <a:grpSpLocks/>
            </p:cNvGrpSpPr>
            <p:nvPr/>
          </p:nvGrpSpPr>
          <p:grpSpPr bwMode="auto">
            <a:xfrm flipV="1">
              <a:off x="2561" y="3346"/>
              <a:ext cx="10" cy="9"/>
              <a:chOff x="2377" y="522"/>
              <a:chExt cx="135" cy="3169"/>
            </a:xfrm>
          </p:grpSpPr>
          <p:sp>
            <p:nvSpPr>
              <p:cNvPr id="799" name="Arc 72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00" name="Arc 72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89" name="Group 728"/>
            <p:cNvGrpSpPr>
              <a:grpSpLocks/>
            </p:cNvGrpSpPr>
            <p:nvPr/>
          </p:nvGrpSpPr>
          <p:grpSpPr bwMode="auto">
            <a:xfrm>
              <a:off x="2552" y="3346"/>
              <a:ext cx="10" cy="6"/>
              <a:chOff x="2377" y="522"/>
              <a:chExt cx="135" cy="3169"/>
            </a:xfrm>
          </p:grpSpPr>
          <p:sp>
            <p:nvSpPr>
              <p:cNvPr id="797" name="Arc 72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98" name="Arc 73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90" name="Group 731"/>
            <p:cNvGrpSpPr>
              <a:grpSpLocks/>
            </p:cNvGrpSpPr>
            <p:nvPr/>
          </p:nvGrpSpPr>
          <p:grpSpPr bwMode="auto">
            <a:xfrm flipV="1">
              <a:off x="2544" y="3348"/>
              <a:ext cx="9" cy="5"/>
              <a:chOff x="2377" y="522"/>
              <a:chExt cx="135" cy="3169"/>
            </a:xfrm>
          </p:grpSpPr>
          <p:sp>
            <p:nvSpPr>
              <p:cNvPr id="795" name="Arc 73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96" name="Arc 73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791" name="Group 734"/>
            <p:cNvGrpSpPr>
              <a:grpSpLocks/>
            </p:cNvGrpSpPr>
            <p:nvPr/>
          </p:nvGrpSpPr>
          <p:grpSpPr bwMode="auto">
            <a:xfrm>
              <a:off x="2535" y="3349"/>
              <a:ext cx="9" cy="2"/>
              <a:chOff x="2377" y="522"/>
              <a:chExt cx="135" cy="3169"/>
            </a:xfrm>
          </p:grpSpPr>
          <p:sp>
            <p:nvSpPr>
              <p:cNvPr id="793" name="Arc 73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794" name="Arc 73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792" name="Line 737"/>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grpSp>
        <p:nvGrpSpPr>
          <p:cNvPr id="821" name="Group 738"/>
          <p:cNvGrpSpPr>
            <a:grpSpLocks/>
          </p:cNvGrpSpPr>
          <p:nvPr/>
        </p:nvGrpSpPr>
        <p:grpSpPr bwMode="auto">
          <a:xfrm rot="-1392303">
            <a:off x="685800" y="5121564"/>
            <a:ext cx="669925" cy="287338"/>
            <a:chOff x="2493" y="3175"/>
            <a:chExt cx="1049" cy="325"/>
          </a:xfrm>
        </p:grpSpPr>
        <p:sp>
          <p:nvSpPr>
            <p:cNvPr id="822" name="Arc 739"/>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23" name="Arc 740"/>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824" name="Group 741"/>
            <p:cNvGrpSpPr>
              <a:grpSpLocks/>
            </p:cNvGrpSpPr>
            <p:nvPr/>
          </p:nvGrpSpPr>
          <p:grpSpPr bwMode="auto">
            <a:xfrm>
              <a:off x="3035" y="3185"/>
              <a:ext cx="44" cy="315"/>
              <a:chOff x="3317" y="360"/>
              <a:chExt cx="132" cy="3169"/>
            </a:xfrm>
          </p:grpSpPr>
          <p:sp>
            <p:nvSpPr>
              <p:cNvPr id="896" name="Arc 742"/>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97" name="Arc 743"/>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825" name="Arc 744"/>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26" name="Arc 745"/>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27" name="Arc 746"/>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28" name="Arc 747"/>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29" name="Arc 748"/>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0" name="Arc 749"/>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1" name="Arc 750"/>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2" name="Arc 751"/>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3" name="Arc 752"/>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4" name="Arc 753"/>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5" name="Arc 754"/>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6" name="Arc 755"/>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7" name="Arc 756"/>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8" name="Arc 757"/>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39" name="Arc 758"/>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40" name="Arc 759"/>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41" name="Arc 760"/>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42" name="Arc 761"/>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43" name="Arc 762"/>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44" name="Arc 763"/>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45" name="Arc 764"/>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46" name="Arc 765"/>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47" name="Arc 766"/>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848" name="Group 767"/>
            <p:cNvGrpSpPr>
              <a:grpSpLocks/>
            </p:cNvGrpSpPr>
            <p:nvPr/>
          </p:nvGrpSpPr>
          <p:grpSpPr bwMode="auto">
            <a:xfrm>
              <a:off x="2801" y="3257"/>
              <a:ext cx="28" cy="185"/>
              <a:chOff x="2377" y="522"/>
              <a:chExt cx="135" cy="3169"/>
            </a:xfrm>
          </p:grpSpPr>
          <p:sp>
            <p:nvSpPr>
              <p:cNvPr id="894" name="Arc 76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95" name="Arc 76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849" name="Arc 770"/>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50" name="Arc 771"/>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851" name="Group 772"/>
            <p:cNvGrpSpPr>
              <a:grpSpLocks/>
            </p:cNvGrpSpPr>
            <p:nvPr/>
          </p:nvGrpSpPr>
          <p:grpSpPr bwMode="auto">
            <a:xfrm>
              <a:off x="2746" y="3261"/>
              <a:ext cx="28" cy="161"/>
              <a:chOff x="2377" y="522"/>
              <a:chExt cx="135" cy="3169"/>
            </a:xfrm>
          </p:grpSpPr>
          <p:sp>
            <p:nvSpPr>
              <p:cNvPr id="892" name="Arc 77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93" name="Arc 77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52" name="Group 775"/>
            <p:cNvGrpSpPr>
              <a:grpSpLocks/>
            </p:cNvGrpSpPr>
            <p:nvPr/>
          </p:nvGrpSpPr>
          <p:grpSpPr bwMode="auto">
            <a:xfrm flipV="1">
              <a:off x="2720" y="3282"/>
              <a:ext cx="27" cy="137"/>
              <a:chOff x="2377" y="522"/>
              <a:chExt cx="135" cy="3169"/>
            </a:xfrm>
          </p:grpSpPr>
          <p:sp>
            <p:nvSpPr>
              <p:cNvPr id="890" name="Arc 77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91" name="Arc 77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853" name="Arc 778"/>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54" name="Arc 779"/>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55" name="Arc 780"/>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56" name="Arc 781"/>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57" name="Arc 782"/>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58" name="Arc 783"/>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859" name="Group 784"/>
            <p:cNvGrpSpPr>
              <a:grpSpLocks/>
            </p:cNvGrpSpPr>
            <p:nvPr/>
          </p:nvGrpSpPr>
          <p:grpSpPr bwMode="auto">
            <a:xfrm flipV="1">
              <a:off x="2635" y="3324"/>
              <a:ext cx="17" cy="52"/>
              <a:chOff x="2377" y="522"/>
              <a:chExt cx="135" cy="3169"/>
            </a:xfrm>
          </p:grpSpPr>
          <p:sp>
            <p:nvSpPr>
              <p:cNvPr id="888" name="Arc 78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89" name="Arc 78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60" name="Group 787"/>
            <p:cNvGrpSpPr>
              <a:grpSpLocks/>
            </p:cNvGrpSpPr>
            <p:nvPr/>
          </p:nvGrpSpPr>
          <p:grpSpPr bwMode="auto">
            <a:xfrm>
              <a:off x="2618" y="3332"/>
              <a:ext cx="18" cy="33"/>
              <a:chOff x="2377" y="522"/>
              <a:chExt cx="135" cy="3169"/>
            </a:xfrm>
          </p:grpSpPr>
          <p:sp>
            <p:nvSpPr>
              <p:cNvPr id="886" name="Arc 78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87" name="Arc 78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61" name="Group 790"/>
            <p:cNvGrpSpPr>
              <a:grpSpLocks/>
            </p:cNvGrpSpPr>
            <p:nvPr/>
          </p:nvGrpSpPr>
          <p:grpSpPr bwMode="auto">
            <a:xfrm flipV="1">
              <a:off x="2605" y="3335"/>
              <a:ext cx="14" cy="31"/>
              <a:chOff x="2377" y="522"/>
              <a:chExt cx="135" cy="3169"/>
            </a:xfrm>
          </p:grpSpPr>
          <p:sp>
            <p:nvSpPr>
              <p:cNvPr id="884" name="Arc 79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85" name="Arc 79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62" name="Group 793"/>
            <p:cNvGrpSpPr>
              <a:grpSpLocks/>
            </p:cNvGrpSpPr>
            <p:nvPr/>
          </p:nvGrpSpPr>
          <p:grpSpPr bwMode="auto">
            <a:xfrm>
              <a:off x="2592" y="3340"/>
              <a:ext cx="13" cy="17"/>
              <a:chOff x="2377" y="522"/>
              <a:chExt cx="135" cy="3169"/>
            </a:xfrm>
          </p:grpSpPr>
          <p:sp>
            <p:nvSpPr>
              <p:cNvPr id="882" name="Arc 79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83" name="Arc 79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63" name="Group 796"/>
            <p:cNvGrpSpPr>
              <a:grpSpLocks/>
            </p:cNvGrpSpPr>
            <p:nvPr/>
          </p:nvGrpSpPr>
          <p:grpSpPr bwMode="auto">
            <a:xfrm flipV="1">
              <a:off x="2580" y="3340"/>
              <a:ext cx="13" cy="18"/>
              <a:chOff x="2377" y="522"/>
              <a:chExt cx="135" cy="3169"/>
            </a:xfrm>
          </p:grpSpPr>
          <p:sp>
            <p:nvSpPr>
              <p:cNvPr id="880" name="Arc 79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81" name="Arc 79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64" name="Group 799"/>
            <p:cNvGrpSpPr>
              <a:grpSpLocks/>
            </p:cNvGrpSpPr>
            <p:nvPr/>
          </p:nvGrpSpPr>
          <p:grpSpPr bwMode="auto">
            <a:xfrm>
              <a:off x="2570" y="3345"/>
              <a:ext cx="11" cy="7"/>
              <a:chOff x="2377" y="522"/>
              <a:chExt cx="135" cy="3169"/>
            </a:xfrm>
          </p:grpSpPr>
          <p:sp>
            <p:nvSpPr>
              <p:cNvPr id="878" name="Arc 80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79" name="Arc 80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65" name="Group 802"/>
            <p:cNvGrpSpPr>
              <a:grpSpLocks/>
            </p:cNvGrpSpPr>
            <p:nvPr/>
          </p:nvGrpSpPr>
          <p:grpSpPr bwMode="auto">
            <a:xfrm flipV="1">
              <a:off x="2561" y="3346"/>
              <a:ext cx="10" cy="9"/>
              <a:chOff x="2377" y="522"/>
              <a:chExt cx="135" cy="3169"/>
            </a:xfrm>
          </p:grpSpPr>
          <p:sp>
            <p:nvSpPr>
              <p:cNvPr id="876" name="Arc 80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77" name="Arc 80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66" name="Group 805"/>
            <p:cNvGrpSpPr>
              <a:grpSpLocks/>
            </p:cNvGrpSpPr>
            <p:nvPr/>
          </p:nvGrpSpPr>
          <p:grpSpPr bwMode="auto">
            <a:xfrm>
              <a:off x="2552" y="3346"/>
              <a:ext cx="10" cy="6"/>
              <a:chOff x="2377" y="522"/>
              <a:chExt cx="135" cy="3169"/>
            </a:xfrm>
          </p:grpSpPr>
          <p:sp>
            <p:nvSpPr>
              <p:cNvPr id="874" name="Arc 80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75" name="Arc 80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67" name="Group 808"/>
            <p:cNvGrpSpPr>
              <a:grpSpLocks/>
            </p:cNvGrpSpPr>
            <p:nvPr/>
          </p:nvGrpSpPr>
          <p:grpSpPr bwMode="auto">
            <a:xfrm flipV="1">
              <a:off x="2544" y="3348"/>
              <a:ext cx="9" cy="5"/>
              <a:chOff x="2377" y="522"/>
              <a:chExt cx="135" cy="3169"/>
            </a:xfrm>
          </p:grpSpPr>
          <p:sp>
            <p:nvSpPr>
              <p:cNvPr id="872" name="Arc 80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73" name="Arc 81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868" name="Group 811"/>
            <p:cNvGrpSpPr>
              <a:grpSpLocks/>
            </p:cNvGrpSpPr>
            <p:nvPr/>
          </p:nvGrpSpPr>
          <p:grpSpPr bwMode="auto">
            <a:xfrm>
              <a:off x="2535" y="3349"/>
              <a:ext cx="9" cy="2"/>
              <a:chOff x="2377" y="522"/>
              <a:chExt cx="135" cy="3169"/>
            </a:xfrm>
          </p:grpSpPr>
          <p:sp>
            <p:nvSpPr>
              <p:cNvPr id="870" name="Arc 81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871" name="Arc 81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869" name="Line 814"/>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grpSp>
        <p:nvGrpSpPr>
          <p:cNvPr id="898" name="Group 815"/>
          <p:cNvGrpSpPr>
            <a:grpSpLocks/>
          </p:cNvGrpSpPr>
          <p:nvPr/>
        </p:nvGrpSpPr>
        <p:grpSpPr bwMode="auto">
          <a:xfrm rot="-1392303">
            <a:off x="7010400" y="2378364"/>
            <a:ext cx="669925" cy="287338"/>
            <a:chOff x="2493" y="3175"/>
            <a:chExt cx="1049" cy="325"/>
          </a:xfrm>
        </p:grpSpPr>
        <p:sp>
          <p:nvSpPr>
            <p:cNvPr id="899" name="Arc 816"/>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00" name="Arc 817"/>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901" name="Group 818"/>
            <p:cNvGrpSpPr>
              <a:grpSpLocks/>
            </p:cNvGrpSpPr>
            <p:nvPr/>
          </p:nvGrpSpPr>
          <p:grpSpPr bwMode="auto">
            <a:xfrm>
              <a:off x="3035" y="3185"/>
              <a:ext cx="44" cy="315"/>
              <a:chOff x="3317" y="360"/>
              <a:chExt cx="132" cy="3169"/>
            </a:xfrm>
          </p:grpSpPr>
          <p:sp>
            <p:nvSpPr>
              <p:cNvPr id="973" name="Arc 819"/>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74" name="Arc 820"/>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902" name="Arc 821"/>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03" name="Arc 822"/>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04" name="Arc 823"/>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05" name="Arc 824"/>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06" name="Arc 825"/>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07" name="Arc 826"/>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08" name="Arc 827"/>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09" name="Arc 828"/>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0" name="Arc 829"/>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1" name="Arc 830"/>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2" name="Arc 831"/>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3" name="Arc 832"/>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4" name="Arc 833"/>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5" name="Arc 834"/>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6" name="Arc 835"/>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7" name="Arc 836"/>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8" name="Arc 837"/>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19" name="Arc 838"/>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20" name="Arc 839"/>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21" name="Arc 840"/>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22" name="Arc 841"/>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23" name="Arc 842"/>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24" name="Arc 843"/>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925" name="Group 844"/>
            <p:cNvGrpSpPr>
              <a:grpSpLocks/>
            </p:cNvGrpSpPr>
            <p:nvPr/>
          </p:nvGrpSpPr>
          <p:grpSpPr bwMode="auto">
            <a:xfrm>
              <a:off x="2801" y="3257"/>
              <a:ext cx="28" cy="185"/>
              <a:chOff x="2377" y="522"/>
              <a:chExt cx="135" cy="3169"/>
            </a:xfrm>
          </p:grpSpPr>
          <p:sp>
            <p:nvSpPr>
              <p:cNvPr id="971" name="Arc 84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72" name="Arc 84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926" name="Arc 847"/>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27" name="Arc 848"/>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928" name="Group 849"/>
            <p:cNvGrpSpPr>
              <a:grpSpLocks/>
            </p:cNvGrpSpPr>
            <p:nvPr/>
          </p:nvGrpSpPr>
          <p:grpSpPr bwMode="auto">
            <a:xfrm>
              <a:off x="2746" y="3261"/>
              <a:ext cx="28" cy="161"/>
              <a:chOff x="2377" y="522"/>
              <a:chExt cx="135" cy="3169"/>
            </a:xfrm>
          </p:grpSpPr>
          <p:sp>
            <p:nvSpPr>
              <p:cNvPr id="969" name="Arc 85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70" name="Arc 85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929" name="Group 852"/>
            <p:cNvGrpSpPr>
              <a:grpSpLocks/>
            </p:cNvGrpSpPr>
            <p:nvPr/>
          </p:nvGrpSpPr>
          <p:grpSpPr bwMode="auto">
            <a:xfrm flipV="1">
              <a:off x="2720" y="3282"/>
              <a:ext cx="27" cy="137"/>
              <a:chOff x="2377" y="522"/>
              <a:chExt cx="135" cy="3169"/>
            </a:xfrm>
          </p:grpSpPr>
          <p:sp>
            <p:nvSpPr>
              <p:cNvPr id="967" name="Arc 85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68" name="Arc 85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930" name="Arc 855"/>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31" name="Arc 856"/>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32" name="Arc 857"/>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33" name="Arc 858"/>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34" name="Arc 859"/>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35" name="Arc 860"/>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936" name="Group 861"/>
            <p:cNvGrpSpPr>
              <a:grpSpLocks/>
            </p:cNvGrpSpPr>
            <p:nvPr/>
          </p:nvGrpSpPr>
          <p:grpSpPr bwMode="auto">
            <a:xfrm flipV="1">
              <a:off x="2635" y="3324"/>
              <a:ext cx="17" cy="52"/>
              <a:chOff x="2377" y="522"/>
              <a:chExt cx="135" cy="3169"/>
            </a:xfrm>
          </p:grpSpPr>
          <p:sp>
            <p:nvSpPr>
              <p:cNvPr id="965" name="Arc 86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66" name="Arc 86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937" name="Group 864"/>
            <p:cNvGrpSpPr>
              <a:grpSpLocks/>
            </p:cNvGrpSpPr>
            <p:nvPr/>
          </p:nvGrpSpPr>
          <p:grpSpPr bwMode="auto">
            <a:xfrm>
              <a:off x="2618" y="3332"/>
              <a:ext cx="18" cy="33"/>
              <a:chOff x="2377" y="522"/>
              <a:chExt cx="135" cy="3169"/>
            </a:xfrm>
          </p:grpSpPr>
          <p:sp>
            <p:nvSpPr>
              <p:cNvPr id="963" name="Arc 86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64" name="Arc 86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938" name="Group 867"/>
            <p:cNvGrpSpPr>
              <a:grpSpLocks/>
            </p:cNvGrpSpPr>
            <p:nvPr/>
          </p:nvGrpSpPr>
          <p:grpSpPr bwMode="auto">
            <a:xfrm flipV="1">
              <a:off x="2605" y="3335"/>
              <a:ext cx="14" cy="31"/>
              <a:chOff x="2377" y="522"/>
              <a:chExt cx="135" cy="3169"/>
            </a:xfrm>
          </p:grpSpPr>
          <p:sp>
            <p:nvSpPr>
              <p:cNvPr id="961" name="Arc 86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62" name="Arc 86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939" name="Group 870"/>
            <p:cNvGrpSpPr>
              <a:grpSpLocks/>
            </p:cNvGrpSpPr>
            <p:nvPr/>
          </p:nvGrpSpPr>
          <p:grpSpPr bwMode="auto">
            <a:xfrm>
              <a:off x="2592" y="3340"/>
              <a:ext cx="13" cy="17"/>
              <a:chOff x="2377" y="522"/>
              <a:chExt cx="135" cy="3169"/>
            </a:xfrm>
          </p:grpSpPr>
          <p:sp>
            <p:nvSpPr>
              <p:cNvPr id="959" name="Arc 87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60" name="Arc 87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940" name="Group 873"/>
            <p:cNvGrpSpPr>
              <a:grpSpLocks/>
            </p:cNvGrpSpPr>
            <p:nvPr/>
          </p:nvGrpSpPr>
          <p:grpSpPr bwMode="auto">
            <a:xfrm flipV="1">
              <a:off x="2580" y="3340"/>
              <a:ext cx="13" cy="18"/>
              <a:chOff x="2377" y="522"/>
              <a:chExt cx="135" cy="3169"/>
            </a:xfrm>
          </p:grpSpPr>
          <p:sp>
            <p:nvSpPr>
              <p:cNvPr id="957" name="Arc 87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58" name="Arc 87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941" name="Group 876"/>
            <p:cNvGrpSpPr>
              <a:grpSpLocks/>
            </p:cNvGrpSpPr>
            <p:nvPr/>
          </p:nvGrpSpPr>
          <p:grpSpPr bwMode="auto">
            <a:xfrm>
              <a:off x="2570" y="3345"/>
              <a:ext cx="11" cy="7"/>
              <a:chOff x="2377" y="522"/>
              <a:chExt cx="135" cy="3169"/>
            </a:xfrm>
          </p:grpSpPr>
          <p:sp>
            <p:nvSpPr>
              <p:cNvPr id="955" name="Arc 87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56" name="Arc 87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942" name="Group 879"/>
            <p:cNvGrpSpPr>
              <a:grpSpLocks/>
            </p:cNvGrpSpPr>
            <p:nvPr/>
          </p:nvGrpSpPr>
          <p:grpSpPr bwMode="auto">
            <a:xfrm flipV="1">
              <a:off x="2561" y="3346"/>
              <a:ext cx="10" cy="9"/>
              <a:chOff x="2377" y="522"/>
              <a:chExt cx="135" cy="3169"/>
            </a:xfrm>
          </p:grpSpPr>
          <p:sp>
            <p:nvSpPr>
              <p:cNvPr id="953" name="Arc 88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54" name="Arc 88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943" name="Group 882"/>
            <p:cNvGrpSpPr>
              <a:grpSpLocks/>
            </p:cNvGrpSpPr>
            <p:nvPr/>
          </p:nvGrpSpPr>
          <p:grpSpPr bwMode="auto">
            <a:xfrm>
              <a:off x="2552" y="3346"/>
              <a:ext cx="10" cy="6"/>
              <a:chOff x="2377" y="522"/>
              <a:chExt cx="135" cy="3169"/>
            </a:xfrm>
          </p:grpSpPr>
          <p:sp>
            <p:nvSpPr>
              <p:cNvPr id="951" name="Arc 88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52" name="Arc 88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944" name="Group 885"/>
            <p:cNvGrpSpPr>
              <a:grpSpLocks/>
            </p:cNvGrpSpPr>
            <p:nvPr/>
          </p:nvGrpSpPr>
          <p:grpSpPr bwMode="auto">
            <a:xfrm flipV="1">
              <a:off x="2544" y="3348"/>
              <a:ext cx="9" cy="5"/>
              <a:chOff x="2377" y="522"/>
              <a:chExt cx="135" cy="3169"/>
            </a:xfrm>
          </p:grpSpPr>
          <p:sp>
            <p:nvSpPr>
              <p:cNvPr id="949" name="Arc 88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50" name="Arc 88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945" name="Group 888"/>
            <p:cNvGrpSpPr>
              <a:grpSpLocks/>
            </p:cNvGrpSpPr>
            <p:nvPr/>
          </p:nvGrpSpPr>
          <p:grpSpPr bwMode="auto">
            <a:xfrm>
              <a:off x="2535" y="3349"/>
              <a:ext cx="9" cy="2"/>
              <a:chOff x="2377" y="522"/>
              <a:chExt cx="135" cy="3169"/>
            </a:xfrm>
          </p:grpSpPr>
          <p:sp>
            <p:nvSpPr>
              <p:cNvPr id="947" name="Arc 88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948" name="Arc 89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946" name="Line 891"/>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sp>
        <p:nvSpPr>
          <p:cNvPr id="975" name="Freeform 892"/>
          <p:cNvSpPr>
            <a:spLocks/>
          </p:cNvSpPr>
          <p:nvPr/>
        </p:nvSpPr>
        <p:spPr bwMode="auto">
          <a:xfrm rot="517116">
            <a:off x="5105400" y="3902364"/>
            <a:ext cx="242888" cy="293688"/>
          </a:xfrm>
          <a:custGeom>
            <a:avLst/>
            <a:gdLst>
              <a:gd name="T0" fmla="*/ 0 w 499"/>
              <a:gd name="T1" fmla="*/ 159 h 318"/>
              <a:gd name="T2" fmla="*/ 45 w 499"/>
              <a:gd name="T3" fmla="*/ 23 h 318"/>
              <a:gd name="T4" fmla="*/ 91 w 499"/>
              <a:gd name="T5" fmla="*/ 295 h 318"/>
              <a:gd name="T6" fmla="*/ 136 w 499"/>
              <a:gd name="T7" fmla="*/ 23 h 318"/>
              <a:gd name="T8" fmla="*/ 181 w 499"/>
              <a:gd name="T9" fmla="*/ 295 h 318"/>
              <a:gd name="T10" fmla="*/ 272 w 499"/>
              <a:gd name="T11" fmla="*/ 23 h 318"/>
              <a:gd name="T12" fmla="*/ 317 w 499"/>
              <a:gd name="T13" fmla="*/ 295 h 318"/>
              <a:gd name="T14" fmla="*/ 363 w 499"/>
              <a:gd name="T15" fmla="*/ 159 h 318"/>
              <a:gd name="T16" fmla="*/ 499 w 499"/>
              <a:gd name="T17"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18">
                <a:moveTo>
                  <a:pt x="0" y="159"/>
                </a:moveTo>
                <a:cubicBezTo>
                  <a:pt x="15" y="79"/>
                  <a:pt x="30" y="0"/>
                  <a:pt x="45" y="23"/>
                </a:cubicBezTo>
                <a:cubicBezTo>
                  <a:pt x="60" y="46"/>
                  <a:pt x="76" y="295"/>
                  <a:pt x="91" y="295"/>
                </a:cubicBezTo>
                <a:cubicBezTo>
                  <a:pt x="106" y="295"/>
                  <a:pt x="121" y="23"/>
                  <a:pt x="136" y="23"/>
                </a:cubicBezTo>
                <a:cubicBezTo>
                  <a:pt x="151" y="23"/>
                  <a:pt x="158" y="295"/>
                  <a:pt x="181" y="295"/>
                </a:cubicBezTo>
                <a:cubicBezTo>
                  <a:pt x="204" y="295"/>
                  <a:pt x="249" y="23"/>
                  <a:pt x="272" y="23"/>
                </a:cubicBezTo>
                <a:cubicBezTo>
                  <a:pt x="295" y="23"/>
                  <a:pt x="302" y="272"/>
                  <a:pt x="317" y="295"/>
                </a:cubicBezTo>
                <a:cubicBezTo>
                  <a:pt x="332" y="318"/>
                  <a:pt x="333" y="182"/>
                  <a:pt x="363" y="159"/>
                </a:cubicBezTo>
                <a:cubicBezTo>
                  <a:pt x="393" y="136"/>
                  <a:pt x="446" y="147"/>
                  <a:pt x="499" y="159"/>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976" name="Freeform 893"/>
          <p:cNvSpPr>
            <a:spLocks/>
          </p:cNvSpPr>
          <p:nvPr/>
        </p:nvSpPr>
        <p:spPr bwMode="auto">
          <a:xfrm rot="517116">
            <a:off x="6553200" y="4359564"/>
            <a:ext cx="242888" cy="293688"/>
          </a:xfrm>
          <a:custGeom>
            <a:avLst/>
            <a:gdLst>
              <a:gd name="T0" fmla="*/ 0 w 499"/>
              <a:gd name="T1" fmla="*/ 159 h 318"/>
              <a:gd name="T2" fmla="*/ 45 w 499"/>
              <a:gd name="T3" fmla="*/ 23 h 318"/>
              <a:gd name="T4" fmla="*/ 91 w 499"/>
              <a:gd name="T5" fmla="*/ 295 h 318"/>
              <a:gd name="T6" fmla="*/ 136 w 499"/>
              <a:gd name="T7" fmla="*/ 23 h 318"/>
              <a:gd name="T8" fmla="*/ 181 w 499"/>
              <a:gd name="T9" fmla="*/ 295 h 318"/>
              <a:gd name="T10" fmla="*/ 272 w 499"/>
              <a:gd name="T11" fmla="*/ 23 h 318"/>
              <a:gd name="T12" fmla="*/ 317 w 499"/>
              <a:gd name="T13" fmla="*/ 295 h 318"/>
              <a:gd name="T14" fmla="*/ 363 w 499"/>
              <a:gd name="T15" fmla="*/ 159 h 318"/>
              <a:gd name="T16" fmla="*/ 499 w 499"/>
              <a:gd name="T17"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18">
                <a:moveTo>
                  <a:pt x="0" y="159"/>
                </a:moveTo>
                <a:cubicBezTo>
                  <a:pt x="15" y="79"/>
                  <a:pt x="30" y="0"/>
                  <a:pt x="45" y="23"/>
                </a:cubicBezTo>
                <a:cubicBezTo>
                  <a:pt x="60" y="46"/>
                  <a:pt x="76" y="295"/>
                  <a:pt x="91" y="295"/>
                </a:cubicBezTo>
                <a:cubicBezTo>
                  <a:pt x="106" y="295"/>
                  <a:pt x="121" y="23"/>
                  <a:pt x="136" y="23"/>
                </a:cubicBezTo>
                <a:cubicBezTo>
                  <a:pt x="151" y="23"/>
                  <a:pt x="158" y="295"/>
                  <a:pt x="181" y="295"/>
                </a:cubicBezTo>
                <a:cubicBezTo>
                  <a:pt x="204" y="295"/>
                  <a:pt x="249" y="23"/>
                  <a:pt x="272" y="23"/>
                </a:cubicBezTo>
                <a:cubicBezTo>
                  <a:pt x="295" y="23"/>
                  <a:pt x="302" y="272"/>
                  <a:pt x="317" y="295"/>
                </a:cubicBezTo>
                <a:cubicBezTo>
                  <a:pt x="332" y="318"/>
                  <a:pt x="333" y="182"/>
                  <a:pt x="363" y="159"/>
                </a:cubicBezTo>
                <a:cubicBezTo>
                  <a:pt x="393" y="136"/>
                  <a:pt x="446" y="147"/>
                  <a:pt x="499" y="159"/>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977" name="Rectangle 894"/>
          <p:cNvSpPr>
            <a:spLocks noChangeArrowheads="1"/>
          </p:cNvSpPr>
          <p:nvPr/>
        </p:nvSpPr>
        <p:spPr bwMode="auto">
          <a:xfrm>
            <a:off x="3429000" y="3368964"/>
            <a:ext cx="685800" cy="1066800"/>
          </a:xfrm>
          <a:prstGeom prst="rect">
            <a:avLst/>
          </a:prstGeom>
          <a:noFill/>
          <a:ln w="9525" algn="ctr">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n>
                <a:solidFill>
                  <a:schemeClr val="tx1"/>
                </a:solidFill>
              </a:ln>
              <a:solidFill>
                <a:schemeClr val="accent1">
                  <a:lumMod val="50000"/>
                </a:schemeClr>
              </a:solidFill>
            </a:endParaRPr>
          </a:p>
        </p:txBody>
      </p:sp>
      <p:sp>
        <p:nvSpPr>
          <p:cNvPr id="978" name="Rectangle 895"/>
          <p:cNvSpPr>
            <a:spLocks noChangeArrowheads="1"/>
          </p:cNvSpPr>
          <p:nvPr/>
        </p:nvSpPr>
        <p:spPr bwMode="auto">
          <a:xfrm>
            <a:off x="2743200" y="3216564"/>
            <a:ext cx="685800" cy="1447800"/>
          </a:xfrm>
          <a:prstGeom prst="rect">
            <a:avLst/>
          </a:prstGeom>
          <a:noFill/>
          <a:ln w="9525" algn="ctr">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n>
                <a:solidFill>
                  <a:schemeClr val="tx1"/>
                </a:solidFill>
              </a:ln>
              <a:solidFill>
                <a:schemeClr val="accent1">
                  <a:lumMod val="50000"/>
                </a:schemeClr>
              </a:solidFill>
            </a:endParaRPr>
          </a:p>
        </p:txBody>
      </p:sp>
      <p:sp>
        <p:nvSpPr>
          <p:cNvPr id="979" name="Rectangle 896"/>
          <p:cNvSpPr>
            <a:spLocks noChangeArrowheads="1"/>
          </p:cNvSpPr>
          <p:nvPr/>
        </p:nvSpPr>
        <p:spPr bwMode="auto">
          <a:xfrm>
            <a:off x="2057400" y="3064164"/>
            <a:ext cx="685800" cy="1905000"/>
          </a:xfrm>
          <a:prstGeom prst="rect">
            <a:avLst/>
          </a:prstGeom>
          <a:noFill/>
          <a:ln w="9525" algn="ctr">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n>
                <a:solidFill>
                  <a:schemeClr val="tx1"/>
                </a:solidFill>
              </a:ln>
              <a:solidFill>
                <a:schemeClr val="accent1">
                  <a:lumMod val="50000"/>
                </a:schemeClr>
              </a:solidFill>
            </a:endParaRPr>
          </a:p>
        </p:txBody>
      </p:sp>
      <p:sp>
        <p:nvSpPr>
          <p:cNvPr id="980" name="Rectangle 897"/>
          <p:cNvSpPr>
            <a:spLocks noChangeArrowheads="1"/>
          </p:cNvSpPr>
          <p:nvPr/>
        </p:nvSpPr>
        <p:spPr bwMode="auto">
          <a:xfrm>
            <a:off x="1371600" y="2835564"/>
            <a:ext cx="685800" cy="2438400"/>
          </a:xfrm>
          <a:prstGeom prst="rect">
            <a:avLst/>
          </a:prstGeom>
          <a:noFill/>
          <a:ln w="9525" algn="ctr">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n>
                <a:solidFill>
                  <a:schemeClr val="tx1"/>
                </a:solidFill>
              </a:ln>
              <a:solidFill>
                <a:schemeClr val="accent1">
                  <a:lumMod val="50000"/>
                </a:schemeClr>
              </a:solidFill>
            </a:endParaRPr>
          </a:p>
        </p:txBody>
      </p:sp>
      <p:sp>
        <p:nvSpPr>
          <p:cNvPr id="981" name="Rectangle 898"/>
          <p:cNvSpPr>
            <a:spLocks noChangeArrowheads="1"/>
          </p:cNvSpPr>
          <p:nvPr/>
        </p:nvSpPr>
        <p:spPr bwMode="auto">
          <a:xfrm>
            <a:off x="685800" y="2683164"/>
            <a:ext cx="685800" cy="2819400"/>
          </a:xfrm>
          <a:prstGeom prst="rect">
            <a:avLst/>
          </a:prstGeom>
          <a:noFill/>
          <a:ln w="9525" algn="ctr">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n>
                <a:solidFill>
                  <a:schemeClr val="tx1"/>
                </a:solidFill>
              </a:ln>
              <a:solidFill>
                <a:schemeClr val="accent1">
                  <a:lumMod val="50000"/>
                </a:schemeClr>
              </a:solidFill>
            </a:endParaRPr>
          </a:p>
        </p:txBody>
      </p:sp>
      <p:sp>
        <p:nvSpPr>
          <p:cNvPr id="982" name="Rectangle 899"/>
          <p:cNvSpPr>
            <a:spLocks noChangeArrowheads="1"/>
          </p:cNvSpPr>
          <p:nvPr/>
        </p:nvSpPr>
        <p:spPr bwMode="auto">
          <a:xfrm>
            <a:off x="4876800" y="3140364"/>
            <a:ext cx="685800" cy="1447800"/>
          </a:xfrm>
          <a:prstGeom prst="rect">
            <a:avLst/>
          </a:prstGeom>
          <a:noFill/>
          <a:ln w="9525" algn="ctr">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n>
                <a:solidFill>
                  <a:schemeClr val="tx1"/>
                </a:solidFill>
              </a:ln>
              <a:solidFill>
                <a:schemeClr val="accent1">
                  <a:lumMod val="50000"/>
                </a:schemeClr>
              </a:solidFill>
            </a:endParaRPr>
          </a:p>
        </p:txBody>
      </p:sp>
      <p:sp>
        <p:nvSpPr>
          <p:cNvPr id="983" name="Rectangle 900"/>
          <p:cNvSpPr>
            <a:spLocks noChangeArrowheads="1"/>
          </p:cNvSpPr>
          <p:nvPr/>
        </p:nvSpPr>
        <p:spPr bwMode="auto">
          <a:xfrm>
            <a:off x="5562600" y="2759364"/>
            <a:ext cx="685800" cy="2057400"/>
          </a:xfrm>
          <a:prstGeom prst="rect">
            <a:avLst/>
          </a:prstGeom>
          <a:noFill/>
          <a:ln w="9525" algn="ctr">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n>
                <a:solidFill>
                  <a:schemeClr val="tx1"/>
                </a:solidFill>
              </a:ln>
              <a:solidFill>
                <a:schemeClr val="accent1">
                  <a:lumMod val="50000"/>
                </a:schemeClr>
              </a:solidFill>
            </a:endParaRPr>
          </a:p>
        </p:txBody>
      </p:sp>
      <p:sp>
        <p:nvSpPr>
          <p:cNvPr id="984" name="Rectangle 901"/>
          <p:cNvSpPr>
            <a:spLocks noChangeArrowheads="1"/>
          </p:cNvSpPr>
          <p:nvPr/>
        </p:nvSpPr>
        <p:spPr bwMode="auto">
          <a:xfrm>
            <a:off x="6248400" y="2454564"/>
            <a:ext cx="685800" cy="2514600"/>
          </a:xfrm>
          <a:prstGeom prst="rect">
            <a:avLst/>
          </a:prstGeom>
          <a:noFill/>
          <a:ln w="9525" algn="ctr">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n>
                <a:solidFill>
                  <a:schemeClr val="tx1"/>
                </a:solidFill>
              </a:ln>
              <a:solidFill>
                <a:schemeClr val="accent1">
                  <a:lumMod val="50000"/>
                </a:schemeClr>
              </a:solidFill>
            </a:endParaRPr>
          </a:p>
        </p:txBody>
      </p:sp>
      <p:sp>
        <p:nvSpPr>
          <p:cNvPr id="985" name="Rectangle 902"/>
          <p:cNvSpPr>
            <a:spLocks noChangeArrowheads="1"/>
          </p:cNvSpPr>
          <p:nvPr/>
        </p:nvSpPr>
        <p:spPr bwMode="auto">
          <a:xfrm>
            <a:off x="6934200" y="2225964"/>
            <a:ext cx="685800" cy="2819400"/>
          </a:xfrm>
          <a:prstGeom prst="rect">
            <a:avLst/>
          </a:prstGeom>
          <a:noFill/>
          <a:ln w="9525" algn="ctr">
            <a:solidFill>
              <a:schemeClr val="tx1"/>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n>
                <a:solidFill>
                  <a:schemeClr val="tx1"/>
                </a:solidFill>
              </a:ln>
              <a:solidFill>
                <a:schemeClr val="accent1">
                  <a:lumMod val="50000"/>
                </a:schemeClr>
              </a:solidFill>
            </a:endParaRPr>
          </a:p>
        </p:txBody>
      </p:sp>
      <p:sp>
        <p:nvSpPr>
          <p:cNvPr id="986" name="Line 982"/>
          <p:cNvSpPr>
            <a:spLocks noChangeShapeType="1"/>
          </p:cNvSpPr>
          <p:nvPr/>
        </p:nvSpPr>
        <p:spPr bwMode="auto">
          <a:xfrm>
            <a:off x="2209800" y="6447127"/>
            <a:ext cx="1600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987" name="Line 983"/>
          <p:cNvSpPr>
            <a:spLocks noChangeShapeType="1"/>
          </p:cNvSpPr>
          <p:nvPr/>
        </p:nvSpPr>
        <p:spPr bwMode="auto">
          <a:xfrm flipV="1">
            <a:off x="2209800" y="5304127"/>
            <a:ext cx="0" cy="11430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988" name="Freeform 984"/>
          <p:cNvSpPr>
            <a:spLocks/>
          </p:cNvSpPr>
          <p:nvPr/>
        </p:nvSpPr>
        <p:spPr bwMode="auto">
          <a:xfrm>
            <a:off x="2286000" y="5989927"/>
            <a:ext cx="1136650" cy="461962"/>
          </a:xfrm>
          <a:custGeom>
            <a:avLst/>
            <a:gdLst>
              <a:gd name="T0" fmla="*/ 0 w 716"/>
              <a:gd name="T1" fmla="*/ 291 h 291"/>
              <a:gd name="T2" fmla="*/ 97 w 716"/>
              <a:gd name="T3" fmla="*/ 139 h 291"/>
              <a:gd name="T4" fmla="*/ 140 w 716"/>
              <a:gd name="T5" fmla="*/ 36 h 291"/>
              <a:gd name="T6" fmla="*/ 237 w 716"/>
              <a:gd name="T7" fmla="*/ 18 h 291"/>
              <a:gd name="T8" fmla="*/ 309 w 716"/>
              <a:gd name="T9" fmla="*/ 0 h 291"/>
              <a:gd name="T10" fmla="*/ 467 w 716"/>
              <a:gd name="T11" fmla="*/ 6 h 291"/>
              <a:gd name="T12" fmla="*/ 497 w 716"/>
              <a:gd name="T13" fmla="*/ 12 h 291"/>
              <a:gd name="T14" fmla="*/ 503 w 716"/>
              <a:gd name="T15" fmla="*/ 30 h 291"/>
              <a:gd name="T16" fmla="*/ 522 w 716"/>
              <a:gd name="T17" fmla="*/ 42 h 291"/>
              <a:gd name="T18" fmla="*/ 558 w 716"/>
              <a:gd name="T19" fmla="*/ 54 h 291"/>
              <a:gd name="T20" fmla="*/ 619 w 716"/>
              <a:gd name="T21" fmla="*/ 139 h 291"/>
              <a:gd name="T22" fmla="*/ 661 w 716"/>
              <a:gd name="T23" fmla="*/ 206 h 291"/>
              <a:gd name="T24" fmla="*/ 691 w 716"/>
              <a:gd name="T25" fmla="*/ 260 h 291"/>
              <a:gd name="T26" fmla="*/ 716 w 716"/>
              <a:gd name="T27" fmla="*/ 2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291">
                <a:moveTo>
                  <a:pt x="0" y="291"/>
                </a:moveTo>
                <a:cubicBezTo>
                  <a:pt x="56" y="251"/>
                  <a:pt x="76" y="202"/>
                  <a:pt x="97" y="139"/>
                </a:cubicBezTo>
                <a:cubicBezTo>
                  <a:pt x="105" y="116"/>
                  <a:pt x="117" y="47"/>
                  <a:pt x="140" y="36"/>
                </a:cubicBezTo>
                <a:cubicBezTo>
                  <a:pt x="173" y="20"/>
                  <a:pt x="199" y="22"/>
                  <a:pt x="237" y="18"/>
                </a:cubicBezTo>
                <a:cubicBezTo>
                  <a:pt x="262" y="13"/>
                  <a:pt x="285" y="6"/>
                  <a:pt x="309" y="0"/>
                </a:cubicBezTo>
                <a:cubicBezTo>
                  <a:pt x="362" y="2"/>
                  <a:pt x="414" y="3"/>
                  <a:pt x="467" y="6"/>
                </a:cubicBezTo>
                <a:cubicBezTo>
                  <a:pt x="477" y="7"/>
                  <a:pt x="489" y="6"/>
                  <a:pt x="497" y="12"/>
                </a:cubicBezTo>
                <a:cubicBezTo>
                  <a:pt x="502" y="16"/>
                  <a:pt x="499" y="25"/>
                  <a:pt x="503" y="30"/>
                </a:cubicBezTo>
                <a:cubicBezTo>
                  <a:pt x="508" y="36"/>
                  <a:pt x="515" y="39"/>
                  <a:pt x="522" y="42"/>
                </a:cubicBezTo>
                <a:cubicBezTo>
                  <a:pt x="534" y="47"/>
                  <a:pt x="558" y="54"/>
                  <a:pt x="558" y="54"/>
                </a:cubicBezTo>
                <a:cubicBezTo>
                  <a:pt x="579" y="85"/>
                  <a:pt x="590" y="112"/>
                  <a:pt x="619" y="139"/>
                </a:cubicBezTo>
                <a:cubicBezTo>
                  <a:pt x="628" y="167"/>
                  <a:pt x="648" y="181"/>
                  <a:pt x="661" y="206"/>
                </a:cubicBezTo>
                <a:cubicBezTo>
                  <a:pt x="672" y="228"/>
                  <a:pt x="663" y="241"/>
                  <a:pt x="691" y="260"/>
                </a:cubicBezTo>
                <a:cubicBezTo>
                  <a:pt x="713" y="275"/>
                  <a:pt x="706" y="266"/>
                  <a:pt x="716" y="285"/>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989" name="Text Box 985"/>
          <p:cNvSpPr txBox="1">
            <a:spLocks noChangeArrowheads="1"/>
          </p:cNvSpPr>
          <p:nvPr/>
        </p:nvSpPr>
        <p:spPr bwMode="auto">
          <a:xfrm>
            <a:off x="2286000" y="6523327"/>
            <a:ext cx="1198854"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Wavelength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990" name="Text Box 986"/>
          <p:cNvSpPr txBox="1">
            <a:spLocks noChangeArrowheads="1"/>
          </p:cNvSpPr>
          <p:nvPr/>
        </p:nvSpPr>
        <p:spPr bwMode="auto">
          <a:xfrm rot="16200000">
            <a:off x="1558830" y="5658546"/>
            <a:ext cx="971741"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Intensity (au</a:t>
            </a:r>
            <a:r>
              <a:rPr lang="tr-TR" sz="1200" dirty="0">
                <a:solidFill>
                  <a:schemeClr val="accent1">
                    <a:lumMod val="50000"/>
                  </a:schemeClr>
                </a:solidFill>
                <a:latin typeface="Garamond" pitchFamily="18" charset="0"/>
              </a:rPr>
              <a:t>)</a:t>
            </a:r>
            <a:endParaRPr lang="en-US" sz="1200" dirty="0">
              <a:solidFill>
                <a:schemeClr val="accent1">
                  <a:lumMod val="50000"/>
                </a:schemeClr>
              </a:solidFill>
              <a:latin typeface="Garamond" pitchFamily="18" charset="0"/>
            </a:endParaRPr>
          </a:p>
        </p:txBody>
      </p:sp>
      <p:sp>
        <p:nvSpPr>
          <p:cNvPr id="991" name="Text Box 987"/>
          <p:cNvSpPr txBox="1">
            <a:spLocks noChangeArrowheads="1"/>
          </p:cNvSpPr>
          <p:nvPr/>
        </p:nvSpPr>
        <p:spPr bwMode="auto">
          <a:xfrm>
            <a:off x="2112963" y="6448714"/>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992" name="Text Box 988"/>
          <p:cNvSpPr txBox="1">
            <a:spLocks noChangeArrowheads="1"/>
          </p:cNvSpPr>
          <p:nvPr/>
        </p:nvSpPr>
        <p:spPr bwMode="auto">
          <a:xfrm>
            <a:off x="3200400" y="6447127"/>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700</a:t>
            </a:r>
            <a:endParaRPr lang="en-US" sz="900">
              <a:solidFill>
                <a:schemeClr val="accent1">
                  <a:lumMod val="50000"/>
                </a:schemeClr>
              </a:solidFill>
              <a:latin typeface="Garamond" pitchFamily="18" charset="0"/>
            </a:endParaRPr>
          </a:p>
        </p:txBody>
      </p:sp>
      <p:sp>
        <p:nvSpPr>
          <p:cNvPr id="993" name="Line 990"/>
          <p:cNvSpPr>
            <a:spLocks noChangeShapeType="1"/>
          </p:cNvSpPr>
          <p:nvPr/>
        </p:nvSpPr>
        <p:spPr bwMode="auto">
          <a:xfrm>
            <a:off x="2084463" y="2619938"/>
            <a:ext cx="1540042"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994" name="Line 991"/>
          <p:cNvSpPr>
            <a:spLocks noChangeShapeType="1"/>
          </p:cNvSpPr>
          <p:nvPr/>
        </p:nvSpPr>
        <p:spPr bwMode="auto">
          <a:xfrm flipV="1">
            <a:off x="2084463" y="1686450"/>
            <a:ext cx="0" cy="933489"/>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995" name="Freeform 992"/>
          <p:cNvSpPr>
            <a:spLocks/>
          </p:cNvSpPr>
          <p:nvPr/>
        </p:nvSpPr>
        <p:spPr bwMode="auto">
          <a:xfrm>
            <a:off x="2966015" y="2246543"/>
            <a:ext cx="73335" cy="377285"/>
          </a:xfrm>
          <a:custGeom>
            <a:avLst/>
            <a:gdLst>
              <a:gd name="T0" fmla="*/ 0 w 716"/>
              <a:gd name="T1" fmla="*/ 291 h 291"/>
              <a:gd name="T2" fmla="*/ 97 w 716"/>
              <a:gd name="T3" fmla="*/ 139 h 291"/>
              <a:gd name="T4" fmla="*/ 140 w 716"/>
              <a:gd name="T5" fmla="*/ 36 h 291"/>
              <a:gd name="T6" fmla="*/ 237 w 716"/>
              <a:gd name="T7" fmla="*/ 18 h 291"/>
              <a:gd name="T8" fmla="*/ 309 w 716"/>
              <a:gd name="T9" fmla="*/ 0 h 291"/>
              <a:gd name="T10" fmla="*/ 467 w 716"/>
              <a:gd name="T11" fmla="*/ 6 h 291"/>
              <a:gd name="T12" fmla="*/ 497 w 716"/>
              <a:gd name="T13" fmla="*/ 12 h 291"/>
              <a:gd name="T14" fmla="*/ 503 w 716"/>
              <a:gd name="T15" fmla="*/ 30 h 291"/>
              <a:gd name="T16" fmla="*/ 522 w 716"/>
              <a:gd name="T17" fmla="*/ 42 h 291"/>
              <a:gd name="T18" fmla="*/ 558 w 716"/>
              <a:gd name="T19" fmla="*/ 54 h 291"/>
              <a:gd name="T20" fmla="*/ 619 w 716"/>
              <a:gd name="T21" fmla="*/ 139 h 291"/>
              <a:gd name="T22" fmla="*/ 661 w 716"/>
              <a:gd name="T23" fmla="*/ 206 h 291"/>
              <a:gd name="T24" fmla="*/ 691 w 716"/>
              <a:gd name="T25" fmla="*/ 260 h 291"/>
              <a:gd name="T26" fmla="*/ 716 w 716"/>
              <a:gd name="T27" fmla="*/ 2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291">
                <a:moveTo>
                  <a:pt x="0" y="291"/>
                </a:moveTo>
                <a:cubicBezTo>
                  <a:pt x="56" y="251"/>
                  <a:pt x="76" y="202"/>
                  <a:pt x="97" y="139"/>
                </a:cubicBezTo>
                <a:cubicBezTo>
                  <a:pt x="105" y="116"/>
                  <a:pt x="117" y="47"/>
                  <a:pt x="140" y="36"/>
                </a:cubicBezTo>
                <a:cubicBezTo>
                  <a:pt x="173" y="20"/>
                  <a:pt x="199" y="22"/>
                  <a:pt x="237" y="18"/>
                </a:cubicBezTo>
                <a:cubicBezTo>
                  <a:pt x="262" y="13"/>
                  <a:pt x="285" y="6"/>
                  <a:pt x="309" y="0"/>
                </a:cubicBezTo>
                <a:cubicBezTo>
                  <a:pt x="362" y="2"/>
                  <a:pt x="414" y="3"/>
                  <a:pt x="467" y="6"/>
                </a:cubicBezTo>
                <a:cubicBezTo>
                  <a:pt x="477" y="7"/>
                  <a:pt x="489" y="6"/>
                  <a:pt x="497" y="12"/>
                </a:cubicBezTo>
                <a:cubicBezTo>
                  <a:pt x="502" y="16"/>
                  <a:pt x="499" y="25"/>
                  <a:pt x="503" y="30"/>
                </a:cubicBezTo>
                <a:cubicBezTo>
                  <a:pt x="508" y="36"/>
                  <a:pt x="515" y="39"/>
                  <a:pt x="522" y="42"/>
                </a:cubicBezTo>
                <a:cubicBezTo>
                  <a:pt x="534" y="47"/>
                  <a:pt x="558" y="54"/>
                  <a:pt x="558" y="54"/>
                </a:cubicBezTo>
                <a:cubicBezTo>
                  <a:pt x="579" y="85"/>
                  <a:pt x="590" y="112"/>
                  <a:pt x="619" y="139"/>
                </a:cubicBezTo>
                <a:cubicBezTo>
                  <a:pt x="628" y="167"/>
                  <a:pt x="648" y="181"/>
                  <a:pt x="661" y="206"/>
                </a:cubicBezTo>
                <a:cubicBezTo>
                  <a:pt x="672" y="228"/>
                  <a:pt x="663" y="241"/>
                  <a:pt x="691" y="260"/>
                </a:cubicBezTo>
                <a:cubicBezTo>
                  <a:pt x="713" y="275"/>
                  <a:pt x="706" y="266"/>
                  <a:pt x="716" y="285"/>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996" name="Text Box 993"/>
          <p:cNvSpPr txBox="1">
            <a:spLocks noChangeArrowheads="1"/>
          </p:cNvSpPr>
          <p:nvPr/>
        </p:nvSpPr>
        <p:spPr bwMode="auto">
          <a:xfrm>
            <a:off x="2134881" y="2680874"/>
            <a:ext cx="1198854"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Wavelength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997" name="Text Box 994"/>
          <p:cNvSpPr txBox="1">
            <a:spLocks noChangeArrowheads="1"/>
          </p:cNvSpPr>
          <p:nvPr/>
        </p:nvSpPr>
        <p:spPr bwMode="auto">
          <a:xfrm rot="16200000">
            <a:off x="1446575" y="1952463"/>
            <a:ext cx="971741"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Intensity (au</a:t>
            </a:r>
            <a:r>
              <a:rPr lang="tr-TR" sz="1200" dirty="0">
                <a:solidFill>
                  <a:schemeClr val="accent1">
                    <a:lumMod val="50000"/>
                  </a:schemeClr>
                </a:solidFill>
                <a:latin typeface="Garamond" pitchFamily="18" charset="0"/>
              </a:rPr>
              <a:t>)</a:t>
            </a:r>
            <a:endParaRPr lang="en-US" sz="1200" dirty="0">
              <a:solidFill>
                <a:schemeClr val="accent1">
                  <a:lumMod val="50000"/>
                </a:schemeClr>
              </a:solidFill>
              <a:latin typeface="Garamond" pitchFamily="18" charset="0"/>
            </a:endParaRPr>
          </a:p>
        </p:txBody>
      </p:sp>
      <p:sp>
        <p:nvSpPr>
          <p:cNvPr id="998" name="Text Box 995"/>
          <p:cNvSpPr txBox="1">
            <a:spLocks noChangeArrowheads="1"/>
          </p:cNvSpPr>
          <p:nvPr/>
        </p:nvSpPr>
        <p:spPr bwMode="auto">
          <a:xfrm>
            <a:off x="1986682" y="2621235"/>
            <a:ext cx="348343" cy="2307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999" name="Text Box 996"/>
          <p:cNvSpPr txBox="1">
            <a:spLocks noChangeArrowheads="1"/>
          </p:cNvSpPr>
          <p:nvPr/>
        </p:nvSpPr>
        <p:spPr bwMode="auto">
          <a:xfrm>
            <a:off x="3028655" y="2621235"/>
            <a:ext cx="348343" cy="2307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700</a:t>
            </a:r>
            <a:endParaRPr lang="en-US" sz="900">
              <a:solidFill>
                <a:schemeClr val="accent1">
                  <a:lumMod val="50000"/>
                </a:schemeClr>
              </a:solidFill>
              <a:latin typeface="Garamond" pitchFamily="18" charset="0"/>
            </a:endParaRPr>
          </a:p>
        </p:txBody>
      </p:sp>
      <p:sp>
        <p:nvSpPr>
          <p:cNvPr id="1000" name="Freeform 980"/>
          <p:cNvSpPr>
            <a:spLocks/>
          </p:cNvSpPr>
          <p:nvPr/>
        </p:nvSpPr>
        <p:spPr bwMode="auto">
          <a:xfrm rot="517116">
            <a:off x="7772400" y="4664364"/>
            <a:ext cx="242888" cy="293688"/>
          </a:xfrm>
          <a:custGeom>
            <a:avLst/>
            <a:gdLst>
              <a:gd name="T0" fmla="*/ 0 w 499"/>
              <a:gd name="T1" fmla="*/ 159 h 318"/>
              <a:gd name="T2" fmla="*/ 45 w 499"/>
              <a:gd name="T3" fmla="*/ 23 h 318"/>
              <a:gd name="T4" fmla="*/ 91 w 499"/>
              <a:gd name="T5" fmla="*/ 295 h 318"/>
              <a:gd name="T6" fmla="*/ 136 w 499"/>
              <a:gd name="T7" fmla="*/ 23 h 318"/>
              <a:gd name="T8" fmla="*/ 181 w 499"/>
              <a:gd name="T9" fmla="*/ 295 h 318"/>
              <a:gd name="T10" fmla="*/ 272 w 499"/>
              <a:gd name="T11" fmla="*/ 23 h 318"/>
              <a:gd name="T12" fmla="*/ 317 w 499"/>
              <a:gd name="T13" fmla="*/ 295 h 318"/>
              <a:gd name="T14" fmla="*/ 363 w 499"/>
              <a:gd name="T15" fmla="*/ 159 h 318"/>
              <a:gd name="T16" fmla="*/ 499 w 499"/>
              <a:gd name="T17"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18">
                <a:moveTo>
                  <a:pt x="0" y="159"/>
                </a:moveTo>
                <a:cubicBezTo>
                  <a:pt x="15" y="79"/>
                  <a:pt x="30" y="0"/>
                  <a:pt x="45" y="23"/>
                </a:cubicBezTo>
                <a:cubicBezTo>
                  <a:pt x="60" y="46"/>
                  <a:pt x="76" y="295"/>
                  <a:pt x="91" y="295"/>
                </a:cubicBezTo>
                <a:cubicBezTo>
                  <a:pt x="106" y="295"/>
                  <a:pt x="121" y="23"/>
                  <a:pt x="136" y="23"/>
                </a:cubicBezTo>
                <a:cubicBezTo>
                  <a:pt x="151" y="23"/>
                  <a:pt x="158" y="295"/>
                  <a:pt x="181" y="295"/>
                </a:cubicBezTo>
                <a:cubicBezTo>
                  <a:pt x="204" y="295"/>
                  <a:pt x="249" y="23"/>
                  <a:pt x="272" y="23"/>
                </a:cubicBezTo>
                <a:cubicBezTo>
                  <a:pt x="295" y="23"/>
                  <a:pt x="302" y="272"/>
                  <a:pt x="317" y="295"/>
                </a:cubicBezTo>
                <a:cubicBezTo>
                  <a:pt x="332" y="318"/>
                  <a:pt x="333" y="182"/>
                  <a:pt x="363" y="159"/>
                </a:cubicBezTo>
                <a:cubicBezTo>
                  <a:pt x="393" y="136"/>
                  <a:pt x="446" y="147"/>
                  <a:pt x="499" y="159"/>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Tree>
    <p:extLst>
      <p:ext uri="{BB962C8B-B14F-4D97-AF65-F5344CB8AC3E}">
        <p14:creationId xmlns:p14="http://schemas.microsoft.com/office/powerpoint/2010/main" xmlns="" val="102976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304800" y="3645971"/>
            <a:ext cx="65" cy="369332"/>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rIns="0" anchor="ctr">
            <a:spAutoFit/>
          </a:bodyPr>
          <a:lstStyle/>
          <a:p>
            <a:endParaRPr lang="tr-TR">
              <a:solidFill>
                <a:schemeClr val="accent1">
                  <a:lumMod val="50000"/>
                </a:schemeClr>
              </a:solidFill>
              <a:latin typeface="Garamond" pitchFamily="18" charset="0"/>
            </a:endParaRPr>
          </a:p>
        </p:txBody>
      </p:sp>
      <p:sp>
        <p:nvSpPr>
          <p:cNvPr id="190541" name="Text Box 77"/>
          <p:cNvSpPr txBox="1">
            <a:spLocks noChangeArrowheads="1"/>
          </p:cNvSpPr>
          <p:nvPr/>
        </p:nvSpPr>
        <p:spPr bwMode="auto">
          <a:xfrm>
            <a:off x="381000" y="919812"/>
            <a:ext cx="12192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r>
              <a:rPr lang="tr-TR" sz="1400" smtClean="0">
                <a:solidFill>
                  <a:schemeClr val="accent1">
                    <a:lumMod val="50000"/>
                  </a:schemeClr>
                </a:solidFill>
              </a:rPr>
              <a:t>Pump </a:t>
            </a:r>
            <a:r>
              <a:rPr lang="tr-TR" sz="1400" dirty="0" smtClean="0">
                <a:solidFill>
                  <a:schemeClr val="accent1">
                    <a:lumMod val="50000"/>
                  </a:schemeClr>
                </a:solidFill>
              </a:rPr>
              <a:t>pulse</a:t>
            </a:r>
            <a:endParaRPr lang="en-US" sz="1400" dirty="0">
              <a:solidFill>
                <a:schemeClr val="accent1">
                  <a:lumMod val="50000"/>
                </a:schemeClr>
              </a:solidFill>
            </a:endParaRPr>
          </a:p>
        </p:txBody>
      </p:sp>
      <p:sp>
        <p:nvSpPr>
          <p:cNvPr id="190544" name="Text Box 80"/>
          <p:cNvSpPr txBox="1">
            <a:spLocks noChangeArrowheads="1"/>
          </p:cNvSpPr>
          <p:nvPr/>
        </p:nvSpPr>
        <p:spPr bwMode="auto">
          <a:xfrm>
            <a:off x="4114800" y="4648200"/>
            <a:ext cx="101021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r>
              <a:rPr lang="tr-TR" b="1" dirty="0" smtClean="0">
                <a:solidFill>
                  <a:schemeClr val="accent1">
                    <a:lumMod val="50000"/>
                  </a:schemeClr>
                </a:solidFill>
              </a:rPr>
              <a:t>sample</a:t>
            </a:r>
            <a:endParaRPr lang="en-US" b="1" dirty="0">
              <a:solidFill>
                <a:schemeClr val="accent1">
                  <a:lumMod val="50000"/>
                </a:schemeClr>
              </a:solidFill>
            </a:endParaRPr>
          </a:p>
        </p:txBody>
      </p:sp>
      <p:sp>
        <p:nvSpPr>
          <p:cNvPr id="191296" name="Text Box 832"/>
          <p:cNvSpPr txBox="1">
            <a:spLocks noChangeArrowheads="1"/>
          </p:cNvSpPr>
          <p:nvPr/>
        </p:nvSpPr>
        <p:spPr bwMode="auto">
          <a:xfrm>
            <a:off x="457200" y="1600200"/>
            <a:ext cx="6969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400">
                <a:solidFill>
                  <a:schemeClr val="accent1">
                    <a:lumMod val="50000"/>
                  </a:schemeClr>
                </a:solidFill>
              </a:rPr>
              <a:t>500Hz</a:t>
            </a:r>
            <a:endParaRPr lang="en-US" sz="1400">
              <a:solidFill>
                <a:schemeClr val="accent1">
                  <a:lumMod val="50000"/>
                </a:schemeClr>
              </a:solidFill>
            </a:endParaRPr>
          </a:p>
        </p:txBody>
      </p:sp>
      <p:sp>
        <p:nvSpPr>
          <p:cNvPr id="191297" name="Text Box 833"/>
          <p:cNvSpPr txBox="1">
            <a:spLocks noChangeArrowheads="1"/>
          </p:cNvSpPr>
          <p:nvPr/>
        </p:nvSpPr>
        <p:spPr bwMode="auto">
          <a:xfrm>
            <a:off x="762000" y="6172200"/>
            <a:ext cx="7953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400">
                <a:solidFill>
                  <a:schemeClr val="accent1">
                    <a:lumMod val="50000"/>
                  </a:schemeClr>
                </a:solidFill>
              </a:rPr>
              <a:t>1000Hz</a:t>
            </a:r>
            <a:endParaRPr lang="en-US" sz="1400">
              <a:solidFill>
                <a:schemeClr val="accent1">
                  <a:lumMod val="50000"/>
                </a:schemeClr>
              </a:solidFill>
            </a:endParaRPr>
          </a:p>
        </p:txBody>
      </p:sp>
      <p:sp>
        <p:nvSpPr>
          <p:cNvPr id="190539" name="AutoShape 75"/>
          <p:cNvSpPr>
            <a:spLocks noChangeArrowheads="1"/>
          </p:cNvSpPr>
          <p:nvPr/>
        </p:nvSpPr>
        <p:spPr bwMode="auto">
          <a:xfrm rot="16200000">
            <a:off x="3299619" y="3051968"/>
            <a:ext cx="2087563" cy="1409700"/>
          </a:xfrm>
          <a:prstGeom prst="cube">
            <a:avLst>
              <a:gd name="adj" fmla="val 94856"/>
            </a:avLst>
          </a:prstGeom>
          <a:solidFill>
            <a:schemeClr val="accent6">
              <a:lumMod val="50000"/>
              <a:alpha val="23000"/>
            </a:schemeClr>
          </a:solidFill>
          <a:ln>
            <a:noFill/>
          </a:ln>
          <a:effectLst/>
        </p:spPr>
        <p:txBody>
          <a:bodyPr wrap="none" anchor="ctr"/>
          <a:lstStyle/>
          <a:p>
            <a:endParaRPr lang="en-US">
              <a:solidFill>
                <a:schemeClr val="accent1">
                  <a:lumMod val="50000"/>
                </a:schemeClr>
              </a:solidFill>
            </a:endParaRPr>
          </a:p>
        </p:txBody>
      </p:sp>
      <p:sp>
        <p:nvSpPr>
          <p:cNvPr id="190540" name="Oval 76"/>
          <p:cNvSpPr>
            <a:spLocks noChangeArrowheads="1"/>
          </p:cNvSpPr>
          <p:nvPr/>
        </p:nvSpPr>
        <p:spPr bwMode="auto">
          <a:xfrm>
            <a:off x="4267200" y="3581400"/>
            <a:ext cx="152400" cy="304800"/>
          </a:xfrm>
          <a:prstGeom prst="ellipse">
            <a:avLst/>
          </a:prstGeom>
          <a:solidFill>
            <a:srgbClr val="5F5F5F"/>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0981" name="Group 517"/>
          <p:cNvGrpSpPr>
            <a:grpSpLocks/>
          </p:cNvGrpSpPr>
          <p:nvPr/>
        </p:nvGrpSpPr>
        <p:grpSpPr bwMode="auto">
          <a:xfrm rot="-1392303">
            <a:off x="-669925" y="5638800"/>
            <a:ext cx="669925" cy="287338"/>
            <a:chOff x="2493" y="3175"/>
            <a:chExt cx="1049" cy="325"/>
          </a:xfrm>
        </p:grpSpPr>
        <p:sp>
          <p:nvSpPr>
            <p:cNvPr id="190982" name="Arc 518"/>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83" name="Arc 519"/>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0984" name="Group 520"/>
            <p:cNvGrpSpPr>
              <a:grpSpLocks/>
            </p:cNvGrpSpPr>
            <p:nvPr/>
          </p:nvGrpSpPr>
          <p:grpSpPr bwMode="auto">
            <a:xfrm>
              <a:off x="3035" y="3185"/>
              <a:ext cx="44" cy="315"/>
              <a:chOff x="3317" y="360"/>
              <a:chExt cx="132" cy="3169"/>
            </a:xfrm>
          </p:grpSpPr>
          <p:sp>
            <p:nvSpPr>
              <p:cNvPr id="190985" name="Arc 521"/>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86" name="Arc 522"/>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90987" name="Arc 523"/>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88" name="Arc 524"/>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89" name="Arc 525"/>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90" name="Arc 526"/>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91" name="Arc 527"/>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92" name="Arc 528"/>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93" name="Arc 529"/>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94" name="Arc 530"/>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95" name="Arc 531"/>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96" name="Arc 532"/>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97" name="Arc 533"/>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98" name="Arc 534"/>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999" name="Arc 535"/>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00" name="Arc 536"/>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01" name="Arc 537"/>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02" name="Arc 538"/>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03" name="Arc 539"/>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04" name="Arc 540"/>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05" name="Arc 541"/>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06" name="Arc 542"/>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07" name="Arc 543"/>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08" name="Arc 544"/>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09" name="Arc 545"/>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1010" name="Group 546"/>
            <p:cNvGrpSpPr>
              <a:grpSpLocks/>
            </p:cNvGrpSpPr>
            <p:nvPr/>
          </p:nvGrpSpPr>
          <p:grpSpPr bwMode="auto">
            <a:xfrm>
              <a:off x="2801" y="3257"/>
              <a:ext cx="28" cy="185"/>
              <a:chOff x="2377" y="522"/>
              <a:chExt cx="135" cy="3169"/>
            </a:xfrm>
          </p:grpSpPr>
          <p:sp>
            <p:nvSpPr>
              <p:cNvPr id="191011" name="Arc 54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12" name="Arc 54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91013" name="Arc 549"/>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14" name="Arc 550"/>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1015" name="Group 551"/>
            <p:cNvGrpSpPr>
              <a:grpSpLocks/>
            </p:cNvGrpSpPr>
            <p:nvPr/>
          </p:nvGrpSpPr>
          <p:grpSpPr bwMode="auto">
            <a:xfrm>
              <a:off x="2746" y="3261"/>
              <a:ext cx="28" cy="161"/>
              <a:chOff x="2377" y="522"/>
              <a:chExt cx="135" cy="3169"/>
            </a:xfrm>
          </p:grpSpPr>
          <p:sp>
            <p:nvSpPr>
              <p:cNvPr id="191016" name="Arc 55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17" name="Arc 55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1018" name="Group 554"/>
            <p:cNvGrpSpPr>
              <a:grpSpLocks/>
            </p:cNvGrpSpPr>
            <p:nvPr/>
          </p:nvGrpSpPr>
          <p:grpSpPr bwMode="auto">
            <a:xfrm flipV="1">
              <a:off x="2720" y="3282"/>
              <a:ext cx="27" cy="137"/>
              <a:chOff x="2377" y="522"/>
              <a:chExt cx="135" cy="3169"/>
            </a:xfrm>
          </p:grpSpPr>
          <p:sp>
            <p:nvSpPr>
              <p:cNvPr id="191019" name="Arc 55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20" name="Arc 55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91021" name="Arc 557"/>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22" name="Arc 558"/>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23" name="Arc 559"/>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24" name="Arc 560"/>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25" name="Arc 561"/>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26" name="Arc 562"/>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1027" name="Group 563"/>
            <p:cNvGrpSpPr>
              <a:grpSpLocks/>
            </p:cNvGrpSpPr>
            <p:nvPr/>
          </p:nvGrpSpPr>
          <p:grpSpPr bwMode="auto">
            <a:xfrm flipV="1">
              <a:off x="2635" y="3324"/>
              <a:ext cx="17" cy="52"/>
              <a:chOff x="2377" y="522"/>
              <a:chExt cx="135" cy="3169"/>
            </a:xfrm>
          </p:grpSpPr>
          <p:sp>
            <p:nvSpPr>
              <p:cNvPr id="191028" name="Arc 56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29" name="Arc 56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1030" name="Group 566"/>
            <p:cNvGrpSpPr>
              <a:grpSpLocks/>
            </p:cNvGrpSpPr>
            <p:nvPr/>
          </p:nvGrpSpPr>
          <p:grpSpPr bwMode="auto">
            <a:xfrm>
              <a:off x="2618" y="3332"/>
              <a:ext cx="18" cy="33"/>
              <a:chOff x="2377" y="522"/>
              <a:chExt cx="135" cy="3169"/>
            </a:xfrm>
          </p:grpSpPr>
          <p:sp>
            <p:nvSpPr>
              <p:cNvPr id="191031" name="Arc 56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32" name="Arc 56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1033" name="Group 569"/>
            <p:cNvGrpSpPr>
              <a:grpSpLocks/>
            </p:cNvGrpSpPr>
            <p:nvPr/>
          </p:nvGrpSpPr>
          <p:grpSpPr bwMode="auto">
            <a:xfrm flipV="1">
              <a:off x="2605" y="3335"/>
              <a:ext cx="14" cy="31"/>
              <a:chOff x="2377" y="522"/>
              <a:chExt cx="135" cy="3169"/>
            </a:xfrm>
          </p:grpSpPr>
          <p:sp>
            <p:nvSpPr>
              <p:cNvPr id="191034" name="Arc 57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35" name="Arc 57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1036" name="Group 572"/>
            <p:cNvGrpSpPr>
              <a:grpSpLocks/>
            </p:cNvGrpSpPr>
            <p:nvPr/>
          </p:nvGrpSpPr>
          <p:grpSpPr bwMode="auto">
            <a:xfrm>
              <a:off x="2592" y="3340"/>
              <a:ext cx="13" cy="17"/>
              <a:chOff x="2377" y="522"/>
              <a:chExt cx="135" cy="3169"/>
            </a:xfrm>
          </p:grpSpPr>
          <p:sp>
            <p:nvSpPr>
              <p:cNvPr id="191037" name="Arc 57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38" name="Arc 57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1039" name="Group 575"/>
            <p:cNvGrpSpPr>
              <a:grpSpLocks/>
            </p:cNvGrpSpPr>
            <p:nvPr/>
          </p:nvGrpSpPr>
          <p:grpSpPr bwMode="auto">
            <a:xfrm flipV="1">
              <a:off x="2580" y="3340"/>
              <a:ext cx="13" cy="18"/>
              <a:chOff x="2377" y="522"/>
              <a:chExt cx="135" cy="3169"/>
            </a:xfrm>
          </p:grpSpPr>
          <p:sp>
            <p:nvSpPr>
              <p:cNvPr id="191040" name="Arc 57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41" name="Arc 57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1042" name="Group 578"/>
            <p:cNvGrpSpPr>
              <a:grpSpLocks/>
            </p:cNvGrpSpPr>
            <p:nvPr/>
          </p:nvGrpSpPr>
          <p:grpSpPr bwMode="auto">
            <a:xfrm>
              <a:off x="2570" y="3345"/>
              <a:ext cx="11" cy="7"/>
              <a:chOff x="2377" y="522"/>
              <a:chExt cx="135" cy="3169"/>
            </a:xfrm>
          </p:grpSpPr>
          <p:sp>
            <p:nvSpPr>
              <p:cNvPr id="191043" name="Arc 57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44" name="Arc 58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1045" name="Group 581"/>
            <p:cNvGrpSpPr>
              <a:grpSpLocks/>
            </p:cNvGrpSpPr>
            <p:nvPr/>
          </p:nvGrpSpPr>
          <p:grpSpPr bwMode="auto">
            <a:xfrm flipV="1">
              <a:off x="2561" y="3346"/>
              <a:ext cx="10" cy="9"/>
              <a:chOff x="2377" y="522"/>
              <a:chExt cx="135" cy="3169"/>
            </a:xfrm>
          </p:grpSpPr>
          <p:sp>
            <p:nvSpPr>
              <p:cNvPr id="191046" name="Arc 58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47" name="Arc 58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1048" name="Group 584"/>
            <p:cNvGrpSpPr>
              <a:grpSpLocks/>
            </p:cNvGrpSpPr>
            <p:nvPr/>
          </p:nvGrpSpPr>
          <p:grpSpPr bwMode="auto">
            <a:xfrm>
              <a:off x="2552" y="3346"/>
              <a:ext cx="10" cy="6"/>
              <a:chOff x="2377" y="522"/>
              <a:chExt cx="135" cy="3169"/>
            </a:xfrm>
          </p:grpSpPr>
          <p:sp>
            <p:nvSpPr>
              <p:cNvPr id="191049" name="Arc 58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50" name="Arc 58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1051" name="Group 587"/>
            <p:cNvGrpSpPr>
              <a:grpSpLocks/>
            </p:cNvGrpSpPr>
            <p:nvPr/>
          </p:nvGrpSpPr>
          <p:grpSpPr bwMode="auto">
            <a:xfrm flipV="1">
              <a:off x="2544" y="3348"/>
              <a:ext cx="9" cy="5"/>
              <a:chOff x="2377" y="522"/>
              <a:chExt cx="135" cy="3169"/>
            </a:xfrm>
          </p:grpSpPr>
          <p:sp>
            <p:nvSpPr>
              <p:cNvPr id="191052" name="Arc 58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53" name="Arc 58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1054" name="Group 590"/>
            <p:cNvGrpSpPr>
              <a:grpSpLocks/>
            </p:cNvGrpSpPr>
            <p:nvPr/>
          </p:nvGrpSpPr>
          <p:grpSpPr bwMode="auto">
            <a:xfrm>
              <a:off x="2535" y="3349"/>
              <a:ext cx="9" cy="2"/>
              <a:chOff x="2377" y="522"/>
              <a:chExt cx="135" cy="3169"/>
            </a:xfrm>
          </p:grpSpPr>
          <p:sp>
            <p:nvSpPr>
              <p:cNvPr id="191055" name="Arc 59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1056" name="Arc 59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91057" name="Line 593"/>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sp>
        <p:nvSpPr>
          <p:cNvPr id="191613" name="Rectangle 1149"/>
          <p:cNvSpPr>
            <a:spLocks noChangeArrowheads="1"/>
          </p:cNvSpPr>
          <p:nvPr/>
        </p:nvSpPr>
        <p:spPr bwMode="auto">
          <a:xfrm rot="-1166402">
            <a:off x="7863417" y="1127394"/>
            <a:ext cx="926844" cy="1638450"/>
          </a:xfrm>
          <a:prstGeom prst="rect">
            <a:avLst/>
          </a:prstGeom>
          <a:ln>
            <a:noFill/>
          </a:ln>
          <a:effectLst/>
          <a:extLs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0654" name="Text Box 190"/>
          <p:cNvSpPr txBox="1">
            <a:spLocks noChangeArrowheads="1"/>
          </p:cNvSpPr>
          <p:nvPr/>
        </p:nvSpPr>
        <p:spPr bwMode="auto">
          <a:xfrm>
            <a:off x="7239000" y="1371600"/>
            <a:ext cx="1693192"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dirty="0" err="1" smtClean="0">
                <a:solidFill>
                  <a:schemeClr val="accent1">
                    <a:lumMod val="50000"/>
                  </a:schemeClr>
                </a:solidFill>
              </a:rPr>
              <a:t>spectrometer</a:t>
            </a:r>
            <a:endParaRPr lang="en-US" dirty="0">
              <a:solidFill>
                <a:schemeClr val="accent1">
                  <a:lumMod val="50000"/>
                </a:schemeClr>
              </a:solidFill>
            </a:endParaRPr>
          </a:p>
        </p:txBody>
      </p:sp>
      <p:sp>
        <p:nvSpPr>
          <p:cNvPr id="191615" name="Text Box 1151"/>
          <p:cNvSpPr txBox="1">
            <a:spLocks noChangeArrowheads="1"/>
          </p:cNvSpPr>
          <p:nvPr/>
        </p:nvSpPr>
        <p:spPr bwMode="auto">
          <a:xfrm>
            <a:off x="5854074" y="4694366"/>
            <a:ext cx="91723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r>
              <a:rPr lang="tr-TR" b="1" dirty="0" smtClean="0">
                <a:solidFill>
                  <a:schemeClr val="accent1">
                    <a:lumMod val="50000"/>
                  </a:schemeClr>
                </a:solidFill>
              </a:rPr>
              <a:t>beam </a:t>
            </a:r>
          </a:p>
          <a:p>
            <a:pPr algn="l" eaLnBrk="1" hangingPunct="1"/>
            <a:r>
              <a:rPr lang="tr-TR" b="1" dirty="0" smtClean="0">
                <a:solidFill>
                  <a:schemeClr val="accent1">
                    <a:lumMod val="50000"/>
                  </a:schemeClr>
                </a:solidFill>
              </a:rPr>
              <a:t>dump</a:t>
            </a:r>
            <a:endParaRPr lang="en-US" b="1" dirty="0">
              <a:solidFill>
                <a:schemeClr val="accent1">
                  <a:lumMod val="50000"/>
                </a:schemeClr>
              </a:solidFill>
            </a:endParaRPr>
          </a:p>
        </p:txBody>
      </p:sp>
      <p:sp>
        <p:nvSpPr>
          <p:cNvPr id="190748" name="Freeform 284"/>
          <p:cNvSpPr>
            <a:spLocks/>
          </p:cNvSpPr>
          <p:nvPr/>
        </p:nvSpPr>
        <p:spPr bwMode="auto">
          <a:xfrm rot="517116">
            <a:off x="-242888" y="2667000"/>
            <a:ext cx="242888" cy="293688"/>
          </a:xfrm>
          <a:custGeom>
            <a:avLst/>
            <a:gdLst>
              <a:gd name="T0" fmla="*/ 0 w 499"/>
              <a:gd name="T1" fmla="*/ 159 h 318"/>
              <a:gd name="T2" fmla="*/ 45 w 499"/>
              <a:gd name="T3" fmla="*/ 23 h 318"/>
              <a:gd name="T4" fmla="*/ 91 w 499"/>
              <a:gd name="T5" fmla="*/ 295 h 318"/>
              <a:gd name="T6" fmla="*/ 136 w 499"/>
              <a:gd name="T7" fmla="*/ 23 h 318"/>
              <a:gd name="T8" fmla="*/ 181 w 499"/>
              <a:gd name="T9" fmla="*/ 295 h 318"/>
              <a:gd name="T10" fmla="*/ 272 w 499"/>
              <a:gd name="T11" fmla="*/ 23 h 318"/>
              <a:gd name="T12" fmla="*/ 317 w 499"/>
              <a:gd name="T13" fmla="*/ 295 h 318"/>
              <a:gd name="T14" fmla="*/ 363 w 499"/>
              <a:gd name="T15" fmla="*/ 159 h 318"/>
              <a:gd name="T16" fmla="*/ 499 w 499"/>
              <a:gd name="T17"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318">
                <a:moveTo>
                  <a:pt x="0" y="159"/>
                </a:moveTo>
                <a:cubicBezTo>
                  <a:pt x="15" y="79"/>
                  <a:pt x="30" y="0"/>
                  <a:pt x="45" y="23"/>
                </a:cubicBezTo>
                <a:cubicBezTo>
                  <a:pt x="60" y="46"/>
                  <a:pt x="76" y="295"/>
                  <a:pt x="91" y="295"/>
                </a:cubicBezTo>
                <a:cubicBezTo>
                  <a:pt x="106" y="295"/>
                  <a:pt x="121" y="23"/>
                  <a:pt x="136" y="23"/>
                </a:cubicBezTo>
                <a:cubicBezTo>
                  <a:pt x="151" y="23"/>
                  <a:pt x="158" y="295"/>
                  <a:pt x="181" y="295"/>
                </a:cubicBezTo>
                <a:cubicBezTo>
                  <a:pt x="204" y="295"/>
                  <a:pt x="249" y="23"/>
                  <a:pt x="272" y="23"/>
                </a:cubicBezTo>
                <a:cubicBezTo>
                  <a:pt x="295" y="23"/>
                  <a:pt x="302" y="272"/>
                  <a:pt x="317" y="295"/>
                </a:cubicBezTo>
                <a:cubicBezTo>
                  <a:pt x="332" y="318"/>
                  <a:pt x="333" y="182"/>
                  <a:pt x="363" y="159"/>
                </a:cubicBezTo>
                <a:cubicBezTo>
                  <a:pt x="393" y="136"/>
                  <a:pt x="446" y="147"/>
                  <a:pt x="499" y="159"/>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191614" name="AutoShape 1150"/>
          <p:cNvSpPr>
            <a:spLocks noChangeArrowheads="1"/>
          </p:cNvSpPr>
          <p:nvPr/>
        </p:nvSpPr>
        <p:spPr bwMode="auto">
          <a:xfrm rot="16200000">
            <a:off x="5829300" y="3924300"/>
            <a:ext cx="685800" cy="609600"/>
          </a:xfrm>
          <a:prstGeom prst="cube">
            <a:avLst>
              <a:gd name="adj" fmla="val 32567"/>
            </a:avLst>
          </a:prstGeom>
          <a:solidFill>
            <a:schemeClr val="tx1"/>
          </a:solidFill>
          <a:ln w="9525">
            <a:solidFill>
              <a:schemeClr val="bg2"/>
            </a:solidFill>
            <a:miter lim="800000"/>
            <a:headEnd/>
            <a:tailEnd/>
          </a:ln>
          <a:effectLst/>
        </p:spPr>
        <p:txBody>
          <a:bodyPr wrap="none" anchor="ctr"/>
          <a:lstStyle/>
          <a:p>
            <a:endParaRPr lang="en-US">
              <a:solidFill>
                <a:schemeClr val="accent1">
                  <a:lumMod val="50000"/>
                </a:schemeClr>
              </a:solidFill>
            </a:endParaRPr>
          </a:p>
        </p:txBody>
      </p:sp>
      <p:grpSp>
        <p:nvGrpSpPr>
          <p:cNvPr id="193223" name="Group 2759"/>
          <p:cNvGrpSpPr>
            <a:grpSpLocks/>
          </p:cNvGrpSpPr>
          <p:nvPr/>
        </p:nvGrpSpPr>
        <p:grpSpPr bwMode="auto">
          <a:xfrm rot="-1392303">
            <a:off x="-669925" y="5638800"/>
            <a:ext cx="669925" cy="287338"/>
            <a:chOff x="2493" y="3175"/>
            <a:chExt cx="1049" cy="325"/>
          </a:xfrm>
        </p:grpSpPr>
        <p:sp>
          <p:nvSpPr>
            <p:cNvPr id="193224" name="Arc 2760"/>
            <p:cNvSpPr>
              <a:spLocks/>
            </p:cNvSpPr>
            <p:nvPr/>
          </p:nvSpPr>
          <p:spPr bwMode="auto">
            <a:xfrm rot="32400000">
              <a:off x="3078" y="3216"/>
              <a:ext cx="24"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9E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25" name="Arc 2761"/>
            <p:cNvSpPr>
              <a:spLocks/>
            </p:cNvSpPr>
            <p:nvPr/>
          </p:nvSpPr>
          <p:spPr bwMode="auto">
            <a:xfrm rot="10800000" flipH="1">
              <a:off x="3101" y="3216"/>
              <a:ext cx="23" cy="27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1BE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3226" name="Group 2762"/>
            <p:cNvGrpSpPr>
              <a:grpSpLocks/>
            </p:cNvGrpSpPr>
            <p:nvPr/>
          </p:nvGrpSpPr>
          <p:grpSpPr bwMode="auto">
            <a:xfrm>
              <a:off x="3035" y="3185"/>
              <a:ext cx="44" cy="315"/>
              <a:chOff x="3317" y="360"/>
              <a:chExt cx="132" cy="3169"/>
            </a:xfrm>
          </p:grpSpPr>
          <p:sp>
            <p:nvSpPr>
              <p:cNvPr id="193227" name="Arc 2763"/>
              <p:cNvSpPr>
                <a:spLocks/>
              </p:cNvSpPr>
              <p:nvPr/>
            </p:nvSpPr>
            <p:spPr bwMode="auto">
              <a:xfrm rot="10800000" flipV="1">
                <a:off x="3317"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28" name="Arc 2764"/>
              <p:cNvSpPr>
                <a:spLocks/>
              </p:cNvSpPr>
              <p:nvPr/>
            </p:nvSpPr>
            <p:spPr bwMode="auto">
              <a:xfrm rot="10800000" flipH="1" flipV="1">
                <a:off x="3380" y="360"/>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93229" name="Arc 2765"/>
            <p:cNvSpPr>
              <a:spLocks/>
            </p:cNvSpPr>
            <p:nvPr/>
          </p:nvSpPr>
          <p:spPr bwMode="auto">
            <a:xfrm rot="10800000" flipV="1">
              <a:off x="3124"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99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30" name="Arc 2766"/>
            <p:cNvSpPr>
              <a:spLocks/>
            </p:cNvSpPr>
            <p:nvPr/>
          </p:nvSpPr>
          <p:spPr bwMode="auto">
            <a:xfrm rot="10800000" flipH="1" flipV="1">
              <a:off x="3149" y="3226"/>
              <a:ext cx="27" cy="24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7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31" name="Arc 2767"/>
            <p:cNvSpPr>
              <a:spLocks/>
            </p:cNvSpPr>
            <p:nvPr/>
          </p:nvSpPr>
          <p:spPr bwMode="auto">
            <a:xfrm rot="32400000">
              <a:off x="3175" y="3264"/>
              <a:ext cx="28" cy="17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32" name="Arc 2768"/>
            <p:cNvSpPr>
              <a:spLocks/>
            </p:cNvSpPr>
            <p:nvPr/>
          </p:nvSpPr>
          <p:spPr bwMode="auto">
            <a:xfrm rot="10800000" flipH="1">
              <a:off x="3200" y="3265"/>
              <a:ext cx="28" cy="17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DB5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33" name="Arc 2769"/>
            <p:cNvSpPr>
              <a:spLocks/>
            </p:cNvSpPr>
            <p:nvPr/>
          </p:nvSpPr>
          <p:spPr bwMode="auto">
            <a:xfrm rot="32400000">
              <a:off x="2862"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758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34" name="Arc 2770"/>
            <p:cNvSpPr>
              <a:spLocks/>
            </p:cNvSpPr>
            <p:nvPr/>
          </p:nvSpPr>
          <p:spPr bwMode="auto">
            <a:xfrm rot="10800000" flipH="1">
              <a:off x="2877" y="3231"/>
              <a:ext cx="16" cy="24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C734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35" name="Arc 2771"/>
            <p:cNvSpPr>
              <a:spLocks/>
            </p:cNvSpPr>
            <p:nvPr/>
          </p:nvSpPr>
          <p:spPr bwMode="auto">
            <a:xfrm rot="10800000" flipV="1">
              <a:off x="2893" y="3185"/>
              <a:ext cx="16"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36" name="Arc 2772"/>
            <p:cNvSpPr>
              <a:spLocks/>
            </p:cNvSpPr>
            <p:nvPr/>
          </p:nvSpPr>
          <p:spPr bwMode="auto">
            <a:xfrm rot="10800000" flipH="1" flipV="1">
              <a:off x="2908" y="3185"/>
              <a:ext cx="17"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33962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37" name="Arc 2773"/>
            <p:cNvSpPr>
              <a:spLocks/>
            </p:cNvSpPr>
            <p:nvPr/>
          </p:nvSpPr>
          <p:spPr bwMode="auto">
            <a:xfrm rot="32400000">
              <a:off x="2924"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3A408"/>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38" name="Arc 2774"/>
            <p:cNvSpPr>
              <a:spLocks/>
            </p:cNvSpPr>
            <p:nvPr/>
          </p:nvSpPr>
          <p:spPr bwMode="auto">
            <a:xfrm rot="10800000" flipH="1">
              <a:off x="2940" y="3191"/>
              <a:ext cx="17"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4EBF0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39" name="Arc 2775"/>
            <p:cNvSpPr>
              <a:spLocks/>
            </p:cNvSpPr>
            <p:nvPr/>
          </p:nvSpPr>
          <p:spPr bwMode="auto">
            <a:xfrm rot="10800000" flipV="1">
              <a:off x="2958" y="3175"/>
              <a:ext cx="19"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4C927"/>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40" name="Arc 2776"/>
            <p:cNvSpPr>
              <a:spLocks/>
            </p:cNvSpPr>
            <p:nvPr/>
          </p:nvSpPr>
          <p:spPr bwMode="auto">
            <a:xfrm rot="10800000" flipH="1" flipV="1">
              <a:off x="2976" y="3175"/>
              <a:ext cx="20" cy="30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41" name="Arc 2777"/>
            <p:cNvSpPr>
              <a:spLocks/>
            </p:cNvSpPr>
            <p:nvPr/>
          </p:nvSpPr>
          <p:spPr bwMode="auto">
            <a:xfrm rot="32400000">
              <a:off x="2996" y="3191"/>
              <a:ext cx="21" cy="307"/>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42" name="Arc 2778"/>
            <p:cNvSpPr>
              <a:spLocks/>
            </p:cNvSpPr>
            <p:nvPr/>
          </p:nvSpPr>
          <p:spPr bwMode="auto">
            <a:xfrm rot="10800000" flipH="1">
              <a:off x="3014" y="3185"/>
              <a:ext cx="21" cy="314"/>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CCFF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43" name="Arc 2779"/>
            <p:cNvSpPr>
              <a:spLocks/>
            </p:cNvSpPr>
            <p:nvPr/>
          </p:nvSpPr>
          <p:spPr bwMode="auto">
            <a:xfrm rot="10800000" flipV="1">
              <a:off x="3227" y="3289"/>
              <a:ext cx="39" cy="121"/>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4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44" name="Arc 2780"/>
            <p:cNvSpPr>
              <a:spLocks/>
            </p:cNvSpPr>
            <p:nvPr/>
          </p:nvSpPr>
          <p:spPr bwMode="auto">
            <a:xfrm rot="10800000" flipH="1" flipV="1">
              <a:off x="3261" y="3289"/>
              <a:ext cx="39" cy="11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45" name="Arc 2781"/>
            <p:cNvSpPr>
              <a:spLocks/>
            </p:cNvSpPr>
            <p:nvPr/>
          </p:nvSpPr>
          <p:spPr bwMode="auto">
            <a:xfrm rot="32400000">
              <a:off x="3298" y="3315"/>
              <a:ext cx="40" cy="6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46" name="Arc 2782"/>
            <p:cNvSpPr>
              <a:spLocks/>
            </p:cNvSpPr>
            <p:nvPr/>
          </p:nvSpPr>
          <p:spPr bwMode="auto">
            <a:xfrm rot="10800000" flipH="1">
              <a:off x="3333" y="3349"/>
              <a:ext cx="31" cy="32"/>
            </a:xfrm>
            <a:custGeom>
              <a:avLst/>
              <a:gdLst>
                <a:gd name="G0" fmla="+- 0 0 0"/>
                <a:gd name="G1" fmla="+- 21600 0 0"/>
                <a:gd name="G2" fmla="+- 21600 0 0"/>
                <a:gd name="T0" fmla="*/ 0 w 18576"/>
                <a:gd name="T1" fmla="*/ 0 h 21600"/>
                <a:gd name="T2" fmla="*/ 18576 w 18576"/>
                <a:gd name="T3" fmla="*/ 10577 h 21600"/>
                <a:gd name="T4" fmla="*/ 0 w 18576"/>
                <a:gd name="T5" fmla="*/ 21600 h 21600"/>
              </a:gdLst>
              <a:ahLst/>
              <a:cxnLst>
                <a:cxn ang="0">
                  <a:pos x="T0" y="T1"/>
                </a:cxn>
                <a:cxn ang="0">
                  <a:pos x="T2" y="T3"/>
                </a:cxn>
                <a:cxn ang="0">
                  <a:pos x="T4" y="T5"/>
                </a:cxn>
              </a:cxnLst>
              <a:rect l="0" t="0" r="r" b="b"/>
              <a:pathLst>
                <a:path w="18576" h="21600" fill="none" extrusionOk="0">
                  <a:moveTo>
                    <a:pt x="-1" y="0"/>
                  </a:moveTo>
                  <a:cubicBezTo>
                    <a:pt x="7624" y="0"/>
                    <a:pt x="14684" y="4019"/>
                    <a:pt x="18575" y="10577"/>
                  </a:cubicBezTo>
                </a:path>
                <a:path w="18576" h="21600" stroke="0" extrusionOk="0">
                  <a:moveTo>
                    <a:pt x="-1" y="0"/>
                  </a:moveTo>
                  <a:cubicBezTo>
                    <a:pt x="7624" y="0"/>
                    <a:pt x="14684" y="4019"/>
                    <a:pt x="18575" y="10577"/>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47" name="Arc 2783"/>
            <p:cNvSpPr>
              <a:spLocks/>
            </p:cNvSpPr>
            <p:nvPr/>
          </p:nvSpPr>
          <p:spPr bwMode="auto">
            <a:xfrm rot="10800000" flipV="1">
              <a:off x="2829" y="3218"/>
              <a:ext cx="17"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9A"/>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48" name="Arc 2784"/>
            <p:cNvSpPr>
              <a:spLocks/>
            </p:cNvSpPr>
            <p:nvPr/>
          </p:nvSpPr>
          <p:spPr bwMode="auto">
            <a:xfrm rot="32400000" flipH="1" flipV="1">
              <a:off x="2845" y="3218"/>
              <a:ext cx="18" cy="256"/>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49" name="Arc 2785"/>
            <p:cNvSpPr>
              <a:spLocks/>
            </p:cNvSpPr>
            <p:nvPr/>
          </p:nvSpPr>
          <p:spPr bwMode="auto">
            <a:xfrm rot="10800000" flipV="1">
              <a:off x="3364" y="3350"/>
              <a:ext cx="38" cy="34"/>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E6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50" name="Arc 2786"/>
            <p:cNvSpPr>
              <a:spLocks/>
            </p:cNvSpPr>
            <p:nvPr/>
          </p:nvSpPr>
          <p:spPr bwMode="auto">
            <a:xfrm rot="12666152" flipV="1">
              <a:off x="3383" y="3345"/>
              <a:ext cx="38" cy="33"/>
            </a:xfrm>
            <a:custGeom>
              <a:avLst/>
              <a:gdLst>
                <a:gd name="G0" fmla="+- 0 0 0"/>
                <a:gd name="G1" fmla="+- 20577 0 0"/>
                <a:gd name="G2" fmla="+- 21600 0 0"/>
                <a:gd name="T0" fmla="*/ 6568 w 18576"/>
                <a:gd name="T1" fmla="*/ 0 h 20577"/>
                <a:gd name="T2" fmla="*/ 18576 w 18576"/>
                <a:gd name="T3" fmla="*/ 9554 h 20577"/>
                <a:gd name="T4" fmla="*/ 0 w 18576"/>
                <a:gd name="T5" fmla="*/ 20577 h 20577"/>
              </a:gdLst>
              <a:ahLst/>
              <a:cxnLst>
                <a:cxn ang="0">
                  <a:pos x="T0" y="T1"/>
                </a:cxn>
                <a:cxn ang="0">
                  <a:pos x="T2" y="T3"/>
                </a:cxn>
                <a:cxn ang="0">
                  <a:pos x="T4" y="T5"/>
                </a:cxn>
              </a:cxnLst>
              <a:rect l="0" t="0" r="r" b="b"/>
              <a:pathLst>
                <a:path w="18576" h="20577" fill="none" extrusionOk="0">
                  <a:moveTo>
                    <a:pt x="6568" y="-1"/>
                  </a:moveTo>
                  <a:cubicBezTo>
                    <a:pt x="11605" y="1607"/>
                    <a:pt x="15877" y="5007"/>
                    <a:pt x="18575" y="9554"/>
                  </a:cubicBezTo>
                </a:path>
                <a:path w="18576" h="20577" stroke="0" extrusionOk="0">
                  <a:moveTo>
                    <a:pt x="6568" y="-1"/>
                  </a:moveTo>
                  <a:cubicBezTo>
                    <a:pt x="11605" y="1607"/>
                    <a:pt x="15877" y="5007"/>
                    <a:pt x="18575" y="9554"/>
                  </a:cubicBezTo>
                  <a:lnTo>
                    <a:pt x="0" y="20577"/>
                  </a:lnTo>
                  <a:close/>
                </a:path>
              </a:pathLst>
            </a:custGeom>
            <a:noFill/>
            <a:ln w="28575">
              <a:solidFill>
                <a:srgbClr val="C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51" name="Arc 2787"/>
            <p:cNvSpPr>
              <a:spLocks/>
            </p:cNvSpPr>
            <p:nvPr/>
          </p:nvSpPr>
          <p:spPr bwMode="auto">
            <a:xfrm rot="16200000" flipH="1">
              <a:off x="3472" y="3286"/>
              <a:ext cx="12" cy="129"/>
            </a:xfrm>
            <a:custGeom>
              <a:avLst/>
              <a:gdLst>
                <a:gd name="G0" fmla="+- 0 0 0"/>
                <a:gd name="G1" fmla="+- 20278 0 0"/>
                <a:gd name="G2" fmla="+- 21600 0 0"/>
                <a:gd name="T0" fmla="*/ 7441 w 21577"/>
                <a:gd name="T1" fmla="*/ 0 h 20278"/>
                <a:gd name="T2" fmla="*/ 21577 w 21577"/>
                <a:gd name="T3" fmla="*/ 19276 h 20278"/>
                <a:gd name="T4" fmla="*/ 0 w 21577"/>
                <a:gd name="T5" fmla="*/ 20278 h 20278"/>
              </a:gdLst>
              <a:ahLst/>
              <a:cxnLst>
                <a:cxn ang="0">
                  <a:pos x="T0" y="T1"/>
                </a:cxn>
                <a:cxn ang="0">
                  <a:pos x="T2" y="T3"/>
                </a:cxn>
                <a:cxn ang="0">
                  <a:pos x="T4" y="T5"/>
                </a:cxn>
              </a:cxnLst>
              <a:rect l="0" t="0" r="r" b="b"/>
              <a:pathLst>
                <a:path w="21577" h="20278" fill="none" extrusionOk="0">
                  <a:moveTo>
                    <a:pt x="7440" y="0"/>
                  </a:moveTo>
                  <a:cubicBezTo>
                    <a:pt x="15602" y="2995"/>
                    <a:pt x="21173" y="10591"/>
                    <a:pt x="21576" y="19276"/>
                  </a:cubicBezTo>
                </a:path>
                <a:path w="21577" h="20278" stroke="0" extrusionOk="0">
                  <a:moveTo>
                    <a:pt x="7440" y="0"/>
                  </a:moveTo>
                  <a:cubicBezTo>
                    <a:pt x="15602" y="2995"/>
                    <a:pt x="21173" y="10591"/>
                    <a:pt x="21576" y="19276"/>
                  </a:cubicBezTo>
                  <a:lnTo>
                    <a:pt x="0" y="20278"/>
                  </a:lnTo>
                  <a:close/>
                </a:path>
              </a:pathLst>
            </a:custGeom>
            <a:noFill/>
            <a:ln w="28575">
              <a:solidFill>
                <a:srgbClr val="A5002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3252" name="Group 2788"/>
            <p:cNvGrpSpPr>
              <a:grpSpLocks/>
            </p:cNvGrpSpPr>
            <p:nvPr/>
          </p:nvGrpSpPr>
          <p:grpSpPr bwMode="auto">
            <a:xfrm>
              <a:off x="2801" y="3257"/>
              <a:ext cx="28" cy="185"/>
              <a:chOff x="2377" y="522"/>
              <a:chExt cx="135" cy="3169"/>
            </a:xfrm>
          </p:grpSpPr>
          <p:sp>
            <p:nvSpPr>
              <p:cNvPr id="193253" name="Arc 278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54" name="Arc 279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89B"/>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93255" name="Arc 2791"/>
            <p:cNvSpPr>
              <a:spLocks/>
            </p:cNvSpPr>
            <p:nvPr/>
          </p:nvSpPr>
          <p:spPr bwMode="auto">
            <a:xfrm rot="10800000" flipV="1">
              <a:off x="2774" y="3255"/>
              <a:ext cx="14"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56" name="Arc 2792"/>
            <p:cNvSpPr>
              <a:spLocks/>
            </p:cNvSpPr>
            <p:nvPr/>
          </p:nvSpPr>
          <p:spPr bwMode="auto">
            <a:xfrm rot="32400000" flipH="1" flipV="1">
              <a:off x="2787" y="3255"/>
              <a:ext cx="15" cy="1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85A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3257" name="Group 2793"/>
            <p:cNvGrpSpPr>
              <a:grpSpLocks/>
            </p:cNvGrpSpPr>
            <p:nvPr/>
          </p:nvGrpSpPr>
          <p:grpSpPr bwMode="auto">
            <a:xfrm>
              <a:off x="2746" y="3261"/>
              <a:ext cx="28" cy="161"/>
              <a:chOff x="2377" y="522"/>
              <a:chExt cx="135" cy="3169"/>
            </a:xfrm>
          </p:grpSpPr>
          <p:sp>
            <p:nvSpPr>
              <p:cNvPr id="193258" name="Arc 279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59" name="Arc 279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3260" name="Group 2796"/>
            <p:cNvGrpSpPr>
              <a:grpSpLocks/>
            </p:cNvGrpSpPr>
            <p:nvPr/>
          </p:nvGrpSpPr>
          <p:grpSpPr bwMode="auto">
            <a:xfrm flipV="1">
              <a:off x="2720" y="3282"/>
              <a:ext cx="27" cy="137"/>
              <a:chOff x="2377" y="522"/>
              <a:chExt cx="135" cy="3169"/>
            </a:xfrm>
          </p:grpSpPr>
          <p:sp>
            <p:nvSpPr>
              <p:cNvPr id="193261" name="Arc 279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62" name="Arc 279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66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93263" name="Arc 2799"/>
            <p:cNvSpPr>
              <a:spLocks/>
            </p:cNvSpPr>
            <p:nvPr/>
          </p:nvSpPr>
          <p:spPr bwMode="auto">
            <a:xfrm rot="32400000">
              <a:off x="2694" y="3306"/>
              <a:ext cx="13"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49B4"/>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64" name="Arc 2800"/>
            <p:cNvSpPr>
              <a:spLocks/>
            </p:cNvSpPr>
            <p:nvPr/>
          </p:nvSpPr>
          <p:spPr bwMode="auto">
            <a:xfrm rot="10800000" flipH="1">
              <a:off x="2706" y="3306"/>
              <a:ext cx="14" cy="88"/>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57D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65" name="Arc 2801"/>
            <p:cNvSpPr>
              <a:spLocks/>
            </p:cNvSpPr>
            <p:nvPr/>
          </p:nvSpPr>
          <p:spPr bwMode="auto">
            <a:xfrm rot="10800000" flipV="1">
              <a:off x="2671"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66" name="Arc 2802"/>
            <p:cNvSpPr>
              <a:spLocks/>
            </p:cNvSpPr>
            <p:nvPr/>
          </p:nvSpPr>
          <p:spPr bwMode="auto">
            <a:xfrm rot="32400000" flipH="1" flipV="1">
              <a:off x="2682" y="3307"/>
              <a:ext cx="12" cy="85"/>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67" name="Arc 2803"/>
            <p:cNvSpPr>
              <a:spLocks/>
            </p:cNvSpPr>
            <p:nvPr/>
          </p:nvSpPr>
          <p:spPr bwMode="auto">
            <a:xfrm rot="32400000">
              <a:off x="265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68" name="Arc 2804"/>
            <p:cNvSpPr>
              <a:spLocks/>
            </p:cNvSpPr>
            <p:nvPr/>
          </p:nvSpPr>
          <p:spPr bwMode="auto">
            <a:xfrm rot="10800000" flipH="1">
              <a:off x="2662" y="3323"/>
              <a:ext cx="10" cy="53"/>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00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nvGrpSpPr>
            <p:cNvPr id="193269" name="Group 2805"/>
            <p:cNvGrpSpPr>
              <a:grpSpLocks/>
            </p:cNvGrpSpPr>
            <p:nvPr/>
          </p:nvGrpSpPr>
          <p:grpSpPr bwMode="auto">
            <a:xfrm flipV="1">
              <a:off x="2635" y="3324"/>
              <a:ext cx="17" cy="52"/>
              <a:chOff x="2377" y="522"/>
              <a:chExt cx="135" cy="3169"/>
            </a:xfrm>
          </p:grpSpPr>
          <p:sp>
            <p:nvSpPr>
              <p:cNvPr id="193270" name="Arc 2806"/>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71" name="Arc 2807"/>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7233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3272" name="Group 2808"/>
            <p:cNvGrpSpPr>
              <a:grpSpLocks/>
            </p:cNvGrpSpPr>
            <p:nvPr/>
          </p:nvGrpSpPr>
          <p:grpSpPr bwMode="auto">
            <a:xfrm>
              <a:off x="2618" y="3332"/>
              <a:ext cx="18" cy="33"/>
              <a:chOff x="2377" y="522"/>
              <a:chExt cx="135" cy="3169"/>
            </a:xfrm>
          </p:grpSpPr>
          <p:sp>
            <p:nvSpPr>
              <p:cNvPr id="193273" name="Arc 2809"/>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74" name="Arc 2810"/>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3275" name="Group 2811"/>
            <p:cNvGrpSpPr>
              <a:grpSpLocks/>
            </p:cNvGrpSpPr>
            <p:nvPr/>
          </p:nvGrpSpPr>
          <p:grpSpPr bwMode="auto">
            <a:xfrm flipV="1">
              <a:off x="2605" y="3335"/>
              <a:ext cx="14" cy="31"/>
              <a:chOff x="2377" y="522"/>
              <a:chExt cx="135" cy="3169"/>
            </a:xfrm>
          </p:grpSpPr>
          <p:sp>
            <p:nvSpPr>
              <p:cNvPr id="193276" name="Arc 2812"/>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77" name="Arc 2813"/>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3278" name="Group 2814"/>
            <p:cNvGrpSpPr>
              <a:grpSpLocks/>
            </p:cNvGrpSpPr>
            <p:nvPr/>
          </p:nvGrpSpPr>
          <p:grpSpPr bwMode="auto">
            <a:xfrm>
              <a:off x="2592" y="3340"/>
              <a:ext cx="13" cy="17"/>
              <a:chOff x="2377" y="522"/>
              <a:chExt cx="135" cy="3169"/>
            </a:xfrm>
          </p:grpSpPr>
          <p:sp>
            <p:nvSpPr>
              <p:cNvPr id="193279" name="Arc 2815"/>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80" name="Arc 2816"/>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3281" name="Group 2817"/>
            <p:cNvGrpSpPr>
              <a:grpSpLocks/>
            </p:cNvGrpSpPr>
            <p:nvPr/>
          </p:nvGrpSpPr>
          <p:grpSpPr bwMode="auto">
            <a:xfrm flipV="1">
              <a:off x="2580" y="3340"/>
              <a:ext cx="13" cy="18"/>
              <a:chOff x="2377" y="522"/>
              <a:chExt cx="135" cy="3169"/>
            </a:xfrm>
          </p:grpSpPr>
          <p:sp>
            <p:nvSpPr>
              <p:cNvPr id="193282" name="Arc 2818"/>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83" name="Arc 2819"/>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9900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3284" name="Group 2820"/>
            <p:cNvGrpSpPr>
              <a:grpSpLocks/>
            </p:cNvGrpSpPr>
            <p:nvPr/>
          </p:nvGrpSpPr>
          <p:grpSpPr bwMode="auto">
            <a:xfrm>
              <a:off x="2570" y="3345"/>
              <a:ext cx="11" cy="7"/>
              <a:chOff x="2377" y="522"/>
              <a:chExt cx="135" cy="3169"/>
            </a:xfrm>
          </p:grpSpPr>
          <p:sp>
            <p:nvSpPr>
              <p:cNvPr id="193285" name="Arc 2821"/>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86" name="Arc 2822"/>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3287" name="Group 2823"/>
            <p:cNvGrpSpPr>
              <a:grpSpLocks/>
            </p:cNvGrpSpPr>
            <p:nvPr/>
          </p:nvGrpSpPr>
          <p:grpSpPr bwMode="auto">
            <a:xfrm flipV="1">
              <a:off x="2561" y="3346"/>
              <a:ext cx="10" cy="9"/>
              <a:chOff x="2377" y="522"/>
              <a:chExt cx="135" cy="3169"/>
            </a:xfrm>
          </p:grpSpPr>
          <p:sp>
            <p:nvSpPr>
              <p:cNvPr id="193288" name="Arc 2824"/>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89" name="Arc 2825"/>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3290" name="Group 2826"/>
            <p:cNvGrpSpPr>
              <a:grpSpLocks/>
            </p:cNvGrpSpPr>
            <p:nvPr/>
          </p:nvGrpSpPr>
          <p:grpSpPr bwMode="auto">
            <a:xfrm>
              <a:off x="2552" y="3346"/>
              <a:ext cx="10" cy="6"/>
              <a:chOff x="2377" y="522"/>
              <a:chExt cx="135" cy="3169"/>
            </a:xfrm>
          </p:grpSpPr>
          <p:sp>
            <p:nvSpPr>
              <p:cNvPr id="193291" name="Arc 2827"/>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92" name="Arc 2828"/>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80008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3293" name="Group 2829"/>
            <p:cNvGrpSpPr>
              <a:grpSpLocks/>
            </p:cNvGrpSpPr>
            <p:nvPr/>
          </p:nvGrpSpPr>
          <p:grpSpPr bwMode="auto">
            <a:xfrm flipV="1">
              <a:off x="2544" y="3348"/>
              <a:ext cx="9" cy="5"/>
              <a:chOff x="2377" y="522"/>
              <a:chExt cx="135" cy="3169"/>
            </a:xfrm>
          </p:grpSpPr>
          <p:sp>
            <p:nvSpPr>
              <p:cNvPr id="193294" name="Arc 2830"/>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95" name="Arc 2831"/>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grpSp>
          <p:nvGrpSpPr>
            <p:cNvPr id="193296" name="Group 2832"/>
            <p:cNvGrpSpPr>
              <a:grpSpLocks/>
            </p:cNvGrpSpPr>
            <p:nvPr/>
          </p:nvGrpSpPr>
          <p:grpSpPr bwMode="auto">
            <a:xfrm>
              <a:off x="2535" y="3349"/>
              <a:ext cx="9" cy="2"/>
              <a:chOff x="2377" y="522"/>
              <a:chExt cx="135" cy="3169"/>
            </a:xfrm>
          </p:grpSpPr>
          <p:sp>
            <p:nvSpPr>
              <p:cNvPr id="193297" name="Arc 2833"/>
              <p:cNvSpPr>
                <a:spLocks/>
              </p:cNvSpPr>
              <p:nvPr/>
            </p:nvSpPr>
            <p:spPr bwMode="auto">
              <a:xfrm rot="32400000">
                <a:off x="2377"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298" name="Arc 2834"/>
              <p:cNvSpPr>
                <a:spLocks/>
              </p:cNvSpPr>
              <p:nvPr/>
            </p:nvSpPr>
            <p:spPr bwMode="auto">
              <a:xfrm rot="10800000" flipH="1">
                <a:off x="2443" y="522"/>
                <a:ext cx="69" cy="3169"/>
              </a:xfrm>
              <a:custGeom>
                <a:avLst/>
                <a:gdLst>
                  <a:gd name="G0" fmla="+- 0 0 0"/>
                  <a:gd name="G1" fmla="+- 21600 0 0"/>
                  <a:gd name="G2" fmla="+- 21600 0 0"/>
                  <a:gd name="T0" fmla="*/ 0 w 19016"/>
                  <a:gd name="T1" fmla="*/ 0 h 21600"/>
                  <a:gd name="T2" fmla="*/ 19016 w 19016"/>
                  <a:gd name="T3" fmla="*/ 11355 h 21600"/>
                  <a:gd name="T4" fmla="*/ 0 w 19016"/>
                  <a:gd name="T5" fmla="*/ 21600 h 21600"/>
                </a:gdLst>
                <a:ahLst/>
                <a:cxnLst>
                  <a:cxn ang="0">
                    <a:pos x="T0" y="T1"/>
                  </a:cxn>
                  <a:cxn ang="0">
                    <a:pos x="T2" y="T3"/>
                  </a:cxn>
                  <a:cxn ang="0">
                    <a:pos x="T4" y="T5"/>
                  </a:cxn>
                </a:cxnLst>
                <a:rect l="0" t="0" r="r" b="b"/>
                <a:pathLst>
                  <a:path w="19016" h="21600" fill="none" extrusionOk="0">
                    <a:moveTo>
                      <a:pt x="-1" y="0"/>
                    </a:moveTo>
                    <a:cubicBezTo>
                      <a:pt x="7944" y="0"/>
                      <a:pt x="15247" y="4361"/>
                      <a:pt x="19015" y="11355"/>
                    </a:cubicBezTo>
                  </a:path>
                  <a:path w="19016" h="21600" stroke="0" extrusionOk="0">
                    <a:moveTo>
                      <a:pt x="-1" y="0"/>
                    </a:moveTo>
                    <a:cubicBezTo>
                      <a:pt x="7944" y="0"/>
                      <a:pt x="15247" y="4361"/>
                      <a:pt x="19015" y="11355"/>
                    </a:cubicBezTo>
                    <a:lnTo>
                      <a:pt x="0" y="21600"/>
                    </a:lnTo>
                    <a:close/>
                  </a:path>
                </a:pathLst>
              </a:custGeom>
              <a:noFill/>
              <a:ln w="28575">
                <a:solidFill>
                  <a:srgbClr val="66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grpSp>
        <p:sp>
          <p:nvSpPr>
            <p:cNvPr id="193299" name="Line 2835"/>
            <p:cNvSpPr>
              <a:spLocks noChangeShapeType="1"/>
            </p:cNvSpPr>
            <p:nvPr/>
          </p:nvSpPr>
          <p:spPr bwMode="auto">
            <a:xfrm flipH="1">
              <a:off x="2493" y="3351"/>
              <a:ext cx="44" cy="0"/>
            </a:xfrm>
            <a:prstGeom prst="line">
              <a:avLst/>
            </a:prstGeom>
            <a:noFill/>
            <a:ln w="28575">
              <a:solidFill>
                <a:srgbClr val="66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grpSp>
      <p:sp>
        <p:nvSpPr>
          <p:cNvPr id="192517" name="Text Box 2053"/>
          <p:cNvSpPr txBox="1">
            <a:spLocks noChangeArrowheads="1"/>
          </p:cNvSpPr>
          <p:nvPr/>
        </p:nvSpPr>
        <p:spPr bwMode="auto">
          <a:xfrm>
            <a:off x="148861" y="5698261"/>
            <a:ext cx="244792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r>
              <a:rPr lang="tr-TR" sz="1400" dirty="0" smtClean="0">
                <a:solidFill>
                  <a:schemeClr val="accent1">
                    <a:lumMod val="50000"/>
                  </a:schemeClr>
                </a:solidFill>
              </a:rPr>
              <a:t>Probe pulse comes after the pump pulse</a:t>
            </a:r>
            <a:endParaRPr lang="en-US" sz="1400" dirty="0">
              <a:solidFill>
                <a:schemeClr val="accent1">
                  <a:lumMod val="50000"/>
                </a:schemeClr>
              </a:solidFill>
              <a:cs typeface="Arial" pitchFamily="34" charset="0"/>
            </a:endParaRPr>
          </a:p>
        </p:txBody>
      </p:sp>
      <p:sp>
        <p:nvSpPr>
          <p:cNvPr id="190467" name="AutoShape 3"/>
          <p:cNvSpPr>
            <a:spLocks noChangeArrowheads="1"/>
          </p:cNvSpPr>
          <p:nvPr/>
        </p:nvSpPr>
        <p:spPr bwMode="auto">
          <a:xfrm rot="-6816776">
            <a:off x="8070850" y="1652588"/>
            <a:ext cx="304800" cy="762000"/>
          </a:xfrm>
          <a:prstGeom prst="can">
            <a:avLst>
              <a:gd name="adj" fmla="val 7315"/>
            </a:avLst>
          </a:prstGeom>
          <a:solidFill>
            <a:srgbClr val="80808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315" name="Line 2851"/>
          <p:cNvSpPr>
            <a:spLocks noChangeShapeType="1"/>
          </p:cNvSpPr>
          <p:nvPr/>
        </p:nvSpPr>
        <p:spPr bwMode="auto">
          <a:xfrm>
            <a:off x="2667000" y="6354760"/>
            <a:ext cx="1600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93316" name="Line 2852"/>
          <p:cNvSpPr>
            <a:spLocks noChangeShapeType="1"/>
          </p:cNvSpPr>
          <p:nvPr/>
        </p:nvSpPr>
        <p:spPr bwMode="auto">
          <a:xfrm flipV="1">
            <a:off x="2667000" y="5211761"/>
            <a:ext cx="0" cy="1142999"/>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93317" name="Freeform 2853"/>
          <p:cNvSpPr>
            <a:spLocks/>
          </p:cNvSpPr>
          <p:nvPr/>
        </p:nvSpPr>
        <p:spPr bwMode="auto">
          <a:xfrm>
            <a:off x="2743200" y="5897561"/>
            <a:ext cx="1136650" cy="461962"/>
          </a:xfrm>
          <a:custGeom>
            <a:avLst/>
            <a:gdLst>
              <a:gd name="T0" fmla="*/ 0 w 716"/>
              <a:gd name="T1" fmla="*/ 291 h 291"/>
              <a:gd name="T2" fmla="*/ 97 w 716"/>
              <a:gd name="T3" fmla="*/ 139 h 291"/>
              <a:gd name="T4" fmla="*/ 140 w 716"/>
              <a:gd name="T5" fmla="*/ 36 h 291"/>
              <a:gd name="T6" fmla="*/ 237 w 716"/>
              <a:gd name="T7" fmla="*/ 18 h 291"/>
              <a:gd name="T8" fmla="*/ 309 w 716"/>
              <a:gd name="T9" fmla="*/ 0 h 291"/>
              <a:gd name="T10" fmla="*/ 467 w 716"/>
              <a:gd name="T11" fmla="*/ 6 h 291"/>
              <a:gd name="T12" fmla="*/ 497 w 716"/>
              <a:gd name="T13" fmla="*/ 12 h 291"/>
              <a:gd name="T14" fmla="*/ 503 w 716"/>
              <a:gd name="T15" fmla="*/ 30 h 291"/>
              <a:gd name="T16" fmla="*/ 522 w 716"/>
              <a:gd name="T17" fmla="*/ 42 h 291"/>
              <a:gd name="T18" fmla="*/ 558 w 716"/>
              <a:gd name="T19" fmla="*/ 54 h 291"/>
              <a:gd name="T20" fmla="*/ 619 w 716"/>
              <a:gd name="T21" fmla="*/ 139 h 291"/>
              <a:gd name="T22" fmla="*/ 661 w 716"/>
              <a:gd name="T23" fmla="*/ 206 h 291"/>
              <a:gd name="T24" fmla="*/ 691 w 716"/>
              <a:gd name="T25" fmla="*/ 260 h 291"/>
              <a:gd name="T26" fmla="*/ 716 w 716"/>
              <a:gd name="T27" fmla="*/ 2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291">
                <a:moveTo>
                  <a:pt x="0" y="291"/>
                </a:moveTo>
                <a:cubicBezTo>
                  <a:pt x="56" y="251"/>
                  <a:pt x="76" y="202"/>
                  <a:pt x="97" y="139"/>
                </a:cubicBezTo>
                <a:cubicBezTo>
                  <a:pt x="105" y="116"/>
                  <a:pt x="117" y="47"/>
                  <a:pt x="140" y="36"/>
                </a:cubicBezTo>
                <a:cubicBezTo>
                  <a:pt x="173" y="20"/>
                  <a:pt x="199" y="22"/>
                  <a:pt x="237" y="18"/>
                </a:cubicBezTo>
                <a:cubicBezTo>
                  <a:pt x="262" y="13"/>
                  <a:pt x="285" y="6"/>
                  <a:pt x="309" y="0"/>
                </a:cubicBezTo>
                <a:cubicBezTo>
                  <a:pt x="362" y="2"/>
                  <a:pt x="414" y="3"/>
                  <a:pt x="467" y="6"/>
                </a:cubicBezTo>
                <a:cubicBezTo>
                  <a:pt x="477" y="7"/>
                  <a:pt x="489" y="6"/>
                  <a:pt x="497" y="12"/>
                </a:cubicBezTo>
                <a:cubicBezTo>
                  <a:pt x="502" y="16"/>
                  <a:pt x="499" y="25"/>
                  <a:pt x="503" y="30"/>
                </a:cubicBezTo>
                <a:cubicBezTo>
                  <a:pt x="508" y="36"/>
                  <a:pt x="515" y="39"/>
                  <a:pt x="522" y="42"/>
                </a:cubicBezTo>
                <a:cubicBezTo>
                  <a:pt x="534" y="47"/>
                  <a:pt x="558" y="54"/>
                  <a:pt x="558" y="54"/>
                </a:cubicBezTo>
                <a:cubicBezTo>
                  <a:pt x="579" y="85"/>
                  <a:pt x="590" y="112"/>
                  <a:pt x="619" y="139"/>
                </a:cubicBezTo>
                <a:cubicBezTo>
                  <a:pt x="628" y="167"/>
                  <a:pt x="648" y="181"/>
                  <a:pt x="661" y="206"/>
                </a:cubicBezTo>
                <a:cubicBezTo>
                  <a:pt x="672" y="228"/>
                  <a:pt x="663" y="241"/>
                  <a:pt x="691" y="260"/>
                </a:cubicBezTo>
                <a:cubicBezTo>
                  <a:pt x="713" y="275"/>
                  <a:pt x="706" y="266"/>
                  <a:pt x="716" y="285"/>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93318" name="Text Box 2854"/>
          <p:cNvSpPr txBox="1">
            <a:spLocks noChangeArrowheads="1"/>
          </p:cNvSpPr>
          <p:nvPr/>
        </p:nvSpPr>
        <p:spPr bwMode="auto">
          <a:xfrm>
            <a:off x="2743200" y="6430960"/>
            <a:ext cx="1198562"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a:solidFill>
                  <a:schemeClr val="accent1">
                    <a:lumMod val="50000"/>
                  </a:schemeClr>
                </a:solidFill>
                <a:latin typeface="Garamond" pitchFamily="18" charset="0"/>
              </a:rPr>
              <a:t>Wavelength</a:t>
            </a:r>
            <a:r>
              <a:rPr lang="tr-TR" sz="1200" dirty="0" smtClean="0">
                <a:solidFill>
                  <a:schemeClr val="accent1">
                    <a:lumMod val="50000"/>
                  </a:schemeClr>
                </a:solidFill>
                <a:latin typeface="Garamond" pitchFamily="18" charset="0"/>
              </a:rPr>
              <a:t>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193319" name="Text Box 2855"/>
          <p:cNvSpPr txBox="1">
            <a:spLocks noChangeArrowheads="1"/>
          </p:cNvSpPr>
          <p:nvPr/>
        </p:nvSpPr>
        <p:spPr bwMode="auto">
          <a:xfrm rot="16200000">
            <a:off x="2016126" y="5565773"/>
            <a:ext cx="971549"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a:solidFill>
                  <a:schemeClr val="accent1">
                    <a:lumMod val="50000"/>
                  </a:schemeClr>
                </a:solidFill>
                <a:latin typeface="Garamond" pitchFamily="18" charset="0"/>
              </a:rPr>
              <a:t>Intensity</a:t>
            </a:r>
            <a:r>
              <a:rPr lang="tr-TR" sz="1200" dirty="0" smtClean="0">
                <a:solidFill>
                  <a:schemeClr val="accent1">
                    <a:lumMod val="50000"/>
                  </a:schemeClr>
                </a:solidFill>
                <a:latin typeface="Garamond" pitchFamily="18" charset="0"/>
              </a:rPr>
              <a:t> </a:t>
            </a:r>
            <a:r>
              <a:rPr lang="tr-TR" sz="1200" dirty="0">
                <a:solidFill>
                  <a:schemeClr val="accent1">
                    <a:lumMod val="50000"/>
                  </a:schemeClr>
                </a:solidFill>
                <a:latin typeface="Garamond" pitchFamily="18" charset="0"/>
              </a:rPr>
              <a:t>(au)</a:t>
            </a:r>
            <a:endParaRPr lang="en-US" sz="1200" dirty="0">
              <a:solidFill>
                <a:schemeClr val="accent1">
                  <a:lumMod val="50000"/>
                </a:schemeClr>
              </a:solidFill>
              <a:latin typeface="Garamond" pitchFamily="18" charset="0"/>
            </a:endParaRPr>
          </a:p>
        </p:txBody>
      </p:sp>
      <p:sp>
        <p:nvSpPr>
          <p:cNvPr id="193320" name="Text Box 2856"/>
          <p:cNvSpPr txBox="1">
            <a:spLocks noChangeArrowheads="1"/>
          </p:cNvSpPr>
          <p:nvPr/>
        </p:nvSpPr>
        <p:spPr bwMode="auto">
          <a:xfrm>
            <a:off x="2570163" y="6356348"/>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193321" name="Text Box 2857"/>
          <p:cNvSpPr txBox="1">
            <a:spLocks noChangeArrowheads="1"/>
          </p:cNvSpPr>
          <p:nvPr/>
        </p:nvSpPr>
        <p:spPr bwMode="auto">
          <a:xfrm>
            <a:off x="3657600" y="6354760"/>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700</a:t>
            </a:r>
            <a:endParaRPr lang="en-US" sz="900">
              <a:solidFill>
                <a:schemeClr val="accent1">
                  <a:lumMod val="50000"/>
                </a:schemeClr>
              </a:solidFill>
              <a:latin typeface="Garamond" pitchFamily="18" charset="0"/>
            </a:endParaRPr>
          </a:p>
        </p:txBody>
      </p:sp>
      <p:grpSp>
        <p:nvGrpSpPr>
          <p:cNvPr id="193335" name="Group 2871"/>
          <p:cNvGrpSpPr>
            <a:grpSpLocks/>
          </p:cNvGrpSpPr>
          <p:nvPr/>
        </p:nvGrpSpPr>
        <p:grpSpPr bwMode="auto">
          <a:xfrm>
            <a:off x="1449388" y="982666"/>
            <a:ext cx="1903412" cy="1503364"/>
            <a:chOff x="2016" y="3403"/>
            <a:chExt cx="1199" cy="947"/>
          </a:xfrm>
        </p:grpSpPr>
        <p:sp>
          <p:nvSpPr>
            <p:cNvPr id="193336" name="Line 2872"/>
            <p:cNvSpPr>
              <a:spLocks noChangeShapeType="1"/>
            </p:cNvSpPr>
            <p:nvPr/>
          </p:nvSpPr>
          <p:spPr bwMode="auto">
            <a:xfrm>
              <a:off x="2207" y="4128"/>
              <a:ext cx="10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schemeClr val="accent1">
                    <a:lumMod val="50000"/>
                  </a:schemeClr>
                </a:solidFill>
              </a:endParaRPr>
            </a:p>
          </p:txBody>
        </p:sp>
        <p:sp>
          <p:nvSpPr>
            <p:cNvPr id="193337" name="Line 2873"/>
            <p:cNvSpPr>
              <a:spLocks noChangeShapeType="1"/>
            </p:cNvSpPr>
            <p:nvPr/>
          </p:nvSpPr>
          <p:spPr bwMode="auto">
            <a:xfrm flipV="1">
              <a:off x="2207" y="3408"/>
              <a:ext cx="0" cy="72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93338" name="Freeform 2874"/>
            <p:cNvSpPr>
              <a:spLocks/>
            </p:cNvSpPr>
            <p:nvPr/>
          </p:nvSpPr>
          <p:spPr bwMode="auto">
            <a:xfrm>
              <a:off x="2784" y="3840"/>
              <a:ext cx="48" cy="291"/>
            </a:xfrm>
            <a:custGeom>
              <a:avLst/>
              <a:gdLst>
                <a:gd name="T0" fmla="*/ 0 w 716"/>
                <a:gd name="T1" fmla="*/ 291 h 291"/>
                <a:gd name="T2" fmla="*/ 97 w 716"/>
                <a:gd name="T3" fmla="*/ 139 h 291"/>
                <a:gd name="T4" fmla="*/ 140 w 716"/>
                <a:gd name="T5" fmla="*/ 36 h 291"/>
                <a:gd name="T6" fmla="*/ 237 w 716"/>
                <a:gd name="T7" fmla="*/ 18 h 291"/>
                <a:gd name="T8" fmla="*/ 309 w 716"/>
                <a:gd name="T9" fmla="*/ 0 h 291"/>
                <a:gd name="T10" fmla="*/ 467 w 716"/>
                <a:gd name="T11" fmla="*/ 6 h 291"/>
                <a:gd name="T12" fmla="*/ 497 w 716"/>
                <a:gd name="T13" fmla="*/ 12 h 291"/>
                <a:gd name="T14" fmla="*/ 503 w 716"/>
                <a:gd name="T15" fmla="*/ 30 h 291"/>
                <a:gd name="T16" fmla="*/ 522 w 716"/>
                <a:gd name="T17" fmla="*/ 42 h 291"/>
                <a:gd name="T18" fmla="*/ 558 w 716"/>
                <a:gd name="T19" fmla="*/ 54 h 291"/>
                <a:gd name="T20" fmla="*/ 619 w 716"/>
                <a:gd name="T21" fmla="*/ 139 h 291"/>
                <a:gd name="T22" fmla="*/ 661 w 716"/>
                <a:gd name="T23" fmla="*/ 206 h 291"/>
                <a:gd name="T24" fmla="*/ 691 w 716"/>
                <a:gd name="T25" fmla="*/ 260 h 291"/>
                <a:gd name="T26" fmla="*/ 716 w 716"/>
                <a:gd name="T27" fmla="*/ 2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291">
                  <a:moveTo>
                    <a:pt x="0" y="291"/>
                  </a:moveTo>
                  <a:cubicBezTo>
                    <a:pt x="56" y="251"/>
                    <a:pt x="76" y="202"/>
                    <a:pt x="97" y="139"/>
                  </a:cubicBezTo>
                  <a:cubicBezTo>
                    <a:pt x="105" y="116"/>
                    <a:pt x="117" y="47"/>
                    <a:pt x="140" y="36"/>
                  </a:cubicBezTo>
                  <a:cubicBezTo>
                    <a:pt x="173" y="20"/>
                    <a:pt x="199" y="22"/>
                    <a:pt x="237" y="18"/>
                  </a:cubicBezTo>
                  <a:cubicBezTo>
                    <a:pt x="262" y="13"/>
                    <a:pt x="285" y="6"/>
                    <a:pt x="309" y="0"/>
                  </a:cubicBezTo>
                  <a:cubicBezTo>
                    <a:pt x="362" y="2"/>
                    <a:pt x="414" y="3"/>
                    <a:pt x="467" y="6"/>
                  </a:cubicBezTo>
                  <a:cubicBezTo>
                    <a:pt x="477" y="7"/>
                    <a:pt x="489" y="6"/>
                    <a:pt x="497" y="12"/>
                  </a:cubicBezTo>
                  <a:cubicBezTo>
                    <a:pt x="502" y="16"/>
                    <a:pt x="499" y="25"/>
                    <a:pt x="503" y="30"/>
                  </a:cubicBezTo>
                  <a:cubicBezTo>
                    <a:pt x="508" y="36"/>
                    <a:pt x="515" y="39"/>
                    <a:pt x="522" y="42"/>
                  </a:cubicBezTo>
                  <a:cubicBezTo>
                    <a:pt x="534" y="47"/>
                    <a:pt x="558" y="54"/>
                    <a:pt x="558" y="54"/>
                  </a:cubicBezTo>
                  <a:cubicBezTo>
                    <a:pt x="579" y="85"/>
                    <a:pt x="590" y="112"/>
                    <a:pt x="619" y="139"/>
                  </a:cubicBezTo>
                  <a:cubicBezTo>
                    <a:pt x="628" y="167"/>
                    <a:pt x="648" y="181"/>
                    <a:pt x="661" y="206"/>
                  </a:cubicBezTo>
                  <a:cubicBezTo>
                    <a:pt x="672" y="228"/>
                    <a:pt x="663" y="241"/>
                    <a:pt x="691" y="260"/>
                  </a:cubicBezTo>
                  <a:cubicBezTo>
                    <a:pt x="713" y="275"/>
                    <a:pt x="706" y="266"/>
                    <a:pt x="716" y="285"/>
                  </a:cubicBezTo>
                </a:path>
              </a:pathLst>
            </a:cu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93339" name="Text Box 2875"/>
            <p:cNvSpPr txBox="1">
              <a:spLocks noChangeArrowheads="1"/>
            </p:cNvSpPr>
            <p:nvPr/>
          </p:nvSpPr>
          <p:spPr bwMode="auto">
            <a:xfrm>
              <a:off x="2255" y="4176"/>
              <a:ext cx="755" cy="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Wavelength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193340" name="Text Box 2876"/>
            <p:cNvSpPr txBox="1">
              <a:spLocks noChangeArrowheads="1"/>
            </p:cNvSpPr>
            <p:nvPr/>
          </p:nvSpPr>
          <p:spPr bwMode="auto">
            <a:xfrm rot="16200000">
              <a:off x="1788" y="3631"/>
              <a:ext cx="630" cy="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Intensity </a:t>
              </a:r>
              <a:r>
                <a:rPr lang="tr-TR" sz="1200" dirty="0">
                  <a:solidFill>
                    <a:schemeClr val="accent1">
                      <a:lumMod val="50000"/>
                    </a:schemeClr>
                  </a:solidFill>
                  <a:latin typeface="Garamond" pitchFamily="18" charset="0"/>
                </a:rPr>
                <a:t>(au)</a:t>
              </a:r>
              <a:endParaRPr lang="en-US" sz="1200" dirty="0">
                <a:solidFill>
                  <a:schemeClr val="accent1">
                    <a:lumMod val="50000"/>
                  </a:schemeClr>
                </a:solidFill>
                <a:latin typeface="Garamond" pitchFamily="18" charset="0"/>
              </a:endParaRPr>
            </a:p>
          </p:txBody>
        </p:sp>
        <p:sp>
          <p:nvSpPr>
            <p:cNvPr id="193341" name="Text Box 2877"/>
            <p:cNvSpPr txBox="1">
              <a:spLocks noChangeArrowheads="1"/>
            </p:cNvSpPr>
            <p:nvPr/>
          </p:nvSpPr>
          <p:spPr bwMode="auto">
            <a:xfrm>
              <a:off x="2146" y="4129"/>
              <a:ext cx="218" cy="1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193342" name="Text Box 2878"/>
            <p:cNvSpPr txBox="1">
              <a:spLocks noChangeArrowheads="1"/>
            </p:cNvSpPr>
            <p:nvPr/>
          </p:nvSpPr>
          <p:spPr bwMode="auto">
            <a:xfrm>
              <a:off x="2831" y="4128"/>
              <a:ext cx="218" cy="1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700</a:t>
              </a:r>
              <a:endParaRPr lang="en-US" sz="900">
                <a:solidFill>
                  <a:schemeClr val="accent1">
                    <a:lumMod val="50000"/>
                  </a:schemeClr>
                </a:solidFill>
                <a:latin typeface="Garamond" pitchFamily="18" charset="0"/>
              </a:endParaRPr>
            </a:p>
          </p:txBody>
        </p:sp>
      </p:grpSp>
      <p:grpSp>
        <p:nvGrpSpPr>
          <p:cNvPr id="23" name="Group 22"/>
          <p:cNvGrpSpPr/>
          <p:nvPr/>
        </p:nvGrpSpPr>
        <p:grpSpPr>
          <a:xfrm>
            <a:off x="7027789" y="2718340"/>
            <a:ext cx="1903413" cy="1929860"/>
            <a:chOff x="5020629" y="409574"/>
            <a:chExt cx="1903413" cy="1495426"/>
          </a:xfrm>
        </p:grpSpPr>
        <p:sp>
          <p:nvSpPr>
            <p:cNvPr id="193305" name="Line 2841"/>
            <p:cNvSpPr>
              <a:spLocks noChangeShapeType="1"/>
            </p:cNvSpPr>
            <p:nvPr/>
          </p:nvSpPr>
          <p:spPr bwMode="auto">
            <a:xfrm>
              <a:off x="5323842" y="1552575"/>
              <a:ext cx="1600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93306" name="Line 2842"/>
            <p:cNvSpPr>
              <a:spLocks noChangeShapeType="1"/>
            </p:cNvSpPr>
            <p:nvPr/>
          </p:nvSpPr>
          <p:spPr bwMode="auto">
            <a:xfrm flipV="1">
              <a:off x="5323842" y="409574"/>
              <a:ext cx="0" cy="114300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93308" name="Text Box 2844"/>
            <p:cNvSpPr txBox="1">
              <a:spLocks noChangeArrowheads="1"/>
            </p:cNvSpPr>
            <p:nvPr/>
          </p:nvSpPr>
          <p:spPr bwMode="auto">
            <a:xfrm>
              <a:off x="5400042" y="1628775"/>
              <a:ext cx="1198563"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smtClean="0">
                  <a:solidFill>
                    <a:schemeClr val="accent1">
                      <a:lumMod val="50000"/>
                    </a:schemeClr>
                  </a:solidFill>
                  <a:latin typeface="Garamond" pitchFamily="18" charset="0"/>
                </a:rPr>
                <a:t>Wavelength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193309" name="Text Box 2845"/>
            <p:cNvSpPr txBox="1">
              <a:spLocks noChangeArrowheads="1"/>
            </p:cNvSpPr>
            <p:nvPr/>
          </p:nvSpPr>
          <p:spPr bwMode="auto">
            <a:xfrm rot="16200000">
              <a:off x="4692016" y="763587"/>
              <a:ext cx="933451"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a:solidFill>
                    <a:schemeClr val="accent1">
                      <a:lumMod val="50000"/>
                    </a:schemeClr>
                  </a:solidFill>
                  <a:latin typeface="Garamond" pitchFamily="18" charset="0"/>
                </a:rPr>
                <a:t>Intensity</a:t>
              </a:r>
              <a:r>
                <a:rPr lang="tr-TR" sz="1200" dirty="0" smtClean="0">
                  <a:solidFill>
                    <a:schemeClr val="accent1">
                      <a:lumMod val="50000"/>
                    </a:schemeClr>
                  </a:solidFill>
                  <a:latin typeface="Garamond" pitchFamily="18" charset="0"/>
                </a:rPr>
                <a:t>(au</a:t>
              </a:r>
              <a:r>
                <a:rPr lang="tr-TR" sz="1200" dirty="0">
                  <a:solidFill>
                    <a:schemeClr val="accent1">
                      <a:lumMod val="50000"/>
                    </a:schemeClr>
                  </a:solidFill>
                  <a:latin typeface="Garamond" pitchFamily="18" charset="0"/>
                </a:rPr>
                <a:t>)</a:t>
              </a:r>
              <a:endParaRPr lang="en-US" sz="1200" dirty="0">
                <a:solidFill>
                  <a:schemeClr val="accent1">
                    <a:lumMod val="50000"/>
                  </a:schemeClr>
                </a:solidFill>
                <a:latin typeface="Garamond" pitchFamily="18" charset="0"/>
              </a:endParaRPr>
            </a:p>
          </p:txBody>
        </p:sp>
        <p:sp>
          <p:nvSpPr>
            <p:cNvPr id="193310" name="Text Box 2846"/>
            <p:cNvSpPr txBox="1">
              <a:spLocks noChangeArrowheads="1"/>
            </p:cNvSpPr>
            <p:nvPr/>
          </p:nvSpPr>
          <p:spPr bwMode="auto">
            <a:xfrm>
              <a:off x="5227004" y="1554162"/>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193311" name="Text Box 2847"/>
            <p:cNvSpPr txBox="1">
              <a:spLocks noChangeArrowheads="1"/>
            </p:cNvSpPr>
            <p:nvPr/>
          </p:nvSpPr>
          <p:spPr bwMode="auto">
            <a:xfrm>
              <a:off x="6314442" y="1552575"/>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700</a:t>
              </a:r>
              <a:endParaRPr lang="en-US" sz="900">
                <a:solidFill>
                  <a:schemeClr val="accent1">
                    <a:lumMod val="50000"/>
                  </a:schemeClr>
                </a:solidFill>
                <a:latin typeface="Garamond" pitchFamily="18" charset="0"/>
              </a:endParaRPr>
            </a:p>
          </p:txBody>
        </p:sp>
        <p:sp>
          <p:nvSpPr>
            <p:cNvPr id="15" name="Freeform 14"/>
            <p:cNvSpPr/>
            <p:nvPr/>
          </p:nvSpPr>
          <p:spPr>
            <a:xfrm>
              <a:off x="5400042" y="1178873"/>
              <a:ext cx="1352297" cy="384824"/>
            </a:xfrm>
            <a:custGeom>
              <a:avLst/>
              <a:gdLst>
                <a:gd name="connsiteX0" fmla="*/ 0 w 1836566"/>
                <a:gd name="connsiteY0" fmla="*/ 366508 h 384824"/>
                <a:gd name="connsiteX1" fmla="*/ 0 w 1836566"/>
                <a:gd name="connsiteY1" fmla="*/ 366508 h 384824"/>
                <a:gd name="connsiteX2" fmla="*/ 118782 w 1836566"/>
                <a:gd name="connsiteY2" fmla="*/ 357371 h 384824"/>
                <a:gd name="connsiteX3" fmla="*/ 146194 w 1836566"/>
                <a:gd name="connsiteY3" fmla="*/ 348235 h 384824"/>
                <a:gd name="connsiteX4" fmla="*/ 164468 w 1836566"/>
                <a:gd name="connsiteY4" fmla="*/ 320826 h 384824"/>
                <a:gd name="connsiteX5" fmla="*/ 191880 w 1836566"/>
                <a:gd name="connsiteY5" fmla="*/ 302553 h 384824"/>
                <a:gd name="connsiteX6" fmla="*/ 210154 w 1836566"/>
                <a:gd name="connsiteY6" fmla="*/ 247735 h 384824"/>
                <a:gd name="connsiteX7" fmla="*/ 264977 w 1836566"/>
                <a:gd name="connsiteY7" fmla="*/ 174643 h 384824"/>
                <a:gd name="connsiteX8" fmla="*/ 292388 w 1836566"/>
                <a:gd name="connsiteY8" fmla="*/ 119825 h 384824"/>
                <a:gd name="connsiteX9" fmla="*/ 310663 w 1836566"/>
                <a:gd name="connsiteY9" fmla="*/ 65007 h 384824"/>
                <a:gd name="connsiteX10" fmla="*/ 338074 w 1836566"/>
                <a:gd name="connsiteY10" fmla="*/ 10189 h 384824"/>
                <a:gd name="connsiteX11" fmla="*/ 365485 w 1836566"/>
                <a:gd name="connsiteY11" fmla="*/ 1052 h 384824"/>
                <a:gd name="connsiteX12" fmla="*/ 502543 w 1836566"/>
                <a:gd name="connsiteY12" fmla="*/ 28461 h 384824"/>
                <a:gd name="connsiteX13" fmla="*/ 520817 w 1836566"/>
                <a:gd name="connsiteY13" fmla="*/ 55870 h 384824"/>
                <a:gd name="connsiteX14" fmla="*/ 548228 w 1836566"/>
                <a:gd name="connsiteY14" fmla="*/ 128962 h 384824"/>
                <a:gd name="connsiteX15" fmla="*/ 557365 w 1836566"/>
                <a:gd name="connsiteY15" fmla="*/ 156371 h 384824"/>
                <a:gd name="connsiteX16" fmla="*/ 603051 w 1836566"/>
                <a:gd name="connsiteY16" fmla="*/ 192916 h 384824"/>
                <a:gd name="connsiteX17" fmla="*/ 703560 w 1836566"/>
                <a:gd name="connsiteY17" fmla="*/ 183780 h 384824"/>
                <a:gd name="connsiteX18" fmla="*/ 721834 w 1836566"/>
                <a:gd name="connsiteY18" fmla="*/ 156371 h 384824"/>
                <a:gd name="connsiteX19" fmla="*/ 740108 w 1836566"/>
                <a:gd name="connsiteY19" fmla="*/ 101552 h 384824"/>
                <a:gd name="connsiteX20" fmla="*/ 749246 w 1836566"/>
                <a:gd name="connsiteY20" fmla="*/ 74143 h 384824"/>
                <a:gd name="connsiteX21" fmla="*/ 776657 w 1836566"/>
                <a:gd name="connsiteY21" fmla="*/ 10189 h 384824"/>
                <a:gd name="connsiteX22" fmla="*/ 804068 w 1836566"/>
                <a:gd name="connsiteY22" fmla="*/ 1052 h 384824"/>
                <a:gd name="connsiteX23" fmla="*/ 895440 w 1836566"/>
                <a:gd name="connsiteY23" fmla="*/ 10189 h 384824"/>
                <a:gd name="connsiteX24" fmla="*/ 931989 w 1836566"/>
                <a:gd name="connsiteY24" fmla="*/ 55870 h 384824"/>
                <a:gd name="connsiteX25" fmla="*/ 959400 w 1836566"/>
                <a:gd name="connsiteY25" fmla="*/ 74143 h 384824"/>
                <a:gd name="connsiteX26" fmla="*/ 1059909 w 1836566"/>
                <a:gd name="connsiteY26" fmla="*/ 65007 h 384824"/>
                <a:gd name="connsiteX27" fmla="*/ 1078183 w 1836566"/>
                <a:gd name="connsiteY27" fmla="*/ 37598 h 384824"/>
                <a:gd name="connsiteX28" fmla="*/ 1160417 w 1836566"/>
                <a:gd name="connsiteY28" fmla="*/ 19325 h 384824"/>
                <a:gd name="connsiteX29" fmla="*/ 1251789 w 1836566"/>
                <a:gd name="connsiteY29" fmla="*/ 28461 h 384824"/>
                <a:gd name="connsiteX30" fmla="*/ 1279200 w 1836566"/>
                <a:gd name="connsiteY30" fmla="*/ 37598 h 384824"/>
                <a:gd name="connsiteX31" fmla="*/ 1324886 w 1836566"/>
                <a:gd name="connsiteY31" fmla="*/ 74143 h 384824"/>
                <a:gd name="connsiteX32" fmla="*/ 1379709 w 1836566"/>
                <a:gd name="connsiteY32" fmla="*/ 110689 h 384824"/>
                <a:gd name="connsiteX33" fmla="*/ 1407120 w 1836566"/>
                <a:gd name="connsiteY33" fmla="*/ 128962 h 384824"/>
                <a:gd name="connsiteX34" fmla="*/ 1434532 w 1836566"/>
                <a:gd name="connsiteY34" fmla="*/ 183780 h 384824"/>
                <a:gd name="connsiteX35" fmla="*/ 1452806 w 1836566"/>
                <a:gd name="connsiteY35" fmla="*/ 211189 h 384824"/>
                <a:gd name="connsiteX36" fmla="*/ 1461943 w 1836566"/>
                <a:gd name="connsiteY36" fmla="*/ 238598 h 384824"/>
                <a:gd name="connsiteX37" fmla="*/ 1480217 w 1836566"/>
                <a:gd name="connsiteY37" fmla="*/ 266007 h 384824"/>
                <a:gd name="connsiteX38" fmla="*/ 1507629 w 1836566"/>
                <a:gd name="connsiteY38" fmla="*/ 311689 h 384824"/>
                <a:gd name="connsiteX39" fmla="*/ 1525903 w 1836566"/>
                <a:gd name="connsiteY39" fmla="*/ 348235 h 384824"/>
                <a:gd name="connsiteX40" fmla="*/ 1580726 w 1836566"/>
                <a:gd name="connsiteY40" fmla="*/ 375644 h 384824"/>
                <a:gd name="connsiteX41" fmla="*/ 1836566 w 1836566"/>
                <a:gd name="connsiteY41" fmla="*/ 384780 h 384824"/>
                <a:gd name="connsiteX42" fmla="*/ 1836566 w 1836566"/>
                <a:gd name="connsiteY42" fmla="*/ 384780 h 38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6566" h="384824">
                  <a:moveTo>
                    <a:pt x="0" y="366508"/>
                  </a:moveTo>
                  <a:lnTo>
                    <a:pt x="0" y="366508"/>
                  </a:lnTo>
                  <a:cubicBezTo>
                    <a:pt x="39594" y="363462"/>
                    <a:pt x="79378" y="362296"/>
                    <a:pt x="118782" y="357371"/>
                  </a:cubicBezTo>
                  <a:cubicBezTo>
                    <a:pt x="128339" y="356176"/>
                    <a:pt x="138673" y="354251"/>
                    <a:pt x="146194" y="348235"/>
                  </a:cubicBezTo>
                  <a:cubicBezTo>
                    <a:pt x="154769" y="341376"/>
                    <a:pt x="156703" y="328590"/>
                    <a:pt x="164468" y="320826"/>
                  </a:cubicBezTo>
                  <a:cubicBezTo>
                    <a:pt x="172233" y="313061"/>
                    <a:pt x="182743" y="308644"/>
                    <a:pt x="191880" y="302553"/>
                  </a:cubicBezTo>
                  <a:cubicBezTo>
                    <a:pt x="197971" y="284280"/>
                    <a:pt x="199469" y="263761"/>
                    <a:pt x="210154" y="247735"/>
                  </a:cubicBezTo>
                  <a:cubicBezTo>
                    <a:pt x="251481" y="185748"/>
                    <a:pt x="231172" y="208444"/>
                    <a:pt x="264977" y="174643"/>
                  </a:cubicBezTo>
                  <a:cubicBezTo>
                    <a:pt x="298296" y="74694"/>
                    <a:pt x="245159" y="226079"/>
                    <a:pt x="292388" y="119825"/>
                  </a:cubicBezTo>
                  <a:cubicBezTo>
                    <a:pt x="300211" y="102224"/>
                    <a:pt x="304571" y="83280"/>
                    <a:pt x="310663" y="65007"/>
                  </a:cubicBezTo>
                  <a:cubicBezTo>
                    <a:pt x="316683" y="46950"/>
                    <a:pt x="321971" y="23070"/>
                    <a:pt x="338074" y="10189"/>
                  </a:cubicBezTo>
                  <a:cubicBezTo>
                    <a:pt x="345595" y="4173"/>
                    <a:pt x="356348" y="4098"/>
                    <a:pt x="365485" y="1052"/>
                  </a:cubicBezTo>
                  <a:cubicBezTo>
                    <a:pt x="447304" y="7346"/>
                    <a:pt x="466067" y="-17129"/>
                    <a:pt x="502543" y="28461"/>
                  </a:cubicBezTo>
                  <a:cubicBezTo>
                    <a:pt x="509403" y="37035"/>
                    <a:pt x="514726" y="46734"/>
                    <a:pt x="520817" y="55870"/>
                  </a:cubicBezTo>
                  <a:cubicBezTo>
                    <a:pt x="538445" y="144003"/>
                    <a:pt x="516859" y="66227"/>
                    <a:pt x="548228" y="128962"/>
                  </a:cubicBezTo>
                  <a:cubicBezTo>
                    <a:pt x="552535" y="137576"/>
                    <a:pt x="552410" y="148113"/>
                    <a:pt x="557365" y="156371"/>
                  </a:cubicBezTo>
                  <a:cubicBezTo>
                    <a:pt x="566043" y="170833"/>
                    <a:pt x="590605" y="184619"/>
                    <a:pt x="603051" y="192916"/>
                  </a:cubicBezTo>
                  <a:cubicBezTo>
                    <a:pt x="636554" y="189871"/>
                    <a:pt x="671406" y="193672"/>
                    <a:pt x="703560" y="183780"/>
                  </a:cubicBezTo>
                  <a:cubicBezTo>
                    <a:pt x="714055" y="180551"/>
                    <a:pt x="717374" y="166405"/>
                    <a:pt x="721834" y="156371"/>
                  </a:cubicBezTo>
                  <a:cubicBezTo>
                    <a:pt x="729657" y="138770"/>
                    <a:pt x="734016" y="119825"/>
                    <a:pt x="740108" y="101552"/>
                  </a:cubicBezTo>
                  <a:lnTo>
                    <a:pt x="749246" y="74143"/>
                  </a:lnTo>
                  <a:cubicBezTo>
                    <a:pt x="754707" y="57762"/>
                    <a:pt x="765366" y="21480"/>
                    <a:pt x="776657" y="10189"/>
                  </a:cubicBezTo>
                  <a:cubicBezTo>
                    <a:pt x="783468" y="3379"/>
                    <a:pt x="794931" y="4098"/>
                    <a:pt x="804068" y="1052"/>
                  </a:cubicBezTo>
                  <a:cubicBezTo>
                    <a:pt x="834525" y="4098"/>
                    <a:pt x="865614" y="3307"/>
                    <a:pt x="895440" y="10189"/>
                  </a:cubicBezTo>
                  <a:cubicBezTo>
                    <a:pt x="940400" y="20563"/>
                    <a:pt x="911015" y="29655"/>
                    <a:pt x="931989" y="55870"/>
                  </a:cubicBezTo>
                  <a:cubicBezTo>
                    <a:pt x="938849" y="64445"/>
                    <a:pt x="950263" y="68052"/>
                    <a:pt x="959400" y="74143"/>
                  </a:cubicBezTo>
                  <a:cubicBezTo>
                    <a:pt x="992903" y="71098"/>
                    <a:pt x="1027755" y="74899"/>
                    <a:pt x="1059909" y="65007"/>
                  </a:cubicBezTo>
                  <a:cubicBezTo>
                    <a:pt x="1070404" y="61778"/>
                    <a:pt x="1069608" y="44457"/>
                    <a:pt x="1078183" y="37598"/>
                  </a:cubicBezTo>
                  <a:cubicBezTo>
                    <a:pt x="1090024" y="28126"/>
                    <a:pt x="1159853" y="19419"/>
                    <a:pt x="1160417" y="19325"/>
                  </a:cubicBezTo>
                  <a:cubicBezTo>
                    <a:pt x="1190874" y="22370"/>
                    <a:pt x="1221536" y="23807"/>
                    <a:pt x="1251789" y="28461"/>
                  </a:cubicBezTo>
                  <a:cubicBezTo>
                    <a:pt x="1261308" y="29925"/>
                    <a:pt x="1271679" y="31582"/>
                    <a:pt x="1279200" y="37598"/>
                  </a:cubicBezTo>
                  <a:cubicBezTo>
                    <a:pt x="1338238" y="84826"/>
                    <a:pt x="1255988" y="51180"/>
                    <a:pt x="1324886" y="74143"/>
                  </a:cubicBezTo>
                  <a:lnTo>
                    <a:pt x="1379709" y="110689"/>
                  </a:lnTo>
                  <a:lnTo>
                    <a:pt x="1407120" y="128962"/>
                  </a:lnTo>
                  <a:cubicBezTo>
                    <a:pt x="1459491" y="207513"/>
                    <a:pt x="1396702" y="108128"/>
                    <a:pt x="1434532" y="183780"/>
                  </a:cubicBezTo>
                  <a:cubicBezTo>
                    <a:pt x="1439443" y="193601"/>
                    <a:pt x="1447895" y="201368"/>
                    <a:pt x="1452806" y="211189"/>
                  </a:cubicBezTo>
                  <a:cubicBezTo>
                    <a:pt x="1457113" y="219803"/>
                    <a:pt x="1457636" y="229984"/>
                    <a:pt x="1461943" y="238598"/>
                  </a:cubicBezTo>
                  <a:cubicBezTo>
                    <a:pt x="1466854" y="248419"/>
                    <a:pt x="1475306" y="256186"/>
                    <a:pt x="1480217" y="266007"/>
                  </a:cubicBezTo>
                  <a:cubicBezTo>
                    <a:pt x="1503939" y="313448"/>
                    <a:pt x="1471934" y="275998"/>
                    <a:pt x="1507629" y="311689"/>
                  </a:cubicBezTo>
                  <a:cubicBezTo>
                    <a:pt x="1513720" y="323871"/>
                    <a:pt x="1517183" y="337772"/>
                    <a:pt x="1525903" y="348235"/>
                  </a:cubicBezTo>
                  <a:cubicBezTo>
                    <a:pt x="1534806" y="358918"/>
                    <a:pt x="1566158" y="374377"/>
                    <a:pt x="1580726" y="375644"/>
                  </a:cubicBezTo>
                  <a:cubicBezTo>
                    <a:pt x="1699796" y="385997"/>
                    <a:pt x="1737638" y="384780"/>
                    <a:pt x="1836566" y="384780"/>
                  </a:cubicBezTo>
                  <a:lnTo>
                    <a:pt x="1836566" y="384780"/>
                  </a:lnTo>
                </a:path>
              </a:pathLst>
            </a:custGeom>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5156574" y="100061"/>
            <a:ext cx="1903413" cy="2038306"/>
            <a:chOff x="7178602" y="2624331"/>
            <a:chExt cx="1903413" cy="1495424"/>
          </a:xfrm>
        </p:grpSpPr>
        <p:sp>
          <p:nvSpPr>
            <p:cNvPr id="220" name="Line 2860"/>
            <p:cNvSpPr>
              <a:spLocks noChangeShapeType="1"/>
            </p:cNvSpPr>
            <p:nvPr/>
          </p:nvSpPr>
          <p:spPr bwMode="auto">
            <a:xfrm>
              <a:off x="7481815" y="3767330"/>
              <a:ext cx="1600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221" name="Line 2861"/>
            <p:cNvSpPr>
              <a:spLocks noChangeShapeType="1"/>
            </p:cNvSpPr>
            <p:nvPr/>
          </p:nvSpPr>
          <p:spPr bwMode="auto">
            <a:xfrm flipV="1">
              <a:off x="7481815" y="2624331"/>
              <a:ext cx="0" cy="1142999"/>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223" name="Text Box 2863"/>
            <p:cNvSpPr txBox="1">
              <a:spLocks noChangeArrowheads="1"/>
            </p:cNvSpPr>
            <p:nvPr/>
          </p:nvSpPr>
          <p:spPr bwMode="auto">
            <a:xfrm>
              <a:off x="7558015" y="3843530"/>
              <a:ext cx="1198563"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a:solidFill>
                    <a:schemeClr val="accent1">
                      <a:lumMod val="50000"/>
                    </a:schemeClr>
                  </a:solidFill>
                  <a:latin typeface="Garamond" pitchFamily="18" charset="0"/>
                </a:rPr>
                <a:t>Wavelength</a:t>
              </a:r>
              <a:r>
                <a:rPr lang="tr-TR" sz="1200" dirty="0" smtClean="0">
                  <a:solidFill>
                    <a:schemeClr val="accent1">
                      <a:lumMod val="50000"/>
                    </a:schemeClr>
                  </a:solidFill>
                  <a:latin typeface="Garamond" pitchFamily="18" charset="0"/>
                </a:rPr>
                <a:t>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224" name="Text Box 2864"/>
            <p:cNvSpPr txBox="1">
              <a:spLocks noChangeArrowheads="1"/>
            </p:cNvSpPr>
            <p:nvPr/>
          </p:nvSpPr>
          <p:spPr bwMode="auto">
            <a:xfrm rot="16200000">
              <a:off x="6849990" y="2978343"/>
              <a:ext cx="933449"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a:solidFill>
                    <a:schemeClr val="accent1">
                      <a:lumMod val="50000"/>
                    </a:schemeClr>
                  </a:solidFill>
                  <a:latin typeface="Garamond" pitchFamily="18" charset="0"/>
                </a:rPr>
                <a:t>Intensity</a:t>
              </a:r>
              <a:r>
                <a:rPr lang="tr-TR" sz="1200" dirty="0" smtClean="0">
                  <a:solidFill>
                    <a:schemeClr val="accent1">
                      <a:lumMod val="50000"/>
                    </a:schemeClr>
                  </a:solidFill>
                  <a:latin typeface="Garamond" pitchFamily="18" charset="0"/>
                </a:rPr>
                <a:t>(au</a:t>
              </a:r>
              <a:r>
                <a:rPr lang="tr-TR" sz="1200" dirty="0">
                  <a:solidFill>
                    <a:schemeClr val="accent1">
                      <a:lumMod val="50000"/>
                    </a:schemeClr>
                  </a:solidFill>
                  <a:latin typeface="Garamond" pitchFamily="18" charset="0"/>
                </a:rPr>
                <a:t>)</a:t>
              </a:r>
              <a:endParaRPr lang="en-US" sz="1200" dirty="0">
                <a:solidFill>
                  <a:schemeClr val="accent1">
                    <a:lumMod val="50000"/>
                  </a:schemeClr>
                </a:solidFill>
                <a:latin typeface="Garamond" pitchFamily="18" charset="0"/>
              </a:endParaRPr>
            </a:p>
          </p:txBody>
        </p:sp>
        <p:sp>
          <p:nvSpPr>
            <p:cNvPr id="225" name="Text Box 2865"/>
            <p:cNvSpPr txBox="1">
              <a:spLocks noChangeArrowheads="1"/>
            </p:cNvSpPr>
            <p:nvPr/>
          </p:nvSpPr>
          <p:spPr bwMode="auto">
            <a:xfrm>
              <a:off x="7384977" y="3768918"/>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226" name="Text Box 2866"/>
            <p:cNvSpPr txBox="1">
              <a:spLocks noChangeArrowheads="1"/>
            </p:cNvSpPr>
            <p:nvPr/>
          </p:nvSpPr>
          <p:spPr bwMode="auto">
            <a:xfrm>
              <a:off x="8472415" y="3767330"/>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700</a:t>
              </a:r>
              <a:endParaRPr lang="en-US" sz="900">
                <a:solidFill>
                  <a:schemeClr val="accent1">
                    <a:lumMod val="50000"/>
                  </a:schemeClr>
                </a:solidFill>
                <a:latin typeface="Garamond" pitchFamily="18" charset="0"/>
              </a:endParaRPr>
            </a:p>
          </p:txBody>
        </p:sp>
        <p:sp>
          <p:nvSpPr>
            <p:cNvPr id="214" name="Rectangle 2867"/>
            <p:cNvSpPr>
              <a:spLocks noChangeArrowheads="1"/>
            </p:cNvSpPr>
            <p:nvPr/>
          </p:nvSpPr>
          <p:spPr bwMode="auto">
            <a:xfrm>
              <a:off x="7712002" y="3233933"/>
              <a:ext cx="304800" cy="228600"/>
            </a:xfrm>
            <a:prstGeom prst="rect">
              <a:avLst/>
            </a:prstGeom>
            <a:ln>
              <a:noFill/>
            </a:ln>
            <a:effectLst/>
            <a:extLs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215" name="Rectangle 2868"/>
            <p:cNvSpPr>
              <a:spLocks noChangeArrowheads="1"/>
            </p:cNvSpPr>
            <p:nvPr/>
          </p:nvSpPr>
          <p:spPr bwMode="auto">
            <a:xfrm>
              <a:off x="8093002" y="3233933"/>
              <a:ext cx="76200" cy="152400"/>
            </a:xfrm>
            <a:prstGeom prst="rect">
              <a:avLst/>
            </a:prstGeom>
            <a:ln>
              <a:noFill/>
            </a:ln>
            <a:effectLst/>
            <a:extLs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useBgFill="1">
          <p:nvSpPr>
            <p:cNvPr id="219" name="Rectangle 218"/>
            <p:cNvSpPr/>
            <p:nvPr/>
          </p:nvSpPr>
          <p:spPr>
            <a:xfrm rot="2962995">
              <a:off x="7933939" y="3114451"/>
              <a:ext cx="318126" cy="12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559702" y="3386613"/>
              <a:ext cx="1334828" cy="381013"/>
            </a:xfrm>
            <a:custGeom>
              <a:avLst/>
              <a:gdLst>
                <a:gd name="connsiteX0" fmla="*/ 0 w 1334828"/>
                <a:gd name="connsiteY0" fmla="*/ 362852 h 381013"/>
                <a:gd name="connsiteX1" fmla="*/ 0 w 1334828"/>
                <a:gd name="connsiteY1" fmla="*/ 362852 h 381013"/>
                <a:gd name="connsiteX2" fmla="*/ 38879 w 1334828"/>
                <a:gd name="connsiteY2" fmla="*/ 358532 h 381013"/>
                <a:gd name="connsiteX3" fmla="*/ 64798 w 1334828"/>
                <a:gd name="connsiteY3" fmla="*/ 345573 h 381013"/>
                <a:gd name="connsiteX4" fmla="*/ 107996 w 1334828"/>
                <a:gd name="connsiteY4" fmla="*/ 341253 h 381013"/>
                <a:gd name="connsiteX5" fmla="*/ 125275 w 1334828"/>
                <a:gd name="connsiteY5" fmla="*/ 315336 h 381013"/>
                <a:gd name="connsiteX6" fmla="*/ 142555 w 1334828"/>
                <a:gd name="connsiteY6" fmla="*/ 289418 h 381013"/>
                <a:gd name="connsiteX7" fmla="*/ 151194 w 1334828"/>
                <a:gd name="connsiteY7" fmla="*/ 263500 h 381013"/>
                <a:gd name="connsiteX8" fmla="*/ 155514 w 1334828"/>
                <a:gd name="connsiteY8" fmla="*/ 250541 h 381013"/>
                <a:gd name="connsiteX9" fmla="*/ 159834 w 1334828"/>
                <a:gd name="connsiteY9" fmla="*/ 237582 h 381013"/>
                <a:gd name="connsiteX10" fmla="*/ 168474 w 1334828"/>
                <a:gd name="connsiteY10" fmla="*/ 228942 h 381013"/>
                <a:gd name="connsiteX11" fmla="*/ 177113 w 1334828"/>
                <a:gd name="connsiteY11" fmla="*/ 198705 h 381013"/>
                <a:gd name="connsiteX12" fmla="*/ 181433 w 1334828"/>
                <a:gd name="connsiteY12" fmla="*/ 185746 h 381013"/>
                <a:gd name="connsiteX13" fmla="*/ 190073 w 1334828"/>
                <a:gd name="connsiteY13" fmla="*/ 142549 h 381013"/>
                <a:gd name="connsiteX14" fmla="*/ 198713 w 1334828"/>
                <a:gd name="connsiteY14" fmla="*/ 116631 h 381013"/>
                <a:gd name="connsiteX15" fmla="*/ 207352 w 1334828"/>
                <a:gd name="connsiteY15" fmla="*/ 99353 h 381013"/>
                <a:gd name="connsiteX16" fmla="*/ 220312 w 1334828"/>
                <a:gd name="connsiteY16" fmla="*/ 60476 h 381013"/>
                <a:gd name="connsiteX17" fmla="*/ 233271 w 1334828"/>
                <a:gd name="connsiteY17" fmla="*/ 34558 h 381013"/>
                <a:gd name="connsiteX18" fmla="*/ 254870 w 1334828"/>
                <a:gd name="connsiteY18" fmla="*/ 17279 h 381013"/>
                <a:gd name="connsiteX19" fmla="*/ 259190 w 1334828"/>
                <a:gd name="connsiteY19" fmla="*/ 4320 h 381013"/>
                <a:gd name="connsiteX20" fmla="*/ 272150 w 1334828"/>
                <a:gd name="connsiteY20" fmla="*/ 0 h 381013"/>
                <a:gd name="connsiteX21" fmla="*/ 362866 w 1334828"/>
                <a:gd name="connsiteY21" fmla="*/ 4320 h 381013"/>
                <a:gd name="connsiteX22" fmla="*/ 375826 w 1334828"/>
                <a:gd name="connsiteY22" fmla="*/ 30238 h 381013"/>
                <a:gd name="connsiteX23" fmla="*/ 384465 w 1334828"/>
                <a:gd name="connsiteY23" fmla="*/ 47517 h 381013"/>
                <a:gd name="connsiteX24" fmla="*/ 393105 w 1334828"/>
                <a:gd name="connsiteY24" fmla="*/ 73435 h 381013"/>
                <a:gd name="connsiteX25" fmla="*/ 401745 w 1334828"/>
                <a:gd name="connsiteY25" fmla="*/ 133910 h 381013"/>
                <a:gd name="connsiteX26" fmla="*/ 419024 w 1334828"/>
                <a:gd name="connsiteY26" fmla="*/ 172787 h 381013"/>
                <a:gd name="connsiteX27" fmla="*/ 431983 w 1334828"/>
                <a:gd name="connsiteY27" fmla="*/ 181426 h 381013"/>
                <a:gd name="connsiteX28" fmla="*/ 436303 w 1334828"/>
                <a:gd name="connsiteY28" fmla="*/ 194385 h 381013"/>
                <a:gd name="connsiteX29" fmla="*/ 522700 w 1334828"/>
                <a:gd name="connsiteY29" fmla="*/ 181426 h 381013"/>
                <a:gd name="connsiteX30" fmla="*/ 527020 w 1334828"/>
                <a:gd name="connsiteY30" fmla="*/ 146869 h 381013"/>
                <a:gd name="connsiteX31" fmla="*/ 539979 w 1334828"/>
                <a:gd name="connsiteY31" fmla="*/ 99353 h 381013"/>
                <a:gd name="connsiteX32" fmla="*/ 544299 w 1334828"/>
                <a:gd name="connsiteY32" fmla="*/ 73435 h 381013"/>
                <a:gd name="connsiteX33" fmla="*/ 552939 w 1334828"/>
                <a:gd name="connsiteY33" fmla="*/ 43197 h 381013"/>
                <a:gd name="connsiteX34" fmla="*/ 557258 w 1334828"/>
                <a:gd name="connsiteY34" fmla="*/ 25918 h 381013"/>
                <a:gd name="connsiteX35" fmla="*/ 574538 w 1334828"/>
                <a:gd name="connsiteY35" fmla="*/ 4320 h 381013"/>
                <a:gd name="connsiteX36" fmla="*/ 639335 w 1334828"/>
                <a:gd name="connsiteY36" fmla="*/ 0 h 381013"/>
                <a:gd name="connsiteX37" fmla="*/ 764610 w 1334828"/>
                <a:gd name="connsiteY37" fmla="*/ 12959 h 381013"/>
                <a:gd name="connsiteX38" fmla="*/ 803489 w 1334828"/>
                <a:gd name="connsiteY38" fmla="*/ 17279 h 381013"/>
                <a:gd name="connsiteX39" fmla="*/ 907165 w 1334828"/>
                <a:gd name="connsiteY39" fmla="*/ 30238 h 381013"/>
                <a:gd name="connsiteX40" fmla="*/ 941723 w 1334828"/>
                <a:gd name="connsiteY40" fmla="*/ 38877 h 381013"/>
                <a:gd name="connsiteX41" fmla="*/ 959003 w 1334828"/>
                <a:gd name="connsiteY41" fmla="*/ 60476 h 381013"/>
                <a:gd name="connsiteX42" fmla="*/ 971962 w 1334828"/>
                <a:gd name="connsiteY42" fmla="*/ 64795 h 381013"/>
                <a:gd name="connsiteX43" fmla="*/ 984922 w 1334828"/>
                <a:gd name="connsiteY43" fmla="*/ 73435 h 381013"/>
                <a:gd name="connsiteX44" fmla="*/ 993561 w 1334828"/>
                <a:gd name="connsiteY44" fmla="*/ 86394 h 381013"/>
                <a:gd name="connsiteX45" fmla="*/ 1006521 w 1334828"/>
                <a:gd name="connsiteY45" fmla="*/ 99353 h 381013"/>
                <a:gd name="connsiteX46" fmla="*/ 1023800 w 1334828"/>
                <a:gd name="connsiteY46" fmla="*/ 120951 h 381013"/>
                <a:gd name="connsiteX47" fmla="*/ 1045399 w 1334828"/>
                <a:gd name="connsiteY47" fmla="*/ 159828 h 381013"/>
                <a:gd name="connsiteX48" fmla="*/ 1058359 w 1334828"/>
                <a:gd name="connsiteY48" fmla="*/ 190065 h 381013"/>
                <a:gd name="connsiteX49" fmla="*/ 1079958 w 1334828"/>
                <a:gd name="connsiteY49" fmla="*/ 224623 h 381013"/>
                <a:gd name="connsiteX50" fmla="*/ 1092917 w 1334828"/>
                <a:gd name="connsiteY50" fmla="*/ 250541 h 381013"/>
                <a:gd name="connsiteX51" fmla="*/ 1097237 w 1334828"/>
                <a:gd name="connsiteY51" fmla="*/ 263500 h 381013"/>
                <a:gd name="connsiteX52" fmla="*/ 1110197 w 1334828"/>
                <a:gd name="connsiteY52" fmla="*/ 272139 h 381013"/>
                <a:gd name="connsiteX53" fmla="*/ 1136116 w 1334828"/>
                <a:gd name="connsiteY53" fmla="*/ 323975 h 381013"/>
                <a:gd name="connsiteX54" fmla="*/ 1144755 w 1334828"/>
                <a:gd name="connsiteY54" fmla="*/ 349893 h 381013"/>
                <a:gd name="connsiteX55" fmla="*/ 1170674 w 1334828"/>
                <a:gd name="connsiteY55" fmla="*/ 358532 h 381013"/>
                <a:gd name="connsiteX56" fmla="*/ 1187954 w 1334828"/>
                <a:gd name="connsiteY56" fmla="*/ 362852 h 381013"/>
                <a:gd name="connsiteX57" fmla="*/ 1205233 w 1334828"/>
                <a:gd name="connsiteY57" fmla="*/ 371491 h 381013"/>
                <a:gd name="connsiteX58" fmla="*/ 1239792 w 1334828"/>
                <a:gd name="connsiteY58" fmla="*/ 375811 h 381013"/>
                <a:gd name="connsiteX59" fmla="*/ 1334828 w 1334828"/>
                <a:gd name="connsiteY59" fmla="*/ 380130 h 381013"/>
                <a:gd name="connsiteX60" fmla="*/ 1334828 w 1334828"/>
                <a:gd name="connsiteY60" fmla="*/ 380130 h 381013"/>
                <a:gd name="connsiteX61" fmla="*/ 1334828 w 1334828"/>
                <a:gd name="connsiteY61" fmla="*/ 380130 h 381013"/>
                <a:gd name="connsiteX62" fmla="*/ 1334828 w 1334828"/>
                <a:gd name="connsiteY62" fmla="*/ 38013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4828" h="381013">
                  <a:moveTo>
                    <a:pt x="0" y="362852"/>
                  </a:moveTo>
                  <a:lnTo>
                    <a:pt x="0" y="362852"/>
                  </a:lnTo>
                  <a:cubicBezTo>
                    <a:pt x="12960" y="361412"/>
                    <a:pt x="26229" y="361694"/>
                    <a:pt x="38879" y="358532"/>
                  </a:cubicBezTo>
                  <a:cubicBezTo>
                    <a:pt x="90143" y="345716"/>
                    <a:pt x="16637" y="352983"/>
                    <a:pt x="64798" y="345573"/>
                  </a:cubicBezTo>
                  <a:cubicBezTo>
                    <a:pt x="79101" y="343372"/>
                    <a:pt x="93597" y="342693"/>
                    <a:pt x="107996" y="341253"/>
                  </a:cubicBezTo>
                  <a:cubicBezTo>
                    <a:pt x="113756" y="332614"/>
                    <a:pt x="117933" y="322678"/>
                    <a:pt x="125275" y="315336"/>
                  </a:cubicBezTo>
                  <a:cubicBezTo>
                    <a:pt x="136262" y="304349"/>
                    <a:pt x="135582" y="306850"/>
                    <a:pt x="142555" y="289418"/>
                  </a:cubicBezTo>
                  <a:cubicBezTo>
                    <a:pt x="145937" y="280963"/>
                    <a:pt x="148314" y="272139"/>
                    <a:pt x="151194" y="263500"/>
                  </a:cubicBezTo>
                  <a:lnTo>
                    <a:pt x="155514" y="250541"/>
                  </a:lnTo>
                  <a:cubicBezTo>
                    <a:pt x="156954" y="246221"/>
                    <a:pt x="156614" y="240802"/>
                    <a:pt x="159834" y="237582"/>
                  </a:cubicBezTo>
                  <a:lnTo>
                    <a:pt x="168474" y="228942"/>
                  </a:lnTo>
                  <a:cubicBezTo>
                    <a:pt x="178832" y="197870"/>
                    <a:pt x="166265" y="236673"/>
                    <a:pt x="177113" y="198705"/>
                  </a:cubicBezTo>
                  <a:cubicBezTo>
                    <a:pt x="178364" y="194327"/>
                    <a:pt x="180409" y="190183"/>
                    <a:pt x="181433" y="185746"/>
                  </a:cubicBezTo>
                  <a:cubicBezTo>
                    <a:pt x="184735" y="171438"/>
                    <a:pt x="185429" y="156480"/>
                    <a:pt x="190073" y="142549"/>
                  </a:cubicBezTo>
                  <a:cubicBezTo>
                    <a:pt x="192953" y="133910"/>
                    <a:pt x="194640" y="124776"/>
                    <a:pt x="198713" y="116631"/>
                  </a:cubicBezTo>
                  <a:cubicBezTo>
                    <a:pt x="201593" y="110872"/>
                    <a:pt x="204960" y="105332"/>
                    <a:pt x="207352" y="99353"/>
                  </a:cubicBezTo>
                  <a:lnTo>
                    <a:pt x="220312" y="60476"/>
                  </a:lnTo>
                  <a:cubicBezTo>
                    <a:pt x="224874" y="46790"/>
                    <a:pt x="223702" y="46520"/>
                    <a:pt x="233271" y="34558"/>
                  </a:cubicBezTo>
                  <a:cubicBezTo>
                    <a:pt x="240306" y="25764"/>
                    <a:pt x="245247" y="23694"/>
                    <a:pt x="254870" y="17279"/>
                  </a:cubicBezTo>
                  <a:cubicBezTo>
                    <a:pt x="256310" y="12959"/>
                    <a:pt x="255970" y="7540"/>
                    <a:pt x="259190" y="4320"/>
                  </a:cubicBezTo>
                  <a:cubicBezTo>
                    <a:pt x="262410" y="1100"/>
                    <a:pt x="267596" y="0"/>
                    <a:pt x="272150" y="0"/>
                  </a:cubicBezTo>
                  <a:cubicBezTo>
                    <a:pt x="302423" y="0"/>
                    <a:pt x="332627" y="2880"/>
                    <a:pt x="362866" y="4320"/>
                  </a:cubicBezTo>
                  <a:cubicBezTo>
                    <a:pt x="379467" y="29220"/>
                    <a:pt x="365097" y="5204"/>
                    <a:pt x="375826" y="30238"/>
                  </a:cubicBezTo>
                  <a:cubicBezTo>
                    <a:pt x="378363" y="36157"/>
                    <a:pt x="382073" y="41538"/>
                    <a:pt x="384465" y="47517"/>
                  </a:cubicBezTo>
                  <a:cubicBezTo>
                    <a:pt x="387847" y="55972"/>
                    <a:pt x="393105" y="73435"/>
                    <a:pt x="393105" y="73435"/>
                  </a:cubicBezTo>
                  <a:cubicBezTo>
                    <a:pt x="394384" y="83666"/>
                    <a:pt x="398631" y="121452"/>
                    <a:pt x="401745" y="133910"/>
                  </a:cubicBezTo>
                  <a:cubicBezTo>
                    <a:pt x="404597" y="145319"/>
                    <a:pt x="409567" y="163331"/>
                    <a:pt x="419024" y="172787"/>
                  </a:cubicBezTo>
                  <a:cubicBezTo>
                    <a:pt x="422695" y="176458"/>
                    <a:pt x="427663" y="178546"/>
                    <a:pt x="431983" y="181426"/>
                  </a:cubicBezTo>
                  <a:cubicBezTo>
                    <a:pt x="433423" y="185746"/>
                    <a:pt x="431777" y="193882"/>
                    <a:pt x="436303" y="194385"/>
                  </a:cubicBezTo>
                  <a:cubicBezTo>
                    <a:pt x="497744" y="201211"/>
                    <a:pt x="492973" y="201241"/>
                    <a:pt x="522700" y="181426"/>
                  </a:cubicBezTo>
                  <a:cubicBezTo>
                    <a:pt x="524140" y="169907"/>
                    <a:pt x="524881" y="158279"/>
                    <a:pt x="527020" y="146869"/>
                  </a:cubicBezTo>
                  <a:cubicBezTo>
                    <a:pt x="531198" y="124588"/>
                    <a:pt x="534038" y="117174"/>
                    <a:pt x="539979" y="99353"/>
                  </a:cubicBezTo>
                  <a:cubicBezTo>
                    <a:pt x="541419" y="90714"/>
                    <a:pt x="542581" y="82023"/>
                    <a:pt x="544299" y="73435"/>
                  </a:cubicBezTo>
                  <a:cubicBezTo>
                    <a:pt x="548803" y="50917"/>
                    <a:pt x="547447" y="62419"/>
                    <a:pt x="552939" y="43197"/>
                  </a:cubicBezTo>
                  <a:cubicBezTo>
                    <a:pt x="554570" y="37489"/>
                    <a:pt x="555627" y="31626"/>
                    <a:pt x="557258" y="25918"/>
                  </a:cubicBezTo>
                  <a:cubicBezTo>
                    <a:pt x="560122" y="15893"/>
                    <a:pt x="561322" y="6523"/>
                    <a:pt x="574538" y="4320"/>
                  </a:cubicBezTo>
                  <a:cubicBezTo>
                    <a:pt x="595890" y="761"/>
                    <a:pt x="617736" y="1440"/>
                    <a:pt x="639335" y="0"/>
                  </a:cubicBezTo>
                  <a:cubicBezTo>
                    <a:pt x="797090" y="15025"/>
                    <a:pt x="678707" y="2854"/>
                    <a:pt x="764610" y="12959"/>
                  </a:cubicBezTo>
                  <a:cubicBezTo>
                    <a:pt x="777560" y="14482"/>
                    <a:pt x="790627" y="15135"/>
                    <a:pt x="803489" y="17279"/>
                  </a:cubicBezTo>
                  <a:cubicBezTo>
                    <a:pt x="896836" y="32836"/>
                    <a:pt x="774761" y="21411"/>
                    <a:pt x="907165" y="30238"/>
                  </a:cubicBezTo>
                  <a:cubicBezTo>
                    <a:pt x="911805" y="31166"/>
                    <a:pt x="935084" y="34894"/>
                    <a:pt x="941723" y="38877"/>
                  </a:cubicBezTo>
                  <a:cubicBezTo>
                    <a:pt x="959336" y="49445"/>
                    <a:pt x="941345" y="46350"/>
                    <a:pt x="959003" y="60476"/>
                  </a:cubicBezTo>
                  <a:cubicBezTo>
                    <a:pt x="962559" y="63320"/>
                    <a:pt x="967642" y="63355"/>
                    <a:pt x="971962" y="64795"/>
                  </a:cubicBezTo>
                  <a:cubicBezTo>
                    <a:pt x="976282" y="67675"/>
                    <a:pt x="981251" y="69764"/>
                    <a:pt x="984922" y="73435"/>
                  </a:cubicBezTo>
                  <a:cubicBezTo>
                    <a:pt x="988593" y="77106"/>
                    <a:pt x="990237" y="82406"/>
                    <a:pt x="993561" y="86394"/>
                  </a:cubicBezTo>
                  <a:cubicBezTo>
                    <a:pt x="997472" y="91087"/>
                    <a:pt x="1002610" y="94660"/>
                    <a:pt x="1006521" y="99353"/>
                  </a:cubicBezTo>
                  <a:cubicBezTo>
                    <a:pt x="1033775" y="132056"/>
                    <a:pt x="998657" y="95808"/>
                    <a:pt x="1023800" y="120951"/>
                  </a:cubicBezTo>
                  <a:cubicBezTo>
                    <a:pt x="1034372" y="152664"/>
                    <a:pt x="1026001" y="140430"/>
                    <a:pt x="1045399" y="159828"/>
                  </a:cubicBezTo>
                  <a:cubicBezTo>
                    <a:pt x="1059309" y="201556"/>
                    <a:pt x="1037000" y="136669"/>
                    <a:pt x="1058359" y="190065"/>
                  </a:cubicBezTo>
                  <a:cubicBezTo>
                    <a:pt x="1071445" y="222779"/>
                    <a:pt x="1057822" y="209865"/>
                    <a:pt x="1079958" y="224623"/>
                  </a:cubicBezTo>
                  <a:cubicBezTo>
                    <a:pt x="1090817" y="257196"/>
                    <a:pt x="1076169" y="217046"/>
                    <a:pt x="1092917" y="250541"/>
                  </a:cubicBezTo>
                  <a:cubicBezTo>
                    <a:pt x="1094953" y="254614"/>
                    <a:pt x="1094392" y="259945"/>
                    <a:pt x="1097237" y="263500"/>
                  </a:cubicBezTo>
                  <a:cubicBezTo>
                    <a:pt x="1100480" y="267554"/>
                    <a:pt x="1105877" y="269259"/>
                    <a:pt x="1110197" y="272139"/>
                  </a:cubicBezTo>
                  <a:cubicBezTo>
                    <a:pt x="1132525" y="305631"/>
                    <a:pt x="1124194" y="288209"/>
                    <a:pt x="1136116" y="323975"/>
                  </a:cubicBezTo>
                  <a:cubicBezTo>
                    <a:pt x="1136116" y="323976"/>
                    <a:pt x="1144753" y="349893"/>
                    <a:pt x="1144755" y="349893"/>
                  </a:cubicBezTo>
                  <a:cubicBezTo>
                    <a:pt x="1153395" y="352773"/>
                    <a:pt x="1161839" y="356323"/>
                    <a:pt x="1170674" y="358532"/>
                  </a:cubicBezTo>
                  <a:cubicBezTo>
                    <a:pt x="1176434" y="359972"/>
                    <a:pt x="1182395" y="360767"/>
                    <a:pt x="1187954" y="362852"/>
                  </a:cubicBezTo>
                  <a:cubicBezTo>
                    <a:pt x="1193983" y="365113"/>
                    <a:pt x="1198986" y="369929"/>
                    <a:pt x="1205233" y="371491"/>
                  </a:cubicBezTo>
                  <a:cubicBezTo>
                    <a:pt x="1216496" y="374307"/>
                    <a:pt x="1228299" y="374169"/>
                    <a:pt x="1239792" y="375811"/>
                  </a:cubicBezTo>
                  <a:cubicBezTo>
                    <a:pt x="1296538" y="383917"/>
                    <a:pt x="1235643" y="380130"/>
                    <a:pt x="1334828" y="380130"/>
                  </a:cubicBezTo>
                  <a:lnTo>
                    <a:pt x="1334828" y="380130"/>
                  </a:lnTo>
                  <a:lnTo>
                    <a:pt x="1334828" y="380130"/>
                  </a:lnTo>
                  <a:lnTo>
                    <a:pt x="1334828" y="380130"/>
                  </a:lnTo>
                </a:path>
              </a:pathLst>
            </a:custGeom>
            <a:ln w="952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053283" y="4648200"/>
            <a:ext cx="1903413" cy="1903502"/>
            <a:chOff x="7065096" y="4436968"/>
            <a:chExt cx="1903413" cy="1495424"/>
          </a:xfrm>
        </p:grpSpPr>
        <p:sp>
          <p:nvSpPr>
            <p:cNvPr id="193324" name="Line 2860"/>
            <p:cNvSpPr>
              <a:spLocks noChangeShapeType="1"/>
            </p:cNvSpPr>
            <p:nvPr/>
          </p:nvSpPr>
          <p:spPr bwMode="auto">
            <a:xfrm>
              <a:off x="7368309" y="5579967"/>
              <a:ext cx="1600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93325" name="Line 2861"/>
            <p:cNvSpPr>
              <a:spLocks noChangeShapeType="1"/>
            </p:cNvSpPr>
            <p:nvPr/>
          </p:nvSpPr>
          <p:spPr bwMode="auto">
            <a:xfrm flipV="1">
              <a:off x="7368309" y="4436968"/>
              <a:ext cx="0" cy="1142999"/>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solidFill>
                  <a:schemeClr val="accent1">
                    <a:lumMod val="50000"/>
                  </a:schemeClr>
                </a:solidFill>
              </a:endParaRPr>
            </a:p>
          </p:txBody>
        </p:sp>
        <p:sp>
          <p:nvSpPr>
            <p:cNvPr id="193327" name="Text Box 2863"/>
            <p:cNvSpPr txBox="1">
              <a:spLocks noChangeArrowheads="1"/>
            </p:cNvSpPr>
            <p:nvPr/>
          </p:nvSpPr>
          <p:spPr bwMode="auto">
            <a:xfrm>
              <a:off x="7444509" y="5656167"/>
              <a:ext cx="1198563"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a:solidFill>
                    <a:schemeClr val="accent1">
                      <a:lumMod val="50000"/>
                    </a:schemeClr>
                  </a:solidFill>
                  <a:latin typeface="Garamond" pitchFamily="18" charset="0"/>
                </a:rPr>
                <a:t>Wavelength</a:t>
              </a:r>
              <a:r>
                <a:rPr lang="tr-TR" sz="1200" dirty="0" smtClean="0">
                  <a:solidFill>
                    <a:schemeClr val="accent1">
                      <a:lumMod val="50000"/>
                    </a:schemeClr>
                  </a:solidFill>
                  <a:latin typeface="Garamond" pitchFamily="18" charset="0"/>
                </a:rPr>
                <a:t> </a:t>
              </a:r>
              <a:r>
                <a:rPr lang="tr-TR" sz="1200" dirty="0">
                  <a:solidFill>
                    <a:schemeClr val="accent1">
                      <a:lumMod val="50000"/>
                    </a:schemeClr>
                  </a:solidFill>
                  <a:latin typeface="Garamond" pitchFamily="18" charset="0"/>
                </a:rPr>
                <a:t>(nm)</a:t>
              </a:r>
              <a:endParaRPr lang="en-US" sz="1200" dirty="0">
                <a:solidFill>
                  <a:schemeClr val="accent1">
                    <a:lumMod val="50000"/>
                  </a:schemeClr>
                </a:solidFill>
                <a:latin typeface="Garamond" pitchFamily="18" charset="0"/>
              </a:endParaRPr>
            </a:p>
          </p:txBody>
        </p:sp>
        <p:sp>
          <p:nvSpPr>
            <p:cNvPr id="193328" name="Text Box 2864"/>
            <p:cNvSpPr txBox="1">
              <a:spLocks noChangeArrowheads="1"/>
            </p:cNvSpPr>
            <p:nvPr/>
          </p:nvSpPr>
          <p:spPr bwMode="auto">
            <a:xfrm rot="16200000">
              <a:off x="6736484" y="4790980"/>
              <a:ext cx="933449" cy="276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1200" dirty="0">
                  <a:solidFill>
                    <a:schemeClr val="accent1">
                      <a:lumMod val="50000"/>
                    </a:schemeClr>
                  </a:solidFill>
                  <a:latin typeface="Garamond" pitchFamily="18" charset="0"/>
                </a:rPr>
                <a:t>Intensity</a:t>
              </a:r>
              <a:r>
                <a:rPr lang="tr-TR" sz="1200" dirty="0" smtClean="0">
                  <a:solidFill>
                    <a:schemeClr val="accent1">
                      <a:lumMod val="50000"/>
                    </a:schemeClr>
                  </a:solidFill>
                  <a:latin typeface="Garamond" pitchFamily="18" charset="0"/>
                </a:rPr>
                <a:t>(au</a:t>
              </a:r>
              <a:r>
                <a:rPr lang="tr-TR" sz="1200" dirty="0">
                  <a:solidFill>
                    <a:schemeClr val="accent1">
                      <a:lumMod val="50000"/>
                    </a:schemeClr>
                  </a:solidFill>
                  <a:latin typeface="Garamond" pitchFamily="18" charset="0"/>
                </a:rPr>
                <a:t>)</a:t>
              </a:r>
              <a:endParaRPr lang="en-US" sz="1200" dirty="0">
                <a:solidFill>
                  <a:schemeClr val="accent1">
                    <a:lumMod val="50000"/>
                  </a:schemeClr>
                </a:solidFill>
                <a:latin typeface="Garamond" pitchFamily="18" charset="0"/>
              </a:endParaRPr>
            </a:p>
          </p:txBody>
        </p:sp>
        <p:sp>
          <p:nvSpPr>
            <p:cNvPr id="193329" name="Text Box 2865"/>
            <p:cNvSpPr txBox="1">
              <a:spLocks noChangeArrowheads="1"/>
            </p:cNvSpPr>
            <p:nvPr/>
          </p:nvSpPr>
          <p:spPr bwMode="auto">
            <a:xfrm>
              <a:off x="7271471" y="5581555"/>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a:solidFill>
                    <a:schemeClr val="accent1">
                      <a:lumMod val="50000"/>
                    </a:schemeClr>
                  </a:solidFill>
                  <a:latin typeface="Garamond" pitchFamily="18" charset="0"/>
                </a:rPr>
                <a:t>350</a:t>
              </a:r>
              <a:endParaRPr lang="en-US" sz="900">
                <a:solidFill>
                  <a:schemeClr val="accent1">
                    <a:lumMod val="50000"/>
                  </a:schemeClr>
                </a:solidFill>
                <a:latin typeface="Garamond" pitchFamily="18" charset="0"/>
              </a:endParaRPr>
            </a:p>
          </p:txBody>
        </p:sp>
        <p:sp>
          <p:nvSpPr>
            <p:cNvPr id="193330" name="Text Box 2866"/>
            <p:cNvSpPr txBox="1">
              <a:spLocks noChangeArrowheads="1"/>
            </p:cNvSpPr>
            <p:nvPr/>
          </p:nvSpPr>
          <p:spPr bwMode="auto">
            <a:xfrm>
              <a:off x="8358909" y="5579967"/>
              <a:ext cx="3460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tr-TR" sz="900" dirty="0">
                  <a:solidFill>
                    <a:schemeClr val="accent1">
                      <a:lumMod val="50000"/>
                    </a:schemeClr>
                  </a:solidFill>
                  <a:latin typeface="Garamond" pitchFamily="18" charset="0"/>
                </a:rPr>
                <a:t>700</a:t>
              </a:r>
              <a:endParaRPr lang="en-US" sz="900" dirty="0">
                <a:solidFill>
                  <a:schemeClr val="accent1">
                    <a:lumMod val="50000"/>
                  </a:schemeClr>
                </a:solidFill>
                <a:latin typeface="Garamond" pitchFamily="18" charset="0"/>
              </a:endParaRPr>
            </a:p>
          </p:txBody>
        </p:sp>
        <p:sp>
          <p:nvSpPr>
            <p:cNvPr id="193331" name="Rectangle 2867"/>
            <p:cNvSpPr>
              <a:spLocks noChangeArrowheads="1"/>
            </p:cNvSpPr>
            <p:nvPr/>
          </p:nvSpPr>
          <p:spPr bwMode="auto">
            <a:xfrm>
              <a:off x="7598496" y="5046570"/>
              <a:ext cx="304800" cy="228600"/>
            </a:xfrm>
            <a:prstGeom prst="rect">
              <a:avLst/>
            </a:prstGeom>
            <a:ln>
              <a:noFill/>
            </a:ln>
            <a:effectLst/>
            <a:extLs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p:nvSpPr>
            <p:cNvPr id="193332" name="Rectangle 2868"/>
            <p:cNvSpPr>
              <a:spLocks noChangeArrowheads="1"/>
            </p:cNvSpPr>
            <p:nvPr/>
          </p:nvSpPr>
          <p:spPr bwMode="auto">
            <a:xfrm>
              <a:off x="7979496" y="5046570"/>
              <a:ext cx="76200" cy="152400"/>
            </a:xfrm>
            <a:prstGeom prst="rect">
              <a:avLst/>
            </a:prstGeom>
            <a:ln>
              <a:noFill/>
            </a:ln>
            <a:effectLst/>
            <a:extLst>
              <a:ext uri="{91240B29-F687-4f45-9708-019B960494DF}">
                <a14:hiddenLine xmlns:a14="http://schemas.microsoft.com/office/drawing/2010/main" xmlns="" w="9525"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chemeClr val="accent1">
                    <a:lumMod val="50000"/>
                  </a:schemeClr>
                </a:solidFill>
              </a:endParaRPr>
            </a:p>
          </p:txBody>
        </p:sp>
        <p:sp useBgFill="1">
          <p:nvSpPr>
            <p:cNvPr id="2" name="Rectangle 1"/>
            <p:cNvSpPr/>
            <p:nvPr/>
          </p:nvSpPr>
          <p:spPr>
            <a:xfrm rot="1185097">
              <a:off x="7549463" y="5054376"/>
              <a:ext cx="318126" cy="266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389780" y="5107057"/>
              <a:ext cx="1453238" cy="85233"/>
            </a:xfrm>
            <a:custGeom>
              <a:avLst/>
              <a:gdLst>
                <a:gd name="connsiteX0" fmla="*/ 0 w 1453238"/>
                <a:gd name="connsiteY0" fmla="*/ 76709 h 85233"/>
                <a:gd name="connsiteX1" fmla="*/ 0 w 1453238"/>
                <a:gd name="connsiteY1" fmla="*/ 76709 h 85233"/>
                <a:gd name="connsiteX2" fmla="*/ 383552 w 1453238"/>
                <a:gd name="connsiteY2" fmla="*/ 80971 h 85233"/>
                <a:gd name="connsiteX3" fmla="*/ 634992 w 1453238"/>
                <a:gd name="connsiteY3" fmla="*/ 80971 h 85233"/>
                <a:gd name="connsiteX4" fmla="*/ 647777 w 1453238"/>
                <a:gd name="connsiteY4" fmla="*/ 76709 h 85233"/>
                <a:gd name="connsiteX5" fmla="*/ 664824 w 1453238"/>
                <a:gd name="connsiteY5" fmla="*/ 55401 h 85233"/>
                <a:gd name="connsiteX6" fmla="*/ 677609 w 1453238"/>
                <a:gd name="connsiteY6" fmla="*/ 51140 h 85233"/>
                <a:gd name="connsiteX7" fmla="*/ 686133 w 1453238"/>
                <a:gd name="connsiteY7" fmla="*/ 21308 h 85233"/>
                <a:gd name="connsiteX8" fmla="*/ 690394 w 1453238"/>
                <a:gd name="connsiteY8" fmla="*/ 8524 h 85233"/>
                <a:gd name="connsiteX9" fmla="*/ 698918 w 1453238"/>
                <a:gd name="connsiteY9" fmla="*/ 0 h 85233"/>
                <a:gd name="connsiteX10" fmla="*/ 775628 w 1453238"/>
                <a:gd name="connsiteY10" fmla="*/ 4262 h 85233"/>
                <a:gd name="connsiteX11" fmla="*/ 784152 w 1453238"/>
                <a:gd name="connsiteY11" fmla="*/ 12785 h 85233"/>
                <a:gd name="connsiteX12" fmla="*/ 796937 w 1453238"/>
                <a:gd name="connsiteY12" fmla="*/ 38355 h 85233"/>
                <a:gd name="connsiteX13" fmla="*/ 822507 w 1453238"/>
                <a:gd name="connsiteY13" fmla="*/ 46878 h 85233"/>
                <a:gd name="connsiteX14" fmla="*/ 873647 w 1453238"/>
                <a:gd name="connsiteY14" fmla="*/ 55401 h 85233"/>
                <a:gd name="connsiteX15" fmla="*/ 886432 w 1453238"/>
                <a:gd name="connsiteY15" fmla="*/ 63925 h 85233"/>
                <a:gd name="connsiteX16" fmla="*/ 903479 w 1453238"/>
                <a:gd name="connsiteY16" fmla="*/ 68186 h 85233"/>
                <a:gd name="connsiteX17" fmla="*/ 1039853 w 1453238"/>
                <a:gd name="connsiteY17" fmla="*/ 76709 h 85233"/>
                <a:gd name="connsiteX18" fmla="*/ 1453238 w 1453238"/>
                <a:gd name="connsiteY18" fmla="*/ 76709 h 85233"/>
                <a:gd name="connsiteX19" fmla="*/ 1453238 w 1453238"/>
                <a:gd name="connsiteY19" fmla="*/ 76709 h 8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3238" h="85233">
                  <a:moveTo>
                    <a:pt x="0" y="76709"/>
                  </a:moveTo>
                  <a:lnTo>
                    <a:pt x="0" y="76709"/>
                  </a:lnTo>
                  <a:lnTo>
                    <a:pt x="383552" y="80971"/>
                  </a:lnTo>
                  <a:cubicBezTo>
                    <a:pt x="606674" y="84570"/>
                    <a:pt x="448763" y="88421"/>
                    <a:pt x="634992" y="80971"/>
                  </a:cubicBezTo>
                  <a:cubicBezTo>
                    <a:pt x="639254" y="79550"/>
                    <a:pt x="643925" y="79020"/>
                    <a:pt x="647777" y="76709"/>
                  </a:cubicBezTo>
                  <a:cubicBezTo>
                    <a:pt x="665162" y="66279"/>
                    <a:pt x="647394" y="69344"/>
                    <a:pt x="664824" y="55401"/>
                  </a:cubicBezTo>
                  <a:cubicBezTo>
                    <a:pt x="668332" y="52595"/>
                    <a:pt x="673347" y="52560"/>
                    <a:pt x="677609" y="51140"/>
                  </a:cubicBezTo>
                  <a:cubicBezTo>
                    <a:pt x="687823" y="20501"/>
                    <a:pt x="675436" y="58748"/>
                    <a:pt x="686133" y="21308"/>
                  </a:cubicBezTo>
                  <a:cubicBezTo>
                    <a:pt x="687367" y="16989"/>
                    <a:pt x="688083" y="12376"/>
                    <a:pt x="690394" y="8524"/>
                  </a:cubicBezTo>
                  <a:cubicBezTo>
                    <a:pt x="692461" y="5078"/>
                    <a:pt x="696077" y="2841"/>
                    <a:pt x="698918" y="0"/>
                  </a:cubicBezTo>
                  <a:cubicBezTo>
                    <a:pt x="724488" y="1421"/>
                    <a:pt x="750302" y="463"/>
                    <a:pt x="775628" y="4262"/>
                  </a:cubicBezTo>
                  <a:cubicBezTo>
                    <a:pt x="779602" y="4858"/>
                    <a:pt x="782085" y="9340"/>
                    <a:pt x="784152" y="12785"/>
                  </a:cubicBezTo>
                  <a:cubicBezTo>
                    <a:pt x="789448" y="21611"/>
                    <a:pt x="786588" y="31887"/>
                    <a:pt x="796937" y="38355"/>
                  </a:cubicBezTo>
                  <a:cubicBezTo>
                    <a:pt x="804556" y="43117"/>
                    <a:pt x="813984" y="44037"/>
                    <a:pt x="822507" y="46878"/>
                  </a:cubicBezTo>
                  <a:cubicBezTo>
                    <a:pt x="847498" y="55208"/>
                    <a:pt x="830819" y="50643"/>
                    <a:pt x="873647" y="55401"/>
                  </a:cubicBezTo>
                  <a:cubicBezTo>
                    <a:pt x="877909" y="58242"/>
                    <a:pt x="881724" y="61907"/>
                    <a:pt x="886432" y="63925"/>
                  </a:cubicBezTo>
                  <a:cubicBezTo>
                    <a:pt x="891816" y="66232"/>
                    <a:pt x="897847" y="66577"/>
                    <a:pt x="903479" y="68186"/>
                  </a:cubicBezTo>
                  <a:cubicBezTo>
                    <a:pt x="962939" y="85174"/>
                    <a:pt x="842315" y="75141"/>
                    <a:pt x="1039853" y="76709"/>
                  </a:cubicBezTo>
                  <a:lnTo>
                    <a:pt x="1453238" y="76709"/>
                  </a:lnTo>
                  <a:lnTo>
                    <a:pt x="1453238" y="76709"/>
                  </a:lnTo>
                </a:path>
              </a:pathLst>
            </a:custGeom>
            <a:ln w="127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xmlns="" val="1702514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nodeType="withEffect">
                                  <p:stCondLst>
                                    <p:cond delay="1000"/>
                                  </p:stCondLst>
                                  <p:childTnLst>
                                    <p:animMotion origin="layout" path="M 1.94444E-6 4.44444E-6 L 0.93663 -0.54306 " pathEditMode="relative" rAng="0" ptsTypes="AA">
                                      <p:cBhvr>
                                        <p:cTn id="6" dur="2000" fill="hold"/>
                                        <p:tgtEl>
                                          <p:spTgt spid="193223"/>
                                        </p:tgtEl>
                                        <p:attrNameLst>
                                          <p:attrName>ppt_x</p:attrName>
                                          <p:attrName>ppt_y</p:attrName>
                                        </p:attrNameLst>
                                      </p:cBhvr>
                                      <p:rCtr x="46823" y="-27153"/>
                                    </p:animMotion>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49" presetClass="path" presetSubtype="0" fill="hold" grpId="0" nodeType="withEffect">
                                  <p:stCondLst>
                                    <p:cond delay="4000"/>
                                  </p:stCondLst>
                                  <p:childTnLst>
                                    <p:animMotion origin="layout" path="M 0.01319 -0.01019 L 0.68819 0.20092 " pathEditMode="relative" rAng="0" ptsTypes="AA">
                                      <p:cBhvr>
                                        <p:cTn id="11" dur="2000" fill="hold"/>
                                        <p:tgtEl>
                                          <p:spTgt spid="190748"/>
                                        </p:tgtEl>
                                        <p:attrNameLst>
                                          <p:attrName>ppt_x</p:attrName>
                                          <p:attrName>ppt_y</p:attrName>
                                        </p:attrNameLst>
                                      </p:cBhvr>
                                      <p:rCtr x="33750" y="10556"/>
                                    </p:animMotion>
                                  </p:childTnLst>
                                </p:cTn>
                              </p:par>
                              <p:par>
                                <p:cTn id="12" presetID="1" presetClass="entr" presetSubtype="0" fill="hold" grpId="0" nodeType="withEffect">
                                  <p:stCondLst>
                                    <p:cond delay="5400"/>
                                  </p:stCondLst>
                                  <p:childTnLst>
                                    <p:set>
                                      <p:cBhvr>
                                        <p:cTn id="13" dur="1" fill="hold">
                                          <p:stCondLst>
                                            <p:cond delay="0"/>
                                          </p:stCondLst>
                                        </p:cTn>
                                        <p:tgtEl>
                                          <p:spTgt spid="190540"/>
                                        </p:tgtEl>
                                        <p:attrNameLst>
                                          <p:attrName>style.visibility</p:attrName>
                                        </p:attrNameLst>
                                      </p:cBhvr>
                                      <p:to>
                                        <p:strVal val="visible"/>
                                      </p:to>
                                    </p:set>
                                  </p:childTnLst>
                                </p:cTn>
                              </p:par>
                              <p:par>
                                <p:cTn id="14" presetID="56" presetClass="path" presetSubtype="0" fill="hold" nodeType="withEffect">
                                  <p:stCondLst>
                                    <p:cond delay="5000"/>
                                  </p:stCondLst>
                                  <p:childTnLst>
                                    <p:animMotion origin="layout" path="M 0.0033 4.44444E-6 L 0.93993 -0.54306 " pathEditMode="relative" rAng="0" ptsTypes="AA">
                                      <p:cBhvr>
                                        <p:cTn id="15" dur="2000" fill="hold"/>
                                        <p:tgtEl>
                                          <p:spTgt spid="190981"/>
                                        </p:tgtEl>
                                        <p:attrNameLst>
                                          <p:attrName>ppt_x</p:attrName>
                                          <p:attrName>ppt_y</p:attrName>
                                        </p:attrNameLst>
                                      </p:cBhvr>
                                      <p:rCtr x="46823" y="-27153"/>
                                    </p:animMotion>
                                  </p:childTnLst>
                                  <p:subTnLst>
                                    <p:set>
                                      <p:cBhvr override="childStyle">
                                        <p:cTn dur="1" fill="hold" display="0" masterRel="sameClick" afterEffect="1">
                                          <p:stCondLst>
                                            <p:cond evt="end" delay="0">
                                              <p:tn val="14"/>
                                            </p:cond>
                                          </p:stCondLst>
                                        </p:cTn>
                                        <p:tgtEl>
                                          <p:spTgt spid="190981"/>
                                        </p:tgtEl>
                                        <p:attrNameLst>
                                          <p:attrName>style.visibility</p:attrName>
                                        </p:attrNameLst>
                                      </p:cBhvr>
                                      <p:to>
                                        <p:strVal val="hidden"/>
                                      </p:to>
                                    </p:set>
                                  </p:subTnLst>
                                </p:cTn>
                              </p:par>
                            </p:childTnLst>
                          </p:cTn>
                        </p:par>
                        <p:par>
                          <p:cTn id="16" fill="hold">
                            <p:stCondLst>
                              <p:cond delay="10000"/>
                            </p:stCondLst>
                            <p:childTnLst>
                              <p:par>
                                <p:cTn id="17" presetID="9" presetClass="exit" presetSubtype="0" fill="hold" grpId="1" nodeType="afterEffect">
                                  <p:stCondLst>
                                    <p:cond delay="0"/>
                                  </p:stCondLst>
                                  <p:childTnLst>
                                    <p:animEffect transition="out" filter="dissolve">
                                      <p:cBhvr>
                                        <p:cTn id="18" dur="500"/>
                                        <p:tgtEl>
                                          <p:spTgt spid="190540"/>
                                        </p:tgtEl>
                                      </p:cBhvr>
                                    </p:animEffect>
                                    <p:set>
                                      <p:cBhvr>
                                        <p:cTn id="19" dur="1" fill="hold">
                                          <p:stCondLst>
                                            <p:cond delay="499"/>
                                          </p:stCondLst>
                                        </p:cTn>
                                        <p:tgtEl>
                                          <p:spTgt spid="190540"/>
                                        </p:tgtEl>
                                        <p:attrNameLst>
                                          <p:attrName>style.visibility</p:attrName>
                                        </p:attrNameLst>
                                      </p:cBhvr>
                                      <p:to>
                                        <p:strVal val="hidden"/>
                                      </p:to>
                                    </p:set>
                                  </p:childTnLst>
                                </p:cTn>
                              </p:par>
                            </p:childTnLst>
                          </p:cTn>
                        </p:par>
                        <p:par>
                          <p:cTn id="20" fill="hold">
                            <p:stCondLst>
                              <p:cond delay="10500"/>
                            </p:stCondLst>
                            <p:childTnLst>
                              <p:par>
                                <p:cTn id="21" presetID="1"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10500"/>
                            </p:stCondLst>
                            <p:childTnLst>
                              <p:par>
                                <p:cTn id="24" presetID="1" presetClass="entr" presetSubtype="0" fill="hold" nodeType="afterEffect">
                                  <p:stCondLst>
                                    <p:cond delay="2000"/>
                                  </p:stCondLst>
                                  <p:childTnLst>
                                    <p:set>
                                      <p:cBhvr>
                                        <p:cTn id="25" dur="1" fill="hold">
                                          <p:stCondLst>
                                            <p:cond delay="0"/>
                                          </p:stCondLst>
                                        </p:cTn>
                                        <p:tgtEl>
                                          <p:spTgt spid="21"/>
                                        </p:tgtEl>
                                        <p:attrNameLst>
                                          <p:attrName>style.visibility</p:attrName>
                                        </p:attrNameLst>
                                      </p:cBhvr>
                                      <p:to>
                                        <p:strVal val="visible"/>
                                      </p:to>
                                    </p:set>
                                  </p:childTnLst>
                                </p:cTn>
                              </p:par>
                              <p:par>
                                <p:cTn id="26" presetID="56" presetClass="path" presetSubtype="0" fill="hold" nodeType="withEffect">
                                  <p:stCondLst>
                                    <p:cond delay="2000"/>
                                  </p:stCondLst>
                                  <p:childTnLst>
                                    <p:animMotion origin="layout" path="M 0.0033 4.44444E-6 L 0.93993 -0.54306 " pathEditMode="relative" rAng="0" ptsTypes="AA">
                                      <p:cBhvr>
                                        <p:cTn id="27" dur="2000" fill="hold"/>
                                        <p:tgtEl>
                                          <p:spTgt spid="193223"/>
                                        </p:tgtEl>
                                        <p:attrNameLst>
                                          <p:attrName>ppt_x</p:attrName>
                                          <p:attrName>ppt_y</p:attrName>
                                        </p:attrNameLst>
                                      </p:cBhvr>
                                      <p:rCtr x="46823" y="-27153"/>
                                    </p:animMotion>
                                  </p:childTnLst>
                                </p:cTn>
                              </p:par>
                              <p:par>
                                <p:cTn id="28" presetID="49" presetClass="path" presetSubtype="0" fill="hold" grpId="1" nodeType="withEffect">
                                  <p:stCondLst>
                                    <p:cond delay="5000"/>
                                  </p:stCondLst>
                                  <p:childTnLst>
                                    <p:animMotion origin="layout" path="M 0.00833 -0.01019 L 0.69652 0.20185 " pathEditMode="relative" rAng="0" ptsTypes="AA">
                                      <p:cBhvr>
                                        <p:cTn id="29" dur="2000" fill="hold"/>
                                        <p:tgtEl>
                                          <p:spTgt spid="190748"/>
                                        </p:tgtEl>
                                        <p:attrNameLst>
                                          <p:attrName>ppt_x</p:attrName>
                                          <p:attrName>ppt_y</p:attrName>
                                        </p:attrNameLst>
                                      </p:cBhvr>
                                      <p:rCtr x="34410" y="10602"/>
                                    </p:animMotion>
                                  </p:childTnLst>
                                </p:cTn>
                              </p:par>
                              <p:par>
                                <p:cTn id="30" presetID="1" presetClass="entr" presetSubtype="0" fill="hold" grpId="2" nodeType="withEffect">
                                  <p:stCondLst>
                                    <p:cond delay="6500"/>
                                  </p:stCondLst>
                                  <p:childTnLst>
                                    <p:set>
                                      <p:cBhvr>
                                        <p:cTn id="31" dur="1" fill="hold">
                                          <p:stCondLst>
                                            <p:cond delay="0"/>
                                          </p:stCondLst>
                                        </p:cTn>
                                        <p:tgtEl>
                                          <p:spTgt spid="190540"/>
                                        </p:tgtEl>
                                        <p:attrNameLst>
                                          <p:attrName>style.visibility</p:attrName>
                                        </p:attrNameLst>
                                      </p:cBhvr>
                                      <p:to>
                                        <p:strVal val="visible"/>
                                      </p:to>
                                    </p:set>
                                  </p:childTnLst>
                                </p:cTn>
                              </p:par>
                              <p:par>
                                <p:cTn id="32" presetID="56" presetClass="path" presetSubtype="0" fill="hold" nodeType="withEffect">
                                  <p:stCondLst>
                                    <p:cond delay="6000"/>
                                  </p:stCondLst>
                                  <p:childTnLst>
                                    <p:animMotion origin="layout" path="M 1.94444E-6 4.44444E-6 L 0.93663 -0.54306 " pathEditMode="relative" rAng="0" ptsTypes="AA">
                                      <p:cBhvr>
                                        <p:cTn id="33" dur="2000" fill="hold"/>
                                        <p:tgtEl>
                                          <p:spTgt spid="193223"/>
                                        </p:tgtEl>
                                        <p:attrNameLst>
                                          <p:attrName>ppt_x</p:attrName>
                                          <p:attrName>ppt_y</p:attrName>
                                        </p:attrNameLst>
                                      </p:cBhvr>
                                      <p:rCtr x="46823" y="-27153"/>
                                    </p:animMotion>
                                  </p:childTnLst>
                                </p:cTn>
                              </p:par>
                              <p:par>
                                <p:cTn id="34" presetID="9" presetClass="exit" presetSubtype="0" fill="hold" grpId="3" nodeType="withEffect">
                                  <p:stCondLst>
                                    <p:cond delay="8000"/>
                                  </p:stCondLst>
                                  <p:childTnLst>
                                    <p:animEffect transition="out" filter="dissolve">
                                      <p:cBhvr>
                                        <p:cTn id="35" dur="500"/>
                                        <p:tgtEl>
                                          <p:spTgt spid="190540"/>
                                        </p:tgtEl>
                                      </p:cBhvr>
                                    </p:animEffect>
                                    <p:set>
                                      <p:cBhvr>
                                        <p:cTn id="36" dur="1" fill="hold">
                                          <p:stCondLst>
                                            <p:cond delay="499"/>
                                          </p:stCondLst>
                                        </p:cTn>
                                        <p:tgtEl>
                                          <p:spTgt spid="190540"/>
                                        </p:tgtEl>
                                        <p:attrNameLst>
                                          <p:attrName>style.visibility</p:attrName>
                                        </p:attrNameLst>
                                      </p:cBhvr>
                                      <p:to>
                                        <p:strVal val="hidden"/>
                                      </p:to>
                                    </p:set>
                                  </p:childTnLst>
                                </p:cTn>
                              </p:par>
                              <p:par>
                                <p:cTn id="37" presetID="56" presetClass="path" presetSubtype="0" fill="hold" nodeType="withEffect">
                                  <p:stCondLst>
                                    <p:cond delay="10000"/>
                                  </p:stCondLst>
                                  <p:childTnLst>
                                    <p:animMotion origin="layout" path="M 1.94444E-6 4.44444E-6 L 0.93663 -0.54306 " pathEditMode="relative" rAng="0" ptsTypes="AA">
                                      <p:cBhvr>
                                        <p:cTn id="38" dur="2000" fill="hold"/>
                                        <p:tgtEl>
                                          <p:spTgt spid="193223"/>
                                        </p:tgtEl>
                                        <p:attrNameLst>
                                          <p:attrName>ppt_x</p:attrName>
                                          <p:attrName>ppt_y</p:attrName>
                                        </p:attrNameLst>
                                      </p:cBhvr>
                                      <p:rCtr x="46823" y="-27153"/>
                                    </p:animMotion>
                                  </p:childTnLst>
                                </p:cTn>
                              </p:par>
                              <p:par>
                                <p:cTn id="39" presetID="49" presetClass="path" presetSubtype="0" fill="hold" grpId="2" nodeType="withEffect">
                                  <p:stCondLst>
                                    <p:cond delay="13000"/>
                                  </p:stCondLst>
                                  <p:childTnLst>
                                    <p:animMotion origin="layout" path="M 4.44444E-6 -0.01019 L 0.69652 0.20185 " pathEditMode="relative" rAng="0" ptsTypes="AA">
                                      <p:cBhvr>
                                        <p:cTn id="40" dur="2000" fill="hold"/>
                                        <p:tgtEl>
                                          <p:spTgt spid="190748"/>
                                        </p:tgtEl>
                                        <p:attrNameLst>
                                          <p:attrName>ppt_x</p:attrName>
                                          <p:attrName>ppt_y</p:attrName>
                                        </p:attrNameLst>
                                      </p:cBhvr>
                                      <p:rCtr x="34826" y="10602"/>
                                    </p:animMotion>
                                  </p:childTnLst>
                                </p:cTn>
                              </p:par>
                              <p:par>
                                <p:cTn id="41" presetID="1" presetClass="entr" presetSubtype="0" fill="hold" grpId="4" nodeType="withEffect">
                                  <p:stCondLst>
                                    <p:cond delay="14500"/>
                                  </p:stCondLst>
                                  <p:childTnLst>
                                    <p:set>
                                      <p:cBhvr>
                                        <p:cTn id="42" dur="1" fill="hold">
                                          <p:stCondLst>
                                            <p:cond delay="0"/>
                                          </p:stCondLst>
                                        </p:cTn>
                                        <p:tgtEl>
                                          <p:spTgt spid="190540"/>
                                        </p:tgtEl>
                                        <p:attrNameLst>
                                          <p:attrName>style.visibility</p:attrName>
                                        </p:attrNameLst>
                                      </p:cBhvr>
                                      <p:to>
                                        <p:strVal val="visible"/>
                                      </p:to>
                                    </p:set>
                                  </p:childTnLst>
                                </p:cTn>
                              </p:par>
                              <p:par>
                                <p:cTn id="43" presetID="56" presetClass="path" presetSubtype="0" fill="hold" nodeType="withEffect">
                                  <p:stCondLst>
                                    <p:cond delay="14000"/>
                                  </p:stCondLst>
                                  <p:childTnLst>
                                    <p:animMotion origin="layout" path="M 1.94444E-6 4.44444E-6 L 0.93663 -0.54306 " pathEditMode="relative" rAng="0" ptsTypes="AA">
                                      <p:cBhvr>
                                        <p:cTn id="44" dur="2000" fill="hold"/>
                                        <p:tgtEl>
                                          <p:spTgt spid="193223"/>
                                        </p:tgtEl>
                                        <p:attrNameLst>
                                          <p:attrName>ppt_x</p:attrName>
                                          <p:attrName>ppt_y</p:attrName>
                                        </p:attrNameLst>
                                      </p:cBhvr>
                                      <p:rCtr x="46823" y="-27153"/>
                                    </p:animMotion>
                                  </p:childTnLst>
                                </p:cTn>
                              </p:par>
                              <p:par>
                                <p:cTn id="45" presetID="9" presetClass="exit" presetSubtype="0" fill="hold" grpId="5" nodeType="withEffect">
                                  <p:stCondLst>
                                    <p:cond delay="16000"/>
                                  </p:stCondLst>
                                  <p:childTnLst>
                                    <p:animEffect transition="out" filter="dissolve">
                                      <p:cBhvr>
                                        <p:cTn id="46" dur="500"/>
                                        <p:tgtEl>
                                          <p:spTgt spid="190540"/>
                                        </p:tgtEl>
                                      </p:cBhvr>
                                    </p:animEffect>
                                    <p:set>
                                      <p:cBhvr>
                                        <p:cTn id="47" dur="1" fill="hold">
                                          <p:stCondLst>
                                            <p:cond delay="499"/>
                                          </p:stCondLst>
                                        </p:cTn>
                                        <p:tgtEl>
                                          <p:spTgt spid="1905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40" grpId="0" animBg="1"/>
      <p:bldP spid="190540" grpId="1" animBg="1"/>
      <p:bldP spid="190540" grpId="2" animBg="1"/>
      <p:bldP spid="190540" grpId="3" animBg="1"/>
      <p:bldP spid="190540" grpId="4" animBg="1"/>
      <p:bldP spid="190540" grpId="5" animBg="1"/>
      <p:bldP spid="190748" grpId="0" animBg="1"/>
      <p:bldP spid="190748" grpId="1" animBg="1"/>
      <p:bldP spid="190748"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67544" y="404664"/>
            <a:ext cx="8260672" cy="1039427"/>
          </a:xfrm>
        </p:spPr>
        <p:txBody>
          <a:bodyPr>
            <a:normAutofit/>
          </a:bodyPr>
          <a:lstStyle/>
          <a:p>
            <a:r>
              <a:rPr lang="en-US" sz="2800" dirty="0" smtClean="0"/>
              <a:t>Femtosecond transient absorption spectroscopy experiment </a:t>
            </a:r>
            <a:endParaRPr lang="en-US" sz="2800" dirty="0"/>
          </a:p>
        </p:txBody>
      </p:sp>
      <p:pic>
        <p:nvPicPr>
          <p:cNvPr id="4" name="Picture 3"/>
          <p:cNvPicPr>
            <a:picLocks noChangeAspect="1"/>
          </p:cNvPicPr>
          <p:nvPr/>
        </p:nvPicPr>
        <p:blipFill>
          <a:blip r:embed="rId2"/>
          <a:stretch>
            <a:fillRect/>
          </a:stretch>
        </p:blipFill>
        <p:spPr>
          <a:xfrm>
            <a:off x="302771" y="2183596"/>
            <a:ext cx="4009964" cy="28768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extBox 1"/>
          <p:cNvSpPr txBox="1"/>
          <p:nvPr/>
        </p:nvSpPr>
        <p:spPr>
          <a:xfrm>
            <a:off x="4771832" y="1758131"/>
            <a:ext cx="4093442" cy="27699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200" dirty="0" smtClean="0">
                <a:solidFill>
                  <a:schemeClr val="bg1">
                    <a:lumMod val="50000"/>
                  </a:schemeClr>
                </a:solidFill>
              </a:rPr>
              <a:t>                   Example Transient Absorption </a:t>
            </a:r>
            <a:r>
              <a:rPr lang="en-US" sz="1200" dirty="0">
                <a:solidFill>
                  <a:schemeClr val="bg1">
                    <a:lumMod val="50000"/>
                  </a:schemeClr>
                </a:solidFill>
              </a:rPr>
              <a:t>D</a:t>
            </a:r>
            <a:r>
              <a:rPr lang="en-US" sz="1200" dirty="0" smtClean="0">
                <a:solidFill>
                  <a:schemeClr val="bg1">
                    <a:lumMod val="50000"/>
                  </a:schemeClr>
                </a:solidFill>
              </a:rPr>
              <a:t>ata</a:t>
            </a:r>
            <a:endParaRPr lang="en-US" sz="1200" dirty="0">
              <a:solidFill>
                <a:schemeClr val="bg1">
                  <a:lumMod val="50000"/>
                </a:schemeClr>
              </a:solidFill>
            </a:endParaRPr>
          </a:p>
        </p:txBody>
      </p:sp>
      <p:grpSp>
        <p:nvGrpSpPr>
          <p:cNvPr id="35" name="Group 34"/>
          <p:cNvGrpSpPr/>
          <p:nvPr/>
        </p:nvGrpSpPr>
        <p:grpSpPr>
          <a:xfrm>
            <a:off x="5660235" y="2269964"/>
            <a:ext cx="2503338" cy="1870025"/>
            <a:chOff x="5660235" y="2269964"/>
            <a:chExt cx="2503338" cy="1870025"/>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0235" y="2269964"/>
              <a:ext cx="2503338" cy="1870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Box 28"/>
            <p:cNvSpPr txBox="1"/>
            <p:nvPr/>
          </p:nvSpPr>
          <p:spPr>
            <a:xfrm>
              <a:off x="7518751" y="3119337"/>
              <a:ext cx="312906" cy="215444"/>
            </a:xfrm>
            <a:prstGeom prst="rect">
              <a:avLst/>
            </a:prstGeom>
            <a:noFill/>
          </p:spPr>
          <p:txBody>
            <a:bodyPr wrap="none" rtlCol="0">
              <a:spAutoFit/>
            </a:bodyPr>
            <a:lstStyle/>
            <a:p>
              <a:r>
                <a:rPr lang="en-US" sz="800" dirty="0" smtClean="0"/>
                <a:t>SA</a:t>
              </a:r>
              <a:endParaRPr lang="en-US" sz="800" dirty="0"/>
            </a:p>
          </p:txBody>
        </p:sp>
        <p:sp>
          <p:nvSpPr>
            <p:cNvPr id="30" name="TextBox 29"/>
            <p:cNvSpPr txBox="1"/>
            <p:nvPr/>
          </p:nvSpPr>
          <p:spPr>
            <a:xfrm>
              <a:off x="6201880" y="3487181"/>
              <a:ext cx="312906" cy="215444"/>
            </a:xfrm>
            <a:prstGeom prst="rect">
              <a:avLst/>
            </a:prstGeom>
            <a:noFill/>
          </p:spPr>
          <p:txBody>
            <a:bodyPr wrap="none" rtlCol="0">
              <a:spAutoFit/>
            </a:bodyPr>
            <a:lstStyle/>
            <a:p>
              <a:r>
                <a:rPr lang="en-US" sz="800" dirty="0" smtClean="0"/>
                <a:t>SA</a:t>
              </a:r>
              <a:endParaRPr lang="en-US" sz="800" dirty="0"/>
            </a:p>
          </p:txBody>
        </p:sp>
      </p:grpSp>
      <p:grpSp>
        <p:nvGrpSpPr>
          <p:cNvPr id="36" name="Group 35"/>
          <p:cNvGrpSpPr/>
          <p:nvPr/>
        </p:nvGrpSpPr>
        <p:grpSpPr>
          <a:xfrm>
            <a:off x="4927163" y="4293696"/>
            <a:ext cx="3801053" cy="2389294"/>
            <a:chOff x="4771832" y="4412790"/>
            <a:chExt cx="3801053" cy="2389294"/>
          </a:xfrm>
        </p:grpSpPr>
        <p:grpSp>
          <p:nvGrpSpPr>
            <p:cNvPr id="28" name="Group 27"/>
            <p:cNvGrpSpPr/>
            <p:nvPr/>
          </p:nvGrpSpPr>
          <p:grpSpPr>
            <a:xfrm>
              <a:off x="4771832" y="4412790"/>
              <a:ext cx="3801053" cy="2389294"/>
              <a:chOff x="4771832" y="4412790"/>
              <a:chExt cx="3801053" cy="2389294"/>
            </a:xfrm>
          </p:grpSpPr>
          <p:grpSp>
            <p:nvGrpSpPr>
              <p:cNvPr id="24" name="Group 23"/>
              <p:cNvGrpSpPr/>
              <p:nvPr/>
            </p:nvGrpSpPr>
            <p:grpSpPr>
              <a:xfrm>
                <a:off x="4771832" y="4412790"/>
                <a:ext cx="3801053" cy="2389294"/>
                <a:chOff x="4689597" y="4129756"/>
                <a:chExt cx="4175677" cy="2588154"/>
              </a:xfrm>
            </p:grpSpPr>
            <p:pic>
              <p:nvPicPr>
                <p:cNvPr id="22" name="Picture 21"/>
                <p:cNvPicPr/>
                <p:nvPr/>
              </p:nvPicPr>
              <p:blipFill rotWithShape="1">
                <a:blip r:embed="rId4">
                  <a:extLst>
                    <a:ext uri="{28A0092B-C50C-407E-A947-70E740481C1C}">
                      <a14:useLocalDpi xmlns:a14="http://schemas.microsoft.com/office/drawing/2010/main" xmlns="" val="0"/>
                    </a:ext>
                  </a:extLst>
                </a:blip>
                <a:srcRect r="64436"/>
                <a:stretch/>
              </p:blipFill>
              <p:spPr bwMode="auto">
                <a:xfrm>
                  <a:off x="4689597" y="4129756"/>
                  <a:ext cx="2156367" cy="2459148"/>
                </a:xfrm>
                <a:prstGeom prst="rect">
                  <a:avLst/>
                </a:prstGeom>
                <a:noFill/>
                <a:ln>
                  <a:noFill/>
                </a:ln>
              </p:spPr>
            </p:pic>
            <p:pic>
              <p:nvPicPr>
                <p:cNvPr id="23" name="Picture 22"/>
                <p:cNvPicPr/>
                <p:nvPr/>
              </p:nvPicPr>
              <p:blipFill rotWithShape="1">
                <a:blip r:embed="rId4">
                  <a:extLst>
                    <a:ext uri="{28A0092B-C50C-407E-A947-70E740481C1C}">
                      <a14:useLocalDpi xmlns:a14="http://schemas.microsoft.com/office/drawing/2010/main" xmlns="" val="0"/>
                    </a:ext>
                  </a:extLst>
                </a:blip>
                <a:srcRect l="66475" r="222" b="-5201"/>
                <a:stretch/>
              </p:blipFill>
              <p:spPr bwMode="auto">
                <a:xfrm>
                  <a:off x="6845964" y="4130853"/>
                  <a:ext cx="2019310" cy="2587057"/>
                </a:xfrm>
                <a:prstGeom prst="rect">
                  <a:avLst/>
                </a:prstGeom>
                <a:noFill/>
                <a:ln>
                  <a:noFill/>
                </a:ln>
              </p:spPr>
            </p:pic>
          </p:grpSp>
          <p:sp>
            <p:nvSpPr>
              <p:cNvPr id="26" name="TextBox 25"/>
              <p:cNvSpPr txBox="1"/>
              <p:nvPr/>
            </p:nvSpPr>
            <p:spPr>
              <a:xfrm>
                <a:off x="6514786" y="4495102"/>
                <a:ext cx="184666" cy="369332"/>
              </a:xfrm>
              <a:prstGeom prst="rect">
                <a:avLst/>
              </a:prstGeom>
              <a:solidFill>
                <a:srgbClr val="FFFFFF"/>
              </a:solidFill>
            </p:spPr>
            <p:txBody>
              <a:bodyPr wrap="none" rtlCol="0">
                <a:spAutoFit/>
              </a:bodyPr>
              <a:lstStyle/>
              <a:p>
                <a:endParaRPr lang="en-US" dirty="0"/>
              </a:p>
            </p:txBody>
          </p:sp>
          <p:sp>
            <p:nvSpPr>
              <p:cNvPr id="27" name="TextBox 26"/>
              <p:cNvSpPr txBox="1"/>
              <p:nvPr/>
            </p:nvSpPr>
            <p:spPr>
              <a:xfrm>
                <a:off x="8226525" y="4495102"/>
                <a:ext cx="184666" cy="369332"/>
              </a:xfrm>
              <a:prstGeom prst="rect">
                <a:avLst/>
              </a:prstGeom>
              <a:solidFill>
                <a:srgbClr val="FFFFFF"/>
              </a:solidFill>
            </p:spPr>
            <p:txBody>
              <a:bodyPr wrap="none" rtlCol="0">
                <a:spAutoFit/>
              </a:bodyPr>
              <a:lstStyle/>
              <a:p>
                <a:endParaRPr lang="en-US" dirty="0"/>
              </a:p>
            </p:txBody>
          </p:sp>
        </p:grpSp>
        <p:sp>
          <p:nvSpPr>
            <p:cNvPr id="31" name="TextBox 30"/>
            <p:cNvSpPr txBox="1"/>
            <p:nvPr/>
          </p:nvSpPr>
          <p:spPr>
            <a:xfrm>
              <a:off x="7685373" y="5994380"/>
              <a:ext cx="312906" cy="215444"/>
            </a:xfrm>
            <a:prstGeom prst="rect">
              <a:avLst/>
            </a:prstGeom>
            <a:noFill/>
          </p:spPr>
          <p:txBody>
            <a:bodyPr wrap="none" rtlCol="0">
              <a:spAutoFit/>
            </a:bodyPr>
            <a:lstStyle/>
            <a:p>
              <a:r>
                <a:rPr lang="en-US" sz="800" dirty="0" smtClean="0"/>
                <a:t>SA</a:t>
              </a:r>
              <a:endParaRPr lang="en-US" sz="800" dirty="0"/>
            </a:p>
          </p:txBody>
        </p:sp>
        <p:sp>
          <p:nvSpPr>
            <p:cNvPr id="32" name="TextBox 31"/>
            <p:cNvSpPr txBox="1"/>
            <p:nvPr/>
          </p:nvSpPr>
          <p:spPr>
            <a:xfrm>
              <a:off x="7068099" y="4467693"/>
              <a:ext cx="366657" cy="215444"/>
            </a:xfrm>
            <a:prstGeom prst="rect">
              <a:avLst/>
            </a:prstGeom>
            <a:noFill/>
          </p:spPr>
          <p:txBody>
            <a:bodyPr wrap="none" rtlCol="0">
              <a:spAutoFit/>
            </a:bodyPr>
            <a:lstStyle/>
            <a:p>
              <a:r>
                <a:rPr lang="en-US" sz="800" dirty="0" smtClean="0"/>
                <a:t>ESA</a:t>
              </a:r>
              <a:endParaRPr lang="en-US" sz="800" dirty="0"/>
            </a:p>
          </p:txBody>
        </p:sp>
        <p:sp>
          <p:nvSpPr>
            <p:cNvPr id="33" name="TextBox 32"/>
            <p:cNvSpPr txBox="1"/>
            <p:nvPr/>
          </p:nvSpPr>
          <p:spPr>
            <a:xfrm>
              <a:off x="5110249" y="4575415"/>
              <a:ext cx="366657" cy="215444"/>
            </a:xfrm>
            <a:prstGeom prst="rect">
              <a:avLst/>
            </a:prstGeom>
            <a:noFill/>
          </p:spPr>
          <p:txBody>
            <a:bodyPr wrap="none" rtlCol="0">
              <a:spAutoFit/>
            </a:bodyPr>
            <a:lstStyle/>
            <a:p>
              <a:r>
                <a:rPr lang="en-US" sz="800" dirty="0" smtClean="0"/>
                <a:t>ESA</a:t>
              </a:r>
              <a:endParaRPr lang="en-US" sz="800" dirty="0"/>
            </a:p>
          </p:txBody>
        </p:sp>
        <p:sp>
          <p:nvSpPr>
            <p:cNvPr id="34" name="TextBox 33"/>
            <p:cNvSpPr txBox="1"/>
            <p:nvPr/>
          </p:nvSpPr>
          <p:spPr>
            <a:xfrm>
              <a:off x="5138782" y="5931336"/>
              <a:ext cx="312906" cy="215444"/>
            </a:xfrm>
            <a:prstGeom prst="rect">
              <a:avLst/>
            </a:prstGeom>
            <a:noFill/>
          </p:spPr>
          <p:txBody>
            <a:bodyPr wrap="none" rtlCol="0">
              <a:spAutoFit/>
            </a:bodyPr>
            <a:lstStyle/>
            <a:p>
              <a:r>
                <a:rPr lang="en-US" sz="800" dirty="0" smtClean="0"/>
                <a:t>SA</a:t>
              </a:r>
              <a:endParaRPr lang="en-US" sz="800" dirty="0"/>
            </a:p>
          </p:txBody>
        </p:sp>
      </p:grpSp>
    </p:spTree>
    <p:extLst>
      <p:ext uri="{BB962C8B-B14F-4D97-AF65-F5344CB8AC3E}">
        <p14:creationId xmlns:p14="http://schemas.microsoft.com/office/powerpoint/2010/main" xmlns="" val="3329901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pic>
        <p:nvPicPr>
          <p:cNvPr id="4" name="Resim 4"/>
          <p:cNvPicPr/>
          <p:nvPr/>
        </p:nvPicPr>
        <p:blipFill>
          <a:blip r:embed="rId3">
            <a:alphaModFix/>
          </a:blip>
          <a:srcRect l="4461" t="22340" r="16322" b="19415"/>
          <a:stretch>
            <a:fillRect/>
          </a:stretch>
        </p:blipFill>
        <p:spPr bwMode="auto">
          <a:xfrm>
            <a:off x="270233" y="1647914"/>
            <a:ext cx="8593401" cy="3620975"/>
          </a:xfrm>
          <a:prstGeom prst="rect">
            <a:avLst/>
          </a:prstGeom>
          <a:noFill/>
          <a:ln w="9525">
            <a:noFill/>
            <a:miter lim="800000"/>
            <a:headEnd/>
            <a:tailEnd/>
          </a:ln>
        </p:spPr>
      </p:pic>
      <p:sp>
        <p:nvSpPr>
          <p:cNvPr id="5" name="Rectangle 4"/>
          <p:cNvSpPr/>
          <p:nvPr/>
        </p:nvSpPr>
        <p:spPr>
          <a:xfrm>
            <a:off x="426128" y="5756870"/>
            <a:ext cx="8437505" cy="923330"/>
          </a:xfrm>
          <a:prstGeom prst="rect">
            <a:avLst/>
          </a:prstGeom>
        </p:spPr>
        <p:txBody>
          <a:bodyPr wrap="square">
            <a:spAutoFit/>
          </a:bodyPr>
          <a:lstStyle/>
          <a:p>
            <a:r>
              <a:rPr lang="en-US" dirty="0"/>
              <a:t>Femtosecond transient absorption spectra as a function of time for </a:t>
            </a:r>
            <a:endParaRPr lang="en-US" dirty="0" smtClean="0"/>
          </a:p>
          <a:p>
            <a:pPr marL="342900" indent="-342900">
              <a:buAutoNum type="alphaLcParenBoth"/>
            </a:pPr>
            <a:r>
              <a:rPr lang="en-US" dirty="0" err="1" smtClean="0"/>
              <a:t>unprotonated</a:t>
            </a:r>
            <a:r>
              <a:rPr lang="en-US" dirty="0" smtClean="0"/>
              <a:t> </a:t>
            </a:r>
            <a:r>
              <a:rPr lang="en-US" dirty="0"/>
              <a:t>and </a:t>
            </a:r>
            <a:endParaRPr lang="en-US" dirty="0" smtClean="0"/>
          </a:p>
          <a:p>
            <a:pPr marL="342900" indent="-342900">
              <a:buAutoNum type="alphaLcParenBoth"/>
            </a:pPr>
            <a:r>
              <a:rPr lang="en-US" dirty="0" smtClean="0"/>
              <a:t>protonated </a:t>
            </a:r>
            <a:r>
              <a:rPr lang="en-US" dirty="0"/>
              <a:t>compound of </a:t>
            </a:r>
            <a:r>
              <a:rPr lang="en-US" b="1" dirty="0"/>
              <a:t>BIMBDP</a:t>
            </a:r>
            <a:endParaRPr lang="en-US" dirty="0"/>
          </a:p>
        </p:txBody>
      </p:sp>
      <p:pic>
        <p:nvPicPr>
          <p:cNvPr id="6" name="Picture 5"/>
          <p:cNvPicPr>
            <a:picLocks noChangeAspect="1"/>
          </p:cNvPicPr>
          <p:nvPr/>
        </p:nvPicPr>
        <p:blipFill rotWithShape="1">
          <a:blip r:embed="rId4"/>
          <a:srcRect t="25258" r="69807"/>
          <a:stretch/>
        </p:blipFill>
        <p:spPr>
          <a:xfrm>
            <a:off x="270233" y="83970"/>
            <a:ext cx="939962" cy="1563944"/>
          </a:xfrm>
          <a:prstGeom prst="rect">
            <a:avLst/>
          </a:prstGeom>
          <a:ln>
            <a:noFill/>
          </a:ln>
          <a:effectLst>
            <a:outerShdw blurRad="292100" dist="139700" dir="2700000" algn="tl" rotWithShape="0">
              <a:srgbClr val="333333">
                <a:alpha val="65000"/>
              </a:srgbClr>
            </a:outerShdw>
          </a:effectLst>
        </p:spPr>
      </p:pic>
      <p:pic>
        <p:nvPicPr>
          <p:cNvPr id="7" name="Resim 250" descr="100E4292"/>
          <p:cNvPicPr/>
          <p:nvPr/>
        </p:nvPicPr>
        <p:blipFill>
          <a:blip r:embed="rId5" cstate="print"/>
          <a:srcRect/>
          <a:stretch>
            <a:fillRect/>
          </a:stretch>
        </p:blipFill>
        <p:spPr bwMode="auto">
          <a:xfrm>
            <a:off x="7820951" y="61696"/>
            <a:ext cx="1242652" cy="1586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63222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4" name="Rectangle 3"/>
          <p:cNvSpPr/>
          <p:nvPr/>
        </p:nvSpPr>
        <p:spPr>
          <a:xfrm>
            <a:off x="293064" y="5678084"/>
            <a:ext cx="8393736" cy="923330"/>
          </a:xfrm>
          <a:prstGeom prst="rect">
            <a:avLst/>
          </a:prstGeom>
        </p:spPr>
        <p:txBody>
          <a:bodyPr wrap="square">
            <a:spAutoFit/>
          </a:bodyPr>
          <a:lstStyle/>
          <a:p>
            <a:pPr algn="ctr"/>
            <a:r>
              <a:rPr lang="en-US" smtClean="0"/>
              <a:t>Femtosecond transient absorption spectra of </a:t>
            </a:r>
            <a:r>
              <a:rPr lang="en-US" b="1" smtClean="0"/>
              <a:t>BIMBDP</a:t>
            </a:r>
            <a:r>
              <a:rPr lang="en-US" smtClean="0"/>
              <a:t> compound in (5:1 MeOH-H</a:t>
            </a:r>
            <a:r>
              <a:rPr lang="en-US" baseline="-25000" smtClean="0"/>
              <a:t>2</a:t>
            </a:r>
            <a:r>
              <a:rPr lang="en-US" smtClean="0"/>
              <a:t>O) with different pH value. The </a:t>
            </a:r>
            <a:r>
              <a:rPr lang="en-US" dirty="0"/>
              <a:t>Fig. inset indicates fast decay of transient band corresponding to LUMO energy level of </a:t>
            </a:r>
            <a:r>
              <a:rPr lang="en-US" dirty="0" err="1"/>
              <a:t>benzimidazole</a:t>
            </a:r>
            <a:r>
              <a:rPr lang="en-US" dirty="0"/>
              <a:t>. </a:t>
            </a:r>
          </a:p>
        </p:txBody>
      </p:sp>
      <p:pic>
        <p:nvPicPr>
          <p:cNvPr id="6" name="Picture 5"/>
          <p:cNvPicPr>
            <a:picLocks noChangeAspect="1"/>
          </p:cNvPicPr>
          <p:nvPr/>
        </p:nvPicPr>
        <p:blipFill rotWithShape="1">
          <a:blip r:embed="rId3"/>
          <a:srcRect t="25258" r="69807"/>
          <a:stretch/>
        </p:blipFill>
        <p:spPr>
          <a:xfrm>
            <a:off x="94457" y="73474"/>
            <a:ext cx="895803" cy="1490470"/>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293064" y="1772329"/>
            <a:ext cx="4020490" cy="3745735"/>
            <a:chOff x="2225675" y="1677219"/>
            <a:chExt cx="4692650" cy="3922631"/>
          </a:xfrm>
        </p:grpSpPr>
        <p:pic>
          <p:nvPicPr>
            <p:cNvPr id="5" name="Resim 2" descr="C:\Users\faafa\Desktop\BIMBOD wavelength vs A pH farki.png"/>
            <p:cNvPicPr/>
            <p:nvPr/>
          </p:nvPicPr>
          <p:blipFill>
            <a:blip r:embed="rId4"/>
            <a:srcRect l="5843" t="10147" r="12679" b="5000"/>
            <a:stretch>
              <a:fillRect/>
            </a:stretch>
          </p:blipFill>
          <p:spPr bwMode="auto">
            <a:xfrm>
              <a:off x="2225675" y="1935900"/>
              <a:ext cx="4692650" cy="3663950"/>
            </a:xfrm>
            <a:prstGeom prst="rect">
              <a:avLst/>
            </a:prstGeom>
            <a:noFill/>
            <a:ln w="9525">
              <a:noFill/>
              <a:miter lim="800000"/>
              <a:headEnd/>
              <a:tailEnd/>
            </a:ln>
          </p:spPr>
        </p:pic>
        <p:sp>
          <p:nvSpPr>
            <p:cNvPr id="3" name="Oval 2"/>
            <p:cNvSpPr/>
            <p:nvPr/>
          </p:nvSpPr>
          <p:spPr>
            <a:xfrm>
              <a:off x="4680888" y="1854115"/>
              <a:ext cx="1238442" cy="811938"/>
            </a:xfrm>
            <a:prstGeom prst="ellipse">
              <a:avLst/>
            </a:prstGeom>
            <a:noFill/>
            <a:ln w="3175" cmpd="sng">
              <a:solidFill>
                <a:srgbClr val="3366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914735" y="1677219"/>
              <a:ext cx="41980" cy="3423968"/>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pic>
        <p:nvPicPr>
          <p:cNvPr id="11" name="Resim 3" descr="C:\Users\faafa\Desktop\Graph1.png"/>
          <p:cNvPicPr/>
          <p:nvPr/>
        </p:nvPicPr>
        <p:blipFill>
          <a:blip r:embed="rId5"/>
          <a:srcRect l="7277" t="10441" r="12789" b="4706"/>
          <a:stretch>
            <a:fillRect/>
          </a:stretch>
        </p:blipFill>
        <p:spPr bwMode="auto">
          <a:xfrm>
            <a:off x="4680888" y="2019344"/>
            <a:ext cx="4120968" cy="3498720"/>
          </a:xfrm>
          <a:prstGeom prst="rect">
            <a:avLst/>
          </a:prstGeom>
          <a:noFill/>
          <a:ln w="9525">
            <a:noFill/>
            <a:miter lim="800000"/>
            <a:headEnd/>
            <a:tailEnd/>
          </a:ln>
        </p:spPr>
      </p:pic>
      <p:sp>
        <p:nvSpPr>
          <p:cNvPr id="12" name="Rectangle 11"/>
          <p:cNvSpPr/>
          <p:nvPr/>
        </p:nvSpPr>
        <p:spPr>
          <a:xfrm>
            <a:off x="5524955" y="2163218"/>
            <a:ext cx="2155458" cy="276999"/>
          </a:xfrm>
          <a:prstGeom prst="rect">
            <a:avLst/>
          </a:prstGeom>
        </p:spPr>
        <p:txBody>
          <a:bodyPr wrap="none">
            <a:spAutoFit/>
          </a:bodyPr>
          <a:lstStyle/>
          <a:p>
            <a:r>
              <a:rPr lang="en-US" sz="1200" dirty="0"/>
              <a:t>532 nm probe wavelength</a:t>
            </a:r>
          </a:p>
        </p:txBody>
      </p:sp>
      <p:pic>
        <p:nvPicPr>
          <p:cNvPr id="13" name="Resim 250" descr="100E4292"/>
          <p:cNvPicPr/>
          <p:nvPr/>
        </p:nvPicPr>
        <p:blipFill>
          <a:blip r:embed="rId6" cstate="print"/>
          <a:srcRect/>
          <a:stretch>
            <a:fillRect/>
          </a:stretch>
        </p:blipFill>
        <p:spPr bwMode="auto">
          <a:xfrm>
            <a:off x="7820951" y="61696"/>
            <a:ext cx="1242652" cy="1586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18017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7856505" cy="1039427"/>
          </a:xfrm>
        </p:spPr>
        <p:txBody>
          <a:bodyPr>
            <a:normAutofit fontScale="90000"/>
          </a:bodyPr>
          <a:lstStyle/>
          <a:p>
            <a:r>
              <a:rPr lang="en-US" dirty="0" smtClean="0"/>
              <a:t>Density Functional theory calculation</a:t>
            </a:r>
            <a:endParaRPr lang="en-US" dirty="0"/>
          </a:p>
        </p:txBody>
      </p:sp>
      <p:sp>
        <p:nvSpPr>
          <p:cNvPr id="4" name="Rectangle 3"/>
          <p:cNvSpPr/>
          <p:nvPr/>
        </p:nvSpPr>
        <p:spPr>
          <a:xfrm>
            <a:off x="5307712" y="2565829"/>
            <a:ext cx="3379088" cy="1754327"/>
          </a:xfrm>
          <a:prstGeom prst="rect">
            <a:avLst/>
          </a:prstGeom>
        </p:spPr>
        <p:txBody>
          <a:bodyPr wrap="square">
            <a:spAutoFit/>
          </a:bodyPr>
          <a:lstStyle/>
          <a:p>
            <a:r>
              <a:rPr lang="tr-TR" dirty="0" err="1"/>
              <a:t>Energy</a:t>
            </a:r>
            <a:r>
              <a:rPr lang="tr-TR" dirty="0"/>
              <a:t> </a:t>
            </a:r>
            <a:r>
              <a:rPr lang="tr-TR" dirty="0" err="1"/>
              <a:t>levels</a:t>
            </a:r>
            <a:r>
              <a:rPr lang="tr-TR" dirty="0"/>
              <a:t> </a:t>
            </a:r>
            <a:r>
              <a:rPr lang="tr-TR" dirty="0" err="1"/>
              <a:t>and</a:t>
            </a:r>
            <a:r>
              <a:rPr lang="tr-TR" dirty="0"/>
              <a:t> </a:t>
            </a:r>
            <a:r>
              <a:rPr lang="tr-TR" dirty="0" err="1"/>
              <a:t>frontier</a:t>
            </a:r>
            <a:r>
              <a:rPr lang="tr-TR" dirty="0"/>
              <a:t> </a:t>
            </a:r>
            <a:r>
              <a:rPr lang="tr-TR" dirty="0" err="1"/>
              <a:t>molecular</a:t>
            </a:r>
            <a:r>
              <a:rPr lang="tr-TR" dirty="0"/>
              <a:t> </a:t>
            </a:r>
            <a:r>
              <a:rPr lang="tr-TR" dirty="0" err="1"/>
              <a:t>orbital</a:t>
            </a:r>
            <a:r>
              <a:rPr lang="tr-TR" dirty="0"/>
              <a:t> </a:t>
            </a:r>
            <a:r>
              <a:rPr lang="tr-TR" dirty="0" err="1"/>
              <a:t>distributions</a:t>
            </a:r>
            <a:r>
              <a:rPr lang="tr-TR" dirty="0"/>
              <a:t> of </a:t>
            </a:r>
            <a:r>
              <a:rPr lang="tr-TR" dirty="0" err="1"/>
              <a:t>the</a:t>
            </a:r>
            <a:r>
              <a:rPr lang="tr-TR" dirty="0"/>
              <a:t> </a:t>
            </a:r>
            <a:r>
              <a:rPr lang="tr-TR" dirty="0" err="1"/>
              <a:t>novel</a:t>
            </a:r>
            <a:r>
              <a:rPr lang="tr-TR" dirty="0"/>
              <a:t> BODIPY </a:t>
            </a:r>
            <a:r>
              <a:rPr lang="tr-TR" dirty="0" err="1"/>
              <a:t>compound</a:t>
            </a:r>
            <a:r>
              <a:rPr lang="tr-TR" dirty="0"/>
              <a:t> in </a:t>
            </a:r>
            <a:r>
              <a:rPr lang="tr-TR" dirty="0" err="1"/>
              <a:t>protonated</a:t>
            </a:r>
            <a:r>
              <a:rPr lang="tr-TR" dirty="0"/>
              <a:t> </a:t>
            </a:r>
            <a:r>
              <a:rPr lang="tr-TR" dirty="0" err="1"/>
              <a:t>and</a:t>
            </a:r>
            <a:r>
              <a:rPr lang="tr-TR" dirty="0"/>
              <a:t> </a:t>
            </a:r>
            <a:r>
              <a:rPr lang="tr-TR" dirty="0" err="1"/>
              <a:t>neutral</a:t>
            </a:r>
            <a:r>
              <a:rPr lang="tr-TR" dirty="0"/>
              <a:t> </a:t>
            </a:r>
            <a:r>
              <a:rPr lang="tr-TR" dirty="0" err="1"/>
              <a:t>states</a:t>
            </a:r>
            <a:r>
              <a:rPr lang="tr-TR" dirty="0"/>
              <a:t> </a:t>
            </a:r>
            <a:r>
              <a:rPr lang="tr-TR" dirty="0" err="1"/>
              <a:t>respectively</a:t>
            </a:r>
            <a:endParaRPr lang="en-US" dirty="0"/>
          </a:p>
        </p:txBody>
      </p:sp>
      <p:pic>
        <p:nvPicPr>
          <p:cNvPr id="5" name="Picture 4"/>
          <p:cNvPicPr/>
          <p:nvPr/>
        </p:nvPicPr>
        <p:blipFill>
          <a:blip r:embed="rId3"/>
          <a:stretch>
            <a:fillRect/>
          </a:stretch>
        </p:blipFill>
        <p:spPr>
          <a:xfrm>
            <a:off x="271456" y="1766655"/>
            <a:ext cx="4606672" cy="4873307"/>
          </a:xfrm>
          <a:prstGeom prst="rect">
            <a:avLst/>
          </a:prstGeom>
        </p:spPr>
      </p:pic>
      <p:pic>
        <p:nvPicPr>
          <p:cNvPr id="6" name="Picture 5"/>
          <p:cNvPicPr>
            <a:picLocks noChangeAspect="1"/>
          </p:cNvPicPr>
          <p:nvPr/>
        </p:nvPicPr>
        <p:blipFill rotWithShape="1">
          <a:blip r:embed="rId4"/>
          <a:srcRect t="25258" r="69807"/>
          <a:stretch/>
        </p:blipFill>
        <p:spPr>
          <a:xfrm>
            <a:off x="83962" y="94466"/>
            <a:ext cx="939962" cy="1563944"/>
          </a:xfrm>
          <a:prstGeom prst="rect">
            <a:avLst/>
          </a:prstGeom>
          <a:ln>
            <a:noFill/>
          </a:ln>
          <a:effectLst>
            <a:outerShdw blurRad="292100" dist="139700" dir="2700000" algn="tl" rotWithShape="0">
              <a:srgbClr val="333333">
                <a:alpha val="65000"/>
              </a:srgbClr>
            </a:outerShdw>
          </a:effectLst>
        </p:spPr>
      </p:pic>
      <p:pic>
        <p:nvPicPr>
          <p:cNvPr id="7" name="Resim 250" descr="100E4292"/>
          <p:cNvPicPr/>
          <p:nvPr/>
        </p:nvPicPr>
        <p:blipFill>
          <a:blip r:embed="rId5" cstate="print"/>
          <a:srcRect/>
          <a:stretch>
            <a:fillRect/>
          </a:stretch>
        </p:blipFill>
        <p:spPr bwMode="auto">
          <a:xfrm>
            <a:off x="7820951" y="61696"/>
            <a:ext cx="1242652" cy="1586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51269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About Omics Group conferences</a:t>
            </a:r>
            <a:endParaRPr lang="en-IN" dirty="0"/>
          </a:p>
        </p:txBody>
      </p:sp>
      <p:sp>
        <p:nvSpPr>
          <p:cNvPr id="3" name="Content Placeholder 2"/>
          <p:cNvSpPr>
            <a:spLocks noGrp="1"/>
          </p:cNvSpPr>
          <p:nvPr>
            <p:ph idx="1"/>
          </p:nvPr>
        </p:nvSpPr>
        <p:spPr>
          <a:xfrm>
            <a:off x="214282" y="1600200"/>
            <a:ext cx="8715436" cy="5043510"/>
          </a:xfrm>
        </p:spPr>
        <p:txBody>
          <a:bodyPr>
            <a:normAutofit fontScale="92500"/>
          </a:bodyPr>
          <a:lstStyle/>
          <a:p>
            <a:pPr algn="just"/>
            <a:r>
              <a:rPr lang="en-IN" dirty="0">
                <a:cs typeface="Times New Roman" pitchFamily="18" charset="0"/>
                <a:hlinkClick r:id="rId2"/>
              </a:rPr>
              <a:t>OMICS Group</a:t>
            </a:r>
            <a:r>
              <a:rPr lang="en-IN" dirty="0">
                <a:cs typeface="Times New Roman" pitchFamily="18" charset="0"/>
              </a:rPr>
              <a:t> signed an agreement with more than 1000 International Societies to make healthcare information Open Access. </a:t>
            </a:r>
            <a:r>
              <a:rPr lang="en-IN" dirty="0">
                <a:cs typeface="Times New Roman" pitchFamily="18" charset="0"/>
                <a:hlinkClick r:id="rId2"/>
              </a:rPr>
              <a:t>OMICS Group</a:t>
            </a:r>
            <a:r>
              <a:rPr lang="en-IN" dirty="0">
                <a:cs typeface="Times New Roman" pitchFamily="18" charset="0"/>
              </a:rPr>
              <a:t> Conferences make the perfect platform for global networking as it brings together renowned speakers and scientists across the globe to a most exciting and memorable scientific event filled with much enlightening interactive sessions, world class exhibitions and poster </a:t>
            </a:r>
            <a:r>
              <a:rPr lang="en-IN" dirty="0" smtClean="0">
                <a:cs typeface="Times New Roman" pitchFamily="18" charset="0"/>
              </a:rPr>
              <a:t>presentations</a:t>
            </a:r>
          </a:p>
          <a:p>
            <a:pPr algn="just"/>
            <a:r>
              <a:rPr lang="en-IN" dirty="0" smtClean="0">
                <a:cs typeface="Times New Roman" pitchFamily="18" charset="0"/>
              </a:rPr>
              <a:t>Omics group has organised 500 conferences, workshops and national symposium across the major cities including SanFrancisco,Omaha,Orlado,Rayleigh,SantaClara,Chicago,Philadelphia,Unitedkingdom,Baltimore,SanAntanio,Dubai,Hyderabad,Bangaluru and Mumbai.</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mechanism</a:t>
            </a:r>
            <a:endParaRPr lang="en-US" dirty="0"/>
          </a:p>
        </p:txBody>
      </p:sp>
      <p:pic>
        <p:nvPicPr>
          <p:cNvPr id="4" name="Resim 88" descr="C:\Users\Gökhan\Desktop\mekanizam 300dpi.tif"/>
          <p:cNvPicPr/>
          <p:nvPr/>
        </p:nvPicPr>
        <p:blipFill>
          <a:blip r:embed="rId3" cstate="print"/>
          <a:srcRect r="5157"/>
          <a:stretch>
            <a:fillRect/>
          </a:stretch>
        </p:blipFill>
        <p:spPr bwMode="auto">
          <a:xfrm>
            <a:off x="296653" y="2027986"/>
            <a:ext cx="5506085" cy="3876675"/>
          </a:xfrm>
          <a:prstGeom prst="rect">
            <a:avLst/>
          </a:prstGeom>
          <a:noFill/>
          <a:ln w="9525">
            <a:noFill/>
            <a:miter lim="800000"/>
            <a:headEnd/>
            <a:tailEnd/>
          </a:ln>
        </p:spPr>
      </p:pic>
      <p:sp>
        <p:nvSpPr>
          <p:cNvPr id="5" name="Rectangle 4"/>
          <p:cNvSpPr/>
          <p:nvPr/>
        </p:nvSpPr>
        <p:spPr>
          <a:xfrm>
            <a:off x="6105497" y="2513616"/>
            <a:ext cx="2673700" cy="2585323"/>
          </a:xfrm>
          <a:prstGeom prst="rect">
            <a:avLst/>
          </a:prstGeom>
        </p:spPr>
        <p:txBody>
          <a:bodyPr wrap="square">
            <a:spAutoFit/>
          </a:bodyPr>
          <a:lstStyle/>
          <a:p>
            <a:r>
              <a:rPr lang="en-US" dirty="0"/>
              <a:t>Proposed mechanism for fluorescence quenching of </a:t>
            </a:r>
            <a:r>
              <a:rPr lang="en-US" b="1" dirty="0"/>
              <a:t>BIMBDP</a:t>
            </a:r>
            <a:r>
              <a:rPr lang="en-US" dirty="0"/>
              <a:t> in acidic media attributed by d-PET </a:t>
            </a:r>
            <a:endParaRPr lang="en-US" dirty="0" smtClean="0"/>
          </a:p>
          <a:p>
            <a:pPr marL="342900" indent="-342900">
              <a:buAutoNum type="alphaLcParenR"/>
            </a:pPr>
            <a:r>
              <a:rPr lang="en-US" dirty="0" smtClean="0"/>
              <a:t>fluorescence </a:t>
            </a:r>
            <a:r>
              <a:rPr lang="en-US" dirty="0"/>
              <a:t>mechanism </a:t>
            </a:r>
            <a:endParaRPr lang="en-US" dirty="0" smtClean="0"/>
          </a:p>
          <a:p>
            <a:pPr marL="342900" indent="-342900">
              <a:buAutoNum type="alphaLcParenR"/>
            </a:pPr>
            <a:r>
              <a:rPr lang="en-US" dirty="0" smtClean="0"/>
              <a:t>quenching </a:t>
            </a:r>
            <a:r>
              <a:rPr lang="en-US" dirty="0"/>
              <a:t>mechanism</a:t>
            </a:r>
          </a:p>
        </p:txBody>
      </p:sp>
      <p:pic>
        <p:nvPicPr>
          <p:cNvPr id="6" name="Picture 5"/>
          <p:cNvPicPr>
            <a:picLocks noChangeAspect="1"/>
          </p:cNvPicPr>
          <p:nvPr/>
        </p:nvPicPr>
        <p:blipFill rotWithShape="1">
          <a:blip r:embed="rId4"/>
          <a:srcRect t="25258" r="69807"/>
          <a:stretch/>
        </p:blipFill>
        <p:spPr>
          <a:xfrm>
            <a:off x="92589" y="89694"/>
            <a:ext cx="956938" cy="1516236"/>
          </a:xfrm>
          <a:prstGeom prst="rect">
            <a:avLst/>
          </a:prstGeom>
          <a:ln>
            <a:noFill/>
          </a:ln>
          <a:effectLst>
            <a:outerShdw blurRad="292100" dist="139700" dir="2700000" algn="tl" rotWithShape="0">
              <a:srgbClr val="333333">
                <a:alpha val="65000"/>
              </a:srgbClr>
            </a:outerShdw>
          </a:effectLst>
        </p:spPr>
      </p:pic>
      <p:pic>
        <p:nvPicPr>
          <p:cNvPr id="7" name="Resim 250" descr="100E4292"/>
          <p:cNvPicPr/>
          <p:nvPr/>
        </p:nvPicPr>
        <p:blipFill>
          <a:blip r:embed="rId5" cstate="print"/>
          <a:srcRect/>
          <a:stretch>
            <a:fillRect/>
          </a:stretch>
        </p:blipFill>
        <p:spPr bwMode="auto">
          <a:xfrm>
            <a:off x="7820951" y="61696"/>
            <a:ext cx="1242652" cy="1586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5432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and Discussion</a:t>
            </a:r>
            <a:endParaRPr lang="en-US" dirty="0"/>
          </a:p>
        </p:txBody>
      </p:sp>
      <p:sp>
        <p:nvSpPr>
          <p:cNvPr id="3" name="Content Placeholder 2"/>
          <p:cNvSpPr>
            <a:spLocks noGrp="1"/>
          </p:cNvSpPr>
          <p:nvPr>
            <p:ph idx="1"/>
          </p:nvPr>
        </p:nvSpPr>
        <p:spPr/>
        <p:txBody>
          <a:bodyPr>
            <a:normAutofit lnSpcReduction="10000"/>
          </a:bodyPr>
          <a:lstStyle/>
          <a:p>
            <a:pPr>
              <a:buClr>
                <a:srgbClr val="FF0000"/>
              </a:buClr>
              <a:buFont typeface="Wingdings" charset="2"/>
              <a:buChar char="§"/>
            </a:pPr>
            <a:r>
              <a:rPr lang="en-US" dirty="0" smtClean="0">
                <a:solidFill>
                  <a:srgbClr val="564B3C"/>
                </a:solidFill>
              </a:rPr>
              <a:t>We have designed and synthesized new BODIPY compounds</a:t>
            </a:r>
          </a:p>
          <a:p>
            <a:pPr>
              <a:buClr>
                <a:srgbClr val="FF0000"/>
              </a:buClr>
              <a:buFont typeface="Wingdings" charset="2"/>
              <a:buChar char="§"/>
            </a:pPr>
            <a:r>
              <a:rPr lang="en-US" dirty="0" smtClean="0">
                <a:solidFill>
                  <a:srgbClr val="564B3C"/>
                </a:solidFill>
              </a:rPr>
              <a:t>Absorption and emission properties were investigated as a function of H</a:t>
            </a:r>
            <a:r>
              <a:rPr lang="en-US" baseline="30000" dirty="0" smtClean="0">
                <a:solidFill>
                  <a:srgbClr val="564B3C"/>
                </a:solidFill>
              </a:rPr>
              <a:t>+</a:t>
            </a:r>
            <a:r>
              <a:rPr lang="en-US" dirty="0" smtClean="0">
                <a:solidFill>
                  <a:srgbClr val="564B3C"/>
                </a:solidFill>
              </a:rPr>
              <a:t> concentration</a:t>
            </a:r>
          </a:p>
          <a:p>
            <a:pPr>
              <a:buClr>
                <a:srgbClr val="FF0000"/>
              </a:buClr>
              <a:buFont typeface="Wingdings" charset="2"/>
              <a:buChar char="§"/>
            </a:pPr>
            <a:r>
              <a:rPr lang="en-US" dirty="0" smtClean="0">
                <a:solidFill>
                  <a:srgbClr val="564B3C"/>
                </a:solidFill>
              </a:rPr>
              <a:t>Drastic fluorescence quenching was observed upon protonation</a:t>
            </a:r>
          </a:p>
          <a:p>
            <a:pPr>
              <a:buClr>
                <a:srgbClr val="FF0000"/>
              </a:buClr>
              <a:buFont typeface="Wingdings" charset="2"/>
              <a:buChar char="§"/>
            </a:pPr>
            <a:r>
              <a:rPr lang="en-US" dirty="0" smtClean="0">
                <a:solidFill>
                  <a:srgbClr val="564B3C"/>
                </a:solidFill>
              </a:rPr>
              <a:t>Photo-induced </a:t>
            </a:r>
            <a:r>
              <a:rPr lang="en-US" dirty="0">
                <a:solidFill>
                  <a:srgbClr val="564B3C"/>
                </a:solidFill>
              </a:rPr>
              <a:t>electron transfer </a:t>
            </a:r>
            <a:r>
              <a:rPr lang="en-US" dirty="0" smtClean="0">
                <a:solidFill>
                  <a:srgbClr val="564B3C"/>
                </a:solidFill>
              </a:rPr>
              <a:t>was proposed as an underlying mechanism</a:t>
            </a:r>
          </a:p>
          <a:p>
            <a:pPr>
              <a:buClr>
                <a:srgbClr val="FF0000"/>
              </a:buClr>
              <a:buFont typeface="Wingdings" charset="2"/>
              <a:buChar char="§"/>
            </a:pPr>
            <a:r>
              <a:rPr lang="en-US" dirty="0" smtClean="0">
                <a:solidFill>
                  <a:srgbClr val="564B3C"/>
                </a:solidFill>
              </a:rPr>
              <a:t>Underlying </a:t>
            </a:r>
            <a:r>
              <a:rPr lang="en-US" dirty="0">
                <a:solidFill>
                  <a:srgbClr val="564B3C"/>
                </a:solidFill>
              </a:rPr>
              <a:t>mechanism was </a:t>
            </a:r>
            <a:r>
              <a:rPr lang="en-US" dirty="0" smtClean="0">
                <a:solidFill>
                  <a:srgbClr val="564B3C"/>
                </a:solidFill>
              </a:rPr>
              <a:t>proved </a:t>
            </a:r>
            <a:r>
              <a:rPr lang="en-US" dirty="0">
                <a:solidFill>
                  <a:srgbClr val="564B3C"/>
                </a:solidFill>
              </a:rPr>
              <a:t>by DFT calculation and ultrafast transient absorption </a:t>
            </a:r>
            <a:r>
              <a:rPr lang="en-US" dirty="0" smtClean="0">
                <a:solidFill>
                  <a:srgbClr val="564B3C"/>
                </a:solidFill>
              </a:rPr>
              <a:t>experiments</a:t>
            </a:r>
            <a:endParaRPr lang="en-US" dirty="0">
              <a:solidFill>
                <a:srgbClr val="564B3C"/>
              </a:solidFill>
            </a:endParaRPr>
          </a:p>
          <a:p>
            <a:pPr>
              <a:buClr>
                <a:srgbClr val="FF0000"/>
              </a:buClr>
              <a:buFont typeface="Wingdings" charset="2"/>
              <a:buChar char="§"/>
            </a:pPr>
            <a:endParaRPr lang="en-US" dirty="0">
              <a:solidFill>
                <a:srgbClr val="564B3C"/>
              </a:solidFill>
            </a:endParaRPr>
          </a:p>
        </p:txBody>
      </p:sp>
      <p:pic>
        <p:nvPicPr>
          <p:cNvPr id="4" name="Resim 250" descr="100E4292"/>
          <p:cNvPicPr/>
          <p:nvPr/>
        </p:nvPicPr>
        <p:blipFill>
          <a:blip r:embed="rId2" cstate="print"/>
          <a:srcRect/>
          <a:stretch>
            <a:fillRect/>
          </a:stretch>
        </p:blipFill>
        <p:spPr bwMode="auto">
          <a:xfrm>
            <a:off x="7820951" y="61696"/>
            <a:ext cx="1242652" cy="158621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t="25258" r="69807"/>
          <a:stretch/>
        </p:blipFill>
        <p:spPr>
          <a:xfrm>
            <a:off x="92589" y="89694"/>
            <a:ext cx="956938" cy="15162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3147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
            </a:r>
            <a:r>
              <a:rPr lang="en-US" smtClean="0"/>
              <a:t>your patience</a:t>
            </a:r>
            <a:endParaRPr lang="en-US" dirty="0"/>
          </a:p>
        </p:txBody>
      </p:sp>
      <p:pic>
        <p:nvPicPr>
          <p:cNvPr id="5" name="Picture 4"/>
          <p:cNvPicPr>
            <a:picLocks noChangeAspect="1"/>
          </p:cNvPicPr>
          <p:nvPr/>
        </p:nvPicPr>
        <p:blipFill>
          <a:blip r:embed="rId2"/>
          <a:stretch>
            <a:fillRect/>
          </a:stretch>
        </p:blipFill>
        <p:spPr>
          <a:xfrm>
            <a:off x="1585730" y="1997104"/>
            <a:ext cx="6538214" cy="4298876"/>
          </a:xfrm>
          <a:prstGeom prst="rect">
            <a:avLst/>
          </a:prstGeom>
        </p:spPr>
      </p:pic>
    </p:spTree>
    <p:extLst>
      <p:ext uri="{BB962C8B-B14F-4D97-AF65-F5344CB8AC3E}">
        <p14:creationId xmlns:p14="http://schemas.microsoft.com/office/powerpoint/2010/main" xmlns="" val="236754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00042"/>
            <a:ext cx="7498080" cy="1143000"/>
          </a:xfrm>
        </p:spPr>
        <p:txBody>
          <a:bodyPr/>
          <a:lstStyle/>
          <a:p>
            <a:pPr algn="ctr"/>
            <a:r>
              <a:rPr lang="en-IN" dirty="0" smtClean="0"/>
              <a:t>Let Us Meet Again</a:t>
            </a:r>
            <a:endParaRPr lang="en-IN" dirty="0"/>
          </a:p>
        </p:txBody>
      </p:sp>
      <p:sp>
        <p:nvSpPr>
          <p:cNvPr id="3" name="Content Placeholder 2"/>
          <p:cNvSpPr>
            <a:spLocks noGrp="1"/>
          </p:cNvSpPr>
          <p:nvPr>
            <p:ph idx="1"/>
          </p:nvPr>
        </p:nvSpPr>
        <p:spPr>
          <a:xfrm>
            <a:off x="500034" y="1928802"/>
            <a:ext cx="8433654" cy="3695712"/>
          </a:xfrm>
        </p:spPr>
        <p:txBody>
          <a:bodyPr/>
          <a:lstStyle/>
          <a:p>
            <a:pPr algn="ctr">
              <a:buNone/>
            </a:pPr>
            <a:r>
              <a:rPr lang="en-IN" dirty="0" smtClean="0"/>
              <a:t>We welcome all to our future group conferences of Omics group international</a:t>
            </a:r>
          </a:p>
          <a:p>
            <a:pPr algn="ctr">
              <a:buNone/>
            </a:pPr>
            <a:r>
              <a:rPr lang="en-IN" dirty="0" smtClean="0"/>
              <a:t>Please visit:</a:t>
            </a:r>
          </a:p>
          <a:p>
            <a:pPr algn="ctr">
              <a:buNone/>
            </a:pPr>
            <a:r>
              <a:rPr lang="en-IN" dirty="0" smtClean="0">
                <a:solidFill>
                  <a:srgbClr val="0070C0"/>
                </a:solidFill>
                <a:hlinkClick r:id="rId2"/>
              </a:rPr>
              <a:t>www.omicsgroup.com</a:t>
            </a:r>
            <a:endParaRPr lang="en-IN" dirty="0" smtClean="0">
              <a:solidFill>
                <a:srgbClr val="0070C0"/>
              </a:solidFill>
            </a:endParaRPr>
          </a:p>
          <a:p>
            <a:pPr algn="ctr">
              <a:buNone/>
            </a:pPr>
            <a:r>
              <a:rPr lang="en-IN" dirty="0" smtClean="0">
                <a:solidFill>
                  <a:srgbClr val="0070C0"/>
                </a:solidFill>
                <a:hlinkClick r:id="rId3"/>
              </a:rPr>
              <a:t>www.Conferenceseries.com</a:t>
            </a:r>
            <a:r>
              <a:rPr lang="en-IN" dirty="0" smtClean="0">
                <a:solidFill>
                  <a:srgbClr val="0070C0"/>
                </a:solidFill>
              </a:rPr>
              <a:t> </a:t>
            </a:r>
          </a:p>
          <a:p>
            <a:pPr algn="ctr">
              <a:buNone/>
            </a:pPr>
            <a:r>
              <a:rPr lang="en-IN" dirty="0" smtClean="0">
                <a:solidFill>
                  <a:srgbClr val="0070C0"/>
                </a:solidFill>
                <a:hlinkClick r:id="rId4"/>
              </a:rPr>
              <a:t>http://optics.conferenceseries.com/</a:t>
            </a:r>
            <a:r>
              <a:rPr lang="en-IN" dirty="0" smtClean="0">
                <a:solidFill>
                  <a:srgbClr val="0070C0"/>
                </a:solidFill>
              </a:rPr>
              <a:t> </a:t>
            </a:r>
            <a:endParaRPr lang="en-IN"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2805" y="4559522"/>
            <a:ext cx="6553200" cy="667993"/>
          </a:xfrm>
        </p:spPr>
        <p:txBody>
          <a:bodyPr>
            <a:noAutofit/>
          </a:bodyPr>
          <a:lstStyle/>
          <a:p>
            <a:r>
              <a:rPr lang="tr-TR" sz="1200" dirty="0" smtClean="0"/>
              <a:t>Gökhan Sevinç, </a:t>
            </a:r>
            <a:r>
              <a:rPr lang="tr-TR" sz="1200" dirty="0"/>
              <a:t>Betül </a:t>
            </a:r>
            <a:r>
              <a:rPr lang="tr-TR" sz="1200" dirty="0" err="1" smtClean="0"/>
              <a:t>Küçüköz</a:t>
            </a:r>
            <a:r>
              <a:rPr lang="tr-TR" sz="1200" dirty="0" smtClean="0"/>
              <a:t>, </a:t>
            </a:r>
            <a:r>
              <a:rPr lang="tr-TR" sz="1200" dirty="0"/>
              <a:t>Halil </a:t>
            </a:r>
            <a:r>
              <a:rPr lang="tr-TR" sz="1200" dirty="0" smtClean="0"/>
              <a:t>Yılmaz, </a:t>
            </a:r>
            <a:r>
              <a:rPr lang="tr-TR" sz="1200" dirty="0"/>
              <a:t>Gökhan </a:t>
            </a:r>
            <a:r>
              <a:rPr lang="tr-TR" sz="1200" dirty="0" err="1" smtClean="0"/>
              <a:t>Şirikçi</a:t>
            </a:r>
            <a:r>
              <a:rPr lang="tr-TR" sz="1200" dirty="0" smtClean="0"/>
              <a:t>, </a:t>
            </a:r>
            <a:r>
              <a:rPr lang="tr-TR" sz="1200" b="1" i="1" u="sng" dirty="0"/>
              <a:t>H. Gul </a:t>
            </a:r>
            <a:r>
              <a:rPr lang="tr-TR" sz="1200" b="1" i="1" u="sng" dirty="0" smtClean="0"/>
              <a:t>Yaglioglu</a:t>
            </a:r>
            <a:r>
              <a:rPr lang="tr-TR" sz="1200" dirty="0" smtClean="0"/>
              <a:t>, </a:t>
            </a:r>
            <a:r>
              <a:rPr lang="tr-TR" sz="1200" dirty="0"/>
              <a:t>Mustafa </a:t>
            </a:r>
            <a:r>
              <a:rPr lang="tr-TR" sz="1200" dirty="0" err="1" smtClean="0"/>
              <a:t>Hayvalı</a:t>
            </a:r>
            <a:r>
              <a:rPr lang="tr-TR" sz="1200" dirty="0" smtClean="0"/>
              <a:t>, </a:t>
            </a:r>
            <a:r>
              <a:rPr lang="tr-TR" sz="1200" dirty="0"/>
              <a:t>Ayhan </a:t>
            </a:r>
            <a:r>
              <a:rPr lang="tr-TR" sz="1200" dirty="0" err="1" smtClean="0"/>
              <a:t>Elmali</a:t>
            </a:r>
            <a:r>
              <a:rPr lang="en-US" sz="1200" dirty="0" smtClean="0"/>
              <a:t> </a:t>
            </a:r>
            <a:endParaRPr lang="en-US" sz="1200" dirty="0"/>
          </a:p>
        </p:txBody>
      </p:sp>
      <p:sp>
        <p:nvSpPr>
          <p:cNvPr id="3" name="Title 2"/>
          <p:cNvSpPr>
            <a:spLocks noGrp="1"/>
          </p:cNvSpPr>
          <p:nvPr>
            <p:ph type="ctrTitle"/>
          </p:nvPr>
        </p:nvSpPr>
        <p:spPr>
          <a:xfrm>
            <a:off x="604705" y="3218206"/>
            <a:ext cx="6629400" cy="1219201"/>
          </a:xfrm>
        </p:spPr>
        <p:txBody>
          <a:bodyPr/>
          <a:lstStyle/>
          <a:p>
            <a:r>
              <a:rPr lang="en-US" sz="2000" dirty="0"/>
              <a:t>Ultrafast dynamics explaining pH probe mechanism in </a:t>
            </a:r>
            <a:r>
              <a:rPr lang="en-US" sz="2000" dirty="0" smtClean="0"/>
              <a:t/>
            </a:r>
            <a:br>
              <a:rPr lang="en-US" sz="2000" dirty="0" smtClean="0"/>
            </a:br>
            <a:r>
              <a:rPr lang="en-US" sz="2000" dirty="0" err="1" smtClean="0"/>
              <a:t>borondipyrromethene</a:t>
            </a:r>
            <a:r>
              <a:rPr lang="en-US" sz="2000" dirty="0" smtClean="0"/>
              <a:t> </a:t>
            </a:r>
            <a:r>
              <a:rPr lang="en-US" sz="2000" dirty="0" err="1" smtClean="0"/>
              <a:t>benzimidazole</a:t>
            </a:r>
            <a:r>
              <a:rPr lang="en-US" sz="2000" dirty="0" smtClean="0"/>
              <a:t> </a:t>
            </a:r>
            <a:r>
              <a:rPr lang="en-US" sz="2000" dirty="0"/>
              <a:t>compound </a:t>
            </a:r>
            <a:endParaRPr lang="en-US" dirty="0"/>
          </a:p>
        </p:txBody>
      </p:sp>
      <p:sp>
        <p:nvSpPr>
          <p:cNvPr id="4" name="Rectangle 3"/>
          <p:cNvSpPr/>
          <p:nvPr/>
        </p:nvSpPr>
        <p:spPr>
          <a:xfrm>
            <a:off x="3131840" y="6001543"/>
            <a:ext cx="3086101" cy="307777"/>
          </a:xfrm>
          <a:prstGeom prst="rect">
            <a:avLst/>
          </a:prstGeom>
          <a:solidFill>
            <a:schemeClr val="bg1"/>
          </a:solidFill>
          <a:ln w="38100">
            <a:noFill/>
          </a:ln>
        </p:spPr>
        <p:txBody>
          <a:bodyPr wrap="none">
            <a:spAutoFit/>
          </a:bodyPr>
          <a:lstStyle/>
          <a:p>
            <a:r>
              <a:rPr lang="en-US" sz="1400" dirty="0" smtClean="0">
                <a:solidFill>
                  <a:schemeClr val="bg1">
                    <a:lumMod val="50000"/>
                  </a:schemeClr>
                </a:solidFill>
              </a:rPr>
              <a:t>http://www.omag.ankara.edu.tr/</a:t>
            </a:r>
            <a:endParaRPr lang="en-US" sz="1400" dirty="0">
              <a:solidFill>
                <a:schemeClr val="bg1">
                  <a:lumMod val="5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2714" y="712290"/>
            <a:ext cx="83820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341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049819"/>
            <a:ext cx="8229600" cy="4373563"/>
          </a:xfrm>
        </p:spPr>
        <p:txBody>
          <a:bodyPr/>
          <a:lstStyle/>
          <a:p>
            <a:r>
              <a:rPr lang="en-US" dirty="0" smtClean="0"/>
              <a:t>Motivation</a:t>
            </a:r>
          </a:p>
          <a:p>
            <a:r>
              <a:rPr lang="en-US" dirty="0" smtClean="0"/>
              <a:t>Optical Chemical Sensors</a:t>
            </a:r>
          </a:p>
          <a:p>
            <a:r>
              <a:rPr lang="en-US" dirty="0" smtClean="0"/>
              <a:t>Investigated Material</a:t>
            </a:r>
          </a:p>
          <a:p>
            <a:r>
              <a:rPr lang="en-US" dirty="0" smtClean="0"/>
              <a:t>Synthesis</a:t>
            </a:r>
          </a:p>
          <a:p>
            <a:r>
              <a:rPr lang="en-US" dirty="0" smtClean="0"/>
              <a:t>Experiments</a:t>
            </a:r>
          </a:p>
          <a:p>
            <a:r>
              <a:rPr lang="en-US" dirty="0" smtClean="0"/>
              <a:t>Results and Discussion</a:t>
            </a:r>
          </a:p>
        </p:txBody>
      </p:sp>
    </p:spTree>
    <p:extLst>
      <p:ext uri="{BB962C8B-B14F-4D97-AF65-F5344CB8AC3E}">
        <p14:creationId xmlns:p14="http://schemas.microsoft.com/office/powerpoint/2010/main" xmlns="" val="2330244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Motivation</a:t>
            </a:r>
            <a:endParaRPr lang="en-US" dirty="0"/>
          </a:p>
        </p:txBody>
      </p:sp>
      <p:sp>
        <p:nvSpPr>
          <p:cNvPr id="5" name="Content Placeholder 2"/>
          <p:cNvSpPr>
            <a:spLocks noGrp="1"/>
          </p:cNvSpPr>
          <p:nvPr>
            <p:ph idx="1"/>
          </p:nvPr>
        </p:nvSpPr>
        <p:spPr>
          <a:xfrm>
            <a:off x="163228" y="1670409"/>
            <a:ext cx="8229600" cy="2396093"/>
          </a:xfrm>
        </p:spPr>
        <p:txBody>
          <a:bodyPr>
            <a:normAutofit fontScale="92500" lnSpcReduction="10000"/>
          </a:bodyPr>
          <a:lstStyle/>
          <a:p>
            <a:pPr marL="114300" indent="0">
              <a:buNone/>
            </a:pPr>
            <a:r>
              <a:rPr lang="en-US" b="1" dirty="0" smtClean="0">
                <a:solidFill>
                  <a:schemeClr val="accent1">
                    <a:lumMod val="50000"/>
                  </a:schemeClr>
                </a:solidFill>
              </a:rPr>
              <a:t>PH Sensors Applications</a:t>
            </a:r>
          </a:p>
          <a:p>
            <a:pPr lvl="1"/>
            <a:r>
              <a:rPr lang="en-US" dirty="0"/>
              <a:t>Chemical </a:t>
            </a:r>
            <a:r>
              <a:rPr lang="en-US" dirty="0" smtClean="0"/>
              <a:t>Processing</a:t>
            </a:r>
          </a:p>
          <a:p>
            <a:pPr lvl="1"/>
            <a:r>
              <a:rPr lang="en-US" dirty="0"/>
              <a:t>Pulp and </a:t>
            </a:r>
            <a:r>
              <a:rPr lang="en-US" dirty="0" smtClean="0"/>
              <a:t>Paper</a:t>
            </a:r>
          </a:p>
          <a:p>
            <a:pPr lvl="1"/>
            <a:r>
              <a:rPr lang="en-US" dirty="0"/>
              <a:t>Food and </a:t>
            </a:r>
            <a:r>
              <a:rPr lang="en-US" dirty="0" smtClean="0"/>
              <a:t>Beverage</a:t>
            </a:r>
            <a:endParaRPr lang="en-US" dirty="0"/>
          </a:p>
          <a:p>
            <a:pPr lvl="1"/>
            <a:r>
              <a:rPr lang="en-US" dirty="0"/>
              <a:t>Pharmaceutical</a:t>
            </a:r>
          </a:p>
          <a:p>
            <a:pPr lvl="1"/>
            <a:r>
              <a:rPr lang="en-US" dirty="0" smtClean="0"/>
              <a:t>Biomedical</a:t>
            </a:r>
          </a:p>
          <a:p>
            <a:pPr lvl="1"/>
            <a:r>
              <a:rPr lang="en-US" dirty="0"/>
              <a:t>I</a:t>
            </a:r>
            <a:r>
              <a:rPr lang="en-US" dirty="0" smtClean="0"/>
              <a:t>ndustrial</a:t>
            </a:r>
          </a:p>
        </p:txBody>
      </p:sp>
      <p:sp>
        <p:nvSpPr>
          <p:cNvPr id="10" name="TextBox 9"/>
          <p:cNvSpPr txBox="1"/>
          <p:nvPr/>
        </p:nvSpPr>
        <p:spPr>
          <a:xfrm>
            <a:off x="378311" y="4242132"/>
            <a:ext cx="8765689" cy="984885"/>
          </a:xfrm>
          <a:prstGeom prst="rect">
            <a:avLst/>
          </a:prstGeom>
          <a:noFill/>
        </p:spPr>
        <p:txBody>
          <a:bodyPr wrap="square" rtlCol="0">
            <a:spAutoFit/>
          </a:bodyPr>
          <a:lstStyle/>
          <a:p>
            <a:pPr>
              <a:buClr>
                <a:srgbClr val="FF0000"/>
              </a:buClr>
            </a:pPr>
            <a:r>
              <a:rPr lang="en-US" sz="2200" b="1" dirty="0" smtClean="0">
                <a:solidFill>
                  <a:srgbClr val="47534C"/>
                </a:solidFill>
              </a:rPr>
              <a:t>Requirements for Biomedical and Industrial Applications</a:t>
            </a:r>
          </a:p>
          <a:p>
            <a:pPr marL="285750" indent="-285750">
              <a:buClr>
                <a:srgbClr val="FF0000"/>
              </a:buClr>
              <a:buFont typeface="Arial"/>
              <a:buChar char="•"/>
            </a:pPr>
            <a:r>
              <a:rPr lang="en-US" dirty="0" smtClean="0">
                <a:solidFill>
                  <a:schemeClr val="tx2"/>
                </a:solidFill>
              </a:rPr>
              <a:t>real time measurement</a:t>
            </a:r>
          </a:p>
          <a:p>
            <a:pPr marL="285750" indent="-285750">
              <a:buClr>
                <a:srgbClr val="FF0000"/>
              </a:buClr>
              <a:buFont typeface="Arial"/>
              <a:buChar char="•"/>
            </a:pPr>
            <a:r>
              <a:rPr lang="en-US" dirty="0" smtClean="0">
                <a:solidFill>
                  <a:schemeClr val="tx2"/>
                </a:solidFill>
              </a:rPr>
              <a:t>continuous monitoring</a:t>
            </a:r>
            <a:endParaRPr lang="en-US" dirty="0">
              <a:solidFill>
                <a:schemeClr val="tx2"/>
              </a:solidFill>
            </a:endParaRPr>
          </a:p>
        </p:txBody>
      </p:sp>
      <p:sp>
        <p:nvSpPr>
          <p:cNvPr id="12" name="TextBox 11"/>
          <p:cNvSpPr txBox="1"/>
          <p:nvPr/>
        </p:nvSpPr>
        <p:spPr>
          <a:xfrm>
            <a:off x="378311" y="5552598"/>
            <a:ext cx="2164888" cy="369332"/>
          </a:xfrm>
          <a:prstGeom prst="rect">
            <a:avLst/>
          </a:prstGeom>
          <a:noFill/>
        </p:spPr>
        <p:txBody>
          <a:bodyPr wrap="none" rtlCol="0">
            <a:spAutoFit/>
          </a:bodyPr>
          <a:lstStyle/>
          <a:p>
            <a:r>
              <a:rPr lang="en-US" dirty="0" smtClean="0">
                <a:solidFill>
                  <a:srgbClr val="564B3C"/>
                </a:solidFill>
              </a:rPr>
              <a:t>A perfect solution </a:t>
            </a:r>
          </a:p>
        </p:txBody>
      </p:sp>
      <p:sp>
        <p:nvSpPr>
          <p:cNvPr id="14" name="TextBox 13"/>
          <p:cNvSpPr txBox="1"/>
          <p:nvPr/>
        </p:nvSpPr>
        <p:spPr>
          <a:xfrm>
            <a:off x="4566919" y="5552598"/>
            <a:ext cx="4119881" cy="369332"/>
          </a:xfrm>
          <a:prstGeom prst="rect">
            <a:avLst/>
          </a:prstGeom>
          <a:noFill/>
        </p:spPr>
        <p:txBody>
          <a:bodyPr wrap="square" rtlCol="0">
            <a:spAutoFit/>
          </a:bodyPr>
          <a:lstStyle/>
          <a:p>
            <a:r>
              <a:rPr lang="en-US" b="1" i="1" u="sng" dirty="0" smtClean="0">
                <a:solidFill>
                  <a:srgbClr val="564B3C"/>
                </a:solidFill>
              </a:rPr>
              <a:t>Optical Chemical pH Sensors</a:t>
            </a:r>
            <a:r>
              <a:rPr lang="en-US" b="1" i="1" u="sng" baseline="30000" dirty="0" smtClean="0">
                <a:solidFill>
                  <a:srgbClr val="564B3C"/>
                </a:solidFill>
              </a:rPr>
              <a:t>1</a:t>
            </a:r>
            <a:endParaRPr lang="en-US" b="1" i="1" u="sng" dirty="0">
              <a:solidFill>
                <a:srgbClr val="564B3C"/>
              </a:solidFill>
            </a:endParaRPr>
          </a:p>
        </p:txBody>
      </p:sp>
      <p:cxnSp>
        <p:nvCxnSpPr>
          <p:cNvPr id="16" name="Straight Arrow Connector 15"/>
          <p:cNvCxnSpPr/>
          <p:nvPr/>
        </p:nvCxnSpPr>
        <p:spPr>
          <a:xfrm>
            <a:off x="2688801" y="5795778"/>
            <a:ext cx="1756513" cy="27020"/>
          </a:xfrm>
          <a:prstGeom prst="straightConnector1">
            <a:avLst/>
          </a:prstGeom>
          <a:ln>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78311" y="6378648"/>
            <a:ext cx="2373341" cy="276999"/>
          </a:xfrm>
          <a:prstGeom prst="rect">
            <a:avLst/>
          </a:prstGeom>
        </p:spPr>
        <p:txBody>
          <a:bodyPr wrap="none">
            <a:spAutoFit/>
          </a:bodyPr>
          <a:lstStyle/>
          <a:p>
            <a:r>
              <a:rPr lang="en-US" sz="1200" i="1" baseline="30000" dirty="0" smtClean="0"/>
              <a:t>1 </a:t>
            </a:r>
            <a:r>
              <a:rPr lang="en-US" sz="1200" i="1" dirty="0" smtClean="0"/>
              <a:t>Anal</a:t>
            </a:r>
            <a:r>
              <a:rPr lang="en-US" sz="1200" i="1" dirty="0"/>
              <a:t>. Chem. 2014, 86, 15−29</a:t>
            </a:r>
          </a:p>
        </p:txBody>
      </p:sp>
    </p:spTree>
    <p:extLst>
      <p:ext uri="{BB962C8B-B14F-4D97-AF65-F5344CB8AC3E}">
        <p14:creationId xmlns:p14="http://schemas.microsoft.com/office/powerpoint/2010/main" xmlns="" val="997944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1975"/>
            <a:ext cx="8260672" cy="1039427"/>
          </a:xfrm>
        </p:spPr>
        <p:txBody>
          <a:bodyPr>
            <a:normAutofit/>
          </a:bodyPr>
          <a:lstStyle/>
          <a:p>
            <a:r>
              <a:rPr lang="en-US" sz="3600" b="1" dirty="0"/>
              <a:t>Optical chemical sensors </a:t>
            </a:r>
            <a:r>
              <a:rPr lang="en-US" sz="3600" b="1" dirty="0" smtClean="0"/>
              <a:t/>
            </a:r>
            <a:br>
              <a:rPr lang="en-US" sz="3600" b="1" dirty="0" smtClean="0"/>
            </a:br>
            <a:r>
              <a:rPr lang="en-US" sz="1400" dirty="0" smtClean="0"/>
              <a:t>senses </a:t>
            </a:r>
            <a:r>
              <a:rPr lang="en-US" sz="1400" dirty="0"/>
              <a:t>of </a:t>
            </a:r>
            <a:r>
              <a:rPr lang="en-US" sz="1400" dirty="0" smtClean="0"/>
              <a:t>electronics</a:t>
            </a:r>
            <a:r>
              <a:rPr lang="en-US" sz="1400" baseline="30000" dirty="0" smtClean="0"/>
              <a:t>1</a:t>
            </a:r>
            <a:br>
              <a:rPr lang="en-US" sz="1400" baseline="30000" dirty="0" smtClean="0"/>
            </a:br>
            <a:r>
              <a:rPr lang="en-US" sz="1200" dirty="0"/>
              <a:t>eyes and ears capable of seeing and hearing beyond the human </a:t>
            </a:r>
            <a:r>
              <a:rPr lang="en-US" sz="1200" dirty="0" smtClean="0"/>
              <a:t>perception</a:t>
            </a:r>
            <a:r>
              <a:rPr lang="en-US" sz="1200" baseline="30000" dirty="0" smtClean="0"/>
              <a:t>1</a:t>
            </a:r>
            <a:endParaRPr lang="en-US" sz="1400" dirty="0"/>
          </a:p>
        </p:txBody>
      </p:sp>
      <p:sp>
        <p:nvSpPr>
          <p:cNvPr id="5" name="Rectangle 4"/>
          <p:cNvSpPr/>
          <p:nvPr/>
        </p:nvSpPr>
        <p:spPr>
          <a:xfrm>
            <a:off x="310768" y="5897943"/>
            <a:ext cx="8437506" cy="646331"/>
          </a:xfrm>
          <a:prstGeom prst="rect">
            <a:avLst/>
          </a:prstGeom>
        </p:spPr>
        <p:txBody>
          <a:bodyPr wrap="square">
            <a:spAutoFit/>
          </a:bodyPr>
          <a:lstStyle/>
          <a:p>
            <a:r>
              <a:rPr lang="en-US" sz="1200" i="1" baseline="30000" dirty="0" smtClean="0">
                <a:solidFill>
                  <a:srgbClr val="564B3C"/>
                </a:solidFill>
              </a:rPr>
              <a:t>1</a:t>
            </a:r>
            <a:r>
              <a:rPr lang="en-US" sz="1200" i="1" dirty="0" smtClean="0">
                <a:solidFill>
                  <a:srgbClr val="564B3C"/>
                </a:solidFill>
              </a:rPr>
              <a:t>Orellana</a:t>
            </a:r>
            <a:r>
              <a:rPr lang="en-US" sz="1200" i="1" dirty="0">
                <a:solidFill>
                  <a:srgbClr val="564B3C"/>
                </a:solidFill>
              </a:rPr>
              <a:t>, G. In Optical Chemical Sensors. Proceedings of the </a:t>
            </a:r>
            <a:r>
              <a:rPr lang="en-US" sz="1200" i="1" dirty="0" smtClean="0">
                <a:solidFill>
                  <a:srgbClr val="564B3C"/>
                </a:solidFill>
              </a:rPr>
              <a:t>NATO Advanced </a:t>
            </a:r>
            <a:r>
              <a:rPr lang="en-US" sz="1200" i="1" dirty="0">
                <a:solidFill>
                  <a:srgbClr val="564B3C"/>
                </a:solidFill>
              </a:rPr>
              <a:t>Study Institute on Optical Chemical Sensors; </a:t>
            </a:r>
            <a:r>
              <a:rPr lang="en-US" sz="1200" i="1" dirty="0" err="1">
                <a:solidFill>
                  <a:srgbClr val="564B3C"/>
                </a:solidFill>
              </a:rPr>
              <a:t>Baldini</a:t>
            </a:r>
            <a:r>
              <a:rPr lang="en-US" sz="1200" i="1" dirty="0">
                <a:solidFill>
                  <a:srgbClr val="564B3C"/>
                </a:solidFill>
              </a:rPr>
              <a:t>, F., Chester</a:t>
            </a:r>
            <a:r>
              <a:rPr lang="en-US" sz="1200" i="1" dirty="0" smtClean="0">
                <a:solidFill>
                  <a:srgbClr val="564B3C"/>
                </a:solidFill>
              </a:rPr>
              <a:t>, A. N</a:t>
            </a:r>
            <a:r>
              <a:rPr lang="en-US" sz="1200" i="1" dirty="0">
                <a:solidFill>
                  <a:srgbClr val="564B3C"/>
                </a:solidFill>
              </a:rPr>
              <a:t>., </a:t>
            </a:r>
            <a:r>
              <a:rPr lang="en-US" sz="1200" i="1" dirty="0" err="1">
                <a:solidFill>
                  <a:srgbClr val="564B3C"/>
                </a:solidFill>
              </a:rPr>
              <a:t>Homola</a:t>
            </a:r>
            <a:r>
              <a:rPr lang="en-US" sz="1200" i="1" dirty="0">
                <a:solidFill>
                  <a:srgbClr val="564B3C"/>
                </a:solidFill>
              </a:rPr>
              <a:t>, J., </a:t>
            </a:r>
            <a:r>
              <a:rPr lang="en-US" sz="1200" i="1" dirty="0" err="1">
                <a:solidFill>
                  <a:srgbClr val="564B3C"/>
                </a:solidFill>
              </a:rPr>
              <a:t>Martellucci</a:t>
            </a:r>
            <a:r>
              <a:rPr lang="en-US" sz="1200" i="1" dirty="0">
                <a:solidFill>
                  <a:srgbClr val="564B3C"/>
                </a:solidFill>
              </a:rPr>
              <a:t>, S., Eds.; Springer: Netherlands, 2006; </a:t>
            </a:r>
            <a:r>
              <a:rPr lang="en-US" sz="1200" i="1" dirty="0" err="1" smtClean="0">
                <a:solidFill>
                  <a:srgbClr val="564B3C"/>
                </a:solidFill>
              </a:rPr>
              <a:t>pp</a:t>
            </a:r>
            <a:r>
              <a:rPr lang="en-US" sz="1200" i="1" dirty="0" smtClean="0">
                <a:solidFill>
                  <a:srgbClr val="564B3C"/>
                </a:solidFill>
              </a:rPr>
              <a:t> 99</a:t>
            </a:r>
            <a:r>
              <a:rPr lang="en-US" sz="1200" i="1" dirty="0">
                <a:solidFill>
                  <a:srgbClr val="564B3C"/>
                </a:solidFill>
              </a:rPr>
              <a:t>−116.</a:t>
            </a:r>
          </a:p>
        </p:txBody>
      </p:sp>
      <p:sp>
        <p:nvSpPr>
          <p:cNvPr id="6" name="Rectangle 5"/>
          <p:cNvSpPr/>
          <p:nvPr/>
        </p:nvSpPr>
        <p:spPr>
          <a:xfrm>
            <a:off x="310768" y="1674674"/>
            <a:ext cx="8603592" cy="646331"/>
          </a:xfrm>
          <a:prstGeom prst="rect">
            <a:avLst/>
          </a:prstGeom>
        </p:spPr>
        <p:txBody>
          <a:bodyPr wrap="square">
            <a:spAutoFit/>
          </a:bodyPr>
          <a:lstStyle/>
          <a:p>
            <a:pPr>
              <a:buClr>
                <a:srgbClr val="FF0000"/>
              </a:buClr>
            </a:pPr>
            <a:r>
              <a:rPr lang="en-US" b="1" dirty="0" smtClean="0">
                <a:solidFill>
                  <a:schemeClr val="accent1">
                    <a:lumMod val="75000"/>
                  </a:schemeClr>
                </a:solidFill>
              </a:rPr>
              <a:t>Optical  sensors </a:t>
            </a:r>
            <a:r>
              <a:rPr lang="en-US" dirty="0" smtClean="0">
                <a:solidFill>
                  <a:srgbClr val="564B3C"/>
                </a:solidFill>
              </a:rPr>
              <a:t>are based </a:t>
            </a:r>
            <a:r>
              <a:rPr lang="en-US" dirty="0">
                <a:solidFill>
                  <a:srgbClr val="564B3C"/>
                </a:solidFill>
              </a:rPr>
              <a:t>on reagents that change their optical properties </a:t>
            </a:r>
            <a:r>
              <a:rPr lang="en-US" dirty="0" smtClean="0">
                <a:solidFill>
                  <a:srgbClr val="564B3C"/>
                </a:solidFill>
              </a:rPr>
              <a:t>on interaction </a:t>
            </a:r>
            <a:r>
              <a:rPr lang="en-US" dirty="0">
                <a:solidFill>
                  <a:srgbClr val="564B3C"/>
                </a:solidFill>
              </a:rPr>
              <a:t>with the </a:t>
            </a:r>
            <a:r>
              <a:rPr lang="en-US" dirty="0" err="1">
                <a:solidFill>
                  <a:srgbClr val="564B3C"/>
                </a:solidFill>
              </a:rPr>
              <a:t>analyte</a:t>
            </a:r>
            <a:r>
              <a:rPr lang="en-US" dirty="0">
                <a:solidFill>
                  <a:srgbClr val="564B3C"/>
                </a:solidFill>
              </a:rPr>
              <a:t> of interest</a:t>
            </a:r>
            <a:r>
              <a:rPr lang="en-US" dirty="0" smtClean="0">
                <a:solidFill>
                  <a:srgbClr val="564B3C"/>
                </a:solidFill>
              </a:rPr>
              <a:t>.</a:t>
            </a:r>
            <a:r>
              <a:rPr lang="en-US" baseline="30000" dirty="0" smtClean="0">
                <a:solidFill>
                  <a:srgbClr val="564B3C"/>
                </a:solidFill>
              </a:rPr>
              <a:t>2</a:t>
            </a:r>
          </a:p>
        </p:txBody>
      </p:sp>
      <p:sp>
        <p:nvSpPr>
          <p:cNvPr id="7" name="Rectangle 6"/>
          <p:cNvSpPr/>
          <p:nvPr/>
        </p:nvSpPr>
        <p:spPr>
          <a:xfrm>
            <a:off x="310768" y="6520443"/>
            <a:ext cx="8702582" cy="276999"/>
          </a:xfrm>
          <a:prstGeom prst="rect">
            <a:avLst/>
          </a:prstGeom>
        </p:spPr>
        <p:txBody>
          <a:bodyPr wrap="square">
            <a:spAutoFit/>
          </a:bodyPr>
          <a:lstStyle/>
          <a:p>
            <a:r>
              <a:rPr lang="en-US" sz="1200" i="1" baseline="30000" dirty="0">
                <a:solidFill>
                  <a:srgbClr val="564B3C"/>
                </a:solidFill>
              </a:rPr>
              <a:t>2</a:t>
            </a:r>
            <a:r>
              <a:rPr lang="en-US" sz="1200" i="1" dirty="0">
                <a:solidFill>
                  <a:srgbClr val="564B3C"/>
                </a:solidFill>
              </a:rPr>
              <a:t>Dorota </a:t>
            </a:r>
            <a:r>
              <a:rPr lang="en-US" sz="1200" i="1" dirty="0" err="1">
                <a:solidFill>
                  <a:srgbClr val="564B3C"/>
                </a:solidFill>
              </a:rPr>
              <a:t>Wencel</a:t>
            </a:r>
            <a:r>
              <a:rPr lang="en-US" sz="1200" i="1" dirty="0" smtClean="0">
                <a:solidFill>
                  <a:srgbClr val="564B3C"/>
                </a:solidFill>
              </a:rPr>
              <a:t>, </a:t>
            </a:r>
            <a:r>
              <a:rPr lang="en-US" sz="1200" i="1" dirty="0">
                <a:solidFill>
                  <a:srgbClr val="564B3C"/>
                </a:solidFill>
              </a:rPr>
              <a:t>Tobias Abel, and Colette </a:t>
            </a:r>
            <a:r>
              <a:rPr lang="en-US" sz="1200" i="1" dirty="0" err="1" smtClean="0">
                <a:solidFill>
                  <a:srgbClr val="564B3C"/>
                </a:solidFill>
              </a:rPr>
              <a:t>McDonag</a:t>
            </a:r>
            <a:r>
              <a:rPr lang="en-US" sz="1200" i="1" dirty="0" smtClean="0">
                <a:solidFill>
                  <a:srgbClr val="564B3C"/>
                </a:solidFill>
              </a:rPr>
              <a:t>,</a:t>
            </a:r>
            <a:r>
              <a:rPr lang="en-US" sz="1200" i="1" baseline="30000" dirty="0" smtClean="0">
                <a:solidFill>
                  <a:srgbClr val="564B3C"/>
                </a:solidFill>
              </a:rPr>
              <a:t> </a:t>
            </a:r>
            <a:r>
              <a:rPr lang="en-US" sz="1200" i="1" dirty="0" smtClean="0">
                <a:solidFill>
                  <a:srgbClr val="564B3C"/>
                </a:solidFill>
              </a:rPr>
              <a:t>Anal</a:t>
            </a:r>
            <a:r>
              <a:rPr lang="en-US" sz="1200" i="1" dirty="0">
                <a:solidFill>
                  <a:srgbClr val="564B3C"/>
                </a:solidFill>
              </a:rPr>
              <a:t>. Chem. 2014, 86, 15−29</a:t>
            </a:r>
          </a:p>
        </p:txBody>
      </p:sp>
      <p:sp>
        <p:nvSpPr>
          <p:cNvPr id="8" name="Rectangle 7"/>
          <p:cNvSpPr/>
          <p:nvPr/>
        </p:nvSpPr>
        <p:spPr>
          <a:xfrm>
            <a:off x="310768" y="4942421"/>
            <a:ext cx="8437506" cy="830997"/>
          </a:xfrm>
          <a:prstGeom prst="rect">
            <a:avLst/>
          </a:prstGeom>
          <a:solidFill>
            <a:schemeClr val="bg1"/>
          </a:solidFill>
          <a:ln>
            <a:solidFill>
              <a:srgbClr val="47534C"/>
            </a:solidFill>
          </a:ln>
          <a:effectLst>
            <a:outerShdw blurRad="50800" dist="38100" dir="2700000" algn="tl" rotWithShape="0">
              <a:prstClr val="black">
                <a:alpha val="40000"/>
              </a:prstClr>
            </a:outerShdw>
          </a:effectLst>
        </p:spPr>
        <p:txBody>
          <a:bodyPr wrap="square">
            <a:spAutoFit/>
          </a:bodyPr>
          <a:lstStyle/>
          <a:p>
            <a:r>
              <a:rPr lang="en-US" sz="2400" b="1" dirty="0">
                <a:solidFill>
                  <a:srgbClr val="6B7D72"/>
                </a:solidFill>
              </a:rPr>
              <a:t>Fluorescent pH indicators offer better selectivity </a:t>
            </a:r>
            <a:r>
              <a:rPr lang="en-US" sz="2400" b="1" dirty="0" smtClean="0">
                <a:solidFill>
                  <a:srgbClr val="6B7D72"/>
                </a:solidFill>
              </a:rPr>
              <a:t>and sensitivity than absorption</a:t>
            </a:r>
            <a:r>
              <a:rPr lang="en-US" sz="2400" b="1" dirty="0">
                <a:solidFill>
                  <a:srgbClr val="6B7D72"/>
                </a:solidFill>
              </a:rPr>
              <a:t>-based pH indicators</a:t>
            </a:r>
            <a:r>
              <a:rPr lang="en-US" sz="2400" b="1" dirty="0" smtClean="0">
                <a:solidFill>
                  <a:srgbClr val="6B7D72"/>
                </a:solidFill>
              </a:rPr>
              <a:t>.</a:t>
            </a:r>
            <a:r>
              <a:rPr lang="en-US" sz="2400" b="1" baseline="30000" dirty="0" smtClean="0">
                <a:solidFill>
                  <a:srgbClr val="6B7D72"/>
                </a:solidFill>
              </a:rPr>
              <a:t>2</a:t>
            </a:r>
            <a:endParaRPr lang="en-US" sz="2400" b="1" dirty="0">
              <a:solidFill>
                <a:srgbClr val="6B7D72"/>
              </a:solidFill>
            </a:endParaRPr>
          </a:p>
        </p:txBody>
      </p:sp>
      <p:sp>
        <p:nvSpPr>
          <p:cNvPr id="9" name="Rectangle 8"/>
          <p:cNvSpPr/>
          <p:nvPr/>
        </p:nvSpPr>
        <p:spPr>
          <a:xfrm>
            <a:off x="310768" y="2455377"/>
            <a:ext cx="8702582" cy="2369880"/>
          </a:xfrm>
          <a:prstGeom prst="rect">
            <a:avLst/>
          </a:prstGeom>
        </p:spPr>
        <p:txBody>
          <a:bodyPr wrap="square">
            <a:spAutoFit/>
          </a:bodyPr>
          <a:lstStyle/>
          <a:p>
            <a:pPr>
              <a:buClr>
                <a:srgbClr val="FF0000"/>
              </a:buClr>
            </a:pPr>
            <a:r>
              <a:rPr lang="en-US" sz="2200" b="1" dirty="0">
                <a:solidFill>
                  <a:schemeClr val="accent1">
                    <a:lumMod val="75000"/>
                  </a:schemeClr>
                </a:solidFill>
              </a:rPr>
              <a:t>The most </a:t>
            </a:r>
            <a:r>
              <a:rPr lang="en-US" sz="2200" b="1" dirty="0" smtClean="0">
                <a:solidFill>
                  <a:schemeClr val="accent1">
                    <a:lumMod val="75000"/>
                  </a:schemeClr>
                </a:solidFill>
              </a:rPr>
              <a:t>commonly measured </a:t>
            </a:r>
            <a:r>
              <a:rPr lang="en-US" sz="2200" b="1" dirty="0">
                <a:solidFill>
                  <a:schemeClr val="accent1">
                    <a:lumMod val="75000"/>
                  </a:schemeClr>
                </a:solidFill>
              </a:rPr>
              <a:t>optical properties</a:t>
            </a:r>
            <a:r>
              <a:rPr lang="en-US" sz="2200" b="1" dirty="0">
                <a:solidFill>
                  <a:srgbClr val="47534C"/>
                </a:solidFill>
              </a:rPr>
              <a:t> </a:t>
            </a:r>
            <a:endParaRPr lang="en-US" sz="2200" b="1" dirty="0" smtClean="0">
              <a:solidFill>
                <a:srgbClr val="47534C"/>
              </a:solidFill>
            </a:endParaRPr>
          </a:p>
          <a:p>
            <a:pPr marL="285750" indent="-285750">
              <a:buClr>
                <a:srgbClr val="FF0000"/>
              </a:buClr>
              <a:buFont typeface="Wingdings" charset="2"/>
              <a:buChar char="§"/>
            </a:pPr>
            <a:r>
              <a:rPr lang="en-US" dirty="0" smtClean="0">
                <a:solidFill>
                  <a:srgbClr val="564B3C"/>
                </a:solidFill>
              </a:rPr>
              <a:t>Absorption,</a:t>
            </a:r>
          </a:p>
          <a:p>
            <a:pPr marL="285750" indent="-285750">
              <a:buClr>
                <a:srgbClr val="FF0000"/>
              </a:buClr>
              <a:buFont typeface="Wingdings" charset="2"/>
              <a:buChar char="§"/>
            </a:pPr>
            <a:r>
              <a:rPr lang="en-US" dirty="0" smtClean="0">
                <a:solidFill>
                  <a:srgbClr val="564B3C"/>
                </a:solidFill>
              </a:rPr>
              <a:t>Fluorescence intensity</a:t>
            </a:r>
          </a:p>
          <a:p>
            <a:pPr marL="285750" indent="-285750">
              <a:buClr>
                <a:srgbClr val="FF0000"/>
              </a:buClr>
              <a:buFont typeface="Wingdings" charset="2"/>
              <a:buChar char="§"/>
            </a:pPr>
            <a:r>
              <a:rPr lang="en-US" dirty="0">
                <a:solidFill>
                  <a:srgbClr val="564B3C"/>
                </a:solidFill>
              </a:rPr>
              <a:t>D</a:t>
            </a:r>
            <a:r>
              <a:rPr lang="en-US" dirty="0" smtClean="0">
                <a:solidFill>
                  <a:srgbClr val="564B3C"/>
                </a:solidFill>
              </a:rPr>
              <a:t>ecay time</a:t>
            </a:r>
          </a:p>
          <a:p>
            <a:pPr marL="285750" indent="-285750">
              <a:buClr>
                <a:srgbClr val="FF0000"/>
              </a:buClr>
              <a:buFont typeface="Wingdings" charset="2"/>
              <a:buChar char="§"/>
            </a:pPr>
            <a:r>
              <a:rPr lang="en-US" dirty="0">
                <a:solidFill>
                  <a:srgbClr val="564B3C"/>
                </a:solidFill>
              </a:rPr>
              <a:t>R</a:t>
            </a:r>
            <a:r>
              <a:rPr lang="en-US" dirty="0" smtClean="0">
                <a:solidFill>
                  <a:srgbClr val="564B3C"/>
                </a:solidFill>
              </a:rPr>
              <a:t>eflectance</a:t>
            </a:r>
          </a:p>
          <a:p>
            <a:pPr marL="285750" indent="-285750">
              <a:buClr>
                <a:srgbClr val="FF0000"/>
              </a:buClr>
              <a:buFont typeface="Wingdings" charset="2"/>
              <a:buChar char="§"/>
            </a:pPr>
            <a:r>
              <a:rPr lang="en-US" dirty="0" smtClean="0">
                <a:solidFill>
                  <a:srgbClr val="564B3C"/>
                </a:solidFill>
              </a:rPr>
              <a:t>Refractive index</a:t>
            </a:r>
          </a:p>
          <a:p>
            <a:pPr marL="285750" indent="-285750">
              <a:buClr>
                <a:srgbClr val="FF0000"/>
              </a:buClr>
              <a:buFont typeface="Wingdings" charset="2"/>
              <a:buChar char="§"/>
            </a:pPr>
            <a:r>
              <a:rPr lang="en-US" dirty="0">
                <a:solidFill>
                  <a:srgbClr val="564B3C"/>
                </a:solidFill>
              </a:rPr>
              <a:t>L</a:t>
            </a:r>
            <a:r>
              <a:rPr lang="en-US" dirty="0" smtClean="0">
                <a:solidFill>
                  <a:srgbClr val="564B3C"/>
                </a:solidFill>
              </a:rPr>
              <a:t>ight scattering</a:t>
            </a:r>
          </a:p>
          <a:p>
            <a:pPr marL="285750" indent="-285750">
              <a:buClr>
                <a:srgbClr val="FF0000"/>
              </a:buClr>
              <a:buFont typeface="Wingdings" charset="2"/>
              <a:buChar char="§"/>
            </a:pPr>
            <a:r>
              <a:rPr lang="en-US" dirty="0">
                <a:solidFill>
                  <a:srgbClr val="564B3C"/>
                </a:solidFill>
              </a:rPr>
              <a:t>L</a:t>
            </a:r>
            <a:r>
              <a:rPr lang="en-US" dirty="0" smtClean="0">
                <a:solidFill>
                  <a:srgbClr val="564B3C"/>
                </a:solidFill>
              </a:rPr>
              <a:t>ight polarization</a:t>
            </a:r>
            <a:endParaRPr lang="en-US" dirty="0">
              <a:solidFill>
                <a:srgbClr val="564B3C"/>
              </a:solidFill>
            </a:endParaRPr>
          </a:p>
        </p:txBody>
      </p:sp>
    </p:spTree>
    <p:extLst>
      <p:ext uri="{BB962C8B-B14F-4D97-AF65-F5344CB8AC3E}">
        <p14:creationId xmlns:p14="http://schemas.microsoft.com/office/powerpoint/2010/main" xmlns="" val="3092018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a:t>
            </a:r>
            <a:endParaRPr lang="en-US" dirty="0"/>
          </a:p>
        </p:txBody>
      </p:sp>
      <p:sp>
        <p:nvSpPr>
          <p:cNvPr id="3" name="Content Placeholder 2"/>
          <p:cNvSpPr>
            <a:spLocks noGrp="1"/>
          </p:cNvSpPr>
          <p:nvPr>
            <p:ph idx="1"/>
          </p:nvPr>
        </p:nvSpPr>
        <p:spPr>
          <a:xfrm>
            <a:off x="163228" y="1764979"/>
            <a:ext cx="8229600" cy="3720095"/>
          </a:xfrm>
        </p:spPr>
        <p:txBody>
          <a:bodyPr>
            <a:normAutofit/>
          </a:bodyPr>
          <a:lstStyle/>
          <a:p>
            <a:pPr marL="114300" indent="0">
              <a:buNone/>
            </a:pPr>
            <a:r>
              <a:rPr lang="en-US" b="1" dirty="0">
                <a:solidFill>
                  <a:schemeClr val="accent1">
                    <a:lumMod val="50000"/>
                  </a:schemeClr>
                </a:solidFill>
              </a:rPr>
              <a:t>P</a:t>
            </a:r>
            <a:r>
              <a:rPr lang="en-US" b="1" dirty="0" smtClean="0">
                <a:solidFill>
                  <a:schemeClr val="accent1">
                    <a:lumMod val="50000"/>
                  </a:schemeClr>
                </a:solidFill>
              </a:rPr>
              <a:t>roperties of </a:t>
            </a:r>
            <a:r>
              <a:rPr lang="en-US" b="1" dirty="0" err="1" smtClean="0">
                <a:solidFill>
                  <a:schemeClr val="accent1">
                    <a:lumMod val="50000"/>
                  </a:schemeClr>
                </a:solidFill>
              </a:rPr>
              <a:t>Borondipyrromethene</a:t>
            </a:r>
            <a:r>
              <a:rPr lang="en-US" b="1" dirty="0" smtClean="0">
                <a:solidFill>
                  <a:schemeClr val="accent1">
                    <a:lumMod val="50000"/>
                  </a:schemeClr>
                </a:solidFill>
              </a:rPr>
              <a:t> (BODIPY) dyes</a:t>
            </a:r>
          </a:p>
          <a:p>
            <a:pPr lvl="1"/>
            <a:r>
              <a:rPr lang="en-US" dirty="0" smtClean="0"/>
              <a:t>High fluorescence quantum yield</a:t>
            </a:r>
            <a:r>
              <a:rPr lang="en-US" baseline="30000" dirty="0" smtClean="0"/>
              <a:t>1</a:t>
            </a:r>
            <a:endParaRPr lang="en-US" dirty="0" smtClean="0"/>
          </a:p>
          <a:p>
            <a:pPr lvl="1"/>
            <a:r>
              <a:rPr lang="en-US" dirty="0" smtClean="0"/>
              <a:t>High extinction coefficient</a:t>
            </a:r>
          </a:p>
          <a:p>
            <a:pPr lvl="1"/>
            <a:r>
              <a:rPr lang="en-US" dirty="0" smtClean="0"/>
              <a:t>Narrow absorption and emission bands</a:t>
            </a:r>
            <a:r>
              <a:rPr lang="en-US" baseline="30000" dirty="0" smtClean="0"/>
              <a:t>2</a:t>
            </a:r>
            <a:endParaRPr lang="en-US" dirty="0" smtClean="0"/>
          </a:p>
          <a:p>
            <a:pPr lvl="1"/>
            <a:r>
              <a:rPr lang="en-US" dirty="0" smtClean="0"/>
              <a:t>Fine-tuned spectroscopic and physical properties</a:t>
            </a:r>
          </a:p>
          <a:p>
            <a:pPr lvl="1"/>
            <a:r>
              <a:rPr lang="en-US" dirty="0" smtClean="0"/>
              <a:t>Applications</a:t>
            </a:r>
          </a:p>
          <a:p>
            <a:pPr lvl="2"/>
            <a:r>
              <a:rPr lang="en-US" dirty="0" smtClean="0"/>
              <a:t>Optical engineering</a:t>
            </a:r>
          </a:p>
          <a:p>
            <a:pPr lvl="2"/>
            <a:r>
              <a:rPr lang="en-US" dirty="0" smtClean="0"/>
              <a:t>Fluorescence imaging</a:t>
            </a:r>
          </a:p>
          <a:p>
            <a:pPr lvl="2"/>
            <a:r>
              <a:rPr lang="en-US" dirty="0" smtClean="0"/>
              <a:t>Fluorescent chemo sensors (such as pH probe)</a:t>
            </a:r>
            <a:r>
              <a:rPr lang="en-US" baseline="30000" dirty="0" smtClean="0"/>
              <a:t>3-5</a:t>
            </a:r>
            <a:endParaRPr lang="en-US" dirty="0" smtClean="0"/>
          </a:p>
          <a:p>
            <a:pPr lvl="2"/>
            <a:r>
              <a:rPr lang="en-US" dirty="0" smtClean="0"/>
              <a:t>…..</a:t>
            </a:r>
          </a:p>
        </p:txBody>
      </p:sp>
      <p:pic>
        <p:nvPicPr>
          <p:cNvPr id="4" name="Resim 3" descr="C:\Users\Gökhan\Desktop\BODIPY core.tif"/>
          <p:cNvPicPr/>
          <p:nvPr/>
        </p:nvPicPr>
        <p:blipFill>
          <a:blip r:embed="rId2" cstate="print"/>
          <a:srcRect t="3443" r="9276"/>
          <a:stretch>
            <a:fillRect/>
          </a:stretch>
        </p:blipFill>
        <p:spPr bwMode="auto">
          <a:xfrm>
            <a:off x="7097040" y="4933094"/>
            <a:ext cx="1938655" cy="1838960"/>
          </a:xfrm>
          <a:prstGeom prst="rect">
            <a:avLst/>
          </a:prstGeom>
          <a:noFill/>
          <a:ln w="9525">
            <a:noFill/>
            <a:miter lim="800000"/>
            <a:headEnd/>
            <a:tailEnd/>
          </a:ln>
        </p:spPr>
      </p:pic>
      <p:sp>
        <p:nvSpPr>
          <p:cNvPr id="5" name="Rectangle 4"/>
          <p:cNvSpPr/>
          <p:nvPr/>
        </p:nvSpPr>
        <p:spPr>
          <a:xfrm>
            <a:off x="7393754" y="4665121"/>
            <a:ext cx="1379329" cy="276999"/>
          </a:xfrm>
          <a:prstGeom prst="rect">
            <a:avLst/>
          </a:prstGeom>
          <a:solidFill>
            <a:srgbClr val="FFFFFF"/>
          </a:solidFill>
          <a:ln>
            <a:solidFill>
              <a:srgbClr val="93A299"/>
            </a:solidFill>
          </a:ln>
          <a:effectLst>
            <a:outerShdw blurRad="50800" dist="38100" dir="2700000" algn="tl" rotWithShape="0">
              <a:prstClr val="black">
                <a:alpha val="40000"/>
              </a:prstClr>
            </a:outerShdw>
          </a:effectLst>
        </p:spPr>
        <p:txBody>
          <a:bodyPr wrap="none">
            <a:spAutoFit/>
          </a:bodyPr>
          <a:lstStyle/>
          <a:p>
            <a:r>
              <a:rPr lang="en-US" sz="1200" dirty="0"/>
              <a:t>BODIPY scaffold</a:t>
            </a:r>
          </a:p>
        </p:txBody>
      </p:sp>
      <p:sp>
        <p:nvSpPr>
          <p:cNvPr id="6" name="Rectangle 5"/>
          <p:cNvSpPr/>
          <p:nvPr/>
        </p:nvSpPr>
        <p:spPr>
          <a:xfrm>
            <a:off x="521160" y="5587116"/>
            <a:ext cx="5868613" cy="1077218"/>
          </a:xfrm>
          <a:prstGeom prst="rect">
            <a:avLst/>
          </a:prstGeom>
        </p:spPr>
        <p:txBody>
          <a:bodyPr wrap="square">
            <a:spAutoFit/>
          </a:bodyPr>
          <a:lstStyle/>
          <a:p>
            <a:pPr marL="685800" lvl="2">
              <a:spcBef>
                <a:spcPct val="20000"/>
              </a:spcBef>
              <a:buClr>
                <a:srgbClr val="B5AE53"/>
              </a:buClr>
            </a:pPr>
            <a:r>
              <a:rPr lang="en-US" sz="1200" baseline="30000" dirty="0" smtClean="0">
                <a:solidFill>
                  <a:srgbClr val="564B3C"/>
                </a:solidFill>
              </a:rPr>
              <a:t>1</a:t>
            </a:r>
            <a:r>
              <a:rPr lang="en-US" sz="1200" dirty="0" smtClean="0">
                <a:solidFill>
                  <a:srgbClr val="564B3C"/>
                </a:solidFill>
              </a:rPr>
              <a:t>L</a:t>
            </a:r>
            <a:r>
              <a:rPr lang="en-US" sz="1000" dirty="0">
                <a:solidFill>
                  <a:srgbClr val="564B3C"/>
                </a:solidFill>
              </a:rPr>
              <a:t>. </a:t>
            </a:r>
            <a:r>
              <a:rPr lang="en-US" sz="1000" dirty="0" err="1">
                <a:solidFill>
                  <a:srgbClr val="564B3C"/>
                </a:solidFill>
              </a:rPr>
              <a:t>Gai</a:t>
            </a:r>
            <a:r>
              <a:rPr lang="en-US" sz="1000" dirty="0">
                <a:solidFill>
                  <a:srgbClr val="564B3C"/>
                </a:solidFill>
              </a:rPr>
              <a:t>, </a:t>
            </a:r>
            <a:r>
              <a:rPr lang="en-US" sz="1000" dirty="0" smtClean="0">
                <a:solidFill>
                  <a:srgbClr val="564B3C"/>
                </a:solidFill>
              </a:rPr>
              <a:t>et al, Sens</a:t>
            </a:r>
            <a:r>
              <a:rPr lang="en-US" sz="1000" dirty="0">
                <a:solidFill>
                  <a:srgbClr val="564B3C"/>
                </a:solidFill>
              </a:rPr>
              <a:t>. Actuators B 182 (2013) 1–6</a:t>
            </a:r>
            <a:r>
              <a:rPr lang="en-US" sz="1000" dirty="0" smtClean="0">
                <a:solidFill>
                  <a:srgbClr val="564B3C"/>
                </a:solidFill>
              </a:rPr>
              <a:t>.</a:t>
            </a:r>
          </a:p>
          <a:p>
            <a:r>
              <a:rPr lang="en-US" sz="1000" baseline="30000" dirty="0" smtClean="0">
                <a:solidFill>
                  <a:srgbClr val="564B3C"/>
                </a:solidFill>
              </a:rPr>
              <a:t>                              2</a:t>
            </a:r>
            <a:r>
              <a:rPr lang="en-US" sz="1000" dirty="0" smtClean="0">
                <a:solidFill>
                  <a:srgbClr val="564B3C"/>
                </a:solidFill>
              </a:rPr>
              <a:t>F.L.P</a:t>
            </a:r>
            <a:r>
              <a:rPr lang="en-US" sz="1000" dirty="0">
                <a:solidFill>
                  <a:srgbClr val="564B3C"/>
                </a:solidFill>
              </a:rPr>
              <a:t>. </a:t>
            </a:r>
            <a:r>
              <a:rPr lang="en-US" sz="1000" dirty="0" err="1">
                <a:solidFill>
                  <a:srgbClr val="564B3C"/>
                </a:solidFill>
              </a:rPr>
              <a:t>Arbeloa</a:t>
            </a:r>
            <a:r>
              <a:rPr lang="en-US" sz="1000" dirty="0">
                <a:solidFill>
                  <a:srgbClr val="564B3C"/>
                </a:solidFill>
              </a:rPr>
              <a:t>, </a:t>
            </a:r>
            <a:r>
              <a:rPr lang="en-US" sz="1000" dirty="0" smtClean="0">
                <a:solidFill>
                  <a:srgbClr val="564B3C"/>
                </a:solidFill>
              </a:rPr>
              <a:t>et al, </a:t>
            </a:r>
            <a:r>
              <a:rPr lang="en-US" sz="1000" dirty="0">
                <a:solidFill>
                  <a:srgbClr val="564B3C"/>
                </a:solidFill>
              </a:rPr>
              <a:t>Int. Rev. Phys. </a:t>
            </a:r>
            <a:r>
              <a:rPr lang="en-US" sz="1000" dirty="0" smtClean="0">
                <a:solidFill>
                  <a:srgbClr val="564B3C"/>
                </a:solidFill>
              </a:rPr>
              <a:t>Chem</a:t>
            </a:r>
            <a:r>
              <a:rPr lang="en-US" sz="1000" dirty="0">
                <a:solidFill>
                  <a:srgbClr val="564B3C"/>
                </a:solidFill>
              </a:rPr>
              <a:t>. 24 (2005) 339–374</a:t>
            </a:r>
            <a:r>
              <a:rPr lang="en-US" sz="1000" dirty="0" smtClean="0">
                <a:solidFill>
                  <a:srgbClr val="564B3C"/>
                </a:solidFill>
              </a:rPr>
              <a:t>.</a:t>
            </a:r>
          </a:p>
          <a:p>
            <a:r>
              <a:rPr lang="en-US" sz="1000" baseline="30000" dirty="0" smtClean="0">
                <a:solidFill>
                  <a:srgbClr val="564B3C"/>
                </a:solidFill>
              </a:rPr>
              <a:t>                              3</a:t>
            </a:r>
            <a:r>
              <a:rPr lang="en-US" sz="1000" dirty="0" smtClean="0">
                <a:solidFill>
                  <a:srgbClr val="564B3C"/>
                </a:solidFill>
              </a:rPr>
              <a:t>Y</a:t>
            </a:r>
            <a:r>
              <a:rPr lang="en-US" sz="1000" dirty="0">
                <a:solidFill>
                  <a:srgbClr val="564B3C"/>
                </a:solidFill>
              </a:rPr>
              <a:t>. </a:t>
            </a:r>
            <a:r>
              <a:rPr lang="en-US" sz="1000" dirty="0" smtClean="0">
                <a:solidFill>
                  <a:srgbClr val="564B3C"/>
                </a:solidFill>
              </a:rPr>
              <a:t>Ando, et al, </a:t>
            </a:r>
            <a:r>
              <a:rPr lang="en-US" sz="1000" dirty="0">
                <a:solidFill>
                  <a:srgbClr val="564B3C"/>
                </a:solidFill>
              </a:rPr>
              <a:t>Sens. Actuators B 121 (2007) 74–82. </a:t>
            </a:r>
            <a:endParaRPr lang="en-US" sz="1000" dirty="0" smtClean="0">
              <a:solidFill>
                <a:srgbClr val="564B3C"/>
              </a:solidFill>
            </a:endParaRPr>
          </a:p>
          <a:p>
            <a:r>
              <a:rPr lang="en-US" sz="1000" dirty="0">
                <a:solidFill>
                  <a:srgbClr val="564B3C"/>
                </a:solidFill>
              </a:rPr>
              <a:t> </a:t>
            </a:r>
            <a:r>
              <a:rPr lang="en-US" sz="1000" dirty="0" smtClean="0">
                <a:solidFill>
                  <a:srgbClr val="564B3C"/>
                </a:solidFill>
              </a:rPr>
              <a:t>                   </a:t>
            </a:r>
            <a:r>
              <a:rPr lang="en-US" sz="1000" baseline="30000" dirty="0" smtClean="0">
                <a:solidFill>
                  <a:srgbClr val="564B3C"/>
                </a:solidFill>
              </a:rPr>
              <a:t>4</a:t>
            </a:r>
            <a:r>
              <a:rPr lang="en-US" sz="1000" dirty="0" smtClean="0">
                <a:solidFill>
                  <a:srgbClr val="564B3C"/>
                </a:solidFill>
              </a:rPr>
              <a:t>W</a:t>
            </a:r>
            <a:r>
              <a:rPr lang="en-US" sz="1000" dirty="0">
                <a:solidFill>
                  <a:srgbClr val="564B3C"/>
                </a:solidFill>
              </a:rPr>
              <a:t>. Qin, </a:t>
            </a:r>
            <a:r>
              <a:rPr lang="en-US" sz="1000" dirty="0" smtClean="0">
                <a:solidFill>
                  <a:srgbClr val="564B3C"/>
                </a:solidFill>
              </a:rPr>
              <a:t>et al,  </a:t>
            </a:r>
            <a:r>
              <a:rPr lang="en-US" sz="1000" dirty="0" err="1">
                <a:solidFill>
                  <a:srgbClr val="564B3C"/>
                </a:solidFill>
              </a:rPr>
              <a:t>ChemPhysChem</a:t>
            </a:r>
            <a:r>
              <a:rPr lang="en-US" sz="1000" dirty="0">
                <a:solidFill>
                  <a:srgbClr val="564B3C"/>
                </a:solidFill>
              </a:rPr>
              <a:t> 6 (2005) 2343–2351. </a:t>
            </a:r>
            <a:endParaRPr lang="en-US" sz="1000" dirty="0" smtClean="0">
              <a:solidFill>
                <a:srgbClr val="564B3C"/>
              </a:solidFill>
            </a:endParaRPr>
          </a:p>
          <a:p>
            <a:r>
              <a:rPr lang="en-US" sz="1000" dirty="0">
                <a:solidFill>
                  <a:srgbClr val="564B3C"/>
                </a:solidFill>
              </a:rPr>
              <a:t> </a:t>
            </a:r>
            <a:r>
              <a:rPr lang="en-US" sz="1000" dirty="0" smtClean="0">
                <a:solidFill>
                  <a:srgbClr val="564B3C"/>
                </a:solidFill>
              </a:rPr>
              <a:t>                   </a:t>
            </a:r>
            <a:r>
              <a:rPr lang="en-US" sz="1000" baseline="30000" dirty="0" smtClean="0">
                <a:solidFill>
                  <a:srgbClr val="564B3C"/>
                </a:solidFill>
              </a:rPr>
              <a:t>5</a:t>
            </a:r>
            <a:r>
              <a:rPr lang="en-US" sz="1000" dirty="0">
                <a:solidFill>
                  <a:srgbClr val="564B3C"/>
                </a:solidFill>
              </a:rPr>
              <a:t>T.Werner</a:t>
            </a:r>
            <a:r>
              <a:rPr lang="en-US" sz="1000" dirty="0" smtClean="0">
                <a:solidFill>
                  <a:srgbClr val="564B3C"/>
                </a:solidFill>
              </a:rPr>
              <a:t>, et al, Fresenius </a:t>
            </a:r>
            <a:r>
              <a:rPr lang="en-US" sz="1000" dirty="0">
                <a:solidFill>
                  <a:srgbClr val="564B3C"/>
                </a:solidFill>
              </a:rPr>
              <a:t>J. Anal. Chem. 359 (1997) 150–154. </a:t>
            </a:r>
          </a:p>
          <a:p>
            <a:pPr marL="685800" lvl="2">
              <a:spcBef>
                <a:spcPct val="20000"/>
              </a:spcBef>
              <a:buClr>
                <a:srgbClr val="B5AE53"/>
              </a:buClr>
            </a:pPr>
            <a:r>
              <a:rPr lang="en-US" sz="1000" dirty="0" smtClean="0">
                <a:solidFill>
                  <a:srgbClr val="564B3C"/>
                </a:solidFill>
              </a:rPr>
              <a:t> </a:t>
            </a:r>
            <a:endParaRPr lang="en-US" sz="1000" dirty="0">
              <a:solidFill>
                <a:srgbClr val="564B3C"/>
              </a:solidFill>
            </a:endParaRPr>
          </a:p>
        </p:txBody>
      </p:sp>
    </p:spTree>
    <p:extLst>
      <p:ext uri="{BB962C8B-B14F-4D97-AF65-F5344CB8AC3E}">
        <p14:creationId xmlns:p14="http://schemas.microsoft.com/office/powerpoint/2010/main" xmlns="" val="1392720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Material</a:t>
            </a:r>
            <a:endParaRPr lang="en-US" dirty="0"/>
          </a:p>
        </p:txBody>
      </p:sp>
      <p:sp>
        <p:nvSpPr>
          <p:cNvPr id="6" name="Rectangle 5"/>
          <p:cNvSpPr/>
          <p:nvPr/>
        </p:nvSpPr>
        <p:spPr>
          <a:xfrm>
            <a:off x="320298" y="1965284"/>
            <a:ext cx="8545898" cy="461665"/>
          </a:xfrm>
          <a:prstGeom prst="rect">
            <a:avLst/>
          </a:prstGeom>
        </p:spPr>
        <p:txBody>
          <a:bodyPr wrap="square">
            <a:spAutoFit/>
          </a:bodyPr>
          <a:lstStyle/>
          <a:p>
            <a:pPr marL="114300" lvl="0">
              <a:spcBef>
                <a:spcPct val="20000"/>
              </a:spcBef>
              <a:buClr>
                <a:srgbClr val="93A299"/>
              </a:buClr>
            </a:pPr>
            <a:r>
              <a:rPr lang="en-US" sz="2400" b="1" dirty="0">
                <a:solidFill>
                  <a:srgbClr val="93A299">
                    <a:lumMod val="50000"/>
                  </a:srgbClr>
                </a:solidFill>
              </a:rPr>
              <a:t>Properties of </a:t>
            </a:r>
            <a:r>
              <a:rPr lang="en-US" sz="2400" b="1" dirty="0" err="1" smtClean="0">
                <a:solidFill>
                  <a:srgbClr val="93A299">
                    <a:lumMod val="50000"/>
                  </a:srgbClr>
                </a:solidFill>
              </a:rPr>
              <a:t>Benzimidazole</a:t>
            </a:r>
            <a:r>
              <a:rPr lang="en-US" sz="2400" b="1" dirty="0" smtClean="0">
                <a:solidFill>
                  <a:srgbClr val="93A299">
                    <a:lumMod val="50000"/>
                  </a:srgbClr>
                </a:solidFill>
              </a:rPr>
              <a:t> compound</a:t>
            </a:r>
            <a:endParaRPr lang="en-US" sz="2400" b="1" dirty="0">
              <a:solidFill>
                <a:srgbClr val="93A299">
                  <a:lumMod val="50000"/>
                </a:srgbClr>
              </a:solidFill>
            </a:endParaRPr>
          </a:p>
        </p:txBody>
      </p:sp>
      <p:pic>
        <p:nvPicPr>
          <p:cNvPr id="8" name="Picture 7"/>
          <p:cNvPicPr/>
          <p:nvPr/>
        </p:nvPicPr>
        <p:blipFill rotWithShape="1">
          <a:blip r:embed="rId3">
            <a:extLst>
              <a:ext uri="{28A0092B-C50C-407E-A947-70E740481C1C}">
                <a14:useLocalDpi xmlns:a14="http://schemas.microsoft.com/office/drawing/2010/main" xmlns="" val="0"/>
              </a:ext>
            </a:extLst>
          </a:blip>
          <a:srcRect l="5651" t="24162" r="76103" b="47860"/>
          <a:stretch/>
        </p:blipFill>
        <p:spPr bwMode="auto">
          <a:xfrm>
            <a:off x="7142529" y="5003997"/>
            <a:ext cx="1723667" cy="1686448"/>
          </a:xfrm>
          <a:prstGeom prst="rect">
            <a:avLst/>
          </a:prstGeom>
          <a:noFill/>
          <a:ln>
            <a:noFill/>
          </a:ln>
        </p:spPr>
      </p:pic>
      <p:sp>
        <p:nvSpPr>
          <p:cNvPr id="10" name="Rectangle 9"/>
          <p:cNvSpPr/>
          <p:nvPr/>
        </p:nvSpPr>
        <p:spPr>
          <a:xfrm>
            <a:off x="545768" y="2622090"/>
            <a:ext cx="6314549" cy="2146742"/>
          </a:xfrm>
          <a:prstGeom prst="rect">
            <a:avLst/>
          </a:prstGeom>
        </p:spPr>
        <p:txBody>
          <a:bodyPr wrap="none">
            <a:spAutoFit/>
          </a:bodyPr>
          <a:lstStyle/>
          <a:p>
            <a:pPr marL="285750" indent="-285750">
              <a:lnSpc>
                <a:spcPct val="150000"/>
              </a:lnSpc>
              <a:buFont typeface="Arial"/>
              <a:buChar char="•"/>
            </a:pPr>
            <a:r>
              <a:rPr lang="en-US" dirty="0" smtClean="0">
                <a:solidFill>
                  <a:srgbClr val="564B3C"/>
                </a:solidFill>
              </a:rPr>
              <a:t>A heterocyclic aromatic organic compound</a:t>
            </a:r>
          </a:p>
          <a:p>
            <a:pPr marL="285750" indent="-285750">
              <a:lnSpc>
                <a:spcPct val="150000"/>
              </a:lnSpc>
              <a:buFont typeface="Arial"/>
              <a:buChar char="•"/>
            </a:pPr>
            <a:r>
              <a:rPr lang="en-US" dirty="0" smtClean="0">
                <a:solidFill>
                  <a:srgbClr val="564B3C"/>
                </a:solidFill>
              </a:rPr>
              <a:t>Consists of a fusion of benzene and imidazole </a:t>
            </a:r>
          </a:p>
          <a:p>
            <a:pPr marL="285750" indent="-285750">
              <a:lnSpc>
                <a:spcPct val="150000"/>
              </a:lnSpc>
              <a:buFont typeface="Arial"/>
              <a:buChar char="•"/>
            </a:pPr>
            <a:r>
              <a:rPr lang="en-US" dirty="0" smtClean="0">
                <a:solidFill>
                  <a:srgbClr val="564B3C"/>
                </a:solidFill>
              </a:rPr>
              <a:t>Usually used as ligand for transition metal complexes</a:t>
            </a:r>
          </a:p>
          <a:p>
            <a:pPr marL="285750" indent="-285750">
              <a:lnSpc>
                <a:spcPct val="150000"/>
              </a:lnSpc>
              <a:buFont typeface="Arial"/>
              <a:buChar char="•"/>
            </a:pPr>
            <a:r>
              <a:rPr lang="en-US" dirty="0" smtClean="0">
                <a:solidFill>
                  <a:srgbClr val="564B3C"/>
                </a:solidFill>
              </a:rPr>
              <a:t>Protonation property due to presence of </a:t>
            </a:r>
            <a:r>
              <a:rPr lang="en-US" dirty="0" err="1" smtClean="0">
                <a:solidFill>
                  <a:srgbClr val="564B3C"/>
                </a:solidFill>
              </a:rPr>
              <a:t>pyridinic</a:t>
            </a:r>
            <a:r>
              <a:rPr lang="en-US" dirty="0" smtClean="0">
                <a:solidFill>
                  <a:srgbClr val="564B3C"/>
                </a:solidFill>
              </a:rPr>
              <a:t> </a:t>
            </a:r>
          </a:p>
          <a:p>
            <a:pPr>
              <a:lnSpc>
                <a:spcPct val="150000"/>
              </a:lnSpc>
            </a:pPr>
            <a:r>
              <a:rPr lang="en-US" dirty="0" smtClean="0">
                <a:solidFill>
                  <a:srgbClr val="564B3C"/>
                </a:solidFill>
              </a:rPr>
              <a:t>nitrogen atom in </a:t>
            </a:r>
            <a:r>
              <a:rPr lang="en-US" dirty="0" err="1" smtClean="0">
                <a:solidFill>
                  <a:srgbClr val="564B3C"/>
                </a:solidFill>
              </a:rPr>
              <a:t>benzimidazole</a:t>
            </a:r>
            <a:endParaRPr lang="en-US" dirty="0">
              <a:solidFill>
                <a:srgbClr val="564B3C"/>
              </a:solidFill>
            </a:endParaRPr>
          </a:p>
        </p:txBody>
      </p:sp>
      <p:sp>
        <p:nvSpPr>
          <p:cNvPr id="11" name="Rectangle 10"/>
          <p:cNvSpPr/>
          <p:nvPr/>
        </p:nvSpPr>
        <p:spPr>
          <a:xfrm>
            <a:off x="7393754" y="4759502"/>
            <a:ext cx="1245729" cy="276999"/>
          </a:xfrm>
          <a:prstGeom prst="rect">
            <a:avLst/>
          </a:prstGeom>
          <a:solidFill>
            <a:srgbClr val="FFFFFF"/>
          </a:solidFill>
          <a:ln>
            <a:solidFill>
              <a:srgbClr val="93A299"/>
            </a:solidFill>
          </a:ln>
          <a:effectLst>
            <a:outerShdw blurRad="50800" dist="38100" dir="2700000" algn="tl" rotWithShape="0">
              <a:prstClr val="black">
                <a:alpha val="40000"/>
              </a:prstClr>
            </a:outerShdw>
          </a:effectLst>
        </p:spPr>
        <p:txBody>
          <a:bodyPr wrap="none">
            <a:spAutoFit/>
          </a:bodyPr>
          <a:lstStyle/>
          <a:p>
            <a:r>
              <a:rPr lang="en-US" sz="1200" dirty="0" err="1" smtClean="0"/>
              <a:t>Benzimidazole</a:t>
            </a:r>
            <a:endParaRPr lang="en-US" sz="1200" dirty="0"/>
          </a:p>
        </p:txBody>
      </p:sp>
    </p:spTree>
    <p:extLst>
      <p:ext uri="{BB962C8B-B14F-4D97-AF65-F5344CB8AC3E}">
        <p14:creationId xmlns:p14="http://schemas.microsoft.com/office/powerpoint/2010/main" xmlns="" val="382165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21882"/>
            <a:ext cx="8260672" cy="1039427"/>
          </a:xfrm>
        </p:spPr>
        <p:txBody>
          <a:bodyPr/>
          <a:lstStyle/>
          <a:p>
            <a:r>
              <a:rPr lang="en-US" dirty="0" smtClean="0"/>
              <a:t>Synthesis</a:t>
            </a:r>
            <a:endParaRPr lang="en-US" dirty="0"/>
          </a:p>
        </p:txBody>
      </p:sp>
      <p:pic>
        <p:nvPicPr>
          <p:cNvPr id="11" name="Picture 10"/>
          <p:cNvPicPr/>
          <p:nvPr/>
        </p:nvPicPr>
        <p:blipFill>
          <a:blip r:embed="rId3">
            <a:extLst>
              <a:ext uri="{28A0092B-C50C-407E-A947-70E740481C1C}">
                <a14:useLocalDpi xmlns:a14="http://schemas.microsoft.com/office/drawing/2010/main" xmlns="" val="0"/>
              </a:ext>
            </a:extLst>
          </a:blip>
          <a:srcRect/>
          <a:stretch>
            <a:fillRect/>
          </a:stretch>
        </p:blipFill>
        <p:spPr bwMode="auto">
          <a:xfrm>
            <a:off x="2160089" y="1717806"/>
            <a:ext cx="4640179" cy="3109966"/>
          </a:xfrm>
          <a:prstGeom prst="rect">
            <a:avLst/>
          </a:prstGeom>
          <a:noFill/>
          <a:ln>
            <a:noFill/>
          </a:ln>
        </p:spPr>
      </p:pic>
      <p:sp>
        <p:nvSpPr>
          <p:cNvPr id="13" name="Rectangle 12"/>
          <p:cNvSpPr/>
          <p:nvPr/>
        </p:nvSpPr>
        <p:spPr>
          <a:xfrm>
            <a:off x="643113" y="4971322"/>
            <a:ext cx="8368602" cy="1749197"/>
          </a:xfrm>
          <a:prstGeom prst="rect">
            <a:avLst/>
          </a:prstGeom>
        </p:spPr>
        <p:txBody>
          <a:bodyPr wrap="square">
            <a:spAutoFit/>
          </a:bodyPr>
          <a:lstStyle/>
          <a:p>
            <a:pPr algn="just">
              <a:lnSpc>
                <a:spcPct val="60000"/>
              </a:lnSpc>
              <a:spcAft>
                <a:spcPts val="1000"/>
              </a:spcAft>
              <a:tabLst>
                <a:tab pos="2286000" algn="l"/>
              </a:tabLst>
            </a:pPr>
            <a:r>
              <a:rPr lang="en-US" b="1" dirty="0">
                <a:solidFill>
                  <a:srgbClr val="564B3C"/>
                </a:solidFill>
                <a:latin typeface="Times New Roman"/>
                <a:ea typeface="ＭＳ 明朝"/>
                <a:cs typeface="Times New Roman"/>
              </a:rPr>
              <a:t>a</a:t>
            </a:r>
            <a:r>
              <a:rPr lang="en-US" dirty="0">
                <a:solidFill>
                  <a:srgbClr val="564B3C"/>
                </a:solidFill>
                <a:latin typeface="Times New Roman"/>
                <a:ea typeface="ＭＳ 明朝"/>
                <a:cs typeface="Times New Roman"/>
              </a:rPr>
              <a:t>: 2,2-dimethylpropane-1,3-diol, p-</a:t>
            </a:r>
            <a:r>
              <a:rPr lang="en-US" dirty="0" err="1">
                <a:solidFill>
                  <a:srgbClr val="564B3C"/>
                </a:solidFill>
                <a:latin typeface="Times New Roman"/>
                <a:ea typeface="ＭＳ 明朝"/>
                <a:cs typeface="Times New Roman"/>
              </a:rPr>
              <a:t>toluen</a:t>
            </a:r>
            <a:r>
              <a:rPr lang="en-US" dirty="0">
                <a:solidFill>
                  <a:srgbClr val="564B3C"/>
                </a:solidFill>
                <a:latin typeface="Times New Roman"/>
                <a:ea typeface="ＭＳ 明朝"/>
                <a:cs typeface="Times New Roman"/>
              </a:rPr>
              <a:t> sulfonic acid, </a:t>
            </a:r>
            <a:r>
              <a:rPr lang="en-US" dirty="0" err="1">
                <a:solidFill>
                  <a:srgbClr val="564B3C"/>
                </a:solidFill>
                <a:latin typeface="Times New Roman"/>
                <a:ea typeface="ＭＳ 明朝"/>
                <a:cs typeface="Times New Roman"/>
              </a:rPr>
              <a:t>toluen</a:t>
            </a:r>
            <a:r>
              <a:rPr lang="en-US" dirty="0">
                <a:solidFill>
                  <a:srgbClr val="564B3C"/>
                </a:solidFill>
                <a:latin typeface="Times New Roman"/>
                <a:ea typeface="ＭＳ 明朝"/>
                <a:cs typeface="Times New Roman"/>
              </a:rPr>
              <a:t>, </a:t>
            </a:r>
            <a:r>
              <a:rPr lang="en-US" dirty="0" err="1">
                <a:solidFill>
                  <a:srgbClr val="564B3C"/>
                </a:solidFill>
                <a:latin typeface="Times New Roman"/>
                <a:ea typeface="ＭＳ 明朝"/>
                <a:cs typeface="Times New Roman"/>
              </a:rPr>
              <a:t>Ar</a:t>
            </a:r>
            <a:r>
              <a:rPr lang="en-US" dirty="0">
                <a:solidFill>
                  <a:srgbClr val="564B3C"/>
                </a:solidFill>
                <a:latin typeface="Times New Roman"/>
                <a:ea typeface="ＭＳ 明朝"/>
                <a:cs typeface="Times New Roman"/>
              </a:rPr>
              <a:t>, </a:t>
            </a:r>
            <a:r>
              <a:rPr lang="en-US" dirty="0" err="1">
                <a:solidFill>
                  <a:srgbClr val="564B3C"/>
                </a:solidFill>
                <a:latin typeface="Times New Roman"/>
                <a:ea typeface="ＭＳ 明朝"/>
                <a:cs typeface="Times New Roman"/>
              </a:rPr>
              <a:t>refluks</a:t>
            </a:r>
            <a:r>
              <a:rPr lang="en-US" dirty="0">
                <a:solidFill>
                  <a:srgbClr val="564B3C"/>
                </a:solidFill>
                <a:latin typeface="Times New Roman"/>
                <a:ea typeface="ＭＳ 明朝"/>
                <a:cs typeface="Times New Roman"/>
              </a:rPr>
              <a:t>, 24h, %50; </a:t>
            </a:r>
            <a:endParaRPr lang="en-US" dirty="0" smtClean="0">
              <a:solidFill>
                <a:srgbClr val="564B3C"/>
              </a:solidFill>
              <a:latin typeface="Times New Roman"/>
              <a:ea typeface="ＭＳ 明朝"/>
              <a:cs typeface="Times New Roman"/>
            </a:endParaRPr>
          </a:p>
          <a:p>
            <a:pPr algn="just">
              <a:lnSpc>
                <a:spcPct val="60000"/>
              </a:lnSpc>
              <a:spcAft>
                <a:spcPts val="1000"/>
              </a:spcAft>
              <a:tabLst>
                <a:tab pos="2286000" algn="l"/>
              </a:tabLst>
            </a:pPr>
            <a:r>
              <a:rPr lang="en-US" b="1" dirty="0" smtClean="0">
                <a:solidFill>
                  <a:srgbClr val="564B3C"/>
                </a:solidFill>
                <a:latin typeface="Times New Roman"/>
                <a:ea typeface="ＭＳ 明朝"/>
                <a:cs typeface="Times New Roman"/>
              </a:rPr>
              <a:t>b</a:t>
            </a:r>
            <a:r>
              <a:rPr lang="en-US" dirty="0">
                <a:solidFill>
                  <a:srgbClr val="564B3C"/>
                </a:solidFill>
                <a:latin typeface="Times New Roman"/>
                <a:ea typeface="ＭＳ 明朝"/>
                <a:cs typeface="Times New Roman"/>
              </a:rPr>
              <a:t>: 2,4-dimethyl-3-ethylpyrrole, </a:t>
            </a:r>
            <a:r>
              <a:rPr lang="en-US" dirty="0" err="1">
                <a:solidFill>
                  <a:srgbClr val="564B3C"/>
                </a:solidFill>
                <a:latin typeface="Times New Roman"/>
                <a:ea typeface="ＭＳ 明朝"/>
                <a:cs typeface="Times New Roman"/>
              </a:rPr>
              <a:t>trifluoroacetic</a:t>
            </a:r>
            <a:r>
              <a:rPr lang="en-US" dirty="0">
                <a:solidFill>
                  <a:srgbClr val="564B3C"/>
                </a:solidFill>
                <a:latin typeface="Times New Roman"/>
                <a:ea typeface="ＭＳ 明朝"/>
                <a:cs typeface="Times New Roman"/>
              </a:rPr>
              <a:t> acid, CH</a:t>
            </a:r>
            <a:r>
              <a:rPr lang="en-US" baseline="-25000" dirty="0">
                <a:solidFill>
                  <a:srgbClr val="564B3C"/>
                </a:solidFill>
                <a:latin typeface="Times New Roman"/>
                <a:ea typeface="ＭＳ 明朝"/>
                <a:cs typeface="Times New Roman"/>
              </a:rPr>
              <a:t>2</a:t>
            </a:r>
            <a:r>
              <a:rPr lang="en-US" dirty="0">
                <a:solidFill>
                  <a:srgbClr val="564B3C"/>
                </a:solidFill>
                <a:latin typeface="Times New Roman"/>
                <a:ea typeface="ＭＳ 明朝"/>
                <a:cs typeface="Times New Roman"/>
              </a:rPr>
              <a:t>Cl</a:t>
            </a:r>
            <a:r>
              <a:rPr lang="en-US" baseline="-25000" dirty="0">
                <a:solidFill>
                  <a:srgbClr val="564B3C"/>
                </a:solidFill>
                <a:latin typeface="Times New Roman"/>
                <a:ea typeface="ＭＳ 明朝"/>
                <a:cs typeface="Times New Roman"/>
              </a:rPr>
              <a:t>2</a:t>
            </a:r>
            <a:r>
              <a:rPr lang="en-US" dirty="0">
                <a:solidFill>
                  <a:srgbClr val="564B3C"/>
                </a:solidFill>
                <a:latin typeface="Times New Roman"/>
                <a:ea typeface="ＭＳ 明朝"/>
                <a:cs typeface="Times New Roman"/>
              </a:rPr>
              <a:t>, </a:t>
            </a:r>
            <a:r>
              <a:rPr lang="en-US" dirty="0" err="1">
                <a:solidFill>
                  <a:srgbClr val="564B3C"/>
                </a:solidFill>
                <a:latin typeface="Times New Roman"/>
                <a:ea typeface="ＭＳ 明朝"/>
                <a:cs typeface="Times New Roman"/>
              </a:rPr>
              <a:t>rt</a:t>
            </a:r>
            <a:r>
              <a:rPr lang="en-US" dirty="0">
                <a:solidFill>
                  <a:srgbClr val="564B3C"/>
                </a:solidFill>
                <a:latin typeface="Times New Roman"/>
                <a:ea typeface="ＭＳ 明朝"/>
                <a:cs typeface="Times New Roman"/>
              </a:rPr>
              <a:t>, 24 h.; </a:t>
            </a:r>
            <a:endParaRPr lang="en-US" dirty="0" smtClean="0">
              <a:solidFill>
                <a:srgbClr val="564B3C"/>
              </a:solidFill>
              <a:latin typeface="Times New Roman"/>
              <a:ea typeface="ＭＳ 明朝"/>
              <a:cs typeface="Times New Roman"/>
            </a:endParaRPr>
          </a:p>
          <a:p>
            <a:pPr algn="just">
              <a:lnSpc>
                <a:spcPct val="60000"/>
              </a:lnSpc>
              <a:spcAft>
                <a:spcPts val="1000"/>
              </a:spcAft>
              <a:tabLst>
                <a:tab pos="2286000" algn="l"/>
              </a:tabLst>
            </a:pPr>
            <a:r>
              <a:rPr lang="en-US" b="1" dirty="0" smtClean="0">
                <a:solidFill>
                  <a:srgbClr val="564B3C"/>
                </a:solidFill>
                <a:latin typeface="Times New Roman"/>
                <a:ea typeface="ＭＳ 明朝"/>
                <a:cs typeface="Times New Roman"/>
              </a:rPr>
              <a:t>c</a:t>
            </a:r>
            <a:r>
              <a:rPr lang="en-US" dirty="0">
                <a:solidFill>
                  <a:srgbClr val="564B3C"/>
                </a:solidFill>
                <a:latin typeface="Times New Roman"/>
                <a:ea typeface="ＭＳ 明朝"/>
                <a:cs typeface="Times New Roman"/>
              </a:rPr>
              <a:t>: 2,3-dichloride-5,6-dicyano-1,4-benzoquinone (DDQ), 45min.; </a:t>
            </a:r>
            <a:endParaRPr lang="en-US" dirty="0" smtClean="0">
              <a:solidFill>
                <a:srgbClr val="564B3C"/>
              </a:solidFill>
              <a:latin typeface="Times New Roman"/>
              <a:ea typeface="ＭＳ 明朝"/>
              <a:cs typeface="Times New Roman"/>
            </a:endParaRPr>
          </a:p>
          <a:p>
            <a:pPr algn="just">
              <a:lnSpc>
                <a:spcPct val="60000"/>
              </a:lnSpc>
              <a:spcAft>
                <a:spcPts val="1000"/>
              </a:spcAft>
              <a:tabLst>
                <a:tab pos="2286000" algn="l"/>
              </a:tabLst>
            </a:pPr>
            <a:r>
              <a:rPr lang="en-US" b="1" dirty="0" smtClean="0">
                <a:solidFill>
                  <a:srgbClr val="564B3C"/>
                </a:solidFill>
                <a:latin typeface="Times New Roman"/>
                <a:ea typeface="ＭＳ 明朝"/>
                <a:cs typeface="Times New Roman"/>
              </a:rPr>
              <a:t>d</a:t>
            </a:r>
            <a:r>
              <a:rPr lang="en-US" dirty="0">
                <a:solidFill>
                  <a:srgbClr val="564B3C"/>
                </a:solidFill>
                <a:latin typeface="Times New Roman"/>
                <a:ea typeface="ＭＳ 明朝"/>
                <a:cs typeface="Times New Roman"/>
              </a:rPr>
              <a:t>: </a:t>
            </a:r>
            <a:r>
              <a:rPr lang="en-US" dirty="0" err="1">
                <a:solidFill>
                  <a:srgbClr val="564B3C"/>
                </a:solidFill>
                <a:latin typeface="Times New Roman"/>
                <a:ea typeface="ＭＳ 明朝"/>
                <a:cs typeface="Times New Roman"/>
              </a:rPr>
              <a:t>Diisopropylethylamine</a:t>
            </a:r>
            <a:r>
              <a:rPr lang="en-US" dirty="0">
                <a:solidFill>
                  <a:srgbClr val="564B3C"/>
                </a:solidFill>
                <a:latin typeface="Times New Roman"/>
                <a:ea typeface="ＭＳ 明朝"/>
                <a:cs typeface="Times New Roman"/>
              </a:rPr>
              <a:t> (DIPEA, 5min) BF</a:t>
            </a:r>
            <a:r>
              <a:rPr lang="en-US" baseline="-25000" dirty="0">
                <a:solidFill>
                  <a:srgbClr val="564B3C"/>
                </a:solidFill>
                <a:latin typeface="Times New Roman"/>
                <a:ea typeface="ＭＳ 明朝"/>
                <a:cs typeface="Times New Roman"/>
              </a:rPr>
              <a:t>3</a:t>
            </a:r>
            <a:r>
              <a:rPr lang="en-US" dirty="0">
                <a:solidFill>
                  <a:srgbClr val="564B3C"/>
                </a:solidFill>
                <a:latin typeface="Times New Roman"/>
                <a:ea typeface="ＭＳ 明朝"/>
                <a:cs typeface="Times New Roman"/>
              </a:rPr>
              <a:t>.OEt</a:t>
            </a:r>
            <a:r>
              <a:rPr lang="en-US" baseline="-25000" dirty="0">
                <a:solidFill>
                  <a:srgbClr val="564B3C"/>
                </a:solidFill>
                <a:latin typeface="Times New Roman"/>
                <a:ea typeface="ＭＳ 明朝"/>
                <a:cs typeface="Times New Roman"/>
              </a:rPr>
              <a:t>2</a:t>
            </a:r>
            <a:r>
              <a:rPr lang="en-US" dirty="0">
                <a:solidFill>
                  <a:srgbClr val="564B3C"/>
                </a:solidFill>
                <a:latin typeface="Times New Roman"/>
                <a:ea typeface="ＭＳ 明朝"/>
                <a:cs typeface="Times New Roman"/>
              </a:rPr>
              <a:t>, 2h.(%20); </a:t>
            </a:r>
            <a:endParaRPr lang="en-US" dirty="0" smtClean="0">
              <a:solidFill>
                <a:srgbClr val="564B3C"/>
              </a:solidFill>
              <a:latin typeface="Times New Roman"/>
              <a:ea typeface="ＭＳ 明朝"/>
              <a:cs typeface="Times New Roman"/>
            </a:endParaRPr>
          </a:p>
          <a:p>
            <a:pPr algn="just">
              <a:lnSpc>
                <a:spcPct val="60000"/>
              </a:lnSpc>
              <a:spcAft>
                <a:spcPts val="1000"/>
              </a:spcAft>
              <a:tabLst>
                <a:tab pos="2286000" algn="l"/>
              </a:tabLst>
            </a:pPr>
            <a:r>
              <a:rPr lang="en-US" b="1" dirty="0" smtClean="0">
                <a:solidFill>
                  <a:srgbClr val="564B3C"/>
                </a:solidFill>
                <a:latin typeface="Times New Roman"/>
                <a:ea typeface="ＭＳ 明朝"/>
                <a:cs typeface="Times New Roman"/>
              </a:rPr>
              <a:t>e</a:t>
            </a:r>
            <a:r>
              <a:rPr lang="en-US" b="1" dirty="0">
                <a:solidFill>
                  <a:srgbClr val="564B3C"/>
                </a:solidFill>
                <a:latin typeface="Times New Roman"/>
                <a:ea typeface="ＭＳ 明朝"/>
                <a:cs typeface="Times New Roman"/>
              </a:rPr>
              <a:t>:</a:t>
            </a:r>
            <a:r>
              <a:rPr lang="en-US" dirty="0">
                <a:solidFill>
                  <a:srgbClr val="564B3C"/>
                </a:solidFill>
                <a:latin typeface="Times New Roman"/>
                <a:ea typeface="ＭＳ 明朝"/>
                <a:cs typeface="Times New Roman"/>
              </a:rPr>
              <a:t> CH</a:t>
            </a:r>
            <a:r>
              <a:rPr lang="en-US" baseline="-25000" dirty="0">
                <a:solidFill>
                  <a:srgbClr val="564B3C"/>
                </a:solidFill>
                <a:latin typeface="Times New Roman"/>
                <a:ea typeface="ＭＳ 明朝"/>
                <a:cs typeface="Times New Roman"/>
              </a:rPr>
              <a:t>2</a:t>
            </a:r>
            <a:r>
              <a:rPr lang="en-US" dirty="0">
                <a:solidFill>
                  <a:srgbClr val="564B3C"/>
                </a:solidFill>
                <a:latin typeface="Times New Roman"/>
                <a:ea typeface="ＭＳ 明朝"/>
                <a:cs typeface="Times New Roman"/>
              </a:rPr>
              <a:t>Cl</a:t>
            </a:r>
            <a:r>
              <a:rPr lang="en-US" baseline="-25000" dirty="0">
                <a:solidFill>
                  <a:srgbClr val="564B3C"/>
                </a:solidFill>
                <a:latin typeface="Times New Roman"/>
                <a:ea typeface="ＭＳ 明朝"/>
                <a:cs typeface="Times New Roman"/>
              </a:rPr>
              <a:t>2</a:t>
            </a:r>
            <a:r>
              <a:rPr lang="en-US" dirty="0">
                <a:solidFill>
                  <a:srgbClr val="564B3C"/>
                </a:solidFill>
                <a:latin typeface="Times New Roman"/>
                <a:ea typeface="ＭＳ 明朝"/>
                <a:cs typeface="Times New Roman"/>
              </a:rPr>
              <a:t>:H</a:t>
            </a:r>
            <a:r>
              <a:rPr lang="en-US" baseline="-25000" dirty="0">
                <a:solidFill>
                  <a:srgbClr val="564B3C"/>
                </a:solidFill>
                <a:latin typeface="Times New Roman"/>
                <a:ea typeface="ＭＳ 明朝"/>
                <a:cs typeface="Times New Roman"/>
              </a:rPr>
              <a:t>2</a:t>
            </a:r>
            <a:r>
              <a:rPr lang="en-US" dirty="0">
                <a:solidFill>
                  <a:srgbClr val="564B3C"/>
                </a:solidFill>
                <a:latin typeface="Times New Roman"/>
                <a:ea typeface="ＭＳ 明朝"/>
                <a:cs typeface="Times New Roman"/>
              </a:rPr>
              <a:t>O, </a:t>
            </a:r>
            <a:r>
              <a:rPr lang="en-US" dirty="0" err="1">
                <a:solidFill>
                  <a:srgbClr val="564B3C"/>
                </a:solidFill>
                <a:latin typeface="Times New Roman"/>
                <a:ea typeface="ＭＳ 明朝"/>
                <a:cs typeface="Times New Roman"/>
              </a:rPr>
              <a:t>trifluoroacetic</a:t>
            </a:r>
            <a:r>
              <a:rPr lang="en-US" dirty="0">
                <a:solidFill>
                  <a:srgbClr val="564B3C"/>
                </a:solidFill>
                <a:latin typeface="Times New Roman"/>
                <a:ea typeface="ＭＳ 明朝"/>
                <a:cs typeface="Times New Roman"/>
              </a:rPr>
              <a:t> acid, </a:t>
            </a:r>
            <a:r>
              <a:rPr lang="en-US" dirty="0" err="1">
                <a:solidFill>
                  <a:srgbClr val="564B3C"/>
                </a:solidFill>
                <a:latin typeface="Times New Roman"/>
                <a:ea typeface="ＭＳ 明朝"/>
                <a:cs typeface="Times New Roman"/>
              </a:rPr>
              <a:t>rt</a:t>
            </a:r>
            <a:r>
              <a:rPr lang="en-US" dirty="0">
                <a:solidFill>
                  <a:srgbClr val="564B3C"/>
                </a:solidFill>
                <a:latin typeface="Times New Roman"/>
                <a:ea typeface="ＭＳ 明朝"/>
                <a:cs typeface="Times New Roman"/>
              </a:rPr>
              <a:t>, 6h.(%90)</a:t>
            </a:r>
            <a:r>
              <a:rPr lang="en-US" dirty="0" smtClean="0">
                <a:solidFill>
                  <a:srgbClr val="564B3C"/>
                </a:solidFill>
                <a:latin typeface="Times New Roman"/>
                <a:ea typeface="ＭＳ 明朝"/>
                <a:cs typeface="Times New Roman"/>
              </a:rPr>
              <a:t>; </a:t>
            </a:r>
          </a:p>
          <a:p>
            <a:pPr algn="just">
              <a:lnSpc>
                <a:spcPct val="60000"/>
              </a:lnSpc>
              <a:spcAft>
                <a:spcPts val="1000"/>
              </a:spcAft>
              <a:tabLst>
                <a:tab pos="2286000" algn="l"/>
              </a:tabLst>
            </a:pPr>
            <a:r>
              <a:rPr lang="en-US" b="1" dirty="0" smtClean="0">
                <a:solidFill>
                  <a:srgbClr val="564B3C"/>
                </a:solidFill>
                <a:latin typeface="Times New Roman"/>
                <a:ea typeface="ＭＳ 明朝"/>
                <a:cs typeface="Times New Roman"/>
              </a:rPr>
              <a:t>f</a:t>
            </a:r>
            <a:r>
              <a:rPr lang="en-US" b="1" dirty="0">
                <a:solidFill>
                  <a:srgbClr val="564B3C"/>
                </a:solidFill>
                <a:latin typeface="Times New Roman"/>
                <a:ea typeface="ＭＳ 明朝"/>
                <a:cs typeface="Times New Roman"/>
              </a:rPr>
              <a:t>:</a:t>
            </a:r>
            <a:r>
              <a:rPr lang="en-US" dirty="0">
                <a:solidFill>
                  <a:srgbClr val="564B3C"/>
                </a:solidFill>
                <a:latin typeface="Times New Roman"/>
                <a:ea typeface="ＭＳ 明朝"/>
                <a:cs typeface="Times New Roman"/>
              </a:rPr>
              <a:t> o-</a:t>
            </a:r>
            <a:r>
              <a:rPr lang="en-US" dirty="0" err="1">
                <a:solidFill>
                  <a:srgbClr val="564B3C"/>
                </a:solidFill>
                <a:latin typeface="Times New Roman"/>
                <a:ea typeface="ＭＳ 明朝"/>
                <a:cs typeface="Times New Roman"/>
              </a:rPr>
              <a:t>phenylenediamine</a:t>
            </a:r>
            <a:r>
              <a:rPr lang="en-US" dirty="0">
                <a:solidFill>
                  <a:srgbClr val="564B3C"/>
                </a:solidFill>
                <a:latin typeface="Times New Roman"/>
                <a:ea typeface="ＭＳ 明朝"/>
                <a:cs typeface="Times New Roman"/>
              </a:rPr>
              <a:t>, p-</a:t>
            </a:r>
            <a:r>
              <a:rPr lang="en-US" dirty="0" err="1">
                <a:solidFill>
                  <a:srgbClr val="564B3C"/>
                </a:solidFill>
                <a:latin typeface="Times New Roman"/>
                <a:ea typeface="ＭＳ 明朝"/>
                <a:cs typeface="Times New Roman"/>
              </a:rPr>
              <a:t>TsOH</a:t>
            </a:r>
            <a:r>
              <a:rPr lang="en-US" dirty="0">
                <a:solidFill>
                  <a:srgbClr val="564B3C"/>
                </a:solidFill>
                <a:latin typeface="Times New Roman"/>
                <a:ea typeface="ＭＳ 明朝"/>
                <a:cs typeface="Times New Roman"/>
              </a:rPr>
              <a:t>, DMF, 3h. Reflux (%60)   </a:t>
            </a:r>
            <a:endParaRPr lang="en-US" sz="1600" dirty="0">
              <a:solidFill>
                <a:srgbClr val="564B3C"/>
              </a:solidFill>
              <a:effectLst/>
              <a:latin typeface="Calibri"/>
              <a:ea typeface="ＭＳ 明朝"/>
              <a:cs typeface="Times New Roman"/>
            </a:endParaRPr>
          </a:p>
        </p:txBody>
      </p:sp>
    </p:spTree>
    <p:extLst>
      <p:ext uri="{BB962C8B-B14F-4D97-AF65-F5344CB8AC3E}">
        <p14:creationId xmlns:p14="http://schemas.microsoft.com/office/powerpoint/2010/main" xmlns="" val="1185318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5118</TotalTime>
  <Words>2806</Words>
  <Application>Microsoft Macintosh PowerPoint</Application>
  <PresentationFormat>On-screen Show (4:3)</PresentationFormat>
  <Paragraphs>227</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Apothecary</vt:lpstr>
      <vt:lpstr>About Omics Group</vt:lpstr>
      <vt:lpstr>About Omics Group conferences</vt:lpstr>
      <vt:lpstr>Ultrafast dynamics explaining pH probe mechanism in  borondipyrromethene benzimidazole compound </vt:lpstr>
      <vt:lpstr>Outline</vt:lpstr>
      <vt:lpstr>Motivation</vt:lpstr>
      <vt:lpstr>Optical chemical sensors  senses of electronics1 eyes and ears capable of seeing and hearing beyond the human perception1</vt:lpstr>
      <vt:lpstr>Material</vt:lpstr>
      <vt:lpstr>Material</vt:lpstr>
      <vt:lpstr>Synthesis</vt:lpstr>
      <vt:lpstr>Experimental Techniques</vt:lpstr>
      <vt:lpstr>Experimental results</vt:lpstr>
      <vt:lpstr>Experimental results</vt:lpstr>
      <vt:lpstr>Femtosecond transient absorption spectroscopy experiment </vt:lpstr>
      <vt:lpstr>Femtosecond transient absorption spectroscopy experiment </vt:lpstr>
      <vt:lpstr>Slide 15</vt:lpstr>
      <vt:lpstr>Femtosecond transient absorption spectroscopy experiment </vt:lpstr>
      <vt:lpstr>Experimental results</vt:lpstr>
      <vt:lpstr>Experimental results</vt:lpstr>
      <vt:lpstr>Density Functional theory calculation</vt:lpstr>
      <vt:lpstr>Proposed mechanism</vt:lpstr>
      <vt:lpstr>Result and Discussion</vt:lpstr>
      <vt:lpstr>Thank you for your patience</vt:lpstr>
      <vt:lpstr>Let Us Meet Again</vt:lpstr>
    </vt:vector>
  </TitlesOfParts>
  <Company>Ankara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Ultrafast dynamics explaining pH probe mechanism in  borondipyrromethene benzimidazole compound </dc:title>
  <dc:creator>Gul Yaglioglu</dc:creator>
  <cp:lastModifiedBy>Anderson Silver</cp:lastModifiedBy>
  <cp:revision>107</cp:revision>
  <dcterms:created xsi:type="dcterms:W3CDTF">2014-08-12T07:20:36Z</dcterms:created>
  <dcterms:modified xsi:type="dcterms:W3CDTF">2014-09-24T12:32:45Z</dcterms:modified>
</cp:coreProperties>
</file>