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6" r:id="rId2"/>
    <p:sldId id="256" r:id="rId3"/>
    <p:sldId id="259" r:id="rId4"/>
    <p:sldId id="312" r:id="rId5"/>
    <p:sldId id="313" r:id="rId6"/>
    <p:sldId id="314" r:id="rId7"/>
    <p:sldId id="264" r:id="rId8"/>
    <p:sldId id="265" r:id="rId9"/>
    <p:sldId id="307" r:id="rId10"/>
    <p:sldId id="315" r:id="rId11"/>
    <p:sldId id="278" r:id="rId12"/>
    <p:sldId id="266" r:id="rId13"/>
    <p:sldId id="316" r:id="rId14"/>
    <p:sldId id="321" r:id="rId15"/>
    <p:sldId id="280" r:id="rId16"/>
    <p:sldId id="267" r:id="rId17"/>
    <p:sldId id="283" r:id="rId18"/>
    <p:sldId id="309" r:id="rId19"/>
    <p:sldId id="310" r:id="rId20"/>
    <p:sldId id="311" r:id="rId21"/>
    <p:sldId id="317" r:id="rId22"/>
    <p:sldId id="318" r:id="rId23"/>
    <p:sldId id="272" r:id="rId24"/>
    <p:sldId id="319" r:id="rId25"/>
    <p:sldId id="320" r:id="rId26"/>
    <p:sldId id="275" r:id="rId27"/>
  </p:sldIdLst>
  <p:sldSz cx="9144000" cy="6858000" type="screen4x3"/>
  <p:notesSz cx="6807200" cy="99393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63" autoAdjust="0"/>
  </p:normalViewPr>
  <p:slideViewPr>
    <p:cSldViewPr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0EEB8-F973-4BD6-B6BE-C7AB82D13FDA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C07A94-A6A6-48DE-98A3-0CD197AFDD82}">
      <dgm:prSet phldrT="[Text]"/>
      <dgm:spPr/>
      <dgm:t>
        <a:bodyPr/>
        <a:lstStyle/>
        <a:p>
          <a:r>
            <a:rPr lang="en-US" dirty="0" smtClean="0"/>
            <a:t>Phase I</a:t>
          </a:r>
          <a:endParaRPr lang="en-US" dirty="0"/>
        </a:p>
      </dgm:t>
    </dgm:pt>
    <dgm:pt modelId="{D96C9411-1986-42B7-B140-DF7941AF7067}" type="parTrans" cxnId="{177356F1-A659-4845-BF62-0A7782EB1D68}">
      <dgm:prSet/>
      <dgm:spPr/>
      <dgm:t>
        <a:bodyPr/>
        <a:lstStyle/>
        <a:p>
          <a:endParaRPr lang="en-US"/>
        </a:p>
      </dgm:t>
    </dgm:pt>
    <dgm:pt modelId="{9307077A-117E-43CB-9DC1-128E19D3611C}" type="sibTrans" cxnId="{177356F1-A659-4845-BF62-0A7782EB1D68}">
      <dgm:prSet/>
      <dgm:spPr/>
      <dgm:t>
        <a:bodyPr/>
        <a:lstStyle/>
        <a:p>
          <a:endParaRPr lang="en-US"/>
        </a:p>
      </dgm:t>
    </dgm:pt>
    <dgm:pt modelId="{62D56E9B-73B9-43AD-B98F-0E7E21770C0D}">
      <dgm:prSet phldrT="[Text]"/>
      <dgm:spPr/>
      <dgm:t>
        <a:bodyPr/>
        <a:lstStyle/>
        <a:p>
          <a:r>
            <a:rPr lang="en-GB" b="1" dirty="0" smtClean="0"/>
            <a:t>In-patient rehabilitation</a:t>
          </a:r>
          <a:r>
            <a:rPr lang="en-GB" dirty="0" smtClean="0"/>
            <a:t>, may occur when the patient is admitted to hospital for a CHD condition such as angina and AMI, and continues until the patient is discharged from hospital</a:t>
          </a:r>
          <a:endParaRPr lang="en-US" dirty="0"/>
        </a:p>
      </dgm:t>
    </dgm:pt>
    <dgm:pt modelId="{59EA8788-B284-4955-B528-56FCDAF84A3B}" type="parTrans" cxnId="{89224706-6552-486F-A379-E0785A3BA2D9}">
      <dgm:prSet/>
      <dgm:spPr/>
      <dgm:t>
        <a:bodyPr/>
        <a:lstStyle/>
        <a:p>
          <a:endParaRPr lang="en-US"/>
        </a:p>
      </dgm:t>
    </dgm:pt>
    <dgm:pt modelId="{61EF37EB-1948-4C18-942F-A75EA9C36CE6}" type="sibTrans" cxnId="{89224706-6552-486F-A379-E0785A3BA2D9}">
      <dgm:prSet/>
      <dgm:spPr/>
      <dgm:t>
        <a:bodyPr/>
        <a:lstStyle/>
        <a:p>
          <a:endParaRPr lang="en-US"/>
        </a:p>
      </dgm:t>
    </dgm:pt>
    <dgm:pt modelId="{4A88501F-EF9F-4E05-9CFE-5C33A012F0AB}">
      <dgm:prSet phldrT="[Text]"/>
      <dgm:spPr/>
      <dgm:t>
        <a:bodyPr/>
        <a:lstStyle/>
        <a:p>
          <a:r>
            <a:rPr lang="en-US" dirty="0" smtClean="0"/>
            <a:t>Phase II</a:t>
          </a:r>
          <a:endParaRPr lang="en-US" dirty="0"/>
        </a:p>
      </dgm:t>
    </dgm:pt>
    <dgm:pt modelId="{2618A4F6-47F3-410B-83A2-9F423CE70A8A}" type="parTrans" cxnId="{0655C637-B4EF-4F89-8F5D-203A90BA1909}">
      <dgm:prSet/>
      <dgm:spPr/>
      <dgm:t>
        <a:bodyPr/>
        <a:lstStyle/>
        <a:p>
          <a:endParaRPr lang="en-US"/>
        </a:p>
      </dgm:t>
    </dgm:pt>
    <dgm:pt modelId="{8E5F7726-4636-4902-B75B-8B3BA6001F06}" type="sibTrans" cxnId="{0655C637-B4EF-4F89-8F5D-203A90BA1909}">
      <dgm:prSet/>
      <dgm:spPr/>
      <dgm:t>
        <a:bodyPr/>
        <a:lstStyle/>
        <a:p>
          <a:endParaRPr lang="en-US"/>
        </a:p>
      </dgm:t>
    </dgm:pt>
    <dgm:pt modelId="{E1016F80-2AD5-400E-87D0-A28D160BCDE6}">
      <dgm:prSet phldrT="[Text]"/>
      <dgm:spPr/>
      <dgm:t>
        <a:bodyPr/>
        <a:lstStyle/>
        <a:p>
          <a:r>
            <a:rPr lang="en-US" b="1" dirty="0" smtClean="0"/>
            <a:t>Out-patient rehabilitation</a:t>
          </a:r>
          <a:r>
            <a:rPr lang="en-US" dirty="0" smtClean="0"/>
            <a:t>, occurs after the patient has been discharged, and usually lasts for </a:t>
          </a:r>
          <a:r>
            <a:rPr lang="en-US" b="1" dirty="0" smtClean="0"/>
            <a:t>4 to 6 weeks </a:t>
          </a:r>
          <a:r>
            <a:rPr lang="en-US" dirty="0" smtClean="0"/>
            <a:t>but may last up to </a:t>
          </a:r>
          <a:r>
            <a:rPr lang="en-US" b="1" dirty="0" smtClean="0"/>
            <a:t>6 months</a:t>
          </a:r>
          <a:r>
            <a:rPr lang="en-US" dirty="0" smtClean="0"/>
            <a:t>.</a:t>
          </a:r>
          <a:endParaRPr lang="en-US" dirty="0"/>
        </a:p>
      </dgm:t>
    </dgm:pt>
    <dgm:pt modelId="{29D2E831-01AF-4E74-B545-D4B77B21D798}" type="parTrans" cxnId="{5D74A362-3873-4BB6-BE6A-B6C0489BA5F1}">
      <dgm:prSet/>
      <dgm:spPr/>
      <dgm:t>
        <a:bodyPr/>
        <a:lstStyle/>
        <a:p>
          <a:endParaRPr lang="en-US"/>
        </a:p>
      </dgm:t>
    </dgm:pt>
    <dgm:pt modelId="{F73C5277-2600-409E-8907-0A97322EABE4}" type="sibTrans" cxnId="{5D74A362-3873-4BB6-BE6A-B6C0489BA5F1}">
      <dgm:prSet/>
      <dgm:spPr/>
      <dgm:t>
        <a:bodyPr/>
        <a:lstStyle/>
        <a:p>
          <a:endParaRPr lang="en-US"/>
        </a:p>
      </dgm:t>
    </dgm:pt>
    <dgm:pt modelId="{C32D74EB-9E7D-4341-B1BC-6A3E4B82DB2B}">
      <dgm:prSet phldrT="[Text]"/>
      <dgm:spPr/>
      <dgm:t>
        <a:bodyPr/>
        <a:lstStyle/>
        <a:p>
          <a:r>
            <a:rPr lang="en-US" dirty="0" smtClean="0"/>
            <a:t>Phase III</a:t>
          </a:r>
          <a:endParaRPr lang="en-US" dirty="0"/>
        </a:p>
      </dgm:t>
    </dgm:pt>
    <dgm:pt modelId="{1D09EBCE-729C-455B-91C2-02B7AA9C3E01}" type="parTrans" cxnId="{7F8E40EA-AADC-4070-BB39-2E3A7BB51F83}">
      <dgm:prSet/>
      <dgm:spPr/>
      <dgm:t>
        <a:bodyPr/>
        <a:lstStyle/>
        <a:p>
          <a:endParaRPr lang="en-US"/>
        </a:p>
      </dgm:t>
    </dgm:pt>
    <dgm:pt modelId="{102C61E0-3B82-4551-9F0E-884751E9A933}" type="sibTrans" cxnId="{7F8E40EA-AADC-4070-BB39-2E3A7BB51F83}">
      <dgm:prSet/>
      <dgm:spPr/>
      <dgm:t>
        <a:bodyPr/>
        <a:lstStyle/>
        <a:p>
          <a:endParaRPr lang="en-US"/>
        </a:p>
      </dgm:t>
    </dgm:pt>
    <dgm:pt modelId="{96EAC6B0-C070-42AA-AC08-A253391966B2}">
      <dgm:prSet phldrT="[Text]"/>
      <dgm:spPr/>
      <dgm:t>
        <a:bodyPr/>
        <a:lstStyle/>
        <a:p>
          <a:r>
            <a:rPr lang="en-GB" b="1" dirty="0" smtClean="0"/>
            <a:t>Maintenance rehabilitation</a:t>
          </a:r>
          <a:r>
            <a:rPr lang="en-GB" dirty="0" smtClean="0"/>
            <a:t>, focuses on maintaining cardiovascular stability and long-term conditioning with an emphasis on secondary prevention </a:t>
          </a:r>
          <a:endParaRPr lang="en-US" dirty="0"/>
        </a:p>
      </dgm:t>
    </dgm:pt>
    <dgm:pt modelId="{2E2BE021-76B9-489E-A321-62F83730C17A}" type="parTrans" cxnId="{27D5427A-7C33-4BD8-81A7-FEC9BE7BAC59}">
      <dgm:prSet/>
      <dgm:spPr/>
      <dgm:t>
        <a:bodyPr/>
        <a:lstStyle/>
        <a:p>
          <a:endParaRPr lang="en-US"/>
        </a:p>
      </dgm:t>
    </dgm:pt>
    <dgm:pt modelId="{E2A92D74-10FF-4A30-BCCA-70025AD9D555}" type="sibTrans" cxnId="{27D5427A-7C33-4BD8-81A7-FEC9BE7BAC59}">
      <dgm:prSet/>
      <dgm:spPr/>
      <dgm:t>
        <a:bodyPr/>
        <a:lstStyle/>
        <a:p>
          <a:endParaRPr lang="en-US"/>
        </a:p>
      </dgm:t>
    </dgm:pt>
    <dgm:pt modelId="{4443938F-CBA8-4917-AAF1-37E5DE37B26A}" type="pres">
      <dgm:prSet presAssocID="{FB70EEB8-F973-4BD6-B6BE-C7AB82D13F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35442B-7960-4F50-BF4D-EF2C5545F75B}" type="pres">
      <dgm:prSet presAssocID="{73C07A94-A6A6-48DE-98A3-0CD197AFDD82}" presName="composite" presStyleCnt="0"/>
      <dgm:spPr/>
    </dgm:pt>
    <dgm:pt modelId="{05FBAC2C-E1BB-4F16-9CB2-598D431BF018}" type="pres">
      <dgm:prSet presAssocID="{73C07A94-A6A6-48DE-98A3-0CD197AFDD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E2C5C-9FD0-4CC1-A506-DB9D79364851}" type="pres">
      <dgm:prSet presAssocID="{73C07A94-A6A6-48DE-98A3-0CD197AFDD82}" presName="descendantText" presStyleLbl="alignAcc1" presStyleIdx="0" presStyleCnt="3" custLinFactNeighborX="-556" custLinFactNeighborY="21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3267F-B42D-4C59-8FD7-ECC0C87A6004}" type="pres">
      <dgm:prSet presAssocID="{9307077A-117E-43CB-9DC1-128E19D3611C}" presName="sp" presStyleCnt="0"/>
      <dgm:spPr/>
    </dgm:pt>
    <dgm:pt modelId="{2410ED6F-7284-4D9D-AD3C-915B266601CB}" type="pres">
      <dgm:prSet presAssocID="{4A88501F-EF9F-4E05-9CFE-5C33A012F0AB}" presName="composite" presStyleCnt="0"/>
      <dgm:spPr/>
    </dgm:pt>
    <dgm:pt modelId="{06417F7F-D0B6-4D2E-85F5-57232623F75D}" type="pres">
      <dgm:prSet presAssocID="{4A88501F-EF9F-4E05-9CFE-5C33A012F0A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A749B-2D94-484A-8E91-675B9586847F}" type="pres">
      <dgm:prSet presAssocID="{4A88501F-EF9F-4E05-9CFE-5C33A012F0A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F36DC-6D05-45BE-8341-68146A92B307}" type="pres">
      <dgm:prSet presAssocID="{8E5F7726-4636-4902-B75B-8B3BA6001F06}" presName="sp" presStyleCnt="0"/>
      <dgm:spPr/>
    </dgm:pt>
    <dgm:pt modelId="{114B7C14-914F-4AB6-A4DF-917E5F4AC778}" type="pres">
      <dgm:prSet presAssocID="{C32D74EB-9E7D-4341-B1BC-6A3E4B82DB2B}" presName="composite" presStyleCnt="0"/>
      <dgm:spPr/>
    </dgm:pt>
    <dgm:pt modelId="{A2E2A809-3944-4C78-8322-6B1A7608D2EF}" type="pres">
      <dgm:prSet presAssocID="{C32D74EB-9E7D-4341-B1BC-6A3E4B82DB2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0DA70-07A3-486D-99DE-ED30BE4EBB01}" type="pres">
      <dgm:prSet presAssocID="{C32D74EB-9E7D-4341-B1BC-6A3E4B82DB2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88AF2C-6984-446E-B650-C50717CE5554}" type="presOf" srcId="{4A88501F-EF9F-4E05-9CFE-5C33A012F0AB}" destId="{06417F7F-D0B6-4D2E-85F5-57232623F75D}" srcOrd="0" destOrd="0" presId="urn:microsoft.com/office/officeart/2005/8/layout/chevron2"/>
    <dgm:cxn modelId="{27D5427A-7C33-4BD8-81A7-FEC9BE7BAC59}" srcId="{C32D74EB-9E7D-4341-B1BC-6A3E4B82DB2B}" destId="{96EAC6B0-C070-42AA-AC08-A253391966B2}" srcOrd="0" destOrd="0" parTransId="{2E2BE021-76B9-489E-A321-62F83730C17A}" sibTransId="{E2A92D74-10FF-4A30-BCCA-70025AD9D555}"/>
    <dgm:cxn modelId="{676FBDB6-8334-4C1E-9687-EB5DAB2D36E7}" type="presOf" srcId="{FB70EEB8-F973-4BD6-B6BE-C7AB82D13FDA}" destId="{4443938F-CBA8-4917-AAF1-37E5DE37B26A}" srcOrd="0" destOrd="0" presId="urn:microsoft.com/office/officeart/2005/8/layout/chevron2"/>
    <dgm:cxn modelId="{9A91CC1B-3250-4E57-85FC-97A56BFAF759}" type="presOf" srcId="{E1016F80-2AD5-400E-87D0-A28D160BCDE6}" destId="{97BA749B-2D94-484A-8E91-675B9586847F}" srcOrd="0" destOrd="0" presId="urn:microsoft.com/office/officeart/2005/8/layout/chevron2"/>
    <dgm:cxn modelId="{5D74A362-3873-4BB6-BE6A-B6C0489BA5F1}" srcId="{4A88501F-EF9F-4E05-9CFE-5C33A012F0AB}" destId="{E1016F80-2AD5-400E-87D0-A28D160BCDE6}" srcOrd="0" destOrd="0" parTransId="{29D2E831-01AF-4E74-B545-D4B77B21D798}" sibTransId="{F73C5277-2600-409E-8907-0A97322EABE4}"/>
    <dgm:cxn modelId="{177356F1-A659-4845-BF62-0A7782EB1D68}" srcId="{FB70EEB8-F973-4BD6-B6BE-C7AB82D13FDA}" destId="{73C07A94-A6A6-48DE-98A3-0CD197AFDD82}" srcOrd="0" destOrd="0" parTransId="{D96C9411-1986-42B7-B140-DF7941AF7067}" sibTransId="{9307077A-117E-43CB-9DC1-128E19D3611C}"/>
    <dgm:cxn modelId="{C6F88ECD-C275-4C48-8ED1-A03FFB8738FB}" type="presOf" srcId="{62D56E9B-73B9-43AD-B98F-0E7E21770C0D}" destId="{DA0E2C5C-9FD0-4CC1-A506-DB9D79364851}" srcOrd="0" destOrd="0" presId="urn:microsoft.com/office/officeart/2005/8/layout/chevron2"/>
    <dgm:cxn modelId="{B53AA57F-C651-4F58-BB55-FC9476990657}" type="presOf" srcId="{73C07A94-A6A6-48DE-98A3-0CD197AFDD82}" destId="{05FBAC2C-E1BB-4F16-9CB2-598D431BF018}" srcOrd="0" destOrd="0" presId="urn:microsoft.com/office/officeart/2005/8/layout/chevron2"/>
    <dgm:cxn modelId="{89224706-6552-486F-A379-E0785A3BA2D9}" srcId="{73C07A94-A6A6-48DE-98A3-0CD197AFDD82}" destId="{62D56E9B-73B9-43AD-B98F-0E7E21770C0D}" srcOrd="0" destOrd="0" parTransId="{59EA8788-B284-4955-B528-56FCDAF84A3B}" sibTransId="{61EF37EB-1948-4C18-942F-A75EA9C36CE6}"/>
    <dgm:cxn modelId="{7F8E40EA-AADC-4070-BB39-2E3A7BB51F83}" srcId="{FB70EEB8-F973-4BD6-B6BE-C7AB82D13FDA}" destId="{C32D74EB-9E7D-4341-B1BC-6A3E4B82DB2B}" srcOrd="2" destOrd="0" parTransId="{1D09EBCE-729C-455B-91C2-02B7AA9C3E01}" sibTransId="{102C61E0-3B82-4551-9F0E-884751E9A933}"/>
    <dgm:cxn modelId="{0655C637-B4EF-4F89-8F5D-203A90BA1909}" srcId="{FB70EEB8-F973-4BD6-B6BE-C7AB82D13FDA}" destId="{4A88501F-EF9F-4E05-9CFE-5C33A012F0AB}" srcOrd="1" destOrd="0" parTransId="{2618A4F6-47F3-410B-83A2-9F423CE70A8A}" sibTransId="{8E5F7726-4636-4902-B75B-8B3BA6001F06}"/>
    <dgm:cxn modelId="{2ABF0CFB-BFCD-4280-A82D-D0723595A075}" type="presOf" srcId="{96EAC6B0-C070-42AA-AC08-A253391966B2}" destId="{9670DA70-07A3-486D-99DE-ED30BE4EBB01}" srcOrd="0" destOrd="0" presId="urn:microsoft.com/office/officeart/2005/8/layout/chevron2"/>
    <dgm:cxn modelId="{82316ECB-D306-4D30-8174-EAFB8E914A32}" type="presOf" srcId="{C32D74EB-9E7D-4341-B1BC-6A3E4B82DB2B}" destId="{A2E2A809-3944-4C78-8322-6B1A7608D2EF}" srcOrd="0" destOrd="0" presId="urn:microsoft.com/office/officeart/2005/8/layout/chevron2"/>
    <dgm:cxn modelId="{9BCBD551-DCD7-4330-8994-0C0035CA6C97}" type="presParOf" srcId="{4443938F-CBA8-4917-AAF1-37E5DE37B26A}" destId="{4435442B-7960-4F50-BF4D-EF2C5545F75B}" srcOrd="0" destOrd="0" presId="urn:microsoft.com/office/officeart/2005/8/layout/chevron2"/>
    <dgm:cxn modelId="{45F157A1-2056-4D3E-B267-40F085CAF5AB}" type="presParOf" srcId="{4435442B-7960-4F50-BF4D-EF2C5545F75B}" destId="{05FBAC2C-E1BB-4F16-9CB2-598D431BF018}" srcOrd="0" destOrd="0" presId="urn:microsoft.com/office/officeart/2005/8/layout/chevron2"/>
    <dgm:cxn modelId="{F69196F7-7414-48A3-8053-F257F5F09A7C}" type="presParOf" srcId="{4435442B-7960-4F50-BF4D-EF2C5545F75B}" destId="{DA0E2C5C-9FD0-4CC1-A506-DB9D79364851}" srcOrd="1" destOrd="0" presId="urn:microsoft.com/office/officeart/2005/8/layout/chevron2"/>
    <dgm:cxn modelId="{135FDCDB-68C5-4EEE-A14F-C1B07E25A790}" type="presParOf" srcId="{4443938F-CBA8-4917-AAF1-37E5DE37B26A}" destId="{4763267F-B42D-4C59-8FD7-ECC0C87A6004}" srcOrd="1" destOrd="0" presId="urn:microsoft.com/office/officeart/2005/8/layout/chevron2"/>
    <dgm:cxn modelId="{906BD253-9428-4A39-AD4E-01B11F0151A9}" type="presParOf" srcId="{4443938F-CBA8-4917-AAF1-37E5DE37B26A}" destId="{2410ED6F-7284-4D9D-AD3C-915B266601CB}" srcOrd="2" destOrd="0" presId="urn:microsoft.com/office/officeart/2005/8/layout/chevron2"/>
    <dgm:cxn modelId="{88753D89-A774-4354-A0F3-5084CE05C292}" type="presParOf" srcId="{2410ED6F-7284-4D9D-AD3C-915B266601CB}" destId="{06417F7F-D0B6-4D2E-85F5-57232623F75D}" srcOrd="0" destOrd="0" presId="urn:microsoft.com/office/officeart/2005/8/layout/chevron2"/>
    <dgm:cxn modelId="{D1B426D3-E3DA-4C4D-A455-9036DAE86A11}" type="presParOf" srcId="{2410ED6F-7284-4D9D-AD3C-915B266601CB}" destId="{97BA749B-2D94-484A-8E91-675B9586847F}" srcOrd="1" destOrd="0" presId="urn:microsoft.com/office/officeart/2005/8/layout/chevron2"/>
    <dgm:cxn modelId="{B6640128-20B1-4F19-A7B4-43D51BCF8DC1}" type="presParOf" srcId="{4443938F-CBA8-4917-AAF1-37E5DE37B26A}" destId="{07AF36DC-6D05-45BE-8341-68146A92B307}" srcOrd="3" destOrd="0" presId="urn:microsoft.com/office/officeart/2005/8/layout/chevron2"/>
    <dgm:cxn modelId="{6CAFCFF8-C401-4AF1-9AC1-A88C1BBAEF06}" type="presParOf" srcId="{4443938F-CBA8-4917-AAF1-37E5DE37B26A}" destId="{114B7C14-914F-4AB6-A4DF-917E5F4AC778}" srcOrd="4" destOrd="0" presId="urn:microsoft.com/office/officeart/2005/8/layout/chevron2"/>
    <dgm:cxn modelId="{FE99B781-F333-4315-921E-31038705F6F7}" type="presParOf" srcId="{114B7C14-914F-4AB6-A4DF-917E5F4AC778}" destId="{A2E2A809-3944-4C78-8322-6B1A7608D2EF}" srcOrd="0" destOrd="0" presId="urn:microsoft.com/office/officeart/2005/8/layout/chevron2"/>
    <dgm:cxn modelId="{A790434B-5C77-4032-944D-07A8CDE8348A}" type="presParOf" srcId="{114B7C14-914F-4AB6-A4DF-917E5F4AC778}" destId="{9670DA70-07A3-486D-99DE-ED30BE4EBB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CBD93-723B-42FE-9787-759BF8CE855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616A39-4219-4354-BAC6-2FBBC3E4647C}">
      <dgm:prSet phldrT="[Text]" custT="1"/>
      <dgm:spPr/>
      <dgm:t>
        <a:bodyPr/>
        <a:lstStyle/>
        <a:p>
          <a:r>
            <a:rPr lang="en-US" sz="2400" b="1" dirty="0" smtClean="0"/>
            <a:t>Instruments used in the study</a:t>
          </a:r>
          <a:endParaRPr lang="en-US" sz="2400" b="1" dirty="0"/>
        </a:p>
      </dgm:t>
    </dgm:pt>
    <dgm:pt modelId="{D7A0FF7C-A767-48BF-BA41-6F8E1059892A}" type="parTrans" cxnId="{4FCEA89F-ADFB-4A8F-9043-A5EA2809F130}">
      <dgm:prSet/>
      <dgm:spPr/>
      <dgm:t>
        <a:bodyPr/>
        <a:lstStyle/>
        <a:p>
          <a:endParaRPr lang="en-US"/>
        </a:p>
      </dgm:t>
    </dgm:pt>
    <dgm:pt modelId="{0CD90290-FE5E-4865-A48B-33A9870C2FCD}" type="sibTrans" cxnId="{4FCEA89F-ADFB-4A8F-9043-A5EA2809F130}">
      <dgm:prSet/>
      <dgm:spPr/>
      <dgm:t>
        <a:bodyPr/>
        <a:lstStyle/>
        <a:p>
          <a:endParaRPr lang="en-US"/>
        </a:p>
      </dgm:t>
    </dgm:pt>
    <dgm:pt modelId="{31DC65B9-B480-4F60-9F3C-CD5345FA2572}">
      <dgm:prSet phldrT="[Text]" phldr="1"/>
      <dgm:spPr/>
      <dgm:t>
        <a:bodyPr/>
        <a:lstStyle/>
        <a:p>
          <a:endParaRPr lang="en-US"/>
        </a:p>
      </dgm:t>
    </dgm:pt>
    <dgm:pt modelId="{4CB51648-0B58-4C73-9DE1-2032748A820B}" type="parTrans" cxnId="{3EB36B39-65FF-4EEE-A044-EF0D064168FE}">
      <dgm:prSet/>
      <dgm:spPr/>
      <dgm:t>
        <a:bodyPr/>
        <a:lstStyle/>
        <a:p>
          <a:endParaRPr lang="en-US"/>
        </a:p>
      </dgm:t>
    </dgm:pt>
    <dgm:pt modelId="{ECD68CC8-943C-4A01-B3E0-3BCB3EA61954}" type="sibTrans" cxnId="{3EB36B39-65FF-4EEE-A044-EF0D064168FE}">
      <dgm:prSet/>
      <dgm:spPr/>
      <dgm:t>
        <a:bodyPr/>
        <a:lstStyle/>
        <a:p>
          <a:endParaRPr lang="en-US"/>
        </a:p>
      </dgm:t>
    </dgm:pt>
    <dgm:pt modelId="{796E9DB7-093C-4F08-AB63-BC7497F913D4}">
      <dgm:prSet phldrT="[Text]" custT="1"/>
      <dgm:spPr/>
      <dgm:t>
        <a:bodyPr/>
        <a:lstStyle/>
        <a:p>
          <a:r>
            <a:rPr lang="en-US" sz="2800" b="1" dirty="0" smtClean="0"/>
            <a:t>MIDAS</a:t>
          </a:r>
          <a:r>
            <a:rPr lang="en-US" sz="2800" dirty="0" smtClean="0"/>
            <a:t>: </a:t>
          </a:r>
          <a:r>
            <a:rPr lang="en-US" sz="2000" dirty="0" smtClean="0"/>
            <a:t>disease-specific instrument, 35 items, 7 subscales (Physical Activity, Emotional Reaction, Insecurity, Dependency, Diet, Concerns over Medications, Side Effects)      Score,        </a:t>
          </a:r>
          <a:r>
            <a:rPr lang="en-US" sz="2000" dirty="0" err="1" smtClean="0"/>
            <a:t>HQoL</a:t>
          </a:r>
          <a:endParaRPr lang="en-US" sz="2000" dirty="0"/>
        </a:p>
      </dgm:t>
    </dgm:pt>
    <dgm:pt modelId="{96FE18D3-7BD9-412E-98F1-720376976E06}" type="parTrans" cxnId="{A0DFA7E0-7EA3-4A62-B47F-E2A742EF19B5}">
      <dgm:prSet/>
      <dgm:spPr/>
      <dgm:t>
        <a:bodyPr/>
        <a:lstStyle/>
        <a:p>
          <a:endParaRPr lang="en-US"/>
        </a:p>
      </dgm:t>
    </dgm:pt>
    <dgm:pt modelId="{DA4C5707-328D-4E9D-AA53-239605B3AFCE}" type="sibTrans" cxnId="{A0DFA7E0-7EA3-4A62-B47F-E2A742EF19B5}">
      <dgm:prSet/>
      <dgm:spPr/>
      <dgm:t>
        <a:bodyPr/>
        <a:lstStyle/>
        <a:p>
          <a:endParaRPr lang="en-US"/>
        </a:p>
      </dgm:t>
    </dgm:pt>
    <dgm:pt modelId="{779A28CC-107C-4467-B6EE-20351601B74B}">
      <dgm:prSet phldrT="[Text]" phldr="1"/>
      <dgm:spPr/>
      <dgm:t>
        <a:bodyPr/>
        <a:lstStyle/>
        <a:p>
          <a:endParaRPr lang="en-US"/>
        </a:p>
      </dgm:t>
    </dgm:pt>
    <dgm:pt modelId="{33595079-4C40-4499-B940-3DE8E266C2A5}" type="parTrans" cxnId="{EEBAF07B-A405-4546-8318-EF1C6B305AFF}">
      <dgm:prSet/>
      <dgm:spPr/>
      <dgm:t>
        <a:bodyPr/>
        <a:lstStyle/>
        <a:p>
          <a:endParaRPr lang="en-US"/>
        </a:p>
      </dgm:t>
    </dgm:pt>
    <dgm:pt modelId="{AA17DE16-69D8-45A8-AA84-343430C6145A}" type="sibTrans" cxnId="{EEBAF07B-A405-4546-8318-EF1C6B305AFF}">
      <dgm:prSet/>
      <dgm:spPr/>
      <dgm:t>
        <a:bodyPr/>
        <a:lstStyle/>
        <a:p>
          <a:endParaRPr lang="en-US"/>
        </a:p>
      </dgm:t>
    </dgm:pt>
    <dgm:pt modelId="{FE6E83BB-1906-480C-8EA8-0D1CFFE9F0A8}">
      <dgm:prSet phldrT="[Text]" custT="1"/>
      <dgm:spPr/>
      <dgm:t>
        <a:bodyPr/>
        <a:lstStyle/>
        <a:p>
          <a:r>
            <a:rPr lang="en-US" sz="2800" b="1" dirty="0" smtClean="0"/>
            <a:t>HADS</a:t>
          </a:r>
          <a:r>
            <a:rPr lang="en-US" sz="2800" dirty="0" smtClean="0"/>
            <a:t>: </a:t>
          </a:r>
          <a:r>
            <a:rPr lang="en-US" sz="2000" dirty="0" smtClean="0"/>
            <a:t>14 items, two subscales (Anxiety, Depression) </a:t>
          </a:r>
        </a:p>
        <a:p>
          <a:r>
            <a:rPr lang="en-US" sz="2000" dirty="0" smtClean="0"/>
            <a:t>     Score,     Anxiety and Depression</a:t>
          </a:r>
          <a:endParaRPr lang="en-US" sz="2000" dirty="0"/>
        </a:p>
      </dgm:t>
    </dgm:pt>
    <dgm:pt modelId="{976F3C11-0FEF-4444-8A3A-0D98ABC56538}" type="parTrans" cxnId="{6B38BABD-BE76-412C-8AD2-B827462B14A8}">
      <dgm:prSet/>
      <dgm:spPr/>
      <dgm:t>
        <a:bodyPr/>
        <a:lstStyle/>
        <a:p>
          <a:endParaRPr lang="en-US"/>
        </a:p>
      </dgm:t>
    </dgm:pt>
    <dgm:pt modelId="{ABCFDA25-C993-4FD6-B3CC-17D49327C977}" type="sibTrans" cxnId="{6B38BABD-BE76-412C-8AD2-B827462B14A8}">
      <dgm:prSet/>
      <dgm:spPr/>
      <dgm:t>
        <a:bodyPr/>
        <a:lstStyle/>
        <a:p>
          <a:endParaRPr lang="en-US"/>
        </a:p>
      </dgm:t>
    </dgm:pt>
    <dgm:pt modelId="{17961029-AB5F-45BA-9FFE-5E5265B5A1EE}">
      <dgm:prSet phldrT="[Text]" custT="1"/>
      <dgm:spPr/>
      <dgm:t>
        <a:bodyPr/>
        <a:lstStyle/>
        <a:p>
          <a:r>
            <a:rPr lang="en-US" sz="3600" b="1" dirty="0" smtClean="0"/>
            <a:t>SF-36</a:t>
          </a:r>
          <a:r>
            <a:rPr lang="en-US" sz="3600" dirty="0" smtClean="0"/>
            <a:t>: </a:t>
          </a:r>
          <a:r>
            <a:rPr lang="en-US" sz="2000" dirty="0" smtClean="0"/>
            <a:t>generic instrument, 36 items, 8 subscales (Physical Function,  Role Physical, Bodily Pain, General Health, Vitality, Role Emotional,   Social Function, Mental Health)        Score,         </a:t>
          </a:r>
          <a:r>
            <a:rPr lang="en-US" sz="2000" dirty="0" err="1" smtClean="0"/>
            <a:t>HQoL</a:t>
          </a:r>
          <a:endParaRPr lang="en-US" sz="2000" dirty="0"/>
        </a:p>
      </dgm:t>
    </dgm:pt>
    <dgm:pt modelId="{BB592FD9-7EEB-4C59-A7C6-A34182A34885}" type="sibTrans" cxnId="{3DAC2630-84BD-4292-8E40-B5BEF517D349}">
      <dgm:prSet/>
      <dgm:spPr/>
      <dgm:t>
        <a:bodyPr/>
        <a:lstStyle/>
        <a:p>
          <a:endParaRPr lang="en-US"/>
        </a:p>
      </dgm:t>
    </dgm:pt>
    <dgm:pt modelId="{729CD25F-686B-41F0-9D5C-6EE6BC15DEF3}" type="parTrans" cxnId="{3DAC2630-84BD-4292-8E40-B5BEF517D349}">
      <dgm:prSet/>
      <dgm:spPr/>
      <dgm:t>
        <a:bodyPr/>
        <a:lstStyle/>
        <a:p>
          <a:endParaRPr lang="en-US"/>
        </a:p>
      </dgm:t>
    </dgm:pt>
    <dgm:pt modelId="{14FD823B-9708-4C68-B178-FD25A9E437F8}" type="pres">
      <dgm:prSet presAssocID="{11ACBD93-723B-42FE-9787-759BF8CE855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3414372-2A0A-4CCF-A3CD-A910575D6B65}" type="pres">
      <dgm:prSet presAssocID="{86616A39-4219-4354-BAC6-2FBBC3E4647C}" presName="parenttextcomposite" presStyleCnt="0"/>
      <dgm:spPr/>
    </dgm:pt>
    <dgm:pt modelId="{38332D0D-1594-4C1F-A835-E8B48E70EB23}" type="pres">
      <dgm:prSet presAssocID="{86616A39-4219-4354-BAC6-2FBBC3E4647C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0A826-ABF5-4DBD-9762-98D7E642FD55}" type="pres">
      <dgm:prSet presAssocID="{86616A39-4219-4354-BAC6-2FBBC3E4647C}" presName="composite" presStyleCnt="0"/>
      <dgm:spPr/>
    </dgm:pt>
    <dgm:pt modelId="{DE113097-2E19-4D37-8AAA-6C7AB116D09F}" type="pres">
      <dgm:prSet presAssocID="{86616A39-4219-4354-BAC6-2FBBC3E4647C}" presName="chevron1" presStyleLbl="alignNode1" presStyleIdx="0" presStyleCnt="21"/>
      <dgm:spPr/>
    </dgm:pt>
    <dgm:pt modelId="{D12A763E-35F4-460F-B1B1-B9AD43E1FE82}" type="pres">
      <dgm:prSet presAssocID="{86616A39-4219-4354-BAC6-2FBBC3E4647C}" presName="chevron2" presStyleLbl="alignNode1" presStyleIdx="1" presStyleCnt="21"/>
      <dgm:spPr/>
    </dgm:pt>
    <dgm:pt modelId="{5242B5E4-677E-4B50-BA28-1D3DA3271994}" type="pres">
      <dgm:prSet presAssocID="{86616A39-4219-4354-BAC6-2FBBC3E4647C}" presName="chevron3" presStyleLbl="alignNode1" presStyleIdx="2" presStyleCnt="21"/>
      <dgm:spPr/>
    </dgm:pt>
    <dgm:pt modelId="{DDBA22FA-9834-4DEF-BF49-D83165A2BB85}" type="pres">
      <dgm:prSet presAssocID="{86616A39-4219-4354-BAC6-2FBBC3E4647C}" presName="chevron4" presStyleLbl="alignNode1" presStyleIdx="3" presStyleCnt="21"/>
      <dgm:spPr/>
    </dgm:pt>
    <dgm:pt modelId="{D8F795E5-89B9-425B-B9AB-C1F31C9D85A6}" type="pres">
      <dgm:prSet presAssocID="{86616A39-4219-4354-BAC6-2FBBC3E4647C}" presName="chevron5" presStyleLbl="alignNode1" presStyleIdx="4" presStyleCnt="21"/>
      <dgm:spPr/>
    </dgm:pt>
    <dgm:pt modelId="{FFF8A6DA-22AE-4AAA-897A-806982814886}" type="pres">
      <dgm:prSet presAssocID="{86616A39-4219-4354-BAC6-2FBBC3E4647C}" presName="chevron6" presStyleLbl="alignNode1" presStyleIdx="5" presStyleCnt="21"/>
      <dgm:spPr/>
    </dgm:pt>
    <dgm:pt modelId="{98BDBBAC-EDDD-48BD-8308-87A29B37F8C6}" type="pres">
      <dgm:prSet presAssocID="{86616A39-4219-4354-BAC6-2FBBC3E4647C}" presName="chevron7" presStyleLbl="alignNode1" presStyleIdx="6" presStyleCnt="21"/>
      <dgm:spPr/>
    </dgm:pt>
    <dgm:pt modelId="{65C3CA17-77A0-44F6-A5B0-408B52969FE7}" type="pres">
      <dgm:prSet presAssocID="{86616A39-4219-4354-BAC6-2FBBC3E4647C}" presName="childtext" presStyleLbl="solidFgAcc1" presStyleIdx="0" presStyleCnt="3" custScaleX="168574" custScaleY="19771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B4BFF-92E4-44A0-8C6E-95480B6E008B}" type="pres">
      <dgm:prSet presAssocID="{0CD90290-FE5E-4865-A48B-33A9870C2FCD}" presName="sibTrans" presStyleCnt="0"/>
      <dgm:spPr/>
    </dgm:pt>
    <dgm:pt modelId="{6E620D07-77AD-4E8C-A62F-80766B63C3FB}" type="pres">
      <dgm:prSet presAssocID="{31DC65B9-B480-4F60-9F3C-CD5345FA2572}" presName="parenttextcomposite" presStyleCnt="0"/>
      <dgm:spPr/>
    </dgm:pt>
    <dgm:pt modelId="{28B0CAB7-D2B4-4487-9395-246C925DA938}" type="pres">
      <dgm:prSet presAssocID="{31DC65B9-B480-4F60-9F3C-CD5345FA257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22308-89DD-4372-AEC1-5CC9F6F90188}" type="pres">
      <dgm:prSet presAssocID="{31DC65B9-B480-4F60-9F3C-CD5345FA2572}" presName="composite" presStyleCnt="0"/>
      <dgm:spPr/>
    </dgm:pt>
    <dgm:pt modelId="{7164F6FB-E5DB-40A3-AD24-FDFEC009B940}" type="pres">
      <dgm:prSet presAssocID="{31DC65B9-B480-4F60-9F3C-CD5345FA2572}" presName="chevron1" presStyleLbl="alignNode1" presStyleIdx="7" presStyleCnt="21"/>
      <dgm:spPr/>
    </dgm:pt>
    <dgm:pt modelId="{906587EA-5F37-4984-9D98-D6C851887B3C}" type="pres">
      <dgm:prSet presAssocID="{31DC65B9-B480-4F60-9F3C-CD5345FA2572}" presName="chevron2" presStyleLbl="alignNode1" presStyleIdx="8" presStyleCnt="21"/>
      <dgm:spPr/>
    </dgm:pt>
    <dgm:pt modelId="{7AE62622-AB7E-4DE6-B39B-3037B2E5714B}" type="pres">
      <dgm:prSet presAssocID="{31DC65B9-B480-4F60-9F3C-CD5345FA2572}" presName="chevron3" presStyleLbl="alignNode1" presStyleIdx="9" presStyleCnt="21"/>
      <dgm:spPr/>
    </dgm:pt>
    <dgm:pt modelId="{2394F938-563C-4A9B-B9C2-70419A9E5ABE}" type="pres">
      <dgm:prSet presAssocID="{31DC65B9-B480-4F60-9F3C-CD5345FA2572}" presName="chevron4" presStyleLbl="alignNode1" presStyleIdx="10" presStyleCnt="21"/>
      <dgm:spPr/>
    </dgm:pt>
    <dgm:pt modelId="{C3FFB66D-DE79-4C3E-8459-F361E9B7F356}" type="pres">
      <dgm:prSet presAssocID="{31DC65B9-B480-4F60-9F3C-CD5345FA2572}" presName="chevron5" presStyleLbl="alignNode1" presStyleIdx="11" presStyleCnt="21"/>
      <dgm:spPr/>
    </dgm:pt>
    <dgm:pt modelId="{C214719D-D0F1-45DA-B6D2-25154D67DF82}" type="pres">
      <dgm:prSet presAssocID="{31DC65B9-B480-4F60-9F3C-CD5345FA2572}" presName="chevron6" presStyleLbl="alignNode1" presStyleIdx="12" presStyleCnt="21"/>
      <dgm:spPr/>
    </dgm:pt>
    <dgm:pt modelId="{B06C2251-145C-420A-AD19-7AFCE11458CC}" type="pres">
      <dgm:prSet presAssocID="{31DC65B9-B480-4F60-9F3C-CD5345FA2572}" presName="chevron7" presStyleLbl="alignNode1" presStyleIdx="13" presStyleCnt="21"/>
      <dgm:spPr/>
    </dgm:pt>
    <dgm:pt modelId="{6E92A35C-4531-4A29-AB69-EC6C7C6C1411}" type="pres">
      <dgm:prSet presAssocID="{31DC65B9-B480-4F60-9F3C-CD5345FA2572}" presName="childtext" presStyleLbl="solidFgAcc1" presStyleIdx="1" presStyleCnt="3" custScaleX="169292" custScaleY="17997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9832F-40BD-4487-BAD6-3FF1DB8AE9E8}" type="pres">
      <dgm:prSet presAssocID="{ECD68CC8-943C-4A01-B3E0-3BCB3EA61954}" presName="sibTrans" presStyleCnt="0"/>
      <dgm:spPr/>
    </dgm:pt>
    <dgm:pt modelId="{52687534-72FB-4065-A929-A4964BE7F29A}" type="pres">
      <dgm:prSet presAssocID="{779A28CC-107C-4467-B6EE-20351601B74B}" presName="parenttextcomposite" presStyleCnt="0"/>
      <dgm:spPr/>
    </dgm:pt>
    <dgm:pt modelId="{6E2AFE94-8D9C-4D9D-9443-EC7FA558ACA6}" type="pres">
      <dgm:prSet presAssocID="{779A28CC-107C-4467-B6EE-20351601B74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8FB4C-E153-4B16-9A6E-9A74BEA5EE33}" type="pres">
      <dgm:prSet presAssocID="{779A28CC-107C-4467-B6EE-20351601B74B}" presName="composite" presStyleCnt="0"/>
      <dgm:spPr/>
    </dgm:pt>
    <dgm:pt modelId="{9D0B6F30-3D78-41E4-B80E-DDAE29828E9E}" type="pres">
      <dgm:prSet presAssocID="{779A28CC-107C-4467-B6EE-20351601B74B}" presName="chevron1" presStyleLbl="alignNode1" presStyleIdx="14" presStyleCnt="21"/>
      <dgm:spPr/>
    </dgm:pt>
    <dgm:pt modelId="{4F7220E1-DCC5-4399-B9F0-589C84497AAE}" type="pres">
      <dgm:prSet presAssocID="{779A28CC-107C-4467-B6EE-20351601B74B}" presName="chevron2" presStyleLbl="alignNode1" presStyleIdx="15" presStyleCnt="21"/>
      <dgm:spPr/>
    </dgm:pt>
    <dgm:pt modelId="{2D4825D6-E014-452F-B5AB-0AFF9B49AD8C}" type="pres">
      <dgm:prSet presAssocID="{779A28CC-107C-4467-B6EE-20351601B74B}" presName="chevron3" presStyleLbl="alignNode1" presStyleIdx="16" presStyleCnt="21"/>
      <dgm:spPr/>
    </dgm:pt>
    <dgm:pt modelId="{4839B1C0-F988-4CB6-B1CB-C01B71E00CB6}" type="pres">
      <dgm:prSet presAssocID="{779A28CC-107C-4467-B6EE-20351601B74B}" presName="chevron4" presStyleLbl="alignNode1" presStyleIdx="17" presStyleCnt="21"/>
      <dgm:spPr/>
    </dgm:pt>
    <dgm:pt modelId="{4B8B474A-48E2-46F7-BECA-4C657FD23B3E}" type="pres">
      <dgm:prSet presAssocID="{779A28CC-107C-4467-B6EE-20351601B74B}" presName="chevron5" presStyleLbl="alignNode1" presStyleIdx="18" presStyleCnt="21"/>
      <dgm:spPr/>
    </dgm:pt>
    <dgm:pt modelId="{1A0B343B-C348-4A21-A35F-A21237A4FD80}" type="pres">
      <dgm:prSet presAssocID="{779A28CC-107C-4467-B6EE-20351601B74B}" presName="chevron6" presStyleLbl="alignNode1" presStyleIdx="19" presStyleCnt="21"/>
      <dgm:spPr/>
    </dgm:pt>
    <dgm:pt modelId="{35A829F4-E4A3-409A-8216-BCB63CAF138C}" type="pres">
      <dgm:prSet presAssocID="{779A28CC-107C-4467-B6EE-20351601B74B}" presName="chevron7" presStyleLbl="alignNode1" presStyleIdx="20" presStyleCnt="21"/>
      <dgm:spPr/>
    </dgm:pt>
    <dgm:pt modelId="{4CF68C63-FA14-4225-A31E-C993E77B4E46}" type="pres">
      <dgm:prSet presAssocID="{779A28CC-107C-4467-B6EE-20351601B74B}" presName="childtext" presStyleLbl="solidFgAcc1" presStyleIdx="2" presStyleCnt="3" custScaleX="171086" custScaleY="15710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8BABD-BE76-412C-8AD2-B827462B14A8}" srcId="{779A28CC-107C-4467-B6EE-20351601B74B}" destId="{FE6E83BB-1906-480C-8EA8-0D1CFFE9F0A8}" srcOrd="0" destOrd="0" parTransId="{976F3C11-0FEF-4444-8A3A-0D98ABC56538}" sibTransId="{ABCFDA25-C993-4FD6-B3CC-17D49327C977}"/>
    <dgm:cxn modelId="{1F674225-104B-494E-8CEC-8D22D4CC6E99}" type="presOf" srcId="{779A28CC-107C-4467-B6EE-20351601B74B}" destId="{6E2AFE94-8D9C-4D9D-9443-EC7FA558ACA6}" srcOrd="0" destOrd="0" presId="urn:microsoft.com/office/officeart/2008/layout/VerticalAccentList"/>
    <dgm:cxn modelId="{4FCEA89F-ADFB-4A8F-9043-A5EA2809F130}" srcId="{11ACBD93-723B-42FE-9787-759BF8CE8558}" destId="{86616A39-4219-4354-BAC6-2FBBC3E4647C}" srcOrd="0" destOrd="0" parTransId="{D7A0FF7C-A767-48BF-BA41-6F8E1059892A}" sibTransId="{0CD90290-FE5E-4865-A48B-33A9870C2FCD}"/>
    <dgm:cxn modelId="{9C971DCC-47D2-4498-ABBE-052B08A52DB9}" type="presOf" srcId="{86616A39-4219-4354-BAC6-2FBBC3E4647C}" destId="{38332D0D-1594-4C1F-A835-E8B48E70EB23}" srcOrd="0" destOrd="0" presId="urn:microsoft.com/office/officeart/2008/layout/VerticalAccentList"/>
    <dgm:cxn modelId="{C5261314-F3BF-40C0-A2F6-E7982AFCD6FB}" type="presOf" srcId="{17961029-AB5F-45BA-9FFE-5E5265B5A1EE}" destId="{65C3CA17-77A0-44F6-A5B0-408B52969FE7}" srcOrd="0" destOrd="0" presId="urn:microsoft.com/office/officeart/2008/layout/VerticalAccentList"/>
    <dgm:cxn modelId="{EEBAF07B-A405-4546-8318-EF1C6B305AFF}" srcId="{11ACBD93-723B-42FE-9787-759BF8CE8558}" destId="{779A28CC-107C-4467-B6EE-20351601B74B}" srcOrd="2" destOrd="0" parTransId="{33595079-4C40-4499-B940-3DE8E266C2A5}" sibTransId="{AA17DE16-69D8-45A8-AA84-343430C6145A}"/>
    <dgm:cxn modelId="{13B6E06D-4AF8-4F1D-BD3F-DBEA75017168}" type="presOf" srcId="{796E9DB7-093C-4F08-AB63-BC7497F913D4}" destId="{6E92A35C-4531-4A29-AB69-EC6C7C6C1411}" srcOrd="0" destOrd="0" presId="urn:microsoft.com/office/officeart/2008/layout/VerticalAccentList"/>
    <dgm:cxn modelId="{A0DFA7E0-7EA3-4A62-B47F-E2A742EF19B5}" srcId="{31DC65B9-B480-4F60-9F3C-CD5345FA2572}" destId="{796E9DB7-093C-4F08-AB63-BC7497F913D4}" srcOrd="0" destOrd="0" parTransId="{96FE18D3-7BD9-412E-98F1-720376976E06}" sibTransId="{DA4C5707-328D-4E9D-AA53-239605B3AFCE}"/>
    <dgm:cxn modelId="{747FF80F-937D-4BA6-AFC6-F448B07DA65D}" type="presOf" srcId="{FE6E83BB-1906-480C-8EA8-0D1CFFE9F0A8}" destId="{4CF68C63-FA14-4225-A31E-C993E77B4E46}" srcOrd="0" destOrd="0" presId="urn:microsoft.com/office/officeart/2008/layout/VerticalAccentList"/>
    <dgm:cxn modelId="{8284879A-0BE3-4A7D-A354-264F5793F4B8}" type="presOf" srcId="{11ACBD93-723B-42FE-9787-759BF8CE8558}" destId="{14FD823B-9708-4C68-B178-FD25A9E437F8}" srcOrd="0" destOrd="0" presId="urn:microsoft.com/office/officeart/2008/layout/VerticalAccentList"/>
    <dgm:cxn modelId="{49F1EA0D-E676-41FB-B581-AC74392131A8}" type="presOf" srcId="{31DC65B9-B480-4F60-9F3C-CD5345FA2572}" destId="{28B0CAB7-D2B4-4487-9395-246C925DA938}" srcOrd="0" destOrd="0" presId="urn:microsoft.com/office/officeart/2008/layout/VerticalAccentList"/>
    <dgm:cxn modelId="{3DAC2630-84BD-4292-8E40-B5BEF517D349}" srcId="{86616A39-4219-4354-BAC6-2FBBC3E4647C}" destId="{17961029-AB5F-45BA-9FFE-5E5265B5A1EE}" srcOrd="0" destOrd="0" parTransId="{729CD25F-686B-41F0-9D5C-6EE6BC15DEF3}" sibTransId="{BB592FD9-7EEB-4C59-A7C6-A34182A34885}"/>
    <dgm:cxn modelId="{3EB36B39-65FF-4EEE-A044-EF0D064168FE}" srcId="{11ACBD93-723B-42FE-9787-759BF8CE8558}" destId="{31DC65B9-B480-4F60-9F3C-CD5345FA2572}" srcOrd="1" destOrd="0" parTransId="{4CB51648-0B58-4C73-9DE1-2032748A820B}" sibTransId="{ECD68CC8-943C-4A01-B3E0-3BCB3EA61954}"/>
    <dgm:cxn modelId="{D4411266-424A-49F8-99D7-D08A96DE99D3}" type="presParOf" srcId="{14FD823B-9708-4C68-B178-FD25A9E437F8}" destId="{A3414372-2A0A-4CCF-A3CD-A910575D6B65}" srcOrd="0" destOrd="0" presId="urn:microsoft.com/office/officeart/2008/layout/VerticalAccentList"/>
    <dgm:cxn modelId="{0D528856-EA0B-44F6-B5BB-BD72AAD9A4FC}" type="presParOf" srcId="{A3414372-2A0A-4CCF-A3CD-A910575D6B65}" destId="{38332D0D-1594-4C1F-A835-E8B48E70EB23}" srcOrd="0" destOrd="0" presId="urn:microsoft.com/office/officeart/2008/layout/VerticalAccentList"/>
    <dgm:cxn modelId="{00A70705-3849-43F4-AE48-B8C16CFEB730}" type="presParOf" srcId="{14FD823B-9708-4C68-B178-FD25A9E437F8}" destId="{F5D0A826-ABF5-4DBD-9762-98D7E642FD55}" srcOrd="1" destOrd="0" presId="urn:microsoft.com/office/officeart/2008/layout/VerticalAccentList"/>
    <dgm:cxn modelId="{931780AC-E1B3-44F2-95A7-51246CE8A646}" type="presParOf" srcId="{F5D0A826-ABF5-4DBD-9762-98D7E642FD55}" destId="{DE113097-2E19-4D37-8AAA-6C7AB116D09F}" srcOrd="0" destOrd="0" presId="urn:microsoft.com/office/officeart/2008/layout/VerticalAccentList"/>
    <dgm:cxn modelId="{A2811BFA-72E9-4BD1-A37A-CA4540FDD295}" type="presParOf" srcId="{F5D0A826-ABF5-4DBD-9762-98D7E642FD55}" destId="{D12A763E-35F4-460F-B1B1-B9AD43E1FE82}" srcOrd="1" destOrd="0" presId="urn:microsoft.com/office/officeart/2008/layout/VerticalAccentList"/>
    <dgm:cxn modelId="{79E706D5-BF0A-42DE-BE55-8A1845BCDB11}" type="presParOf" srcId="{F5D0A826-ABF5-4DBD-9762-98D7E642FD55}" destId="{5242B5E4-677E-4B50-BA28-1D3DA3271994}" srcOrd="2" destOrd="0" presId="urn:microsoft.com/office/officeart/2008/layout/VerticalAccentList"/>
    <dgm:cxn modelId="{22A92442-63CE-4CAF-9640-BB9BA8F0FFFD}" type="presParOf" srcId="{F5D0A826-ABF5-4DBD-9762-98D7E642FD55}" destId="{DDBA22FA-9834-4DEF-BF49-D83165A2BB85}" srcOrd="3" destOrd="0" presId="urn:microsoft.com/office/officeart/2008/layout/VerticalAccentList"/>
    <dgm:cxn modelId="{834E9679-21DF-4ED2-877C-3C231898E956}" type="presParOf" srcId="{F5D0A826-ABF5-4DBD-9762-98D7E642FD55}" destId="{D8F795E5-89B9-425B-B9AB-C1F31C9D85A6}" srcOrd="4" destOrd="0" presId="urn:microsoft.com/office/officeart/2008/layout/VerticalAccentList"/>
    <dgm:cxn modelId="{CB9CB8E1-3887-4F1D-A0E9-141A83F837F3}" type="presParOf" srcId="{F5D0A826-ABF5-4DBD-9762-98D7E642FD55}" destId="{FFF8A6DA-22AE-4AAA-897A-806982814886}" srcOrd="5" destOrd="0" presId="urn:microsoft.com/office/officeart/2008/layout/VerticalAccentList"/>
    <dgm:cxn modelId="{2E8BF4A5-B33B-4C33-B1A8-2C1C05E07DCA}" type="presParOf" srcId="{F5D0A826-ABF5-4DBD-9762-98D7E642FD55}" destId="{98BDBBAC-EDDD-48BD-8308-87A29B37F8C6}" srcOrd="6" destOrd="0" presId="urn:microsoft.com/office/officeart/2008/layout/VerticalAccentList"/>
    <dgm:cxn modelId="{CFA4909E-A919-4520-AF8B-8CE6F7336376}" type="presParOf" srcId="{F5D0A826-ABF5-4DBD-9762-98D7E642FD55}" destId="{65C3CA17-77A0-44F6-A5B0-408B52969FE7}" srcOrd="7" destOrd="0" presId="urn:microsoft.com/office/officeart/2008/layout/VerticalAccentList"/>
    <dgm:cxn modelId="{BEB13E87-AF75-4231-91AB-9D5506D70F53}" type="presParOf" srcId="{14FD823B-9708-4C68-B178-FD25A9E437F8}" destId="{368B4BFF-92E4-44A0-8C6E-95480B6E008B}" srcOrd="2" destOrd="0" presId="urn:microsoft.com/office/officeart/2008/layout/VerticalAccentList"/>
    <dgm:cxn modelId="{9144E5FA-1AFE-4FFE-AE90-C744ECE66474}" type="presParOf" srcId="{14FD823B-9708-4C68-B178-FD25A9E437F8}" destId="{6E620D07-77AD-4E8C-A62F-80766B63C3FB}" srcOrd="3" destOrd="0" presId="urn:microsoft.com/office/officeart/2008/layout/VerticalAccentList"/>
    <dgm:cxn modelId="{F38A36CE-AD54-4157-8D6A-26B40C55F1B9}" type="presParOf" srcId="{6E620D07-77AD-4E8C-A62F-80766B63C3FB}" destId="{28B0CAB7-D2B4-4487-9395-246C925DA938}" srcOrd="0" destOrd="0" presId="urn:microsoft.com/office/officeart/2008/layout/VerticalAccentList"/>
    <dgm:cxn modelId="{A5D54A6C-221F-44C1-8978-F124C3C8A917}" type="presParOf" srcId="{14FD823B-9708-4C68-B178-FD25A9E437F8}" destId="{A7622308-89DD-4372-AEC1-5CC9F6F90188}" srcOrd="4" destOrd="0" presId="urn:microsoft.com/office/officeart/2008/layout/VerticalAccentList"/>
    <dgm:cxn modelId="{549718A7-3052-4182-B60A-6B93C62E96EB}" type="presParOf" srcId="{A7622308-89DD-4372-AEC1-5CC9F6F90188}" destId="{7164F6FB-E5DB-40A3-AD24-FDFEC009B940}" srcOrd="0" destOrd="0" presId="urn:microsoft.com/office/officeart/2008/layout/VerticalAccentList"/>
    <dgm:cxn modelId="{00C294FC-8372-40F3-BECA-422EFBA11A89}" type="presParOf" srcId="{A7622308-89DD-4372-AEC1-5CC9F6F90188}" destId="{906587EA-5F37-4984-9D98-D6C851887B3C}" srcOrd="1" destOrd="0" presId="urn:microsoft.com/office/officeart/2008/layout/VerticalAccentList"/>
    <dgm:cxn modelId="{A52BFE54-C830-4666-94C1-21AD2C344656}" type="presParOf" srcId="{A7622308-89DD-4372-AEC1-5CC9F6F90188}" destId="{7AE62622-AB7E-4DE6-B39B-3037B2E5714B}" srcOrd="2" destOrd="0" presId="urn:microsoft.com/office/officeart/2008/layout/VerticalAccentList"/>
    <dgm:cxn modelId="{7D54DAD3-B210-4948-B1B8-DC2569E9F934}" type="presParOf" srcId="{A7622308-89DD-4372-AEC1-5CC9F6F90188}" destId="{2394F938-563C-4A9B-B9C2-70419A9E5ABE}" srcOrd="3" destOrd="0" presId="urn:microsoft.com/office/officeart/2008/layout/VerticalAccentList"/>
    <dgm:cxn modelId="{98EC7583-A321-450C-8C93-82CA657C1793}" type="presParOf" srcId="{A7622308-89DD-4372-AEC1-5CC9F6F90188}" destId="{C3FFB66D-DE79-4C3E-8459-F361E9B7F356}" srcOrd="4" destOrd="0" presId="urn:microsoft.com/office/officeart/2008/layout/VerticalAccentList"/>
    <dgm:cxn modelId="{58456759-8D01-424D-BE77-B3D582195273}" type="presParOf" srcId="{A7622308-89DD-4372-AEC1-5CC9F6F90188}" destId="{C214719D-D0F1-45DA-B6D2-25154D67DF82}" srcOrd="5" destOrd="0" presId="urn:microsoft.com/office/officeart/2008/layout/VerticalAccentList"/>
    <dgm:cxn modelId="{8A942078-DDA9-40D9-BCAF-826EA9214E24}" type="presParOf" srcId="{A7622308-89DD-4372-AEC1-5CC9F6F90188}" destId="{B06C2251-145C-420A-AD19-7AFCE11458CC}" srcOrd="6" destOrd="0" presId="urn:microsoft.com/office/officeart/2008/layout/VerticalAccentList"/>
    <dgm:cxn modelId="{B3B59A42-C3AD-495B-B1BA-B73F6BCF6154}" type="presParOf" srcId="{A7622308-89DD-4372-AEC1-5CC9F6F90188}" destId="{6E92A35C-4531-4A29-AB69-EC6C7C6C1411}" srcOrd="7" destOrd="0" presId="urn:microsoft.com/office/officeart/2008/layout/VerticalAccentList"/>
    <dgm:cxn modelId="{9D2E00D3-7EF2-46DB-AA49-0D7473C985CE}" type="presParOf" srcId="{14FD823B-9708-4C68-B178-FD25A9E437F8}" destId="{BDF9832F-40BD-4487-BAD6-3FF1DB8AE9E8}" srcOrd="5" destOrd="0" presId="urn:microsoft.com/office/officeart/2008/layout/VerticalAccentList"/>
    <dgm:cxn modelId="{66190CF5-0E9D-4AEB-9F37-CAB0415BAC08}" type="presParOf" srcId="{14FD823B-9708-4C68-B178-FD25A9E437F8}" destId="{52687534-72FB-4065-A929-A4964BE7F29A}" srcOrd="6" destOrd="0" presId="urn:microsoft.com/office/officeart/2008/layout/VerticalAccentList"/>
    <dgm:cxn modelId="{282F0740-F6A2-4B7D-874A-581EB600B109}" type="presParOf" srcId="{52687534-72FB-4065-A929-A4964BE7F29A}" destId="{6E2AFE94-8D9C-4D9D-9443-EC7FA558ACA6}" srcOrd="0" destOrd="0" presId="urn:microsoft.com/office/officeart/2008/layout/VerticalAccentList"/>
    <dgm:cxn modelId="{7378A856-2B7C-406A-85F0-E84F666187E8}" type="presParOf" srcId="{14FD823B-9708-4C68-B178-FD25A9E437F8}" destId="{EC18FB4C-E153-4B16-9A6E-9A74BEA5EE33}" srcOrd="7" destOrd="0" presId="urn:microsoft.com/office/officeart/2008/layout/VerticalAccentList"/>
    <dgm:cxn modelId="{A3884020-1098-406A-868E-AF5F574F3912}" type="presParOf" srcId="{EC18FB4C-E153-4B16-9A6E-9A74BEA5EE33}" destId="{9D0B6F30-3D78-41E4-B80E-DDAE29828E9E}" srcOrd="0" destOrd="0" presId="urn:microsoft.com/office/officeart/2008/layout/VerticalAccentList"/>
    <dgm:cxn modelId="{B410EBD8-E01E-48AE-BB10-787A1FBDE135}" type="presParOf" srcId="{EC18FB4C-E153-4B16-9A6E-9A74BEA5EE33}" destId="{4F7220E1-DCC5-4399-B9F0-589C84497AAE}" srcOrd="1" destOrd="0" presId="urn:microsoft.com/office/officeart/2008/layout/VerticalAccentList"/>
    <dgm:cxn modelId="{30E7E945-914A-4F1C-857C-8477AD68195E}" type="presParOf" srcId="{EC18FB4C-E153-4B16-9A6E-9A74BEA5EE33}" destId="{2D4825D6-E014-452F-B5AB-0AFF9B49AD8C}" srcOrd="2" destOrd="0" presId="urn:microsoft.com/office/officeart/2008/layout/VerticalAccentList"/>
    <dgm:cxn modelId="{12AE120A-03EB-493C-82F4-CAA0E1BBC551}" type="presParOf" srcId="{EC18FB4C-E153-4B16-9A6E-9A74BEA5EE33}" destId="{4839B1C0-F988-4CB6-B1CB-C01B71E00CB6}" srcOrd="3" destOrd="0" presId="urn:microsoft.com/office/officeart/2008/layout/VerticalAccentList"/>
    <dgm:cxn modelId="{9EAA7C65-94CD-4829-808A-F71D81630F28}" type="presParOf" srcId="{EC18FB4C-E153-4B16-9A6E-9A74BEA5EE33}" destId="{4B8B474A-48E2-46F7-BECA-4C657FD23B3E}" srcOrd="4" destOrd="0" presId="urn:microsoft.com/office/officeart/2008/layout/VerticalAccentList"/>
    <dgm:cxn modelId="{0136FFFA-D293-4041-B0CD-622BE8EB4C52}" type="presParOf" srcId="{EC18FB4C-E153-4B16-9A6E-9A74BEA5EE33}" destId="{1A0B343B-C348-4A21-A35F-A21237A4FD80}" srcOrd="5" destOrd="0" presId="urn:microsoft.com/office/officeart/2008/layout/VerticalAccentList"/>
    <dgm:cxn modelId="{07C2DEF9-4D45-41B1-9421-CC898B752023}" type="presParOf" srcId="{EC18FB4C-E153-4B16-9A6E-9A74BEA5EE33}" destId="{35A829F4-E4A3-409A-8216-BCB63CAF138C}" srcOrd="6" destOrd="0" presId="urn:microsoft.com/office/officeart/2008/layout/VerticalAccentList"/>
    <dgm:cxn modelId="{8A592E0B-AF8D-4FBA-B1CC-98A7519516E8}" type="presParOf" srcId="{EC18FB4C-E153-4B16-9A6E-9A74BEA5EE33}" destId="{4CF68C63-FA14-4225-A31E-C993E77B4E46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AC2C-E1BB-4F16-9CB2-598D431BF01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Phase I</a:t>
          </a:r>
          <a:endParaRPr lang="en-US" sz="2600" kern="1200" dirty="0"/>
        </a:p>
      </dsp:txBody>
      <dsp:txXfrm rot="-5400000">
        <a:off x="1" y="679096"/>
        <a:ext cx="1352020" cy="579438"/>
      </dsp:txXfrm>
    </dsp:sp>
    <dsp:sp modelId="{DA0E2C5C-9FD0-4CC1-A506-DB9D79364851}">
      <dsp:nvSpPr>
        <dsp:cNvPr id="0" name=""/>
        <dsp:cNvSpPr/>
      </dsp:nvSpPr>
      <dsp:spPr>
        <a:xfrm rot="5400000">
          <a:off x="3069909" y="-1477233"/>
          <a:ext cx="1255447" cy="4743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In-patient rehabilitation</a:t>
          </a:r>
          <a:r>
            <a:rPr lang="en-GB" sz="1400" kern="1200" dirty="0" smtClean="0"/>
            <a:t>, may occur when the patient is admitted to hospital for a CHD condition such as angina and AMI, and continues until the patient is discharged from hospital</a:t>
          </a:r>
          <a:endParaRPr lang="en-US" sz="1400" kern="1200" dirty="0"/>
        </a:p>
      </dsp:txBody>
      <dsp:txXfrm rot="-5400000">
        <a:off x="1325643" y="328319"/>
        <a:ext cx="4682693" cy="1132875"/>
      </dsp:txXfrm>
    </dsp:sp>
    <dsp:sp modelId="{06417F7F-D0B6-4D2E-85F5-57232623F75D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Phase II</a:t>
          </a:r>
          <a:endParaRPr lang="en-US" sz="2600" kern="1200" dirty="0"/>
        </a:p>
      </dsp:txBody>
      <dsp:txXfrm rot="-5400000">
        <a:off x="1" y="2419614"/>
        <a:ext cx="1352020" cy="579438"/>
      </dsp:txXfrm>
    </dsp:sp>
    <dsp:sp modelId="{97BA749B-2D94-484A-8E91-675B9586847F}">
      <dsp:nvSpPr>
        <dsp:cNvPr id="0" name=""/>
        <dsp:cNvSpPr/>
      </dsp:nvSpPr>
      <dsp:spPr>
        <a:xfrm rot="5400000">
          <a:off x="3096286" y="-661"/>
          <a:ext cx="1255447" cy="4743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Out-patient rehabilitation</a:t>
          </a:r>
          <a:r>
            <a:rPr lang="en-US" sz="1400" kern="1200" dirty="0" smtClean="0"/>
            <a:t>, occurs after the patient has been discharged, and usually lasts for </a:t>
          </a:r>
          <a:r>
            <a:rPr lang="en-US" sz="1400" b="1" kern="1200" dirty="0" smtClean="0"/>
            <a:t>4 to 6 weeks </a:t>
          </a:r>
          <a:r>
            <a:rPr lang="en-US" sz="1400" kern="1200" dirty="0" smtClean="0"/>
            <a:t>but may last up to </a:t>
          </a:r>
          <a:r>
            <a:rPr lang="en-US" sz="1400" b="1" kern="1200" dirty="0" smtClean="0"/>
            <a:t>6 months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 rot="-5400000">
        <a:off x="1352020" y="1804891"/>
        <a:ext cx="4682693" cy="1132875"/>
      </dsp:txXfrm>
    </dsp:sp>
    <dsp:sp modelId="{A2E2A809-3944-4C78-8322-6B1A7608D2EF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Phase III</a:t>
          </a:r>
          <a:endParaRPr lang="en-US" sz="2600" kern="1200" dirty="0"/>
        </a:p>
      </dsp:txBody>
      <dsp:txXfrm rot="-5400000">
        <a:off x="1" y="4160131"/>
        <a:ext cx="1352020" cy="579438"/>
      </dsp:txXfrm>
    </dsp:sp>
    <dsp:sp modelId="{9670DA70-07A3-486D-99DE-ED30BE4EBB01}">
      <dsp:nvSpPr>
        <dsp:cNvPr id="0" name=""/>
        <dsp:cNvSpPr/>
      </dsp:nvSpPr>
      <dsp:spPr>
        <a:xfrm rot="5400000">
          <a:off x="3096286" y="1739856"/>
          <a:ext cx="1255447" cy="4743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Maintenance rehabilitation</a:t>
          </a:r>
          <a:r>
            <a:rPr lang="en-GB" sz="1400" kern="1200" dirty="0" smtClean="0"/>
            <a:t>, focuses on maintaining cardiovascular stability and long-term conditioning with an emphasis on secondary prevention </a:t>
          </a:r>
          <a:endParaRPr lang="en-US" sz="1400" kern="1200" dirty="0"/>
        </a:p>
      </dsp:txBody>
      <dsp:txXfrm rot="-5400000">
        <a:off x="1352020" y="3545408"/>
        <a:ext cx="4682693" cy="11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32D0D-1594-4C1F-A835-E8B48E70EB23}">
      <dsp:nvSpPr>
        <dsp:cNvPr id="0" name=""/>
        <dsp:cNvSpPr/>
      </dsp:nvSpPr>
      <dsp:spPr>
        <a:xfrm>
          <a:off x="-153499" y="3353"/>
          <a:ext cx="4923353" cy="44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Instruments used in the study</a:t>
          </a:r>
          <a:endParaRPr lang="en-US" sz="2400" b="1" kern="1200" dirty="0"/>
        </a:p>
      </dsp:txBody>
      <dsp:txXfrm>
        <a:off x="-153499" y="3353"/>
        <a:ext cx="4923353" cy="447577"/>
      </dsp:txXfrm>
    </dsp:sp>
    <dsp:sp modelId="{DE113097-2E19-4D37-8AAA-6C7AB116D09F}">
      <dsp:nvSpPr>
        <dsp:cNvPr id="0" name=""/>
        <dsp:cNvSpPr/>
      </dsp:nvSpPr>
      <dsp:spPr>
        <a:xfrm>
          <a:off x="1556516" y="716113"/>
          <a:ext cx="1152064" cy="91173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A763E-35F4-460F-B1B1-B9AD43E1FE82}">
      <dsp:nvSpPr>
        <dsp:cNvPr id="0" name=""/>
        <dsp:cNvSpPr/>
      </dsp:nvSpPr>
      <dsp:spPr>
        <a:xfrm>
          <a:off x="2248520" y="716113"/>
          <a:ext cx="1152064" cy="91173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2B5E4-677E-4B50-BA28-1D3DA3271994}">
      <dsp:nvSpPr>
        <dsp:cNvPr id="0" name=""/>
        <dsp:cNvSpPr/>
      </dsp:nvSpPr>
      <dsp:spPr>
        <a:xfrm>
          <a:off x="2941072" y="716113"/>
          <a:ext cx="1152064" cy="911732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A22FA-9834-4DEF-BF49-D83165A2BB85}">
      <dsp:nvSpPr>
        <dsp:cNvPr id="0" name=""/>
        <dsp:cNvSpPr/>
      </dsp:nvSpPr>
      <dsp:spPr>
        <a:xfrm>
          <a:off x="3633077" y="716113"/>
          <a:ext cx="1152064" cy="91173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795E5-89B9-425B-B9AB-C1F31C9D85A6}">
      <dsp:nvSpPr>
        <dsp:cNvPr id="0" name=""/>
        <dsp:cNvSpPr/>
      </dsp:nvSpPr>
      <dsp:spPr>
        <a:xfrm>
          <a:off x="4325629" y="716113"/>
          <a:ext cx="1152064" cy="911732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8A6DA-22AE-4AAA-897A-806982814886}">
      <dsp:nvSpPr>
        <dsp:cNvPr id="0" name=""/>
        <dsp:cNvSpPr/>
      </dsp:nvSpPr>
      <dsp:spPr>
        <a:xfrm>
          <a:off x="5017633" y="716113"/>
          <a:ext cx="1152064" cy="91173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DBBAC-EDDD-48BD-8308-87A29B37F8C6}">
      <dsp:nvSpPr>
        <dsp:cNvPr id="0" name=""/>
        <dsp:cNvSpPr/>
      </dsp:nvSpPr>
      <dsp:spPr>
        <a:xfrm>
          <a:off x="5710185" y="716113"/>
          <a:ext cx="1152064" cy="91173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3CA17-77A0-44F6-A5B0-408B52969FE7}">
      <dsp:nvSpPr>
        <dsp:cNvPr id="0" name=""/>
        <dsp:cNvSpPr/>
      </dsp:nvSpPr>
      <dsp:spPr>
        <a:xfrm>
          <a:off x="-153499" y="450931"/>
          <a:ext cx="8407387" cy="1442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SF-36</a:t>
          </a:r>
          <a:r>
            <a:rPr lang="en-US" sz="3600" kern="1200" dirty="0" smtClean="0"/>
            <a:t>: </a:t>
          </a:r>
          <a:r>
            <a:rPr lang="en-US" sz="2000" kern="1200" dirty="0" smtClean="0"/>
            <a:t>generic instrument, 36 items, 8 subscales (Physical Function,  Role Physical, Bodily Pain, General Health, Vitality, Role Emotional,   Social Function, Mental Health)        Score,         </a:t>
          </a:r>
          <a:r>
            <a:rPr lang="en-US" sz="2000" kern="1200" dirty="0" err="1" smtClean="0"/>
            <a:t>HQoL</a:t>
          </a:r>
          <a:endParaRPr lang="en-US" sz="2000" kern="1200" dirty="0"/>
        </a:p>
      </dsp:txBody>
      <dsp:txXfrm>
        <a:off x="-153499" y="450931"/>
        <a:ext cx="8407387" cy="1442097"/>
      </dsp:txXfrm>
    </dsp:sp>
    <dsp:sp modelId="{28B0CAB7-D2B4-4487-9395-246C925DA938}">
      <dsp:nvSpPr>
        <dsp:cNvPr id="0" name=""/>
        <dsp:cNvSpPr/>
      </dsp:nvSpPr>
      <dsp:spPr>
        <a:xfrm>
          <a:off x="-153499" y="1964768"/>
          <a:ext cx="4923353" cy="44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-153499" y="1964768"/>
        <a:ext cx="4923353" cy="447577"/>
      </dsp:txXfrm>
    </dsp:sp>
    <dsp:sp modelId="{7164F6FB-E5DB-40A3-AD24-FDFEC009B940}">
      <dsp:nvSpPr>
        <dsp:cNvPr id="0" name=""/>
        <dsp:cNvSpPr/>
      </dsp:nvSpPr>
      <dsp:spPr>
        <a:xfrm>
          <a:off x="1574420" y="2612835"/>
          <a:ext cx="1152064" cy="911732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587EA-5F37-4984-9D98-D6C851887B3C}">
      <dsp:nvSpPr>
        <dsp:cNvPr id="0" name=""/>
        <dsp:cNvSpPr/>
      </dsp:nvSpPr>
      <dsp:spPr>
        <a:xfrm>
          <a:off x="2266425" y="2612835"/>
          <a:ext cx="1152064" cy="91173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62622-AB7E-4DE6-B39B-3037B2E5714B}">
      <dsp:nvSpPr>
        <dsp:cNvPr id="0" name=""/>
        <dsp:cNvSpPr/>
      </dsp:nvSpPr>
      <dsp:spPr>
        <a:xfrm>
          <a:off x="2958977" y="2612835"/>
          <a:ext cx="1152064" cy="911732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4F938-563C-4A9B-B9C2-70419A9E5ABE}">
      <dsp:nvSpPr>
        <dsp:cNvPr id="0" name=""/>
        <dsp:cNvSpPr/>
      </dsp:nvSpPr>
      <dsp:spPr>
        <a:xfrm>
          <a:off x="3650981" y="2612835"/>
          <a:ext cx="1152064" cy="91173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FB66D-DE79-4C3E-8459-F361E9B7F356}">
      <dsp:nvSpPr>
        <dsp:cNvPr id="0" name=""/>
        <dsp:cNvSpPr/>
      </dsp:nvSpPr>
      <dsp:spPr>
        <a:xfrm>
          <a:off x="4343533" y="2612835"/>
          <a:ext cx="1152064" cy="91173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719D-D0F1-45DA-B6D2-25154D67DF82}">
      <dsp:nvSpPr>
        <dsp:cNvPr id="0" name=""/>
        <dsp:cNvSpPr/>
      </dsp:nvSpPr>
      <dsp:spPr>
        <a:xfrm>
          <a:off x="5035538" y="2612835"/>
          <a:ext cx="1152064" cy="911732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C2251-145C-420A-AD19-7AFCE11458CC}">
      <dsp:nvSpPr>
        <dsp:cNvPr id="0" name=""/>
        <dsp:cNvSpPr/>
      </dsp:nvSpPr>
      <dsp:spPr>
        <a:xfrm>
          <a:off x="5728090" y="2612835"/>
          <a:ext cx="1152064" cy="91173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2A35C-4531-4A29-AB69-EC6C7C6C1411}">
      <dsp:nvSpPr>
        <dsp:cNvPr id="0" name=""/>
        <dsp:cNvSpPr/>
      </dsp:nvSpPr>
      <dsp:spPr>
        <a:xfrm>
          <a:off x="-153499" y="2412345"/>
          <a:ext cx="8443197" cy="1312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MIDAS</a:t>
          </a:r>
          <a:r>
            <a:rPr lang="en-US" sz="2800" kern="1200" dirty="0" smtClean="0"/>
            <a:t>: </a:t>
          </a:r>
          <a:r>
            <a:rPr lang="en-US" sz="2000" kern="1200" dirty="0" smtClean="0"/>
            <a:t>disease-specific instrument, 35 items, 7 subscales (Physical Activity, Emotional Reaction, Insecurity, Dependency, Diet, Concerns over Medications, Side Effects)      Score,        </a:t>
          </a:r>
          <a:r>
            <a:rPr lang="en-US" sz="2000" kern="1200" dirty="0" err="1" smtClean="0"/>
            <a:t>HQoL</a:t>
          </a:r>
          <a:endParaRPr lang="en-US" sz="2000" kern="1200" dirty="0"/>
        </a:p>
      </dsp:txBody>
      <dsp:txXfrm>
        <a:off x="-153499" y="2412345"/>
        <a:ext cx="8443197" cy="1312712"/>
      </dsp:txXfrm>
    </dsp:sp>
    <dsp:sp modelId="{6E2AFE94-8D9C-4D9D-9443-EC7FA558ACA6}">
      <dsp:nvSpPr>
        <dsp:cNvPr id="0" name=""/>
        <dsp:cNvSpPr/>
      </dsp:nvSpPr>
      <dsp:spPr>
        <a:xfrm>
          <a:off x="-153499" y="3796797"/>
          <a:ext cx="4923353" cy="44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-153499" y="3796797"/>
        <a:ext cx="4923353" cy="447577"/>
      </dsp:txXfrm>
    </dsp:sp>
    <dsp:sp modelId="{9D0B6F30-3D78-41E4-B80E-DDAE29828E9E}">
      <dsp:nvSpPr>
        <dsp:cNvPr id="0" name=""/>
        <dsp:cNvSpPr/>
      </dsp:nvSpPr>
      <dsp:spPr>
        <a:xfrm>
          <a:off x="1619157" y="4361452"/>
          <a:ext cx="1152064" cy="911732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220E1-DCC5-4399-B9F0-589C84497AAE}">
      <dsp:nvSpPr>
        <dsp:cNvPr id="0" name=""/>
        <dsp:cNvSpPr/>
      </dsp:nvSpPr>
      <dsp:spPr>
        <a:xfrm>
          <a:off x="2311162" y="4361452"/>
          <a:ext cx="1152064" cy="91173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825D6-E014-452F-B5AB-0AFF9B49AD8C}">
      <dsp:nvSpPr>
        <dsp:cNvPr id="0" name=""/>
        <dsp:cNvSpPr/>
      </dsp:nvSpPr>
      <dsp:spPr>
        <a:xfrm>
          <a:off x="3003713" y="4361452"/>
          <a:ext cx="1152064" cy="91173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9B1C0-F988-4CB6-B1CB-C01B71E00CB6}">
      <dsp:nvSpPr>
        <dsp:cNvPr id="0" name=""/>
        <dsp:cNvSpPr/>
      </dsp:nvSpPr>
      <dsp:spPr>
        <a:xfrm>
          <a:off x="3695718" y="4361452"/>
          <a:ext cx="1152064" cy="911732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B474A-48E2-46F7-BECA-4C657FD23B3E}">
      <dsp:nvSpPr>
        <dsp:cNvPr id="0" name=""/>
        <dsp:cNvSpPr/>
      </dsp:nvSpPr>
      <dsp:spPr>
        <a:xfrm>
          <a:off x="4388270" y="4361452"/>
          <a:ext cx="1152064" cy="91173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B343B-C348-4A21-A35F-A21237A4FD80}">
      <dsp:nvSpPr>
        <dsp:cNvPr id="0" name=""/>
        <dsp:cNvSpPr/>
      </dsp:nvSpPr>
      <dsp:spPr>
        <a:xfrm>
          <a:off x="5080275" y="4361452"/>
          <a:ext cx="1152064" cy="911732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829F4-E4A3-409A-8216-BCB63CAF138C}">
      <dsp:nvSpPr>
        <dsp:cNvPr id="0" name=""/>
        <dsp:cNvSpPr/>
      </dsp:nvSpPr>
      <dsp:spPr>
        <a:xfrm>
          <a:off x="5772826" y="4361452"/>
          <a:ext cx="1152064" cy="91173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68C63-FA14-4225-A31E-C993E77B4E46}">
      <dsp:nvSpPr>
        <dsp:cNvPr id="0" name=""/>
        <dsp:cNvSpPr/>
      </dsp:nvSpPr>
      <dsp:spPr>
        <a:xfrm>
          <a:off x="-153499" y="4244374"/>
          <a:ext cx="8532670" cy="1145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HADS</a:t>
          </a:r>
          <a:r>
            <a:rPr lang="en-US" sz="2800" kern="1200" dirty="0" smtClean="0"/>
            <a:t>: </a:t>
          </a:r>
          <a:r>
            <a:rPr lang="en-US" sz="2000" kern="1200" dirty="0" smtClean="0"/>
            <a:t>14 items, two subscales (Anxiety, Depression)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   Score,     Anxiety and Depression</a:t>
          </a:r>
          <a:endParaRPr lang="en-US" sz="2000" kern="1200" dirty="0"/>
        </a:p>
      </dsp:txBody>
      <dsp:txXfrm>
        <a:off x="-153499" y="4244374"/>
        <a:ext cx="8532670" cy="1145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125D2-D71E-449C-90B8-EB44536CDE3D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7C787-A4BF-4BC4-B6E9-F2CCD675B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C00C3-2061-490D-8AA6-5F42CE67C58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FCD77-B4F4-4C1F-8AFB-F7A770B6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5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0F901-6CA4-4908-A2BE-A4C0B577DD77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dirty="0">
                <a:ea typeface="Batang" pitchFamily="18" charset="-127"/>
              </a:rPr>
              <a:t>Coronary heart disease (CHD) is one of the leading causes of death and disability among adults. It accounts for an estimated five million deaths a year worldwide. Not only is it the leading cause of death in Western industrialised countries; it is an increasingly important problem in developing countries (World Development Report, 1993). 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means that patients have to return to the hospital or rehabilitation </a:t>
            </a:r>
            <a:r>
              <a:rPr lang="en-US" dirty="0" err="1" smtClean="0"/>
              <a:t>centre</a:t>
            </a:r>
            <a:r>
              <a:rPr lang="en-US" dirty="0" smtClean="0"/>
              <a:t> for their exercise training and education sessions according to a scheduled timetable. Until now, most rehabilitation </a:t>
            </a:r>
            <a:r>
              <a:rPr lang="en-US" dirty="0" err="1" smtClean="0"/>
              <a:t>programmes</a:t>
            </a:r>
            <a:r>
              <a:rPr lang="en-US" dirty="0" smtClean="0"/>
              <a:t> have been developed and delivered in this form. Such </a:t>
            </a:r>
            <a:r>
              <a:rPr lang="en-US" dirty="0" err="1" smtClean="0"/>
              <a:t>programmes</a:t>
            </a:r>
            <a:r>
              <a:rPr lang="en-US" dirty="0" smtClean="0"/>
              <a:t> have been demonstrated to have a </a:t>
            </a:r>
            <a:r>
              <a:rPr lang="en-US" dirty="0" err="1" smtClean="0"/>
              <a:t>favourable</a:t>
            </a:r>
            <a:r>
              <a:rPr lang="en-US" dirty="0" smtClean="0"/>
              <a:t> and positive impact on AMI patients, and should be accessible and available to all patients who may benefit from them.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444-5947-43FB-AB6D-8A1F2171AB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3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CD77-B4F4-4C1F-8AFB-F7A770B643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8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444-5947-43FB-AB6D-8A1F2171AB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6-week home-based rehabilitation programme was introduced using a self-help heart manual developed by the researchers. The content was informed by the experiences and needs of adapting to and living with MI as perceived by patients and their partners,</a:t>
            </a:r>
            <a:r>
              <a:rPr lang="en-GB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views and beliefs concerning cardiac rehabilitation as perceived by Chinese health professionals.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CD77-B4F4-4C1F-8AFB-F7A770B643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032CB-0419-4FDF-91CB-23879F8F4FA1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>
              <a:ea typeface="Batang" pitchFamily="18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CD77-B4F4-4C1F-8AFB-F7A770B643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7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031659-4FAF-42CC-9D4E-4A9DCDB34055}" type="datetime1">
              <a:rPr lang="en-US" smtClean="0"/>
              <a:t>7/28/2015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0252F-64DB-4885-8088-A9757357AF0A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3EC48-DDC6-4A9C-B257-7E5BF90B9774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0FA26-D679-477F-B7C2-25DE0E28534F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5C472-0876-4585-A958-8F3E6981926E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4A353-6AC4-4AF6-9F54-1E72F49AF042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78385-F1E3-457E-A41A-E382DFD587CA}" type="datetime1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B8C3-E90A-4AD6-9FF6-86C0AC658208}" type="datetime1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B6791-7C04-40F8-B75B-E237FEA84E93}" type="datetime1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A4784B-5208-4C8A-88EC-1EBC75557F2A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FF24AA-9966-44E9-BF4C-D83CBCADA06D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b="0" i="0" u="non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BDB2F1-956D-4331-9EBC-A7E01FADD1DA}" type="datetime1">
              <a:rPr lang="en-US" smtClean="0"/>
              <a:t>7/28/2015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85EF5EF-A5A1-4EC3-BA5C-80B1C5A4EC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i="0" u="none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g/url?sa=i&amp;source=images&amp;cd=&amp;cad=rja&amp;docid=VEzUTkkP0N0Y0M&amp;tbnid=MAQJ-3FKAHdJwM:&amp;ved=0CAgQjRwwAA&amp;url=http://luchocas.deviantart.com/art/Le-Happy-Face-354246327&amp;ei=g1OAUvLMAqXOiAeY8IHoAQ&amp;psig=AFQjCNHWUru7bjsIwFDihYr1L0AjF99y2g&amp;ust=13842280990948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g/url?sa=i&amp;rct=j&amp;q=&amp;esrc=s&amp;source=images&amp;cd=&amp;cad=rja&amp;uact=8&amp;ved=0CAcQjRw&amp;url=http://www.melaniekissell.com/answering-your-social-media-telephone/&amp;ei=XClDVZ6HLOPHmwWDlYHABQ&amp;bvm=bv.92189499,d.dGY&amp;psig=AFQjCNGVYfKK8kIMuPGGv8cPc8d-y3VYqQ&amp;ust=1430551240406106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g/url?sa=i&amp;rct=j&amp;q=&amp;esrc=s&amp;source=images&amp;cd=&amp;cad=rja&amp;uact=8&amp;ved=0CAcQjRw&amp;url=http://relevantpr.com/brochure-content/&amp;ei=JyhDVeO3LKPGmQXZyIGIBQ&amp;bvm=bv.92189499,d.dGY&amp;psig=AFQjCNFGD4dpkB_EJXw2MuzUB1yIUeY9ng&amp;ust=1430550876923204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google.com.sg/url?sa=i&amp;rct=j&amp;q=&amp;esrc=s&amp;source=images&amp;cd=&amp;cad=rja&amp;uact=8&amp;ved=0CAcQjRw&amp;url=http://www.clipartlord.com/category/people-clip-art/men-in-uniform-clip-art/nurse-clip-art/&amp;ei=zCVDVYi7MebSmAX7jIGoAQ&amp;bvm=bv.92189499,d.dGY&amp;psig=AFQjCNErNA5UTmFW3YrYsi213uEFrbDd2Q&amp;ust=1430550327436135" TargetMode="Externa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eartmanual.com/Programmes/Pages/defaul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2sK94HihxB8/TB_E_wHPKvI/AAAAAAAAAEg/37tmW2j5eaY/s1600/Singapore_at_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44544"/>
            <a:ext cx="5268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Singapore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http://fc04.deviantart.net/fs71/f/2013/045/c/c/le_happy_face_by_luchocas-d5uwq7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13" y="144544"/>
            <a:ext cx="1349949" cy="13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66" y="1021829"/>
            <a:ext cx="956864" cy="1791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http://www.clipartlord.com/wp-content/uploads/2013/10/nurse4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94" y="-71610"/>
            <a:ext cx="115728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6301" y="3744431"/>
            <a:ext cx="1447982" cy="480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 facilitator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65663" y="2973546"/>
            <a:ext cx="562708" cy="339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8791" y="697790"/>
            <a:ext cx="738664" cy="4232032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b="1" dirty="0" smtClean="0"/>
              <a:t>6-week home-based self-management CR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  <p:pic>
        <p:nvPicPr>
          <p:cNvPr id="11270" name="Picture 6" descr="http://relevantpr.com/wp-content/uploads/2012/09/iStock_000019113929XSmal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23" y="874537"/>
            <a:ext cx="1729062" cy="21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70427" y="3358676"/>
            <a:ext cx="1538654" cy="626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 session</a:t>
            </a:r>
            <a:endParaRPr lang="en-US" dirty="0"/>
          </a:p>
        </p:txBody>
      </p:sp>
      <p:pic>
        <p:nvPicPr>
          <p:cNvPr id="11272" name="Picture 8" descr="http://www.melaniekissell.com/wp-content/uploads/2011/12/phone-with-speech-bubbles-300x30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69" y="3506984"/>
            <a:ext cx="1376880" cy="18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288324" y="2121907"/>
            <a:ext cx="78947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10200" y="2121907"/>
            <a:ext cx="76502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01182" y="4424904"/>
            <a:ext cx="953234" cy="4050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94580" y="4225078"/>
            <a:ext cx="945173" cy="7047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00266" y="5291199"/>
            <a:ext cx="1752555" cy="72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Telephone follow-up</a:t>
            </a:r>
            <a:endParaRPr lang="en-US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476301" y="119576"/>
            <a:ext cx="6931851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i="0" u="none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/>
              <a:t>Methods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2" y="1066800"/>
            <a:ext cx="7994073" cy="3719945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Intervention</a:t>
            </a:r>
            <a:r>
              <a:rPr lang="en-US" b="1" dirty="0" smtClean="0"/>
              <a:t>  (Heart Manual Approach) –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GB" sz="2800" b="1" dirty="0" smtClean="0"/>
              <a:t>6-week </a:t>
            </a:r>
            <a:r>
              <a:rPr lang="en-GB" sz="2800" b="1" dirty="0"/>
              <a:t>home-based </a:t>
            </a:r>
            <a:r>
              <a:rPr lang="en-GB" sz="2800" b="1" dirty="0" smtClean="0"/>
              <a:t>rehab. programme </a:t>
            </a:r>
            <a:endParaRPr lang="en-US" b="1" dirty="0" smtClean="0"/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/>
              <a:buChar char="|"/>
            </a:pPr>
            <a:r>
              <a:rPr lang="en-US" b="1" dirty="0" smtClean="0">
                <a:solidFill>
                  <a:srgbClr val="0070C0"/>
                </a:solidFill>
                <a:sym typeface="Wingdings"/>
              </a:rPr>
              <a:t>Heart Manual</a:t>
            </a:r>
            <a:r>
              <a:rPr lang="en-US" b="1" dirty="0" smtClean="0">
                <a:sym typeface="Wingdings"/>
              </a:rPr>
              <a:t>:</a:t>
            </a:r>
            <a:r>
              <a:rPr lang="en-US" sz="2400" b="1" dirty="0" smtClean="0">
                <a:latin typeface="Adobe Fan Heiti Std B" pitchFamily="34" charset="-128"/>
                <a:ea typeface="Adobe Fan Heiti Std B" pitchFamily="34" charset="-128"/>
                <a:sym typeface="Wingdings"/>
              </a:rPr>
              <a:t> </a:t>
            </a:r>
            <a:r>
              <a:rPr lang="en-GB" sz="2400" dirty="0">
                <a:latin typeface="Adobe Fan Heiti Std B" pitchFamily="34" charset="-128"/>
                <a:ea typeface="Adobe Fan Heiti Std B" pitchFamily="34" charset="-128"/>
              </a:rPr>
              <a:t>contains three </a:t>
            </a:r>
            <a:r>
              <a:rPr lang="en-GB" sz="2400" dirty="0" smtClean="0">
                <a:latin typeface="Adobe Fan Heiti Std B" pitchFamily="34" charset="-128"/>
                <a:ea typeface="Adobe Fan Heiti Std B" pitchFamily="34" charset="-128"/>
              </a:rPr>
              <a:t>sections: </a:t>
            </a:r>
          </a:p>
          <a:p>
            <a:pPr marL="109728" indent="0">
              <a:buNone/>
            </a:pPr>
            <a:r>
              <a:rPr lang="en-GB" sz="2400" dirty="0"/>
              <a:t> </a:t>
            </a:r>
            <a:r>
              <a:rPr lang="en-GB" sz="2400" dirty="0" smtClean="0">
                <a:sym typeface="Wingdings"/>
              </a:rPr>
              <a:t> </a:t>
            </a:r>
            <a:r>
              <a:rPr lang="en-GB" sz="2400" dirty="0" smtClean="0"/>
              <a:t>six </a:t>
            </a:r>
            <a:r>
              <a:rPr lang="en-GB" sz="2400" dirty="0"/>
              <a:t>weekly topics on health </a:t>
            </a:r>
            <a:r>
              <a:rPr lang="en-GB" sz="2400" dirty="0" smtClean="0"/>
              <a:t>education</a:t>
            </a:r>
          </a:p>
          <a:p>
            <a:pPr marL="109728" indent="0">
              <a:buNone/>
            </a:pPr>
            <a:r>
              <a:rPr lang="en-GB" sz="2400" dirty="0"/>
              <a:t> </a:t>
            </a:r>
            <a:r>
              <a:rPr lang="en-GB" sz="2400" dirty="0" smtClean="0">
                <a:sym typeface="Wingdings"/>
              </a:rPr>
              <a:t> </a:t>
            </a:r>
            <a:r>
              <a:rPr lang="en-GB" sz="2400" dirty="0"/>
              <a:t>answers commonly asked questions about </a:t>
            </a:r>
            <a:endParaRPr lang="en-GB" sz="2400" dirty="0" smtClean="0"/>
          </a:p>
          <a:p>
            <a:pPr marL="109728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medication</a:t>
            </a:r>
            <a:r>
              <a:rPr lang="en-GB" sz="2400" dirty="0"/>
              <a:t>, </a:t>
            </a:r>
            <a:r>
              <a:rPr lang="en-GB" sz="2400" dirty="0" smtClean="0"/>
              <a:t>PCI, </a:t>
            </a:r>
            <a:r>
              <a:rPr lang="en-GB" sz="2400" dirty="0"/>
              <a:t>and anxiety and </a:t>
            </a:r>
            <a:r>
              <a:rPr lang="en-GB" sz="2400" dirty="0" smtClean="0"/>
              <a:t>depression</a:t>
            </a:r>
          </a:p>
          <a:p>
            <a:pPr marL="109728" indent="0">
              <a:buNone/>
            </a:pPr>
            <a:r>
              <a:rPr lang="en-GB" sz="2400" dirty="0"/>
              <a:t> </a:t>
            </a:r>
            <a:r>
              <a:rPr lang="en-GB" sz="2400" dirty="0" smtClean="0">
                <a:sym typeface="Wingdings"/>
              </a:rPr>
              <a:t> </a:t>
            </a:r>
            <a:r>
              <a:rPr lang="en-GB" sz="2400" dirty="0"/>
              <a:t>information on the normal values of cardiac </a:t>
            </a:r>
            <a:endParaRPr lang="en-GB" sz="2400" dirty="0" smtClean="0"/>
          </a:p>
          <a:p>
            <a:pPr marL="109728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physiological </a:t>
            </a:r>
            <a:r>
              <a:rPr lang="en-GB" sz="2400" dirty="0"/>
              <a:t>risk parameters</a:t>
            </a:r>
            <a:endParaRPr lang="en-GB" sz="2400" dirty="0" smtClean="0"/>
          </a:p>
          <a:p>
            <a:pPr marL="109728" indent="0">
              <a:buNone/>
            </a:pPr>
            <a:endParaRPr lang="en-US" dirty="0" smtClean="0">
              <a:sym typeface="Wingdings"/>
            </a:endParaRPr>
          </a:p>
          <a:p>
            <a:pPr>
              <a:buFont typeface="Wingdings"/>
              <a:buChar char="|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Methods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4876800"/>
            <a:ext cx="8229600" cy="2252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200"/>
              </a:spcBef>
              <a:buFont typeface="Wingdings"/>
              <a:buChar char="|"/>
            </a:pPr>
            <a:r>
              <a:rPr lang="en-US" b="1" dirty="0">
                <a:solidFill>
                  <a:srgbClr val="0070C0"/>
                </a:solidFill>
              </a:rPr>
              <a:t>Education session </a:t>
            </a:r>
            <a:r>
              <a:rPr lang="en-US" sz="2400" dirty="0">
                <a:latin typeface="Adobe Fan Heiti Std B" pitchFamily="34" charset="-128"/>
                <a:ea typeface="Adobe Fan Heiti Std B" pitchFamily="34" charset="-128"/>
              </a:rPr>
              <a:t>for participants in Ex group</a:t>
            </a:r>
          </a:p>
          <a:p>
            <a:pPr>
              <a:spcBef>
                <a:spcPts val="1200"/>
              </a:spcBef>
              <a:buFont typeface="Wingdings"/>
              <a:buChar char="|"/>
            </a:pPr>
            <a:r>
              <a:rPr lang="en-US" b="1" dirty="0">
                <a:solidFill>
                  <a:srgbClr val="0070C0"/>
                </a:solidFill>
              </a:rPr>
              <a:t>Telephone follows </a:t>
            </a:r>
            <a:r>
              <a:rPr lang="en-US" sz="2400" dirty="0">
                <a:latin typeface="Adobe Fan Heiti Std B" pitchFamily="34" charset="-128"/>
                <a:ea typeface="Adobe Fan Heiti Std B" pitchFamily="34" charset="-128"/>
              </a:rPr>
              <a:t>at 3 weeks after </a:t>
            </a:r>
            <a:r>
              <a:rPr lang="en-US" sz="2400" dirty="0" smtClean="0">
                <a:latin typeface="Adobe Fan Heiti Std B" pitchFamily="34" charset="-128"/>
                <a:ea typeface="Adobe Fan Heiti Std B" pitchFamily="34" charset="-128"/>
              </a:rPr>
              <a:t>discharge for participants in Ex group</a:t>
            </a:r>
            <a:endParaRPr lang="en-US" sz="24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03" y="2514600"/>
            <a:ext cx="1385297" cy="17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454" y="1143000"/>
            <a:ext cx="8534400" cy="54102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Outcome measures</a:t>
            </a:r>
          </a:p>
          <a:p>
            <a:pPr marL="109728" indent="0">
              <a:buNone/>
            </a:pP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-- Chinese Mandarin version of SF-36 (CM:SF-36): 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--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Chinese Mandarin version of the Myocardial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  Infarction Dimensional Assessment Scale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(CM-MIDAS)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--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Chinese Mandarin version of the Hospital Anxiety and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  Depression Scale (CM-HADS)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--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Demographic and clinical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data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-- Unplanned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service use : cardiac related readmission, emergency visit and unplanned medical consultation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Methods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90654" y="1565564"/>
            <a:ext cx="4849091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4250515"/>
              </p:ext>
            </p:extLst>
          </p:nvPr>
        </p:nvGraphicFramePr>
        <p:xfrm>
          <a:off x="710938" y="697585"/>
          <a:ext cx="8225672" cy="539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>
            <a:off x="6431044" y="2294225"/>
            <a:ext cx="91911" cy="216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82303"/>
            <a:ext cx="297975" cy="3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6476999" y="4144188"/>
            <a:ext cx="98981" cy="226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97" y="3973308"/>
            <a:ext cx="297975" cy="3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/>
          <p:cNvSpPr/>
          <p:nvPr/>
        </p:nvSpPr>
        <p:spPr>
          <a:xfrm>
            <a:off x="914400" y="5672275"/>
            <a:ext cx="91911" cy="216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082573" y="5676540"/>
            <a:ext cx="91911" cy="264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Home-based cardiac rehibilitation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06BD-C136-44DE-9B6D-F4CC4F87D77B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14775" y="24717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52700" y="845403"/>
            <a:ext cx="4114800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Participants </a:t>
            </a:r>
            <a:r>
              <a:rPr kumimoji="1"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recruitment (n=160)</a:t>
            </a:r>
            <a:endParaRPr kumimoji="1" lang="en-GB" altLang="en-US" sz="2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2561" y="3086100"/>
            <a:ext cx="3185747" cy="120032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kumimoji="1" lang="en-US" altLang="en-US" sz="2400" b="1" dirty="0" err="1">
                <a:solidFill>
                  <a:schemeClr val="bg2"/>
                </a:solidFill>
                <a:latin typeface="Times New Roman" pitchFamily="18" charset="0"/>
              </a:rPr>
              <a:t>Ex.Group</a:t>
            </a:r>
            <a:r>
              <a:rPr kumimoji="1"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( </a:t>
            </a:r>
            <a:r>
              <a:rPr kumimoji="1" lang="en-US" alt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n=80)</a:t>
            </a:r>
          </a:p>
          <a:p>
            <a:pPr algn="ctr"/>
            <a:r>
              <a:rPr kumimoji="1" lang="en-US" alt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6-week HM CRP + usual care</a:t>
            </a:r>
            <a:endParaRPr kumimoji="1" lang="en-GB" altLang="en-US" sz="2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95192" y="3140777"/>
            <a:ext cx="2971800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kumimoji="1"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Co. Group (</a:t>
            </a:r>
            <a:r>
              <a:rPr kumimoji="1" lang="en-US" alt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n=80)</a:t>
            </a:r>
          </a:p>
          <a:p>
            <a:pPr algn="ctr"/>
            <a:r>
              <a:rPr kumimoji="1" lang="en-US" alt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Usual care</a:t>
            </a:r>
            <a:endParaRPr kumimoji="1" lang="en-GB" altLang="en-US" sz="2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2667000" y="1905000"/>
            <a:ext cx="3886200" cy="342900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ja-JP" sz="1400" b="1" dirty="0">
                <a:solidFill>
                  <a:schemeClr val="bg2"/>
                </a:solidFill>
                <a:latin typeface="Times New Roman" pitchFamily="18" charset="0"/>
                <a:ea typeface="MS Mincho" pitchFamily="49" charset="-128"/>
              </a:rPr>
              <a:t>Baseline data collection (T1)</a:t>
            </a:r>
            <a:endParaRPr lang="en-US" altLang="ja-JP" sz="1200" dirty="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124200" y="2514600"/>
            <a:ext cx="2971800" cy="4572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Randomization</a:t>
            </a:r>
            <a:endParaRPr kumimoji="1" lang="en-GB" altLang="en-US" sz="2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2218592" y="4302370"/>
            <a:ext cx="4876800" cy="457200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ja-JP" sz="1400" b="1" dirty="0">
                <a:solidFill>
                  <a:schemeClr val="bg2"/>
                </a:solidFill>
                <a:latin typeface="Times New Roman" pitchFamily="18" charset="0"/>
                <a:ea typeface="MS Mincho" pitchFamily="49" charset="-128"/>
              </a:rPr>
              <a:t>Data collection at </a:t>
            </a:r>
            <a:r>
              <a:rPr lang="en-US" altLang="ja-JP" sz="1400" b="1" dirty="0" err="1">
                <a:solidFill>
                  <a:schemeClr val="bg2"/>
                </a:solidFill>
                <a:latin typeface="Times New Roman" pitchFamily="18" charset="0"/>
                <a:ea typeface="MS Mincho" pitchFamily="49" charset="-128"/>
              </a:rPr>
              <a:t>programme</a:t>
            </a:r>
            <a:r>
              <a:rPr lang="en-US" altLang="ja-JP" sz="1400" b="1" dirty="0">
                <a:solidFill>
                  <a:schemeClr val="bg2"/>
                </a:solidFill>
                <a:latin typeface="Times New Roman" pitchFamily="18" charset="0"/>
                <a:ea typeface="MS Mincho" pitchFamily="49" charset="-128"/>
              </a:rPr>
              <a:t> end (T2)</a:t>
            </a:r>
            <a:endParaRPr lang="en-US" altLang="ja-JP" sz="1200" dirty="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2209800" y="4988170"/>
            <a:ext cx="4876800" cy="381000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ja-JP" sz="1400" b="1" dirty="0">
                <a:solidFill>
                  <a:schemeClr val="bg2"/>
                </a:solidFill>
                <a:latin typeface="Times New Roman" pitchFamily="18" charset="0"/>
                <a:ea typeface="MS Mincho" pitchFamily="49" charset="-128"/>
              </a:rPr>
              <a:t> Data collection at three months (T3)</a:t>
            </a:r>
            <a:endParaRPr lang="en-US" altLang="ja-JP" sz="1200" dirty="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2362200" y="5644662"/>
            <a:ext cx="4724400" cy="381000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ja-JP" sz="1400" b="1" dirty="0">
                <a:solidFill>
                  <a:schemeClr val="bg2"/>
                </a:solidFill>
                <a:latin typeface="Times New Roman" pitchFamily="18" charset="0"/>
                <a:ea typeface="MS Mincho" pitchFamily="49" charset="-128"/>
              </a:rPr>
              <a:t> Data collection at six  months (T4)</a:t>
            </a:r>
            <a:endParaRPr lang="en-US" altLang="ja-JP" sz="1200" dirty="0">
              <a:latin typeface="Times New Roman" pitchFamily="18" charset="0"/>
              <a:ea typeface="MS Mincho" pitchFamily="49" charset="-128"/>
            </a:endParaRPr>
          </a:p>
          <a:p>
            <a:pPr eaLnBrk="0" hangingPunct="0"/>
            <a:endParaRPr lang="en-US" altLang="ja-JP" sz="1200" dirty="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495800" y="167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44958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104292" y="4101763"/>
            <a:ext cx="487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6981092" y="390115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4656992" y="410176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4656992" y="475957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4656992" y="536917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3458308" y="2971800"/>
            <a:ext cx="961292" cy="529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4419600" y="2971800"/>
            <a:ext cx="1031631" cy="58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2104292" y="388357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" name="Content Placeholder 1"/>
          <p:cNvSpPr>
            <a:spLocks noGrp="1"/>
          </p:cNvSpPr>
          <p:nvPr>
            <p:ph type="body" idx="1"/>
          </p:nvPr>
        </p:nvSpPr>
        <p:spPr>
          <a:xfrm>
            <a:off x="272561" y="202810"/>
            <a:ext cx="8645525" cy="54102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Data Collection Procedure</a:t>
            </a:r>
          </a:p>
          <a:p>
            <a:pPr marL="109728" indent="0">
              <a:buNone/>
            </a:pP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Data Analysis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dirty="0" smtClean="0"/>
              <a:t>-- </a:t>
            </a:r>
            <a:r>
              <a:rPr lang="en-US" sz="2400" b="1" dirty="0" smtClean="0">
                <a:solidFill>
                  <a:srgbClr val="0070C0"/>
                </a:solidFill>
              </a:rPr>
              <a:t>Descriptive statistics</a:t>
            </a:r>
            <a:r>
              <a:rPr lang="en-US" sz="2400" dirty="0" smtClean="0"/>
              <a:t>: used </a:t>
            </a:r>
            <a:r>
              <a:rPr lang="en-US" sz="2400" dirty="0"/>
              <a:t>for sample </a:t>
            </a:r>
            <a:r>
              <a:rPr lang="en-US" sz="2400" dirty="0" err="1" smtClean="0"/>
              <a:t>descriptio</a:t>
            </a:r>
            <a:endParaRPr lang="en-US" sz="2400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and </a:t>
            </a:r>
            <a:r>
              <a:rPr lang="en-US" sz="2400" dirty="0"/>
              <a:t>summarization of the data from the outcome </a:t>
            </a:r>
            <a:endParaRPr lang="en-US" sz="2400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variables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 smtClean="0"/>
              <a:t>-- </a:t>
            </a:r>
            <a:r>
              <a:rPr lang="en-US" sz="2400" b="1" dirty="0" smtClean="0">
                <a:solidFill>
                  <a:srgbClr val="0070C0"/>
                </a:solidFill>
              </a:rPr>
              <a:t>independent t-t and Chi-square</a:t>
            </a:r>
            <a:r>
              <a:rPr lang="en-US" sz="2400" dirty="0" smtClean="0"/>
              <a:t>: Homogeneity of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the study groups </a:t>
            </a:r>
            <a:endParaRPr lang="en-US" sz="2400" dirty="0" smtClean="0"/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 smtClean="0"/>
              <a:t>-- </a:t>
            </a:r>
            <a:r>
              <a:rPr lang="en-US" sz="2400" b="1" dirty="0" smtClean="0">
                <a:solidFill>
                  <a:srgbClr val="0070C0"/>
                </a:solidFill>
              </a:rPr>
              <a:t>Multivariate </a:t>
            </a:r>
            <a:r>
              <a:rPr lang="en-US" sz="2400" b="1" dirty="0">
                <a:solidFill>
                  <a:srgbClr val="0070C0"/>
                </a:solidFill>
              </a:rPr>
              <a:t>repeated measures ANOVA: </a:t>
            </a:r>
            <a:r>
              <a:rPr lang="en-US" sz="2400" dirty="0" smtClean="0"/>
              <a:t>was </a:t>
            </a:r>
            <a:r>
              <a:rPr lang="en-US" sz="2400" dirty="0"/>
              <a:t>used </a:t>
            </a:r>
            <a:endParaRPr lang="en-US" sz="2400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to </a:t>
            </a:r>
            <a:r>
              <a:rPr lang="en-US" sz="2400" dirty="0"/>
              <a:t>compare changes in study outcomes (i.e., time</a:t>
            </a:r>
            <a:r>
              <a:rPr lang="en-US" sz="2400" dirty="0" smtClean="0"/>
              <a:t>,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group, and </a:t>
            </a:r>
            <a:r>
              <a:rPr lang="en-US" sz="2400" dirty="0" err="1"/>
              <a:t>time</a:t>
            </a:r>
            <a:r>
              <a:rPr lang="en-US" sz="2400" dirty="0" err="1">
                <a:sym typeface="Symbol"/>
              </a:rPr>
              <a:t></a:t>
            </a:r>
            <a:r>
              <a:rPr lang="en-US" sz="2400" dirty="0" err="1"/>
              <a:t>group</a:t>
            </a:r>
            <a:r>
              <a:rPr lang="en-US" sz="2400" dirty="0"/>
              <a:t> effects) between the </a:t>
            </a:r>
            <a:r>
              <a:rPr lang="en-US" sz="2400" dirty="0" smtClean="0"/>
              <a:t>two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groups across the four study end points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73152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Results: </a:t>
            </a:r>
            <a:r>
              <a:rPr lang="en-US" u="sng" dirty="0" err="1" smtClean="0"/>
              <a:t>Sociodemographics</a:t>
            </a:r>
            <a:endParaRPr lang="en-US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0044"/>
            <a:ext cx="9144001" cy="574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60019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85%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935736" y="187719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81%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962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15%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43100" y="38378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18%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160019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57.3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072384" y="158800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58.3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131100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97%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1475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95%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2895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47%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303409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46%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3124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40%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27571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53%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29857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42%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7976" y="346502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29%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961376" y="2362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62%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458200" y="236219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66%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35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73152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Results: Clinical Data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3368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91%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676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89%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181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12%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4800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20%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895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58%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02152" y="3429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50%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262164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64%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329049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54%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275100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63%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2763196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62%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66039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22%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107936" y="489850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18%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848600" y="32905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50%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305800" y="382657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42%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35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73152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Results – SF-36 (Group Effect)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73152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Results – </a:t>
            </a:r>
            <a:r>
              <a:rPr lang="en-US" u="sng" dirty="0"/>
              <a:t>MIDAS (Group Effect)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effectLst/>
              </a:rPr>
              <a:t>Effects of home-based rehabilitation </a:t>
            </a:r>
            <a:r>
              <a:rPr lang="en-US" sz="3200" dirty="0" smtClean="0">
                <a:effectLst/>
              </a:rPr>
              <a:t>for patients with acute </a:t>
            </a:r>
            <a:r>
              <a:rPr lang="en-US" sz="3200" dirty="0">
                <a:effectLst/>
              </a:rPr>
              <a:t>myocardial </a:t>
            </a:r>
            <a:r>
              <a:rPr lang="en-US" sz="3200" dirty="0" smtClean="0">
                <a:effectLst/>
              </a:rPr>
              <a:t>infarction: A randomized controlled trial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7772400" cy="1199704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GB" sz="3200" dirty="0"/>
              <a:t>Wenru </a:t>
            </a:r>
            <a:r>
              <a:rPr lang="en-GB" sz="3200" dirty="0" smtClean="0"/>
              <a:t>Wang, PhD, Assistant Professor</a:t>
            </a:r>
          </a:p>
          <a:p>
            <a:pPr algn="l">
              <a:lnSpc>
                <a:spcPct val="120000"/>
              </a:lnSpc>
            </a:pPr>
            <a:r>
              <a:rPr lang="en-GB" sz="3200" dirty="0" smtClean="0"/>
              <a:t>Alice Lee Centre for Nursing Studies, </a:t>
            </a:r>
          </a:p>
          <a:p>
            <a:pPr algn="l">
              <a:lnSpc>
                <a:spcPct val="120000"/>
              </a:lnSpc>
            </a:pPr>
            <a:r>
              <a:rPr lang="en-GB" sz="3200" dirty="0" smtClean="0"/>
              <a:t>National University of Singapore</a:t>
            </a:r>
            <a:endParaRPr lang="en-US" sz="3200" dirty="0"/>
          </a:p>
        </p:txBody>
      </p:sp>
      <p:pic>
        <p:nvPicPr>
          <p:cNvPr id="4" name="Picture 2" descr="http://upload.wikimedia.org/wikipedia/commons/thumb/e/ef/Xi'an_montage.png/250px-Xi'an_mon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1" y="3048000"/>
            <a:ext cx="296729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6172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 Nursing – 2015, Valencia,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73152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Results – </a:t>
            </a:r>
            <a:r>
              <a:rPr lang="en-US" u="sng" dirty="0"/>
              <a:t>HADS (Group Effect)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91440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Results: Cardiac risk factors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686" y="1277816"/>
            <a:ext cx="6686550" cy="668216"/>
          </a:xfrm>
        </p:spPr>
        <p:txBody>
          <a:bodyPr/>
          <a:lstStyle/>
          <a:p>
            <a:r>
              <a:rPr lang="en-US" dirty="0" smtClean="0"/>
              <a:t>Quit smoking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53" y="1807553"/>
            <a:ext cx="3763108" cy="314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9" y="1807553"/>
            <a:ext cx="4946771" cy="32978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0176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589" y="1982147"/>
            <a:ext cx="6683765" cy="836468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Comparison of unplanned health service use (Mean, SD) at the 6-month post-test study endpoint between the study groups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8870"/>
            <a:ext cx="7467599" cy="341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3058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u="none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u="sng" dirty="0" smtClean="0"/>
              <a:t>Results: Unplanned Health </a:t>
            </a:r>
          </a:p>
          <a:p>
            <a:pPr algn="ctr"/>
            <a:r>
              <a:rPr lang="en-US" u="sng" dirty="0" smtClean="0"/>
              <a:t>Service Use</a:t>
            </a:r>
            <a:endParaRPr lang="en-US" u="sng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467600" y="57912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There were</a:t>
            </a:r>
            <a:r>
              <a:rPr lang="en-GB" sz="2400" b="1" dirty="0"/>
              <a:t> </a:t>
            </a:r>
            <a:r>
              <a:rPr lang="en-US" sz="2400" dirty="0"/>
              <a:t>significant differences in the main outcomes when the home-based group was compared with the usual care group at 6 weeks, 3 and 6 months.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home-based group had significantly higher scores on 4 of the 8 domains of the Chinese SF-36 and 3 of the 7 dimensions of the Chinese MIDAS, and significantly lower scores on the anxiety, but not the depression, subscale of the Chinese HADS.</a:t>
            </a: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683765" cy="1280890"/>
          </a:xfrm>
        </p:spPr>
        <p:txBody>
          <a:bodyPr/>
          <a:lstStyle/>
          <a:p>
            <a:r>
              <a:rPr lang="en-US" b="1" dirty="0" smtClean="0"/>
              <a:t>Discussion (</a:t>
            </a:r>
            <a:r>
              <a:rPr lang="en-US" b="1" dirty="0" err="1" smtClean="0"/>
              <a:t>Con’t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594"/>
            <a:ext cx="8267307" cy="5301006"/>
          </a:xfrm>
        </p:spPr>
        <p:txBody>
          <a:bodyPr>
            <a:normAutofit/>
          </a:bodyPr>
          <a:lstStyle/>
          <a:p>
            <a:r>
              <a:rPr lang="en-US" dirty="0"/>
              <a:t>The study may provide a useful tool to help health-care professionals to meet the cardiac rehabilitative care needs of patients with MI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It empowers patients to take responsibility and accountability for their own disease management and helps confronting the challenge of limited health care resources.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Such a model appears appropriate for Chinese MI patients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b="1" dirty="0" smtClean="0"/>
              <a:t>Limitations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0554"/>
            <a:ext cx="8305799" cy="490024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 smtClean="0"/>
              <a:t>Convenience sampling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The </a:t>
            </a:r>
            <a:r>
              <a:rPr lang="en-GB" sz="2400" b="1" dirty="0"/>
              <a:t>absence of a blind condition </a:t>
            </a:r>
            <a:r>
              <a:rPr lang="en-GB" sz="2400" dirty="0"/>
              <a:t>may threaten the internal </a:t>
            </a:r>
            <a:r>
              <a:rPr lang="en-GB" sz="2400" dirty="0" smtClean="0"/>
              <a:t>validity </a:t>
            </a:r>
            <a:r>
              <a:rPr lang="en-GB" sz="2400" dirty="0"/>
              <a:t>of the </a:t>
            </a:r>
            <a:r>
              <a:rPr lang="en-GB" sz="2400" dirty="0" smtClean="0"/>
              <a:t>study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the </a:t>
            </a:r>
            <a:r>
              <a:rPr lang="en-US" sz="2400" dirty="0" smtClean="0"/>
              <a:t>researcher played </a:t>
            </a:r>
            <a:r>
              <a:rPr lang="en-US" sz="2400" dirty="0"/>
              <a:t>the role of both intervener and outcome assessor and this might have influenced participants to provide desired answers, and so </a:t>
            </a:r>
            <a:r>
              <a:rPr lang="en-US" sz="2400" b="1" dirty="0"/>
              <a:t>interviewer bias </a:t>
            </a:r>
            <a:r>
              <a:rPr lang="en-US" sz="2400" dirty="0"/>
              <a:t>cannot be excluded. </a:t>
            </a: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US" sz="2400" dirty="0"/>
              <a:t>In the </a:t>
            </a:r>
            <a:r>
              <a:rPr lang="en-US" sz="2400" b="1" dirty="0"/>
              <a:t>absence of an evaluation of the level of adherenc</a:t>
            </a:r>
            <a:r>
              <a:rPr lang="en-US" sz="2400" dirty="0"/>
              <a:t>e, the integrity of the intervention cannot be assured.</a:t>
            </a:r>
          </a:p>
        </p:txBody>
      </p:sp>
    </p:spTree>
    <p:extLst>
      <p:ext uri="{BB962C8B-B14F-4D97-AF65-F5344CB8AC3E}">
        <p14:creationId xmlns:p14="http://schemas.microsoft.com/office/powerpoint/2010/main" val="33715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PERQUExQWFRQVFhcXFxgYFxwVGBoZGhgYGhcbFxgYHigfGhkjGRkYIC8gIycpLC0sGB4xNTAqNiYrLCkBCQoKDgwOGg8PGikkHiUpLC00LywsLCwsNSkpLywsLDApLSwsLCwsKiwvLCwuLCksLCwsNSwpLiwsLCwsLy00Kf/AABEIAOEA4QMBIgACEQEDEQH/xAAcAAEAAgIDAQAAAAAAAAAAAAAABgcEBQEDCAL/xAA/EAACAQMCBAUCAwUGBAcAAAABAgMABBESIQUGMUEHEyJRYTKBFEJxI1KRodEzYnKxweEVF1OCFiRDY5Ki8P/EABoBAQADAQEBAAAAAAAAAAAAAAACAwQFAQb/xAAxEQACAgEDAQUHBAIDAAAAAAAAAQIDEQQhMRITQVFh8AUicYGh0eEykbHBFPEjM0L/2gAMAwEAAhEDEQA/ALxpSlAKUpQClKUApSlAKUpQClKUApSlAKUpQClKUApSuu4uFjUu7BVUZZmIUAe5J2AoDspWt4FzBFfI0kBZowxQOVKqxHUpncrnbPwa2VD1pp4YpSlDwUpSgFKUoBSlKAUpSgFKUoBSlKAUpSgFKUoBSlKAUpSgFKUoBSlKAVUHidxmS6u1sS4jg8yBB6dRd3b1PnsqDO3uP4W/VfeIkRUawNEwkXyWjwJWDYB3IOMORt3+M0Nuh/7VtuTjh3D0t4kiiUKiAKoG2AP0rJrVcr8YW8tIZlOdS4bOx1L6XBHY6gah/O/iLLFKttYprcuI2kC68SHpGg+kv0yW6Z6UKoUWWTcVyufyWLStJy3waSFA87l7hlAc62ZB0yEDHbOBn9NsCt3QpkknhPIpSlCIpSlAKUpQClKUApSlAKUpQClKUApWi4ZzWl1dy28I1pCmXlB9Ostp0L74w2T7iu3mbmqDh0XmTtjJwoAJLH4AH86FnZT6lHG5uKVr+AX8lxbpLLF5LONWjOohSfTq2HqK4JGNs1sKEGsPApSlDwUrpurxIVLyOqKOrMQoH3NfFhxKO4UtE4cBipx2ZeoOehFD3peM42MmlQrxE5hmha2t7Vws00gYg9TGrKCAe2Sdz7A9KxzzHJw/h063MuJocrG7HzGdZGbyWwCCzAZG+Po3PU0L1p5OKl4mRxzxTt7S6SDSXDMA0gddKeoq2wyTpPUbd6wvF/gMlxBDLAheWN9OFySVfHTB/eVf41TvMHBntvJmw2i4jLxu4CuQPqLKpIGc7bnZlNXjybfji3CFUkhjG0DkE6g6jAbPXVjS2feh0bK4aZwtqfDw/v8AzsV3yhz2bDhl0msGbzMRIxKurNtIcHcKMav127jO/wDBvlsyj8dPlmBKRBh+6ApfpucZUHr1qN80ckPBvLIqpLh5XRGkJkVFDbY2BfWckger3rJ5T8UDw3RbukrQKdLB8eajaj9AAA0gdUJznOD7i+yLnXKVPMuf7x68S86VgcF47BexCW3kWRD3HUH2YHdT8GsU8xAX/wCEwMmDzc9wdWNJ7brv9j7ihwlXJtpLjf8AY3NKUoQFKUoBSlKAUpSgFKVEubfEq24dld5ZdxpToCMZ1v0XGRkbke1Cyuqdj6YLLJbWDxPjkFqpaaVEA9zv8AKNyT7AVU3HPEW+kEfpNsGUyaWGhZAPp0McOVI7ZBJ6fMTk4Vd37FoEM7zHW7BA2knsZGHoORnIbf3NDrV+yZdHaWSSXl9+CxOYPGQrE8lpbM6IwQyy+lAxB0gKpySdJ2yO2cZxVecW5wvuKOsBkcl2wsa4UMdgAAmNQz77dPk1PeX/AAcMkTf8QkJkZkwI32VVXABGNJbtnfap9wDla3sY1jhT6M4ZvU+/X1Hff4oef5Gmoz2Ucv13/YwOQ+UU4db4VSry6XcEhip0gaMjqBv/ABNQSZZLnjKm485oJJUKRkERqIxIF1jGCNY6/wB8+9XDVac/S+UvlOyGTz1ktwWClU2yzEYI9RIz2GOuM0M+llK21+Mtv9euCy6Vp+H8yRyWK3bELH5Zd/7pXIcfJDAj5qpm8ULtbxLh5CttrUNAQBpjcA5x9TehlbXjfO21CmrSWWdWP/PJeNR3m7mk2aiOJS9xKr+WuCyghGYGTHRSVwPc/oSJArgjIOQdwaqzh3E/xfHZsaF8qTyiSWZ20a10r+VR6XPQHrvQ801Sm25cJN/Yi3GeVuJXqG6nJaIKGzNIsY32LImwRATkZxsO/eQeDHMbG6uraWQuXxIpO+6ehsHuCoXG3Rati8tFmjeNhlXUqw+GGD/I15z4VcLYcUVl1L+HkKuDl/SmVlOwyFK69j0yN6HRpm9XVOvCWOC6OZ+V2uJJJmclUgxHEu2qQFny+dnU7DSdtzUFh4zbX93a27SO8C4Qs6nEzekjWG6blhnGRkYO9XEjZAI6EZFee+aeWVtuJXEauYpM+dagLkOzHWFzn0kEMoPuBQq0NnV1Qn3J4/bGfkWd4scvi4sQ4C5t3VhnYBDhXz7KAQx+FqKeDHF0huJLVSdMyeYoPQOhwyg59QKEb99FWbwi9XiNjHIw9M8Q1D21DDjf2ORVFcQa44TxBAsRQwFSm5ZJcApqGBn1rnIzsSehFCek/wCWmenlz3fH0vqTjxVu1t3SLSypKxmLqQG14ZWC5P8Agbp7777bDhXB4eP8MheUlZQCrOux8xBo1Mp2Y6QDvvuN67+K8iDidqhmLiWSYXDbBWTWgQoFbIAVQm3fR81LuCcHSzgjgj+iNQoz1PuT8k70KbNSo1RjH9cW9/XyKhk8OOIWMyvbKznWNbQyiLXHtkHUwYMd89gTtU75M5VeGee6mXQ8uyRl/OZF2yXkOfUcdASB/lMaUKrNdbYmnjdYeO9fwKUpQwilKUApSlAKUpQEJ8TebGs4CkSuXdDqZGAaJT6Vff3fbPwem1VBy3y/ccT8yOAenZHY4B3Z2Vpd+vXcfA32qdeJHKE95xAGNMiVYoVdj6Y8Fmdv1A7dTvjPayeXuARWECQxDCqBk/mY92Y9yf8Aah169TDTUrow5P1v8CueGeD10Giea+9UYVQEDNhAMaFZiBjTnHp2z3rT84cl8RtVR0keWGIEDymIZE7bDDE7nfHYZNXhShnh7Qtjzhr4FAcpeKV9bOqTOJYsEsZSSRgE4DjLAnBAznqNhVz8sc0w8RhEsJP95GGGU9wR3Ge42NQzxE8P4ljmureAGQ4MoDEYUHLvHGPSWx1B6jON+td8C4hJZabq2WaRo5cO41GBoygaRDkai2eudhgY6AkbJUU6mrrr2l4bf1/J6PqtvGLlprhYJoiquGETFiqrpbddTN0ww/8Asan/AAziCXMMc0Zykih1/QjP8a6OYuDreWs0DdJEK/oeqn7MAftQ5mnsdNqlxgovhvG5m4eeGxq3nG7CMpTWMHJK53UHzFyQcdCffH34g8mpwuO2XU0jSppYsCRrUDLIQRjqMKe1S3hfClsLu1uBIZFYiKUYVSJDEiFnyQdWBnYavU3ucyLxZ4F+K4c5UeuAiUe+F2kGf8BP8BQ6q1XZ2xxw+fNvZnb4WcWNxw2HUQXiBibByfRsufY6dNVjfTjh3FZ5nkAaK485YwoYyK0jAgsPpIjkc+rfcdqyPA7j5ivJLZ9hMnp6D1x5OD86S38Kk3O/CpGW6vLBlIkVVmKjUzNA2P2exDAj0n5j70K49NN84492Xj5+mWHPxWOOAzs48oJ5mrtpxnP3FedOY3lnlNwTqheZkEixmN9OA5XG2cLIOuc+5FSPk/ly4uw0EjXEULpIDHJ9BY5wwjJ9ODv0xkdsirTteTIBZi1lUSoSWbO2WJzkFcYxsBjGwFCEJQ0babzn+CG8l8+y3clvZW41CFsSzEHDQIDjCkelj6Vz8VJ+b+Uxdz2sugMYnw22+NSsG1agQFKn3+obd6xuDy8K4RrWOeNWY5cmTzH26BmGcAb7frUp4dxaG5XXDKkq+6MGH3x0oUXWONna1xaW/dznk54ZwyO2jEUS6UXOAPkknr8mshkBxkA46f7V9UoYW23lilK6rm6WJSzkKo6knAoEs7I7a+J5giszbBQSf0Aya0XA+fbK+kMcMwMgJwpBQtjumoeofpW6u7VZUZHGVdSrD3BGDQk4OLxNNFUeHniNNc8RnSQFoJyXX/2ioAH/AGlcA47jPvVu1QHMHL0nDLloojuYzpcphpAzEnTpB9YzjIwdj0G1WpyBzGbmBI5NYlWNGBcYMkZ2Dj332P2J60OtrtIlWr6+Glt6+pK6UpQ4wpSlAKUpQGoVlW9KlyWki8xUOcKEIRiNsblxnfsNu9Z/EL9LeN5ZWCRoMsx7D7V36BnOBnpnviqy8T757q5gsITIraomZ0cKuZGZcOOpwBqFDTTX201Hy3+CPninijdThv8Ah9sXxpKko0rMDnfSmyYx0Y53FY48WJY7lYiC66Rq82Jon1gZZVCAkH2yvf2qyuDcHis4UhhUKiDHyT3Zj3Yncmon4rcrie1a5iytzbqWV12Zk3DoSO2CSPb7mhpruoc1Ho248yV8G4zFewiWI6lOxHdW/MrDsRVKc98Ca1nkt4iVQyieGEEpGUkQiUu5IUaWTABO2o+9SbwOv5WF1G+rCMp3JJDHVkH5OP5VkeNfDMxw3ARWKeZEdQyAJFGD/iBBIPYmhdVWqdW6ovZ8ftlfPuM/whvtVq8OpCYnzhCzKusk41N1OQTsSNye9T2qj8FLqQyPHpbyVjc6mXAMhlXYdQDoxlQatyhj10VG+WCnvFXiX4a4WExqIHxNsWBeRi4c5UbEE/O4XbsbP4GXltIfPX1vCnmKd9yo1A/6isfj/K0V89u8oB8hy4B75HTY++k/at1QXahTqhBLdZKl4h4RTpdRvavEEWUOGfIYKMehlAw2AMZ/N3q1LS1WJAigKB2UaRvucAdMkk/eu6lCu7UWXY63wfLEDJOB3J6fxqlfFDxClnxDayFIWGoMjDMq7g7g6lGRjTgZ3J9qnHirxCVbMQW4JluW8vqBhAMyEk7KMYXJ/eqrOReXIrriUCallVA8kuF0r6eiqdta6tOTgdTQ26GqCi7rFnH9c/PwNnyp4X308alphBbyaZR3ckjY6R8e5HWptw7wiigk81LmdJf30KpuepIwc59iSKnoGK5oUWa+6eyeF4HRZQskaq7mRgMFyApb5IXYH9K76+ZJAoLMQFAJJJwAB1JJ6Cqr5x8ZgmFsTGxJZS7hiwIxghCANJ7MT9qFFVE7pYivsWtUe56tFmtDGwBZ2VYwQCPNO0f1bfVVTJ4sX8flMLiKZmz5kbRBQmGwPUuM5G+xON6sPkzxKh4i/kyoIrlTspOpWIzkxt7/AAex2zQ0vSXUPrxnD7vIqK/4fcWF81umiKQlCCvpXY61Ks/QAjrn43q7uQubRxG3BfAnjwsyjsSMhhjsw3+DkdqwvEflAXkQmSJZJogfQ2QJE7qSpBBH1DHcEd6qHkXicthetJENUaEpLg6IzHvqyz4GrbK5OSQAPahsm46ynOykvX1/BdnPfK5voAY8ieE64iGKkn8yFh0Djb4ODVFcP5oa0uvPRCkkTHEYLbDOl4n1flI2PfI2xXpOyvUnjWSNgyOoZSO4NUJ4gNDc8TuBGFVIiTIwKqWkCjXpB+ttQAwO6k7bmhH2bZJ9VEls0W3w3nqO6ltEgUutxFJKxz/ZBcABx7l8p+o71J6orkctJf2KhPL8mPBJ2LqSzEjYahq/U9Tmr1oZNdpf8aajnu/tilKUMApSlAKhXNXDIo723vG2KSRK5YkIAdSK2AN2GojrgdTU1qKeIvA5bm21Q7yQnX5ZAYSAdRg/mxnHvuO9DTpcdqlJ4T2ZKxWr5ntpZbSaOAKZJEKLqOkDV6WJPwpJ+1Q/w58RBPCkN0fLkB0I52R8dF1HYSgflPXY96sTNCNlcqJ4kuDQ8m8qJw23EYOqRjqlkxjW2MdOwA2H+5qHeOd4RFaRIAZHmLL77Lp77bl8b1O+Pcy29gmu4kVP3V6sx9lXqTVMcRtbjmTiCsgZYQMBsHEKg/nzsXPXA6lh7UNmkhOc3qJcLfPmT7wh4ZJHbSvKWDtLIpi2EcehiCIwNsE+22w9qntY3DeHpbxJFGMIihR3P6k9yepPuayaGG6ztJuQpStBzdzrBwuLzJdTEnCooySxGQCeij5P2zQhGLk8I3ruAMkgD52r6qibbxE/4hxC3a7cx2yyFtAP7IaQWj1rgl2L6Bk7ewFXTYcZguFDRSxyAkgFWB3HUbdx7UL79NKhpS8Pl+5HPEd0/DuJQmhVDIWwf2ur0Agnpt/OoJ4PlU4nKi6MNbZBTONjHnY7g7nOP6VnePVtj8JKGwQXXSOp3VtWemB09/UK0PhSPLvoJVlSRZdcci7+ZHkN5ZYHbSWCjKnGTj2yOnSktE/PPr6F90pShwyBeL88xtBDEMLIw82QnSiRjrrb2Jxt1OMDOcVj+G3IdqLZJ3C3LsTpZ1ygCMyDy0boDgnJ3Oe3Stnz1xeO2YGaQCNoJf2Zzl2DIBowPqAY9D3H6j58L+PrcW3lay0sJOrUMHDMSD7kZyMnf39yOmlZHSdUdllZx555/Y7eaPDG0voyFjWGQD0PGoXB/vKNmH8/YiqsvuX7jh8kUZ8yJtUgSRZNZkc7aoxlSikaVwfuTXoKoB4w8qm9tUeJQZonAXYZKvsRk9N8HPwaHuh1koTUZbp+JIeSuOteWiO+PNXKSDIPrU4J26Zxn71XHi7ykYV82PWLfLOURV0JIcAkgAEajvk56nptWR4H8Yeaa6VlCjREcKiooKkqPp74P8qtPinDI7qJ4ZV1RuMMP6Hsfmh5Oa0upbj+nw+P27iiuWvEmWzhNvEmEfAjZ3PobSPMZWYYAJ9WDkAn+O08J+WvxNzJNInm24jIJlGf2z416ckgnGr1exHTNSj/AJL2+kR/iLjyAxby8pjcgn1ac76V3+KnPDeGR20SxQoEjQYAH+p6k/JoW362rokqlvLlmt4JyXa2T64Y8PgqGJLMFONgT22A/St5SlDlTslY+qbbfmKUpQgKUpQClKUBCecPC6G/DtG5gkY6m07xs2ManjyBqxtqGD+tRmPwy4rENMV8FQHoJpUBHyoU4+xq3KUNUNXbGPTnK81kq+Dwde4CC+udYQlsRrhiWxkNM/qZdtsjarC4PwWGziEUEYjQdh3PuSdyfk1nUoQtvst/UxSuKUKCJ818S4g4kisLcgjYzSMiDJ/6SsfVgfmO3wariXws4rOCZGTLPrIebUC2MAsoBBOMjOe9XnmuaGyrVzqj0wSKJXwpvkbzWiR2Vo9klHqC9cgj2AGx7dDWj5mtbmAySPGYGlcsQUAYY3PqCjGSAcrjJX2xj0lXXPbrIpV1DKdiGAII+QdjQ2Q9qyw1ZFP6M892/N1xLa+T+LEhMZkEkgCtCyZJjEjgltajA+cY7138islpcxyzR6GCsVXUTIUxqLOuQqqFIIzjOBgHqJhz74RRNHJPZAxSqNRjX6GxudA6q22duuMY3qsoJJYZh5cbpI0egBc6iXjADnJzksVbHTfaht07hfW+hbd6836/J6cjkDAEdCAR96+qq7wv59mlnls705m1NozgEFR60IGwxgkff3FWjQ+fuqlVLpZEPFDlM8RsmCDM0R8yP5OMMv3Xp8gVTnKXFGsZfNhLrdozB4GUCOSNf7RNROoP6SQD7bbjf0lUT4vyDFJcLcwhFlDaypUaHb94nBYH9Ovwd6GvS6iMYuqzh+vqbDgvOVtdpqSQDBCsH9GGIzpy2AT+mc1B/GLnaH8N+GhdZHdlL6TkKqnO7LsG1AbZ7V886cgz3IQxWwLFSXRJdCq4zjRkhMsTk+nc9SO/zyp4PEmOS+WMBFAESYy25P7Zxs3XG3sN6F1denrxa5fLZ7mf4IcCeG0eeQEeeV0A9fLQHB98Es2M9gPerJr5jjCgAAAAYAGwAHQAe1fVDnW2O2bmxSlKFQpSlAKUpQClKUApSlAKUpQCuCfeofzZ4kw2BC4MjHsP61VHN3PN1fyaozJHGPpUEjB99qqlYlst2dCj2fbbu9l4/g9B3N0sSM7sFVRkk9AKjXL/AIjW19ctBFqyASGIwGA64qneH8zXE0Lwzu7IRhwTnK9m/UGtdwFZLHiUWGIGv0t+8D0H3qLnLKwal7OjCEut7935PTtcConbcxGe8gVSQCh1r2zj/SsfmrxEW3EqQAPJH9WfpB9tutWuaSyYFo7ZSUEt2s/0TWlRbkDnI8ThZmTQ6NpbG6nuCP6VKa9jJSWUUW1Sqm4T5QqmfFPk+4S5M9upkS4BL5IzG6AMdLN9GVQYwexHfFXNWHxfhSXcLwyDKOMH3HsQezA4IPuK9LNNe6Z9S+D+B5x4tNCLhJLcSQrgPFLl3kkbSMkA4GRICNj1J616C5W4wbm3RnI81QFkHQhh3K9VyMHB6ZxVBcVtZ+H3E0ErlTChETgasqSCPL/6QYZYlRscg9azOD89tYxokKDzWjVNaszaT5z6gUBIckaemP6Dt6jT9vWsP4Py8/X59E18s+KgfK3DuJ3RSW8uHhiGCIVVY5Hxn6yoygO2R1PxU+ocG2tVy6epP4cClcCuaFQrjVXNcUABrmuK5oBSlKAUpSgFKUoBSlKAVquaOJvbWsssa6mRcgf6/atrWh54tpJbGdIvqZCP1HcVGXDwW0pOyKfGUee24iZmaeckqM4A75J2H3NY03O0owI0jC9hpycfJ7mtc2TGUPZj/GsA5B6b1khI+m1Cez7mTfgvFVndXKBHOUbH0nUDpOO29dtvifMT7PESyP8AA3wf61quAz+XbOzDGWIQ+5GMnf223+TW04VxBZZA5GliGVs/KnBH3q5PYlF7PPgbwcylEFzER5kQKuCPgjP+tQrhXFiznJOXPq+STnP8d66rq6McjgE6WBU/INaaIaW2NUzRZGxVz29Iu3lPmyPh1u0aKr+osxzgk7D/ACH8qsnl7jaX1uk6AgOOh6gg4I/jXmjhFu0skcak6pWVB/3HFX4/HLTgtusDSDVFGDoG7Nk46fJr2ibec8I5ntimmvEl+qTz8iWUqneJ+Mc7E+UiRj59Rx89s/p/vUo8NObZuJJMLgr6SAmkaSVx6jsffG4q+NsZPCPn1NN4I5zHw5uJ8QuktokZx5cZmcsVVVC6lUAaVbVqyxJOBgDepvyjyHBw6MDAkkyGLsq7MF0+jbKjBPzua3vD+HR28YjiQIg6AD+Z9z8msmrTfbq5Sh2UMqHr1hClKUMQpSlAKUpQClKUApSlAKUpQClKUApSlAKweMWPnwvHnTqXY+x/pWdXDLkEHpXjWSUZOLTR5N5gthBcypqBAcjKnK9exrWsAfzVbXiH4ZRQHzIX3kJxER36nDVU09kyMR3B3HcVhx0vDPqlPtIKcN0/imZ/DbkLoV/VGmSFBwSewJPbNZF/xqSUjdYwpGkL2xWjL+4rvsLF7hwqDc/yqW/iR6o8KO533V2JDnvnJr5WxZdypwdwcdRX1xXhgtsIWzIcFh7ewqwuQeL3jLFbp5JQ6vLE6Flz10gjcA4o028Hrm4pz6cuPn8Tp8L+WpZbhbl1Iggy5YjAJCnAHv71GONcbe7llnY5LOf/AI52H6AYq3ZeNX0NvJDdW2mMJKhniGsaiDpbQoyEGeuKoOJiDpG5ycj3qfR0xwj5n2jqZauak9kjZm7XJxliPfp/T+NXF4I8HAiluTnVIdCnG2kfunuM/wCVUmiAMvmnK5GVX271bXBvGqG3jSIWuiJBpAVwSAO+MV5Wop5MMGk9y4qVFuV/Ee04i2iMssmPocYP2PepTWpNPg0J5FKUr09FKUoBSlKAUpSgFKUoBSlKAUpSgFKUoBSlcGgNDzZyx+NRMNoeM5U9jnqCKovnLl1beV11HzFPqB/zHxXpOtdf8u29w2qWGN292UE/c96psq6uOTqaLXuj3ZrMTzPYcqXFxFJMFxDECWkbYfoPcn4rFtOIyQqRHhc9Wx6v49q9Ncf5cS5s5LZAqBlwoAwARuNh81574lyneW7EPbSbHGQupfsRWayEoYwdfR6mvUdXU8b8eRoXgLHUxJPUk1JOWOLuskbs2mC3YOx/TOFB9z0xWTyRyjPfXCo0ZEIIMhYEDAI237npXZ4g3UXnNDbosVtASNK/mcZ1Mff2qMU/1SK/aGsr08OzrW7Rl8Q8Z755CyFI0/KmkNtnuT1NQTivFXnuDKwAZuulQoz3OBtXwp6E75r44l9Q7EgYq/OeT41zbeD7WIdSTqr7EDJsmD3J7/zrJ4Jw17zzFjwZEXUE/MwHXSO5x2rFaU9DswO46GorbkrkpGRZ3sisGGzqQQejA9iK9D+G/M/460XWwaaP0ydj/dJ/Ud6oPh3D5LuZYoELu3YdvknsKufkDw5m4dN50k4OpCrRqNjncZPwanWsS2WxdT1fIsGlKVpNIpSlAKUpQClKUApSlAKUpQClKUApSlAK4Nc0oDjNM1zXAoDmmKUoD5CAdB1qhOe+TZkvvLRCVuJGMbdvUckE/Gav2vl4wcZAONx8H4qE4KXJGSyU1z34ZJZ8Oikj9TwHVKemoN1P6A4qpZm8xMnqDXrq9tFnjaNxlXUqR8EV5v5y8OZ+HTEKrSQt9LquRv2IHQ5qucMboqnDvRrOR5HHELYxDMnmKMZwCO+ftmr/AOP+GdlfNrki0uTksh0k/rjY1CvA/k/CyXUyD1emMMu4wclhn/8AbVcFThHYshHCNJy3ydbcOUiBMFvqY+pj963dKVYlgmKUpQClKUApSlAKUpQClKUApSlAKUpQClKUApSlADXArmuAKA5rgimaCgGKVzSgFcMoPXeuaUBwBiuaUoBSlKAUpSgFabinMv4eVIjBM5kYKhTyiGOMnAaQNhRnJIwMVua0t5wDXOZhqD6QgYTSJ6NjjSNgM7nHXbNePPcWVuKfvGF/zCtvaTV5Pm6cLq/tPL8v6v7XV+Xp81kXHOkEbXKkOTbJrfAHqAA1CM6sMykqG6YLCur/AMKLq1+TFq8/8TnzJP7bGA3Tp309M710PyLE2cwx5YSBmEsodhJ/aeY/V8k9+m2Kh75fnT+D9evqZI56tyjOutlQQEkAf+tJ5SjBbIZX2YHGMHrWxueYIYpPKZzr2zhWYLq2XWwGEBPTURnBrVzcqhjK3lRap2jaX9pIoYxsHQ4A2OoAnHXvXyeXJNRbSmSFB/8AMT+sKSyiUY9YBYjfscdNq994g+x7s+sfkzF50tPT+0I1MirqR01ayQjLqUZQkfUNvnesyw45DcHEb6vVIvQ4zGQr4z1wSN6j03JIcKHiikCgKPMnmfCgMAo1D6fUdvgHsMbLgnLxt3DYjjRQ+lIyzDU+jUSX6DEagAD3Nerq7zyfY49zOfPBvqUpUigUpSgFKUoBSlKAVwaUoDm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PERQUExQWFRQVFhcXFxgYFxwVGBoZGhgYGhcbFxgYHigfGhkjGRkYIC8gIycpLC0sGB4xNTAqNiYrLCkBCQoKDgwOGg8PGikkHiUpLC00LywsLCwsNSkpLywsLDApLSwsLCwsKiwvLCwuLCksLCwsNSwpLiwsLCwsLy00Kf/AABEIAOEA4QMBIgACEQEDEQH/xAAcAAEAAgIDAQAAAAAAAAAAAAAABgcEBQEDCAL/xAA/EAACAQMCBAUCAwUGBAcAAAABAgMABBESIQUGMUEHEyJRYTKBFEJxI1KRodEzYnKxweEVF1OCFiRDY5Ki8P/EABoBAQADAQEBAAAAAAAAAAAAAAACAwQFAQb/xAAxEQACAgEDAQUHBAIDAAAAAAAAAQIDEQQhMRITQVFh8AUicYGh0eEykbHBFPEjM0L/2gAMAwEAAhEDEQA/ALxpSlAKUpQClKUApSlAKUpQClKUApSlAKUpQClKUApSuu4uFjUu7BVUZZmIUAe5J2AoDspWt4FzBFfI0kBZowxQOVKqxHUpncrnbPwa2VD1pp4YpSlDwUpSgFKUoBSlKAUpSgFKUoBSlKAUpSgFKUoBSlKAUpSgFKUoBSlKAVUHidxmS6u1sS4jg8yBB6dRd3b1PnsqDO3uP4W/VfeIkRUawNEwkXyWjwJWDYB3IOMORt3+M0Nuh/7VtuTjh3D0t4kiiUKiAKoG2AP0rJrVcr8YW8tIZlOdS4bOx1L6XBHY6gah/O/iLLFKttYprcuI2kC68SHpGg+kv0yW6Z6UKoUWWTcVyufyWLStJy3waSFA87l7hlAc62ZB0yEDHbOBn9NsCt3QpkknhPIpSlCIpSlAKUpQClKUApSlAKUpQClKUApWi4ZzWl1dy28I1pCmXlB9Ostp0L74w2T7iu3mbmqDh0XmTtjJwoAJLH4AH86FnZT6lHG5uKVr+AX8lxbpLLF5LONWjOohSfTq2HqK4JGNs1sKEGsPApSlDwUrpurxIVLyOqKOrMQoH3NfFhxKO4UtE4cBipx2ZeoOehFD3peM42MmlQrxE5hmha2t7Vws00gYg9TGrKCAe2Sdz7A9KxzzHJw/h063MuJocrG7HzGdZGbyWwCCzAZG+Po3PU0L1p5OKl4mRxzxTt7S6SDSXDMA0gddKeoq2wyTpPUbd6wvF/gMlxBDLAheWN9OFySVfHTB/eVf41TvMHBntvJmw2i4jLxu4CuQPqLKpIGc7bnZlNXjybfji3CFUkhjG0DkE6g6jAbPXVjS2feh0bK4aZwtqfDw/v8AzsV3yhz2bDhl0msGbzMRIxKurNtIcHcKMav127jO/wDBvlsyj8dPlmBKRBh+6ApfpucZUHr1qN80ckPBvLIqpLh5XRGkJkVFDbY2BfWckger3rJ5T8UDw3RbukrQKdLB8eajaj9AAA0gdUJznOD7i+yLnXKVPMuf7x68S86VgcF47BexCW3kWRD3HUH2YHdT8GsU8xAX/wCEwMmDzc9wdWNJ7brv9j7ihwlXJtpLjf8AY3NKUoQFKUoBSlKAUpSgFKVEubfEq24dld5ZdxpToCMZ1v0XGRkbke1Cyuqdj6YLLJbWDxPjkFqpaaVEA9zv8AKNyT7AVU3HPEW+kEfpNsGUyaWGhZAPp0McOVI7ZBJ6fMTk4Vd37FoEM7zHW7BA2knsZGHoORnIbf3NDrV+yZdHaWSSXl9+CxOYPGQrE8lpbM6IwQyy+lAxB0gKpySdJ2yO2cZxVecW5wvuKOsBkcl2wsa4UMdgAAmNQz77dPk1PeX/AAcMkTf8QkJkZkwI32VVXABGNJbtnfap9wDla3sY1jhT6M4ZvU+/X1Hff4oef5Gmoz2Ucv13/YwOQ+UU4db4VSry6XcEhip0gaMjqBv/ABNQSZZLnjKm485oJJUKRkERqIxIF1jGCNY6/wB8+9XDVac/S+UvlOyGTz1ktwWClU2yzEYI9RIz2GOuM0M+llK21+Mtv9euCy6Vp+H8yRyWK3bELH5Zd/7pXIcfJDAj5qpm8ULtbxLh5CttrUNAQBpjcA5x9TehlbXjfO21CmrSWWdWP/PJeNR3m7mk2aiOJS9xKr+WuCyghGYGTHRSVwPc/oSJArgjIOQdwaqzh3E/xfHZsaF8qTyiSWZ20a10r+VR6XPQHrvQ801Sm25cJN/Yi3GeVuJXqG6nJaIKGzNIsY32LImwRATkZxsO/eQeDHMbG6uraWQuXxIpO+6ehsHuCoXG3Rati8tFmjeNhlXUqw+GGD/I15z4VcLYcUVl1L+HkKuDl/SmVlOwyFK69j0yN6HRpm9XVOvCWOC6OZ+V2uJJJmclUgxHEu2qQFny+dnU7DSdtzUFh4zbX93a27SO8C4Qs6nEzekjWG6blhnGRkYO9XEjZAI6EZFee+aeWVtuJXEauYpM+dagLkOzHWFzn0kEMoPuBQq0NnV1Qn3J4/bGfkWd4scvi4sQ4C5t3VhnYBDhXz7KAQx+FqKeDHF0huJLVSdMyeYoPQOhwyg59QKEb99FWbwi9XiNjHIw9M8Q1D21DDjf2ORVFcQa44TxBAsRQwFSm5ZJcApqGBn1rnIzsSehFCek/wCWmenlz3fH0vqTjxVu1t3SLSypKxmLqQG14ZWC5P8Agbp7777bDhXB4eP8MheUlZQCrOux8xBo1Mp2Y6QDvvuN67+K8iDidqhmLiWSYXDbBWTWgQoFbIAVQm3fR81LuCcHSzgjgj+iNQoz1PuT8k70KbNSo1RjH9cW9/XyKhk8OOIWMyvbKznWNbQyiLXHtkHUwYMd89gTtU75M5VeGee6mXQ8uyRl/OZF2yXkOfUcdASB/lMaUKrNdbYmnjdYeO9fwKUpQwilKUApSlAKUpQEJ8TebGs4CkSuXdDqZGAaJT6Vff3fbPwem1VBy3y/ccT8yOAenZHY4B3Z2Vpd+vXcfA32qdeJHKE95xAGNMiVYoVdj6Y8Fmdv1A7dTvjPayeXuARWECQxDCqBk/mY92Y9yf8Aah169TDTUrow5P1v8CueGeD10Giea+9UYVQEDNhAMaFZiBjTnHp2z3rT84cl8RtVR0keWGIEDymIZE7bDDE7nfHYZNXhShnh7Qtjzhr4FAcpeKV9bOqTOJYsEsZSSRgE4DjLAnBAznqNhVz8sc0w8RhEsJP95GGGU9wR3Ge42NQzxE8P4ljmureAGQ4MoDEYUHLvHGPSWx1B6jON+td8C4hJZabq2WaRo5cO41GBoygaRDkai2eudhgY6AkbJUU6mrrr2l4bf1/J6PqtvGLlprhYJoiquGETFiqrpbddTN0ww/8Asan/AAziCXMMc0Zykih1/QjP8a6OYuDreWs0DdJEK/oeqn7MAftQ5mnsdNqlxgovhvG5m4eeGxq3nG7CMpTWMHJK53UHzFyQcdCffH34g8mpwuO2XU0jSppYsCRrUDLIQRjqMKe1S3hfClsLu1uBIZFYiKUYVSJDEiFnyQdWBnYavU3ucyLxZ4F+K4c5UeuAiUe+F2kGf8BP8BQ6q1XZ2xxw+fNvZnb4WcWNxw2HUQXiBibByfRsufY6dNVjfTjh3FZ5nkAaK485YwoYyK0jAgsPpIjkc+rfcdqyPA7j5ivJLZ9hMnp6D1x5OD86S38Kk3O/CpGW6vLBlIkVVmKjUzNA2P2exDAj0n5j70K49NN84492Xj5+mWHPxWOOAzs48oJ5mrtpxnP3FedOY3lnlNwTqheZkEixmN9OA5XG2cLIOuc+5FSPk/ly4uw0EjXEULpIDHJ9BY5wwjJ9ODv0xkdsirTteTIBZi1lUSoSWbO2WJzkFcYxsBjGwFCEJQ0babzn+CG8l8+y3clvZW41CFsSzEHDQIDjCkelj6Vz8VJ+b+Uxdz2sugMYnw22+NSsG1agQFKn3+obd6xuDy8K4RrWOeNWY5cmTzH26BmGcAb7frUp4dxaG5XXDKkq+6MGH3x0oUXWONna1xaW/dznk54ZwyO2jEUS6UXOAPkknr8mshkBxkA46f7V9UoYW23lilK6rm6WJSzkKo6knAoEs7I7a+J5giszbBQSf0Aya0XA+fbK+kMcMwMgJwpBQtjumoeofpW6u7VZUZHGVdSrD3BGDQk4OLxNNFUeHniNNc8RnSQFoJyXX/2ioAH/AGlcA47jPvVu1QHMHL0nDLloojuYzpcphpAzEnTpB9YzjIwdj0G1WpyBzGbmBI5NYlWNGBcYMkZ2Dj332P2J60OtrtIlWr6+Glt6+pK6UpQ4wpSlAKUpQGoVlW9KlyWki8xUOcKEIRiNsblxnfsNu9Z/EL9LeN5ZWCRoMsx7D7V36BnOBnpnviqy8T757q5gsITIraomZ0cKuZGZcOOpwBqFDTTX201Hy3+CPninijdThv8Ah9sXxpKko0rMDnfSmyYx0Y53FY48WJY7lYiC66Rq82Jon1gZZVCAkH2yvf2qyuDcHis4UhhUKiDHyT3Zj3Yncmon4rcrie1a5iytzbqWV12Zk3DoSO2CSPb7mhpruoc1Ho248yV8G4zFewiWI6lOxHdW/MrDsRVKc98Ca1nkt4iVQyieGEEpGUkQiUu5IUaWTABO2o+9SbwOv5WF1G+rCMp3JJDHVkH5OP5VkeNfDMxw3ARWKeZEdQyAJFGD/iBBIPYmhdVWqdW6ovZ8ftlfPuM/whvtVq8OpCYnzhCzKusk41N1OQTsSNye9T2qj8FLqQyPHpbyVjc6mXAMhlXYdQDoxlQatyhj10VG+WCnvFXiX4a4WExqIHxNsWBeRi4c5UbEE/O4XbsbP4GXltIfPX1vCnmKd9yo1A/6isfj/K0V89u8oB8hy4B75HTY++k/at1QXahTqhBLdZKl4h4RTpdRvavEEWUOGfIYKMehlAw2AMZ/N3q1LS1WJAigKB2UaRvucAdMkk/eu6lCu7UWXY63wfLEDJOB3J6fxqlfFDxClnxDayFIWGoMjDMq7g7g6lGRjTgZ3J9qnHirxCVbMQW4JluW8vqBhAMyEk7KMYXJ/eqrOReXIrriUCallVA8kuF0r6eiqdta6tOTgdTQ26GqCi7rFnH9c/PwNnyp4X308alphBbyaZR3ckjY6R8e5HWptw7wiigk81LmdJf30KpuepIwc59iSKnoGK5oUWa+6eyeF4HRZQskaq7mRgMFyApb5IXYH9K76+ZJAoLMQFAJJJwAB1JJ6Cqr5x8ZgmFsTGxJZS7hiwIxghCANJ7MT9qFFVE7pYivsWtUe56tFmtDGwBZ2VYwQCPNO0f1bfVVTJ4sX8flMLiKZmz5kbRBQmGwPUuM5G+xON6sPkzxKh4i/kyoIrlTspOpWIzkxt7/AAex2zQ0vSXUPrxnD7vIqK/4fcWF81umiKQlCCvpXY61Ks/QAjrn43q7uQubRxG3BfAnjwsyjsSMhhjsw3+DkdqwvEflAXkQmSJZJogfQ2QJE7qSpBBH1DHcEd6qHkXicthetJENUaEpLg6IzHvqyz4GrbK5OSQAPahsm46ynOykvX1/BdnPfK5voAY8ieE64iGKkn8yFh0Djb4ODVFcP5oa0uvPRCkkTHEYLbDOl4n1flI2PfI2xXpOyvUnjWSNgyOoZSO4NUJ4gNDc8TuBGFVIiTIwKqWkCjXpB+ttQAwO6k7bmhH2bZJ9VEls0W3w3nqO6ltEgUutxFJKxz/ZBcABx7l8p+o71J6orkctJf2KhPL8mPBJ2LqSzEjYahq/U9Tmr1oZNdpf8aajnu/tilKUMApSlAKhXNXDIo723vG2KSRK5YkIAdSK2AN2GojrgdTU1qKeIvA5bm21Q7yQnX5ZAYSAdRg/mxnHvuO9DTpcdqlJ4T2ZKxWr5ntpZbSaOAKZJEKLqOkDV6WJPwpJ+1Q/w58RBPCkN0fLkB0I52R8dF1HYSgflPXY96sTNCNlcqJ4kuDQ8m8qJw23EYOqRjqlkxjW2MdOwA2H+5qHeOd4RFaRIAZHmLL77Lp77bl8b1O+Pcy29gmu4kVP3V6sx9lXqTVMcRtbjmTiCsgZYQMBsHEKg/nzsXPXA6lh7UNmkhOc3qJcLfPmT7wh4ZJHbSvKWDtLIpi2EcehiCIwNsE+22w9qntY3DeHpbxJFGMIihR3P6k9yepPuayaGG6ztJuQpStBzdzrBwuLzJdTEnCooySxGQCeij5P2zQhGLk8I3ruAMkgD52r6qibbxE/4hxC3a7cx2yyFtAP7IaQWj1rgl2L6Bk7ewFXTYcZguFDRSxyAkgFWB3HUbdx7UL79NKhpS8Pl+5HPEd0/DuJQmhVDIWwf2ur0Agnpt/OoJ4PlU4nKi6MNbZBTONjHnY7g7nOP6VnePVtj8JKGwQXXSOp3VtWemB09/UK0PhSPLvoJVlSRZdcci7+ZHkN5ZYHbSWCjKnGTj2yOnSktE/PPr6F90pShwyBeL88xtBDEMLIw82QnSiRjrrb2Jxt1OMDOcVj+G3IdqLZJ3C3LsTpZ1ygCMyDy0boDgnJ3Oe3Stnz1xeO2YGaQCNoJf2Zzl2DIBowPqAY9D3H6j58L+PrcW3lay0sJOrUMHDMSD7kZyMnf39yOmlZHSdUdllZx555/Y7eaPDG0voyFjWGQD0PGoXB/vKNmH8/YiqsvuX7jh8kUZ8yJtUgSRZNZkc7aoxlSikaVwfuTXoKoB4w8qm9tUeJQZonAXYZKvsRk9N8HPwaHuh1koTUZbp+JIeSuOteWiO+PNXKSDIPrU4J26Zxn71XHi7ykYV82PWLfLOURV0JIcAkgAEajvk56nptWR4H8Yeaa6VlCjREcKiooKkqPp74P8qtPinDI7qJ4ZV1RuMMP6Hsfmh5Oa0upbj+nw+P27iiuWvEmWzhNvEmEfAjZ3PobSPMZWYYAJ9WDkAn+O08J+WvxNzJNInm24jIJlGf2z416ckgnGr1exHTNSj/AJL2+kR/iLjyAxby8pjcgn1ac76V3+KnPDeGR20SxQoEjQYAH+p6k/JoW362rokqlvLlmt4JyXa2T64Y8PgqGJLMFONgT22A/St5SlDlTslY+qbbfmKUpQgKUpQClKUBCecPC6G/DtG5gkY6m07xs2ManjyBqxtqGD+tRmPwy4rENMV8FQHoJpUBHyoU4+xq3KUNUNXbGPTnK81kq+Dwde4CC+udYQlsRrhiWxkNM/qZdtsjarC4PwWGziEUEYjQdh3PuSdyfk1nUoQtvst/UxSuKUKCJ818S4g4kisLcgjYzSMiDJ/6SsfVgfmO3wariXws4rOCZGTLPrIebUC2MAsoBBOMjOe9XnmuaGyrVzqj0wSKJXwpvkbzWiR2Vo9klHqC9cgj2AGx7dDWj5mtbmAySPGYGlcsQUAYY3PqCjGSAcrjJX2xj0lXXPbrIpV1DKdiGAII+QdjQ2Q9qyw1ZFP6M892/N1xLa+T+LEhMZkEkgCtCyZJjEjgltajA+cY7138islpcxyzR6GCsVXUTIUxqLOuQqqFIIzjOBgHqJhz74RRNHJPZAxSqNRjX6GxudA6q22duuMY3qsoJJYZh5cbpI0egBc6iXjADnJzksVbHTfaht07hfW+hbd6836/J6cjkDAEdCAR96+qq7wv59mlnls705m1NozgEFR60IGwxgkff3FWjQ+fuqlVLpZEPFDlM8RsmCDM0R8yP5OMMv3Xp8gVTnKXFGsZfNhLrdozB4GUCOSNf7RNROoP6SQD7bbjf0lUT4vyDFJcLcwhFlDaypUaHb94nBYH9Ovwd6GvS6iMYuqzh+vqbDgvOVtdpqSQDBCsH9GGIzpy2AT+mc1B/GLnaH8N+GhdZHdlL6TkKqnO7LsG1AbZ7V886cgz3IQxWwLFSXRJdCq4zjRkhMsTk+nc9SO/zyp4PEmOS+WMBFAESYy25P7Zxs3XG3sN6F1denrxa5fLZ7mf4IcCeG0eeQEeeV0A9fLQHB98Es2M9gPerJr5jjCgAAAAYAGwAHQAe1fVDnW2O2bmxSlKFQpSlAKUpQClKUApSlAKUpQCuCfeofzZ4kw2BC4MjHsP61VHN3PN1fyaozJHGPpUEjB99qqlYlst2dCj2fbbu9l4/g9B3N0sSM7sFVRkk9AKjXL/AIjW19ctBFqyASGIwGA64qneH8zXE0Lwzu7IRhwTnK9m/UGtdwFZLHiUWGIGv0t+8D0H3qLnLKwal7OjCEut7935PTtcConbcxGe8gVSQCh1r2zj/SsfmrxEW3EqQAPJH9WfpB9tutWuaSyYFo7ZSUEt2s/0TWlRbkDnI8ThZmTQ6NpbG6nuCP6VKa9jJSWUUW1Sqm4T5QqmfFPk+4S5M9upkS4BL5IzG6AMdLN9GVQYwexHfFXNWHxfhSXcLwyDKOMH3HsQezA4IPuK9LNNe6Z9S+D+B5x4tNCLhJLcSQrgPFLl3kkbSMkA4GRICNj1J616C5W4wbm3RnI81QFkHQhh3K9VyMHB6ZxVBcVtZ+H3E0ErlTChETgasqSCPL/6QYZYlRscg9azOD89tYxokKDzWjVNaszaT5z6gUBIckaemP6Dt6jT9vWsP4Py8/X59E18s+KgfK3DuJ3RSW8uHhiGCIVVY5Hxn6yoygO2R1PxU+ocG2tVy6epP4cClcCuaFQrjVXNcUABrmuK5oBSlKAUpSgFKUoBSlKAVquaOJvbWsssa6mRcgf6/atrWh54tpJbGdIvqZCP1HcVGXDwW0pOyKfGUee24iZmaeckqM4A75J2H3NY03O0owI0jC9hpycfJ7mtc2TGUPZj/GsA5B6b1khI+m1Cez7mTfgvFVndXKBHOUbH0nUDpOO29dtvifMT7PESyP8AA3wf61quAz+XbOzDGWIQ+5GMnf223+TW04VxBZZA5GliGVs/KnBH3q5PYlF7PPgbwcylEFzER5kQKuCPgjP+tQrhXFiznJOXPq+STnP8d66rq6McjgE6WBU/INaaIaW2NUzRZGxVz29Iu3lPmyPh1u0aKr+osxzgk7D/ACH8qsnl7jaX1uk6AgOOh6gg4I/jXmjhFu0skcak6pWVB/3HFX4/HLTgtusDSDVFGDoG7Nk46fJr2ibec8I5ntimmvEl+qTz8iWUqneJ+Mc7E+UiRj59Rx89s/p/vUo8NObZuJJMLgr6SAmkaSVx6jsffG4q+NsZPCPn1NN4I5zHw5uJ8QuktokZx5cZmcsVVVC6lUAaVbVqyxJOBgDepvyjyHBw6MDAkkyGLsq7MF0+jbKjBPzua3vD+HR28YjiQIg6AD+Z9z8msmrTfbq5Sh2UMqHr1hClKUMQpSlAKUpQClKUApSlAKUpQClKUApSlAKweMWPnwvHnTqXY+x/pWdXDLkEHpXjWSUZOLTR5N5gthBcypqBAcjKnK9exrWsAfzVbXiH4ZRQHzIX3kJxER36nDVU09kyMR3B3HcVhx0vDPqlPtIKcN0/imZ/DbkLoV/VGmSFBwSewJPbNZF/xqSUjdYwpGkL2xWjL+4rvsLF7hwqDc/yqW/iR6o8KO533V2JDnvnJr5WxZdypwdwcdRX1xXhgtsIWzIcFh7ewqwuQeL3jLFbp5JQ6vLE6Flz10gjcA4o028Hrm4pz6cuPn8Tp8L+WpZbhbl1Iggy5YjAJCnAHv71GONcbe7llnY5LOf/AI52H6AYq3ZeNX0NvJDdW2mMJKhniGsaiDpbQoyEGeuKoOJiDpG5ycj3qfR0xwj5n2jqZauak9kjZm7XJxliPfp/T+NXF4I8HAiluTnVIdCnG2kfunuM/wCVUmiAMvmnK5GVX271bXBvGqG3jSIWuiJBpAVwSAO+MV5Wop5MMGk9y4qVFuV/Ee04i2iMssmPocYP2PepTWpNPg0J5FKUr09FKUoBSlKAUpSgFKUoBSlKAUpSgFKUoBSlcGgNDzZyx+NRMNoeM5U9jnqCKovnLl1beV11HzFPqB/zHxXpOtdf8u29w2qWGN292UE/c96psq6uOTqaLXuj3ZrMTzPYcqXFxFJMFxDECWkbYfoPcn4rFtOIyQqRHhc9Wx6v49q9Ncf5cS5s5LZAqBlwoAwARuNh81574lyneW7EPbSbHGQupfsRWayEoYwdfR6mvUdXU8b8eRoXgLHUxJPUk1JOWOLuskbs2mC3YOx/TOFB9z0xWTyRyjPfXCo0ZEIIMhYEDAI237npXZ4g3UXnNDbosVtASNK/mcZ1Mff2qMU/1SK/aGsr08OzrW7Rl8Q8Z755CyFI0/KmkNtnuT1NQTivFXnuDKwAZuulQoz3OBtXwp6E75r44l9Q7EgYq/OeT41zbeD7WIdSTqr7EDJsmD3J7/zrJ4Jw17zzFjwZEXUE/MwHXSO5x2rFaU9DswO46GorbkrkpGRZ3sisGGzqQQejA9iK9D+G/M/460XWwaaP0ydj/dJ/Ud6oPh3D5LuZYoELu3YdvknsKufkDw5m4dN50k4OpCrRqNjncZPwanWsS2WxdT1fIsGlKVpNIpSlAKUpQClKUApSlAKUpQClKUApSlAK4Nc0oDjNM1zXAoDmmKUoD5CAdB1qhOe+TZkvvLRCVuJGMbdvUckE/Gav2vl4wcZAONx8H4qE4KXJGSyU1z34ZJZ8Oikj9TwHVKemoN1P6A4qpZm8xMnqDXrq9tFnjaNxlXUqR8EV5v5y8OZ+HTEKrSQt9LquRv2IHQ5qucMboqnDvRrOR5HHELYxDMnmKMZwCO+ftmr/AOP+GdlfNrki0uTksh0k/rjY1CvA/k/CyXUyD1emMMu4wclhn/8AbVcFThHYshHCNJy3ydbcOUiBMFvqY+pj963dKVYlgmKUpQClKUApSlAKUpQClKUApSlAKUpQClKUApSlADXArmuAKA5rgimaCgGKVzSgFcMoPXeuaUBwBiuaUoBSlKAUpSgFabinMv4eVIjBM5kYKhTyiGOMnAaQNhRnJIwMVua0t5wDXOZhqD6QgYTSJ6NjjSNgM7nHXbNePPcWVuKfvGF/zCtvaTV5Pm6cLq/tPL8v6v7XV+Xp81kXHOkEbXKkOTbJrfAHqAA1CM6sMykqG6YLCur/AMKLq1+TFq8/8TnzJP7bGA3Tp309M710PyLE2cwx5YSBmEsodhJ/aeY/V8k9+m2Kh75fnT+D9evqZI56tyjOutlQQEkAf+tJ5SjBbIZX2YHGMHrWxueYIYpPKZzr2zhWYLq2XWwGEBPTURnBrVzcqhjK3lRap2jaX9pIoYxsHQ4A2OoAnHXvXyeXJNRbSmSFB/8AMT+sKSyiUY9YBYjfscdNq994g+x7s+sfkzF50tPT+0I1MirqR01ayQjLqUZQkfUNvnesyw45DcHEb6vVIvQ4zGQr4z1wSN6j03JIcKHiikCgKPMnmfCgMAo1D6fUdvgHsMbLgnLxt3DYjjRQ+lIyzDU+jUSX6DEagAD3Nerq7zyfY49zOfPBvqUpUigUpSgFKUoBSlKAVwaUoDm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215900" y="-8858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zwani.com/graphics/thank_you/images/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48006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BCC-84C2-47C6-8C07-F570FACF2168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2400" cy="762000"/>
          </a:xfrm>
        </p:spPr>
        <p:txBody>
          <a:bodyPr/>
          <a:lstStyle/>
          <a:p>
            <a:pPr algn="ctr"/>
            <a:r>
              <a:rPr lang="en-US" altLang="zh-CN" dirty="0" smtClean="0"/>
              <a:t>Study </a:t>
            </a:r>
            <a:r>
              <a:rPr lang="en-US" altLang="zh-CN" dirty="0" smtClean="0"/>
              <a:t>Background</a:t>
            </a:r>
            <a:endParaRPr lang="en-US" altLang="zh-CN" sz="3200" b="1" i="1" dirty="0">
              <a:solidFill>
                <a:srgbClr val="FF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27660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133600" y="1600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956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China has undergone </a:t>
            </a:r>
            <a:endParaRPr lang="en-GB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en-GB" dirty="0" smtClean="0"/>
              <a:t> rapid </a:t>
            </a:r>
            <a:r>
              <a:rPr lang="en-GB" dirty="0"/>
              <a:t>economic growth, </a:t>
            </a:r>
            <a:endParaRPr lang="en-GB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en-GB" dirty="0" smtClean="0"/>
              <a:t> urbanization </a:t>
            </a:r>
            <a:r>
              <a:rPr lang="en-GB" dirty="0"/>
              <a:t>and industrialization, </a:t>
            </a:r>
            <a:endParaRPr lang="en-GB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en-GB" dirty="0" smtClean="0"/>
              <a:t> an </a:t>
            </a:r>
            <a:r>
              <a:rPr lang="en-GB" dirty="0"/>
              <a:t>ageing population </a:t>
            </a: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has </a:t>
            </a:r>
            <a:r>
              <a:rPr lang="en-GB" dirty="0"/>
              <a:t>seen a dramatic increase in the incidence and prevalence of coronary heart disease, especially acute myocardial infarction (MI</a:t>
            </a:r>
            <a:r>
              <a:rPr lang="en-GB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/>
              <a:t>The evidence suggests that rehabilitation plays a significant role in enhancing recovery from an acute cardiac event 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7378218"/>
              </p:ext>
            </p:extLst>
          </p:nvPr>
        </p:nvGraphicFramePr>
        <p:xfrm>
          <a:off x="1884575" y="874338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1505079" y="111344"/>
            <a:ext cx="6683765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u="none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altLang="ja-JP" b="1" dirty="0" smtClean="0"/>
              <a:t>Phases of </a:t>
            </a:r>
            <a:r>
              <a:rPr lang="en-GB" altLang="zh-TW" b="1" dirty="0" smtClean="0"/>
              <a:t>CRP </a:t>
            </a:r>
            <a:r>
              <a:rPr lang="en-GB" altLang="zh-TW" sz="1800" b="1" dirty="0" smtClean="0"/>
              <a:t>(AHA)</a:t>
            </a:r>
            <a:endParaRPr lang="en-US" altLang="zh-TW" sz="1800" b="1" dirty="0"/>
          </a:p>
        </p:txBody>
      </p:sp>
    </p:spTree>
    <p:extLst>
      <p:ext uri="{BB962C8B-B14F-4D97-AF65-F5344CB8AC3E}">
        <p14:creationId xmlns:p14="http://schemas.microsoft.com/office/powerpoint/2010/main" val="5153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9946-5074-4E85-8350-C5A89AC9D064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1" y="99321"/>
            <a:ext cx="8534400" cy="815079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ja-JP" b="1" dirty="0"/>
              <a:t>Components of </a:t>
            </a:r>
            <a:r>
              <a:rPr lang="en-GB" altLang="ja-JP" b="1" dirty="0" smtClean="0"/>
              <a:t>out-patients </a:t>
            </a:r>
            <a:r>
              <a:rPr lang="en-GB" altLang="zh-TW" b="1" dirty="0" smtClean="0"/>
              <a:t>CRP </a:t>
            </a:r>
            <a:r>
              <a:rPr lang="en-GB" altLang="zh-TW" sz="1800" b="1" dirty="0" smtClean="0"/>
              <a:t>(AHA)</a:t>
            </a:r>
            <a:endParaRPr lang="en-US" altLang="zh-TW" sz="1800" b="1" dirty="0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028586" y="3466979"/>
            <a:ext cx="1295400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</a:rPr>
              <a:t>CRP</a:t>
            </a:r>
          </a:p>
        </p:txBody>
      </p:sp>
      <p:pic>
        <p:nvPicPr>
          <p:cNvPr id="12297" name="Picture 9" descr="patient-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93" y="1380211"/>
            <a:ext cx="2160588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736195" y="669084"/>
            <a:ext cx="194945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GB" altLang="ja-JP" dirty="0">
                <a:solidFill>
                  <a:schemeClr val="bg1">
                    <a:lumMod val="95000"/>
                  </a:schemeClr>
                </a:solidFill>
              </a:rPr>
              <a:t>Patient education</a:t>
            </a:r>
            <a:endParaRPr lang="en-US" altLang="zh-TW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304" name="Picture 16" descr="328973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33" y="2982792"/>
            <a:ext cx="1770063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389185" y="4922723"/>
            <a:ext cx="2246984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zh-TW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en-GB" altLang="ja-JP" dirty="0">
                <a:solidFill>
                  <a:schemeClr val="bg1">
                    <a:lumMod val="95000"/>
                  </a:schemeClr>
                </a:solidFill>
              </a:rPr>
              <a:t>hysical exercise training</a:t>
            </a:r>
            <a:endParaRPr lang="en-US" altLang="zh-TW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307" name="Picture 19" descr="Risk_Fac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82" y="3326057"/>
            <a:ext cx="259715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052039" y="4762378"/>
            <a:ext cx="226963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zh-TW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en-GB" altLang="ja-JP" dirty="0">
                <a:solidFill>
                  <a:schemeClr val="bg1">
                    <a:lumMod val="95000"/>
                  </a:schemeClr>
                </a:solidFill>
              </a:rPr>
              <a:t>isk factor modification</a:t>
            </a:r>
            <a:endParaRPr lang="en-US" altLang="zh-TW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310" name="Picture 22" descr="stres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44" y="4768484"/>
            <a:ext cx="1570037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3377296" y="6381751"/>
            <a:ext cx="325762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GB" altLang="zh-TW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en-GB" altLang="ja-JP" dirty="0">
                <a:solidFill>
                  <a:schemeClr val="bg1">
                    <a:lumMod val="95000"/>
                  </a:schemeClr>
                </a:solidFill>
              </a:rPr>
              <a:t>sycho-social management</a:t>
            </a:r>
            <a:endParaRPr lang="en-US" altLang="zh-TW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>
            <a:off x="3309448" y="3971009"/>
            <a:ext cx="719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4676286" y="4475042"/>
            <a:ext cx="0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5364164" y="3965026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4676287" y="3032920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1"/>
            <a:ext cx="6675734" cy="6553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Over 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the past decade, the </a:t>
            </a:r>
            <a:r>
              <a:rPr lang="en-US" sz="2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centre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/hospital-based 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cardiac rehabilitation (CR)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programmes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have been well developed, and the benefits of attending those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programmes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have been widely documented .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Unfortunately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, the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programme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uptake rates are disappointingly low with only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10-40%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participation reported consistently in the literature.</a:t>
            </a:r>
          </a:p>
          <a:p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Home-based CR </a:t>
            </a:r>
            <a:r>
              <a:rPr lang="en-US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progaramme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may be more practical and feasible for Chinese patients with 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Different approaches:</a:t>
            </a:r>
          </a:p>
          <a:p>
            <a:pPr marL="0" indent="0">
              <a:buNone/>
            </a:pPr>
            <a:r>
              <a:rPr lang="en-US" altLang="zh-HK" sz="2000" dirty="0" smtClean="0">
                <a:solidFill>
                  <a:srgbClr val="000000"/>
                </a:solidFill>
              </a:rPr>
              <a:t>       </a:t>
            </a:r>
            <a:r>
              <a:rPr lang="en-US" altLang="zh-HK" sz="2000" dirty="0" smtClean="0">
                <a:solidFill>
                  <a:srgbClr val="000000"/>
                </a:solidFill>
                <a:sym typeface="Wingdings 2"/>
              </a:rPr>
              <a:t>  </a:t>
            </a:r>
            <a:r>
              <a:rPr lang="en-US" altLang="zh-HK" sz="2000" dirty="0" smtClean="0">
                <a:solidFill>
                  <a:srgbClr val="000000"/>
                </a:solidFill>
              </a:rPr>
              <a:t>Home-based </a:t>
            </a:r>
            <a:r>
              <a:rPr lang="en-US" altLang="zh-HK" sz="2000" dirty="0">
                <a:solidFill>
                  <a:srgbClr val="000000"/>
                </a:solidFill>
              </a:rPr>
              <a:t>Exercise Training CRPs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altLang="zh-HK" sz="2000" dirty="0" smtClean="0">
                <a:solidFill>
                  <a:srgbClr val="000000"/>
                </a:solidFill>
              </a:rPr>
              <a:t>       </a:t>
            </a:r>
            <a:r>
              <a:rPr lang="en-US" altLang="zh-HK" sz="2000" dirty="0" smtClean="0">
                <a:solidFill>
                  <a:srgbClr val="000000"/>
                </a:solidFill>
                <a:sym typeface="Wingdings 2"/>
              </a:rPr>
              <a:t>  </a:t>
            </a:r>
            <a:r>
              <a:rPr lang="en-US" altLang="zh-HK" sz="2000" b="1" dirty="0" smtClean="0">
                <a:solidFill>
                  <a:srgbClr val="000000"/>
                </a:solidFill>
                <a:hlinkClick r:id="rId3"/>
              </a:rPr>
              <a:t>Heart </a:t>
            </a:r>
            <a:r>
              <a:rPr lang="en-US" altLang="zh-HK" sz="2000" b="1" dirty="0">
                <a:solidFill>
                  <a:srgbClr val="000000"/>
                </a:solidFill>
                <a:hlinkClick r:id="rId3"/>
              </a:rPr>
              <a:t>Manual </a:t>
            </a:r>
            <a:r>
              <a:rPr lang="en-US" altLang="zh-HK" sz="2000" b="1" dirty="0" smtClean="0">
                <a:solidFill>
                  <a:srgbClr val="000000"/>
                </a:solidFill>
                <a:hlinkClick r:id="rId3"/>
              </a:rPr>
              <a:t>Approach</a:t>
            </a:r>
            <a:endParaRPr lang="en-US" altLang="zh-HK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altLang="zh-TW" sz="2000" b="1" dirty="0" smtClean="0">
                <a:solidFill>
                  <a:srgbClr val="000000"/>
                </a:solidFill>
                <a:hlinkClick r:id="rId3"/>
              </a:rPr>
              <a:t>www.theheartmanual.com/Programmes/Pages/default.aspx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zh-TW" sz="2000" b="1" dirty="0">
              <a:solidFill>
                <a:srgbClr val="000000"/>
              </a:solidFill>
            </a:endParaRPr>
          </a:p>
          <a:p>
            <a:endParaRPr lang="en-SG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5" descr="CardiacReh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33" y="1524000"/>
            <a:ext cx="2284809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00200"/>
            <a:ext cx="7315200" cy="3048000"/>
          </a:xfrm>
        </p:spPr>
        <p:txBody>
          <a:bodyPr>
            <a:normAutofit fontScale="62500" lnSpcReduction="20000"/>
          </a:bodyPr>
          <a:lstStyle/>
          <a:p>
            <a:pPr marL="109728" indent="0" algn="just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sz="3800" b="1" dirty="0"/>
              <a:t>We hypothesized that a home-based </a:t>
            </a:r>
            <a:r>
              <a:rPr lang="en-US" sz="3800" b="1" dirty="0" err="1"/>
              <a:t>programme</a:t>
            </a:r>
            <a:r>
              <a:rPr lang="en-US" sz="3800" b="1" dirty="0"/>
              <a:t> would provide an effective and viable alternative to usual care in improving HRQL and psychological status.</a:t>
            </a:r>
          </a:p>
          <a:p>
            <a:pPr marL="109728" indent="0" algn="just">
              <a:lnSpc>
                <a:spcPct val="170000"/>
              </a:lnSpc>
              <a:spcBef>
                <a:spcPts val="600"/>
              </a:spcBef>
              <a:buNone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Aim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0982"/>
            <a:ext cx="7807036" cy="523701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Study design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GB" sz="2400" dirty="0"/>
              <a:t>A randomised controlled study </a:t>
            </a:r>
          </a:p>
          <a:p>
            <a:pPr>
              <a:spcBef>
                <a:spcPts val="1200"/>
              </a:spcBef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Study </a:t>
            </a:r>
            <a:r>
              <a:rPr lang="x-none" sz="2800" b="1" i="1" smtClean="0">
                <a:latin typeface="Arial" pitchFamily="34" charset="0"/>
                <a:cs typeface="Arial" pitchFamily="34" charset="0"/>
              </a:rPr>
              <a:t>setting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 smtClean="0"/>
              <a:t>the </a:t>
            </a:r>
            <a:r>
              <a:rPr lang="en-GB" dirty="0"/>
              <a:t>cardiovascular units of two university-based </a:t>
            </a:r>
            <a:r>
              <a:rPr lang="en-GB" dirty="0" smtClean="0"/>
              <a:t>teaching hospitals in </a:t>
            </a:r>
            <a:r>
              <a:rPr lang="en-GB" dirty="0"/>
              <a:t>the city of Xi’an in Shaanxi Province in </a:t>
            </a:r>
            <a:r>
              <a:rPr lang="en-GB" dirty="0" smtClean="0"/>
              <a:t>China</a:t>
            </a:r>
            <a:r>
              <a:rPr lang="en-GB" dirty="0"/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800" b="1" i="1" dirty="0">
                <a:latin typeface="Arial" pitchFamily="34" charset="0"/>
                <a:cs typeface="Arial" pitchFamily="34" charset="0"/>
              </a:rPr>
              <a:t>Sampling</a:t>
            </a:r>
          </a:p>
          <a:p>
            <a:pPr marL="109728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/>
              <a:t>convenience</a:t>
            </a:r>
            <a:r>
              <a:rPr lang="en-GB" dirty="0" smtClean="0"/>
              <a:t> </a:t>
            </a:r>
            <a:r>
              <a:rPr lang="en-GB" dirty="0"/>
              <a:t>sample of </a:t>
            </a:r>
            <a:r>
              <a:rPr lang="en-GB" b="1" dirty="0" smtClean="0"/>
              <a:t>160 </a:t>
            </a:r>
            <a:r>
              <a:rPr lang="en-GB" b="1" dirty="0"/>
              <a:t>MI </a:t>
            </a:r>
            <a:r>
              <a:rPr lang="en-GB" b="1" dirty="0" smtClean="0"/>
              <a:t>patients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2050" name="Picture 2" descr="http://upload.wikimedia.org/wikipedia/commons/thumb/e/ef/Xi'an_montage.png/250px-Xi'an_mont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89" y="-6928"/>
            <a:ext cx="2355273" cy="30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53400" y="227237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Xi’an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534400" cy="5376672"/>
          </a:xfrm>
        </p:spPr>
        <p:txBody>
          <a:bodyPr>
            <a:normAutofit/>
          </a:bodyPr>
          <a:lstStyle/>
          <a:p>
            <a:pPr marL="109728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b="1" i="1" dirty="0" smtClean="0"/>
              <a:t>-- </a:t>
            </a:r>
            <a:r>
              <a:rPr lang="en-GB" b="1" i="1" dirty="0"/>
              <a:t>Inclusion criteria include patients: 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GB" sz="2400" dirty="0"/>
              <a:t>(1) </a:t>
            </a:r>
            <a:r>
              <a:rPr lang="en-US" sz="2400" dirty="0"/>
              <a:t>a documented diagnosis of acute MI; </a:t>
            </a:r>
          </a:p>
          <a:p>
            <a:pPr marL="109728" indent="0">
              <a:buNone/>
            </a:pPr>
            <a:r>
              <a:rPr lang="en-US" sz="2400" dirty="0"/>
              <a:t>(2) able to speak and read Chinese; </a:t>
            </a:r>
          </a:p>
          <a:p>
            <a:pPr marL="109728" indent="0">
              <a:buNone/>
            </a:pPr>
            <a:r>
              <a:rPr lang="en-US" sz="2400" dirty="0"/>
              <a:t>(3) </a:t>
            </a:r>
            <a:r>
              <a:rPr lang="en-US" sz="2400" dirty="0" smtClean="0"/>
              <a:t>living </a:t>
            </a:r>
            <a:r>
              <a:rPr lang="en-US" sz="2400" dirty="0"/>
              <a:t>at </a:t>
            </a:r>
            <a:r>
              <a:rPr lang="en-US" sz="2400" dirty="0" smtClean="0"/>
              <a:t>home after hospital discharge; </a:t>
            </a:r>
          </a:p>
          <a:p>
            <a:pPr marL="109728" indent="0">
              <a:buNone/>
            </a:pPr>
            <a:r>
              <a:rPr lang="en-US" sz="2400" dirty="0" smtClean="0"/>
              <a:t>(4) available for telephone follow-up; </a:t>
            </a:r>
            <a:endParaRPr lang="en-US" sz="2400" dirty="0"/>
          </a:p>
          <a:p>
            <a:pPr marL="109728" indent="0">
              <a:spcBef>
                <a:spcPts val="1200"/>
              </a:spcBef>
              <a:buNone/>
            </a:pPr>
            <a:r>
              <a:rPr lang="en-US" b="1" i="1" dirty="0" smtClean="0"/>
              <a:t>-- </a:t>
            </a:r>
            <a:r>
              <a:rPr lang="en-US" b="1" i="1" dirty="0"/>
              <a:t>Exclusion criteria were: 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/>
              <a:t>(1) a known history of major psychiatric illness;</a:t>
            </a:r>
          </a:p>
          <a:p>
            <a:pPr marL="109728" indent="0">
              <a:buNone/>
            </a:pPr>
            <a:r>
              <a:rPr lang="en-US" sz="2400" dirty="0"/>
              <a:t>(2)  pre-existing mobility problems;</a:t>
            </a:r>
          </a:p>
          <a:p>
            <a:pPr marL="109728" indent="0">
              <a:buNone/>
            </a:pPr>
            <a:r>
              <a:rPr lang="en-US" sz="2400" dirty="0"/>
              <a:t>(3)  unstable angina;</a:t>
            </a:r>
          </a:p>
          <a:p>
            <a:pPr marL="109728" indent="0">
              <a:buNone/>
            </a:pPr>
            <a:r>
              <a:rPr lang="en-US" sz="2400" dirty="0"/>
              <a:t>(4)  severe </a:t>
            </a:r>
            <a:r>
              <a:rPr lang="en-US" sz="2400" dirty="0" smtClean="0"/>
              <a:t>complications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5EF-A5A1-4EC3-BA5C-80B1C5A4EC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6&quot;/&gt;&lt;/object&gt;&lt;object type=&quot;3&quot; unique_id=&quot;10004&quot;&gt;&lt;property id=&quot;20148&quot; value=&quot;5&quot;/&gt;&lt;property id=&quot;20300&quot; value=&quot;Slide 2 - &amp;quot;Effects of home-based rehabilitation for patients with acute myocardial infarction: A randomized controlled trial  &quot;/&gt;&lt;property id=&quot;20307&quot; value=&quot;256&quot;/&gt;&lt;/object&gt;&lt;object type=&quot;3&quot; unique_id=&quot;10005&quot;&gt;&lt;property id=&quot;20148&quot; value=&quot;5&quot;/&gt;&lt;property id=&quot;20300&quot; value=&quot;Slide 3 - &amp;quot;Study Background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Study Background (Con’t)&amp;quot;&quot;/&gt;&lt;property id=&quot;20307&quot; value=&quot;277&quot;/&gt;&lt;/object&gt;&lt;object type=&quot;3&quot; unique_id=&quot;10007&quot;&gt;&lt;property id=&quot;20148&quot; value=&quot;5&quot;/&gt;&lt;property id=&quot;20300&quot; value=&quot;Slide 5 - &amp;quot;Study Aim&amp;quot;&quot;/&gt;&lt;property id=&quot;20307&quot; value=&quot;264&quot;/&gt;&lt;/object&gt;&lt;object type=&quot;3&quot; unique_id=&quot;10008&quot;&gt;&lt;property id=&quot;20148&quot; value=&quot;5&quot;/&gt;&lt;property id=&quot;20300&quot; value=&quot;Slide 6 - &amp;quot;Methods&amp;quot;&quot;/&gt;&lt;property id=&quot;20307&quot; value=&quot;265&quot;/&gt;&lt;/object&gt;&lt;object type=&quot;3&quot; unique_id=&quot;10009&quot;&gt;&lt;property id=&quot;20148&quot; value=&quot;5&quot;/&gt;&lt;property id=&quot;20300&quot; value=&quot;Slide 7 - &amp;quot;Methods (Con’t)&amp;quot;&quot;/&gt;&lt;property id=&quot;20307&quot; value=&quot;307&quot;/&gt;&lt;/object&gt;&lt;object type=&quot;3&quot; unique_id=&quot;10010&quot;&gt;&lt;property id=&quot;20148&quot; value=&quot;5&quot;/&gt;&lt;property id=&quot;20300&quot; value=&quot;Slide 8 - &amp;quot;Methods (Con’t)&amp;quot;&quot;/&gt;&lt;property id=&quot;20307&quot; value=&quot;278&quot;/&gt;&lt;/object&gt;&lt;object type=&quot;3&quot; unique_id=&quot;10011&quot;&gt;&lt;property id=&quot;20148&quot; value=&quot;5&quot;/&gt;&lt;property id=&quot;20300&quot; value=&quot;Slide 9 - &amp;quot;Methods (Con’t)&amp;quot;&quot;/&gt;&lt;property id=&quot;20307&quot; value=&quot;266&quot;/&gt;&lt;/object&gt;&lt;object type=&quot;3&quot; unique_id=&quot;10012&quot;&gt;&lt;property id=&quot;20148&quot; value=&quot;5&quot;/&gt;&lt;property id=&quot;20300&quot; value=&quot;Slide 10 - &amp;quot;Methods (Con’t)&amp;quot;&quot;/&gt;&lt;property id=&quot;20307&quot; value=&quot;281&quot;/&gt;&lt;/object&gt;&lt;object type=&quot;3&quot; unique_id=&quot;10013&quot;&gt;&lt;property id=&quot;20148&quot; value=&quot;5&quot;/&gt;&lt;property id=&quot;20300&quot; value=&quot;Slide 11 - &amp;quot;Methods (Con’t)&amp;quot;&quot;/&gt;&lt;property id=&quot;20307&quot; value=&quot;280&quot;/&gt;&lt;/object&gt;&lt;object type=&quot;3&quot; unique_id=&quot;10014&quot;&gt;&lt;property id=&quot;20148&quot; value=&quot;5&quot;/&gt;&lt;property id=&quot;20300&quot; value=&quot;Slide 12 - &amp;quot;Results: Sociodemographics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Results: Clinical Data&amp;quot;&quot;/&gt;&lt;property id=&quot;20307&quot; value=&quot;283&quot;/&gt;&lt;/object&gt;&lt;object type=&quot;3&quot; unique_id=&quot;10016&quot;&gt;&lt;property id=&quot;20148&quot; value=&quot;5&quot;/&gt;&lt;property id=&quot;20300&quot; value=&quot;Slide 14 - &amp;quot;Results – SF-36 (Group Effect)&amp;quot;&quot;/&gt;&lt;property id=&quot;20307&quot; value=&quot;309&quot;/&gt;&lt;/object&gt;&lt;object type=&quot;3&quot; unique_id=&quot;10017&quot;&gt;&lt;property id=&quot;20148&quot; value=&quot;5&quot;/&gt;&lt;property id=&quot;20300&quot; value=&quot;Slide 15 - &amp;quot;Results – MIDAS (Group Effect)&amp;quot;&quot;/&gt;&lt;property id=&quot;20307&quot; value=&quot;310&quot;/&gt;&lt;/object&gt;&lt;object type=&quot;3&quot; unique_id=&quot;10018&quot;&gt;&lt;property id=&quot;20148&quot; value=&quot;5&quot;/&gt;&lt;property id=&quot;20300&quot; value=&quot;Slide 16 - &amp;quot;Results – HADS (Group Effect)&amp;quot;&quot;/&gt;&lt;property id=&quot;20307&quot; value=&quot;311&quot;/&gt;&lt;/object&gt;&lt;object type=&quot;3&quot; unique_id=&quot;10019&quot;&gt;&lt;property id=&quot;20148&quot; value=&quot;5&quot;/&gt;&lt;property id=&quot;20300&quot; value=&quot;Slide 17 - &amp;quot;Discussion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Discussion (Con’t)&amp;quot;&quot;/&gt;&lt;property id=&quot;20307&quot; value=&quot;308&quot;/&gt;&lt;/object&gt;&lt;object type=&quot;3&quot; unique_id=&quot;10021&quot;&gt;&lt;property id=&quot;20148&quot; value=&quot;5&quot;/&gt;&lt;property id=&quot;20300&quot; value=&quot;Slide 19 - &amp;quot;Conclusion&amp;quot;&quot;/&gt;&lt;property id=&quot;20307&quot; value=&quot;274&quot;/&gt;&lt;/object&gt;&lt;object type=&quot;3&quot; unique_id=&quot;10022&quot;&gt;&lt;property id=&quot;20148&quot; value=&quot;5&quot;/&gt;&lt;property id=&quot;20300&quot; value=&quot;Slide 20&quot;/&gt;&lt;property id=&quot;20307&quot; value=&quot;275&quot;/&gt;&lt;/object&gt;&lt;/object&gt;&lt;object type=&quot;8&quot; unique_id=&quot;1004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1238</TotalTime>
  <Words>1358</Words>
  <Application>Microsoft Office PowerPoint</Application>
  <PresentationFormat>On-screen Show (4:3)</PresentationFormat>
  <Paragraphs>197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PowerPoint Presentation</vt:lpstr>
      <vt:lpstr>Effects of home-based rehabilitation for patients with acute myocardial infarction: A randomized controlled trial  </vt:lpstr>
      <vt:lpstr>Study Background</vt:lpstr>
      <vt:lpstr>PowerPoint Presentation</vt:lpstr>
      <vt:lpstr>Components of out-patients CRP (AHA)</vt:lpstr>
      <vt:lpstr>PowerPoint Presentation</vt:lpstr>
      <vt:lpstr>Study Aim</vt:lpstr>
      <vt:lpstr>Methods</vt:lpstr>
      <vt:lpstr>Methods (Con’t)</vt:lpstr>
      <vt:lpstr>PowerPoint Presentation</vt:lpstr>
      <vt:lpstr>Methods (Con’t)</vt:lpstr>
      <vt:lpstr>Methods (Con’t)</vt:lpstr>
      <vt:lpstr>PowerPoint Presentation</vt:lpstr>
      <vt:lpstr>PowerPoint Presentation</vt:lpstr>
      <vt:lpstr>PowerPoint Presentation</vt:lpstr>
      <vt:lpstr>Results: Sociodemographics</vt:lpstr>
      <vt:lpstr>Results: Clinical Data</vt:lpstr>
      <vt:lpstr>Results – SF-36 (Group Effect)</vt:lpstr>
      <vt:lpstr>Results – MIDAS (Group Effect)</vt:lpstr>
      <vt:lpstr>Results – HADS (Group Effect)</vt:lpstr>
      <vt:lpstr>Results: Cardiac risk factors</vt:lpstr>
      <vt:lpstr>Comparison of unplanned health service use (Mean, SD) at the 6-month post-test study endpoint between the study groups</vt:lpstr>
      <vt:lpstr>Discussion</vt:lpstr>
      <vt:lpstr>Discussion (Con’t)</vt:lpstr>
      <vt:lpstr>Limitations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Wenru</dc:creator>
  <cp:lastModifiedBy>Administrator</cp:lastModifiedBy>
  <cp:revision>75</cp:revision>
  <cp:lastPrinted>2013-11-20T06:44:54Z</cp:lastPrinted>
  <dcterms:created xsi:type="dcterms:W3CDTF">2012-05-18T05:47:41Z</dcterms:created>
  <dcterms:modified xsi:type="dcterms:W3CDTF">2015-07-28T09:25:21Z</dcterms:modified>
</cp:coreProperties>
</file>