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9" r:id="rId3"/>
    <p:sldId id="292" r:id="rId4"/>
    <p:sldId id="293" r:id="rId5"/>
    <p:sldId id="282" r:id="rId6"/>
    <p:sldId id="283" r:id="rId7"/>
    <p:sldId id="284" r:id="rId8"/>
    <p:sldId id="286" r:id="rId9"/>
    <p:sldId id="285" r:id="rId10"/>
    <p:sldId id="269" r:id="rId11"/>
    <p:sldId id="262" r:id="rId12"/>
    <p:sldId id="272" r:id="rId13"/>
    <p:sldId id="302" r:id="rId14"/>
    <p:sldId id="297" r:id="rId15"/>
    <p:sldId id="298" r:id="rId16"/>
    <p:sldId id="273" r:id="rId17"/>
    <p:sldId id="287" r:id="rId18"/>
    <p:sldId id="300" r:id="rId19"/>
    <p:sldId id="301" r:id="rId20"/>
    <p:sldId id="275" r:id="rId21"/>
    <p:sldId id="277" r:id="rId22"/>
    <p:sldId id="290" r:id="rId23"/>
    <p:sldId id="291" r:id="rId24"/>
    <p:sldId id="295" r:id="rId25"/>
    <p:sldId id="296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2DC"/>
    <a:srgbClr val="F47499"/>
    <a:srgbClr val="5A3DD7"/>
    <a:srgbClr val="3B22A6"/>
    <a:srgbClr val="C81A9A"/>
    <a:srgbClr val="50F2C8"/>
    <a:srgbClr val="00B050"/>
    <a:srgbClr val="F2608A"/>
    <a:srgbClr val="66FF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117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60;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ri%20%20Avula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3437474482356368"/>
          <c:y val="3.4733814523184657E-2"/>
          <c:w val="0.8498600174978137"/>
          <c:h val="0.7833869203849507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111111111111114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12 Days</c:v>
                </c:pt>
                <c:pt idx="1">
                  <c:v>15 Days</c:v>
                </c:pt>
                <c:pt idx="2">
                  <c:v>18 Days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6168</c:v>
                </c:pt>
                <c:pt idx="1">
                  <c:v>6073</c:v>
                </c:pt>
                <c:pt idx="2">
                  <c:v>5871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dLbls>
            <c:dLbl>
              <c:idx val="2"/>
              <c:layout>
                <c:manualLayout>
                  <c:x val="1.388888888888893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12 Days</c:v>
                </c:pt>
                <c:pt idx="1">
                  <c:v>15 Days</c:v>
                </c:pt>
                <c:pt idx="2">
                  <c:v>18 Days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6280</c:v>
                </c:pt>
                <c:pt idx="1">
                  <c:v>6108</c:v>
                </c:pt>
                <c:pt idx="2">
                  <c:v>5782</c:v>
                </c:pt>
              </c:numCache>
            </c:numRef>
          </c:val>
        </c:ser>
        <c:gapWidth val="300"/>
        <c:axId val="38325632"/>
        <c:axId val="38327808"/>
      </c:barChart>
      <c:catAx>
        <c:axId val="38325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Age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of Seedlings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8327808"/>
        <c:crosses val="autoZero"/>
        <c:auto val="1"/>
        <c:lblAlgn val="ctr"/>
        <c:lblOffset val="100"/>
      </c:catAx>
      <c:valAx>
        <c:axId val="383278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Grain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Yield Kg ha</a:t>
                </a:r>
                <a:r>
                  <a:rPr lang="en-US" sz="2000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8325632"/>
        <c:crosses val="autoZero"/>
        <c:crossBetween val="between"/>
      </c:valAx>
      <c:spPr>
        <a:noFill/>
      </c:spPr>
    </c:plotArea>
    <c:plotVisOnly val="1"/>
  </c:chart>
  <c:spPr>
    <a:ln w="3175"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0"/>
  <c:chart>
    <c:autoTitleDeleted val="1"/>
    <c:plotArea>
      <c:layout>
        <c:manualLayout>
          <c:layoutTarget val="inner"/>
          <c:xMode val="edge"/>
          <c:yMode val="edge"/>
          <c:x val="0.12067936423201339"/>
          <c:y val="4.7696996208807282E-2"/>
          <c:w val="0.83042712881228731"/>
          <c:h val="0.7000535870516185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3B22A6"/>
            </a:solidFill>
          </c:spPr>
          <c:dLbls>
            <c:txPr>
              <a:bodyPr/>
              <a:lstStyle/>
              <a:p>
                <a:pPr>
                  <a:defRPr sz="1100">
                    <a:latin typeface="+mj-lt"/>
                    <a:cs typeface="Times New Roman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Sheet1!$D$4:$D$8</c:f>
              <c:strCache>
                <c:ptCount val="5"/>
                <c:pt idx="0">
                  <c:v>30x12</c:v>
                </c:pt>
                <c:pt idx="1">
                  <c:v>30x14</c:v>
                </c:pt>
                <c:pt idx="2">
                  <c:v>30x16</c:v>
                </c:pt>
                <c:pt idx="3">
                  <c:v>30x18</c:v>
                </c:pt>
                <c:pt idx="4">
                  <c:v>30x21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5896</c:v>
                </c:pt>
                <c:pt idx="1">
                  <c:v>6017</c:v>
                </c:pt>
                <c:pt idx="2">
                  <c:v>6118</c:v>
                </c:pt>
                <c:pt idx="3">
                  <c:v>6106</c:v>
                </c:pt>
                <c:pt idx="4">
                  <c:v>6018</c:v>
                </c:pt>
              </c:numCache>
            </c:numRef>
          </c:val>
        </c:ser>
        <c:ser>
          <c:idx val="1"/>
          <c:order val="1"/>
          <c:spPr>
            <a:solidFill>
              <a:srgbClr val="C81A9A"/>
            </a:solidFill>
          </c:spPr>
          <c:dLbls>
            <c:dLbl>
              <c:idx val="1"/>
              <c:layout>
                <c:manualLayout>
                  <c:x val="1.6027657559754185E-2"/>
                  <c:y val="1.3888888888888959E-2"/>
                </c:manualLayout>
              </c:layout>
              <c:showVal val="1"/>
            </c:dLbl>
            <c:dLbl>
              <c:idx val="3"/>
              <c:layout>
                <c:manualLayout>
                  <c:x val="8.0710250201775618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29943502824858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+mj-lt"/>
                    <a:cs typeface="Times New Roman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Sheet1!$D$4:$D$8</c:f>
              <c:strCache>
                <c:ptCount val="5"/>
                <c:pt idx="0">
                  <c:v>30x12</c:v>
                </c:pt>
                <c:pt idx="1">
                  <c:v>30x14</c:v>
                </c:pt>
                <c:pt idx="2">
                  <c:v>30x16</c:v>
                </c:pt>
                <c:pt idx="3">
                  <c:v>30x18</c:v>
                </c:pt>
                <c:pt idx="4">
                  <c:v>30x21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6091</c:v>
                </c:pt>
                <c:pt idx="1">
                  <c:v>5980</c:v>
                </c:pt>
                <c:pt idx="2">
                  <c:v>6237</c:v>
                </c:pt>
                <c:pt idx="3">
                  <c:v>6073</c:v>
                </c:pt>
                <c:pt idx="4">
                  <c:v>5905</c:v>
                </c:pt>
              </c:numCache>
            </c:numRef>
          </c:val>
        </c:ser>
        <c:gapWidth val="300"/>
        <c:axId val="38304384"/>
        <c:axId val="38777600"/>
      </c:barChart>
      <c:catAx>
        <c:axId val="38304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US" sz="1600">
                    <a:latin typeface="+mj-lt"/>
                  </a:rPr>
                  <a:t>Spacings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38777600"/>
        <c:crosses val="autoZero"/>
        <c:auto val="1"/>
        <c:lblAlgn val="ctr"/>
        <c:lblOffset val="100"/>
      </c:catAx>
      <c:valAx>
        <c:axId val="387776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US" sz="1600">
                    <a:latin typeface="+mj-lt"/>
                  </a:rPr>
                  <a:t>Grain yield kg/ha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3830438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D514-D61D-4BE5-88C3-14DE3457D13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F3FF-D2B6-497C-A839-F6EAC5734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9F46-D193-47E6-AF7B-A53C6D8E32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7FDD0-ECBA-4079-916C-F93722128A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9F46-D193-47E6-AF7B-A53C6D8E32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590800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FFFF00"/>
                </a:solidFill>
              </a:rPr>
              <a:t>         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943600" cy="1295400"/>
          </a:xfrm>
        </p:spPr>
        <p:txBody>
          <a:bodyPr>
            <a:normAutofit/>
          </a:bodyPr>
          <a:lstStyle/>
          <a:p>
            <a:pPr algn="ctr"/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9144000" cy="502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chemeClr val="tx1"/>
                </a:solidFill>
              </a:rPr>
              <a:t>EVALUATION OF RICE      </a:t>
            </a:r>
            <a:br>
              <a:rPr lang="en-IN" sz="3600" b="1" dirty="0" smtClean="0">
                <a:solidFill>
                  <a:schemeClr val="tx1"/>
                </a:solidFill>
              </a:rPr>
            </a:br>
            <a:r>
              <a:rPr lang="en-IN" sz="3600" b="1" dirty="0" smtClean="0">
                <a:solidFill>
                  <a:schemeClr val="tx1"/>
                </a:solidFill>
              </a:rPr>
              <a:t>    TRANSPLANTER AT DIFFERENT AGE OF SEEDLINGS AND SPACINGS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5029200"/>
            <a:ext cx="60198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Dr. U. </a:t>
            </a:r>
            <a:r>
              <a:rPr lang="en-IN" sz="2400" b="1" dirty="0" err="1" smtClean="0">
                <a:solidFill>
                  <a:schemeClr val="bg1"/>
                </a:solidFill>
              </a:rPr>
              <a:t>Vineetha</a:t>
            </a:r>
            <a:endParaRPr lang="en-IN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Scientist (Agro)</a:t>
            </a:r>
          </a:p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ARS, Nellore, ANGRAU </a:t>
            </a:r>
          </a:p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A.P, INDIA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2.gstatic.com/images?q=tbn:ANd9GcTV_P9JnGsXMRy6D7WzNDuz3W9QxlWUSJzsY46e0Myvmfu-DX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2057400"/>
            <a:ext cx="30480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Paddy seeding unit</a:t>
            </a:r>
          </a:p>
        </p:txBody>
      </p:sp>
      <p:pic>
        <p:nvPicPr>
          <p:cNvPr id="49156" name="Picture 4" descr="http://t2.gstatic.com/images?q=tbn:ANd9GcRM9964iO5ARY7gEYmDxoUxQ7VKiYtSPA3a1_9kQy-ywmprOqLD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133600"/>
            <a:ext cx="30480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Soil </a:t>
            </a:r>
            <a:r>
              <a:rPr lang="en-US" b="1" dirty="0" err="1"/>
              <a:t>pulverizer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6629400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Mechanized System of Rice Intensification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:\agrophotos\DSC00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100" dirty="0" smtClean="0"/>
              <a:t>      Design: Split plot 		     Replications: 3</a:t>
            </a:r>
          </a:p>
          <a:p>
            <a:pPr>
              <a:buNone/>
            </a:pPr>
            <a:r>
              <a:rPr lang="en-US" sz="3100" dirty="0" smtClean="0"/>
              <a:t>      Main plots:                            Sub plots:</a:t>
            </a:r>
          </a:p>
          <a:p>
            <a:pPr>
              <a:buNone/>
            </a:pPr>
            <a:r>
              <a:rPr lang="en-US" sz="3100" dirty="0" smtClean="0"/>
              <a:t>      Age </a:t>
            </a:r>
            <a:r>
              <a:rPr lang="en-US" sz="3100" dirty="0" err="1" smtClean="0"/>
              <a:t>og</a:t>
            </a:r>
            <a:r>
              <a:rPr lang="en-US" sz="3100" dirty="0" smtClean="0"/>
              <a:t> seedlings                   </a:t>
            </a:r>
            <a:r>
              <a:rPr lang="en-US" sz="3100" dirty="0" err="1" smtClean="0"/>
              <a:t>spacings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12 days			         S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30x12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15   days			S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30x14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18  days			S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30x16</a:t>
            </a:r>
          </a:p>
          <a:p>
            <a:pPr lvl="5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					S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30x18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                               S</a:t>
            </a:r>
            <a:r>
              <a:rPr lang="en-US" sz="31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30x21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Variety: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NLR 3042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 of rice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transplanter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kubota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at different  age of seedlings  and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spacings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</a:p>
          <a:p>
            <a:pPr>
              <a:buNone/>
            </a:pPr>
            <a:r>
              <a:rPr lang="en-US" sz="4400" dirty="0" smtClean="0"/>
              <a:t>   1. To find out optimum age of   </a:t>
            </a:r>
          </a:p>
          <a:p>
            <a:pPr>
              <a:buNone/>
            </a:pPr>
            <a:r>
              <a:rPr lang="en-US" sz="4400" dirty="0" smtClean="0"/>
              <a:t>       seedlings for planting with rice  </a:t>
            </a:r>
          </a:p>
          <a:p>
            <a:pPr>
              <a:buNone/>
            </a:pPr>
            <a:r>
              <a:rPr lang="en-US" sz="4400" dirty="0" smtClean="0"/>
              <a:t>       </a:t>
            </a:r>
            <a:r>
              <a:rPr lang="en-US" sz="4400" dirty="0" err="1" smtClean="0"/>
              <a:t>transplanter</a:t>
            </a:r>
            <a:endParaRPr lang="en-US" sz="4400" dirty="0" smtClean="0"/>
          </a:p>
          <a:p>
            <a:pPr marL="514350" indent="-514350">
              <a:buNone/>
            </a:pPr>
            <a:r>
              <a:rPr lang="en-US" sz="4400" dirty="0" smtClean="0"/>
              <a:t>   2. To </a:t>
            </a:r>
            <a:r>
              <a:rPr lang="en-US" sz="4400" dirty="0" err="1" smtClean="0"/>
              <a:t>findout</a:t>
            </a:r>
            <a:r>
              <a:rPr lang="en-US" sz="4400" dirty="0" smtClean="0"/>
              <a:t> the optimum spacing  </a:t>
            </a:r>
          </a:p>
          <a:p>
            <a:pPr marL="514350" indent="-514350">
              <a:buNone/>
            </a:pPr>
            <a:r>
              <a:rPr lang="en-US" sz="4400" dirty="0" smtClean="0"/>
              <a:t>       for </a:t>
            </a:r>
            <a:r>
              <a:rPr lang="en-US" sz="4400" dirty="0" err="1" smtClean="0"/>
              <a:t>mechine</a:t>
            </a:r>
            <a:r>
              <a:rPr lang="en-US" sz="4400" dirty="0" smtClean="0"/>
              <a:t> transplanting in rice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Objectives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72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:\agrophotos\DSC002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443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:\agrophotos\DSC00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DCIM\101MSDCF\DSC042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Hari  Avula\Desktop\vineetha2\FILE004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:\agrophotos\DSC00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:\agrophotos\DSC003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Rice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transplanters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were first developed 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in the 1960s, whereas the earliest attempt to mechanize rice transplanting dates back to late 19th century. [1]In Japan, development and spread of rice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transplanters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progressed rapidly during the 1970s and 1980s.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 paddy planter can transplant more than 0.2-0.4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hectare field per hour.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Time saving and labor saving. The rice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transplanter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machine can transplant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seedling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quickly and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with less than two people.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machine is with compact structure and small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volume can operate in the field easily.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4. Machine transplanting involves planting young rice seedlings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into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puddled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soil by machine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219200" y="0"/>
            <a:ext cx="6934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PADDY TRANSPLANTER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Evaluation of rice </a:t>
            </a:r>
            <a:r>
              <a:rPr lang="en-US" sz="2400" b="1" dirty="0" err="1" smtClean="0">
                <a:solidFill>
                  <a:schemeClr val="tx1"/>
                </a:solidFill>
              </a:rPr>
              <a:t>transplanter</a:t>
            </a:r>
            <a:r>
              <a:rPr lang="en-US" sz="2400" b="1" dirty="0" smtClean="0">
                <a:solidFill>
                  <a:schemeClr val="tx1"/>
                </a:solidFill>
              </a:rPr>
              <a:t> at different age of seedlings and </a:t>
            </a:r>
            <a:r>
              <a:rPr lang="en-US" sz="2400" b="1" dirty="0" err="1" smtClean="0">
                <a:solidFill>
                  <a:schemeClr val="tx1"/>
                </a:solidFill>
              </a:rPr>
              <a:t>spacings</a:t>
            </a:r>
            <a:r>
              <a:rPr lang="en-US" sz="2400" b="1" dirty="0" smtClean="0">
                <a:solidFill>
                  <a:schemeClr val="tx1"/>
                </a:solidFill>
              </a:rPr>
              <a:t>(Kubota)( Rabi, 2012)</a:t>
            </a:r>
            <a:endParaRPr lang="en-IN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60120"/>
          <a:ext cx="9179560" cy="7314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180"/>
                <a:gridCol w="533400"/>
                <a:gridCol w="134620"/>
                <a:gridCol w="797560"/>
                <a:gridCol w="820420"/>
                <a:gridCol w="93980"/>
                <a:gridCol w="914400"/>
                <a:gridCol w="914400"/>
                <a:gridCol w="914400"/>
                <a:gridCol w="914400"/>
                <a:gridCol w="134620"/>
                <a:gridCol w="779780"/>
                <a:gridCol w="914400"/>
              </a:tblGrid>
              <a:tr h="1630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of Seedlings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hill</a:t>
                      </a:r>
                      <a:r>
                        <a:rPr lang="en-US" sz="19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900" baseline="30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popnm</a:t>
                      </a:r>
                      <a:r>
                        <a:rPr lang="en-US" sz="19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en-IN" sz="1900" baseline="30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  Height (cm)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of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panicleshill</a:t>
                      </a:r>
                      <a:r>
                        <a:rPr lang="en-US" sz="19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900" baseline="30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 Length (cm)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of filled grains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</a:t>
                      </a:r>
                      <a:r>
                        <a:rPr lang="en-US" sz="19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900" baseline="30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of un filled grains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</a:t>
                      </a:r>
                      <a:r>
                        <a:rPr lang="en-US" sz="19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 Weight (g)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Grain yield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</a:t>
                      </a:r>
                      <a:r>
                        <a:rPr lang="en-US" sz="19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900" baseline="30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57530">
                <a:tc gridSpan="13"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 of seedlings</a:t>
                      </a:r>
                      <a:endParaRPr lang="en-IN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Days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81.3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13.9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18.0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Days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80.8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16.5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18.9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15.0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18.5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6073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Days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19.7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15.9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5871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CD@5%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57530">
                <a:tc gridSpan="13"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Spacings</a:t>
                      </a:r>
                      <a:endParaRPr lang="en-IN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30x12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80.2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15.6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18.3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5896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30x14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78.3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15.9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18.5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18.6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6017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30x16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18.6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14.3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6118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30x18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19.4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6106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30x21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77.3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19.7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14.4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17.4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6018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 at S</a:t>
                      </a:r>
                      <a:endParaRPr lang="en-IN" sz="1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CD@5%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 at M</a:t>
                      </a:r>
                      <a:endParaRPr lang="en-IN" sz="1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CD@5%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21.3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71723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Interaction</a:t>
                      </a:r>
                      <a:endParaRPr lang="en-IN" sz="1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CD@5%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IN"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Farmers practice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79.2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11.3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17.8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6023</a:t>
                      </a:r>
                      <a:endParaRPr lang="en-IN" sz="19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chemeClr val="tx1"/>
                </a:solidFill>
              </a:rPr>
              <a:t>Evaluation of rice </a:t>
            </a:r>
            <a:r>
              <a:rPr lang="en-US" sz="2800" b="1" dirty="0" err="1" smtClean="0">
                <a:solidFill>
                  <a:schemeClr val="tx1"/>
                </a:solidFill>
              </a:rPr>
              <a:t>transplanter</a:t>
            </a:r>
            <a:r>
              <a:rPr lang="en-US" sz="2800" b="1" dirty="0" smtClean="0">
                <a:solidFill>
                  <a:schemeClr val="tx1"/>
                </a:solidFill>
              </a:rPr>
              <a:t> at different age of seedlings and </a:t>
            </a:r>
            <a:r>
              <a:rPr lang="en-US" sz="2800" b="1" dirty="0" err="1" smtClean="0">
                <a:solidFill>
                  <a:schemeClr val="tx1"/>
                </a:solidFill>
              </a:rPr>
              <a:t>spacings</a:t>
            </a:r>
            <a:r>
              <a:rPr lang="en-US" sz="2800" b="1" dirty="0" smtClean="0">
                <a:solidFill>
                  <a:schemeClr val="tx1"/>
                </a:solidFill>
              </a:rPr>
              <a:t>(Kubota)( </a:t>
            </a:r>
            <a:r>
              <a:rPr lang="en-US" sz="2800" b="1" i="1" dirty="0" smtClean="0">
                <a:solidFill>
                  <a:schemeClr val="tx1"/>
                </a:solidFill>
              </a:rPr>
              <a:t>Rabi,</a:t>
            </a:r>
            <a:r>
              <a:rPr lang="en-US" sz="2800" b="1" dirty="0" smtClean="0">
                <a:solidFill>
                  <a:schemeClr val="tx1"/>
                </a:solidFill>
              </a:rPr>
              <a:t> 2013)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1"/>
          <a:ext cx="9144000" cy="654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50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Treatments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popn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en-IN" sz="1600" baseline="30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  Height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tillers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hill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panicles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hill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 Length (cm)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of filled grains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600" baseline="30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No. of un filled grains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panicle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600" baseline="30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 Weight (g)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Grain yield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</a:t>
                      </a:r>
                      <a:r>
                        <a:rPr lang="en-US" sz="16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851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of seedlings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Days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17.6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6280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Days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6108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Days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5782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851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Spacings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6091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5980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6237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30x18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6073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30x21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5905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SEm±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Interaction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CD@5%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865" algn="l"/>
                          <a:tab pos="388620" algn="ctr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	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15.5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685" algn="l"/>
                          <a:tab pos="38862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SatM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38862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MxS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CV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F.P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6768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 of seedlings on grain yield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7526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19800" y="2209800"/>
            <a:ext cx="381000" cy="152400"/>
          </a:xfrm>
          <a:prstGeom prst="roundRect">
            <a:avLst/>
          </a:prstGeom>
          <a:solidFill>
            <a:srgbClr val="50F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31675" y="2474025"/>
            <a:ext cx="381000" cy="152400"/>
          </a:xfrm>
          <a:prstGeom prst="roundRect">
            <a:avLst/>
          </a:prstGeom>
          <a:solidFill>
            <a:srgbClr val="F26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445325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j-lt"/>
              </a:rPr>
              <a:t>Year 2013</a:t>
            </a:r>
            <a:endParaRPr lang="en-US" sz="11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152400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j-lt"/>
              </a:rPr>
              <a:t>Year 2012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Effect of </a:t>
            </a:r>
            <a:r>
              <a:rPr lang="en-US" dirty="0" err="1" smtClean="0"/>
              <a:t>spacings</a:t>
            </a:r>
            <a:r>
              <a:rPr lang="en-US" dirty="0" smtClean="0"/>
              <a:t> on grain yield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38175" y="1600200"/>
          <a:ext cx="78676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53453" y="1810000"/>
            <a:ext cx="381000" cy="152400"/>
          </a:xfrm>
          <a:prstGeom prst="roundRect">
            <a:avLst/>
          </a:prstGeom>
          <a:solidFill>
            <a:srgbClr val="6C5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65328" y="2074225"/>
            <a:ext cx="381000" cy="152400"/>
          </a:xfrm>
          <a:prstGeom prst="roundRect">
            <a:avLst/>
          </a:prstGeom>
          <a:solidFill>
            <a:srgbClr val="F47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653" y="2045525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j-lt"/>
              </a:rPr>
              <a:t>Year 2013</a:t>
            </a:r>
            <a:endParaRPr lang="en-US" sz="1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653" y="1752600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j-lt"/>
              </a:rPr>
              <a:t>Year 2012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/>
              <a:t>Influence of age of seedlings and spacing on yield of rice </a:t>
            </a:r>
            <a:r>
              <a:rPr lang="en-US" sz="3200" dirty="0" err="1" smtClean="0"/>
              <a:t>transplanter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48073"/>
          <a:ext cx="9144000" cy="690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61533">
                <a:tc rowSpan="2"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Treartments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Grain yield kg/ha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10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037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Age of seedlings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6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Days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6168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6280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6224</a:t>
                      </a:r>
                    </a:p>
                  </a:txBody>
                  <a:tcPr marL="68580" marR="68580" marT="0" marB="0"/>
                </a:tc>
              </a:tr>
              <a:tr h="216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Days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6073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6108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6091</a:t>
                      </a:r>
                    </a:p>
                  </a:txBody>
                  <a:tcPr marL="68580" marR="68580" marT="0" marB="0"/>
                </a:tc>
              </a:tr>
              <a:tr h="289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Days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5871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5782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5827</a:t>
                      </a:r>
                    </a:p>
                  </a:txBody>
                  <a:tcPr marL="68580" marR="68580" marT="0" marB="0"/>
                </a:tc>
              </a:tr>
              <a:tr h="210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173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36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CD@5%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037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Spacings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1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30x12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5896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6091</a:t>
                      </a:r>
                      <a:r>
                        <a:rPr lang="en-US" sz="1800" kern="12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5994</a:t>
                      </a:r>
                    </a:p>
                  </a:txBody>
                  <a:tcPr marL="68580" marR="68580" marT="0" marB="0"/>
                </a:tc>
              </a:tr>
              <a:tr h="297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30x14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6017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5980 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5999</a:t>
                      </a: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30x16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6118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6237 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6178</a:t>
                      </a: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30x18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6106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6073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6090</a:t>
                      </a:r>
                    </a:p>
                  </a:txBody>
                  <a:tcPr marL="68580" marR="68580" marT="0" marB="0"/>
                </a:tc>
              </a:tr>
              <a:tr h="301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30x21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6018 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5905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5962</a:t>
                      </a: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CD@5%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77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Interaction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CD@5%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865" algn="l"/>
                          <a:tab pos="388620" algn="ctr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     	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MatS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865" algn="l"/>
                          <a:tab pos="388620" algn="ctr"/>
                        </a:tabLs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685" algn="l"/>
                          <a:tab pos="388620" algn="ctr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      	SatM</a:t>
                      </a:r>
                      <a:endParaRPr lang="en-US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439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685" algn="l"/>
                          <a:tab pos="388620" algn="ctr"/>
                        </a:tabLs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388620" algn="ctr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      	MxS</a:t>
                      </a:r>
                      <a:endParaRPr lang="en-US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388620" algn="ctr"/>
                        </a:tabLs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CV%</a:t>
                      </a:r>
                      <a:endParaRPr lang="en-US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5.4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5.3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1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Farmers practice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6023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6768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6396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	There is no significant yield difference with different age of seedlings from 12-18 days and also with different intra row </a:t>
            </a:r>
            <a:r>
              <a:rPr lang="en-US" sz="4000" dirty="0" err="1" smtClean="0"/>
              <a:t>spacings</a:t>
            </a:r>
            <a:r>
              <a:rPr lang="en-US" sz="4000" dirty="0" smtClean="0"/>
              <a:t> </a:t>
            </a:r>
            <a:r>
              <a:rPr lang="en-US" sz="4000" dirty="0" err="1" smtClean="0"/>
              <a:t>i.e</a:t>
            </a:r>
            <a:r>
              <a:rPr lang="en-US" sz="4000" dirty="0" smtClean="0"/>
              <a:t> from 12-21 cm (Inter row spacing of 30 cm is constant) when  transplanting was done with 6 row Kubota </a:t>
            </a:r>
            <a:r>
              <a:rPr lang="en-US" sz="4000" dirty="0" err="1" smtClean="0"/>
              <a:t>transplanter</a:t>
            </a:r>
            <a:r>
              <a:rPr lang="en-US" sz="400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SC_0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Thank you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1"/>
            <a:ext cx="89154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use of mechanized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transplanter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increased rice yields by 3.5 to 4.0 q/acre   and decrease of cost by 50 %( (Harish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Damodaran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2000)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transplanter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saves about 78%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and 48% of cost of operation compared to manual transplanting with higher grain yield (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Giri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2008 and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Katyal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2008)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Basis for prioritization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Transplantation in paddy is becoming more and more expensive due to increased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wages and unavailability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during peak agricultural season. So mechanization is the only substitute to the human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which reduces the drudgery and allows timely transplanting. Hence, to find out the technology needed for the efficient performance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transplanter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under field conditions, this experiment is proposed.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Raise seedlings in special mat nurseries or in seedling trays. Use 12-15 kg of good seed per acre </a:t>
            </a:r>
          </a:p>
          <a:p>
            <a:pPr lvl="0"/>
            <a:r>
              <a:rPr lang="en-US" dirty="0" smtClean="0"/>
              <a:t>Seedlings will be ready for transplanting in 12-18 days after seeding (DAS).</a:t>
            </a:r>
          </a:p>
          <a:p>
            <a:pPr lvl="0"/>
            <a:r>
              <a:rPr lang="en-US" dirty="0" smtClean="0"/>
              <a:t>Ensure that fields are well </a:t>
            </a:r>
            <a:r>
              <a:rPr lang="en-US" dirty="0" err="1" smtClean="0"/>
              <a:t>puddled</a:t>
            </a:r>
            <a:r>
              <a:rPr lang="en-US" dirty="0" smtClean="0"/>
              <a:t> and leveled.</a:t>
            </a:r>
          </a:p>
          <a:p>
            <a:pPr lvl="0"/>
            <a:r>
              <a:rPr lang="en-US" dirty="0" smtClean="0"/>
              <a:t>Drain fields and allow mud to settle for 1-2 days after the final </a:t>
            </a:r>
            <a:r>
              <a:rPr lang="en-US" dirty="0" err="1" smtClean="0"/>
              <a:t>puddling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subsurface soil layers need to be hard enough to support the transplanting machine.</a:t>
            </a:r>
          </a:p>
          <a:p>
            <a:pPr lvl="0"/>
            <a:r>
              <a:rPr lang="en-US" dirty="0" smtClean="0"/>
              <a:t>The soil is ready when a small “V” mark made in the </a:t>
            </a:r>
            <a:r>
              <a:rPr lang="en-US" dirty="0" err="1" smtClean="0"/>
              <a:t>puddled</a:t>
            </a:r>
            <a:r>
              <a:rPr lang="en-US" dirty="0" smtClean="0"/>
              <a:t> soil with a stick holds its shape. At this moisture level, the soil can hold the seedlings upright.</a:t>
            </a:r>
          </a:p>
          <a:p>
            <a:pPr lvl="0"/>
            <a:r>
              <a:rPr lang="en-US" dirty="0" smtClean="0"/>
              <a:t>Soil should not be so dry that it sticks to and interferes with planting parts or wheels of the </a:t>
            </a:r>
            <a:r>
              <a:rPr lang="en-US" dirty="0" err="1" smtClean="0"/>
              <a:t>transplanter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Load the seedling mats on the machine and transplant the seedlings at the selected machine setting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914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to Transplant Rice by Machine?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lvl="0"/>
            <a:r>
              <a:rPr lang="en-US" sz="4000" dirty="0" smtClean="0"/>
              <a:t>Fast and efficient (1-2 ha/d), uses less labor and ensures timely planting.</a:t>
            </a:r>
          </a:p>
          <a:p>
            <a:pPr lvl="0"/>
            <a:r>
              <a:rPr lang="en-US" sz="4000" dirty="0" smtClean="0"/>
              <a:t>Reduces stress, drudgery and health risks.</a:t>
            </a:r>
          </a:p>
          <a:p>
            <a:pPr lvl="0"/>
            <a:r>
              <a:rPr lang="en-US" sz="4000" dirty="0" smtClean="0"/>
              <a:t>Ensures uniform spacing and plant density.</a:t>
            </a:r>
          </a:p>
          <a:p>
            <a:pPr lvl="0"/>
            <a:r>
              <a:rPr lang="en-US" sz="4000" dirty="0" smtClean="0"/>
              <a:t>Seedlings recover fast, tiller vigorously, and mature uniformly.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Advantages: Machine transplanting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Seedlings must be planted while still young, and so mechanical transplanting is best suited for irrigated areas only.</a:t>
            </a:r>
          </a:p>
          <a:p>
            <a:pPr lvl="0"/>
            <a:r>
              <a:rPr lang="en-US" dirty="0" smtClean="0"/>
              <a:t>Special nursery management is needed (mat nursery or seedling trays).</a:t>
            </a:r>
          </a:p>
          <a:p>
            <a:pPr lvl="0"/>
            <a:r>
              <a:rPr lang="en-US" dirty="0" smtClean="0"/>
              <a:t>Good land preparation, </a:t>
            </a:r>
            <a:r>
              <a:rPr lang="en-US" dirty="0" err="1" smtClean="0"/>
              <a:t>levelling</a:t>
            </a:r>
            <a:r>
              <a:rPr lang="en-US" dirty="0" smtClean="0"/>
              <a:t> and water management are required.</a:t>
            </a:r>
          </a:p>
          <a:p>
            <a:pPr lvl="0"/>
            <a:r>
              <a:rPr lang="en-US" dirty="0" smtClean="0"/>
              <a:t>Fields need good access for machine transport and field entry.</a:t>
            </a:r>
          </a:p>
          <a:p>
            <a:pPr lvl="0"/>
            <a:r>
              <a:rPr lang="en-US" dirty="0" smtClean="0"/>
              <a:t>Transplanting machines are expensive; so poor farmers cannot afford them (contract hiring of </a:t>
            </a:r>
            <a:r>
              <a:rPr lang="en-US" dirty="0" err="1" smtClean="0"/>
              <a:t>transplanters</a:t>
            </a:r>
            <a:r>
              <a:rPr lang="en-US" dirty="0" smtClean="0"/>
              <a:t> is available in some countries).</a:t>
            </a:r>
          </a:p>
          <a:p>
            <a:pPr lvl="0"/>
            <a:r>
              <a:rPr lang="en-US" dirty="0" smtClean="0"/>
              <a:t>Problems in poorly prepared and leveled land, or with poorly designed machines.</a:t>
            </a:r>
          </a:p>
          <a:p>
            <a:pPr lvl="0"/>
            <a:r>
              <a:rPr lang="en-US" dirty="0" smtClean="0"/>
              <a:t>Good training is needed to operate the machine properly.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0"/>
            <a:ext cx="8153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b="1" dirty="0" smtClean="0"/>
              <a:t>Limitations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J:\New folder\DSC0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admin\Desktop\sss\DSC0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86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Documents and Settings\admin\Desktop\Local Disk (F)\desktop\My Pictures\6-4-2012\DSC00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24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t1.gstatic.com/images?q=tbn:ANd9GcTeYx6Mo4yUKRAEu8lHW_qyogqv_HqQshmQbtDqxSFpgfsxddl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http://yanmar.com/product/agriculture/riceTransplanter/img/index_im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752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http://t3.gstatic.com/images?q=tbn:ANd9GcSFEw_k8IwBiQ45s8ZwoyrQQ7vYuIJF-u6pNToS7usS8GFVPewqz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752600"/>
            <a:ext cx="2543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609600"/>
            <a:ext cx="6400800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MACHINE TRANSPLANTATION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30480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KUBOTA (6 row)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4038600"/>
            <a:ext cx="28194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YANMAR ( 8 row)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038600"/>
            <a:ext cx="27432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YANJHI SHAKTI (8 row)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51630CF"/>
          <p:cNvPicPr>
            <a:picLocks noChangeAspect="1" noChangeArrowheads="1"/>
          </p:cNvPicPr>
          <p:nvPr/>
        </p:nvPicPr>
        <p:blipFill>
          <a:blip r:embed="rId2" cstate="print"/>
          <a:srcRect l="4167" r="5000" b="925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295400" y="6019800"/>
            <a:ext cx="416242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Kubota Paddy Transplanter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577</TotalTime>
  <Words>874</Words>
  <Application>Microsoft Office PowerPoint</Application>
  <PresentationFormat>On-screen Show (4:3)</PresentationFormat>
  <Paragraphs>492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          </vt:lpstr>
      <vt:lpstr>Slide 2</vt:lpstr>
      <vt:lpstr>    </vt:lpstr>
      <vt:lpstr> Basis for prioritization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   </vt:lpstr>
      <vt:lpstr>Objectives</vt:lpstr>
      <vt:lpstr>Slide 14</vt:lpstr>
      <vt:lpstr>Slide 15</vt:lpstr>
      <vt:lpstr>Slide 16</vt:lpstr>
      <vt:lpstr>Slide 17</vt:lpstr>
      <vt:lpstr>Slide 18</vt:lpstr>
      <vt:lpstr>Slide 19</vt:lpstr>
      <vt:lpstr>Evaluation of rice transplanter at different age of seedlings and spacings(Kubota)( Rabi, 2012)</vt:lpstr>
      <vt:lpstr>    Evaluation of rice transplanter at different age of seedlings and spacings(Kubota)( Rabi, 2013) </vt:lpstr>
      <vt:lpstr> Age of seedlings on grain yield</vt:lpstr>
      <vt:lpstr>  Effect of spacings on grain yield</vt:lpstr>
      <vt:lpstr> Influence of age of seedlings and spacing on yield of rice transplanter</vt:lpstr>
      <vt:lpstr>  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Your User Name</cp:lastModifiedBy>
  <cp:revision>68</cp:revision>
  <dcterms:created xsi:type="dcterms:W3CDTF">2006-08-16T00:00:00Z</dcterms:created>
  <dcterms:modified xsi:type="dcterms:W3CDTF">2014-10-28T07:38:55Z</dcterms:modified>
</cp:coreProperties>
</file>