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7"/>
  </p:notesMasterIdLst>
  <p:sldIdLst>
    <p:sldId id="256" r:id="rId2"/>
    <p:sldId id="306" r:id="rId3"/>
    <p:sldId id="311" r:id="rId4"/>
    <p:sldId id="281" r:id="rId5"/>
    <p:sldId id="282" r:id="rId6"/>
    <p:sldId id="305" r:id="rId7"/>
    <p:sldId id="307" r:id="rId8"/>
    <p:sldId id="308" r:id="rId9"/>
    <p:sldId id="310" r:id="rId10"/>
    <p:sldId id="300" r:id="rId11"/>
    <p:sldId id="301" r:id="rId12"/>
    <p:sldId id="302" r:id="rId13"/>
    <p:sldId id="285" r:id="rId14"/>
    <p:sldId id="286" r:id="rId15"/>
    <p:sldId id="287" r:id="rId16"/>
    <p:sldId id="289" r:id="rId17"/>
    <p:sldId id="290" r:id="rId18"/>
    <p:sldId id="265" r:id="rId19"/>
    <p:sldId id="293" r:id="rId20"/>
    <p:sldId id="266" r:id="rId21"/>
    <p:sldId id="267" r:id="rId22"/>
    <p:sldId id="268" r:id="rId23"/>
    <p:sldId id="269" r:id="rId24"/>
    <p:sldId id="294" r:id="rId25"/>
    <p:sldId id="295"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53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37" autoAdjust="0"/>
    <p:restoredTop sz="93280" autoAdjust="0"/>
  </p:normalViewPr>
  <p:slideViewPr>
    <p:cSldViewPr>
      <p:cViewPr>
        <p:scale>
          <a:sx n="80" d="100"/>
          <a:sy n="80" d="100"/>
        </p:scale>
        <p:origin x="-422" y="101"/>
      </p:cViewPr>
      <p:guideLst>
        <p:guide orient="horz" pos="2160"/>
        <p:guide pos="2880"/>
      </p:guideLst>
    </p:cSldViewPr>
  </p:slideViewPr>
  <p:notesTextViewPr>
    <p:cViewPr>
      <p:scale>
        <a:sx n="1" d="1"/>
        <a:sy n="1" d="1"/>
      </p:scale>
      <p:origin x="0" y="0"/>
    </p:cViewPr>
  </p:notesTextViewPr>
  <p:sorterViewPr>
    <p:cViewPr>
      <p:scale>
        <a:sx n="100" d="100"/>
        <a:sy n="100" d="100"/>
      </p:scale>
      <p:origin x="0" y="259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0417D3-8057-4404-B11B-EA8D47FBA8C2}" type="datetimeFigureOut">
              <a:rPr lang="en-US" smtClean="0"/>
              <a:pPr/>
              <a:t>7/22/2015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01F321-8908-4446-A11F-EE9D5CC3FE46}" type="slidenum">
              <a:rPr lang="en-US" smtClean="0"/>
              <a:pPr/>
              <a:t>‹#›</a:t>
            </a:fld>
            <a:endParaRPr lang="en-US"/>
          </a:p>
        </p:txBody>
      </p:sp>
    </p:spTree>
    <p:extLst>
      <p:ext uri="{BB962C8B-B14F-4D97-AF65-F5344CB8AC3E}">
        <p14:creationId xmlns:p14="http://schemas.microsoft.com/office/powerpoint/2010/main" val="1938198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01F321-8908-4446-A11F-EE9D5CC3FE46}" type="slidenum">
              <a:rPr lang="en-US" smtClean="0"/>
              <a:pPr/>
              <a:t>7</a:t>
            </a:fld>
            <a:endParaRPr lang="en-US"/>
          </a:p>
        </p:txBody>
      </p:sp>
    </p:spTree>
    <p:extLst>
      <p:ext uri="{BB962C8B-B14F-4D97-AF65-F5344CB8AC3E}">
        <p14:creationId xmlns:p14="http://schemas.microsoft.com/office/powerpoint/2010/main" val="4196621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Figure 1 illustrates the yearly staffing trend, holding patient discharges constant. The average number of RNs per 100 bed increased by about 12%, rising from 18.51 in 1996 to 20.70 in 2008. </a:t>
            </a:r>
            <a:r>
              <a:rPr lang="en-US" altLang="ko-KR" b="1" dirty="0" smtClean="0"/>
              <a:t>Meanwhile the number of physicians did not show any increasing trend.</a:t>
            </a:r>
            <a:r>
              <a:rPr lang="en-US" altLang="ko-KR" dirty="0" smtClean="0"/>
              <a:t> The increase in RN staffing was more significant in </a:t>
            </a:r>
            <a:r>
              <a:rPr lang="en-US" altLang="ko-KR" i="1" dirty="0" smtClean="0"/>
              <a:t>General hospitals</a:t>
            </a:r>
            <a:r>
              <a:rPr lang="en-US" altLang="ko-KR" dirty="0" smtClean="0"/>
              <a:t> than in </a:t>
            </a:r>
            <a:r>
              <a:rPr lang="en-US" altLang="ko-KR" i="1" dirty="0" smtClean="0"/>
              <a:t>Hospitals</a:t>
            </a:r>
            <a:r>
              <a:rPr lang="en-US" altLang="ko-KR" dirty="0" smtClean="0"/>
              <a:t>. </a:t>
            </a:r>
            <a:r>
              <a:rPr lang="en-US" altLang="ko-KR" i="1" dirty="0" smtClean="0"/>
              <a:t>General hospital</a:t>
            </a:r>
            <a:r>
              <a:rPr lang="en-US" altLang="ko-KR" dirty="0" smtClean="0"/>
              <a:t>s’ demand for RNs peaked in 2005 and disappeared afterward.</a:t>
            </a:r>
            <a:endParaRPr lang="ko-KR" altLang="en-US" dirty="0"/>
          </a:p>
        </p:txBody>
      </p:sp>
      <p:sp>
        <p:nvSpPr>
          <p:cNvPr id="4" name="슬라이드 번호 개체 틀 3"/>
          <p:cNvSpPr>
            <a:spLocks noGrp="1"/>
          </p:cNvSpPr>
          <p:nvPr>
            <p:ph type="sldNum" sz="quarter" idx="10"/>
          </p:nvPr>
        </p:nvSpPr>
        <p:spPr/>
        <p:txBody>
          <a:bodyPr/>
          <a:lstStyle/>
          <a:p>
            <a:fld id="{D001F321-8908-4446-A11F-EE9D5CC3FE46}" type="slidenum">
              <a:rPr lang="en-US" smtClean="0"/>
              <a:pPr/>
              <a:t>19</a:t>
            </a:fld>
            <a:endParaRPr lang="en-US"/>
          </a:p>
        </p:txBody>
      </p:sp>
    </p:spTree>
    <p:extLst>
      <p:ext uri="{BB962C8B-B14F-4D97-AF65-F5344CB8AC3E}">
        <p14:creationId xmlns:p14="http://schemas.microsoft.com/office/powerpoint/2010/main" val="1398336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Table 2 presents estimates of the changes in RN staffing from our multiple regression. The first two columns present regression coefficients and standard errors for the number of RNs. RN staffing appeared to be higher in </a:t>
            </a:r>
            <a:r>
              <a:rPr lang="en-US" altLang="ko-KR" i="1" dirty="0" smtClean="0"/>
              <a:t>General Hospitals</a:t>
            </a:r>
            <a:r>
              <a:rPr lang="en-US" altLang="ko-KR" dirty="0" smtClean="0"/>
              <a:t> than in </a:t>
            </a:r>
            <a:r>
              <a:rPr lang="en-US" altLang="ko-KR" i="1" dirty="0" smtClean="0"/>
              <a:t>Hospitals</a:t>
            </a:r>
            <a:r>
              <a:rPr lang="en-US" altLang="ko-KR" dirty="0" smtClean="0"/>
              <a:t>. The volume of patients cared for at a hospital, ownership, urban location, and teaching status were significantly associated with nurse staffing. </a:t>
            </a:r>
            <a:endParaRPr lang="ko-KR" altLang="ko-KR" dirty="0" smtClean="0"/>
          </a:p>
          <a:p>
            <a:r>
              <a:rPr lang="en-US" altLang="ko-KR" dirty="0" smtClean="0"/>
              <a:t> </a:t>
            </a:r>
            <a:endParaRPr lang="ko-KR" altLang="ko-KR" dirty="0" smtClean="0"/>
          </a:p>
          <a:p>
            <a:r>
              <a:rPr lang="en-US" altLang="ko-KR" dirty="0" smtClean="0"/>
              <a:t>The coefficients of policy indicators showed significant changes in hospital RN staffing, after controlling for the effects of covariates, after nursing payment reform was implemented. The coefficients of 2002, 2005, and 2008 were 0.39, 0.47, and 0.44, respectively. The interaction terms indicating the effect of policy among </a:t>
            </a:r>
            <a:r>
              <a:rPr lang="en-US" altLang="ko-KR" i="1" dirty="0" smtClean="0"/>
              <a:t>Hospital</a:t>
            </a:r>
            <a:r>
              <a:rPr lang="en-US" altLang="ko-KR" dirty="0" smtClean="0"/>
              <a:t>-level institutions compared to </a:t>
            </a:r>
            <a:r>
              <a:rPr lang="en-US" altLang="ko-KR" i="1" dirty="0" smtClean="0"/>
              <a:t>General Hospitals</a:t>
            </a:r>
            <a:r>
              <a:rPr lang="en-US" altLang="ko-KR" dirty="0" smtClean="0"/>
              <a:t> showed that </a:t>
            </a:r>
            <a:r>
              <a:rPr lang="en-US" altLang="ko-KR" i="1" dirty="0" smtClean="0"/>
              <a:t>Hospitals</a:t>
            </a:r>
            <a:r>
              <a:rPr lang="en-US" altLang="ko-KR" dirty="0" smtClean="0"/>
              <a:t> were not significantly likely to increase their staffing of RNs responding to the payment reform.</a:t>
            </a:r>
            <a:endParaRPr lang="ko-KR" altLang="ko-KR" dirty="0" smtClean="0"/>
          </a:p>
          <a:p>
            <a:endParaRPr lang="ko-KR" altLang="en-US" dirty="0"/>
          </a:p>
        </p:txBody>
      </p:sp>
      <p:sp>
        <p:nvSpPr>
          <p:cNvPr id="4" name="슬라이드 번호 개체 틀 3"/>
          <p:cNvSpPr>
            <a:spLocks noGrp="1"/>
          </p:cNvSpPr>
          <p:nvPr>
            <p:ph type="sldNum" sz="quarter" idx="10"/>
          </p:nvPr>
        </p:nvSpPr>
        <p:spPr/>
        <p:txBody>
          <a:bodyPr/>
          <a:lstStyle/>
          <a:p>
            <a:fld id="{D001F321-8908-4446-A11F-EE9D5CC3FE46}" type="slidenum">
              <a:rPr lang="en-US" smtClean="0"/>
              <a:pPr/>
              <a:t>20</a:t>
            </a:fld>
            <a:endParaRPr lang="en-US"/>
          </a:p>
        </p:txBody>
      </p:sp>
    </p:spTree>
    <p:extLst>
      <p:ext uri="{BB962C8B-B14F-4D97-AF65-F5344CB8AC3E}">
        <p14:creationId xmlns:p14="http://schemas.microsoft.com/office/powerpoint/2010/main" val="216131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0C2C2A-8054-4957-BFF7-D29733EBCFDA}" type="datetime1">
              <a:rPr lang="en-US" altLang="ko-KR" smtClean="0"/>
              <a:t>7/25/2015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3B79C-A465-4C6B-9946-02B24A40F41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808B77-EC7E-45EF-8163-AC85FEC0C878}" type="datetime1">
              <a:rPr lang="en-US" altLang="ko-KR" smtClean="0"/>
              <a:t>7/25/2015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3B79C-A465-4C6B-9946-02B24A40F41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D4AAF7-1B9E-40B0-87B9-65EFB776B268}" type="datetime1">
              <a:rPr lang="en-US" altLang="ko-KR" smtClean="0"/>
              <a:t>7/25/2015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3B79C-A465-4C6B-9946-02B24A40F41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19C606-6ECB-429E-8899-01FE44A643A0}" type="datetime1">
              <a:rPr lang="en-US" altLang="ko-KR" smtClean="0"/>
              <a:t>7/25/2015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3B79C-A465-4C6B-9946-02B24A40F41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F5353B-A5DE-4906-97FB-A8245D2C366F}" type="datetime1">
              <a:rPr lang="en-US" altLang="ko-KR" smtClean="0"/>
              <a:t>7/25/2015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3B79C-A465-4C6B-9946-02B24A40F41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0796DEB-F92D-4CF5-AA37-8DAF757E95C5}" type="datetime1">
              <a:rPr lang="en-US" altLang="ko-KR" smtClean="0"/>
              <a:t>7/25/2015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43B79C-A465-4C6B-9946-02B24A40F41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AF6B92-15ED-4F1A-8940-78900598A95C}" type="datetime1">
              <a:rPr lang="en-US" altLang="ko-KR" smtClean="0"/>
              <a:t>7/25/2015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43B79C-A465-4C6B-9946-02B24A40F41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A50877-4541-4201-AEE9-6359FCA08473}" type="datetime1">
              <a:rPr lang="en-US" altLang="ko-KR" smtClean="0"/>
              <a:t>7/25/2015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43B79C-A465-4C6B-9946-02B24A40F41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8B0308-DB31-43A9-8CEF-A2A655D7D5CD}" type="datetime1">
              <a:rPr lang="en-US" altLang="ko-KR" smtClean="0"/>
              <a:t>7/25/2015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43B79C-A465-4C6B-9946-02B24A40F41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85F67A-513D-412C-9657-2A61F660AB3E}" type="datetime1">
              <a:rPr lang="en-US" altLang="ko-KR" smtClean="0"/>
              <a:t>7/25/2015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43B79C-A465-4C6B-9946-02B24A40F41A}"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A895024A-DC91-44E3-9069-250060BD007A}" type="datetime1">
              <a:rPr lang="en-US" altLang="ko-KR" smtClean="0"/>
              <a:t>7/25/2015</a:t>
            </a:fld>
            <a:endParaRPr lang="en-US"/>
          </a:p>
        </p:txBody>
      </p:sp>
      <p:sp>
        <p:nvSpPr>
          <p:cNvPr id="9" name="Slide Number Placeholder 8"/>
          <p:cNvSpPr>
            <a:spLocks noGrp="1"/>
          </p:cNvSpPr>
          <p:nvPr>
            <p:ph type="sldNum" sz="quarter" idx="11"/>
          </p:nvPr>
        </p:nvSpPr>
        <p:spPr/>
        <p:txBody>
          <a:bodyPr/>
          <a:lstStyle/>
          <a:p>
            <a:fld id="{5543B79C-A465-4C6B-9946-02B24A40F41A}"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5543B79C-A465-4C6B-9946-02B24A40F41A}"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DD8D377-7D6D-448A-B136-2FF57D8DBD3C}" type="datetime1">
              <a:rPr lang="en-US" altLang="ko-KR" smtClean="0"/>
              <a:t>7/25/2015</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Pay 4 Performance in Korean Hospital Nursing</a:t>
            </a:r>
            <a:endParaRPr lang="en-US" dirty="0"/>
          </a:p>
        </p:txBody>
      </p:sp>
      <p:sp>
        <p:nvSpPr>
          <p:cNvPr id="3" name="Subtitle 2"/>
          <p:cNvSpPr>
            <a:spLocks noGrp="1"/>
          </p:cNvSpPr>
          <p:nvPr>
            <p:ph type="subTitle" idx="1"/>
          </p:nvPr>
        </p:nvSpPr>
        <p:spPr>
          <a:xfrm>
            <a:off x="685800" y="4572000"/>
            <a:ext cx="6461760" cy="1305272"/>
          </a:xfrm>
        </p:spPr>
        <p:txBody>
          <a:bodyPr>
            <a:normAutofit/>
          </a:bodyPr>
          <a:lstStyle/>
          <a:p>
            <a:r>
              <a:rPr lang="en-US" dirty="0" err="1" smtClean="0"/>
              <a:t>Sukyong</a:t>
            </a:r>
            <a:r>
              <a:rPr lang="en-US" dirty="0" smtClean="0"/>
              <a:t> </a:t>
            </a:r>
            <a:r>
              <a:rPr lang="en-US" dirty="0" err="1" smtClean="0"/>
              <a:t>Seo</a:t>
            </a:r>
            <a:r>
              <a:rPr lang="en-US" dirty="0" smtClean="0"/>
              <a:t>, PhD</a:t>
            </a:r>
          </a:p>
          <a:p>
            <a:r>
              <a:rPr lang="en-US" dirty="0" smtClean="0"/>
              <a:t>Department of Nursing</a:t>
            </a:r>
          </a:p>
          <a:p>
            <a:r>
              <a:rPr lang="en-US" dirty="0" err="1" smtClean="0"/>
              <a:t>Eul-Ji</a:t>
            </a:r>
            <a:r>
              <a:rPr lang="en-US" dirty="0" smtClean="0"/>
              <a:t> Univ., </a:t>
            </a:r>
            <a:r>
              <a:rPr lang="en-US" dirty="0" smtClean="0"/>
              <a:t>South Korea</a:t>
            </a:r>
            <a:endParaRPr lang="en-US" dirty="0"/>
          </a:p>
        </p:txBody>
      </p:sp>
      <p:sp>
        <p:nvSpPr>
          <p:cNvPr id="4" name="슬라이드 번호 개체 틀 3"/>
          <p:cNvSpPr>
            <a:spLocks noGrp="1"/>
          </p:cNvSpPr>
          <p:nvPr>
            <p:ph type="sldNum" sz="quarter" idx="12"/>
          </p:nvPr>
        </p:nvSpPr>
        <p:spPr/>
        <p:txBody>
          <a:bodyPr/>
          <a:lstStyle/>
          <a:p>
            <a:fld id="{5543B79C-A465-4C6B-9946-02B24A40F41A}" type="slidenum">
              <a:rPr lang="en-US" smtClean="0"/>
              <a:pPr/>
              <a:t>1</a:t>
            </a:fld>
            <a:endParaRPr lang="en-US"/>
          </a:p>
        </p:txBody>
      </p:sp>
    </p:spTree>
    <p:extLst>
      <p:ext uri="{BB962C8B-B14F-4D97-AF65-F5344CB8AC3E}">
        <p14:creationId xmlns:p14="http://schemas.microsoft.com/office/powerpoint/2010/main" val="6781682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7787208" cy="1143000"/>
          </a:xfrm>
        </p:spPr>
        <p:txBody>
          <a:bodyPr/>
          <a:lstStyle/>
          <a:p>
            <a:r>
              <a:rPr lang="en-US" altLang="ko-KR" sz="4400" dirty="0" smtClean="0"/>
              <a:t>Building </a:t>
            </a:r>
            <a:r>
              <a:rPr lang="en-US" altLang="ko-KR" sz="4400" dirty="0" smtClean="0"/>
              <a:t>blocks of </a:t>
            </a:r>
            <a:r>
              <a:rPr lang="en-US" altLang="ko-KR" sz="4400" dirty="0" smtClean="0"/>
              <a:t>the P4P</a:t>
            </a:r>
            <a:endParaRPr lang="ko-KR" altLang="en-US" sz="4400" dirty="0"/>
          </a:p>
        </p:txBody>
      </p:sp>
      <p:sp>
        <p:nvSpPr>
          <p:cNvPr id="3" name="내용 개체 틀 2"/>
          <p:cNvSpPr>
            <a:spLocks noGrp="1"/>
          </p:cNvSpPr>
          <p:nvPr>
            <p:ph idx="1"/>
          </p:nvPr>
        </p:nvSpPr>
        <p:spPr/>
        <p:txBody>
          <a:bodyPr/>
          <a:lstStyle/>
          <a:p>
            <a:r>
              <a:rPr lang="en-US" altLang="ko-KR" dirty="0" smtClean="0"/>
              <a:t>A monitoring system, price setting, and an adjustment </a:t>
            </a:r>
            <a:r>
              <a:rPr lang="en-US" altLang="ko-KR" dirty="0" smtClean="0"/>
              <a:t>system</a:t>
            </a:r>
          </a:p>
          <a:p>
            <a:pPr marL="114300" indent="0">
              <a:buNone/>
            </a:pPr>
            <a:r>
              <a:rPr lang="en-US" altLang="ko-KR" dirty="0" smtClean="0"/>
              <a:t> </a:t>
            </a:r>
            <a:endParaRPr lang="en-US" altLang="ko-KR" dirty="0" smtClean="0"/>
          </a:p>
          <a:p>
            <a:pPr marL="114300" indent="0">
              <a:buNone/>
            </a:pPr>
            <a:r>
              <a:rPr lang="en-US" altLang="ko-KR" dirty="0" smtClean="0"/>
              <a:t>1) </a:t>
            </a:r>
            <a:r>
              <a:rPr lang="en-US" altLang="ko-KR" i="1" dirty="0" smtClean="0"/>
              <a:t>Monitoring</a:t>
            </a:r>
            <a:endParaRPr lang="en-US" altLang="ko-KR" i="1" dirty="0"/>
          </a:p>
          <a:p>
            <a:pPr lvl="1"/>
            <a:r>
              <a:rPr lang="en-US" altLang="ko-KR" dirty="0" smtClean="0"/>
              <a:t>collects </a:t>
            </a:r>
            <a:r>
              <a:rPr lang="en-US" altLang="ko-KR" dirty="0" smtClean="0"/>
              <a:t>data on each hospital’s </a:t>
            </a:r>
            <a:r>
              <a:rPr lang="en-US" altLang="ko-KR" dirty="0" smtClean="0"/>
              <a:t>nurse </a:t>
            </a:r>
            <a:r>
              <a:rPr lang="en-US" altLang="ko-KR" dirty="0" smtClean="0"/>
              <a:t>staffing on a quarterly </a:t>
            </a:r>
            <a:r>
              <a:rPr lang="en-US" altLang="ko-KR" dirty="0" smtClean="0"/>
              <a:t>basis</a:t>
            </a:r>
          </a:p>
          <a:p>
            <a:pPr lvl="1"/>
            <a:r>
              <a:rPr lang="en-US" altLang="ko-KR" dirty="0" smtClean="0"/>
              <a:t>following </a:t>
            </a:r>
            <a:r>
              <a:rPr lang="en-US" altLang="ko-KR" dirty="0" smtClean="0"/>
              <a:t>the assessment, pays for that quarterly nursing </a:t>
            </a:r>
            <a:r>
              <a:rPr lang="en-US" altLang="ko-KR" dirty="0"/>
              <a:t>fee </a:t>
            </a:r>
            <a:r>
              <a:rPr lang="en-US" altLang="ko-KR" dirty="0" smtClean="0"/>
              <a:t>(the Nursing </a:t>
            </a:r>
            <a:r>
              <a:rPr lang="en-US" altLang="ko-KR" dirty="0"/>
              <a:t>Administration Fee</a:t>
            </a:r>
            <a:r>
              <a:rPr lang="en-US" altLang="ko-KR" dirty="0" smtClean="0"/>
              <a:t>)</a:t>
            </a:r>
          </a:p>
          <a:p>
            <a:pPr lvl="1"/>
            <a:r>
              <a:rPr lang="en-US" altLang="ko-KR" dirty="0"/>
              <a:t>Separates the revenue category of nursing care from the daily room-and-board charge</a:t>
            </a:r>
            <a:endParaRPr lang="en-US" altLang="ko-KR" dirty="0" smtClean="0"/>
          </a:p>
          <a:p>
            <a:pPr lvl="1"/>
            <a:r>
              <a:rPr lang="en-US" altLang="ko-KR" dirty="0" smtClean="0"/>
              <a:t>the nursing fee </a:t>
            </a:r>
            <a:r>
              <a:rPr lang="en-US" altLang="ko-KR" dirty="0" smtClean="0"/>
              <a:t>- based on a per-bed ratio, not accounting for nursing intensity provided for each </a:t>
            </a:r>
            <a:r>
              <a:rPr lang="en-US" altLang="ko-KR" dirty="0" smtClean="0"/>
              <a:t>patient</a:t>
            </a:r>
          </a:p>
          <a:p>
            <a:pPr lvl="1"/>
            <a:endParaRPr lang="ko-KR" altLang="en-US" dirty="0"/>
          </a:p>
        </p:txBody>
      </p:sp>
      <p:sp>
        <p:nvSpPr>
          <p:cNvPr id="4" name="슬라이드 번호 개체 틀 3"/>
          <p:cNvSpPr>
            <a:spLocks noGrp="1"/>
          </p:cNvSpPr>
          <p:nvPr>
            <p:ph type="sldNum" sz="quarter" idx="12"/>
          </p:nvPr>
        </p:nvSpPr>
        <p:spPr/>
        <p:txBody>
          <a:bodyPr/>
          <a:lstStyle/>
          <a:p>
            <a:fld id="{5543B79C-A465-4C6B-9946-02B24A40F41A}" type="slidenum">
              <a:rPr lang="en-US" smtClean="0"/>
              <a:pPr/>
              <a:t>10</a:t>
            </a:fld>
            <a:endParaRPr lang="en-US"/>
          </a:p>
        </p:txBody>
      </p:sp>
    </p:spTree>
    <p:extLst>
      <p:ext uri="{BB962C8B-B14F-4D97-AF65-F5344CB8AC3E}">
        <p14:creationId xmlns:p14="http://schemas.microsoft.com/office/powerpoint/2010/main" val="25898983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200" dirty="0"/>
              <a:t>Building blocks of the Korean Nursing </a:t>
            </a:r>
            <a:r>
              <a:rPr lang="en-US" altLang="ko-KR" sz="3200" dirty="0" smtClean="0"/>
              <a:t>P4P</a:t>
            </a:r>
            <a:endParaRPr lang="ko-KR" altLang="en-US" sz="3200" dirty="0"/>
          </a:p>
        </p:txBody>
      </p:sp>
      <p:sp>
        <p:nvSpPr>
          <p:cNvPr id="3" name="내용 개체 틀 2"/>
          <p:cNvSpPr>
            <a:spLocks noGrp="1"/>
          </p:cNvSpPr>
          <p:nvPr>
            <p:ph idx="1"/>
          </p:nvPr>
        </p:nvSpPr>
        <p:spPr>
          <a:xfrm>
            <a:off x="539552" y="1340768"/>
            <a:ext cx="7620000" cy="5328592"/>
          </a:xfrm>
        </p:spPr>
        <p:txBody>
          <a:bodyPr>
            <a:normAutofit/>
          </a:bodyPr>
          <a:lstStyle/>
          <a:p>
            <a:pPr marL="114300" indent="0">
              <a:buNone/>
            </a:pPr>
            <a:r>
              <a:rPr lang="en-US" altLang="ko-KR" dirty="0" smtClean="0"/>
              <a:t>2)</a:t>
            </a:r>
            <a:r>
              <a:rPr lang="en-US" altLang="ko-KR" i="1" dirty="0"/>
              <a:t> Price setting</a:t>
            </a:r>
            <a:endParaRPr lang="en-US" altLang="ko-KR" dirty="0" smtClean="0"/>
          </a:p>
          <a:p>
            <a:r>
              <a:rPr lang="en-US" altLang="ko-KR" dirty="0" smtClean="0"/>
              <a:t>Sets </a:t>
            </a:r>
            <a:r>
              <a:rPr lang="en-US" altLang="ko-KR" dirty="0" smtClean="0"/>
              <a:t>up six </a:t>
            </a:r>
            <a:r>
              <a:rPr lang="en-US" altLang="ko-KR" dirty="0" smtClean="0"/>
              <a:t>grades</a:t>
            </a:r>
            <a:r>
              <a:rPr lang="en-US" altLang="ko-KR" dirty="0" smtClean="0"/>
              <a:t>:</a:t>
            </a:r>
            <a:endParaRPr lang="en-US" altLang="ko-KR" dirty="0"/>
          </a:p>
          <a:p>
            <a:pPr lvl="1"/>
            <a:r>
              <a:rPr lang="en-US" altLang="ko-KR" dirty="0" smtClean="0"/>
              <a:t>hospitals </a:t>
            </a:r>
            <a:r>
              <a:rPr lang="en-US" altLang="ko-KR" dirty="0" smtClean="0"/>
              <a:t>are paid </a:t>
            </a:r>
            <a:r>
              <a:rPr lang="en-US" altLang="ko-KR" b="1" dirty="0" smtClean="0"/>
              <a:t>100%</a:t>
            </a:r>
            <a:r>
              <a:rPr lang="en-US" altLang="ko-KR" dirty="0" smtClean="0"/>
              <a:t> of the base nursing fee (per diem per patient rate) by NHIS when complying with the minimum requirement (Grade </a:t>
            </a:r>
            <a:r>
              <a:rPr lang="en-US" altLang="ko-KR" dirty="0" smtClean="0"/>
              <a:t>6)</a:t>
            </a:r>
          </a:p>
          <a:p>
            <a:pPr lvl="2"/>
            <a:r>
              <a:rPr lang="en-US" altLang="ko-KR" dirty="0"/>
              <a:t>The value of base rate is annually determined through the National Health Insurance Policy Review Committee chaired by the vice minister of health and </a:t>
            </a:r>
            <a:r>
              <a:rPr lang="en-US" altLang="ko-KR" dirty="0" smtClean="0"/>
              <a:t>welfare</a:t>
            </a:r>
            <a:endParaRPr lang="en-US" altLang="ko-KR" dirty="0" smtClean="0"/>
          </a:p>
          <a:p>
            <a:pPr lvl="1"/>
            <a:r>
              <a:rPr lang="en-US" altLang="ko-KR" dirty="0" smtClean="0"/>
              <a:t>As </a:t>
            </a:r>
            <a:r>
              <a:rPr lang="en-US" altLang="ko-KR" dirty="0" smtClean="0"/>
              <a:t>it advances into the upper grades, the capital benefits that a hospital would gain increase by 40% of the base </a:t>
            </a:r>
            <a:r>
              <a:rPr lang="en-US" altLang="ko-KR" dirty="0" smtClean="0"/>
              <a:t>rate</a:t>
            </a:r>
          </a:p>
          <a:p>
            <a:r>
              <a:rPr lang="en-US" altLang="ko-KR" dirty="0" smtClean="0"/>
              <a:t>At </a:t>
            </a:r>
            <a:r>
              <a:rPr lang="en-US" altLang="ko-KR" dirty="0" smtClean="0"/>
              <a:t>the highest level, a hospital is paid </a:t>
            </a:r>
            <a:r>
              <a:rPr lang="en-US" altLang="ko-KR" b="1" dirty="0" smtClean="0"/>
              <a:t>300%</a:t>
            </a:r>
            <a:r>
              <a:rPr lang="en-US" altLang="ko-KR" dirty="0" smtClean="0"/>
              <a:t> of the fee </a:t>
            </a:r>
            <a:r>
              <a:rPr lang="en-US" altLang="ko-KR" dirty="0" smtClean="0"/>
              <a:t>(</a:t>
            </a:r>
            <a:r>
              <a:rPr lang="en-US" altLang="ko-KR" dirty="0" smtClean="0"/>
              <a:t>Grade 1</a:t>
            </a:r>
            <a:r>
              <a:rPr lang="en-US" altLang="ko-KR" dirty="0"/>
              <a:t>) </a:t>
            </a:r>
            <a:endParaRPr lang="en-US" altLang="ko-KR" dirty="0" smtClean="0"/>
          </a:p>
          <a:p>
            <a:pPr marL="114300" indent="0">
              <a:buNone/>
            </a:pPr>
            <a:endParaRPr lang="en-US" altLang="ko-KR" dirty="0" smtClean="0"/>
          </a:p>
          <a:p>
            <a:pPr marL="114300" indent="0">
              <a:buNone/>
            </a:pPr>
            <a:r>
              <a:rPr lang="en-US" altLang="ko-KR" dirty="0" smtClean="0"/>
              <a:t>3</a:t>
            </a:r>
            <a:r>
              <a:rPr lang="en-US" altLang="ko-KR" dirty="0"/>
              <a:t>) </a:t>
            </a:r>
            <a:r>
              <a:rPr lang="en-US" altLang="ko-KR" i="1" dirty="0"/>
              <a:t>Actual payment adjusting factors </a:t>
            </a:r>
            <a:endParaRPr lang="en-US" altLang="ko-KR" dirty="0"/>
          </a:p>
          <a:p>
            <a:r>
              <a:rPr lang="en-US" altLang="ko-KR" dirty="0" smtClean="0"/>
              <a:t>By </a:t>
            </a:r>
            <a:r>
              <a:rPr lang="en-US" altLang="ko-KR" dirty="0"/>
              <a:t>grouping hospitals according to cost related to hiring </a:t>
            </a:r>
            <a:r>
              <a:rPr lang="en-US" altLang="ko-KR" dirty="0" smtClean="0"/>
              <a:t>nurses</a:t>
            </a:r>
            <a:endParaRPr lang="en-US" altLang="ko-KR" dirty="0"/>
          </a:p>
        </p:txBody>
      </p:sp>
      <p:sp>
        <p:nvSpPr>
          <p:cNvPr id="4" name="슬라이드 번호 개체 틀 3"/>
          <p:cNvSpPr>
            <a:spLocks noGrp="1"/>
          </p:cNvSpPr>
          <p:nvPr>
            <p:ph type="sldNum" sz="quarter" idx="12"/>
          </p:nvPr>
        </p:nvSpPr>
        <p:spPr/>
        <p:txBody>
          <a:bodyPr/>
          <a:lstStyle/>
          <a:p>
            <a:fld id="{5543B79C-A465-4C6B-9946-02B24A40F41A}" type="slidenum">
              <a:rPr lang="en-US" smtClean="0"/>
              <a:pPr/>
              <a:t>11</a:t>
            </a:fld>
            <a:endParaRPr lang="en-US"/>
          </a:p>
        </p:txBody>
      </p:sp>
    </p:spTree>
    <p:extLst>
      <p:ext uri="{BB962C8B-B14F-4D97-AF65-F5344CB8AC3E}">
        <p14:creationId xmlns:p14="http://schemas.microsoft.com/office/powerpoint/2010/main" val="36594477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내용 개체 틀 5" descr="표ㅛ.png"/>
          <p:cNvPicPr>
            <a:picLocks noGrp="1" noChangeAspect="1"/>
          </p:cNvPicPr>
          <p:nvPr>
            <p:ph idx="1"/>
          </p:nvPr>
        </p:nvPicPr>
        <p:blipFill>
          <a:blip r:embed="rId2" cstate="print"/>
          <a:stretch>
            <a:fillRect/>
          </a:stretch>
        </p:blipFill>
        <p:spPr>
          <a:xfrm>
            <a:off x="-1435" y="887757"/>
            <a:ext cx="8461867" cy="4197427"/>
          </a:xfrm>
        </p:spPr>
      </p:pic>
      <p:sp>
        <p:nvSpPr>
          <p:cNvPr id="2" name="슬라이드 번호 개체 틀 1"/>
          <p:cNvSpPr>
            <a:spLocks noGrp="1"/>
          </p:cNvSpPr>
          <p:nvPr>
            <p:ph type="sldNum" sz="quarter" idx="12"/>
          </p:nvPr>
        </p:nvSpPr>
        <p:spPr/>
        <p:txBody>
          <a:bodyPr/>
          <a:lstStyle/>
          <a:p>
            <a:fld id="{5543B79C-A465-4C6B-9946-02B24A40F41A}" type="slidenum">
              <a:rPr lang="en-US" smtClean="0"/>
              <a:pPr/>
              <a:t>12</a:t>
            </a:fld>
            <a:endParaRPr lang="en-US"/>
          </a:p>
        </p:txBody>
      </p:sp>
    </p:spTree>
    <p:extLst>
      <p:ext uri="{BB962C8B-B14F-4D97-AF65-F5344CB8AC3E}">
        <p14:creationId xmlns:p14="http://schemas.microsoft.com/office/powerpoint/2010/main" val="38827356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Purpose of study</a:t>
            </a:r>
            <a:endParaRPr lang="ko-KR" altLang="en-US" dirty="0"/>
          </a:p>
        </p:txBody>
      </p:sp>
      <p:sp>
        <p:nvSpPr>
          <p:cNvPr id="3" name="내용 개체 틀 2"/>
          <p:cNvSpPr>
            <a:spLocks noGrp="1"/>
          </p:cNvSpPr>
          <p:nvPr>
            <p:ph idx="1"/>
          </p:nvPr>
        </p:nvSpPr>
        <p:spPr/>
        <p:txBody>
          <a:bodyPr>
            <a:noAutofit/>
          </a:bodyPr>
          <a:lstStyle/>
          <a:p>
            <a:r>
              <a:rPr lang="en-US" altLang="ko-KR" sz="2800" dirty="0" smtClean="0"/>
              <a:t>To examine </a:t>
            </a:r>
            <a:r>
              <a:rPr lang="en-US" altLang="ko-KR" sz="2800" dirty="0"/>
              <a:t>whether the payment incentive leads hospitals to increase nurse </a:t>
            </a:r>
            <a:r>
              <a:rPr lang="en-US" altLang="ko-KR" sz="2800" dirty="0" smtClean="0"/>
              <a:t>staffing</a:t>
            </a:r>
          </a:p>
          <a:p>
            <a:r>
              <a:rPr lang="en-US" altLang="ko-KR" sz="2800" dirty="0" smtClean="0"/>
              <a:t>To examine </a:t>
            </a:r>
            <a:r>
              <a:rPr lang="en-US" altLang="ko-KR" sz="2800" dirty="0"/>
              <a:t>whether the response to the nursing incentive has been consistent across hospitals with various financial </a:t>
            </a:r>
            <a:r>
              <a:rPr lang="en-US" altLang="ko-KR" sz="2800" dirty="0" smtClean="0"/>
              <a:t>statuses</a:t>
            </a:r>
          </a:p>
          <a:p>
            <a:r>
              <a:rPr lang="en-US" altLang="ko-KR" sz="2800" dirty="0" smtClean="0"/>
              <a:t>To examine </a:t>
            </a:r>
            <a:r>
              <a:rPr lang="en-US" altLang="ko-KR" sz="2800" dirty="0"/>
              <a:t>whether the resulting staffing changes improved nurses’ working </a:t>
            </a:r>
            <a:r>
              <a:rPr lang="en-US" altLang="ko-KR" sz="2800" dirty="0" smtClean="0"/>
              <a:t>conditions</a:t>
            </a:r>
            <a:endParaRPr lang="ko-KR" altLang="en-US" sz="2800" dirty="0"/>
          </a:p>
        </p:txBody>
      </p:sp>
      <p:sp>
        <p:nvSpPr>
          <p:cNvPr id="4" name="슬라이드 번호 개체 틀 3"/>
          <p:cNvSpPr>
            <a:spLocks noGrp="1"/>
          </p:cNvSpPr>
          <p:nvPr>
            <p:ph type="sldNum" sz="quarter" idx="12"/>
          </p:nvPr>
        </p:nvSpPr>
        <p:spPr/>
        <p:txBody>
          <a:bodyPr/>
          <a:lstStyle/>
          <a:p>
            <a:fld id="{5543B79C-A465-4C6B-9946-02B24A40F41A}" type="slidenum">
              <a:rPr lang="en-US" smtClean="0"/>
              <a:pPr/>
              <a:t>13</a:t>
            </a:fld>
            <a:endParaRPr lang="en-US"/>
          </a:p>
        </p:txBody>
      </p:sp>
    </p:spTree>
    <p:extLst>
      <p:ext uri="{BB962C8B-B14F-4D97-AF65-F5344CB8AC3E}">
        <p14:creationId xmlns:p14="http://schemas.microsoft.com/office/powerpoint/2010/main" val="4194100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Data Sources</a:t>
            </a:r>
            <a:endParaRPr lang="ko-KR" altLang="en-US" dirty="0"/>
          </a:p>
        </p:txBody>
      </p:sp>
      <p:sp>
        <p:nvSpPr>
          <p:cNvPr id="3" name="내용 개체 틀 2"/>
          <p:cNvSpPr>
            <a:spLocks noGrp="1"/>
          </p:cNvSpPr>
          <p:nvPr>
            <p:ph idx="1"/>
          </p:nvPr>
        </p:nvSpPr>
        <p:spPr/>
        <p:txBody>
          <a:bodyPr>
            <a:normAutofit/>
          </a:bodyPr>
          <a:lstStyle/>
          <a:p>
            <a:r>
              <a:rPr lang="en-US" altLang="ko-KR" dirty="0" smtClean="0"/>
              <a:t>Annual financial reports (1996-2005</a:t>
            </a:r>
            <a:r>
              <a:rPr lang="en-US" altLang="ko-KR" dirty="0"/>
              <a:t>) </a:t>
            </a:r>
            <a:r>
              <a:rPr lang="en-US" altLang="ko-KR" dirty="0" smtClean="0"/>
              <a:t>on 756 </a:t>
            </a:r>
            <a:r>
              <a:rPr lang="en-US" altLang="ko-KR" dirty="0"/>
              <a:t>- 1,525 </a:t>
            </a:r>
            <a:r>
              <a:rPr lang="en-US" altLang="ko-KR" dirty="0" smtClean="0"/>
              <a:t>hospitals</a:t>
            </a:r>
            <a:endParaRPr lang="ko-KR" altLang="ko-KR" dirty="0"/>
          </a:p>
          <a:p>
            <a:pPr lvl="1"/>
            <a:r>
              <a:rPr lang="en-US" altLang="ko-KR" dirty="0" smtClean="0"/>
              <a:t>including </a:t>
            </a:r>
            <a:r>
              <a:rPr lang="en-US" altLang="ko-KR" dirty="0"/>
              <a:t>short-term acute hospitals, excluding psychiatric, specialty, and long-term care </a:t>
            </a:r>
            <a:r>
              <a:rPr lang="en-US" altLang="ko-KR" dirty="0" smtClean="0"/>
              <a:t>hospitals</a:t>
            </a:r>
          </a:p>
          <a:p>
            <a:pPr lvl="1"/>
            <a:r>
              <a:rPr lang="en-US" altLang="ko-KR" dirty="0" smtClean="0"/>
              <a:t>inpatient units only</a:t>
            </a:r>
            <a:endParaRPr lang="ko-KR" altLang="ko-KR" dirty="0"/>
          </a:p>
          <a:p>
            <a:r>
              <a:rPr lang="en-US" altLang="ko-KR" dirty="0" smtClean="0"/>
              <a:t>2010 nationwide </a:t>
            </a:r>
            <a:r>
              <a:rPr lang="en-US" altLang="ko-KR" dirty="0"/>
              <a:t>survey of hospital RNs </a:t>
            </a:r>
            <a:r>
              <a:rPr lang="en-US" altLang="ko-KR" dirty="0" smtClean="0"/>
              <a:t>performed </a:t>
            </a:r>
            <a:r>
              <a:rPr lang="en-US" altLang="ko-KR" dirty="0"/>
              <a:t>by the Korean Health and Medical Workers Union to learn whether work conditions were improved following payment </a:t>
            </a:r>
            <a:r>
              <a:rPr lang="en-US" altLang="ko-KR" dirty="0" smtClean="0"/>
              <a:t>reform</a:t>
            </a:r>
          </a:p>
          <a:p>
            <a:pPr lvl="1"/>
            <a:r>
              <a:rPr lang="en-US" altLang="ko-KR" dirty="0" smtClean="0"/>
              <a:t>2,387 </a:t>
            </a:r>
            <a:r>
              <a:rPr lang="en-US" altLang="ko-KR" dirty="0"/>
              <a:t>RNs from </a:t>
            </a:r>
            <a:r>
              <a:rPr lang="en-US" altLang="ko-KR" dirty="0" smtClean="0"/>
              <a:t>29 nationwide hospitals</a:t>
            </a:r>
          </a:p>
          <a:p>
            <a:pPr lvl="1"/>
            <a:r>
              <a:rPr lang="en-US" altLang="ko-KR" dirty="0" smtClean="0"/>
              <a:t>including </a:t>
            </a:r>
            <a:r>
              <a:rPr lang="en-US" altLang="ko-KR" dirty="0"/>
              <a:t>medical-surgical units and obstetrics and gynecological units, excluding the ICUs, OR, and </a:t>
            </a:r>
            <a:r>
              <a:rPr lang="en-US" altLang="ko-KR" dirty="0" smtClean="0"/>
              <a:t>EDs</a:t>
            </a:r>
            <a:endParaRPr lang="ko-KR" altLang="ko-KR" dirty="0"/>
          </a:p>
          <a:p>
            <a:endParaRPr lang="ko-KR" altLang="en-US" dirty="0"/>
          </a:p>
        </p:txBody>
      </p:sp>
      <p:sp>
        <p:nvSpPr>
          <p:cNvPr id="4" name="슬라이드 번호 개체 틀 3"/>
          <p:cNvSpPr>
            <a:spLocks noGrp="1"/>
          </p:cNvSpPr>
          <p:nvPr>
            <p:ph type="sldNum" sz="quarter" idx="12"/>
          </p:nvPr>
        </p:nvSpPr>
        <p:spPr/>
        <p:txBody>
          <a:bodyPr/>
          <a:lstStyle/>
          <a:p>
            <a:fld id="{5543B79C-A465-4C6B-9946-02B24A40F41A}" type="slidenum">
              <a:rPr lang="en-US" smtClean="0"/>
              <a:pPr/>
              <a:t>14</a:t>
            </a:fld>
            <a:endParaRPr lang="en-US"/>
          </a:p>
        </p:txBody>
      </p:sp>
    </p:spTree>
    <p:extLst>
      <p:ext uri="{BB962C8B-B14F-4D97-AF65-F5344CB8AC3E}">
        <p14:creationId xmlns:p14="http://schemas.microsoft.com/office/powerpoint/2010/main" val="10931947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Measures</a:t>
            </a:r>
            <a:endParaRPr lang="ko-KR" altLang="en-US" dirty="0"/>
          </a:p>
        </p:txBody>
      </p:sp>
      <p:sp>
        <p:nvSpPr>
          <p:cNvPr id="3" name="내용 개체 틀 2"/>
          <p:cNvSpPr>
            <a:spLocks noGrp="1"/>
          </p:cNvSpPr>
          <p:nvPr>
            <p:ph idx="1"/>
          </p:nvPr>
        </p:nvSpPr>
        <p:spPr>
          <a:xfrm>
            <a:off x="457200" y="1600200"/>
            <a:ext cx="7620000" cy="5069160"/>
          </a:xfrm>
        </p:spPr>
        <p:txBody>
          <a:bodyPr>
            <a:normAutofit/>
          </a:bodyPr>
          <a:lstStyle/>
          <a:p>
            <a:r>
              <a:rPr lang="en-US" altLang="ko-KR" i="1" dirty="0" smtClean="0"/>
              <a:t>Nursing </a:t>
            </a:r>
            <a:r>
              <a:rPr lang="en-US" altLang="ko-KR" i="1" dirty="0"/>
              <a:t>payment </a:t>
            </a:r>
            <a:r>
              <a:rPr lang="en-US" altLang="ko-KR" i="1" dirty="0" smtClean="0"/>
              <a:t>reform</a:t>
            </a:r>
          </a:p>
          <a:p>
            <a:pPr lvl="1"/>
            <a:r>
              <a:rPr lang="en-US" altLang="ko-KR" dirty="0"/>
              <a:t>pre-policy years (1996 and 1999</a:t>
            </a:r>
            <a:r>
              <a:rPr lang="en-US" altLang="ko-KR" dirty="0" smtClean="0"/>
              <a:t>)</a:t>
            </a:r>
          </a:p>
          <a:p>
            <a:pPr lvl="1"/>
            <a:r>
              <a:rPr lang="en-US" altLang="ko-KR" dirty="0" smtClean="0"/>
              <a:t>intervention year (1999)</a:t>
            </a:r>
          </a:p>
          <a:p>
            <a:pPr lvl="1"/>
            <a:r>
              <a:rPr lang="en-US" altLang="ko-KR" dirty="0"/>
              <a:t>p</a:t>
            </a:r>
            <a:r>
              <a:rPr lang="en-US" altLang="ko-KR" dirty="0" smtClean="0"/>
              <a:t>ost-policy years </a:t>
            </a:r>
            <a:r>
              <a:rPr lang="en-US" altLang="ko-KR" dirty="0"/>
              <a:t>(2002, 2005, 2008) </a:t>
            </a:r>
            <a:endParaRPr lang="en-US" altLang="ko-KR" dirty="0" smtClean="0"/>
          </a:p>
          <a:p>
            <a:pPr lvl="2"/>
            <a:r>
              <a:rPr lang="en-US" altLang="ko-KR" dirty="0" smtClean="0"/>
              <a:t>‘</a:t>
            </a:r>
            <a:r>
              <a:rPr lang="en-US" altLang="ko-KR" dirty="0"/>
              <a:t>post intervention 1</a:t>
            </a:r>
            <a:r>
              <a:rPr lang="en-US" altLang="ko-KR" dirty="0" smtClean="0"/>
              <a:t>’</a:t>
            </a:r>
          </a:p>
          <a:p>
            <a:pPr lvl="2"/>
            <a:r>
              <a:rPr lang="en-US" altLang="ko-KR" dirty="0" smtClean="0"/>
              <a:t>‘</a:t>
            </a:r>
            <a:r>
              <a:rPr lang="en-US" altLang="ko-KR" dirty="0"/>
              <a:t>post intervention 2</a:t>
            </a:r>
            <a:r>
              <a:rPr lang="en-US" altLang="ko-KR" dirty="0" smtClean="0"/>
              <a:t>’</a:t>
            </a:r>
          </a:p>
          <a:p>
            <a:pPr lvl="2"/>
            <a:r>
              <a:rPr lang="en-US" altLang="ko-KR" dirty="0" smtClean="0"/>
              <a:t>‘post </a:t>
            </a:r>
            <a:r>
              <a:rPr lang="en-US" altLang="ko-KR" dirty="0"/>
              <a:t>intervention 3</a:t>
            </a:r>
            <a:r>
              <a:rPr lang="en-US" altLang="ko-KR" dirty="0" smtClean="0"/>
              <a:t>’</a:t>
            </a:r>
          </a:p>
          <a:p>
            <a:r>
              <a:rPr lang="en-US" altLang="ko-KR" dirty="0"/>
              <a:t>Nurse staffing level </a:t>
            </a:r>
          </a:p>
          <a:p>
            <a:pPr lvl="1"/>
            <a:r>
              <a:rPr lang="en-US" altLang="ko-KR" dirty="0"/>
              <a:t>grade 1 – grade 6 (currently)</a:t>
            </a:r>
          </a:p>
          <a:p>
            <a:pPr lvl="1"/>
            <a:r>
              <a:rPr lang="en-US" altLang="ko-KR" dirty="0"/>
              <a:t>whether the level had improved since 2005 (by 1 grade, by 2 grade, no improvement</a:t>
            </a:r>
            <a:r>
              <a:rPr lang="en-US" altLang="ko-KR" dirty="0" smtClean="0"/>
              <a:t>).</a:t>
            </a:r>
            <a:endParaRPr lang="ko-KR" altLang="ko-KR" dirty="0"/>
          </a:p>
        </p:txBody>
      </p:sp>
      <p:sp>
        <p:nvSpPr>
          <p:cNvPr id="4" name="슬라이드 번호 개체 틀 3"/>
          <p:cNvSpPr>
            <a:spLocks noGrp="1"/>
          </p:cNvSpPr>
          <p:nvPr>
            <p:ph type="sldNum" sz="quarter" idx="12"/>
          </p:nvPr>
        </p:nvSpPr>
        <p:spPr/>
        <p:txBody>
          <a:bodyPr/>
          <a:lstStyle/>
          <a:p>
            <a:fld id="{5543B79C-A465-4C6B-9946-02B24A40F41A}" type="slidenum">
              <a:rPr lang="en-US" smtClean="0"/>
              <a:pPr/>
              <a:t>15</a:t>
            </a:fld>
            <a:endParaRPr lang="en-US"/>
          </a:p>
        </p:txBody>
      </p:sp>
    </p:spTree>
    <p:extLst>
      <p:ext uri="{BB962C8B-B14F-4D97-AF65-F5344CB8AC3E}">
        <p14:creationId xmlns:p14="http://schemas.microsoft.com/office/powerpoint/2010/main" val="17497814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476672"/>
            <a:ext cx="7620000" cy="6192688"/>
          </a:xfrm>
        </p:spPr>
        <p:txBody>
          <a:bodyPr>
            <a:normAutofit lnSpcReduction="10000"/>
          </a:bodyPr>
          <a:lstStyle/>
          <a:p>
            <a:r>
              <a:rPr lang="en-US" altLang="ko-KR" i="1" dirty="0"/>
              <a:t>Nurses’ work conditions</a:t>
            </a:r>
            <a:endParaRPr lang="ko-KR" altLang="ko-KR" dirty="0"/>
          </a:p>
          <a:p>
            <a:pPr lvl="1"/>
            <a:r>
              <a:rPr lang="en-US" altLang="ko-KR" dirty="0" smtClean="0"/>
              <a:t>job </a:t>
            </a:r>
            <a:r>
              <a:rPr lang="en-US" altLang="ko-KR" dirty="0"/>
              <a:t>satisfaction, burnout, and intention to </a:t>
            </a:r>
            <a:r>
              <a:rPr lang="en-US" altLang="ko-KR" dirty="0" smtClean="0"/>
              <a:t>leave</a:t>
            </a:r>
          </a:p>
          <a:p>
            <a:pPr lvl="1"/>
            <a:r>
              <a:rPr lang="en-US" altLang="ko-KR" dirty="0" smtClean="0"/>
              <a:t>job satisfaction: 4-point </a:t>
            </a:r>
            <a:r>
              <a:rPr lang="en-US" altLang="ko-KR" dirty="0" err="1"/>
              <a:t>Likert</a:t>
            </a:r>
            <a:r>
              <a:rPr lang="en-US" altLang="ko-KR" dirty="0"/>
              <a:t>-type scale (1 = very dissatisfied, 2 = dissatisfied, 3 = satisfied, and 4 = very </a:t>
            </a:r>
            <a:r>
              <a:rPr lang="en-US" altLang="ko-KR" dirty="0" smtClean="0"/>
              <a:t>satisfied)</a:t>
            </a:r>
          </a:p>
          <a:p>
            <a:pPr lvl="1"/>
            <a:r>
              <a:rPr lang="en-US" altLang="ko-KR" dirty="0" smtClean="0"/>
              <a:t>degree </a:t>
            </a:r>
            <a:r>
              <a:rPr lang="en-US" altLang="ko-KR" dirty="0"/>
              <a:t>of </a:t>
            </a:r>
            <a:r>
              <a:rPr lang="en-US" altLang="ko-KR" dirty="0" smtClean="0"/>
              <a:t>burnout: the </a:t>
            </a:r>
            <a:r>
              <a:rPr lang="en-US" altLang="ko-KR" dirty="0" err="1" smtClean="0"/>
              <a:t>Maslach</a:t>
            </a:r>
            <a:r>
              <a:rPr lang="en-US" altLang="ko-KR" dirty="0" smtClean="0"/>
              <a:t> </a:t>
            </a:r>
            <a:r>
              <a:rPr lang="en-US" altLang="ko-KR" dirty="0"/>
              <a:t>Burnout Inventory–Human Services Survey, </a:t>
            </a:r>
            <a:r>
              <a:rPr lang="en-US" altLang="ko-KR" dirty="0" smtClean="0"/>
              <a:t>(</a:t>
            </a:r>
            <a:r>
              <a:rPr lang="en-US" altLang="ko-KR" dirty="0" err="1"/>
              <a:t>Maslach</a:t>
            </a:r>
            <a:r>
              <a:rPr lang="en-US" altLang="ko-KR" dirty="0"/>
              <a:t>, Jackson &amp; </a:t>
            </a:r>
            <a:r>
              <a:rPr lang="en-US" altLang="ko-KR" dirty="0" err="1"/>
              <a:t>Leiter</a:t>
            </a:r>
            <a:r>
              <a:rPr lang="en-US" altLang="ko-KR" dirty="0"/>
              <a:t> </a:t>
            </a:r>
            <a:r>
              <a:rPr lang="en-US" altLang="ko-KR" dirty="0" smtClean="0"/>
              <a:t>1986)</a:t>
            </a:r>
          </a:p>
          <a:p>
            <a:pPr lvl="1"/>
            <a:r>
              <a:rPr lang="en-US" altLang="ko-KR" dirty="0" smtClean="0"/>
              <a:t>intention </a:t>
            </a:r>
            <a:r>
              <a:rPr lang="en-US" altLang="ko-KR" dirty="0"/>
              <a:t>to leave current employer was measured by a single item asking, “Are you intending to leave your current employer(s) within a year</a:t>
            </a:r>
            <a:r>
              <a:rPr lang="en-US" altLang="ko-KR" dirty="0" smtClean="0"/>
              <a:t>?”</a:t>
            </a:r>
            <a:endParaRPr lang="en-US" altLang="ko-KR" dirty="0"/>
          </a:p>
          <a:p>
            <a:r>
              <a:rPr lang="en-US" altLang="ko-KR" i="1" dirty="0" smtClean="0"/>
              <a:t>Characteristics </a:t>
            </a:r>
            <a:r>
              <a:rPr lang="en-US" altLang="ko-KR" i="1" dirty="0"/>
              <a:t>of nurses </a:t>
            </a:r>
            <a:endParaRPr lang="ko-KR" altLang="ko-KR" dirty="0"/>
          </a:p>
          <a:p>
            <a:pPr lvl="1"/>
            <a:r>
              <a:rPr lang="en-US" altLang="ko-KR" dirty="0" smtClean="0"/>
              <a:t>age</a:t>
            </a:r>
            <a:r>
              <a:rPr lang="en-US" altLang="ko-KR" dirty="0"/>
              <a:t>, marital status, years of nurse experience, position (charge or staff nurse), and </a:t>
            </a:r>
            <a:r>
              <a:rPr lang="en-US" altLang="ko-KR" dirty="0" smtClean="0"/>
              <a:t>education</a:t>
            </a:r>
          </a:p>
          <a:p>
            <a:pPr lvl="1"/>
            <a:r>
              <a:rPr lang="en-US" altLang="ko-KR" dirty="0" smtClean="0"/>
              <a:t>current </a:t>
            </a:r>
            <a:r>
              <a:rPr lang="en-US" altLang="ko-KR" dirty="0"/>
              <a:t>employer: number of </a:t>
            </a:r>
            <a:r>
              <a:rPr lang="en-US" altLang="ko-KR" dirty="0" smtClean="0"/>
              <a:t>beds, location</a:t>
            </a:r>
            <a:endParaRPr lang="en-US" altLang="ko-KR" dirty="0"/>
          </a:p>
          <a:p>
            <a:r>
              <a:rPr lang="en-US" altLang="ko-KR" i="1" dirty="0"/>
              <a:t>Hospital characteristics</a:t>
            </a:r>
            <a:endParaRPr lang="ko-KR" altLang="ko-KR" dirty="0"/>
          </a:p>
          <a:p>
            <a:pPr lvl="1"/>
            <a:r>
              <a:rPr lang="en-US" altLang="ko-KR" u="sng" dirty="0"/>
              <a:t>Hospital type</a:t>
            </a:r>
            <a:r>
              <a:rPr lang="en-US" altLang="ko-KR" dirty="0"/>
              <a:t>, size, location, ownership, teaching status, </a:t>
            </a:r>
            <a:r>
              <a:rPr lang="en-US" altLang="ko-KR" dirty="0" err="1"/>
              <a:t>etc</a:t>
            </a:r>
            <a:endParaRPr lang="en-US" altLang="ko-KR" dirty="0"/>
          </a:p>
          <a:p>
            <a:pPr lvl="1"/>
            <a:r>
              <a:rPr lang="en-US" altLang="ko-KR" dirty="0"/>
              <a:t>Hospital type was categorized as </a:t>
            </a:r>
          </a:p>
          <a:p>
            <a:pPr lvl="2"/>
            <a:r>
              <a:rPr lang="en-US" altLang="ko-KR" i="1" dirty="0"/>
              <a:t>General hospital</a:t>
            </a:r>
            <a:r>
              <a:rPr lang="en-US" altLang="ko-KR" dirty="0"/>
              <a:t> : 100 licensed beds and met particular criteria</a:t>
            </a:r>
          </a:p>
          <a:p>
            <a:pPr lvl="2"/>
            <a:r>
              <a:rPr lang="en-US" altLang="ko-KR" i="1" dirty="0"/>
              <a:t>Hospital</a:t>
            </a:r>
            <a:r>
              <a:rPr lang="en-US" altLang="ko-KR" dirty="0"/>
              <a:t>: 30 to 100 licensed bed</a:t>
            </a:r>
            <a:endParaRPr lang="ko-KR" altLang="en-US" dirty="0"/>
          </a:p>
          <a:p>
            <a:pPr lvl="1"/>
            <a:endParaRPr lang="en-US" altLang="ko-KR" dirty="0" smtClean="0"/>
          </a:p>
          <a:p>
            <a:endParaRPr lang="ko-KR" altLang="en-US" dirty="0"/>
          </a:p>
        </p:txBody>
      </p:sp>
      <p:sp>
        <p:nvSpPr>
          <p:cNvPr id="4" name="슬라이드 번호 개체 틀 3"/>
          <p:cNvSpPr>
            <a:spLocks noGrp="1"/>
          </p:cNvSpPr>
          <p:nvPr>
            <p:ph type="sldNum" sz="quarter" idx="12"/>
          </p:nvPr>
        </p:nvSpPr>
        <p:spPr/>
        <p:txBody>
          <a:bodyPr/>
          <a:lstStyle/>
          <a:p>
            <a:fld id="{5543B79C-A465-4C6B-9946-02B24A40F41A}" type="slidenum">
              <a:rPr lang="en-US" smtClean="0"/>
              <a:pPr/>
              <a:t>16</a:t>
            </a:fld>
            <a:endParaRPr lang="en-US"/>
          </a:p>
        </p:txBody>
      </p:sp>
    </p:spTree>
    <p:extLst>
      <p:ext uri="{BB962C8B-B14F-4D97-AF65-F5344CB8AC3E}">
        <p14:creationId xmlns:p14="http://schemas.microsoft.com/office/powerpoint/2010/main" val="30146521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i="1" dirty="0"/>
              <a:t>Statistical</a:t>
            </a:r>
            <a:r>
              <a:rPr lang="en-US" altLang="ko-KR" b="1" dirty="0"/>
              <a:t> </a:t>
            </a:r>
            <a:r>
              <a:rPr lang="en-US" altLang="ko-KR" i="1" dirty="0"/>
              <a:t>analysis</a:t>
            </a:r>
            <a:endParaRPr lang="ko-KR" altLang="en-US" dirty="0"/>
          </a:p>
        </p:txBody>
      </p:sp>
      <p:sp>
        <p:nvSpPr>
          <p:cNvPr id="3" name="내용 개체 틀 2"/>
          <p:cNvSpPr>
            <a:spLocks noGrp="1"/>
          </p:cNvSpPr>
          <p:nvPr>
            <p:ph idx="1"/>
          </p:nvPr>
        </p:nvSpPr>
        <p:spPr>
          <a:xfrm>
            <a:off x="457200" y="1600200"/>
            <a:ext cx="7620000" cy="5141168"/>
          </a:xfrm>
        </p:spPr>
        <p:txBody>
          <a:bodyPr>
            <a:normAutofit/>
          </a:bodyPr>
          <a:lstStyle/>
          <a:p>
            <a:r>
              <a:rPr lang="en-US" altLang="ko-KR" dirty="0" smtClean="0"/>
              <a:t>First, analyzed </a:t>
            </a:r>
            <a:r>
              <a:rPr lang="en-US" altLang="ko-KR" dirty="0"/>
              <a:t>the trend of nursing staffing by comparing data from before the policy with that from after the </a:t>
            </a:r>
            <a:r>
              <a:rPr lang="en-US" altLang="ko-KR" dirty="0" smtClean="0"/>
              <a:t>policy</a:t>
            </a:r>
            <a:endParaRPr lang="en-US" altLang="ko-KR" dirty="0"/>
          </a:p>
          <a:p>
            <a:r>
              <a:rPr lang="en-US" altLang="ko-KR" dirty="0" smtClean="0"/>
              <a:t>Next</a:t>
            </a:r>
            <a:r>
              <a:rPr lang="en-US" altLang="ko-KR" dirty="0"/>
              <a:t>, </a:t>
            </a:r>
            <a:r>
              <a:rPr lang="en-US" altLang="ko-KR" dirty="0" smtClean="0"/>
              <a:t>estimated </a:t>
            </a:r>
            <a:r>
              <a:rPr lang="en-US" altLang="ko-KR" dirty="0"/>
              <a:t>what factors affected the changes in nurse staffing by using multivariate </a:t>
            </a:r>
            <a:r>
              <a:rPr lang="en-US" altLang="ko-KR" dirty="0" smtClean="0"/>
              <a:t>regressions</a:t>
            </a:r>
          </a:p>
          <a:p>
            <a:pPr lvl="1"/>
            <a:r>
              <a:rPr lang="en-US" altLang="ko-KR" dirty="0" smtClean="0"/>
              <a:t>Controlled for the factors </a:t>
            </a:r>
            <a:r>
              <a:rPr lang="en-US" altLang="ko-KR" dirty="0"/>
              <a:t>pertinent hospitals’ staffing </a:t>
            </a:r>
            <a:r>
              <a:rPr lang="en-US" altLang="ko-KR" dirty="0" smtClean="0"/>
              <a:t>decisions (location</a:t>
            </a:r>
            <a:r>
              <a:rPr lang="en-US" altLang="ko-KR" dirty="0"/>
              <a:t>, hospital type, size, case mix</a:t>
            </a:r>
            <a:r>
              <a:rPr lang="en-US" altLang="ko-KR" dirty="0" smtClean="0"/>
              <a:t>)</a:t>
            </a:r>
            <a:endParaRPr lang="en-US" altLang="ko-KR" dirty="0"/>
          </a:p>
          <a:p>
            <a:r>
              <a:rPr lang="en-US" altLang="ko-KR" dirty="0"/>
              <a:t>Last, multilevel logistic regression analysis </a:t>
            </a:r>
            <a:endParaRPr lang="en-US" altLang="ko-KR" dirty="0" smtClean="0"/>
          </a:p>
          <a:p>
            <a:pPr lvl="1"/>
            <a:r>
              <a:rPr lang="en-US" altLang="ko-KR" dirty="0" smtClean="0"/>
              <a:t>to </a:t>
            </a:r>
            <a:r>
              <a:rPr lang="en-US" altLang="ko-KR" dirty="0"/>
              <a:t>examine whether hospital nurses had perceived improvements in their working conditions after the nursing payment reform</a:t>
            </a:r>
          </a:p>
          <a:p>
            <a:pPr lvl="1"/>
            <a:r>
              <a:rPr lang="en-US" altLang="ko-KR" dirty="0" smtClean="0"/>
              <a:t>Applied </a:t>
            </a:r>
            <a:r>
              <a:rPr lang="en-US" altLang="ko-KR" dirty="0"/>
              <a:t>multilevel specifications </a:t>
            </a:r>
            <a:endParaRPr lang="en-US" altLang="ko-KR" dirty="0" smtClean="0"/>
          </a:p>
          <a:p>
            <a:pPr lvl="2"/>
            <a:r>
              <a:rPr lang="en-US" altLang="ko-KR" dirty="0" smtClean="0"/>
              <a:t>to </a:t>
            </a:r>
            <a:r>
              <a:rPr lang="en-US" altLang="ko-KR" dirty="0"/>
              <a:t>control for the hospital effect since respondents coming from the same hospitals shared the same work conditions as well as other organizational </a:t>
            </a:r>
            <a:r>
              <a:rPr lang="en-US" altLang="ko-KR" dirty="0" smtClean="0"/>
              <a:t>characteristics</a:t>
            </a:r>
            <a:endParaRPr lang="ko-KR" altLang="ko-KR" dirty="0"/>
          </a:p>
        </p:txBody>
      </p:sp>
      <p:sp>
        <p:nvSpPr>
          <p:cNvPr id="4" name="슬라이드 번호 개체 틀 3"/>
          <p:cNvSpPr>
            <a:spLocks noGrp="1"/>
          </p:cNvSpPr>
          <p:nvPr>
            <p:ph type="sldNum" sz="quarter" idx="12"/>
          </p:nvPr>
        </p:nvSpPr>
        <p:spPr/>
        <p:txBody>
          <a:bodyPr/>
          <a:lstStyle/>
          <a:p>
            <a:fld id="{5543B79C-A465-4C6B-9946-02B24A40F41A}" type="slidenum">
              <a:rPr lang="en-US" smtClean="0"/>
              <a:pPr/>
              <a:t>17</a:t>
            </a:fld>
            <a:endParaRPr lang="en-US"/>
          </a:p>
        </p:txBody>
      </p:sp>
    </p:spTree>
    <p:extLst>
      <p:ext uri="{BB962C8B-B14F-4D97-AF65-F5344CB8AC3E}">
        <p14:creationId xmlns:p14="http://schemas.microsoft.com/office/powerpoint/2010/main" val="1281951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endParaRPr lang="ko-KR" altLang="en-US"/>
          </a:p>
        </p:txBody>
      </p:sp>
      <p:graphicFrame>
        <p:nvGraphicFramePr>
          <p:cNvPr id="4" name="내용 개체 틀 3"/>
          <p:cNvGraphicFramePr>
            <a:graphicFrameLocks noGrp="1"/>
          </p:cNvGraphicFramePr>
          <p:nvPr>
            <p:ph idx="1"/>
          </p:nvPr>
        </p:nvGraphicFramePr>
        <p:xfrm>
          <a:off x="179508" y="476672"/>
          <a:ext cx="8964492" cy="6175922"/>
        </p:xfrm>
        <a:graphic>
          <a:graphicData uri="http://schemas.openxmlformats.org/drawingml/2006/table">
            <a:tbl>
              <a:tblPr firstRow="1" bandRow="1">
                <a:tableStyleId>{5C22544A-7EE6-4342-B048-85BDC9FD1C3A}</a:tableStyleId>
              </a:tblPr>
              <a:tblGrid>
                <a:gridCol w="936108"/>
                <a:gridCol w="936104"/>
                <a:gridCol w="720080"/>
                <a:gridCol w="576064"/>
                <a:gridCol w="648072"/>
                <a:gridCol w="665818"/>
                <a:gridCol w="747041"/>
                <a:gridCol w="747041"/>
                <a:gridCol w="747041"/>
                <a:gridCol w="747041"/>
                <a:gridCol w="747041"/>
                <a:gridCol w="747041"/>
              </a:tblGrid>
              <a:tr h="460791">
                <a:tc>
                  <a:txBody>
                    <a:bodyPr/>
                    <a:lstStyle/>
                    <a:p>
                      <a:pPr algn="ctr" fontAlgn="t"/>
                      <a:r>
                        <a:rPr lang="en-US" sz="1400" b="1" i="0" u="none" strike="noStrike" dirty="0">
                          <a:solidFill>
                            <a:srgbClr val="000000"/>
                          </a:solidFill>
                          <a:latin typeface="Arial"/>
                        </a:rPr>
                        <a:t>　</a:t>
                      </a:r>
                      <a:endParaRPr lang="ko-KR" sz="1400" b="1" i="0" u="none" strike="noStrike" dirty="0">
                        <a:solidFill>
                          <a:srgbClr val="000000"/>
                        </a:solidFill>
                        <a:latin typeface="Arial"/>
                      </a:endParaRPr>
                    </a:p>
                  </a:txBody>
                  <a:tcPr marL="6350" marR="6350" marT="6350" marB="0" anchor="ctr"/>
                </a:tc>
                <a:tc>
                  <a:txBody>
                    <a:bodyPr/>
                    <a:lstStyle/>
                    <a:p>
                      <a:pPr algn="ctr" fontAlgn="b"/>
                      <a:r>
                        <a:rPr lang="en-US" sz="1400" b="1" i="0" u="none" strike="noStrike" dirty="0">
                          <a:solidFill>
                            <a:srgbClr val="000000"/>
                          </a:solidFill>
                          <a:latin typeface="Arial"/>
                        </a:rPr>
                        <a:t>　</a:t>
                      </a:r>
                      <a:endParaRPr lang="ko-KR" sz="1400" b="1" i="0" u="none" strike="noStrike" dirty="0">
                        <a:solidFill>
                          <a:srgbClr val="000000"/>
                        </a:solidFill>
                        <a:latin typeface="Arial"/>
                      </a:endParaRPr>
                    </a:p>
                  </a:txBody>
                  <a:tcPr marL="6350" marR="6350" marT="6350" marB="0" anchor="ctr"/>
                </a:tc>
                <a:tc>
                  <a:txBody>
                    <a:bodyPr/>
                    <a:lstStyle/>
                    <a:p>
                      <a:pPr algn="ctr" fontAlgn="ctr"/>
                      <a:r>
                        <a:rPr lang="en-US" sz="1400" b="1" i="0" u="none" strike="noStrike" dirty="0">
                          <a:solidFill>
                            <a:srgbClr val="000000"/>
                          </a:solidFill>
                          <a:latin typeface="Arial"/>
                        </a:rPr>
                        <a:t>1996</a:t>
                      </a:r>
                      <a:endParaRPr lang="ko-KR" sz="1400" b="1" i="0" u="none" strike="noStrike" dirty="0">
                        <a:solidFill>
                          <a:srgbClr val="000000"/>
                        </a:solidFill>
                        <a:latin typeface="Arial"/>
                      </a:endParaRPr>
                    </a:p>
                  </a:txBody>
                  <a:tcPr marL="6350" marR="6350" marT="6350" marB="0" anchor="ctr"/>
                </a:tc>
                <a:tc>
                  <a:txBody>
                    <a:bodyPr/>
                    <a:lstStyle/>
                    <a:p>
                      <a:pPr algn="ctr" fontAlgn="ctr"/>
                      <a:r>
                        <a:rPr lang="en-US" sz="1400" b="1" i="0" u="none" strike="noStrike" dirty="0">
                          <a:solidFill>
                            <a:srgbClr val="000000"/>
                          </a:solidFill>
                          <a:latin typeface="Arial"/>
                        </a:rPr>
                        <a:t>　</a:t>
                      </a:r>
                      <a:endParaRPr lang="ko-KR" sz="1400" b="1" i="0" u="none" strike="noStrike" dirty="0">
                        <a:solidFill>
                          <a:srgbClr val="000000"/>
                        </a:solidFill>
                        <a:latin typeface="Arial"/>
                      </a:endParaRPr>
                    </a:p>
                  </a:txBody>
                  <a:tcPr marL="6350" marR="6350" marT="6350" marB="0" anchor="ctr"/>
                </a:tc>
                <a:tc>
                  <a:txBody>
                    <a:bodyPr/>
                    <a:lstStyle/>
                    <a:p>
                      <a:pPr algn="ctr" fontAlgn="ctr"/>
                      <a:r>
                        <a:rPr lang="en-US" sz="1400" b="1" i="0" u="none" strike="noStrike">
                          <a:solidFill>
                            <a:srgbClr val="000000"/>
                          </a:solidFill>
                          <a:latin typeface="Arial"/>
                        </a:rPr>
                        <a:t>1999</a:t>
                      </a:r>
                      <a:endParaRPr lang="ko-KR" sz="1400" b="1" i="0" u="none" strike="noStrike">
                        <a:solidFill>
                          <a:srgbClr val="000000"/>
                        </a:solidFill>
                        <a:latin typeface="Arial"/>
                      </a:endParaRPr>
                    </a:p>
                  </a:txBody>
                  <a:tcPr marL="6350" marR="6350" marT="6350" marB="0" anchor="ctr"/>
                </a:tc>
                <a:tc>
                  <a:txBody>
                    <a:bodyPr/>
                    <a:lstStyle/>
                    <a:p>
                      <a:pPr algn="ctr" fontAlgn="ctr"/>
                      <a:r>
                        <a:rPr lang="en-US" sz="1400" b="1" i="0" u="none" strike="noStrike">
                          <a:solidFill>
                            <a:srgbClr val="000000"/>
                          </a:solidFill>
                          <a:latin typeface="Arial"/>
                        </a:rPr>
                        <a:t>　</a:t>
                      </a:r>
                      <a:endParaRPr lang="ko-KR" sz="1400" b="1" i="0" u="none" strike="noStrike">
                        <a:solidFill>
                          <a:srgbClr val="000000"/>
                        </a:solidFill>
                        <a:latin typeface="Arial"/>
                      </a:endParaRPr>
                    </a:p>
                  </a:txBody>
                  <a:tcPr marL="6350" marR="6350" marT="6350" marB="0" anchor="ctr"/>
                </a:tc>
                <a:tc>
                  <a:txBody>
                    <a:bodyPr/>
                    <a:lstStyle/>
                    <a:p>
                      <a:pPr algn="ctr" fontAlgn="ctr"/>
                      <a:r>
                        <a:rPr lang="en-US" sz="1400" b="1" i="0" u="none" strike="noStrike">
                          <a:solidFill>
                            <a:srgbClr val="000000"/>
                          </a:solidFill>
                          <a:latin typeface="Arial"/>
                        </a:rPr>
                        <a:t>2002</a:t>
                      </a:r>
                      <a:endParaRPr lang="ko-KR" sz="1400" b="1" i="0" u="none" strike="noStrike">
                        <a:solidFill>
                          <a:srgbClr val="000000"/>
                        </a:solidFill>
                        <a:latin typeface="Arial"/>
                      </a:endParaRPr>
                    </a:p>
                  </a:txBody>
                  <a:tcPr marL="6350" marR="6350" marT="6350" marB="0" anchor="ctr"/>
                </a:tc>
                <a:tc>
                  <a:txBody>
                    <a:bodyPr/>
                    <a:lstStyle/>
                    <a:p>
                      <a:pPr algn="ctr" fontAlgn="ctr"/>
                      <a:r>
                        <a:rPr lang="en-US" sz="1400" b="1" i="0" u="none" strike="noStrike">
                          <a:solidFill>
                            <a:srgbClr val="000000"/>
                          </a:solidFill>
                          <a:latin typeface="Arial"/>
                        </a:rPr>
                        <a:t>　</a:t>
                      </a:r>
                      <a:endParaRPr lang="ko-KR" sz="1400" b="1" i="0" u="none" strike="noStrike">
                        <a:solidFill>
                          <a:srgbClr val="000000"/>
                        </a:solidFill>
                        <a:latin typeface="Arial"/>
                      </a:endParaRPr>
                    </a:p>
                  </a:txBody>
                  <a:tcPr marL="6350" marR="6350" marT="6350" marB="0" anchor="ctr"/>
                </a:tc>
                <a:tc>
                  <a:txBody>
                    <a:bodyPr/>
                    <a:lstStyle/>
                    <a:p>
                      <a:pPr algn="ctr" fontAlgn="ctr"/>
                      <a:r>
                        <a:rPr lang="en-US" sz="1400" b="1" i="0" u="none" strike="noStrike">
                          <a:solidFill>
                            <a:srgbClr val="000000"/>
                          </a:solidFill>
                          <a:latin typeface="Arial"/>
                        </a:rPr>
                        <a:t>2005</a:t>
                      </a:r>
                      <a:endParaRPr lang="ko-KR" sz="1400" b="1" i="0" u="none" strike="noStrike">
                        <a:solidFill>
                          <a:srgbClr val="000000"/>
                        </a:solidFill>
                        <a:latin typeface="Arial"/>
                      </a:endParaRPr>
                    </a:p>
                  </a:txBody>
                  <a:tcPr marL="6350" marR="6350" marT="6350" marB="0" anchor="ctr"/>
                </a:tc>
                <a:tc>
                  <a:txBody>
                    <a:bodyPr/>
                    <a:lstStyle/>
                    <a:p>
                      <a:pPr algn="ctr" fontAlgn="ctr"/>
                      <a:r>
                        <a:rPr lang="en-US" sz="1400" b="1" i="0" u="none" strike="noStrike">
                          <a:solidFill>
                            <a:srgbClr val="000000"/>
                          </a:solidFill>
                          <a:latin typeface="Arial"/>
                        </a:rPr>
                        <a:t>　</a:t>
                      </a:r>
                      <a:endParaRPr lang="ko-KR" sz="1400" b="1" i="0" u="none" strike="noStrike">
                        <a:solidFill>
                          <a:srgbClr val="000000"/>
                        </a:solidFill>
                        <a:latin typeface="Arial"/>
                      </a:endParaRPr>
                    </a:p>
                  </a:txBody>
                  <a:tcPr marL="6350" marR="6350" marT="6350" marB="0" anchor="ctr"/>
                </a:tc>
                <a:tc>
                  <a:txBody>
                    <a:bodyPr/>
                    <a:lstStyle/>
                    <a:p>
                      <a:pPr algn="ctr" fontAlgn="ctr"/>
                      <a:r>
                        <a:rPr lang="en-US" sz="1400" b="1" i="0" u="none" strike="noStrike">
                          <a:solidFill>
                            <a:srgbClr val="000000"/>
                          </a:solidFill>
                          <a:latin typeface="Arial"/>
                        </a:rPr>
                        <a:t>2008</a:t>
                      </a:r>
                      <a:endParaRPr lang="ko-KR" sz="1400" b="1" i="0" u="none" strike="noStrike">
                        <a:solidFill>
                          <a:srgbClr val="000000"/>
                        </a:solidFill>
                        <a:latin typeface="Arial"/>
                      </a:endParaRPr>
                    </a:p>
                  </a:txBody>
                  <a:tcPr marL="6350" marR="6350" marT="6350" marB="0" anchor="ctr"/>
                </a:tc>
                <a:tc>
                  <a:txBody>
                    <a:bodyPr/>
                    <a:lstStyle/>
                    <a:p>
                      <a:pPr algn="ctr" fontAlgn="ctr"/>
                      <a:r>
                        <a:rPr lang="en-US" sz="1400" b="1" i="0" u="none" strike="noStrike">
                          <a:solidFill>
                            <a:srgbClr val="000000"/>
                          </a:solidFill>
                          <a:latin typeface="Arial"/>
                        </a:rPr>
                        <a:t>　</a:t>
                      </a:r>
                      <a:endParaRPr lang="ko-KR" sz="1400" b="1" i="0" u="none" strike="noStrike">
                        <a:solidFill>
                          <a:srgbClr val="000000"/>
                        </a:solidFill>
                        <a:latin typeface="Arial"/>
                      </a:endParaRPr>
                    </a:p>
                  </a:txBody>
                  <a:tcPr marL="6350" marR="6350" marT="6350" marB="0" anchor="ctr"/>
                </a:tc>
              </a:tr>
              <a:tr h="460791">
                <a:tc>
                  <a:txBody>
                    <a:bodyPr/>
                    <a:lstStyle/>
                    <a:p>
                      <a:pPr algn="ctr" fontAlgn="t"/>
                      <a:r>
                        <a:rPr lang="en-US" sz="1400" b="1" i="0" u="none" strike="noStrike" dirty="0">
                          <a:solidFill>
                            <a:srgbClr val="000000"/>
                          </a:solidFill>
                          <a:latin typeface="Arial"/>
                        </a:rPr>
                        <a:t>　</a:t>
                      </a:r>
                      <a:endParaRPr lang="ko-KR" sz="1400" b="1" i="0" u="none" strike="noStrike" dirty="0">
                        <a:solidFill>
                          <a:srgbClr val="000000"/>
                        </a:solidFill>
                        <a:latin typeface="Arial"/>
                      </a:endParaRPr>
                    </a:p>
                  </a:txBody>
                  <a:tcPr marL="6350" marR="6350" marT="6350" marB="0" anchor="ctr"/>
                </a:tc>
                <a:tc>
                  <a:txBody>
                    <a:bodyPr/>
                    <a:lstStyle/>
                    <a:p>
                      <a:pPr algn="ctr" fontAlgn="b"/>
                      <a:r>
                        <a:rPr lang="en-US" sz="1400" b="1" i="0" u="none" strike="noStrike" dirty="0">
                          <a:solidFill>
                            <a:srgbClr val="000000"/>
                          </a:solidFill>
                          <a:latin typeface="Arial"/>
                        </a:rPr>
                        <a:t>　</a:t>
                      </a:r>
                      <a:endParaRPr lang="ko-KR" sz="1400" b="1" i="0" u="none" strike="noStrike" dirty="0">
                        <a:solidFill>
                          <a:srgbClr val="000000"/>
                        </a:solidFill>
                        <a:latin typeface="Arial"/>
                      </a:endParaRPr>
                    </a:p>
                  </a:txBody>
                  <a:tcPr marL="6350" marR="6350" marT="6350" marB="0" anchor="ctr"/>
                </a:tc>
                <a:tc>
                  <a:txBody>
                    <a:bodyPr/>
                    <a:lstStyle/>
                    <a:p>
                      <a:pPr algn="ctr" fontAlgn="ctr"/>
                      <a:r>
                        <a:rPr lang="en-US" sz="1400" b="1" i="0" u="none" strike="noStrike" dirty="0">
                          <a:solidFill>
                            <a:srgbClr val="000000"/>
                          </a:solidFill>
                          <a:latin typeface="Arial"/>
                        </a:rPr>
                        <a:t>n</a:t>
                      </a:r>
                      <a:endParaRPr lang="ko-KR" sz="1400" b="1" i="0" u="none" strike="noStrike" dirty="0">
                        <a:solidFill>
                          <a:srgbClr val="000000"/>
                        </a:solidFill>
                        <a:latin typeface="Arial"/>
                      </a:endParaRPr>
                    </a:p>
                  </a:txBody>
                  <a:tcPr marL="6350" marR="6350" marT="6350" marB="0" anchor="ctr"/>
                </a:tc>
                <a:tc>
                  <a:txBody>
                    <a:bodyPr/>
                    <a:lstStyle/>
                    <a:p>
                      <a:pPr algn="ctr" fontAlgn="ctr"/>
                      <a:r>
                        <a:rPr lang="en-US" sz="1400" b="1" i="0" u="none" strike="noStrike" dirty="0">
                          <a:solidFill>
                            <a:srgbClr val="000000"/>
                          </a:solidFill>
                          <a:latin typeface="Arial"/>
                        </a:rPr>
                        <a:t>%</a:t>
                      </a:r>
                      <a:endParaRPr lang="ko-KR" sz="1400" b="1" i="0" u="none" strike="noStrike" dirty="0">
                        <a:solidFill>
                          <a:srgbClr val="000000"/>
                        </a:solidFill>
                        <a:latin typeface="Arial"/>
                      </a:endParaRPr>
                    </a:p>
                  </a:txBody>
                  <a:tcPr marL="6350" marR="6350" marT="6350" marB="0" anchor="ctr"/>
                </a:tc>
                <a:tc>
                  <a:txBody>
                    <a:bodyPr/>
                    <a:lstStyle/>
                    <a:p>
                      <a:pPr algn="ctr" fontAlgn="ctr"/>
                      <a:r>
                        <a:rPr lang="en-US" sz="1400" b="1" i="0" u="none" strike="noStrike" dirty="0">
                          <a:solidFill>
                            <a:srgbClr val="000000"/>
                          </a:solidFill>
                          <a:latin typeface="Arial"/>
                        </a:rPr>
                        <a:t>n</a:t>
                      </a:r>
                      <a:endParaRPr lang="ko-KR" sz="1400" b="1" i="0" u="none" strike="noStrike" dirty="0">
                        <a:solidFill>
                          <a:srgbClr val="000000"/>
                        </a:solidFill>
                        <a:latin typeface="Arial"/>
                      </a:endParaRPr>
                    </a:p>
                  </a:txBody>
                  <a:tcPr marL="6350" marR="6350" marT="6350" marB="0" anchor="ctr"/>
                </a:tc>
                <a:tc>
                  <a:txBody>
                    <a:bodyPr/>
                    <a:lstStyle/>
                    <a:p>
                      <a:pPr algn="ctr" fontAlgn="ctr"/>
                      <a:r>
                        <a:rPr lang="en-US" sz="1400" b="1" i="0" u="none" strike="noStrike" dirty="0">
                          <a:solidFill>
                            <a:srgbClr val="000000"/>
                          </a:solidFill>
                          <a:latin typeface="Arial"/>
                        </a:rPr>
                        <a:t>%</a:t>
                      </a:r>
                      <a:endParaRPr lang="ko-KR" sz="1400" b="1" i="0" u="none" strike="noStrike" dirty="0">
                        <a:solidFill>
                          <a:srgbClr val="000000"/>
                        </a:solidFill>
                        <a:latin typeface="Arial"/>
                      </a:endParaRPr>
                    </a:p>
                  </a:txBody>
                  <a:tcPr marL="6350" marR="6350" marT="6350" marB="0" anchor="ctr"/>
                </a:tc>
                <a:tc>
                  <a:txBody>
                    <a:bodyPr/>
                    <a:lstStyle/>
                    <a:p>
                      <a:pPr algn="ctr" fontAlgn="ctr"/>
                      <a:r>
                        <a:rPr lang="en-US" sz="1400" b="1" i="0" u="none" strike="noStrike" dirty="0">
                          <a:solidFill>
                            <a:srgbClr val="000000"/>
                          </a:solidFill>
                          <a:latin typeface="Arial"/>
                        </a:rPr>
                        <a:t>n</a:t>
                      </a:r>
                      <a:endParaRPr lang="ko-KR" sz="1400" b="1" i="0" u="none" strike="noStrike" dirty="0">
                        <a:solidFill>
                          <a:srgbClr val="000000"/>
                        </a:solidFill>
                        <a:latin typeface="Arial"/>
                      </a:endParaRPr>
                    </a:p>
                  </a:txBody>
                  <a:tcPr marL="6350" marR="6350" marT="6350" marB="0" anchor="ctr"/>
                </a:tc>
                <a:tc>
                  <a:txBody>
                    <a:bodyPr/>
                    <a:lstStyle/>
                    <a:p>
                      <a:pPr algn="ctr" fontAlgn="ctr"/>
                      <a:r>
                        <a:rPr lang="en-US" sz="1400" b="1" i="0" u="none" strike="noStrike">
                          <a:solidFill>
                            <a:srgbClr val="000000"/>
                          </a:solidFill>
                          <a:latin typeface="Arial"/>
                        </a:rPr>
                        <a:t>%</a:t>
                      </a:r>
                      <a:endParaRPr lang="ko-KR" sz="1400" b="1" i="0" u="none" strike="noStrike">
                        <a:solidFill>
                          <a:srgbClr val="000000"/>
                        </a:solidFill>
                        <a:latin typeface="Arial"/>
                      </a:endParaRPr>
                    </a:p>
                  </a:txBody>
                  <a:tcPr marL="6350" marR="6350" marT="6350" marB="0" anchor="ctr"/>
                </a:tc>
                <a:tc>
                  <a:txBody>
                    <a:bodyPr/>
                    <a:lstStyle/>
                    <a:p>
                      <a:pPr algn="ctr" fontAlgn="ctr"/>
                      <a:r>
                        <a:rPr lang="en-US" sz="1400" b="1" i="0" u="none" strike="noStrike" dirty="0">
                          <a:solidFill>
                            <a:srgbClr val="000000"/>
                          </a:solidFill>
                          <a:latin typeface="Arial"/>
                        </a:rPr>
                        <a:t>n</a:t>
                      </a:r>
                      <a:endParaRPr lang="ko-KR" sz="1400" b="1" i="0" u="none" strike="noStrike" dirty="0">
                        <a:solidFill>
                          <a:srgbClr val="000000"/>
                        </a:solidFill>
                        <a:latin typeface="Arial"/>
                      </a:endParaRPr>
                    </a:p>
                  </a:txBody>
                  <a:tcPr marL="6350" marR="6350" marT="6350" marB="0" anchor="ctr"/>
                </a:tc>
                <a:tc>
                  <a:txBody>
                    <a:bodyPr/>
                    <a:lstStyle/>
                    <a:p>
                      <a:pPr algn="ctr" fontAlgn="ctr"/>
                      <a:r>
                        <a:rPr lang="en-US" sz="1400" b="1" i="0" u="none" strike="noStrike">
                          <a:solidFill>
                            <a:srgbClr val="000000"/>
                          </a:solidFill>
                          <a:latin typeface="Arial"/>
                        </a:rPr>
                        <a:t>%</a:t>
                      </a:r>
                      <a:endParaRPr lang="ko-KR" sz="1400" b="1" i="0" u="none" strike="noStrike">
                        <a:solidFill>
                          <a:srgbClr val="000000"/>
                        </a:solidFill>
                        <a:latin typeface="Arial"/>
                      </a:endParaRPr>
                    </a:p>
                  </a:txBody>
                  <a:tcPr marL="6350" marR="6350" marT="6350" marB="0" anchor="ctr"/>
                </a:tc>
                <a:tc>
                  <a:txBody>
                    <a:bodyPr/>
                    <a:lstStyle/>
                    <a:p>
                      <a:pPr algn="ctr" fontAlgn="ctr"/>
                      <a:r>
                        <a:rPr lang="en-US" sz="1400" b="1" i="0" u="none" strike="noStrike">
                          <a:solidFill>
                            <a:srgbClr val="000000"/>
                          </a:solidFill>
                          <a:latin typeface="Arial"/>
                        </a:rPr>
                        <a:t>n</a:t>
                      </a:r>
                      <a:endParaRPr lang="ko-KR" sz="1400" b="1" i="0" u="none" strike="noStrike">
                        <a:solidFill>
                          <a:srgbClr val="000000"/>
                        </a:solidFill>
                        <a:latin typeface="Arial"/>
                      </a:endParaRPr>
                    </a:p>
                  </a:txBody>
                  <a:tcPr marL="6350" marR="6350" marT="6350" marB="0" anchor="ctr"/>
                </a:tc>
                <a:tc>
                  <a:txBody>
                    <a:bodyPr/>
                    <a:lstStyle/>
                    <a:p>
                      <a:pPr algn="ctr" fontAlgn="ctr"/>
                      <a:r>
                        <a:rPr lang="en-US" sz="1400" b="1" i="0" u="none" strike="noStrike">
                          <a:solidFill>
                            <a:srgbClr val="000000"/>
                          </a:solidFill>
                          <a:latin typeface="Arial"/>
                        </a:rPr>
                        <a:t>%</a:t>
                      </a:r>
                      <a:endParaRPr lang="ko-KR" sz="1400" b="1" i="0" u="none" strike="noStrike">
                        <a:solidFill>
                          <a:srgbClr val="000000"/>
                        </a:solidFill>
                        <a:latin typeface="Arial"/>
                      </a:endParaRPr>
                    </a:p>
                  </a:txBody>
                  <a:tcPr marL="6350" marR="6350" marT="6350" marB="0" anchor="ctr"/>
                </a:tc>
              </a:tr>
              <a:tr h="460791">
                <a:tc rowSpan="2">
                  <a:txBody>
                    <a:bodyPr/>
                    <a:lstStyle/>
                    <a:p>
                      <a:pPr algn="ctr" fontAlgn="t"/>
                      <a:r>
                        <a:rPr lang="en-US" sz="1400" b="0" i="0" u="none" strike="noStrike" dirty="0">
                          <a:solidFill>
                            <a:srgbClr val="000000"/>
                          </a:solidFill>
                          <a:latin typeface="Arial"/>
                        </a:rPr>
                        <a:t>Hospital Type</a:t>
                      </a:r>
                      <a:endParaRPr lang="ko-KR" sz="1400" b="0" i="0" u="none" strike="noStrike" dirty="0">
                        <a:solidFill>
                          <a:srgbClr val="000000"/>
                        </a:solidFill>
                        <a:latin typeface="Arial"/>
                      </a:endParaRPr>
                    </a:p>
                    <a:p>
                      <a:pPr algn="ctr" fontAlgn="t"/>
                      <a:r>
                        <a:rPr lang="en-US" sz="1400" b="0" i="0" u="none" strike="noStrike" dirty="0">
                          <a:solidFill>
                            <a:srgbClr val="000000"/>
                          </a:solidFill>
                          <a:latin typeface="Arial"/>
                        </a:rPr>
                        <a:t>　</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dirty="0">
                          <a:solidFill>
                            <a:srgbClr val="000000"/>
                          </a:solidFill>
                          <a:latin typeface="Arial"/>
                        </a:rPr>
                        <a:t>General Hospital</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dirty="0">
                          <a:solidFill>
                            <a:srgbClr val="000000"/>
                          </a:solidFill>
                          <a:latin typeface="Arial"/>
                        </a:rPr>
                        <a:t>275</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dirty="0">
                          <a:solidFill>
                            <a:srgbClr val="000000"/>
                          </a:solidFill>
                          <a:latin typeface="Arial"/>
                        </a:rPr>
                        <a:t>36.38</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dirty="0">
                          <a:solidFill>
                            <a:srgbClr val="000000"/>
                          </a:solidFill>
                          <a:latin typeface="Arial"/>
                        </a:rPr>
                        <a:t>275</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dirty="0">
                          <a:solidFill>
                            <a:srgbClr val="000000"/>
                          </a:solidFill>
                          <a:latin typeface="Arial"/>
                        </a:rPr>
                        <a:t>32.66</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275</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28.86</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dirty="0">
                          <a:solidFill>
                            <a:srgbClr val="000000"/>
                          </a:solidFill>
                          <a:latin typeface="Arial"/>
                        </a:rPr>
                        <a:t>286</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dirty="0">
                          <a:solidFill>
                            <a:srgbClr val="000000"/>
                          </a:solidFill>
                          <a:latin typeface="Arial"/>
                        </a:rPr>
                        <a:t>22.27</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303</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19.87</a:t>
                      </a:r>
                      <a:endParaRPr lang="ko-KR" sz="1400" b="0" i="0" u="none" strike="noStrike">
                        <a:solidFill>
                          <a:srgbClr val="000000"/>
                        </a:solidFill>
                        <a:latin typeface="Arial"/>
                      </a:endParaRPr>
                    </a:p>
                  </a:txBody>
                  <a:tcPr marL="6350" marR="6350" marT="6350" marB="0" anchor="ctr"/>
                </a:tc>
              </a:tr>
              <a:tr h="460791">
                <a:tc vMerge="1">
                  <a:txBody>
                    <a:bodyPr/>
                    <a:lstStyle/>
                    <a:p>
                      <a:pPr algn="l" fontAlgn="t"/>
                      <a:endParaRPr lang="ko-KR" sz="1200" b="0" i="0" u="none" strike="noStrike" dirty="0">
                        <a:solidFill>
                          <a:srgbClr val="000000"/>
                        </a:solidFill>
                        <a:latin typeface="Arial"/>
                      </a:endParaRPr>
                    </a:p>
                  </a:txBody>
                  <a:tcPr marL="6350" marR="6350" marT="6350" marB="0"/>
                </a:tc>
                <a:tc>
                  <a:txBody>
                    <a:bodyPr/>
                    <a:lstStyle/>
                    <a:p>
                      <a:pPr algn="ctr" fontAlgn="t"/>
                      <a:r>
                        <a:rPr lang="en-US" sz="1400" b="0" i="0" u="none" strike="noStrike" dirty="0">
                          <a:solidFill>
                            <a:srgbClr val="000000"/>
                          </a:solidFill>
                          <a:latin typeface="Arial"/>
                        </a:rPr>
                        <a:t>Hospital</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481</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dirty="0">
                          <a:solidFill>
                            <a:srgbClr val="000000"/>
                          </a:solidFill>
                          <a:latin typeface="Arial"/>
                        </a:rPr>
                        <a:t>63.62</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dirty="0">
                          <a:solidFill>
                            <a:srgbClr val="000000"/>
                          </a:solidFill>
                          <a:latin typeface="Arial"/>
                        </a:rPr>
                        <a:t>567</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dirty="0">
                          <a:solidFill>
                            <a:srgbClr val="000000"/>
                          </a:solidFill>
                          <a:latin typeface="Arial"/>
                        </a:rPr>
                        <a:t>67.34</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dirty="0">
                          <a:solidFill>
                            <a:srgbClr val="000000"/>
                          </a:solidFill>
                          <a:latin typeface="Arial"/>
                        </a:rPr>
                        <a:t>678</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dirty="0">
                          <a:solidFill>
                            <a:srgbClr val="000000"/>
                          </a:solidFill>
                          <a:latin typeface="Arial"/>
                        </a:rPr>
                        <a:t>71.14</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998</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dirty="0">
                          <a:solidFill>
                            <a:srgbClr val="000000"/>
                          </a:solidFill>
                          <a:latin typeface="Arial"/>
                        </a:rPr>
                        <a:t>77.73</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1,222</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80.13</a:t>
                      </a:r>
                      <a:endParaRPr lang="ko-KR" sz="1400" b="0" i="0" u="none" strike="noStrike">
                        <a:solidFill>
                          <a:srgbClr val="000000"/>
                        </a:solidFill>
                        <a:latin typeface="Arial"/>
                      </a:endParaRPr>
                    </a:p>
                  </a:txBody>
                  <a:tcPr marL="6350" marR="6350" marT="6350" marB="0" anchor="ctr"/>
                </a:tc>
              </a:tr>
              <a:tr h="460791">
                <a:tc rowSpan="2">
                  <a:txBody>
                    <a:bodyPr/>
                    <a:lstStyle/>
                    <a:p>
                      <a:pPr algn="ctr" fontAlgn="t"/>
                      <a:r>
                        <a:rPr lang="en-US" sz="1400" b="0" i="0" u="none" strike="noStrike" dirty="0">
                          <a:solidFill>
                            <a:srgbClr val="000000"/>
                          </a:solidFill>
                          <a:latin typeface="Arial"/>
                        </a:rPr>
                        <a:t>Ownership*</a:t>
                      </a:r>
                      <a:endParaRPr lang="ko-KR" sz="1400" b="0" i="0" u="none" strike="noStrike" dirty="0">
                        <a:solidFill>
                          <a:srgbClr val="000000"/>
                        </a:solidFill>
                        <a:latin typeface="Arial"/>
                      </a:endParaRPr>
                    </a:p>
                    <a:p>
                      <a:pPr algn="ctr" fontAlgn="t"/>
                      <a:r>
                        <a:rPr lang="en-US" sz="1400" b="0" i="0" u="none" strike="noStrike" dirty="0">
                          <a:solidFill>
                            <a:srgbClr val="000000"/>
                          </a:solidFill>
                          <a:latin typeface="Arial"/>
                        </a:rPr>
                        <a:t>　</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Public</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122</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dirty="0">
                          <a:solidFill>
                            <a:srgbClr val="000000"/>
                          </a:solidFill>
                          <a:latin typeface="Arial"/>
                        </a:rPr>
                        <a:t>16.14</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100</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dirty="0">
                          <a:solidFill>
                            <a:srgbClr val="000000"/>
                          </a:solidFill>
                          <a:latin typeface="Arial"/>
                        </a:rPr>
                        <a:t>11.88</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103</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dirty="0">
                          <a:solidFill>
                            <a:srgbClr val="000000"/>
                          </a:solidFill>
                          <a:latin typeface="Arial"/>
                        </a:rPr>
                        <a:t>10.81</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139</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dirty="0">
                          <a:solidFill>
                            <a:srgbClr val="000000"/>
                          </a:solidFill>
                          <a:latin typeface="Arial"/>
                        </a:rPr>
                        <a:t>10.83</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119</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7.8</a:t>
                      </a:r>
                      <a:endParaRPr lang="ko-KR" sz="1400" b="0" i="0" u="none" strike="noStrike">
                        <a:solidFill>
                          <a:srgbClr val="000000"/>
                        </a:solidFill>
                        <a:latin typeface="Arial"/>
                      </a:endParaRPr>
                    </a:p>
                  </a:txBody>
                  <a:tcPr marL="6350" marR="6350" marT="6350" marB="0" anchor="ctr"/>
                </a:tc>
              </a:tr>
              <a:tr h="460791">
                <a:tc vMerge="1">
                  <a:txBody>
                    <a:bodyPr/>
                    <a:lstStyle/>
                    <a:p>
                      <a:pPr algn="l" fontAlgn="t"/>
                      <a:endParaRPr lang="ko-KR" sz="1200" b="0" i="0" u="none" strike="noStrike" dirty="0">
                        <a:solidFill>
                          <a:srgbClr val="000000"/>
                        </a:solidFill>
                        <a:latin typeface="Arial"/>
                      </a:endParaRPr>
                    </a:p>
                  </a:txBody>
                  <a:tcPr marL="6350" marR="6350" marT="6350" marB="0"/>
                </a:tc>
                <a:tc>
                  <a:txBody>
                    <a:bodyPr/>
                    <a:lstStyle/>
                    <a:p>
                      <a:pPr algn="ctr" fontAlgn="t"/>
                      <a:r>
                        <a:rPr lang="en-US" sz="1400" b="0" i="0" u="none" strike="noStrike">
                          <a:solidFill>
                            <a:srgbClr val="000000"/>
                          </a:solidFill>
                          <a:latin typeface="Arial"/>
                        </a:rPr>
                        <a:t>Private</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619</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dirty="0">
                          <a:solidFill>
                            <a:srgbClr val="000000"/>
                          </a:solidFill>
                          <a:latin typeface="Arial"/>
                        </a:rPr>
                        <a:t>81.88</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dirty="0">
                          <a:solidFill>
                            <a:srgbClr val="000000"/>
                          </a:solidFill>
                          <a:latin typeface="Arial"/>
                        </a:rPr>
                        <a:t>742</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dirty="0">
                          <a:solidFill>
                            <a:srgbClr val="000000"/>
                          </a:solidFill>
                          <a:latin typeface="Arial"/>
                        </a:rPr>
                        <a:t>88.12</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dirty="0">
                          <a:solidFill>
                            <a:srgbClr val="000000"/>
                          </a:solidFill>
                          <a:latin typeface="Arial"/>
                        </a:rPr>
                        <a:t>850</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dirty="0">
                          <a:solidFill>
                            <a:srgbClr val="000000"/>
                          </a:solidFill>
                          <a:latin typeface="Arial"/>
                        </a:rPr>
                        <a:t>89.19</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dirty="0">
                          <a:solidFill>
                            <a:srgbClr val="000000"/>
                          </a:solidFill>
                          <a:latin typeface="Arial"/>
                        </a:rPr>
                        <a:t>1145</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89.17</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dirty="0">
                          <a:solidFill>
                            <a:srgbClr val="000000"/>
                          </a:solidFill>
                          <a:latin typeface="Arial"/>
                        </a:rPr>
                        <a:t>1,406</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92.2</a:t>
                      </a:r>
                      <a:endParaRPr lang="ko-KR" sz="1400" b="0" i="0" u="none" strike="noStrike">
                        <a:solidFill>
                          <a:srgbClr val="000000"/>
                        </a:solidFill>
                        <a:latin typeface="Arial"/>
                      </a:endParaRPr>
                    </a:p>
                  </a:txBody>
                  <a:tcPr marL="6350" marR="6350" marT="6350" marB="0" anchor="ctr"/>
                </a:tc>
              </a:tr>
              <a:tr h="519179">
                <a:tc rowSpan="2">
                  <a:txBody>
                    <a:bodyPr/>
                    <a:lstStyle/>
                    <a:p>
                      <a:pPr algn="ctr" fontAlgn="t"/>
                      <a:r>
                        <a:rPr lang="en-US" sz="1400" b="0" i="0" u="none" strike="noStrike" dirty="0">
                          <a:solidFill>
                            <a:srgbClr val="000000"/>
                          </a:solidFill>
                          <a:latin typeface="Arial"/>
                        </a:rPr>
                        <a:t>Location</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dirty="0">
                          <a:solidFill>
                            <a:srgbClr val="000000"/>
                          </a:solidFill>
                          <a:latin typeface="Arial"/>
                        </a:rPr>
                        <a:t>Capital city </a:t>
                      </a:r>
                      <a:endParaRPr lang="en-US" sz="1400" b="0" i="0" u="none" strike="noStrike" dirty="0" smtClean="0">
                        <a:solidFill>
                          <a:srgbClr val="000000"/>
                        </a:solidFill>
                        <a:latin typeface="Arial"/>
                      </a:endParaRPr>
                    </a:p>
                    <a:p>
                      <a:pPr algn="ctr" fontAlgn="t"/>
                      <a:r>
                        <a:rPr lang="en-US" sz="1400" b="0" i="0" u="none" strike="noStrike" dirty="0" smtClean="0">
                          <a:solidFill>
                            <a:srgbClr val="000000"/>
                          </a:solidFill>
                          <a:latin typeface="Arial"/>
                        </a:rPr>
                        <a:t>and </a:t>
                      </a:r>
                      <a:r>
                        <a:rPr lang="en-US" sz="1400" b="0" i="0" u="none" strike="noStrike" dirty="0">
                          <a:solidFill>
                            <a:srgbClr val="000000"/>
                          </a:solidFill>
                          <a:latin typeface="Arial"/>
                        </a:rPr>
                        <a:t>neighbor</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280</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37.04</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294</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34.92</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dirty="0">
                          <a:solidFill>
                            <a:srgbClr val="000000"/>
                          </a:solidFill>
                          <a:latin typeface="Arial"/>
                        </a:rPr>
                        <a:t>322</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dirty="0">
                          <a:solidFill>
                            <a:srgbClr val="000000"/>
                          </a:solidFill>
                          <a:latin typeface="Arial"/>
                        </a:rPr>
                        <a:t>33.79</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dirty="0">
                          <a:solidFill>
                            <a:srgbClr val="000000"/>
                          </a:solidFill>
                          <a:latin typeface="Arial"/>
                        </a:rPr>
                        <a:t>399</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31.07</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dirty="0">
                          <a:solidFill>
                            <a:srgbClr val="000000"/>
                          </a:solidFill>
                          <a:latin typeface="Arial"/>
                        </a:rPr>
                        <a:t>460</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30.16</a:t>
                      </a:r>
                      <a:endParaRPr lang="ko-KR" sz="1400" b="0" i="0" u="none" strike="noStrike">
                        <a:solidFill>
                          <a:srgbClr val="000000"/>
                        </a:solidFill>
                        <a:latin typeface="Arial"/>
                      </a:endParaRPr>
                    </a:p>
                  </a:txBody>
                  <a:tcPr marL="6350" marR="6350" marT="6350" marB="0" anchor="ctr"/>
                </a:tc>
              </a:tr>
              <a:tr h="460791">
                <a:tc vMerge="1">
                  <a:txBody>
                    <a:bodyPr/>
                    <a:lstStyle/>
                    <a:p>
                      <a:pPr algn="l" fontAlgn="t"/>
                      <a:endParaRPr lang="ko-KR" sz="1200" b="0" i="0" u="none" strike="noStrike" dirty="0">
                        <a:solidFill>
                          <a:srgbClr val="000000"/>
                        </a:solidFill>
                        <a:latin typeface="Arial"/>
                      </a:endParaRPr>
                    </a:p>
                  </a:txBody>
                  <a:tcPr marL="6350" marR="6350" marT="6350" marB="0"/>
                </a:tc>
                <a:tc>
                  <a:txBody>
                    <a:bodyPr/>
                    <a:lstStyle/>
                    <a:p>
                      <a:pPr algn="ctr" fontAlgn="t"/>
                      <a:r>
                        <a:rPr lang="en-US" sz="1400" b="0" i="0" u="none" strike="noStrike">
                          <a:solidFill>
                            <a:srgbClr val="000000"/>
                          </a:solidFill>
                          <a:latin typeface="Arial"/>
                        </a:rPr>
                        <a:t>Metropolitan</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176</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23.28</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232</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27.55</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274</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dirty="0">
                          <a:solidFill>
                            <a:srgbClr val="000000"/>
                          </a:solidFill>
                          <a:latin typeface="Arial"/>
                        </a:rPr>
                        <a:t>28.75</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dirty="0">
                          <a:solidFill>
                            <a:srgbClr val="000000"/>
                          </a:solidFill>
                          <a:latin typeface="Arial"/>
                        </a:rPr>
                        <a:t>379</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29.52</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dirty="0">
                          <a:solidFill>
                            <a:srgbClr val="000000"/>
                          </a:solidFill>
                          <a:latin typeface="Arial"/>
                        </a:rPr>
                        <a:t>438</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28.72</a:t>
                      </a:r>
                      <a:endParaRPr lang="ko-KR" sz="1400" b="0" i="0" u="none" strike="noStrike">
                        <a:solidFill>
                          <a:srgbClr val="000000"/>
                        </a:solidFill>
                        <a:latin typeface="Arial"/>
                      </a:endParaRPr>
                    </a:p>
                  </a:txBody>
                  <a:tcPr marL="6350" marR="6350" marT="6350" marB="0" anchor="ctr"/>
                </a:tc>
              </a:tr>
              <a:tr h="460791">
                <a:tc>
                  <a:txBody>
                    <a:bodyPr/>
                    <a:lstStyle/>
                    <a:p>
                      <a:pPr algn="ctr" fontAlgn="t"/>
                      <a:r>
                        <a:rPr lang="en-US" sz="1400" b="0" i="0" u="none" strike="noStrike">
                          <a:solidFill>
                            <a:srgbClr val="000000"/>
                          </a:solidFill>
                          <a:latin typeface="Arial"/>
                        </a:rPr>
                        <a:t>　</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dirty="0" smtClean="0">
                          <a:solidFill>
                            <a:srgbClr val="000000"/>
                          </a:solidFill>
                          <a:latin typeface="Arial"/>
                        </a:rPr>
                        <a:t>Rural</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300</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39.68</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316</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37.53</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dirty="0">
                          <a:solidFill>
                            <a:srgbClr val="000000"/>
                          </a:solidFill>
                          <a:latin typeface="Arial"/>
                        </a:rPr>
                        <a:t>357</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dirty="0">
                          <a:solidFill>
                            <a:srgbClr val="000000"/>
                          </a:solidFill>
                          <a:latin typeface="Arial"/>
                        </a:rPr>
                        <a:t>37.46</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dirty="0">
                          <a:solidFill>
                            <a:srgbClr val="000000"/>
                          </a:solidFill>
                          <a:latin typeface="Arial"/>
                        </a:rPr>
                        <a:t>506</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39.41</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dirty="0">
                          <a:solidFill>
                            <a:srgbClr val="000000"/>
                          </a:solidFill>
                          <a:latin typeface="Arial"/>
                        </a:rPr>
                        <a:t>627</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41.11</a:t>
                      </a:r>
                      <a:endParaRPr lang="ko-KR" sz="1400" b="0" i="0" u="none" strike="noStrike">
                        <a:solidFill>
                          <a:srgbClr val="000000"/>
                        </a:solidFill>
                        <a:latin typeface="Arial"/>
                      </a:endParaRPr>
                    </a:p>
                  </a:txBody>
                  <a:tcPr marL="6350" marR="6350" marT="6350" marB="0" anchor="ctr"/>
                </a:tc>
              </a:tr>
              <a:tr h="460791">
                <a:tc rowSpan="2">
                  <a:txBody>
                    <a:bodyPr/>
                    <a:lstStyle/>
                    <a:p>
                      <a:pPr algn="ctr" fontAlgn="t"/>
                      <a:r>
                        <a:rPr lang="en-US" sz="1400" b="0" i="0" u="none" strike="noStrike" dirty="0">
                          <a:solidFill>
                            <a:srgbClr val="000000"/>
                          </a:solidFill>
                          <a:latin typeface="Arial"/>
                        </a:rPr>
                        <a:t>Training Hospitals</a:t>
                      </a:r>
                      <a:endParaRPr lang="ko-KR" sz="1400" b="0" i="0" u="none" strike="noStrike" dirty="0">
                        <a:solidFill>
                          <a:srgbClr val="000000"/>
                        </a:solidFill>
                        <a:latin typeface="Arial"/>
                      </a:endParaRPr>
                    </a:p>
                    <a:p>
                      <a:pPr algn="ctr" fontAlgn="t"/>
                      <a:r>
                        <a:rPr lang="en-US" sz="1400" b="0" i="0" u="none" strike="noStrike" dirty="0">
                          <a:solidFill>
                            <a:srgbClr val="000000"/>
                          </a:solidFill>
                          <a:latin typeface="Arial"/>
                        </a:rPr>
                        <a:t>　</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Yes</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246</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32.54</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226</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26.84</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dirty="0">
                          <a:solidFill>
                            <a:srgbClr val="000000"/>
                          </a:solidFill>
                          <a:latin typeface="Arial"/>
                        </a:rPr>
                        <a:t>210</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22.04</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dirty="0">
                          <a:solidFill>
                            <a:srgbClr val="000000"/>
                          </a:solidFill>
                          <a:latin typeface="Arial"/>
                        </a:rPr>
                        <a:t>217</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dirty="0">
                          <a:solidFill>
                            <a:srgbClr val="000000"/>
                          </a:solidFill>
                          <a:latin typeface="Arial"/>
                        </a:rPr>
                        <a:t>16.9</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dirty="0">
                          <a:solidFill>
                            <a:srgbClr val="000000"/>
                          </a:solidFill>
                          <a:latin typeface="Arial"/>
                        </a:rPr>
                        <a:t>199</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dirty="0">
                          <a:solidFill>
                            <a:srgbClr val="000000"/>
                          </a:solidFill>
                          <a:latin typeface="Arial"/>
                        </a:rPr>
                        <a:t>13.05</a:t>
                      </a:r>
                      <a:endParaRPr lang="ko-KR" sz="1400" b="0" i="0" u="none" strike="noStrike" dirty="0">
                        <a:solidFill>
                          <a:srgbClr val="000000"/>
                        </a:solidFill>
                        <a:latin typeface="Arial"/>
                      </a:endParaRPr>
                    </a:p>
                  </a:txBody>
                  <a:tcPr marL="6350" marR="6350" marT="6350" marB="0" anchor="ctr"/>
                </a:tc>
              </a:tr>
              <a:tr h="460791">
                <a:tc vMerge="1">
                  <a:txBody>
                    <a:bodyPr/>
                    <a:lstStyle/>
                    <a:p>
                      <a:pPr algn="l" fontAlgn="t"/>
                      <a:endParaRPr lang="ko-KR" sz="1200" b="0" i="0" u="none" strike="noStrike" dirty="0">
                        <a:solidFill>
                          <a:srgbClr val="000000"/>
                        </a:solidFill>
                        <a:latin typeface="Arial"/>
                      </a:endParaRPr>
                    </a:p>
                  </a:txBody>
                  <a:tcPr marL="6350" marR="6350" marT="6350" marB="0"/>
                </a:tc>
                <a:tc>
                  <a:txBody>
                    <a:bodyPr/>
                    <a:lstStyle/>
                    <a:p>
                      <a:pPr algn="ctr" fontAlgn="t"/>
                      <a:r>
                        <a:rPr lang="en-US" sz="1400" b="0" i="0" u="none" strike="noStrike">
                          <a:solidFill>
                            <a:srgbClr val="000000"/>
                          </a:solidFill>
                          <a:latin typeface="Arial"/>
                        </a:rPr>
                        <a:t>no</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510</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67.46</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616</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dirty="0">
                          <a:solidFill>
                            <a:srgbClr val="000000"/>
                          </a:solidFill>
                          <a:latin typeface="Arial"/>
                        </a:rPr>
                        <a:t>73.16</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dirty="0">
                          <a:solidFill>
                            <a:srgbClr val="000000"/>
                          </a:solidFill>
                          <a:latin typeface="Arial"/>
                        </a:rPr>
                        <a:t>743</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77.96</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dirty="0">
                          <a:solidFill>
                            <a:srgbClr val="000000"/>
                          </a:solidFill>
                          <a:latin typeface="Arial"/>
                        </a:rPr>
                        <a:t>1067</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dirty="0">
                          <a:solidFill>
                            <a:srgbClr val="000000"/>
                          </a:solidFill>
                          <a:latin typeface="Arial"/>
                        </a:rPr>
                        <a:t>83.1</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dirty="0">
                          <a:solidFill>
                            <a:srgbClr val="000000"/>
                          </a:solidFill>
                          <a:latin typeface="Arial"/>
                        </a:rPr>
                        <a:t>1,326</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dirty="0">
                          <a:solidFill>
                            <a:srgbClr val="000000"/>
                          </a:solidFill>
                          <a:latin typeface="Arial"/>
                        </a:rPr>
                        <a:t>86.95</a:t>
                      </a:r>
                      <a:endParaRPr lang="ko-KR" sz="1400" b="0" i="0" u="none" strike="noStrike" dirty="0">
                        <a:solidFill>
                          <a:srgbClr val="000000"/>
                        </a:solidFill>
                        <a:latin typeface="Arial"/>
                      </a:endParaRPr>
                    </a:p>
                  </a:txBody>
                  <a:tcPr marL="6350" marR="6350" marT="6350" marB="0" anchor="ctr"/>
                </a:tc>
              </a:tr>
              <a:tr h="460791">
                <a:tc>
                  <a:txBody>
                    <a:bodyPr/>
                    <a:lstStyle/>
                    <a:p>
                      <a:pPr algn="ctr" fontAlgn="t"/>
                      <a:r>
                        <a:rPr lang="en-US" sz="1400" b="0" i="0" u="none" strike="noStrike">
                          <a:solidFill>
                            <a:srgbClr val="000000"/>
                          </a:solidFill>
                          <a:latin typeface="Arial"/>
                        </a:rPr>
                        <a:t>Total</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1" i="0" u="none" strike="noStrike" dirty="0">
                          <a:solidFill>
                            <a:srgbClr val="000000"/>
                          </a:solidFill>
                          <a:latin typeface="Arial"/>
                        </a:rPr>
                        <a:t>　</a:t>
                      </a:r>
                      <a:endParaRPr lang="ko-KR" sz="1400" b="1" i="0" u="none" strike="noStrike" dirty="0">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756</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100</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842</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100</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953</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100</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1284</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dirty="0">
                          <a:solidFill>
                            <a:srgbClr val="000000"/>
                          </a:solidFill>
                          <a:latin typeface="Arial"/>
                        </a:rPr>
                        <a:t>100</a:t>
                      </a:r>
                      <a:endParaRPr lang="ko-KR" sz="1400" b="0" i="0" u="none" strike="noStrike" dirty="0">
                        <a:solidFill>
                          <a:srgbClr val="000000"/>
                        </a:solidFill>
                        <a:latin typeface="Arial"/>
                      </a:endParaRPr>
                    </a:p>
                  </a:txBody>
                  <a:tcPr marL="6350" marR="6350" marT="6350" marB="0" anchor="ctr"/>
                </a:tc>
                <a:tc>
                  <a:txBody>
                    <a:bodyPr/>
                    <a:lstStyle/>
                    <a:p>
                      <a:pPr algn="ctr" fontAlgn="t"/>
                      <a:r>
                        <a:rPr lang="en-US" sz="1400" b="0" i="0" u="none" strike="noStrike">
                          <a:solidFill>
                            <a:srgbClr val="000000"/>
                          </a:solidFill>
                          <a:latin typeface="Arial"/>
                        </a:rPr>
                        <a:t>1,525</a:t>
                      </a:r>
                      <a:endParaRPr lang="ko-KR" sz="1400" b="0" i="0" u="none" strike="noStrike">
                        <a:solidFill>
                          <a:srgbClr val="000000"/>
                        </a:solidFill>
                        <a:latin typeface="Arial"/>
                      </a:endParaRPr>
                    </a:p>
                  </a:txBody>
                  <a:tcPr marL="6350" marR="6350" marT="6350" marB="0" anchor="ctr"/>
                </a:tc>
                <a:tc>
                  <a:txBody>
                    <a:bodyPr/>
                    <a:lstStyle/>
                    <a:p>
                      <a:pPr algn="ctr" fontAlgn="t"/>
                      <a:r>
                        <a:rPr lang="en-US" sz="1400" b="0" i="0" u="none" strike="noStrike" dirty="0">
                          <a:solidFill>
                            <a:srgbClr val="000000"/>
                          </a:solidFill>
                          <a:latin typeface="Arial"/>
                        </a:rPr>
                        <a:t>100</a:t>
                      </a:r>
                      <a:endParaRPr lang="ko-KR" sz="1400" b="0" i="0" u="none" strike="noStrike" dirty="0">
                        <a:solidFill>
                          <a:srgbClr val="000000"/>
                        </a:solidFill>
                        <a:latin typeface="Arial"/>
                      </a:endParaRPr>
                    </a:p>
                  </a:txBody>
                  <a:tcPr marL="6350" marR="6350" marT="6350" marB="0" anchor="ctr"/>
                </a:tc>
              </a:tr>
              <a:tr h="460791">
                <a:tc gridSpan="2">
                  <a:txBody>
                    <a:bodyPr/>
                    <a:lstStyle/>
                    <a:p>
                      <a:pPr algn="ctr" fontAlgn="ctr"/>
                      <a:r>
                        <a:rPr lang="en-US" sz="1200" b="0" i="0" u="none" strike="noStrike">
                          <a:solidFill>
                            <a:srgbClr val="000000"/>
                          </a:solidFill>
                          <a:latin typeface="Arial"/>
                        </a:rPr>
                        <a:t>* 1996: missing 154</a:t>
                      </a:r>
                      <a:endParaRPr lang="ko-KR" sz="1200" b="0" i="0" u="none" strike="noStrike">
                        <a:solidFill>
                          <a:srgbClr val="000000"/>
                        </a:solidFill>
                        <a:latin typeface="Arial"/>
                      </a:endParaRPr>
                    </a:p>
                  </a:txBody>
                  <a:tcPr marL="6350" marR="6350" marT="6350" marB="0" anchor="ctr"/>
                </a:tc>
                <a:tc hMerge="1">
                  <a:txBody>
                    <a:bodyPr/>
                    <a:lstStyle/>
                    <a:p>
                      <a:pPr latinLnBrk="1"/>
                      <a:endParaRPr lang="ko-KR" altLang="en-US"/>
                    </a:p>
                  </a:txBody>
                  <a:tcPr/>
                </a:tc>
                <a:tc>
                  <a:txBody>
                    <a:bodyPr/>
                    <a:lstStyle/>
                    <a:p>
                      <a:pPr algn="ctr" fontAlgn="ctr"/>
                      <a:endParaRPr lang="ko-KR" sz="1200" b="0" i="0" u="none" strike="noStrike">
                        <a:solidFill>
                          <a:srgbClr val="000000"/>
                        </a:solidFill>
                        <a:latin typeface="Calibri"/>
                      </a:endParaRPr>
                    </a:p>
                  </a:txBody>
                  <a:tcPr marL="6350" marR="6350" marT="6350" marB="0" anchor="ctr"/>
                </a:tc>
                <a:tc>
                  <a:txBody>
                    <a:bodyPr/>
                    <a:lstStyle/>
                    <a:p>
                      <a:pPr algn="ctr" fontAlgn="ctr"/>
                      <a:endParaRPr lang="ko-KR" sz="1200" b="0" i="0" u="none" strike="noStrike">
                        <a:solidFill>
                          <a:srgbClr val="000000"/>
                        </a:solidFill>
                        <a:latin typeface="Calibri"/>
                      </a:endParaRPr>
                    </a:p>
                  </a:txBody>
                  <a:tcPr marL="6350" marR="6350" marT="6350" marB="0" anchor="ctr"/>
                </a:tc>
                <a:tc>
                  <a:txBody>
                    <a:bodyPr/>
                    <a:lstStyle/>
                    <a:p>
                      <a:pPr algn="ctr" fontAlgn="ctr"/>
                      <a:endParaRPr lang="ko-KR" sz="1200" b="0" i="0" u="none" strike="noStrike">
                        <a:solidFill>
                          <a:srgbClr val="000000"/>
                        </a:solidFill>
                        <a:latin typeface="Calibri"/>
                      </a:endParaRPr>
                    </a:p>
                  </a:txBody>
                  <a:tcPr marL="6350" marR="6350" marT="6350" marB="0" anchor="ctr"/>
                </a:tc>
                <a:tc>
                  <a:txBody>
                    <a:bodyPr/>
                    <a:lstStyle/>
                    <a:p>
                      <a:pPr algn="ctr" fontAlgn="ctr"/>
                      <a:endParaRPr lang="ko-KR" sz="1200" b="0" i="0" u="none" strike="noStrike">
                        <a:solidFill>
                          <a:srgbClr val="000000"/>
                        </a:solidFill>
                        <a:latin typeface="Calibri"/>
                      </a:endParaRPr>
                    </a:p>
                  </a:txBody>
                  <a:tcPr marL="6350" marR="6350" marT="6350" marB="0" anchor="ctr"/>
                </a:tc>
                <a:tc>
                  <a:txBody>
                    <a:bodyPr/>
                    <a:lstStyle/>
                    <a:p>
                      <a:pPr algn="ctr" fontAlgn="ctr"/>
                      <a:endParaRPr lang="ko-KR" sz="1200" b="0" i="0" u="none" strike="noStrike" dirty="0">
                        <a:solidFill>
                          <a:srgbClr val="000000"/>
                        </a:solidFill>
                        <a:latin typeface="Calibri"/>
                      </a:endParaRPr>
                    </a:p>
                  </a:txBody>
                  <a:tcPr marL="6350" marR="6350" marT="6350" marB="0" anchor="ctr"/>
                </a:tc>
                <a:tc>
                  <a:txBody>
                    <a:bodyPr/>
                    <a:lstStyle/>
                    <a:p>
                      <a:pPr algn="ctr" fontAlgn="ctr"/>
                      <a:endParaRPr lang="ko-KR" sz="1200" b="0" i="0" u="none" strike="noStrike" dirty="0">
                        <a:solidFill>
                          <a:srgbClr val="000000"/>
                        </a:solidFill>
                        <a:latin typeface="Calibri"/>
                      </a:endParaRPr>
                    </a:p>
                  </a:txBody>
                  <a:tcPr marL="6350" marR="6350" marT="6350" marB="0" anchor="ctr"/>
                </a:tc>
                <a:tc>
                  <a:txBody>
                    <a:bodyPr/>
                    <a:lstStyle/>
                    <a:p>
                      <a:pPr algn="ctr" fontAlgn="ctr"/>
                      <a:endParaRPr lang="ko-KR" sz="1200" b="0" i="0" u="none" strike="noStrike" dirty="0">
                        <a:solidFill>
                          <a:srgbClr val="000000"/>
                        </a:solidFill>
                        <a:latin typeface="Calibri"/>
                      </a:endParaRPr>
                    </a:p>
                  </a:txBody>
                  <a:tcPr marL="6350" marR="6350" marT="6350" marB="0" anchor="ctr"/>
                </a:tc>
                <a:tc>
                  <a:txBody>
                    <a:bodyPr/>
                    <a:lstStyle/>
                    <a:p>
                      <a:pPr algn="ctr" fontAlgn="ctr"/>
                      <a:endParaRPr lang="ko-KR" sz="1200" b="0" i="0" u="none" strike="noStrike" dirty="0">
                        <a:solidFill>
                          <a:srgbClr val="000000"/>
                        </a:solidFill>
                        <a:latin typeface="Calibri"/>
                      </a:endParaRPr>
                    </a:p>
                  </a:txBody>
                  <a:tcPr marL="6350" marR="6350" marT="6350" marB="0" anchor="ctr"/>
                </a:tc>
                <a:tc>
                  <a:txBody>
                    <a:bodyPr/>
                    <a:lstStyle/>
                    <a:p>
                      <a:pPr algn="ctr" fontAlgn="ctr"/>
                      <a:endParaRPr lang="ko-KR" sz="1200" b="0" i="0" u="none" strike="noStrike" dirty="0">
                        <a:solidFill>
                          <a:srgbClr val="000000"/>
                        </a:solidFill>
                        <a:latin typeface="Calibri"/>
                      </a:endParaRPr>
                    </a:p>
                  </a:txBody>
                  <a:tcPr marL="6350" marR="6350" marT="6350" marB="0" anchor="ctr"/>
                </a:tc>
                <a:tc>
                  <a:txBody>
                    <a:bodyPr/>
                    <a:lstStyle/>
                    <a:p>
                      <a:pPr algn="ctr" fontAlgn="ctr"/>
                      <a:endParaRPr lang="ko-KR" sz="1200" b="0" i="0" u="none" strike="noStrike" dirty="0">
                        <a:solidFill>
                          <a:srgbClr val="000000"/>
                        </a:solidFill>
                        <a:latin typeface="Calibri"/>
                      </a:endParaRPr>
                    </a:p>
                  </a:txBody>
                  <a:tcPr marL="6350" marR="6350" marT="6350" marB="0" anchor="ctr"/>
                </a:tc>
              </a:tr>
            </a:tbl>
          </a:graphicData>
        </a:graphic>
      </p:graphicFrame>
      <p:sp>
        <p:nvSpPr>
          <p:cNvPr id="5" name="TextBox 4"/>
          <p:cNvSpPr txBox="1"/>
          <p:nvPr/>
        </p:nvSpPr>
        <p:spPr>
          <a:xfrm>
            <a:off x="467544" y="0"/>
            <a:ext cx="8424936" cy="646331"/>
          </a:xfrm>
          <a:prstGeom prst="rect">
            <a:avLst/>
          </a:prstGeom>
          <a:noFill/>
        </p:spPr>
        <p:txBody>
          <a:bodyPr wrap="square" rtlCol="0">
            <a:spAutoFit/>
          </a:bodyPr>
          <a:lstStyle/>
          <a:p>
            <a:r>
              <a:rPr lang="en-US" altLang="ko-KR" b="1" dirty="0" smtClean="0"/>
              <a:t>Table 1. Descriptive statistics of Korea’s acute hospitals, 1996-2008</a:t>
            </a:r>
            <a:endParaRPr lang="ko-KR" altLang="ko-KR" dirty="0" smtClean="0"/>
          </a:p>
          <a:p>
            <a:endParaRPr lang="ko-KR" altLang="en-US" dirty="0"/>
          </a:p>
        </p:txBody>
      </p:sp>
      <p:sp>
        <p:nvSpPr>
          <p:cNvPr id="3" name="슬라이드 번호 개체 틀 2"/>
          <p:cNvSpPr>
            <a:spLocks noGrp="1"/>
          </p:cNvSpPr>
          <p:nvPr>
            <p:ph type="sldNum" sz="quarter" idx="12"/>
          </p:nvPr>
        </p:nvSpPr>
        <p:spPr/>
        <p:txBody>
          <a:bodyPr/>
          <a:lstStyle/>
          <a:p>
            <a:fld id="{5543B79C-A465-4C6B-9946-02B24A40F41A}"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endParaRPr lang="ko-KR" altLang="en-US"/>
          </a:p>
        </p:txBody>
      </p:sp>
      <p:sp>
        <p:nvSpPr>
          <p:cNvPr id="3" name="내용 개체 틀 2"/>
          <p:cNvSpPr>
            <a:spLocks noGrp="1"/>
          </p:cNvSpPr>
          <p:nvPr>
            <p:ph idx="1"/>
          </p:nvPr>
        </p:nvSpPr>
        <p:spPr/>
        <p:txBody>
          <a:bodyPr/>
          <a:lstStyle/>
          <a:p>
            <a:pPr marL="114300" indent="0">
              <a:buNone/>
            </a:pPr>
            <a:r>
              <a:rPr lang="en-US" altLang="ko-KR" dirty="0"/>
              <a:t>Figure 1. Average number of nursing workforce in Korean hospitals,1996 -2008</a:t>
            </a:r>
            <a:endParaRPr lang="en-US" altLang="ko-KR" dirty="0" smtClean="0"/>
          </a:p>
          <a:p>
            <a:endParaRPr lang="ko-KR" alt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7368" y="2636912"/>
            <a:ext cx="6703624" cy="3816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슬라이드 번호 개체 틀 5"/>
          <p:cNvSpPr>
            <a:spLocks noGrp="1"/>
          </p:cNvSpPr>
          <p:nvPr>
            <p:ph type="sldNum" sz="quarter" idx="12"/>
          </p:nvPr>
        </p:nvSpPr>
        <p:spPr/>
        <p:txBody>
          <a:bodyPr/>
          <a:lstStyle/>
          <a:p>
            <a:fld id="{5543B79C-A465-4C6B-9946-02B24A40F41A}" type="slidenum">
              <a:rPr lang="en-US" smtClean="0"/>
              <a:pPr/>
              <a:t>19</a:t>
            </a:fld>
            <a:endParaRPr lang="en-US"/>
          </a:p>
        </p:txBody>
      </p:sp>
    </p:spTree>
    <p:extLst>
      <p:ext uri="{BB962C8B-B14F-4D97-AF65-F5344CB8AC3E}">
        <p14:creationId xmlns:p14="http://schemas.microsoft.com/office/powerpoint/2010/main" val="852428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Healthcare </a:t>
            </a:r>
            <a:r>
              <a:rPr lang="en-US" altLang="ko-KR" dirty="0" smtClean="0"/>
              <a:t>Quality</a:t>
            </a:r>
            <a:endParaRPr lang="ko-KR" altLang="en-US" dirty="0"/>
          </a:p>
        </p:txBody>
      </p:sp>
      <p:sp>
        <p:nvSpPr>
          <p:cNvPr id="3" name="내용 개체 틀 2"/>
          <p:cNvSpPr>
            <a:spLocks noGrp="1"/>
          </p:cNvSpPr>
          <p:nvPr>
            <p:ph idx="1"/>
          </p:nvPr>
        </p:nvSpPr>
        <p:spPr/>
        <p:txBody>
          <a:bodyPr/>
          <a:lstStyle/>
          <a:p>
            <a:r>
              <a:rPr lang="en-US" altLang="ko-KR" b="1" i="1" dirty="0" smtClean="0">
                <a:solidFill>
                  <a:schemeClr val="accent6">
                    <a:lumMod val="75000"/>
                  </a:schemeClr>
                </a:solidFill>
              </a:rPr>
              <a:t>Quality assessment </a:t>
            </a:r>
            <a:r>
              <a:rPr lang="en-US" altLang="ko-KR" b="1" i="1" dirty="0" smtClean="0"/>
              <a:t>: </a:t>
            </a:r>
            <a:r>
              <a:rPr lang="en-US" altLang="ko-KR" b="1" i="1" dirty="0" err="1" smtClean="0"/>
              <a:t>Avedis</a:t>
            </a:r>
            <a:r>
              <a:rPr lang="en-US" altLang="ko-KR" b="1" i="1" dirty="0" smtClean="0"/>
              <a:t> </a:t>
            </a:r>
            <a:r>
              <a:rPr lang="en-US" altLang="ko-KR" b="1" i="1" dirty="0" err="1" smtClean="0"/>
              <a:t>Donabedian</a:t>
            </a:r>
            <a:r>
              <a:rPr lang="en-US" altLang="ko-KR" b="1" i="1" dirty="0" smtClean="0"/>
              <a:t>, 1980 </a:t>
            </a:r>
          </a:p>
          <a:p>
            <a:endParaRPr lang="en-US" altLang="ko-KR" b="1" i="1" dirty="0" smtClean="0"/>
          </a:p>
          <a:p>
            <a:pPr marL="114300" indent="0">
              <a:buNone/>
            </a:pPr>
            <a:r>
              <a:rPr lang="en-US" altLang="ko-KR" dirty="0" smtClean="0"/>
              <a:t>“</a:t>
            </a:r>
            <a:r>
              <a:rPr lang="en-US" altLang="ko-KR" b="1" dirty="0" smtClean="0"/>
              <a:t>In </a:t>
            </a:r>
            <a:r>
              <a:rPr lang="en-US" altLang="ko-KR" b="1" dirty="0" smtClean="0"/>
              <a:t>my discussion of the context of quality assessment I pointed out that as attention </a:t>
            </a:r>
            <a:r>
              <a:rPr lang="en-US" altLang="ko-KR" b="1" dirty="0" smtClean="0">
                <a:solidFill>
                  <a:srgbClr val="C00000"/>
                </a:solidFill>
              </a:rPr>
              <a:t>shifts from the interaction of one patient-practitioner</a:t>
            </a:r>
            <a:r>
              <a:rPr lang="en-US" altLang="ko-KR" b="1" dirty="0" smtClean="0"/>
              <a:t> </a:t>
            </a:r>
            <a:r>
              <a:rPr lang="en-US" altLang="ko-KR" b="1" dirty="0" smtClean="0">
                <a:solidFill>
                  <a:srgbClr val="C00000"/>
                </a:solidFill>
              </a:rPr>
              <a:t>pair to the provision of care by groups of practitioners to entire populations</a:t>
            </a:r>
            <a:r>
              <a:rPr lang="en-US" altLang="ko-KR" b="1" dirty="0" smtClean="0"/>
              <a:t>, a number of attributes of care become </a:t>
            </a:r>
            <a:r>
              <a:rPr lang="en-US" altLang="ko-KR" b="1" dirty="0" smtClean="0">
                <a:solidFill>
                  <a:srgbClr val="C00000"/>
                </a:solidFill>
              </a:rPr>
              <a:t>much more prominent determinants of the quality of </a:t>
            </a:r>
            <a:r>
              <a:rPr lang="en-US" altLang="ko-KR" b="1" dirty="0" smtClean="0">
                <a:solidFill>
                  <a:srgbClr val="C00000"/>
                </a:solidFill>
              </a:rPr>
              <a:t>care</a:t>
            </a:r>
            <a:r>
              <a:rPr lang="en-US" altLang="ko-KR" dirty="0" smtClean="0"/>
              <a:t>”.</a:t>
            </a:r>
            <a:r>
              <a:rPr lang="en-US" altLang="ko-KR" b="1" dirty="0" smtClean="0">
                <a:solidFill>
                  <a:srgbClr val="C00000"/>
                </a:solidFill>
              </a:rPr>
              <a:t> </a:t>
            </a:r>
          </a:p>
          <a:p>
            <a:endParaRPr lang="en-US" altLang="ko-KR" b="1" dirty="0">
              <a:solidFill>
                <a:srgbClr val="C00000"/>
              </a:solidFill>
            </a:endParaRPr>
          </a:p>
          <a:p>
            <a:r>
              <a:rPr lang="en-US" altLang="ko-KR" b="1" i="1" dirty="0" smtClean="0">
                <a:solidFill>
                  <a:schemeClr val="accent6"/>
                </a:solidFill>
              </a:rPr>
              <a:t>Approach</a:t>
            </a:r>
            <a:r>
              <a:rPr lang="en-US" altLang="ko-KR" b="1" dirty="0" smtClean="0">
                <a:solidFill>
                  <a:schemeClr val="accent6"/>
                </a:solidFill>
              </a:rPr>
              <a:t>:</a:t>
            </a:r>
            <a:r>
              <a:rPr lang="en-US" altLang="ko-KR" b="1" dirty="0" smtClean="0">
                <a:solidFill>
                  <a:srgbClr val="C00000"/>
                </a:solidFill>
              </a:rPr>
              <a:t> Structure</a:t>
            </a:r>
            <a:r>
              <a:rPr lang="en-US" altLang="ko-KR" b="1" dirty="0" smtClean="0"/>
              <a:t>, Process, and Outcome</a:t>
            </a:r>
            <a:endParaRPr lang="ko-KR" altLang="en-US" dirty="0"/>
          </a:p>
        </p:txBody>
      </p:sp>
      <p:sp>
        <p:nvSpPr>
          <p:cNvPr id="4" name="슬라이드 번호 개체 틀 3"/>
          <p:cNvSpPr>
            <a:spLocks noGrp="1"/>
          </p:cNvSpPr>
          <p:nvPr>
            <p:ph type="sldNum" sz="quarter" idx="12"/>
          </p:nvPr>
        </p:nvSpPr>
        <p:spPr/>
        <p:txBody>
          <a:bodyPr/>
          <a:lstStyle/>
          <a:p>
            <a:fld id="{5543B79C-A465-4C6B-9946-02B24A40F41A}" type="slidenum">
              <a:rPr lang="en-US" smtClean="0"/>
              <a:pPr/>
              <a:t>2</a:t>
            </a:fld>
            <a:endParaRPr lang="en-US"/>
          </a:p>
        </p:txBody>
      </p:sp>
    </p:spTree>
    <p:extLst>
      <p:ext uri="{BB962C8B-B14F-4D97-AF65-F5344CB8AC3E}">
        <p14:creationId xmlns:p14="http://schemas.microsoft.com/office/powerpoint/2010/main" val="7748410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내용 개체 틀 9"/>
          <p:cNvGraphicFramePr>
            <a:graphicFrameLocks noGrp="1"/>
          </p:cNvGraphicFramePr>
          <p:nvPr>
            <p:ph idx="1"/>
            <p:extLst>
              <p:ext uri="{D42A27DB-BD31-4B8C-83A1-F6EECF244321}">
                <p14:modId xmlns:p14="http://schemas.microsoft.com/office/powerpoint/2010/main" val="3115772642"/>
              </p:ext>
            </p:extLst>
          </p:nvPr>
        </p:nvGraphicFramePr>
        <p:xfrm>
          <a:off x="404689" y="1196752"/>
          <a:ext cx="7560840" cy="5100671"/>
        </p:xfrm>
        <a:graphic>
          <a:graphicData uri="http://schemas.openxmlformats.org/drawingml/2006/table">
            <a:tbl>
              <a:tblPr firstRow="1" bandRow="1">
                <a:tableStyleId>{5C22544A-7EE6-4342-B048-85BDC9FD1C3A}</a:tableStyleId>
              </a:tblPr>
              <a:tblGrid>
                <a:gridCol w="3960440"/>
                <a:gridCol w="792088"/>
                <a:gridCol w="1368152"/>
                <a:gridCol w="1440160"/>
              </a:tblGrid>
              <a:tr h="288032">
                <a:tc>
                  <a:txBody>
                    <a:bodyPr/>
                    <a:lstStyle/>
                    <a:p>
                      <a:pPr algn="ctr" fontAlgn="ctr"/>
                      <a:r>
                        <a:rPr lang="en-US" sz="1300" b="0" i="0" u="none" strike="noStrike" dirty="0">
                          <a:solidFill>
                            <a:srgbClr val="000000"/>
                          </a:solidFill>
                          <a:latin typeface="Calibri"/>
                        </a:rPr>
                        <a:t>　</a:t>
                      </a:r>
                      <a:r>
                        <a:rPr lang="en-US" sz="1300" b="0" i="0" u="none" strike="noStrike" dirty="0" smtClean="0">
                          <a:solidFill>
                            <a:srgbClr val="000000"/>
                          </a:solidFill>
                          <a:latin typeface="Calibri"/>
                        </a:rPr>
                        <a:t>Dependent variable: </a:t>
                      </a:r>
                      <a:r>
                        <a:rPr lang="en-US" altLang="ko-KR" sz="1300" b="0" i="0" u="none" strike="noStrike" dirty="0" smtClean="0">
                          <a:solidFill>
                            <a:srgbClr val="000000"/>
                          </a:solidFill>
                          <a:latin typeface="+mn-lt"/>
                        </a:rPr>
                        <a:t>Number of RNs(log)</a:t>
                      </a:r>
                      <a:endParaRPr lang="ko-KR" sz="1300" b="0" i="0" u="none" strike="noStrike" dirty="0">
                        <a:solidFill>
                          <a:srgbClr val="000000"/>
                        </a:solidFill>
                        <a:latin typeface="Calibri"/>
                      </a:endParaRPr>
                    </a:p>
                  </a:txBody>
                  <a:tcPr marL="6350" marR="6350" marT="6350" marB="0" anchor="ctr"/>
                </a:tc>
                <a:tc gridSpan="3">
                  <a:txBody>
                    <a:bodyPr/>
                    <a:lstStyle/>
                    <a:p>
                      <a:pPr algn="ctr" fontAlgn="ctr"/>
                      <a:endParaRPr lang="ko-KR" sz="1300" b="0" i="0" u="none" strike="noStrike" dirty="0">
                        <a:solidFill>
                          <a:srgbClr val="000000"/>
                        </a:solidFill>
                        <a:latin typeface="Calibri"/>
                      </a:endParaRPr>
                    </a:p>
                  </a:txBody>
                  <a:tcPr marL="6350" marR="6350" marT="6350" marB="0" anchor="ctr"/>
                </a:tc>
                <a:tc hMerge="1">
                  <a:txBody>
                    <a:bodyPr/>
                    <a:lstStyle/>
                    <a:p>
                      <a:pPr latinLnBrk="1"/>
                      <a:endParaRPr lang="ko-KR" altLang="en-US"/>
                    </a:p>
                  </a:txBody>
                  <a:tcPr/>
                </a:tc>
                <a:tc hMerge="1">
                  <a:txBody>
                    <a:bodyPr/>
                    <a:lstStyle/>
                    <a:p>
                      <a:pPr latinLnBrk="1"/>
                      <a:endParaRPr lang="ko-KR" altLang="en-US"/>
                    </a:p>
                  </a:txBody>
                  <a:tcPr/>
                </a:tc>
              </a:tr>
              <a:tr h="211668">
                <a:tc>
                  <a:txBody>
                    <a:bodyPr/>
                    <a:lstStyle/>
                    <a:p>
                      <a:pPr algn="ctr" fontAlgn="ctr"/>
                      <a:r>
                        <a:rPr lang="en-US" altLang="ko-KR" sz="1300" b="0" i="0" u="none" strike="noStrike" dirty="0" smtClean="0">
                          <a:solidFill>
                            <a:srgbClr val="000000"/>
                          </a:solidFill>
                          <a:latin typeface="+mn-lt"/>
                        </a:rPr>
                        <a:t>Variables</a:t>
                      </a:r>
                      <a:r>
                        <a:rPr lang="en-US" sz="1300" b="0" i="0" u="none" strike="noStrike" dirty="0">
                          <a:solidFill>
                            <a:srgbClr val="000000"/>
                          </a:solidFill>
                          <a:latin typeface="Calibri"/>
                        </a:rPr>
                        <a:t>　</a:t>
                      </a:r>
                      <a:endParaRPr lang="ko-KR" sz="1300" b="0" i="0" u="none" strike="noStrike" dirty="0">
                        <a:solidFill>
                          <a:srgbClr val="000000"/>
                        </a:solidFill>
                        <a:latin typeface="Calibri"/>
                      </a:endParaRPr>
                    </a:p>
                  </a:txBody>
                  <a:tcPr marL="6350" marR="6350" marT="6350" marB="0" anchor="ctr"/>
                </a:tc>
                <a:tc>
                  <a:txBody>
                    <a:bodyPr/>
                    <a:lstStyle/>
                    <a:p>
                      <a:pPr algn="ctr" fontAlgn="ctr"/>
                      <a:r>
                        <a:rPr lang="en-US" sz="1300" b="0" i="0" u="none" strike="noStrike">
                          <a:solidFill>
                            <a:srgbClr val="000000"/>
                          </a:solidFill>
                          <a:latin typeface="Calibri"/>
                        </a:rPr>
                        <a:t>Estimate</a:t>
                      </a:r>
                      <a:endParaRPr lang="ko-KR" sz="1300" b="0" i="0" u="none" strike="noStrike">
                        <a:solidFill>
                          <a:srgbClr val="000000"/>
                        </a:solidFill>
                        <a:latin typeface="Calibri"/>
                      </a:endParaRPr>
                    </a:p>
                  </a:txBody>
                  <a:tcPr marL="6350" marR="6350" marT="6350" marB="0" anchor="ctr"/>
                </a:tc>
                <a:tc>
                  <a:txBody>
                    <a:bodyPr/>
                    <a:lstStyle/>
                    <a:p>
                      <a:pPr algn="ctr" fontAlgn="ctr"/>
                      <a:r>
                        <a:rPr lang="en-US" sz="1300" b="0" i="0" u="none" strike="noStrike" dirty="0">
                          <a:solidFill>
                            <a:srgbClr val="000000"/>
                          </a:solidFill>
                          <a:latin typeface="Calibri"/>
                        </a:rPr>
                        <a:t>SE</a:t>
                      </a:r>
                      <a:endParaRPr lang="ko-KR" sz="1300" b="0" i="0" u="none" strike="noStrike" dirty="0">
                        <a:solidFill>
                          <a:srgbClr val="000000"/>
                        </a:solidFill>
                        <a:latin typeface="Calibri"/>
                      </a:endParaRPr>
                    </a:p>
                  </a:txBody>
                  <a:tcPr marL="6350" marR="6350" marT="6350" marB="0" anchor="ctr"/>
                </a:tc>
                <a:tc>
                  <a:txBody>
                    <a:bodyPr/>
                    <a:lstStyle/>
                    <a:p>
                      <a:pPr algn="ctr" fontAlgn="ctr"/>
                      <a:r>
                        <a:rPr lang="en-US" sz="1300" b="0" i="1" u="none" strike="noStrike" dirty="0">
                          <a:solidFill>
                            <a:srgbClr val="000000"/>
                          </a:solidFill>
                          <a:latin typeface="Calibri"/>
                        </a:rPr>
                        <a:t>p</a:t>
                      </a:r>
                      <a:r>
                        <a:rPr lang="en-US" sz="1300" b="0" i="0" u="none" strike="noStrike" dirty="0">
                          <a:solidFill>
                            <a:srgbClr val="000000"/>
                          </a:solidFill>
                          <a:latin typeface="Calibri"/>
                        </a:rPr>
                        <a:t>-Value</a:t>
                      </a:r>
                      <a:endParaRPr lang="ko-KR" sz="1300" b="0" i="1" u="none" strike="noStrike" dirty="0">
                        <a:solidFill>
                          <a:srgbClr val="000000"/>
                        </a:solidFill>
                        <a:latin typeface="Calibri"/>
                      </a:endParaRPr>
                    </a:p>
                  </a:txBody>
                  <a:tcPr marL="6350" marR="6350" marT="6350" marB="0" anchor="ctr"/>
                </a:tc>
              </a:tr>
              <a:tr h="416763">
                <a:tc>
                  <a:txBody>
                    <a:bodyPr/>
                    <a:lstStyle/>
                    <a:p>
                      <a:pPr algn="l" fontAlgn="ctr"/>
                      <a:r>
                        <a:rPr lang="en-US" altLang="ko-KR" sz="1300" b="0" i="0" u="none" strike="noStrike" dirty="0" smtClean="0">
                          <a:solidFill>
                            <a:srgbClr val="000000"/>
                          </a:solidFill>
                          <a:latin typeface="Arial"/>
                        </a:rPr>
                        <a:t>General Hospital</a:t>
                      </a:r>
                      <a:r>
                        <a:rPr lang="en-US" altLang="ko-KR" sz="1300" b="0" i="0" u="none" strike="noStrike" baseline="0" dirty="0">
                          <a:solidFill>
                            <a:srgbClr val="000000"/>
                          </a:solidFill>
                          <a:latin typeface="Arial"/>
                        </a:rPr>
                        <a:t> </a:t>
                      </a:r>
                      <a:r>
                        <a:rPr lang="en-US" sz="1300" b="0" i="0" u="none" strike="noStrike" dirty="0" smtClean="0">
                          <a:solidFill>
                            <a:srgbClr val="000000"/>
                          </a:solidFill>
                          <a:latin typeface="Arial"/>
                        </a:rPr>
                        <a:t>(referent </a:t>
                      </a:r>
                      <a:r>
                        <a:rPr lang="en-US" sz="1300" b="0" i="0" u="none" strike="noStrike" dirty="0">
                          <a:solidFill>
                            <a:srgbClr val="000000"/>
                          </a:solidFill>
                          <a:latin typeface="Arial"/>
                        </a:rPr>
                        <a:t>to Hospital)</a:t>
                      </a:r>
                      <a:endParaRPr lang="ko-KR" sz="1300" b="0" i="0" u="none" strike="noStrike" dirty="0">
                        <a:solidFill>
                          <a:srgbClr val="000000"/>
                        </a:solidFill>
                        <a:latin typeface="Arial"/>
                      </a:endParaRPr>
                    </a:p>
                  </a:txBody>
                  <a:tcPr marL="6350" marR="6350" marT="6350" marB="0" anchor="ctr"/>
                </a:tc>
                <a:tc>
                  <a:txBody>
                    <a:bodyPr/>
                    <a:lstStyle/>
                    <a:p>
                      <a:pPr algn="ctr" fontAlgn="ctr"/>
                      <a:r>
                        <a:rPr lang="en-US" sz="1300" b="1" i="0" u="none" strike="noStrike" dirty="0" smtClean="0">
                          <a:solidFill>
                            <a:srgbClr val="000000"/>
                          </a:solidFill>
                          <a:latin typeface="Arial"/>
                        </a:rPr>
                        <a:t>0.442</a:t>
                      </a:r>
                      <a:endParaRPr lang="ko-KR" sz="1300" b="1" i="0" u="none" strike="noStrike" dirty="0">
                        <a:solidFill>
                          <a:srgbClr val="000000"/>
                        </a:solidFill>
                        <a:latin typeface="Arial"/>
                      </a:endParaRPr>
                    </a:p>
                  </a:txBody>
                  <a:tcPr marL="6350" marR="6350" marT="6350" marB="0" anchor="ctr"/>
                </a:tc>
                <a:tc>
                  <a:txBody>
                    <a:bodyPr/>
                    <a:lstStyle/>
                    <a:p>
                      <a:pPr algn="ctr" fontAlgn="ctr"/>
                      <a:r>
                        <a:rPr lang="en-US" sz="1300" b="0" i="0" u="none" strike="noStrike" smtClean="0">
                          <a:solidFill>
                            <a:srgbClr val="000000"/>
                          </a:solidFill>
                          <a:latin typeface="Arial"/>
                        </a:rPr>
                        <a:t>0.06</a:t>
                      </a:r>
                      <a:r>
                        <a:rPr lang="en-US" sz="1300" b="0" i="0" u="none" strike="noStrike" dirty="0">
                          <a:solidFill>
                            <a:srgbClr val="000000"/>
                          </a:solidFill>
                          <a:latin typeface="Arial"/>
                        </a:rPr>
                        <a:t>　</a:t>
                      </a:r>
                      <a:endParaRPr lang="ko-KR" sz="1300" b="0" i="0" u="none" strike="noStrike" dirty="0">
                        <a:solidFill>
                          <a:srgbClr val="000000"/>
                        </a:solidFill>
                        <a:latin typeface="Arial"/>
                      </a:endParaRPr>
                    </a:p>
                  </a:txBody>
                  <a:tcPr marL="6350" marR="6350" marT="6350" marB="0" anchor="ctr"/>
                </a:tc>
                <a:tc>
                  <a:txBody>
                    <a:bodyPr/>
                    <a:lstStyle/>
                    <a:p>
                      <a:pPr algn="ctr" fontAlgn="ctr"/>
                      <a:r>
                        <a:rPr lang="en-US" sz="1300" b="0" i="0" u="none" strike="noStrike" dirty="0">
                          <a:solidFill>
                            <a:srgbClr val="000000"/>
                          </a:solidFill>
                          <a:latin typeface="Arial"/>
                        </a:rPr>
                        <a:t>&lt;.</a:t>
                      </a:r>
                      <a:r>
                        <a:rPr lang="en-US" sz="1300" b="0" i="0" u="none" strike="noStrike" dirty="0" smtClean="0">
                          <a:solidFill>
                            <a:srgbClr val="000000"/>
                          </a:solidFill>
                          <a:latin typeface="Arial"/>
                        </a:rPr>
                        <a:t>0001</a:t>
                      </a:r>
                      <a:r>
                        <a:rPr lang="en-US" sz="1300" b="0" i="0" u="none" strike="noStrike" dirty="0">
                          <a:solidFill>
                            <a:srgbClr val="000000"/>
                          </a:solidFill>
                          <a:latin typeface="Arial"/>
                        </a:rPr>
                        <a:t>　</a:t>
                      </a:r>
                      <a:endParaRPr lang="ko-KR" sz="1300" b="0" i="0" u="none" strike="noStrike" dirty="0">
                        <a:solidFill>
                          <a:srgbClr val="000000"/>
                        </a:solidFill>
                        <a:latin typeface="Arial"/>
                      </a:endParaRPr>
                    </a:p>
                  </a:txBody>
                  <a:tcPr marL="6350" marR="6350" marT="6350" marB="0" anchor="ctr"/>
                </a:tc>
              </a:tr>
              <a:tr h="211668">
                <a:tc>
                  <a:txBody>
                    <a:bodyPr/>
                    <a:lstStyle/>
                    <a:p>
                      <a:pPr algn="l" fontAlgn="ctr"/>
                      <a:r>
                        <a:rPr lang="en-US" sz="1300" b="0" i="0" u="none" strike="noStrike" dirty="0">
                          <a:solidFill>
                            <a:srgbClr val="000000"/>
                          </a:solidFill>
                          <a:latin typeface="Arial"/>
                        </a:rPr>
                        <a:t>Number of beds</a:t>
                      </a:r>
                      <a:endParaRPr lang="ko-KR" sz="1300" b="0" i="0" u="none" strike="noStrike" dirty="0">
                        <a:solidFill>
                          <a:srgbClr val="000000"/>
                        </a:solidFill>
                        <a:latin typeface="Arial"/>
                      </a:endParaRPr>
                    </a:p>
                  </a:txBody>
                  <a:tcPr marL="6350" marR="6350" marT="6350" marB="0" anchor="ctr"/>
                </a:tc>
                <a:tc>
                  <a:txBody>
                    <a:bodyPr/>
                    <a:lstStyle/>
                    <a:p>
                      <a:pPr algn="ctr" fontAlgn="ctr"/>
                      <a:r>
                        <a:rPr lang="en-US" sz="1300" b="1" i="0" u="none" strike="noStrike" dirty="0">
                          <a:solidFill>
                            <a:srgbClr val="000000"/>
                          </a:solidFill>
                          <a:latin typeface="Arial"/>
                        </a:rPr>
                        <a:t>0.629</a:t>
                      </a:r>
                      <a:endParaRPr lang="ko-KR" sz="1300" b="1" i="0" u="none" strike="noStrike" dirty="0">
                        <a:solidFill>
                          <a:srgbClr val="000000"/>
                        </a:solidFill>
                        <a:latin typeface="Arial"/>
                      </a:endParaRPr>
                    </a:p>
                  </a:txBody>
                  <a:tcPr marL="6350" marR="6350" marT="6350" marB="0" anchor="ctr"/>
                </a:tc>
                <a:tc>
                  <a:txBody>
                    <a:bodyPr/>
                    <a:lstStyle/>
                    <a:p>
                      <a:pPr algn="ctr" fontAlgn="ctr"/>
                      <a:r>
                        <a:rPr lang="en-US" sz="1300" b="0" i="0" u="none" strike="noStrike">
                          <a:solidFill>
                            <a:srgbClr val="000000"/>
                          </a:solidFill>
                          <a:latin typeface="Arial"/>
                        </a:rPr>
                        <a:t>0.015</a:t>
                      </a:r>
                      <a:endParaRPr lang="ko-KR" sz="1300" b="0" i="0" u="none" strike="noStrike">
                        <a:solidFill>
                          <a:srgbClr val="000000"/>
                        </a:solidFill>
                        <a:latin typeface="Arial"/>
                      </a:endParaRPr>
                    </a:p>
                  </a:txBody>
                  <a:tcPr marL="6350" marR="6350" marT="6350" marB="0" anchor="ctr"/>
                </a:tc>
                <a:tc>
                  <a:txBody>
                    <a:bodyPr/>
                    <a:lstStyle/>
                    <a:p>
                      <a:pPr algn="ctr" fontAlgn="ctr"/>
                      <a:r>
                        <a:rPr lang="en-US" sz="1300" b="0" i="0" u="none" strike="noStrike">
                          <a:solidFill>
                            <a:srgbClr val="000000"/>
                          </a:solidFill>
                          <a:latin typeface="Arial"/>
                        </a:rPr>
                        <a:t>&lt;.0001</a:t>
                      </a:r>
                      <a:endParaRPr lang="ko-KR" sz="1300" b="0" i="0" u="none" strike="noStrike">
                        <a:solidFill>
                          <a:srgbClr val="000000"/>
                        </a:solidFill>
                        <a:latin typeface="Arial"/>
                      </a:endParaRPr>
                    </a:p>
                  </a:txBody>
                  <a:tcPr marL="6350" marR="6350" marT="6350" marB="0" anchor="ctr"/>
                </a:tc>
              </a:tr>
              <a:tr h="211668">
                <a:tc>
                  <a:txBody>
                    <a:bodyPr/>
                    <a:lstStyle/>
                    <a:p>
                      <a:pPr algn="l" fontAlgn="ctr"/>
                      <a:r>
                        <a:rPr lang="en-US" sz="1300" b="0" i="0" u="none" strike="noStrike" dirty="0">
                          <a:solidFill>
                            <a:srgbClr val="000000"/>
                          </a:solidFill>
                          <a:latin typeface="Arial"/>
                        </a:rPr>
                        <a:t>Number of patient discharges</a:t>
                      </a:r>
                      <a:endParaRPr lang="ko-KR" sz="1300" b="0" i="0" u="none" strike="noStrike" dirty="0">
                        <a:solidFill>
                          <a:srgbClr val="000000"/>
                        </a:solidFill>
                        <a:latin typeface="Arial"/>
                      </a:endParaRPr>
                    </a:p>
                  </a:txBody>
                  <a:tcPr marL="6350" marR="6350" marT="6350" marB="0" anchor="ctr"/>
                </a:tc>
                <a:tc>
                  <a:txBody>
                    <a:bodyPr/>
                    <a:lstStyle/>
                    <a:p>
                      <a:pPr algn="ctr" fontAlgn="ctr"/>
                      <a:r>
                        <a:rPr lang="en-US" sz="1300" b="1" i="0" u="none" strike="noStrike" dirty="0">
                          <a:solidFill>
                            <a:srgbClr val="000000"/>
                          </a:solidFill>
                          <a:latin typeface="Arial"/>
                        </a:rPr>
                        <a:t>0.423</a:t>
                      </a:r>
                      <a:endParaRPr lang="ko-KR" sz="1300" b="1" i="0" u="none" strike="noStrike" dirty="0">
                        <a:solidFill>
                          <a:srgbClr val="000000"/>
                        </a:solidFill>
                        <a:latin typeface="Arial"/>
                      </a:endParaRPr>
                    </a:p>
                  </a:txBody>
                  <a:tcPr marL="6350" marR="6350" marT="6350" marB="0" anchor="ctr"/>
                </a:tc>
                <a:tc>
                  <a:txBody>
                    <a:bodyPr/>
                    <a:lstStyle/>
                    <a:p>
                      <a:pPr algn="ctr" fontAlgn="ctr"/>
                      <a:r>
                        <a:rPr lang="en-US" sz="1300" b="0" i="0" u="none" strike="noStrike" dirty="0">
                          <a:solidFill>
                            <a:srgbClr val="000000"/>
                          </a:solidFill>
                          <a:latin typeface="Arial"/>
                        </a:rPr>
                        <a:t>0.009</a:t>
                      </a:r>
                      <a:endParaRPr lang="ko-KR" sz="1300" b="0" i="0" u="none" strike="noStrike" dirty="0">
                        <a:solidFill>
                          <a:srgbClr val="000000"/>
                        </a:solidFill>
                        <a:latin typeface="Arial"/>
                      </a:endParaRPr>
                    </a:p>
                  </a:txBody>
                  <a:tcPr marL="6350" marR="6350" marT="6350" marB="0" anchor="ctr"/>
                </a:tc>
                <a:tc>
                  <a:txBody>
                    <a:bodyPr/>
                    <a:lstStyle/>
                    <a:p>
                      <a:pPr algn="ctr" fontAlgn="ctr"/>
                      <a:r>
                        <a:rPr lang="en-US" sz="1300" b="0" i="0" u="none" strike="noStrike" dirty="0">
                          <a:solidFill>
                            <a:srgbClr val="000000"/>
                          </a:solidFill>
                          <a:latin typeface="Arial"/>
                        </a:rPr>
                        <a:t>&lt;.0001</a:t>
                      </a:r>
                      <a:endParaRPr lang="ko-KR" sz="1300" b="0" i="0" u="none" strike="noStrike" dirty="0">
                        <a:solidFill>
                          <a:srgbClr val="000000"/>
                        </a:solidFill>
                        <a:latin typeface="Arial"/>
                      </a:endParaRPr>
                    </a:p>
                  </a:txBody>
                  <a:tcPr marL="6350" marR="6350" marT="6350" marB="0" anchor="ctr"/>
                </a:tc>
              </a:tr>
              <a:tr h="211668">
                <a:tc>
                  <a:txBody>
                    <a:bodyPr/>
                    <a:lstStyle/>
                    <a:p>
                      <a:pPr algn="l" fontAlgn="ctr"/>
                      <a:r>
                        <a:rPr lang="en-US" sz="1300" b="0" i="0" u="none" strike="noStrike" dirty="0" smtClean="0">
                          <a:solidFill>
                            <a:srgbClr val="000000"/>
                          </a:solidFill>
                          <a:latin typeface="Arial"/>
                        </a:rPr>
                        <a:t>Public ownership </a:t>
                      </a:r>
                      <a:r>
                        <a:rPr lang="en-US" altLang="ko-KR" sz="1300" b="0" i="0" u="none" strike="noStrike" dirty="0" smtClean="0">
                          <a:solidFill>
                            <a:srgbClr val="000000"/>
                          </a:solidFill>
                          <a:latin typeface="Arial"/>
                        </a:rPr>
                        <a:t>(referent to private)</a:t>
                      </a:r>
                      <a:endParaRPr lang="ko-KR" sz="1300" b="0" i="0" u="none" strike="noStrike" dirty="0">
                        <a:solidFill>
                          <a:srgbClr val="000000"/>
                        </a:solidFill>
                        <a:latin typeface="Arial"/>
                      </a:endParaRPr>
                    </a:p>
                  </a:txBody>
                  <a:tcPr marL="6350" marR="6350" marT="6350" marB="0" anchor="ctr"/>
                </a:tc>
                <a:tc>
                  <a:txBody>
                    <a:bodyPr/>
                    <a:lstStyle/>
                    <a:p>
                      <a:pPr algn="ctr" fontAlgn="ctr"/>
                      <a:r>
                        <a:rPr lang="en-US" sz="1300" b="1" i="0" u="none" strike="noStrike" dirty="0" smtClean="0">
                          <a:solidFill>
                            <a:srgbClr val="000000"/>
                          </a:solidFill>
                          <a:latin typeface="Arial"/>
                        </a:rPr>
                        <a:t>0.257</a:t>
                      </a:r>
                      <a:r>
                        <a:rPr lang="en-US" sz="1300" b="0" i="0" u="none" strike="noStrike" dirty="0">
                          <a:solidFill>
                            <a:srgbClr val="000000"/>
                          </a:solidFill>
                          <a:latin typeface="Arial"/>
                        </a:rPr>
                        <a:t>　</a:t>
                      </a:r>
                      <a:endParaRPr lang="ko-KR" sz="1300" b="0" i="0" u="none" strike="noStrike" dirty="0">
                        <a:solidFill>
                          <a:srgbClr val="000000"/>
                        </a:solidFill>
                        <a:latin typeface="Arial"/>
                      </a:endParaRPr>
                    </a:p>
                  </a:txBody>
                  <a:tcPr marL="6350" marR="6350" marT="6350" marB="0" anchor="ctr"/>
                </a:tc>
                <a:tc>
                  <a:txBody>
                    <a:bodyPr/>
                    <a:lstStyle/>
                    <a:p>
                      <a:pPr algn="ctr" fontAlgn="ctr"/>
                      <a:r>
                        <a:rPr lang="en-US" sz="1300" b="0" i="0" u="none" strike="noStrike" dirty="0" smtClean="0">
                          <a:solidFill>
                            <a:srgbClr val="000000"/>
                          </a:solidFill>
                          <a:latin typeface="Arial"/>
                        </a:rPr>
                        <a:t>0.03</a:t>
                      </a:r>
                      <a:endParaRPr lang="ko-KR" sz="1300" b="0" i="0" u="none" strike="noStrike" dirty="0">
                        <a:solidFill>
                          <a:srgbClr val="000000"/>
                        </a:solidFill>
                        <a:latin typeface="Arial"/>
                      </a:endParaRPr>
                    </a:p>
                  </a:txBody>
                  <a:tcPr marL="6350" marR="6350" marT="6350" marB="0" anchor="ctr"/>
                </a:tc>
                <a:tc>
                  <a:txBody>
                    <a:bodyPr/>
                    <a:lstStyle/>
                    <a:p>
                      <a:pPr algn="ctr" fontAlgn="ctr"/>
                      <a:r>
                        <a:rPr lang="en-US" sz="1300" b="0" i="0" u="none" strike="noStrike" dirty="0">
                          <a:solidFill>
                            <a:srgbClr val="000000"/>
                          </a:solidFill>
                          <a:latin typeface="Arial"/>
                        </a:rPr>
                        <a:t>&lt;.</a:t>
                      </a:r>
                      <a:r>
                        <a:rPr lang="en-US" sz="1300" b="0" i="0" u="none" strike="noStrike" dirty="0" smtClean="0">
                          <a:solidFill>
                            <a:srgbClr val="000000"/>
                          </a:solidFill>
                          <a:latin typeface="Arial"/>
                        </a:rPr>
                        <a:t>0001</a:t>
                      </a:r>
                      <a:r>
                        <a:rPr lang="en-US" sz="1300" b="0" i="0" u="none" strike="noStrike" dirty="0">
                          <a:solidFill>
                            <a:srgbClr val="000000"/>
                          </a:solidFill>
                          <a:latin typeface="Arial"/>
                        </a:rPr>
                        <a:t>　</a:t>
                      </a:r>
                      <a:endParaRPr lang="ko-KR" sz="1300" b="0" i="0" u="none" strike="noStrike" dirty="0">
                        <a:solidFill>
                          <a:srgbClr val="000000"/>
                        </a:solidFill>
                        <a:latin typeface="Arial"/>
                      </a:endParaRPr>
                    </a:p>
                  </a:txBody>
                  <a:tcPr marL="6350" marR="6350" marT="6350" marB="0" anchor="ctr"/>
                </a:tc>
              </a:tr>
              <a:tr h="211668">
                <a:tc gridSpan="4">
                  <a:txBody>
                    <a:bodyPr/>
                    <a:lstStyle/>
                    <a:p>
                      <a:pPr algn="l" fontAlgn="ctr"/>
                      <a:r>
                        <a:rPr lang="en-US" sz="1300" b="0" i="0" u="none" strike="noStrike" dirty="0" smtClean="0">
                          <a:solidFill>
                            <a:srgbClr val="000000"/>
                          </a:solidFill>
                          <a:latin typeface="Arial"/>
                        </a:rPr>
                        <a:t>Location</a:t>
                      </a:r>
                      <a:r>
                        <a:rPr lang="en-US" altLang="ko-KR" sz="1300" b="0" i="0" u="none" strike="noStrike" dirty="0" smtClean="0">
                          <a:solidFill>
                            <a:srgbClr val="000000"/>
                          </a:solidFill>
                          <a:latin typeface="Arial"/>
                        </a:rPr>
                        <a:t> (referent to rural area)</a:t>
                      </a:r>
                      <a:endParaRPr lang="ko-KR" sz="1300" b="0" i="0" u="none" strike="noStrike" dirty="0">
                        <a:solidFill>
                          <a:srgbClr val="000000"/>
                        </a:solidFill>
                        <a:latin typeface="Arial"/>
                      </a:endParaRPr>
                    </a:p>
                  </a:txBody>
                  <a:tcPr marL="6350" marR="6350" marT="6350" marB="0" anchor="ct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211668">
                <a:tc>
                  <a:txBody>
                    <a:bodyPr/>
                    <a:lstStyle/>
                    <a:p>
                      <a:pPr algn="l" fontAlgn="ctr"/>
                      <a:r>
                        <a:rPr lang="en-US" sz="1300" b="0" i="0" u="none" strike="noStrike" dirty="0">
                          <a:solidFill>
                            <a:srgbClr val="000000"/>
                          </a:solidFill>
                          <a:latin typeface="Arial"/>
                        </a:rPr>
                        <a:t>    Capital city &amp; neighbor</a:t>
                      </a:r>
                      <a:endParaRPr lang="ko-KR" sz="1300" b="0" i="0" u="none" strike="noStrike" dirty="0">
                        <a:solidFill>
                          <a:srgbClr val="000000"/>
                        </a:solidFill>
                        <a:latin typeface="Arial"/>
                      </a:endParaRPr>
                    </a:p>
                  </a:txBody>
                  <a:tcPr marL="6350" marR="6350" marT="6350" marB="0" anchor="ctr"/>
                </a:tc>
                <a:tc>
                  <a:txBody>
                    <a:bodyPr/>
                    <a:lstStyle/>
                    <a:p>
                      <a:pPr algn="ctr" fontAlgn="ctr"/>
                      <a:r>
                        <a:rPr lang="en-US" sz="1300" b="1" i="0" u="none" strike="noStrike" dirty="0">
                          <a:solidFill>
                            <a:srgbClr val="000000"/>
                          </a:solidFill>
                          <a:latin typeface="Arial"/>
                        </a:rPr>
                        <a:t>0.244</a:t>
                      </a:r>
                      <a:endParaRPr lang="ko-KR" sz="1300" b="1" i="0" u="none" strike="noStrike" dirty="0">
                        <a:solidFill>
                          <a:srgbClr val="000000"/>
                        </a:solidFill>
                        <a:latin typeface="Arial"/>
                      </a:endParaRPr>
                    </a:p>
                  </a:txBody>
                  <a:tcPr marL="6350" marR="6350" marT="6350" marB="0" anchor="ctr"/>
                </a:tc>
                <a:tc>
                  <a:txBody>
                    <a:bodyPr/>
                    <a:lstStyle/>
                    <a:p>
                      <a:pPr algn="ctr" fontAlgn="ctr"/>
                      <a:r>
                        <a:rPr lang="en-US" sz="1300" b="0" i="0" u="none" strike="noStrike" dirty="0">
                          <a:solidFill>
                            <a:srgbClr val="000000"/>
                          </a:solidFill>
                          <a:latin typeface="Arial"/>
                        </a:rPr>
                        <a:t>0.022</a:t>
                      </a:r>
                      <a:endParaRPr lang="ko-KR" sz="1300" b="0" i="0" u="none" strike="noStrike" dirty="0">
                        <a:solidFill>
                          <a:srgbClr val="000000"/>
                        </a:solidFill>
                        <a:latin typeface="Arial"/>
                      </a:endParaRPr>
                    </a:p>
                  </a:txBody>
                  <a:tcPr marL="6350" marR="6350" marT="6350" marB="0" anchor="ctr"/>
                </a:tc>
                <a:tc>
                  <a:txBody>
                    <a:bodyPr/>
                    <a:lstStyle/>
                    <a:p>
                      <a:pPr algn="ctr" fontAlgn="ctr"/>
                      <a:r>
                        <a:rPr lang="en-US" sz="1300" b="0" i="0" u="none" strike="noStrike" dirty="0">
                          <a:solidFill>
                            <a:srgbClr val="000000"/>
                          </a:solidFill>
                          <a:latin typeface="Arial"/>
                        </a:rPr>
                        <a:t>&lt;.0001</a:t>
                      </a:r>
                      <a:endParaRPr lang="ko-KR" sz="1300" b="0" i="0" u="none" strike="noStrike" dirty="0">
                        <a:solidFill>
                          <a:srgbClr val="000000"/>
                        </a:solidFill>
                        <a:latin typeface="Arial"/>
                      </a:endParaRPr>
                    </a:p>
                  </a:txBody>
                  <a:tcPr marL="6350" marR="6350" marT="6350" marB="0" anchor="ctr"/>
                </a:tc>
              </a:tr>
              <a:tr h="185437">
                <a:tc>
                  <a:txBody>
                    <a:bodyPr/>
                    <a:lstStyle/>
                    <a:p>
                      <a:pPr algn="l" fontAlgn="ctr"/>
                      <a:r>
                        <a:rPr lang="en-US" sz="1300" b="0" i="0" u="none" strike="noStrike" dirty="0">
                          <a:solidFill>
                            <a:srgbClr val="000000"/>
                          </a:solidFill>
                          <a:latin typeface="Arial"/>
                        </a:rPr>
                        <a:t>    </a:t>
                      </a:r>
                      <a:r>
                        <a:rPr lang="en-US" sz="1300" b="0" i="0" u="none" strike="noStrike" dirty="0" smtClean="0">
                          <a:solidFill>
                            <a:srgbClr val="000000"/>
                          </a:solidFill>
                          <a:latin typeface="Arial"/>
                        </a:rPr>
                        <a:t>Metropolitan</a:t>
                      </a:r>
                      <a:endParaRPr lang="ko-KR" sz="1300" b="0" i="0" u="none" strike="noStrike" dirty="0">
                        <a:solidFill>
                          <a:srgbClr val="000000"/>
                        </a:solidFill>
                        <a:latin typeface="Arial"/>
                      </a:endParaRPr>
                    </a:p>
                  </a:txBody>
                  <a:tcPr marL="6350" marR="6350" marT="6350" marB="0" anchor="ctr"/>
                </a:tc>
                <a:tc>
                  <a:txBody>
                    <a:bodyPr/>
                    <a:lstStyle/>
                    <a:p>
                      <a:pPr algn="ctr" fontAlgn="ctr"/>
                      <a:r>
                        <a:rPr lang="en-US" sz="1300" b="1" i="0" u="none" strike="noStrike" dirty="0" smtClean="0">
                          <a:solidFill>
                            <a:srgbClr val="000000"/>
                          </a:solidFill>
                          <a:latin typeface="Arial"/>
                        </a:rPr>
                        <a:t>0.165</a:t>
                      </a:r>
                      <a:r>
                        <a:rPr lang="en-US" sz="1300" b="0" i="0" u="none" strike="noStrike" dirty="0">
                          <a:solidFill>
                            <a:srgbClr val="000000"/>
                          </a:solidFill>
                          <a:latin typeface="Arial"/>
                        </a:rPr>
                        <a:t>　</a:t>
                      </a:r>
                      <a:endParaRPr lang="ko-KR" sz="1300" b="0" i="0" u="none" strike="noStrike" dirty="0">
                        <a:solidFill>
                          <a:srgbClr val="000000"/>
                        </a:solidFill>
                        <a:latin typeface="Arial"/>
                      </a:endParaRPr>
                    </a:p>
                  </a:txBody>
                  <a:tcPr marL="6350" marR="6350" marT="6350" marB="0" anchor="ctr"/>
                </a:tc>
                <a:tc>
                  <a:txBody>
                    <a:bodyPr/>
                    <a:lstStyle/>
                    <a:p>
                      <a:pPr algn="ctr" fontAlgn="ctr"/>
                      <a:r>
                        <a:rPr lang="en-US" sz="1300" b="0" i="0" u="none" strike="noStrike" dirty="0" smtClean="0">
                          <a:solidFill>
                            <a:srgbClr val="000000"/>
                          </a:solidFill>
                          <a:latin typeface="Arial"/>
                        </a:rPr>
                        <a:t>0.022</a:t>
                      </a:r>
                      <a:endParaRPr lang="ko-KR" sz="1300" b="0" i="0" u="none" strike="noStrike" dirty="0">
                        <a:solidFill>
                          <a:srgbClr val="000000"/>
                        </a:solidFill>
                        <a:latin typeface="Arial"/>
                      </a:endParaRPr>
                    </a:p>
                  </a:txBody>
                  <a:tcPr marL="6350" marR="6350" marT="6350" marB="0" anchor="ctr"/>
                </a:tc>
                <a:tc>
                  <a:txBody>
                    <a:bodyPr/>
                    <a:lstStyle/>
                    <a:p>
                      <a:pPr algn="ctr" fontAlgn="ctr"/>
                      <a:r>
                        <a:rPr lang="en-US" sz="1300" b="0" i="0" u="none" strike="noStrike" dirty="0">
                          <a:solidFill>
                            <a:srgbClr val="000000"/>
                          </a:solidFill>
                          <a:latin typeface="Arial"/>
                        </a:rPr>
                        <a:t>&lt;.</a:t>
                      </a:r>
                      <a:r>
                        <a:rPr lang="en-US" sz="1300" b="0" i="0" u="none" strike="noStrike" dirty="0" smtClean="0">
                          <a:solidFill>
                            <a:srgbClr val="000000"/>
                          </a:solidFill>
                          <a:latin typeface="Arial"/>
                        </a:rPr>
                        <a:t>0001</a:t>
                      </a:r>
                      <a:r>
                        <a:rPr lang="en-US" sz="1300" b="0" i="0" u="none" strike="noStrike" dirty="0">
                          <a:solidFill>
                            <a:srgbClr val="000000"/>
                          </a:solidFill>
                          <a:latin typeface="Arial"/>
                        </a:rPr>
                        <a:t>　</a:t>
                      </a:r>
                      <a:endParaRPr lang="ko-KR" sz="1300" b="0" i="0" u="none" strike="noStrike" dirty="0">
                        <a:solidFill>
                          <a:srgbClr val="000000"/>
                        </a:solidFill>
                        <a:latin typeface="Arial"/>
                      </a:endParaRPr>
                    </a:p>
                  </a:txBody>
                  <a:tcPr marL="6350" marR="6350" marT="6350" marB="0" anchor="ctr"/>
                </a:tc>
              </a:tr>
              <a:tr h="214895">
                <a:tc>
                  <a:txBody>
                    <a:bodyPr/>
                    <a:lstStyle/>
                    <a:p>
                      <a:pPr algn="l" fontAlgn="ctr"/>
                      <a:r>
                        <a:rPr lang="en-US" sz="1300" b="0" i="0" u="none" strike="noStrike" dirty="0">
                          <a:solidFill>
                            <a:srgbClr val="000000"/>
                          </a:solidFill>
                          <a:latin typeface="Arial"/>
                        </a:rPr>
                        <a:t>Teaching </a:t>
                      </a:r>
                      <a:r>
                        <a:rPr lang="en-US" sz="1300" b="0" i="0" u="none" strike="noStrike" dirty="0" smtClean="0">
                          <a:solidFill>
                            <a:srgbClr val="000000"/>
                          </a:solidFill>
                          <a:latin typeface="Arial"/>
                        </a:rPr>
                        <a:t>status</a:t>
                      </a:r>
                      <a:r>
                        <a:rPr lang="en-US" sz="1300" b="0" i="0" u="none" strike="noStrike" baseline="0" dirty="0">
                          <a:solidFill>
                            <a:srgbClr val="000000"/>
                          </a:solidFill>
                          <a:latin typeface="Arial"/>
                        </a:rPr>
                        <a:t> </a:t>
                      </a:r>
                      <a:r>
                        <a:rPr lang="en-US" sz="1300" b="0" i="0" u="none" strike="noStrike" dirty="0" smtClean="0">
                          <a:solidFill>
                            <a:srgbClr val="000000"/>
                          </a:solidFill>
                          <a:latin typeface="Arial"/>
                        </a:rPr>
                        <a:t>(referent </a:t>
                      </a:r>
                      <a:r>
                        <a:rPr lang="en-US" sz="1300" b="0" i="0" u="none" strike="noStrike" dirty="0">
                          <a:solidFill>
                            <a:srgbClr val="000000"/>
                          </a:solidFill>
                          <a:latin typeface="Arial"/>
                        </a:rPr>
                        <a:t>to non-teaching hospitals)</a:t>
                      </a:r>
                      <a:endParaRPr lang="ko-KR" sz="1300" b="0" i="0" u="none" strike="noStrike" dirty="0">
                        <a:solidFill>
                          <a:srgbClr val="000000"/>
                        </a:solidFill>
                        <a:latin typeface="Arial"/>
                      </a:endParaRPr>
                    </a:p>
                  </a:txBody>
                  <a:tcPr marL="6350" marR="6350" marT="6350" marB="0" anchor="ctr"/>
                </a:tc>
                <a:tc>
                  <a:txBody>
                    <a:bodyPr/>
                    <a:lstStyle/>
                    <a:p>
                      <a:pPr algn="ctr" fontAlgn="ctr"/>
                      <a:r>
                        <a:rPr lang="en-US" sz="1300" b="1" i="0" u="none" strike="noStrike" dirty="0" smtClean="0">
                          <a:solidFill>
                            <a:srgbClr val="000000"/>
                          </a:solidFill>
                          <a:latin typeface="Arial"/>
                        </a:rPr>
                        <a:t>0.212</a:t>
                      </a:r>
                      <a:r>
                        <a:rPr lang="en-US" sz="1300" b="0" i="0" u="none" strike="noStrike" dirty="0">
                          <a:solidFill>
                            <a:srgbClr val="000000"/>
                          </a:solidFill>
                          <a:latin typeface="Arial"/>
                        </a:rPr>
                        <a:t>　</a:t>
                      </a:r>
                      <a:endParaRPr lang="ko-KR" sz="1300" b="0" i="0" u="none" strike="noStrike" dirty="0">
                        <a:solidFill>
                          <a:srgbClr val="000000"/>
                        </a:solidFill>
                        <a:latin typeface="Arial"/>
                      </a:endParaRPr>
                    </a:p>
                  </a:txBody>
                  <a:tcPr marL="6350" marR="6350" marT="6350" marB="0" anchor="ctr"/>
                </a:tc>
                <a:tc>
                  <a:txBody>
                    <a:bodyPr/>
                    <a:lstStyle/>
                    <a:p>
                      <a:pPr algn="ctr" fontAlgn="ctr"/>
                      <a:r>
                        <a:rPr lang="en-US" sz="1300" b="0" i="0" u="none" strike="noStrike" dirty="0" smtClean="0">
                          <a:solidFill>
                            <a:srgbClr val="000000"/>
                          </a:solidFill>
                          <a:latin typeface="Arial"/>
                        </a:rPr>
                        <a:t>0.032</a:t>
                      </a:r>
                      <a:endParaRPr lang="ko-KR" sz="1300" b="0" i="0" u="none" strike="noStrike" dirty="0">
                        <a:solidFill>
                          <a:srgbClr val="000000"/>
                        </a:solidFill>
                        <a:latin typeface="Arial"/>
                      </a:endParaRPr>
                    </a:p>
                  </a:txBody>
                  <a:tcPr marL="6350" marR="6350" marT="6350" marB="0" anchor="ctr"/>
                </a:tc>
                <a:tc>
                  <a:txBody>
                    <a:bodyPr/>
                    <a:lstStyle/>
                    <a:p>
                      <a:pPr algn="ctr" fontAlgn="ctr"/>
                      <a:r>
                        <a:rPr lang="en-US" sz="1300" b="0" i="0" u="none" strike="noStrike" dirty="0">
                          <a:solidFill>
                            <a:srgbClr val="000000"/>
                          </a:solidFill>
                          <a:latin typeface="Arial"/>
                        </a:rPr>
                        <a:t>&lt;.</a:t>
                      </a:r>
                      <a:r>
                        <a:rPr lang="en-US" sz="1300" b="0" i="0" u="none" strike="noStrike" dirty="0" smtClean="0">
                          <a:solidFill>
                            <a:srgbClr val="000000"/>
                          </a:solidFill>
                          <a:latin typeface="Arial"/>
                        </a:rPr>
                        <a:t>0001</a:t>
                      </a:r>
                      <a:r>
                        <a:rPr lang="en-US" sz="1300" b="0" i="0" u="none" strike="noStrike" dirty="0">
                          <a:solidFill>
                            <a:srgbClr val="000000"/>
                          </a:solidFill>
                          <a:latin typeface="Arial"/>
                        </a:rPr>
                        <a:t>　</a:t>
                      </a:r>
                      <a:endParaRPr lang="ko-KR" sz="1300" b="0" i="0" u="none" strike="noStrike" dirty="0">
                        <a:solidFill>
                          <a:srgbClr val="000000"/>
                        </a:solidFill>
                        <a:latin typeface="Arial"/>
                      </a:endParaRPr>
                    </a:p>
                  </a:txBody>
                  <a:tcPr marL="6350" marR="6350" marT="6350" marB="0" anchor="ctr"/>
                </a:tc>
              </a:tr>
              <a:tr h="318351">
                <a:tc gridSpan="4">
                  <a:txBody>
                    <a:bodyPr/>
                    <a:lstStyle/>
                    <a:p>
                      <a:pPr algn="l" fontAlgn="ctr"/>
                      <a:r>
                        <a:rPr lang="en-US" sz="1300" b="0" i="0" u="none" strike="noStrike" dirty="0">
                          <a:solidFill>
                            <a:srgbClr val="000000"/>
                          </a:solidFill>
                          <a:latin typeface="Arial"/>
                        </a:rPr>
                        <a:t>Policy </a:t>
                      </a:r>
                      <a:r>
                        <a:rPr lang="en-US" sz="1300" b="0" i="0" u="none" strike="noStrike" dirty="0" smtClean="0">
                          <a:solidFill>
                            <a:srgbClr val="000000"/>
                          </a:solidFill>
                          <a:latin typeface="Arial"/>
                        </a:rPr>
                        <a:t>period</a:t>
                      </a:r>
                      <a:r>
                        <a:rPr lang="en-US" sz="1300" b="0" i="0" u="none" strike="noStrike" baseline="0" dirty="0">
                          <a:solidFill>
                            <a:srgbClr val="000000"/>
                          </a:solidFill>
                          <a:latin typeface="Arial"/>
                        </a:rPr>
                        <a:t> </a:t>
                      </a:r>
                      <a:r>
                        <a:rPr lang="en-US" sz="1300" b="0" i="0" u="none" strike="noStrike" dirty="0" smtClean="0">
                          <a:solidFill>
                            <a:srgbClr val="000000"/>
                          </a:solidFill>
                          <a:latin typeface="Arial"/>
                        </a:rPr>
                        <a:t>(referent </a:t>
                      </a:r>
                      <a:r>
                        <a:rPr lang="en-US" sz="1300" b="0" i="0" u="none" strike="noStrike" dirty="0">
                          <a:solidFill>
                            <a:srgbClr val="000000"/>
                          </a:solidFill>
                          <a:latin typeface="Arial"/>
                        </a:rPr>
                        <a:t>to 1996)</a:t>
                      </a:r>
                      <a:endParaRPr lang="ko-KR" sz="1300" b="0" i="0" u="none" strike="noStrike" dirty="0">
                        <a:solidFill>
                          <a:srgbClr val="000000"/>
                        </a:solidFill>
                        <a:latin typeface="Arial"/>
                      </a:endParaRPr>
                    </a:p>
                  </a:txBody>
                  <a:tcPr marL="6350" marR="6350" marT="6350" marB="0" anchor="ct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211668">
                <a:tc>
                  <a:txBody>
                    <a:bodyPr/>
                    <a:lstStyle/>
                    <a:p>
                      <a:pPr algn="l" fontAlgn="ctr"/>
                      <a:r>
                        <a:rPr lang="en-US" sz="1300" b="0" i="0" u="none" strike="noStrike" dirty="0">
                          <a:solidFill>
                            <a:srgbClr val="000000"/>
                          </a:solidFill>
                          <a:latin typeface="Arial"/>
                        </a:rPr>
                        <a:t>    Policy intervention (1999)</a:t>
                      </a:r>
                      <a:endParaRPr lang="ko-KR" sz="1300" b="0" i="0" u="none" strike="noStrike" dirty="0">
                        <a:solidFill>
                          <a:srgbClr val="000000"/>
                        </a:solidFill>
                        <a:latin typeface="Arial"/>
                      </a:endParaRPr>
                    </a:p>
                  </a:txBody>
                  <a:tcPr marL="6350" marR="6350" marT="6350" marB="0" anchor="ctr"/>
                </a:tc>
                <a:tc>
                  <a:txBody>
                    <a:bodyPr/>
                    <a:lstStyle/>
                    <a:p>
                      <a:pPr algn="ctr" fontAlgn="ctr"/>
                      <a:r>
                        <a:rPr lang="en-US" sz="1300" b="1" i="0" u="none" strike="noStrike" dirty="0">
                          <a:solidFill>
                            <a:srgbClr val="000000"/>
                          </a:solidFill>
                          <a:latin typeface="Arial"/>
                        </a:rPr>
                        <a:t>0.236</a:t>
                      </a:r>
                      <a:endParaRPr lang="ko-KR" sz="1300" b="1" i="0" u="none" strike="noStrike" dirty="0">
                        <a:solidFill>
                          <a:srgbClr val="000000"/>
                        </a:solidFill>
                        <a:latin typeface="Arial"/>
                      </a:endParaRPr>
                    </a:p>
                  </a:txBody>
                  <a:tcPr marL="6350" marR="6350" marT="6350" marB="0" anchor="ctr"/>
                </a:tc>
                <a:tc>
                  <a:txBody>
                    <a:bodyPr/>
                    <a:lstStyle/>
                    <a:p>
                      <a:pPr algn="ctr" fontAlgn="ctr"/>
                      <a:r>
                        <a:rPr lang="en-US" sz="1300" b="0" i="0" u="none" strike="noStrike">
                          <a:solidFill>
                            <a:srgbClr val="000000"/>
                          </a:solidFill>
                          <a:latin typeface="Arial"/>
                        </a:rPr>
                        <a:t>0.06</a:t>
                      </a:r>
                      <a:endParaRPr lang="ko-KR" sz="1300" b="0" i="0" u="none" strike="noStrike">
                        <a:solidFill>
                          <a:srgbClr val="000000"/>
                        </a:solidFill>
                        <a:latin typeface="Arial"/>
                      </a:endParaRPr>
                    </a:p>
                  </a:txBody>
                  <a:tcPr marL="6350" marR="6350" marT="6350" marB="0" anchor="ctr"/>
                </a:tc>
                <a:tc>
                  <a:txBody>
                    <a:bodyPr/>
                    <a:lstStyle/>
                    <a:p>
                      <a:pPr algn="ctr" fontAlgn="ctr"/>
                      <a:r>
                        <a:rPr lang="en-US" sz="1300" b="0" i="0" u="none" strike="noStrike" dirty="0">
                          <a:solidFill>
                            <a:srgbClr val="000000"/>
                          </a:solidFill>
                          <a:latin typeface="Arial"/>
                        </a:rPr>
                        <a:t>&lt;.0001</a:t>
                      </a:r>
                      <a:endParaRPr lang="ko-KR" sz="1300" b="0" i="0" u="none" strike="noStrike" dirty="0">
                        <a:solidFill>
                          <a:srgbClr val="000000"/>
                        </a:solidFill>
                        <a:latin typeface="Arial"/>
                      </a:endParaRPr>
                    </a:p>
                  </a:txBody>
                  <a:tcPr marL="6350" marR="6350" marT="6350" marB="0" anchor="ctr"/>
                </a:tc>
              </a:tr>
              <a:tr h="211668">
                <a:tc>
                  <a:txBody>
                    <a:bodyPr/>
                    <a:lstStyle/>
                    <a:p>
                      <a:pPr algn="l" fontAlgn="ctr"/>
                      <a:r>
                        <a:rPr lang="en-US" sz="1300" b="0" i="0" u="none" strike="noStrike">
                          <a:solidFill>
                            <a:srgbClr val="000000"/>
                          </a:solidFill>
                          <a:latin typeface="Arial"/>
                        </a:rPr>
                        <a:t>    Post intervention 1 (2002)</a:t>
                      </a:r>
                      <a:endParaRPr lang="ko-KR" sz="1300" b="0" i="0" u="none" strike="noStrike">
                        <a:solidFill>
                          <a:srgbClr val="000000"/>
                        </a:solidFill>
                        <a:latin typeface="Arial"/>
                      </a:endParaRPr>
                    </a:p>
                  </a:txBody>
                  <a:tcPr marL="6350" marR="6350" marT="6350" marB="0" anchor="ctr"/>
                </a:tc>
                <a:tc>
                  <a:txBody>
                    <a:bodyPr/>
                    <a:lstStyle/>
                    <a:p>
                      <a:pPr algn="ctr" fontAlgn="ctr"/>
                      <a:r>
                        <a:rPr lang="en-US" sz="1300" b="1" i="0" u="none" strike="noStrike" dirty="0">
                          <a:solidFill>
                            <a:srgbClr val="000000"/>
                          </a:solidFill>
                          <a:latin typeface="Arial"/>
                        </a:rPr>
                        <a:t>0.386</a:t>
                      </a:r>
                      <a:endParaRPr lang="ko-KR" sz="1300" b="1" i="0" u="none" strike="noStrike" dirty="0">
                        <a:solidFill>
                          <a:srgbClr val="000000"/>
                        </a:solidFill>
                        <a:latin typeface="Arial"/>
                      </a:endParaRPr>
                    </a:p>
                  </a:txBody>
                  <a:tcPr marL="6350" marR="6350" marT="6350" marB="0" anchor="ctr"/>
                </a:tc>
                <a:tc>
                  <a:txBody>
                    <a:bodyPr/>
                    <a:lstStyle/>
                    <a:p>
                      <a:pPr algn="ctr" fontAlgn="ctr"/>
                      <a:r>
                        <a:rPr lang="en-US" sz="1300" b="0" i="0" u="none" strike="noStrike">
                          <a:solidFill>
                            <a:srgbClr val="000000"/>
                          </a:solidFill>
                          <a:latin typeface="Arial"/>
                        </a:rPr>
                        <a:t>0.06</a:t>
                      </a:r>
                      <a:endParaRPr lang="ko-KR" sz="1300" b="0" i="0" u="none" strike="noStrike">
                        <a:solidFill>
                          <a:srgbClr val="000000"/>
                        </a:solidFill>
                        <a:latin typeface="Arial"/>
                      </a:endParaRPr>
                    </a:p>
                  </a:txBody>
                  <a:tcPr marL="6350" marR="6350" marT="6350" marB="0" anchor="ctr"/>
                </a:tc>
                <a:tc>
                  <a:txBody>
                    <a:bodyPr/>
                    <a:lstStyle/>
                    <a:p>
                      <a:pPr algn="ctr" fontAlgn="ctr"/>
                      <a:r>
                        <a:rPr lang="en-US" sz="1300" b="0" i="0" u="none" strike="noStrike">
                          <a:solidFill>
                            <a:srgbClr val="000000"/>
                          </a:solidFill>
                          <a:latin typeface="Arial"/>
                        </a:rPr>
                        <a:t>&lt;.0001</a:t>
                      </a:r>
                      <a:endParaRPr lang="ko-KR" sz="1300" b="0" i="0" u="none" strike="noStrike">
                        <a:solidFill>
                          <a:srgbClr val="000000"/>
                        </a:solidFill>
                        <a:latin typeface="Arial"/>
                      </a:endParaRPr>
                    </a:p>
                  </a:txBody>
                  <a:tcPr marL="6350" marR="6350" marT="6350" marB="0" anchor="ctr"/>
                </a:tc>
              </a:tr>
              <a:tr h="211668">
                <a:tc>
                  <a:txBody>
                    <a:bodyPr/>
                    <a:lstStyle/>
                    <a:p>
                      <a:pPr algn="l" fontAlgn="ctr"/>
                      <a:r>
                        <a:rPr lang="en-US" sz="1300" b="0" i="0" u="none" strike="noStrike">
                          <a:solidFill>
                            <a:srgbClr val="000000"/>
                          </a:solidFill>
                          <a:latin typeface="Arial"/>
                        </a:rPr>
                        <a:t>    Post intervention 2 (2005)</a:t>
                      </a:r>
                      <a:endParaRPr lang="ko-KR" sz="1300" b="0" i="0" u="none" strike="noStrike">
                        <a:solidFill>
                          <a:srgbClr val="000000"/>
                        </a:solidFill>
                        <a:latin typeface="Arial"/>
                      </a:endParaRPr>
                    </a:p>
                  </a:txBody>
                  <a:tcPr marL="6350" marR="6350" marT="6350" marB="0" anchor="ctr"/>
                </a:tc>
                <a:tc>
                  <a:txBody>
                    <a:bodyPr/>
                    <a:lstStyle/>
                    <a:p>
                      <a:pPr algn="ctr" fontAlgn="ctr"/>
                      <a:r>
                        <a:rPr lang="en-US" sz="1300" b="1" i="0" u="none" strike="noStrike">
                          <a:solidFill>
                            <a:srgbClr val="000000"/>
                          </a:solidFill>
                          <a:latin typeface="Arial"/>
                        </a:rPr>
                        <a:t>0.472</a:t>
                      </a:r>
                      <a:endParaRPr lang="ko-KR" sz="1300" b="1" i="0" u="none" strike="noStrike">
                        <a:solidFill>
                          <a:srgbClr val="000000"/>
                        </a:solidFill>
                        <a:latin typeface="Arial"/>
                      </a:endParaRPr>
                    </a:p>
                  </a:txBody>
                  <a:tcPr marL="6350" marR="6350" marT="6350" marB="0" anchor="ctr"/>
                </a:tc>
                <a:tc>
                  <a:txBody>
                    <a:bodyPr/>
                    <a:lstStyle/>
                    <a:p>
                      <a:pPr algn="ctr" fontAlgn="ctr"/>
                      <a:r>
                        <a:rPr lang="en-US" sz="1300" b="0" i="0" u="none" strike="noStrike">
                          <a:solidFill>
                            <a:srgbClr val="000000"/>
                          </a:solidFill>
                          <a:latin typeface="Arial"/>
                        </a:rPr>
                        <a:t>0.06</a:t>
                      </a:r>
                      <a:endParaRPr lang="ko-KR" sz="1300" b="0" i="0" u="none" strike="noStrike">
                        <a:solidFill>
                          <a:srgbClr val="000000"/>
                        </a:solidFill>
                        <a:latin typeface="Arial"/>
                      </a:endParaRPr>
                    </a:p>
                  </a:txBody>
                  <a:tcPr marL="6350" marR="6350" marT="6350" marB="0" anchor="ctr"/>
                </a:tc>
                <a:tc>
                  <a:txBody>
                    <a:bodyPr/>
                    <a:lstStyle/>
                    <a:p>
                      <a:pPr algn="ctr" fontAlgn="ctr"/>
                      <a:r>
                        <a:rPr lang="en-US" sz="1300" b="0" i="0" u="none" strike="noStrike" dirty="0">
                          <a:solidFill>
                            <a:srgbClr val="000000"/>
                          </a:solidFill>
                          <a:latin typeface="Arial"/>
                        </a:rPr>
                        <a:t>&lt;.0001</a:t>
                      </a:r>
                      <a:endParaRPr lang="ko-KR" sz="1300" b="0" i="0" u="none" strike="noStrike" dirty="0">
                        <a:solidFill>
                          <a:srgbClr val="000000"/>
                        </a:solidFill>
                        <a:latin typeface="Arial"/>
                      </a:endParaRPr>
                    </a:p>
                  </a:txBody>
                  <a:tcPr marL="6350" marR="6350" marT="6350" marB="0" anchor="ctr"/>
                </a:tc>
              </a:tr>
              <a:tr h="211668">
                <a:tc>
                  <a:txBody>
                    <a:bodyPr/>
                    <a:lstStyle/>
                    <a:p>
                      <a:pPr algn="l" fontAlgn="ctr"/>
                      <a:r>
                        <a:rPr lang="en-US" sz="1300" b="0" i="0" u="none" strike="noStrike">
                          <a:solidFill>
                            <a:srgbClr val="000000"/>
                          </a:solidFill>
                          <a:latin typeface="Arial"/>
                        </a:rPr>
                        <a:t>    Post intervention 3 (2008)</a:t>
                      </a:r>
                      <a:endParaRPr lang="ko-KR" sz="1300" b="0" i="0" u="none" strike="noStrike">
                        <a:solidFill>
                          <a:srgbClr val="000000"/>
                        </a:solidFill>
                        <a:latin typeface="Arial"/>
                      </a:endParaRPr>
                    </a:p>
                  </a:txBody>
                  <a:tcPr marL="6350" marR="6350" marT="6350" marB="0" anchor="ctr"/>
                </a:tc>
                <a:tc>
                  <a:txBody>
                    <a:bodyPr/>
                    <a:lstStyle/>
                    <a:p>
                      <a:pPr algn="ctr" fontAlgn="ctr"/>
                      <a:r>
                        <a:rPr lang="en-US" sz="1300" b="1" i="0" u="none" strike="noStrike" dirty="0">
                          <a:solidFill>
                            <a:srgbClr val="000000"/>
                          </a:solidFill>
                          <a:latin typeface="Arial"/>
                        </a:rPr>
                        <a:t>0.436</a:t>
                      </a:r>
                      <a:endParaRPr lang="ko-KR" sz="1300" b="1" i="0" u="none" strike="noStrike" dirty="0">
                        <a:solidFill>
                          <a:srgbClr val="000000"/>
                        </a:solidFill>
                        <a:latin typeface="Arial"/>
                      </a:endParaRPr>
                    </a:p>
                  </a:txBody>
                  <a:tcPr marL="6350" marR="6350" marT="6350" marB="0" anchor="ctr"/>
                </a:tc>
                <a:tc>
                  <a:txBody>
                    <a:bodyPr/>
                    <a:lstStyle/>
                    <a:p>
                      <a:pPr algn="ctr" fontAlgn="ctr"/>
                      <a:r>
                        <a:rPr lang="en-US" sz="1300" b="0" i="0" u="none" strike="noStrike">
                          <a:solidFill>
                            <a:srgbClr val="000000"/>
                          </a:solidFill>
                          <a:latin typeface="Arial"/>
                        </a:rPr>
                        <a:t>0.059</a:t>
                      </a:r>
                      <a:endParaRPr lang="ko-KR" sz="1300" b="0" i="0" u="none" strike="noStrike">
                        <a:solidFill>
                          <a:srgbClr val="000000"/>
                        </a:solidFill>
                        <a:latin typeface="Arial"/>
                      </a:endParaRPr>
                    </a:p>
                  </a:txBody>
                  <a:tcPr marL="6350" marR="6350" marT="6350" marB="0" anchor="ctr"/>
                </a:tc>
                <a:tc>
                  <a:txBody>
                    <a:bodyPr/>
                    <a:lstStyle/>
                    <a:p>
                      <a:pPr algn="ctr" fontAlgn="ctr"/>
                      <a:r>
                        <a:rPr lang="en-US" sz="1300" b="0" i="0" u="none" strike="noStrike" dirty="0">
                          <a:solidFill>
                            <a:srgbClr val="000000"/>
                          </a:solidFill>
                          <a:latin typeface="Arial"/>
                        </a:rPr>
                        <a:t>&lt;.0001</a:t>
                      </a:r>
                      <a:endParaRPr lang="ko-KR" sz="1300" b="0" i="0" u="none" strike="noStrike" dirty="0">
                        <a:solidFill>
                          <a:srgbClr val="000000"/>
                        </a:solidFill>
                        <a:latin typeface="Arial"/>
                      </a:endParaRPr>
                    </a:p>
                  </a:txBody>
                  <a:tcPr marL="6350" marR="6350" marT="6350" marB="0" anchor="ctr"/>
                </a:tc>
              </a:tr>
              <a:tr h="271472">
                <a:tc gridSpan="4">
                  <a:txBody>
                    <a:bodyPr/>
                    <a:lstStyle/>
                    <a:p>
                      <a:pPr algn="l" fontAlgn="ctr"/>
                      <a:r>
                        <a:rPr lang="en-US" sz="1300" b="0" i="0" u="none" strike="noStrike" dirty="0" smtClean="0">
                          <a:solidFill>
                            <a:srgbClr val="000000"/>
                          </a:solidFill>
                          <a:latin typeface="Arial"/>
                        </a:rPr>
                        <a:t>Hospital</a:t>
                      </a:r>
                      <a:r>
                        <a:rPr lang="en-US" sz="1300" b="0" i="0" u="none" strike="noStrike" baseline="0" dirty="0" smtClean="0">
                          <a:solidFill>
                            <a:srgbClr val="000000"/>
                          </a:solidFill>
                          <a:latin typeface="Arial"/>
                        </a:rPr>
                        <a:t> type</a:t>
                      </a:r>
                      <a:r>
                        <a:rPr lang="en-US" sz="1300" b="0" i="0" u="none" strike="noStrike" dirty="0" smtClean="0">
                          <a:solidFill>
                            <a:srgbClr val="000000"/>
                          </a:solidFill>
                          <a:latin typeface="Arial"/>
                        </a:rPr>
                        <a:t> </a:t>
                      </a:r>
                      <a:r>
                        <a:rPr lang="en-US" sz="1300" b="0" i="0" u="none" strike="noStrike" dirty="0">
                          <a:solidFill>
                            <a:srgbClr val="000000"/>
                          </a:solidFill>
                          <a:latin typeface="Arial"/>
                        </a:rPr>
                        <a:t>&amp; Policy interactions</a:t>
                      </a:r>
                      <a:endParaRPr lang="ko-KR" sz="1300" b="0" i="0" u="none" strike="noStrike" dirty="0">
                        <a:solidFill>
                          <a:srgbClr val="000000"/>
                        </a:solidFill>
                        <a:latin typeface="Arial"/>
                      </a:endParaRPr>
                    </a:p>
                  </a:txBody>
                  <a:tcPr marL="6350" marR="6350" marT="6350" marB="0" anchor="ct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211668">
                <a:tc>
                  <a:txBody>
                    <a:bodyPr/>
                    <a:lstStyle/>
                    <a:p>
                      <a:pPr algn="l" fontAlgn="ctr"/>
                      <a:r>
                        <a:rPr lang="en-US" sz="1300" b="0" i="0" u="none" strike="noStrike" dirty="0">
                          <a:solidFill>
                            <a:srgbClr val="000000"/>
                          </a:solidFill>
                          <a:latin typeface="Arial"/>
                        </a:rPr>
                        <a:t>    Hospital*policy</a:t>
                      </a:r>
                      <a:endParaRPr lang="ko-KR" sz="1300" b="0" i="0" u="none" strike="noStrike" dirty="0">
                        <a:solidFill>
                          <a:srgbClr val="000000"/>
                        </a:solidFill>
                        <a:latin typeface="Arial"/>
                      </a:endParaRPr>
                    </a:p>
                  </a:txBody>
                  <a:tcPr marL="6350" marR="6350" marT="6350" marB="0" anchor="ctr"/>
                </a:tc>
                <a:tc>
                  <a:txBody>
                    <a:bodyPr/>
                    <a:lstStyle/>
                    <a:p>
                      <a:pPr algn="ctr" fontAlgn="ctr"/>
                      <a:r>
                        <a:rPr lang="en-US" sz="1300" b="0" i="0" u="none" strike="noStrike" dirty="0">
                          <a:solidFill>
                            <a:srgbClr val="000000"/>
                          </a:solidFill>
                          <a:latin typeface="Arial"/>
                        </a:rPr>
                        <a:t>0.034</a:t>
                      </a:r>
                      <a:endParaRPr lang="ko-KR" sz="1300" b="0" i="0" u="none" strike="noStrike" dirty="0">
                        <a:solidFill>
                          <a:srgbClr val="000000"/>
                        </a:solidFill>
                        <a:latin typeface="Arial"/>
                      </a:endParaRPr>
                    </a:p>
                  </a:txBody>
                  <a:tcPr marL="6350" marR="6350" marT="6350" marB="0" anchor="ctr"/>
                </a:tc>
                <a:tc>
                  <a:txBody>
                    <a:bodyPr/>
                    <a:lstStyle/>
                    <a:p>
                      <a:pPr algn="ctr" fontAlgn="ctr"/>
                      <a:r>
                        <a:rPr lang="en-US" sz="1300" b="0" i="0" u="none" strike="noStrike">
                          <a:solidFill>
                            <a:srgbClr val="000000"/>
                          </a:solidFill>
                          <a:latin typeface="Arial"/>
                        </a:rPr>
                        <a:t>0.072</a:t>
                      </a:r>
                      <a:endParaRPr lang="ko-KR" sz="1300" b="0" i="0" u="none" strike="noStrike">
                        <a:solidFill>
                          <a:srgbClr val="000000"/>
                        </a:solidFill>
                        <a:latin typeface="Arial"/>
                      </a:endParaRPr>
                    </a:p>
                  </a:txBody>
                  <a:tcPr marL="6350" marR="6350" marT="6350" marB="0" anchor="ctr"/>
                </a:tc>
                <a:tc>
                  <a:txBody>
                    <a:bodyPr/>
                    <a:lstStyle/>
                    <a:p>
                      <a:pPr algn="ctr" fontAlgn="ctr"/>
                      <a:r>
                        <a:rPr lang="en-US" sz="1300" b="0" i="0" u="none" strike="noStrike" dirty="0">
                          <a:solidFill>
                            <a:srgbClr val="000000"/>
                          </a:solidFill>
                          <a:latin typeface="Arial"/>
                        </a:rPr>
                        <a:t>0.64</a:t>
                      </a:r>
                      <a:endParaRPr lang="ko-KR" sz="1300" b="0" i="0" u="none" strike="noStrike" dirty="0">
                        <a:solidFill>
                          <a:srgbClr val="000000"/>
                        </a:solidFill>
                        <a:latin typeface="Arial"/>
                      </a:endParaRPr>
                    </a:p>
                  </a:txBody>
                  <a:tcPr marL="6350" marR="6350" marT="6350" marB="0" anchor="ctr"/>
                </a:tc>
              </a:tr>
              <a:tr h="211668">
                <a:tc>
                  <a:txBody>
                    <a:bodyPr/>
                    <a:lstStyle/>
                    <a:p>
                      <a:pPr algn="l" fontAlgn="ctr"/>
                      <a:r>
                        <a:rPr lang="en-US" sz="1300" b="0" i="0" u="none" strike="noStrike">
                          <a:solidFill>
                            <a:srgbClr val="000000"/>
                          </a:solidFill>
                          <a:latin typeface="Arial"/>
                        </a:rPr>
                        <a:t>    Hospital*post intervention 1</a:t>
                      </a:r>
                      <a:endParaRPr lang="ko-KR" sz="1300" b="0" i="0" u="none" strike="noStrike">
                        <a:solidFill>
                          <a:srgbClr val="000000"/>
                        </a:solidFill>
                        <a:latin typeface="Arial"/>
                      </a:endParaRPr>
                    </a:p>
                  </a:txBody>
                  <a:tcPr marL="6350" marR="6350" marT="6350" marB="0" anchor="ctr"/>
                </a:tc>
                <a:tc>
                  <a:txBody>
                    <a:bodyPr/>
                    <a:lstStyle/>
                    <a:p>
                      <a:pPr algn="ctr" fontAlgn="ctr"/>
                      <a:r>
                        <a:rPr lang="en-US" sz="1300" b="0" i="0" u="none" strike="noStrike">
                          <a:solidFill>
                            <a:srgbClr val="000000"/>
                          </a:solidFill>
                          <a:latin typeface="Arial"/>
                        </a:rPr>
                        <a:t>-0.045</a:t>
                      </a:r>
                      <a:endParaRPr lang="ko-KR" sz="1300" b="0" i="0" u="none" strike="noStrike">
                        <a:solidFill>
                          <a:srgbClr val="000000"/>
                        </a:solidFill>
                        <a:latin typeface="Arial"/>
                      </a:endParaRPr>
                    </a:p>
                  </a:txBody>
                  <a:tcPr marL="6350" marR="6350" marT="6350" marB="0" anchor="ctr"/>
                </a:tc>
                <a:tc>
                  <a:txBody>
                    <a:bodyPr/>
                    <a:lstStyle/>
                    <a:p>
                      <a:pPr algn="ctr" fontAlgn="ctr"/>
                      <a:r>
                        <a:rPr lang="en-US" sz="1300" b="0" i="0" u="none" strike="noStrike">
                          <a:solidFill>
                            <a:srgbClr val="000000"/>
                          </a:solidFill>
                          <a:latin typeface="Arial"/>
                        </a:rPr>
                        <a:t>0.071</a:t>
                      </a:r>
                      <a:endParaRPr lang="ko-KR" sz="1300" b="0" i="0" u="none" strike="noStrike">
                        <a:solidFill>
                          <a:srgbClr val="000000"/>
                        </a:solidFill>
                        <a:latin typeface="Arial"/>
                      </a:endParaRPr>
                    </a:p>
                  </a:txBody>
                  <a:tcPr marL="6350" marR="6350" marT="6350" marB="0" anchor="ctr"/>
                </a:tc>
                <a:tc>
                  <a:txBody>
                    <a:bodyPr/>
                    <a:lstStyle/>
                    <a:p>
                      <a:pPr algn="ctr" fontAlgn="ctr"/>
                      <a:r>
                        <a:rPr lang="en-US" sz="1300" b="0" i="0" u="none" strike="noStrike">
                          <a:solidFill>
                            <a:srgbClr val="000000"/>
                          </a:solidFill>
                          <a:latin typeface="Arial"/>
                        </a:rPr>
                        <a:t>0.524</a:t>
                      </a:r>
                      <a:endParaRPr lang="ko-KR" sz="1300" b="0" i="0" u="none" strike="noStrike">
                        <a:solidFill>
                          <a:srgbClr val="000000"/>
                        </a:solidFill>
                        <a:latin typeface="Arial"/>
                      </a:endParaRPr>
                    </a:p>
                  </a:txBody>
                  <a:tcPr marL="6350" marR="6350" marT="6350" marB="0" anchor="ctr"/>
                </a:tc>
              </a:tr>
              <a:tr h="211668">
                <a:tc>
                  <a:txBody>
                    <a:bodyPr/>
                    <a:lstStyle/>
                    <a:p>
                      <a:pPr algn="l" fontAlgn="ctr"/>
                      <a:r>
                        <a:rPr lang="en-US" sz="1300" b="0" i="0" u="none" strike="noStrike">
                          <a:solidFill>
                            <a:srgbClr val="000000"/>
                          </a:solidFill>
                          <a:latin typeface="Arial"/>
                        </a:rPr>
                        <a:t>    Hospital*post intervention 2</a:t>
                      </a:r>
                      <a:endParaRPr lang="ko-KR" sz="1300" b="0" i="0" u="none" strike="noStrike">
                        <a:solidFill>
                          <a:srgbClr val="000000"/>
                        </a:solidFill>
                        <a:latin typeface="Arial"/>
                      </a:endParaRPr>
                    </a:p>
                  </a:txBody>
                  <a:tcPr marL="6350" marR="6350" marT="6350" marB="0" anchor="ctr"/>
                </a:tc>
                <a:tc>
                  <a:txBody>
                    <a:bodyPr/>
                    <a:lstStyle/>
                    <a:p>
                      <a:pPr algn="ctr" fontAlgn="ctr"/>
                      <a:r>
                        <a:rPr lang="en-US" sz="1300" b="0" i="0" u="none" strike="noStrike" dirty="0">
                          <a:solidFill>
                            <a:srgbClr val="000000"/>
                          </a:solidFill>
                          <a:latin typeface="Arial"/>
                        </a:rPr>
                        <a:t>-0.081</a:t>
                      </a:r>
                      <a:endParaRPr lang="ko-KR" sz="1300" b="0" i="0" u="none" strike="noStrike" dirty="0">
                        <a:solidFill>
                          <a:srgbClr val="000000"/>
                        </a:solidFill>
                        <a:latin typeface="Arial"/>
                      </a:endParaRPr>
                    </a:p>
                  </a:txBody>
                  <a:tcPr marL="6350" marR="6350" marT="6350" marB="0" anchor="ctr"/>
                </a:tc>
                <a:tc>
                  <a:txBody>
                    <a:bodyPr/>
                    <a:lstStyle/>
                    <a:p>
                      <a:pPr algn="ctr" fontAlgn="ctr"/>
                      <a:r>
                        <a:rPr lang="en-US" sz="1300" b="0" i="0" u="none" strike="noStrike">
                          <a:solidFill>
                            <a:srgbClr val="000000"/>
                          </a:solidFill>
                          <a:latin typeface="Arial"/>
                        </a:rPr>
                        <a:t>0.07</a:t>
                      </a:r>
                      <a:endParaRPr lang="ko-KR" sz="1300" b="0" i="0" u="none" strike="noStrike">
                        <a:solidFill>
                          <a:srgbClr val="000000"/>
                        </a:solidFill>
                        <a:latin typeface="Arial"/>
                      </a:endParaRPr>
                    </a:p>
                  </a:txBody>
                  <a:tcPr marL="6350" marR="6350" marT="6350" marB="0" anchor="ctr"/>
                </a:tc>
                <a:tc>
                  <a:txBody>
                    <a:bodyPr/>
                    <a:lstStyle/>
                    <a:p>
                      <a:pPr algn="ctr" fontAlgn="ctr"/>
                      <a:r>
                        <a:rPr lang="en-US" sz="1300" b="0" i="0" u="none" strike="noStrike">
                          <a:solidFill>
                            <a:srgbClr val="000000"/>
                          </a:solidFill>
                          <a:latin typeface="Arial"/>
                        </a:rPr>
                        <a:t>0.247</a:t>
                      </a:r>
                      <a:endParaRPr lang="ko-KR" sz="1300" b="0" i="0" u="none" strike="noStrike">
                        <a:solidFill>
                          <a:srgbClr val="000000"/>
                        </a:solidFill>
                        <a:latin typeface="Arial"/>
                      </a:endParaRPr>
                    </a:p>
                  </a:txBody>
                  <a:tcPr marL="6350" marR="6350" marT="6350" marB="0" anchor="ctr"/>
                </a:tc>
              </a:tr>
              <a:tr h="211668">
                <a:tc>
                  <a:txBody>
                    <a:bodyPr/>
                    <a:lstStyle/>
                    <a:p>
                      <a:pPr algn="l" fontAlgn="ctr"/>
                      <a:r>
                        <a:rPr lang="en-US" sz="1300" b="0" i="0" u="none" strike="noStrike">
                          <a:solidFill>
                            <a:srgbClr val="000000"/>
                          </a:solidFill>
                          <a:latin typeface="Arial"/>
                        </a:rPr>
                        <a:t>    Hospital*post intervention 3</a:t>
                      </a:r>
                      <a:endParaRPr lang="ko-KR" sz="1300" b="0" i="0" u="none" strike="noStrike">
                        <a:solidFill>
                          <a:srgbClr val="000000"/>
                        </a:solidFill>
                        <a:latin typeface="Arial"/>
                      </a:endParaRPr>
                    </a:p>
                  </a:txBody>
                  <a:tcPr marL="6350" marR="6350" marT="6350" marB="0" anchor="ctr"/>
                </a:tc>
                <a:tc>
                  <a:txBody>
                    <a:bodyPr/>
                    <a:lstStyle/>
                    <a:p>
                      <a:pPr algn="ctr" fontAlgn="ctr"/>
                      <a:r>
                        <a:rPr lang="en-US" sz="1300" b="1" i="0" u="none" strike="noStrike">
                          <a:solidFill>
                            <a:srgbClr val="000000"/>
                          </a:solidFill>
                          <a:latin typeface="Arial"/>
                        </a:rPr>
                        <a:t>-0.166</a:t>
                      </a:r>
                      <a:endParaRPr lang="ko-KR" sz="1300" b="1" i="0" u="none" strike="noStrike">
                        <a:solidFill>
                          <a:srgbClr val="000000"/>
                        </a:solidFill>
                        <a:latin typeface="Arial"/>
                      </a:endParaRPr>
                    </a:p>
                  </a:txBody>
                  <a:tcPr marL="6350" marR="6350" marT="6350" marB="0" anchor="ctr"/>
                </a:tc>
                <a:tc>
                  <a:txBody>
                    <a:bodyPr/>
                    <a:lstStyle/>
                    <a:p>
                      <a:pPr algn="ctr" fontAlgn="ctr"/>
                      <a:r>
                        <a:rPr lang="en-US" sz="1300" b="1" i="0" u="none" strike="noStrike">
                          <a:solidFill>
                            <a:srgbClr val="000000"/>
                          </a:solidFill>
                          <a:latin typeface="Arial"/>
                        </a:rPr>
                        <a:t>0.069</a:t>
                      </a:r>
                      <a:endParaRPr lang="ko-KR" sz="1300" b="1" i="0" u="none" strike="noStrike">
                        <a:solidFill>
                          <a:srgbClr val="000000"/>
                        </a:solidFill>
                        <a:latin typeface="Arial"/>
                      </a:endParaRPr>
                    </a:p>
                  </a:txBody>
                  <a:tcPr marL="6350" marR="6350" marT="6350" marB="0" anchor="ctr"/>
                </a:tc>
                <a:tc>
                  <a:txBody>
                    <a:bodyPr/>
                    <a:lstStyle/>
                    <a:p>
                      <a:pPr algn="ctr" fontAlgn="ctr"/>
                      <a:r>
                        <a:rPr lang="en-US" sz="1300" b="1" i="0" u="none" strike="noStrike" dirty="0">
                          <a:solidFill>
                            <a:srgbClr val="000000"/>
                          </a:solidFill>
                          <a:latin typeface="Arial"/>
                        </a:rPr>
                        <a:t>0.016</a:t>
                      </a:r>
                      <a:endParaRPr lang="ko-KR" sz="1300" b="1" i="0" u="none" strike="noStrike" dirty="0">
                        <a:solidFill>
                          <a:srgbClr val="000000"/>
                        </a:solidFill>
                        <a:latin typeface="Arial"/>
                      </a:endParaRPr>
                    </a:p>
                  </a:txBody>
                  <a:tcPr marL="6350" marR="6350" marT="6350" marB="0" anchor="ctr"/>
                </a:tc>
              </a:tr>
              <a:tr h="211668">
                <a:tc>
                  <a:txBody>
                    <a:bodyPr/>
                    <a:lstStyle/>
                    <a:p>
                      <a:pPr algn="r" fontAlgn="ctr"/>
                      <a:r>
                        <a:rPr lang="en-US" sz="1300" b="0" i="0" u="none" strike="noStrike" dirty="0">
                          <a:solidFill>
                            <a:srgbClr val="000000"/>
                          </a:solidFill>
                          <a:latin typeface="Arial"/>
                        </a:rPr>
                        <a:t>N</a:t>
                      </a:r>
                      <a:endParaRPr lang="ko-KR" sz="1300" b="0" i="0" u="none" strike="noStrike" dirty="0">
                        <a:solidFill>
                          <a:srgbClr val="000000"/>
                        </a:solidFill>
                        <a:latin typeface="Arial"/>
                      </a:endParaRPr>
                    </a:p>
                  </a:txBody>
                  <a:tcPr marL="6350" marR="6350" marT="6350" marB="0" anchor="ctr"/>
                </a:tc>
                <a:tc gridSpan="3">
                  <a:txBody>
                    <a:bodyPr/>
                    <a:lstStyle/>
                    <a:p>
                      <a:pPr algn="l" fontAlgn="ctr"/>
                      <a:r>
                        <a:rPr lang="en-US" sz="1300" b="1" i="0" u="none" strike="noStrike" dirty="0" smtClean="0">
                          <a:solidFill>
                            <a:srgbClr val="000000"/>
                          </a:solidFill>
                          <a:latin typeface="Arial"/>
                        </a:rPr>
                        <a:t>4,902</a:t>
                      </a:r>
                      <a:endParaRPr lang="ko-KR" sz="1300" b="1" i="0" u="none" strike="noStrike" dirty="0">
                        <a:solidFill>
                          <a:srgbClr val="000000"/>
                        </a:solidFill>
                        <a:latin typeface="Arial"/>
                      </a:endParaRPr>
                    </a:p>
                  </a:txBody>
                  <a:tcPr marL="6350" marR="6350" marT="6350" marB="0" anchor="ctr"/>
                </a:tc>
                <a:tc hMerge="1">
                  <a:txBody>
                    <a:bodyPr/>
                    <a:lstStyle/>
                    <a:p>
                      <a:pPr latinLnBrk="1"/>
                      <a:endParaRPr lang="ko-KR" altLang="en-US"/>
                    </a:p>
                  </a:txBody>
                  <a:tcPr/>
                </a:tc>
                <a:tc hMerge="1">
                  <a:txBody>
                    <a:bodyPr/>
                    <a:lstStyle/>
                    <a:p>
                      <a:pPr latinLnBrk="1"/>
                      <a:endParaRPr lang="ko-KR" altLang="en-US"/>
                    </a:p>
                  </a:txBody>
                  <a:tcPr/>
                </a:tc>
              </a:tr>
              <a:tr h="211668">
                <a:tc>
                  <a:txBody>
                    <a:bodyPr/>
                    <a:lstStyle/>
                    <a:p>
                      <a:pPr algn="r" fontAlgn="ctr"/>
                      <a:r>
                        <a:rPr lang="en-US" sz="1300" b="0" i="0" u="none" strike="noStrike" dirty="0" err="1">
                          <a:solidFill>
                            <a:srgbClr val="000000"/>
                          </a:solidFill>
                          <a:latin typeface="Arial"/>
                        </a:rPr>
                        <a:t>Adj</a:t>
                      </a:r>
                      <a:r>
                        <a:rPr lang="en-US" sz="1300" b="0" i="0" u="none" strike="noStrike" dirty="0">
                          <a:solidFill>
                            <a:srgbClr val="000000"/>
                          </a:solidFill>
                          <a:latin typeface="Arial"/>
                        </a:rPr>
                        <a:t> R-</a:t>
                      </a:r>
                      <a:r>
                        <a:rPr lang="en-US" sz="1300" b="0" i="0" u="none" strike="noStrike" dirty="0" err="1">
                          <a:solidFill>
                            <a:srgbClr val="000000"/>
                          </a:solidFill>
                          <a:latin typeface="Arial"/>
                        </a:rPr>
                        <a:t>Sq</a:t>
                      </a:r>
                      <a:endParaRPr lang="ko-KR" sz="1300" b="0" i="0" u="none" strike="noStrike" dirty="0">
                        <a:solidFill>
                          <a:srgbClr val="000000"/>
                        </a:solidFill>
                        <a:latin typeface="Arial"/>
                      </a:endParaRPr>
                    </a:p>
                  </a:txBody>
                  <a:tcPr marL="6350" marR="6350" marT="6350" marB="0" anchor="ctr"/>
                </a:tc>
                <a:tc gridSpan="3">
                  <a:txBody>
                    <a:bodyPr/>
                    <a:lstStyle/>
                    <a:p>
                      <a:pPr algn="l" fontAlgn="ctr"/>
                      <a:r>
                        <a:rPr lang="en-US" sz="1300" b="0" i="0" u="none" strike="noStrike" dirty="0">
                          <a:solidFill>
                            <a:srgbClr val="000000"/>
                          </a:solidFill>
                          <a:latin typeface="Arial"/>
                        </a:rPr>
                        <a:t>0.792</a:t>
                      </a:r>
                      <a:endParaRPr lang="ko-KR" sz="1300" b="0" i="0" u="none" strike="noStrike" dirty="0">
                        <a:solidFill>
                          <a:srgbClr val="000000"/>
                        </a:solidFill>
                        <a:latin typeface="Arial"/>
                      </a:endParaRPr>
                    </a:p>
                  </a:txBody>
                  <a:tcPr marL="6350" marR="6350" marT="6350" marB="0" anchor="ctr"/>
                </a:tc>
                <a:tc hMerge="1">
                  <a:txBody>
                    <a:bodyPr/>
                    <a:lstStyle/>
                    <a:p>
                      <a:pPr latinLnBrk="1"/>
                      <a:endParaRPr lang="ko-KR" altLang="en-US"/>
                    </a:p>
                  </a:txBody>
                  <a:tcPr/>
                </a:tc>
                <a:tc hMerge="1">
                  <a:txBody>
                    <a:bodyPr/>
                    <a:lstStyle/>
                    <a:p>
                      <a:pPr latinLnBrk="1"/>
                      <a:endParaRPr lang="ko-KR" altLang="en-US"/>
                    </a:p>
                  </a:txBody>
                  <a:tcPr/>
                </a:tc>
              </a:tr>
            </a:tbl>
          </a:graphicData>
        </a:graphic>
      </p:graphicFrame>
      <p:sp>
        <p:nvSpPr>
          <p:cNvPr id="11" name="TextBox 10"/>
          <p:cNvSpPr txBox="1"/>
          <p:nvPr/>
        </p:nvSpPr>
        <p:spPr>
          <a:xfrm>
            <a:off x="397446" y="38983"/>
            <a:ext cx="7920880" cy="1000274"/>
          </a:xfrm>
          <a:prstGeom prst="rect">
            <a:avLst/>
          </a:prstGeom>
          <a:noFill/>
        </p:spPr>
        <p:txBody>
          <a:bodyPr wrap="square" rtlCol="0">
            <a:spAutoFit/>
          </a:bodyPr>
          <a:lstStyle/>
          <a:p>
            <a:endParaRPr lang="en-US" altLang="ko-KR" sz="1100" dirty="0" smtClean="0"/>
          </a:p>
          <a:p>
            <a:r>
              <a:rPr lang="en-US" altLang="ko-KR" sz="2400" dirty="0" smtClean="0"/>
              <a:t>Table 2. Estimates of the effect of </a:t>
            </a:r>
            <a:r>
              <a:rPr lang="en-US" altLang="ko-KR" sz="2400" dirty="0" smtClean="0"/>
              <a:t>P4P in the </a:t>
            </a:r>
            <a:r>
              <a:rPr lang="en-US" altLang="ko-KR" sz="2400" dirty="0" smtClean="0"/>
              <a:t>nursing payment </a:t>
            </a:r>
            <a:r>
              <a:rPr lang="en-US" altLang="ko-KR" sz="2400" dirty="0" smtClean="0"/>
              <a:t>on nurse staffing </a:t>
            </a:r>
            <a:r>
              <a:rPr lang="en-US" altLang="ko-KR" sz="2400" dirty="0" smtClean="0"/>
              <a:t>in Korean </a:t>
            </a:r>
            <a:r>
              <a:rPr lang="en-US" altLang="ko-KR" sz="2400" dirty="0" smtClean="0"/>
              <a:t>hospitals</a:t>
            </a:r>
            <a:endParaRPr lang="ko-KR" altLang="ko-KR" sz="2400" dirty="0" smtClean="0"/>
          </a:p>
        </p:txBody>
      </p:sp>
      <p:sp>
        <p:nvSpPr>
          <p:cNvPr id="2" name="슬라이드 번호 개체 틀 1"/>
          <p:cNvSpPr>
            <a:spLocks noGrp="1"/>
          </p:cNvSpPr>
          <p:nvPr>
            <p:ph type="sldNum" sz="quarter" idx="12"/>
          </p:nvPr>
        </p:nvSpPr>
        <p:spPr/>
        <p:txBody>
          <a:bodyPr/>
          <a:lstStyle/>
          <a:p>
            <a:fld id="{5543B79C-A465-4C6B-9946-02B24A40F41A}" type="slidenum">
              <a:rPr lang="en-US" smtClean="0"/>
              <a:pPr/>
              <a:t>20</a:t>
            </a:fld>
            <a:endParaRPr lang="en-US"/>
          </a:p>
        </p:txBody>
      </p:sp>
      <p:sp>
        <p:nvSpPr>
          <p:cNvPr id="3" name="모서리가 둥근 직사각형 2"/>
          <p:cNvSpPr/>
          <p:nvPr/>
        </p:nvSpPr>
        <p:spPr>
          <a:xfrm>
            <a:off x="323528" y="1772816"/>
            <a:ext cx="7632848" cy="28803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모서리가 둥근 직사각형 5"/>
          <p:cNvSpPr/>
          <p:nvPr/>
        </p:nvSpPr>
        <p:spPr>
          <a:xfrm>
            <a:off x="322387" y="4725144"/>
            <a:ext cx="7632848" cy="115212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내용 개체 틀 3"/>
          <p:cNvGraphicFramePr>
            <a:graphicFrameLocks noGrp="1"/>
          </p:cNvGraphicFramePr>
          <p:nvPr>
            <p:ph idx="1"/>
            <p:extLst>
              <p:ext uri="{D42A27DB-BD31-4B8C-83A1-F6EECF244321}">
                <p14:modId xmlns:p14="http://schemas.microsoft.com/office/powerpoint/2010/main" val="713505510"/>
              </p:ext>
            </p:extLst>
          </p:nvPr>
        </p:nvGraphicFramePr>
        <p:xfrm>
          <a:off x="899592" y="455930"/>
          <a:ext cx="7200799" cy="6402070"/>
        </p:xfrm>
        <a:graphic>
          <a:graphicData uri="http://schemas.openxmlformats.org/drawingml/2006/table">
            <a:tbl>
              <a:tblPr firstRow="1" bandRow="1">
                <a:tableStyleId>{5C22544A-7EE6-4342-B048-85BDC9FD1C3A}</a:tableStyleId>
              </a:tblPr>
              <a:tblGrid>
                <a:gridCol w="2674583"/>
                <a:gridCol w="1776820"/>
                <a:gridCol w="1103500"/>
                <a:gridCol w="1645896"/>
              </a:tblGrid>
              <a:tr h="169258">
                <a:tc>
                  <a:txBody>
                    <a:bodyPr/>
                    <a:lstStyle/>
                    <a:p>
                      <a:pPr algn="ctr" fontAlgn="ctr"/>
                      <a:r>
                        <a:rPr lang="en-US" sz="1200" b="0" i="0" u="none" strike="noStrike" dirty="0">
                          <a:solidFill>
                            <a:srgbClr val="000000"/>
                          </a:solidFill>
                          <a:latin typeface="Arial"/>
                        </a:rPr>
                        <a:t>　</a:t>
                      </a:r>
                      <a:endParaRPr lang="ko-KR" sz="1200" b="0" i="0" u="none" strike="noStrike" dirty="0">
                        <a:solidFill>
                          <a:srgbClr val="000000"/>
                        </a:solidFill>
                        <a:latin typeface="Arial"/>
                      </a:endParaRPr>
                    </a:p>
                  </a:txBody>
                  <a:tcPr marL="6350" marR="6350" marT="6350" marB="0" anchor="ctr"/>
                </a:tc>
                <a:tc>
                  <a:txBody>
                    <a:bodyPr/>
                    <a:lstStyle/>
                    <a:p>
                      <a:pPr algn="l" fontAlgn="b"/>
                      <a:r>
                        <a:rPr lang="en-US" sz="1200" b="0" i="0" u="none" strike="noStrike" dirty="0">
                          <a:solidFill>
                            <a:srgbClr val="000000"/>
                          </a:solidFill>
                          <a:latin typeface="Arial"/>
                        </a:rPr>
                        <a:t>　</a:t>
                      </a:r>
                      <a:endParaRPr lang="ko-KR" sz="1200" b="0" i="0" u="none" strike="noStrike" dirty="0">
                        <a:solidFill>
                          <a:srgbClr val="000000"/>
                        </a:solidFill>
                        <a:latin typeface="Arial"/>
                      </a:endParaRPr>
                    </a:p>
                  </a:txBody>
                  <a:tcPr marL="6350" marR="6350" marT="6350" marB="0" anchor="ctr"/>
                </a:tc>
                <a:tc>
                  <a:txBody>
                    <a:bodyPr/>
                    <a:lstStyle/>
                    <a:p>
                      <a:pPr algn="l" fontAlgn="b"/>
                      <a:r>
                        <a:rPr lang="en-US" sz="1200" b="0" i="0" u="none" strike="noStrike" dirty="0">
                          <a:solidFill>
                            <a:srgbClr val="000000"/>
                          </a:solidFill>
                          <a:latin typeface="Arial"/>
                        </a:rPr>
                        <a:t>n</a:t>
                      </a:r>
                      <a:endParaRPr lang="ko-KR" sz="1200" b="0" i="0" u="none" strike="noStrike" dirty="0">
                        <a:solidFill>
                          <a:srgbClr val="000000"/>
                        </a:solidFill>
                        <a:latin typeface="Arial"/>
                      </a:endParaRPr>
                    </a:p>
                  </a:txBody>
                  <a:tcPr marL="6350" marR="6350" marT="6350" marB="0" anchor="ctr"/>
                </a:tc>
                <a:tc>
                  <a:txBody>
                    <a:bodyPr/>
                    <a:lstStyle/>
                    <a:p>
                      <a:pPr algn="l" fontAlgn="b"/>
                      <a:r>
                        <a:rPr lang="en-US" sz="1200" b="0" i="0" u="none" strike="noStrike" dirty="0">
                          <a:solidFill>
                            <a:srgbClr val="000000"/>
                          </a:solidFill>
                          <a:latin typeface="Arial"/>
                        </a:rPr>
                        <a:t>%</a:t>
                      </a:r>
                      <a:endParaRPr lang="ko-KR" sz="1200" b="0" i="0" u="none" strike="noStrike" dirty="0">
                        <a:solidFill>
                          <a:srgbClr val="000000"/>
                        </a:solidFill>
                        <a:latin typeface="Arial"/>
                      </a:endParaRPr>
                    </a:p>
                  </a:txBody>
                  <a:tcPr marL="6350" marR="6350" marT="6350" marB="0" anchor="ctr"/>
                </a:tc>
              </a:tr>
              <a:tr h="169258">
                <a:tc rowSpan="3">
                  <a:txBody>
                    <a:bodyPr/>
                    <a:lstStyle/>
                    <a:p>
                      <a:pPr algn="l" fontAlgn="ctr"/>
                      <a:r>
                        <a:rPr lang="en-US" sz="1400" b="0" i="0" u="none" strike="noStrike" dirty="0">
                          <a:solidFill>
                            <a:srgbClr val="000000"/>
                          </a:solidFill>
                          <a:latin typeface="Arial"/>
                        </a:rPr>
                        <a:t>Number of beds</a:t>
                      </a:r>
                      <a:endParaRPr lang="ko-KR" sz="1400" b="0" i="0" u="none" strike="noStrike" dirty="0">
                        <a:solidFill>
                          <a:srgbClr val="000000"/>
                        </a:solidFill>
                        <a:latin typeface="Arial"/>
                      </a:endParaRPr>
                    </a:p>
                    <a:p>
                      <a:pPr algn="l" fontAlgn="ctr"/>
                      <a:r>
                        <a:rPr lang="en-US" sz="1400" b="0" i="0" u="none" strike="noStrike" dirty="0">
                          <a:solidFill>
                            <a:srgbClr val="000000"/>
                          </a:solidFill>
                          <a:latin typeface="Arial"/>
                        </a:rPr>
                        <a:t>　</a:t>
                      </a:r>
                      <a:endParaRPr lang="ko-KR" sz="1400" b="0" i="0" u="none" strike="noStrike" dirty="0">
                        <a:solidFill>
                          <a:srgbClr val="000000"/>
                        </a:solidFill>
                        <a:latin typeface="Arial"/>
                      </a:endParaRPr>
                    </a:p>
                  </a:txBody>
                  <a:tcPr marL="6350" marR="6350" marT="6350" marB="0" anchor="ctr"/>
                </a:tc>
                <a:tc>
                  <a:txBody>
                    <a:bodyPr/>
                    <a:lstStyle/>
                    <a:p>
                      <a:pPr algn="l" fontAlgn="ctr"/>
                      <a:r>
                        <a:rPr lang="en-US" sz="1200" b="0" i="0" u="none" strike="noStrike" dirty="0">
                          <a:solidFill>
                            <a:srgbClr val="000000"/>
                          </a:solidFill>
                          <a:latin typeface="Arial"/>
                        </a:rPr>
                        <a:t>Less than 500</a:t>
                      </a:r>
                      <a:endParaRPr lang="ko-KR" sz="1200" b="0" i="0" u="none" strike="noStrike" dirty="0">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407</a:t>
                      </a:r>
                      <a:endParaRPr lang="ko-KR" sz="1200" b="0" i="0" u="none" strike="noStrike">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17.05</a:t>
                      </a:r>
                      <a:endParaRPr lang="ko-KR" sz="1200" b="0" i="0" u="none" strike="noStrike">
                        <a:solidFill>
                          <a:srgbClr val="000000"/>
                        </a:solidFill>
                        <a:latin typeface="Arial"/>
                      </a:endParaRPr>
                    </a:p>
                  </a:txBody>
                  <a:tcPr marL="6350" marR="6350" marT="6350" marB="0" anchor="ctr"/>
                </a:tc>
              </a:tr>
              <a:tr h="169258">
                <a:tc vMerge="1">
                  <a:txBody>
                    <a:bodyPr/>
                    <a:lstStyle/>
                    <a:p>
                      <a:pPr algn="l" fontAlgn="ctr"/>
                      <a:endParaRPr lang="ko-KR" sz="1300" b="0" i="0" u="none" strike="noStrike" dirty="0">
                        <a:solidFill>
                          <a:srgbClr val="000000"/>
                        </a:solidFill>
                        <a:latin typeface="Arial"/>
                      </a:endParaRPr>
                    </a:p>
                  </a:txBody>
                  <a:tcPr marL="6350" marR="6350" marT="6350" marB="0" anchor="ctr"/>
                </a:tc>
                <a:tc>
                  <a:txBody>
                    <a:bodyPr/>
                    <a:lstStyle/>
                    <a:p>
                      <a:pPr algn="l" fontAlgn="ctr"/>
                      <a:r>
                        <a:rPr lang="en-US" sz="1200" b="0" i="0" u="none" strike="noStrike" dirty="0">
                          <a:solidFill>
                            <a:srgbClr val="000000"/>
                          </a:solidFill>
                          <a:latin typeface="Arial"/>
                        </a:rPr>
                        <a:t>500-799</a:t>
                      </a:r>
                      <a:endParaRPr lang="ko-KR" sz="1200" b="0" i="0" u="none" strike="noStrike" dirty="0">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791</a:t>
                      </a:r>
                      <a:endParaRPr lang="ko-KR" sz="1200" b="0" i="0" u="none" strike="noStrike">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33.14</a:t>
                      </a:r>
                      <a:endParaRPr lang="ko-KR" sz="1200" b="0" i="0" u="none" strike="noStrike">
                        <a:solidFill>
                          <a:srgbClr val="000000"/>
                        </a:solidFill>
                        <a:latin typeface="Arial"/>
                      </a:endParaRPr>
                    </a:p>
                  </a:txBody>
                  <a:tcPr marL="6350" marR="6350" marT="6350" marB="0" anchor="ctr"/>
                </a:tc>
              </a:tr>
              <a:tr h="169258">
                <a:tc vMerge="1">
                  <a:txBody>
                    <a:bodyPr/>
                    <a:lstStyle/>
                    <a:p>
                      <a:pPr algn="l" fontAlgn="ctr"/>
                      <a:endParaRPr lang="ko-KR" sz="1300" b="0" i="0" u="none" strike="noStrike" dirty="0">
                        <a:solidFill>
                          <a:srgbClr val="000000"/>
                        </a:solidFill>
                        <a:latin typeface="Arial"/>
                      </a:endParaRPr>
                    </a:p>
                  </a:txBody>
                  <a:tcPr marL="6350" marR="6350" marT="6350" marB="0" anchor="ctr"/>
                </a:tc>
                <a:tc>
                  <a:txBody>
                    <a:bodyPr/>
                    <a:lstStyle/>
                    <a:p>
                      <a:pPr algn="l" fontAlgn="ctr"/>
                      <a:r>
                        <a:rPr lang="en-US" sz="1200" b="0" i="0" u="none" strike="noStrike" dirty="0">
                          <a:solidFill>
                            <a:srgbClr val="000000"/>
                          </a:solidFill>
                          <a:latin typeface="Arial"/>
                        </a:rPr>
                        <a:t>More than 800</a:t>
                      </a:r>
                      <a:endParaRPr lang="ko-KR" sz="1200" b="0" i="0" u="none" strike="noStrike" dirty="0">
                        <a:solidFill>
                          <a:srgbClr val="000000"/>
                        </a:solidFill>
                        <a:latin typeface="Arial"/>
                      </a:endParaRPr>
                    </a:p>
                  </a:txBody>
                  <a:tcPr marL="6350" marR="6350" marT="6350" marB="0" anchor="ctr"/>
                </a:tc>
                <a:tc>
                  <a:txBody>
                    <a:bodyPr/>
                    <a:lstStyle/>
                    <a:p>
                      <a:pPr algn="l" fontAlgn="ctr"/>
                      <a:r>
                        <a:rPr lang="en-US" sz="1200" b="0" i="0" u="none" strike="noStrike" dirty="0">
                          <a:solidFill>
                            <a:srgbClr val="000000"/>
                          </a:solidFill>
                          <a:latin typeface="Arial"/>
                        </a:rPr>
                        <a:t>1189</a:t>
                      </a:r>
                      <a:endParaRPr lang="ko-KR" sz="1200" b="0" i="0" u="none" strike="noStrike" dirty="0">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49.81</a:t>
                      </a:r>
                      <a:endParaRPr lang="ko-KR" sz="1200" b="0" i="0" u="none" strike="noStrike">
                        <a:solidFill>
                          <a:srgbClr val="000000"/>
                        </a:solidFill>
                        <a:latin typeface="Arial"/>
                      </a:endParaRPr>
                    </a:p>
                  </a:txBody>
                  <a:tcPr marL="6350" marR="6350" marT="6350" marB="0" anchor="ctr"/>
                </a:tc>
              </a:tr>
              <a:tr h="169258">
                <a:tc rowSpan="3">
                  <a:txBody>
                    <a:bodyPr/>
                    <a:lstStyle/>
                    <a:p>
                      <a:pPr algn="l" fontAlgn="ctr"/>
                      <a:r>
                        <a:rPr lang="en-US" sz="1400" b="0" i="0" u="none" strike="noStrike" dirty="0">
                          <a:solidFill>
                            <a:srgbClr val="000000"/>
                          </a:solidFill>
                          <a:latin typeface="Arial"/>
                        </a:rPr>
                        <a:t>Location</a:t>
                      </a:r>
                      <a:endParaRPr lang="ko-KR" sz="1400" b="0" i="0" u="none" strike="noStrike" dirty="0">
                        <a:solidFill>
                          <a:srgbClr val="000000"/>
                        </a:solidFill>
                        <a:latin typeface="Arial"/>
                      </a:endParaRPr>
                    </a:p>
                    <a:p>
                      <a:pPr algn="l" fontAlgn="ctr"/>
                      <a:r>
                        <a:rPr lang="en-US" sz="1400" b="0" i="0" u="none" strike="noStrike" dirty="0">
                          <a:solidFill>
                            <a:srgbClr val="000000"/>
                          </a:solidFill>
                          <a:latin typeface="Arial"/>
                        </a:rPr>
                        <a:t>　</a:t>
                      </a:r>
                      <a:endParaRPr lang="ko-KR" sz="1400" b="0" i="0" u="none" strike="noStrike" dirty="0">
                        <a:solidFill>
                          <a:srgbClr val="000000"/>
                        </a:solidFill>
                        <a:latin typeface="Arial"/>
                      </a:endParaRPr>
                    </a:p>
                  </a:txBody>
                  <a:tcPr marL="6350" marR="6350" marT="6350" marB="0" anchor="ctr"/>
                </a:tc>
                <a:tc>
                  <a:txBody>
                    <a:bodyPr/>
                    <a:lstStyle/>
                    <a:p>
                      <a:pPr algn="l" fontAlgn="ctr"/>
                      <a:r>
                        <a:rPr lang="en-US" sz="1200" b="0" i="0" u="none" strike="noStrike" dirty="0">
                          <a:solidFill>
                            <a:srgbClr val="000000"/>
                          </a:solidFill>
                          <a:latin typeface="Arial"/>
                        </a:rPr>
                        <a:t>Capital area</a:t>
                      </a:r>
                      <a:endParaRPr lang="ko-KR" sz="1200" b="0" i="0" u="none" strike="noStrike" dirty="0">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1123</a:t>
                      </a:r>
                      <a:endParaRPr lang="ko-KR" sz="1200" b="0" i="0" u="none" strike="noStrike">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47.05</a:t>
                      </a:r>
                      <a:endParaRPr lang="ko-KR" sz="1200" b="0" i="0" u="none" strike="noStrike">
                        <a:solidFill>
                          <a:srgbClr val="000000"/>
                        </a:solidFill>
                        <a:latin typeface="Arial"/>
                      </a:endParaRPr>
                    </a:p>
                  </a:txBody>
                  <a:tcPr marL="6350" marR="6350" marT="6350" marB="0" anchor="ctr"/>
                </a:tc>
              </a:tr>
              <a:tr h="169258">
                <a:tc vMerge="1">
                  <a:txBody>
                    <a:bodyPr/>
                    <a:lstStyle/>
                    <a:p>
                      <a:pPr algn="l" fontAlgn="ctr"/>
                      <a:endParaRPr lang="ko-KR" sz="1300" b="0" i="0" u="none" strike="noStrike" dirty="0">
                        <a:solidFill>
                          <a:srgbClr val="000000"/>
                        </a:solidFill>
                        <a:latin typeface="Arial"/>
                      </a:endParaRPr>
                    </a:p>
                  </a:txBody>
                  <a:tcPr marL="6350" marR="6350" marT="6350" marB="0" anchor="ctr"/>
                </a:tc>
                <a:tc>
                  <a:txBody>
                    <a:bodyPr/>
                    <a:lstStyle/>
                    <a:p>
                      <a:pPr algn="l" fontAlgn="ctr"/>
                      <a:r>
                        <a:rPr lang="en-US" sz="1200" b="0" i="0" u="none" strike="noStrike" dirty="0">
                          <a:solidFill>
                            <a:srgbClr val="000000"/>
                          </a:solidFill>
                          <a:latin typeface="Arial"/>
                        </a:rPr>
                        <a:t>Metropolitan</a:t>
                      </a:r>
                      <a:endParaRPr lang="ko-KR" sz="1200" b="0" i="0" u="none" strike="noStrike" dirty="0">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862</a:t>
                      </a:r>
                      <a:endParaRPr lang="ko-KR" sz="1200" b="0" i="0" u="none" strike="noStrike">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36.11</a:t>
                      </a:r>
                      <a:endParaRPr lang="ko-KR" sz="1200" b="0" i="0" u="none" strike="noStrike">
                        <a:solidFill>
                          <a:srgbClr val="000000"/>
                        </a:solidFill>
                        <a:latin typeface="Arial"/>
                      </a:endParaRPr>
                    </a:p>
                  </a:txBody>
                  <a:tcPr marL="6350" marR="6350" marT="6350" marB="0" anchor="ctr"/>
                </a:tc>
              </a:tr>
              <a:tr h="169258">
                <a:tc vMerge="1">
                  <a:txBody>
                    <a:bodyPr/>
                    <a:lstStyle/>
                    <a:p>
                      <a:pPr algn="l" fontAlgn="ctr"/>
                      <a:endParaRPr lang="ko-KR" sz="1300" b="0" i="0" u="none" strike="noStrike" dirty="0">
                        <a:solidFill>
                          <a:srgbClr val="000000"/>
                        </a:solidFill>
                        <a:latin typeface="Arial"/>
                      </a:endParaRPr>
                    </a:p>
                  </a:txBody>
                  <a:tcPr marL="6350" marR="6350" marT="6350" marB="0" anchor="ctr"/>
                </a:tc>
                <a:tc>
                  <a:txBody>
                    <a:bodyPr/>
                    <a:lstStyle/>
                    <a:p>
                      <a:pPr algn="l" fontAlgn="ctr"/>
                      <a:r>
                        <a:rPr lang="en-US" sz="1200" b="0" i="0" u="none" strike="noStrike" dirty="0">
                          <a:solidFill>
                            <a:srgbClr val="000000"/>
                          </a:solidFill>
                          <a:latin typeface="Arial"/>
                        </a:rPr>
                        <a:t>Rural</a:t>
                      </a:r>
                      <a:endParaRPr lang="ko-KR" sz="1200" b="0" i="0" u="none" strike="noStrike" dirty="0">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402</a:t>
                      </a:r>
                      <a:endParaRPr lang="ko-KR" sz="1200" b="0" i="0" u="none" strike="noStrike">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16.84</a:t>
                      </a:r>
                      <a:endParaRPr lang="ko-KR" sz="1200" b="0" i="0" u="none" strike="noStrike">
                        <a:solidFill>
                          <a:srgbClr val="000000"/>
                        </a:solidFill>
                        <a:latin typeface="Arial"/>
                      </a:endParaRPr>
                    </a:p>
                  </a:txBody>
                  <a:tcPr marL="6350" marR="6350" marT="6350" marB="0" anchor="ctr"/>
                </a:tc>
              </a:tr>
              <a:tr h="169258">
                <a:tc rowSpan="6">
                  <a:txBody>
                    <a:bodyPr/>
                    <a:lstStyle/>
                    <a:p>
                      <a:pPr algn="l" fontAlgn="ctr"/>
                      <a:r>
                        <a:rPr lang="en-US" sz="1400" b="0" i="0" u="none" strike="noStrike" dirty="0">
                          <a:solidFill>
                            <a:srgbClr val="000000"/>
                          </a:solidFill>
                          <a:latin typeface="Arial"/>
                        </a:rPr>
                        <a:t>Level of Nurse Staffing</a:t>
                      </a:r>
                      <a:endParaRPr lang="ko-KR" sz="1400" b="0" i="0" u="none" strike="noStrike" dirty="0">
                        <a:solidFill>
                          <a:srgbClr val="000000"/>
                        </a:solidFill>
                        <a:latin typeface="Arial"/>
                      </a:endParaRPr>
                    </a:p>
                    <a:p>
                      <a:pPr algn="l" fontAlgn="ctr"/>
                      <a:r>
                        <a:rPr lang="en-US" sz="1400" b="0" i="0" u="none" strike="noStrike" dirty="0">
                          <a:solidFill>
                            <a:srgbClr val="000000"/>
                          </a:solidFill>
                          <a:latin typeface="Arial"/>
                        </a:rPr>
                        <a:t>　</a:t>
                      </a:r>
                      <a:endParaRPr lang="ko-KR" sz="1400" b="0" i="0" u="none" strike="noStrike" dirty="0">
                        <a:solidFill>
                          <a:srgbClr val="000000"/>
                        </a:solidFill>
                        <a:latin typeface="Arial"/>
                      </a:endParaRPr>
                    </a:p>
                  </a:txBody>
                  <a:tcPr marL="6350" marR="6350" marT="6350" marB="0" anchor="ctr"/>
                </a:tc>
                <a:tc>
                  <a:txBody>
                    <a:bodyPr/>
                    <a:lstStyle/>
                    <a:p>
                      <a:pPr algn="l" fontAlgn="ctr"/>
                      <a:r>
                        <a:rPr lang="en-US" sz="1200" b="0" i="0" u="none" strike="noStrike" dirty="0">
                          <a:solidFill>
                            <a:srgbClr val="000000"/>
                          </a:solidFill>
                          <a:latin typeface="Arial"/>
                        </a:rPr>
                        <a:t>Grade 1</a:t>
                      </a:r>
                      <a:endParaRPr lang="ko-KR" sz="1200" b="0" i="0" u="none" strike="noStrike" dirty="0">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570</a:t>
                      </a:r>
                      <a:endParaRPr lang="ko-KR" sz="1200" b="0" i="0" u="none" strike="noStrike">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24.28</a:t>
                      </a:r>
                      <a:endParaRPr lang="ko-KR" sz="1200" b="0" i="0" u="none" strike="noStrike">
                        <a:solidFill>
                          <a:srgbClr val="000000"/>
                        </a:solidFill>
                        <a:latin typeface="Arial"/>
                      </a:endParaRPr>
                    </a:p>
                  </a:txBody>
                  <a:tcPr marL="6350" marR="6350" marT="6350" marB="0" anchor="ctr"/>
                </a:tc>
              </a:tr>
              <a:tr h="169258">
                <a:tc vMerge="1">
                  <a:txBody>
                    <a:bodyPr/>
                    <a:lstStyle/>
                    <a:p>
                      <a:pPr algn="l" fontAlgn="ctr"/>
                      <a:endParaRPr lang="ko-KR" sz="1300" b="0" i="0" u="none" strike="noStrike" dirty="0">
                        <a:solidFill>
                          <a:srgbClr val="000000"/>
                        </a:solidFill>
                        <a:latin typeface="Arial"/>
                      </a:endParaRPr>
                    </a:p>
                  </a:txBody>
                  <a:tcPr marL="6350" marR="6350" marT="6350" marB="0" anchor="ctr"/>
                </a:tc>
                <a:tc>
                  <a:txBody>
                    <a:bodyPr/>
                    <a:lstStyle/>
                    <a:p>
                      <a:pPr algn="l" fontAlgn="ctr"/>
                      <a:r>
                        <a:rPr lang="en-US" sz="1200" b="0" i="0" u="none" strike="noStrike" dirty="0">
                          <a:solidFill>
                            <a:srgbClr val="000000"/>
                          </a:solidFill>
                          <a:latin typeface="Arial"/>
                        </a:rPr>
                        <a:t>Grade 2</a:t>
                      </a:r>
                      <a:endParaRPr lang="ko-KR" sz="1200" b="0" i="0" u="none" strike="noStrike" dirty="0">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1096</a:t>
                      </a:r>
                      <a:endParaRPr lang="ko-KR" sz="1200" b="0" i="0" u="none" strike="noStrike">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46.68</a:t>
                      </a:r>
                      <a:endParaRPr lang="ko-KR" sz="1200" b="0" i="0" u="none" strike="noStrike">
                        <a:solidFill>
                          <a:srgbClr val="000000"/>
                        </a:solidFill>
                        <a:latin typeface="Arial"/>
                      </a:endParaRPr>
                    </a:p>
                  </a:txBody>
                  <a:tcPr marL="6350" marR="6350" marT="6350" marB="0" anchor="ctr"/>
                </a:tc>
              </a:tr>
              <a:tr h="169258">
                <a:tc vMerge="1">
                  <a:txBody>
                    <a:bodyPr/>
                    <a:lstStyle/>
                    <a:p>
                      <a:pPr algn="l" fontAlgn="ctr"/>
                      <a:endParaRPr lang="ko-KR" sz="1300" b="0" i="0" u="none" strike="noStrike" dirty="0">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Grade 3</a:t>
                      </a:r>
                      <a:endParaRPr lang="ko-KR" sz="1200" b="0" i="0" u="none" strike="noStrike">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485</a:t>
                      </a:r>
                      <a:endParaRPr lang="ko-KR" sz="1200" b="0" i="0" u="none" strike="noStrike">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20.66</a:t>
                      </a:r>
                      <a:endParaRPr lang="ko-KR" sz="1200" b="0" i="0" u="none" strike="noStrike">
                        <a:solidFill>
                          <a:srgbClr val="000000"/>
                        </a:solidFill>
                        <a:latin typeface="Arial"/>
                      </a:endParaRPr>
                    </a:p>
                  </a:txBody>
                  <a:tcPr marL="6350" marR="6350" marT="6350" marB="0" anchor="ctr"/>
                </a:tc>
              </a:tr>
              <a:tr h="169258">
                <a:tc vMerge="1">
                  <a:txBody>
                    <a:bodyPr/>
                    <a:lstStyle/>
                    <a:p>
                      <a:pPr algn="l" fontAlgn="ctr"/>
                      <a:endParaRPr lang="ko-KR" sz="1300" b="0" i="0" u="none" strike="noStrike" dirty="0">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Grade 4</a:t>
                      </a:r>
                      <a:endParaRPr lang="ko-KR" sz="1200" b="0" i="0" u="none" strike="noStrike">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99</a:t>
                      </a:r>
                      <a:endParaRPr lang="ko-KR" sz="1200" b="0" i="0" u="none" strike="noStrike">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4.22</a:t>
                      </a:r>
                      <a:endParaRPr lang="ko-KR" sz="1200" b="0" i="0" u="none" strike="noStrike">
                        <a:solidFill>
                          <a:srgbClr val="000000"/>
                        </a:solidFill>
                        <a:latin typeface="Arial"/>
                      </a:endParaRPr>
                    </a:p>
                  </a:txBody>
                  <a:tcPr marL="6350" marR="6350" marT="6350" marB="0" anchor="ctr"/>
                </a:tc>
              </a:tr>
              <a:tr h="169258">
                <a:tc vMerge="1">
                  <a:txBody>
                    <a:bodyPr/>
                    <a:lstStyle/>
                    <a:p>
                      <a:pPr algn="l" fontAlgn="ctr"/>
                      <a:endParaRPr lang="ko-KR" sz="1300" b="0" i="0" u="none" strike="noStrike" dirty="0">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Grade 5</a:t>
                      </a:r>
                      <a:endParaRPr lang="ko-KR" sz="1200" b="0" i="0" u="none" strike="noStrike">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98</a:t>
                      </a:r>
                      <a:endParaRPr lang="ko-KR" sz="1200" b="0" i="0" u="none" strike="noStrike">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4.17</a:t>
                      </a:r>
                      <a:endParaRPr lang="ko-KR" sz="1200" b="0" i="0" u="none" strike="noStrike">
                        <a:solidFill>
                          <a:srgbClr val="000000"/>
                        </a:solidFill>
                        <a:latin typeface="Arial"/>
                      </a:endParaRPr>
                    </a:p>
                  </a:txBody>
                  <a:tcPr marL="6350" marR="6350" marT="6350" marB="0" anchor="ctr"/>
                </a:tc>
              </a:tr>
              <a:tr h="169258">
                <a:tc vMerge="1">
                  <a:txBody>
                    <a:bodyPr/>
                    <a:lstStyle/>
                    <a:p>
                      <a:pPr algn="l" fontAlgn="ctr"/>
                      <a:endParaRPr lang="ko-KR" sz="1300" b="0" i="0" u="none" strike="noStrike" dirty="0">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Grade 6 </a:t>
                      </a:r>
                      <a:endParaRPr lang="ko-KR" sz="1200" b="0" i="0" u="none" strike="noStrike">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0</a:t>
                      </a:r>
                      <a:endParaRPr lang="ko-KR" sz="1200" b="0" i="0" u="none" strike="noStrike">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0</a:t>
                      </a:r>
                      <a:endParaRPr lang="ko-KR" sz="1200" b="0" i="0" u="none" strike="noStrike">
                        <a:solidFill>
                          <a:srgbClr val="000000"/>
                        </a:solidFill>
                        <a:latin typeface="Arial"/>
                      </a:endParaRPr>
                    </a:p>
                  </a:txBody>
                  <a:tcPr marL="6350" marR="6350" marT="6350" marB="0" anchor="ctr"/>
                </a:tc>
              </a:tr>
              <a:tr h="169258">
                <a:tc rowSpan="3">
                  <a:txBody>
                    <a:bodyPr/>
                    <a:lstStyle/>
                    <a:p>
                      <a:pPr algn="l" fontAlgn="ctr"/>
                      <a:r>
                        <a:rPr lang="en-US" sz="1400" b="0" i="0" u="none" strike="noStrike" dirty="0">
                          <a:solidFill>
                            <a:srgbClr val="000000"/>
                          </a:solidFill>
                          <a:latin typeface="Arial"/>
                        </a:rPr>
                        <a:t>Changes in staffing grade, past 5 years</a:t>
                      </a:r>
                      <a:endParaRPr lang="ko-KR" sz="1400" b="0" i="0" u="none" strike="noStrike" dirty="0">
                        <a:solidFill>
                          <a:srgbClr val="000000"/>
                        </a:solidFill>
                        <a:latin typeface="Arial"/>
                      </a:endParaRPr>
                    </a:p>
                    <a:p>
                      <a:pPr algn="l" fontAlgn="ctr"/>
                      <a:r>
                        <a:rPr lang="en-US" sz="1400" b="0" i="0" u="none" strike="noStrike" dirty="0">
                          <a:solidFill>
                            <a:srgbClr val="000000"/>
                          </a:solidFill>
                          <a:latin typeface="Arial"/>
                        </a:rPr>
                        <a:t>　</a:t>
                      </a:r>
                      <a:endParaRPr lang="ko-KR" sz="1400" b="0" i="0" u="none" strike="noStrike" dirty="0">
                        <a:solidFill>
                          <a:srgbClr val="000000"/>
                        </a:solidFill>
                        <a:latin typeface="Arial"/>
                      </a:endParaRPr>
                    </a:p>
                  </a:txBody>
                  <a:tcPr marL="6350" marR="6350" marT="6350" marB="0" anchor="ctr"/>
                </a:tc>
                <a:tc>
                  <a:txBody>
                    <a:bodyPr/>
                    <a:lstStyle/>
                    <a:p>
                      <a:pPr algn="l" fontAlgn="ctr"/>
                      <a:r>
                        <a:rPr lang="en-US" sz="1200" b="0" i="0" u="none" strike="noStrike" dirty="0">
                          <a:solidFill>
                            <a:srgbClr val="000000"/>
                          </a:solidFill>
                          <a:latin typeface="Arial"/>
                        </a:rPr>
                        <a:t>No change</a:t>
                      </a:r>
                      <a:endParaRPr lang="ko-KR" sz="1200" b="0" i="0" u="none" strike="noStrike" dirty="0">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568</a:t>
                      </a:r>
                      <a:endParaRPr lang="ko-KR" sz="1200" b="0" i="0" u="none" strike="noStrike">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24.84</a:t>
                      </a:r>
                      <a:endParaRPr lang="ko-KR" sz="1200" b="0" i="0" u="none" strike="noStrike">
                        <a:solidFill>
                          <a:srgbClr val="000000"/>
                        </a:solidFill>
                        <a:latin typeface="Arial"/>
                      </a:endParaRPr>
                    </a:p>
                  </a:txBody>
                  <a:tcPr marL="6350" marR="6350" marT="6350" marB="0" anchor="ctr"/>
                </a:tc>
              </a:tr>
              <a:tr h="169258">
                <a:tc vMerge="1">
                  <a:txBody>
                    <a:bodyPr/>
                    <a:lstStyle/>
                    <a:p>
                      <a:pPr algn="l" fontAlgn="ctr"/>
                      <a:endParaRPr lang="ko-KR" sz="1300" b="0" i="0" u="none" strike="noStrike" dirty="0">
                        <a:solidFill>
                          <a:srgbClr val="000000"/>
                        </a:solidFill>
                        <a:latin typeface="Arial"/>
                      </a:endParaRPr>
                    </a:p>
                  </a:txBody>
                  <a:tcPr marL="6350" marR="6350" marT="6350" marB="0" anchor="ctr"/>
                </a:tc>
                <a:tc>
                  <a:txBody>
                    <a:bodyPr/>
                    <a:lstStyle/>
                    <a:p>
                      <a:pPr algn="l" fontAlgn="ctr"/>
                      <a:r>
                        <a:rPr lang="en-US" sz="1200" b="0" i="0" u="none" strike="noStrike" dirty="0" smtClean="0">
                          <a:solidFill>
                            <a:srgbClr val="000000"/>
                          </a:solidFill>
                          <a:latin typeface="Arial"/>
                        </a:rPr>
                        <a:t>Advanced by 1 grade</a:t>
                      </a:r>
                      <a:endParaRPr lang="ko-KR" sz="1200" b="0" i="0" u="none" strike="noStrike" dirty="0">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1094</a:t>
                      </a:r>
                      <a:endParaRPr lang="ko-KR" sz="1200" b="0" i="0" u="none" strike="noStrike">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47.84</a:t>
                      </a:r>
                      <a:endParaRPr lang="ko-KR" sz="1200" b="0" i="0" u="none" strike="noStrike">
                        <a:solidFill>
                          <a:srgbClr val="000000"/>
                        </a:solidFill>
                        <a:latin typeface="Arial"/>
                      </a:endParaRPr>
                    </a:p>
                  </a:txBody>
                  <a:tcPr marL="6350" marR="6350" marT="6350" marB="0" anchor="ctr"/>
                </a:tc>
              </a:tr>
              <a:tr h="169258">
                <a:tc vMerge="1">
                  <a:txBody>
                    <a:bodyPr/>
                    <a:lstStyle/>
                    <a:p>
                      <a:pPr algn="l" fontAlgn="ctr"/>
                      <a:endParaRPr lang="ko-KR" sz="1300" b="0" i="0" u="none" strike="noStrike" dirty="0">
                        <a:solidFill>
                          <a:srgbClr val="000000"/>
                        </a:solidFill>
                        <a:latin typeface="Arial"/>
                      </a:endParaRPr>
                    </a:p>
                  </a:txBody>
                  <a:tcPr marL="6350" marR="6350" marT="6350" marB="0" anchor="ctr"/>
                </a:tc>
                <a:tc>
                  <a:txBody>
                    <a:bodyPr/>
                    <a:lstStyle/>
                    <a:p>
                      <a:pPr algn="l" fontAlgn="ctr"/>
                      <a:r>
                        <a:rPr lang="en-US" altLang="ko-KR" sz="1200" b="0" i="0" u="none" strike="noStrike" dirty="0" smtClean="0">
                          <a:solidFill>
                            <a:srgbClr val="000000"/>
                          </a:solidFill>
                          <a:latin typeface="Arial"/>
                        </a:rPr>
                        <a:t>Advanced by </a:t>
                      </a:r>
                      <a:r>
                        <a:rPr lang="en-US" sz="1200" b="0" i="0" u="none" strike="noStrike" dirty="0" smtClean="0">
                          <a:solidFill>
                            <a:srgbClr val="000000"/>
                          </a:solidFill>
                          <a:latin typeface="Arial"/>
                        </a:rPr>
                        <a:t>2 + grade</a:t>
                      </a:r>
                      <a:endParaRPr lang="ko-KR" sz="1200" b="0" i="0" u="none" strike="noStrike" dirty="0">
                        <a:solidFill>
                          <a:srgbClr val="000000"/>
                        </a:solidFill>
                        <a:latin typeface="Arial"/>
                      </a:endParaRPr>
                    </a:p>
                  </a:txBody>
                  <a:tcPr marL="6350" marR="6350" marT="6350" marB="0" anchor="ctr"/>
                </a:tc>
                <a:tc>
                  <a:txBody>
                    <a:bodyPr/>
                    <a:lstStyle/>
                    <a:p>
                      <a:pPr algn="l" fontAlgn="ctr"/>
                      <a:r>
                        <a:rPr lang="en-US" sz="1200" b="0" i="0" u="none" strike="noStrike" dirty="0">
                          <a:solidFill>
                            <a:srgbClr val="000000"/>
                          </a:solidFill>
                          <a:latin typeface="Arial"/>
                        </a:rPr>
                        <a:t>625</a:t>
                      </a:r>
                      <a:endParaRPr lang="ko-KR" sz="1200" b="0" i="0" u="none" strike="noStrike" dirty="0">
                        <a:solidFill>
                          <a:srgbClr val="000000"/>
                        </a:solidFill>
                        <a:latin typeface="Arial"/>
                      </a:endParaRPr>
                    </a:p>
                  </a:txBody>
                  <a:tcPr marL="6350" marR="6350" marT="6350" marB="0" anchor="ctr"/>
                </a:tc>
                <a:tc>
                  <a:txBody>
                    <a:bodyPr/>
                    <a:lstStyle/>
                    <a:p>
                      <a:pPr algn="l" fontAlgn="ctr"/>
                      <a:r>
                        <a:rPr lang="en-US" sz="1200" b="0" i="0" u="none" strike="noStrike" dirty="0">
                          <a:solidFill>
                            <a:srgbClr val="000000"/>
                          </a:solidFill>
                          <a:latin typeface="Arial"/>
                        </a:rPr>
                        <a:t>27.33</a:t>
                      </a:r>
                      <a:endParaRPr lang="ko-KR" sz="1200" b="0" i="0" u="none" strike="noStrike" dirty="0">
                        <a:solidFill>
                          <a:srgbClr val="000000"/>
                        </a:solidFill>
                        <a:latin typeface="Arial"/>
                      </a:endParaRPr>
                    </a:p>
                  </a:txBody>
                  <a:tcPr marL="6350" marR="6350" marT="6350" marB="0" anchor="ctr"/>
                </a:tc>
              </a:tr>
              <a:tr h="169258">
                <a:tc gridSpan="2">
                  <a:txBody>
                    <a:bodyPr/>
                    <a:lstStyle/>
                    <a:p>
                      <a:pPr algn="l" fontAlgn="ctr"/>
                      <a:r>
                        <a:rPr lang="en-US" sz="1400" b="0" i="0" u="none" strike="noStrike" dirty="0">
                          <a:solidFill>
                            <a:srgbClr val="000000"/>
                          </a:solidFill>
                          <a:latin typeface="Arial"/>
                        </a:rPr>
                        <a:t>Demographics of RNs</a:t>
                      </a:r>
                      <a:endParaRPr lang="ko-KR" sz="1400" b="0" i="0" u="none" strike="noStrike" dirty="0">
                        <a:solidFill>
                          <a:srgbClr val="000000"/>
                        </a:solidFill>
                        <a:latin typeface="Arial"/>
                      </a:endParaRPr>
                    </a:p>
                  </a:txBody>
                  <a:tcPr marL="6350" marR="6350" marT="6350" marB="0" anchor="ctr"/>
                </a:tc>
                <a:tc hMerge="1">
                  <a:txBody>
                    <a:bodyPr/>
                    <a:lstStyle/>
                    <a:p>
                      <a:pPr latinLnBrk="1"/>
                      <a:endParaRPr lang="ko-KR" altLang="en-US"/>
                    </a:p>
                  </a:txBody>
                  <a:tcPr/>
                </a:tc>
                <a:tc>
                  <a:txBody>
                    <a:bodyPr/>
                    <a:lstStyle/>
                    <a:p>
                      <a:pPr algn="l" fontAlgn="ctr"/>
                      <a:endParaRPr lang="ko-KR" sz="1200" b="0" i="0" u="none" strike="noStrike">
                        <a:solidFill>
                          <a:srgbClr val="000000"/>
                        </a:solidFill>
                        <a:latin typeface="Arial"/>
                      </a:endParaRPr>
                    </a:p>
                  </a:txBody>
                  <a:tcPr marL="6350" marR="6350" marT="6350" marB="0" anchor="ctr"/>
                </a:tc>
                <a:tc>
                  <a:txBody>
                    <a:bodyPr/>
                    <a:lstStyle/>
                    <a:p>
                      <a:pPr latinLnBrk="1"/>
                      <a:endParaRPr lang="ko-KR" altLang="en-US"/>
                    </a:p>
                  </a:txBody>
                  <a:tcPr marL="6350" marR="6350" marT="6350" marB="0" anchor="ctr"/>
                </a:tc>
              </a:tr>
              <a:tr h="169258">
                <a:tc>
                  <a:txBody>
                    <a:bodyPr/>
                    <a:lstStyle/>
                    <a:p>
                      <a:pPr algn="l" fontAlgn="ctr"/>
                      <a:r>
                        <a:rPr lang="en-US" sz="1400" b="0" i="0" u="none" strike="noStrike" dirty="0">
                          <a:solidFill>
                            <a:srgbClr val="000000"/>
                          </a:solidFill>
                          <a:latin typeface="Arial"/>
                        </a:rPr>
                        <a:t>Age</a:t>
                      </a:r>
                      <a:endParaRPr lang="ko-KR" sz="1400" b="0" i="0" u="none" strike="noStrike" dirty="0">
                        <a:solidFill>
                          <a:srgbClr val="000000"/>
                        </a:solidFill>
                        <a:latin typeface="Arial"/>
                      </a:endParaRPr>
                    </a:p>
                  </a:txBody>
                  <a:tcPr marL="6350" marR="6350" marT="6350" marB="0" anchor="ctr"/>
                </a:tc>
                <a:tc>
                  <a:txBody>
                    <a:bodyPr/>
                    <a:lstStyle/>
                    <a:p>
                      <a:pPr algn="l" fontAlgn="ctr"/>
                      <a:r>
                        <a:rPr lang="en-US" sz="1200" b="0" i="0" u="none" strike="noStrike" dirty="0">
                          <a:solidFill>
                            <a:srgbClr val="000000"/>
                          </a:solidFill>
                          <a:latin typeface="Arial"/>
                        </a:rPr>
                        <a:t>&lt;25</a:t>
                      </a:r>
                      <a:endParaRPr lang="ko-KR" sz="1200" b="0" i="0" u="none" strike="noStrike" dirty="0">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621</a:t>
                      </a:r>
                      <a:endParaRPr lang="ko-KR" sz="1200" b="0" i="0" u="none" strike="noStrike">
                        <a:solidFill>
                          <a:srgbClr val="000000"/>
                        </a:solidFill>
                        <a:latin typeface="Arial"/>
                      </a:endParaRPr>
                    </a:p>
                  </a:txBody>
                  <a:tcPr marL="6350" marR="6350" marT="6350" marB="0" anchor="ctr"/>
                </a:tc>
                <a:tc>
                  <a:txBody>
                    <a:bodyPr/>
                    <a:lstStyle/>
                    <a:p>
                      <a:pPr algn="l" fontAlgn="ctr"/>
                      <a:r>
                        <a:rPr lang="en-US" sz="1200" b="0" i="0" u="none" strike="noStrike" dirty="0">
                          <a:solidFill>
                            <a:srgbClr val="000000"/>
                          </a:solidFill>
                          <a:latin typeface="Arial"/>
                        </a:rPr>
                        <a:t>26.02</a:t>
                      </a:r>
                      <a:endParaRPr lang="ko-KR" sz="1200" b="0" i="0" u="none" strike="noStrike" dirty="0">
                        <a:solidFill>
                          <a:srgbClr val="000000"/>
                        </a:solidFill>
                        <a:latin typeface="Arial"/>
                      </a:endParaRPr>
                    </a:p>
                  </a:txBody>
                  <a:tcPr marL="6350" marR="6350" marT="6350" marB="0" anchor="ctr"/>
                </a:tc>
              </a:tr>
              <a:tr h="169258">
                <a:tc>
                  <a:txBody>
                    <a:bodyPr/>
                    <a:lstStyle/>
                    <a:p>
                      <a:pPr algn="l" fontAlgn="ctr"/>
                      <a:endParaRPr lang="ko-KR" sz="1400" b="0" i="0" u="none" strike="noStrike" dirty="0">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25-29</a:t>
                      </a:r>
                      <a:endParaRPr lang="ko-KR" sz="1200" b="0" i="0" u="none" strike="noStrike">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989</a:t>
                      </a:r>
                      <a:endParaRPr lang="ko-KR" sz="1200" b="0" i="0" u="none" strike="noStrike">
                        <a:solidFill>
                          <a:srgbClr val="000000"/>
                        </a:solidFill>
                        <a:latin typeface="Arial"/>
                      </a:endParaRPr>
                    </a:p>
                  </a:txBody>
                  <a:tcPr marL="6350" marR="6350" marT="6350" marB="0" anchor="ctr"/>
                </a:tc>
                <a:tc>
                  <a:txBody>
                    <a:bodyPr/>
                    <a:lstStyle/>
                    <a:p>
                      <a:pPr algn="l" fontAlgn="ctr"/>
                      <a:r>
                        <a:rPr lang="en-US" sz="1200" b="0" i="0" u="none" strike="noStrike" dirty="0">
                          <a:solidFill>
                            <a:srgbClr val="000000"/>
                          </a:solidFill>
                          <a:latin typeface="Arial"/>
                        </a:rPr>
                        <a:t>41.43</a:t>
                      </a:r>
                      <a:endParaRPr lang="ko-KR" sz="1200" b="0" i="0" u="none" strike="noStrike" dirty="0">
                        <a:solidFill>
                          <a:srgbClr val="000000"/>
                        </a:solidFill>
                        <a:latin typeface="Arial"/>
                      </a:endParaRPr>
                    </a:p>
                  </a:txBody>
                  <a:tcPr marL="6350" marR="6350" marT="6350" marB="0" anchor="ctr"/>
                </a:tc>
              </a:tr>
              <a:tr h="169258">
                <a:tc>
                  <a:txBody>
                    <a:bodyPr/>
                    <a:lstStyle/>
                    <a:p>
                      <a:pPr algn="l" fontAlgn="ctr"/>
                      <a:endParaRPr lang="ko-KR" sz="1400" b="0" i="0" u="none" strike="noStrike" dirty="0">
                        <a:solidFill>
                          <a:srgbClr val="000000"/>
                        </a:solidFill>
                        <a:latin typeface="Arial"/>
                      </a:endParaRPr>
                    </a:p>
                  </a:txBody>
                  <a:tcPr marL="6350" marR="6350" marT="6350" marB="0" anchor="ctr"/>
                </a:tc>
                <a:tc>
                  <a:txBody>
                    <a:bodyPr/>
                    <a:lstStyle/>
                    <a:p>
                      <a:pPr algn="l" fontAlgn="ctr"/>
                      <a:r>
                        <a:rPr lang="en-US" sz="1200" b="0" i="0" u="none" strike="noStrike" dirty="0">
                          <a:solidFill>
                            <a:srgbClr val="000000"/>
                          </a:solidFill>
                          <a:latin typeface="Arial"/>
                        </a:rPr>
                        <a:t>&gt;=30</a:t>
                      </a:r>
                      <a:endParaRPr lang="ko-KR" sz="1200" b="0" i="0" u="none" strike="noStrike" dirty="0">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777</a:t>
                      </a:r>
                      <a:endParaRPr lang="ko-KR" sz="1200" b="0" i="0" u="none" strike="noStrike">
                        <a:solidFill>
                          <a:srgbClr val="000000"/>
                        </a:solidFill>
                        <a:latin typeface="Arial"/>
                      </a:endParaRPr>
                    </a:p>
                  </a:txBody>
                  <a:tcPr marL="6350" marR="6350" marT="6350" marB="0" anchor="ctr"/>
                </a:tc>
                <a:tc>
                  <a:txBody>
                    <a:bodyPr/>
                    <a:lstStyle/>
                    <a:p>
                      <a:pPr algn="l" fontAlgn="ctr"/>
                      <a:r>
                        <a:rPr lang="en-US" sz="1200" b="0" i="0" u="none" strike="noStrike" dirty="0">
                          <a:solidFill>
                            <a:srgbClr val="000000"/>
                          </a:solidFill>
                          <a:latin typeface="Arial"/>
                        </a:rPr>
                        <a:t>32.55</a:t>
                      </a:r>
                      <a:endParaRPr lang="ko-KR" sz="1200" b="0" i="0" u="none" strike="noStrike" dirty="0">
                        <a:solidFill>
                          <a:srgbClr val="000000"/>
                        </a:solidFill>
                        <a:latin typeface="Arial"/>
                      </a:endParaRPr>
                    </a:p>
                  </a:txBody>
                  <a:tcPr marL="6350" marR="6350" marT="6350" marB="0" anchor="ctr"/>
                </a:tc>
              </a:tr>
              <a:tr h="169258">
                <a:tc rowSpan="2">
                  <a:txBody>
                    <a:bodyPr/>
                    <a:lstStyle/>
                    <a:p>
                      <a:pPr algn="l" fontAlgn="ctr"/>
                      <a:r>
                        <a:rPr lang="en-US" sz="1400" b="0" i="0" u="none" strike="noStrike" dirty="0">
                          <a:solidFill>
                            <a:srgbClr val="000000"/>
                          </a:solidFill>
                          <a:latin typeface="Arial"/>
                        </a:rPr>
                        <a:t>Marital status</a:t>
                      </a:r>
                      <a:endParaRPr lang="ko-KR" sz="1400" b="0" i="0" u="none" strike="noStrike" dirty="0">
                        <a:solidFill>
                          <a:srgbClr val="000000"/>
                        </a:solidFill>
                        <a:latin typeface="Arial"/>
                      </a:endParaRPr>
                    </a:p>
                    <a:p>
                      <a:pPr algn="l" fontAlgn="ctr"/>
                      <a:r>
                        <a:rPr lang="en-US" sz="1400" b="0" i="0" u="none" strike="noStrike" dirty="0">
                          <a:solidFill>
                            <a:srgbClr val="000000"/>
                          </a:solidFill>
                          <a:latin typeface="Arial"/>
                        </a:rPr>
                        <a:t>　</a:t>
                      </a:r>
                      <a:endParaRPr lang="ko-KR" sz="1400" b="0" i="0" u="none" strike="noStrike" dirty="0">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married</a:t>
                      </a:r>
                      <a:endParaRPr lang="ko-KR" sz="1200" b="0" i="0" u="none" strike="noStrike">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662</a:t>
                      </a:r>
                      <a:endParaRPr lang="ko-KR" sz="1200" b="0" i="0" u="none" strike="noStrike">
                        <a:solidFill>
                          <a:srgbClr val="000000"/>
                        </a:solidFill>
                        <a:latin typeface="Arial"/>
                      </a:endParaRPr>
                    </a:p>
                  </a:txBody>
                  <a:tcPr marL="6350" marR="6350" marT="6350" marB="0" anchor="ctr"/>
                </a:tc>
                <a:tc>
                  <a:txBody>
                    <a:bodyPr/>
                    <a:lstStyle/>
                    <a:p>
                      <a:pPr algn="l" fontAlgn="ctr"/>
                      <a:r>
                        <a:rPr lang="en-US" sz="1200" b="0" i="0" u="none" strike="noStrike" dirty="0">
                          <a:solidFill>
                            <a:srgbClr val="000000"/>
                          </a:solidFill>
                          <a:latin typeface="Arial"/>
                        </a:rPr>
                        <a:t>27.93</a:t>
                      </a:r>
                      <a:endParaRPr lang="ko-KR" sz="1200" b="0" i="0" u="none" strike="noStrike" dirty="0">
                        <a:solidFill>
                          <a:srgbClr val="000000"/>
                        </a:solidFill>
                        <a:latin typeface="Arial"/>
                      </a:endParaRPr>
                    </a:p>
                  </a:txBody>
                  <a:tcPr marL="6350" marR="6350" marT="6350" marB="0" anchor="ctr"/>
                </a:tc>
              </a:tr>
              <a:tr h="169258">
                <a:tc vMerge="1">
                  <a:txBody>
                    <a:bodyPr/>
                    <a:lstStyle/>
                    <a:p>
                      <a:pPr algn="l" fontAlgn="ctr"/>
                      <a:endParaRPr lang="ko-KR" sz="1300" b="0" i="0" u="none" strike="noStrike" dirty="0">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no married</a:t>
                      </a:r>
                      <a:endParaRPr lang="ko-KR" sz="1200" b="0" i="0" u="none" strike="noStrike">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1708</a:t>
                      </a:r>
                      <a:endParaRPr lang="ko-KR" sz="1200" b="0" i="0" u="none" strike="noStrike">
                        <a:solidFill>
                          <a:srgbClr val="000000"/>
                        </a:solidFill>
                        <a:latin typeface="Arial"/>
                      </a:endParaRPr>
                    </a:p>
                  </a:txBody>
                  <a:tcPr marL="6350" marR="6350" marT="6350" marB="0" anchor="ctr"/>
                </a:tc>
                <a:tc>
                  <a:txBody>
                    <a:bodyPr/>
                    <a:lstStyle/>
                    <a:p>
                      <a:pPr algn="l" fontAlgn="ctr"/>
                      <a:r>
                        <a:rPr lang="en-US" sz="1200" b="0" i="0" u="none" strike="noStrike" dirty="0">
                          <a:solidFill>
                            <a:srgbClr val="000000"/>
                          </a:solidFill>
                          <a:latin typeface="Arial"/>
                        </a:rPr>
                        <a:t>72.07</a:t>
                      </a:r>
                      <a:endParaRPr lang="ko-KR" sz="1200" b="0" i="0" u="none" strike="noStrike" dirty="0">
                        <a:solidFill>
                          <a:srgbClr val="000000"/>
                        </a:solidFill>
                        <a:latin typeface="Arial"/>
                      </a:endParaRPr>
                    </a:p>
                  </a:txBody>
                  <a:tcPr marL="6350" marR="6350" marT="6350" marB="0" anchor="ctr"/>
                </a:tc>
              </a:tr>
              <a:tr h="169258">
                <a:tc rowSpan="3">
                  <a:txBody>
                    <a:bodyPr/>
                    <a:lstStyle/>
                    <a:p>
                      <a:pPr algn="l" fontAlgn="ctr"/>
                      <a:r>
                        <a:rPr lang="en-US" sz="1400" b="0" i="0" u="none" strike="noStrike" dirty="0">
                          <a:solidFill>
                            <a:srgbClr val="000000"/>
                          </a:solidFill>
                          <a:latin typeface="Arial"/>
                        </a:rPr>
                        <a:t>Experiences (years)</a:t>
                      </a:r>
                      <a:endParaRPr lang="ko-KR" sz="1400" b="0" i="0" u="none" strike="noStrike" dirty="0">
                        <a:solidFill>
                          <a:srgbClr val="000000"/>
                        </a:solidFill>
                        <a:latin typeface="Arial"/>
                      </a:endParaRPr>
                    </a:p>
                    <a:p>
                      <a:pPr algn="l" fontAlgn="ctr"/>
                      <a:r>
                        <a:rPr lang="en-US" sz="1400" b="0" i="0" u="none" strike="noStrike" dirty="0">
                          <a:solidFill>
                            <a:srgbClr val="000000"/>
                          </a:solidFill>
                          <a:latin typeface="Arial"/>
                        </a:rPr>
                        <a:t>　</a:t>
                      </a:r>
                      <a:endParaRPr lang="ko-KR" sz="1400" b="0" i="0" u="none" strike="noStrike" dirty="0">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&lt;5</a:t>
                      </a:r>
                      <a:endParaRPr lang="ko-KR" sz="1200" b="0" i="0" u="none" strike="noStrike">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1302</a:t>
                      </a:r>
                      <a:endParaRPr lang="ko-KR" sz="1200" b="0" i="0" u="none" strike="noStrike">
                        <a:solidFill>
                          <a:srgbClr val="000000"/>
                        </a:solidFill>
                        <a:latin typeface="Arial"/>
                      </a:endParaRPr>
                    </a:p>
                  </a:txBody>
                  <a:tcPr marL="6350" marR="6350" marT="6350" marB="0" anchor="ctr"/>
                </a:tc>
                <a:tc>
                  <a:txBody>
                    <a:bodyPr/>
                    <a:lstStyle/>
                    <a:p>
                      <a:pPr algn="l" fontAlgn="ctr"/>
                      <a:r>
                        <a:rPr lang="en-US" sz="1200" b="0" i="0" u="none" strike="noStrike" dirty="0">
                          <a:solidFill>
                            <a:srgbClr val="000000"/>
                          </a:solidFill>
                          <a:latin typeface="Arial"/>
                        </a:rPr>
                        <a:t>54.55</a:t>
                      </a:r>
                      <a:endParaRPr lang="ko-KR" sz="1200" b="0" i="0" u="none" strike="noStrike" dirty="0">
                        <a:solidFill>
                          <a:srgbClr val="000000"/>
                        </a:solidFill>
                        <a:latin typeface="Arial"/>
                      </a:endParaRPr>
                    </a:p>
                  </a:txBody>
                  <a:tcPr marL="6350" marR="6350" marT="6350" marB="0" anchor="ctr"/>
                </a:tc>
              </a:tr>
              <a:tr h="169258">
                <a:tc vMerge="1">
                  <a:txBody>
                    <a:bodyPr/>
                    <a:lstStyle/>
                    <a:p>
                      <a:pPr algn="l" fontAlgn="ctr"/>
                      <a:endParaRPr lang="ko-KR" sz="1300" b="0" i="0" u="none" strike="noStrike" dirty="0">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 5-9</a:t>
                      </a:r>
                      <a:endParaRPr lang="ko-KR" sz="1200" b="0" i="0" u="none" strike="noStrike">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617</a:t>
                      </a:r>
                      <a:endParaRPr lang="ko-KR" sz="1200" b="0" i="0" u="none" strike="noStrike">
                        <a:solidFill>
                          <a:srgbClr val="000000"/>
                        </a:solidFill>
                        <a:latin typeface="Arial"/>
                      </a:endParaRPr>
                    </a:p>
                  </a:txBody>
                  <a:tcPr marL="6350" marR="6350" marT="6350" marB="0" anchor="ctr"/>
                </a:tc>
                <a:tc>
                  <a:txBody>
                    <a:bodyPr/>
                    <a:lstStyle/>
                    <a:p>
                      <a:pPr algn="l" fontAlgn="ctr"/>
                      <a:r>
                        <a:rPr lang="en-US" sz="1200" b="0" i="0" u="none" strike="noStrike" dirty="0">
                          <a:solidFill>
                            <a:srgbClr val="000000"/>
                          </a:solidFill>
                          <a:latin typeface="Arial"/>
                        </a:rPr>
                        <a:t>25.85</a:t>
                      </a:r>
                      <a:endParaRPr lang="ko-KR" sz="1200" b="0" i="0" u="none" strike="noStrike" dirty="0">
                        <a:solidFill>
                          <a:srgbClr val="000000"/>
                        </a:solidFill>
                        <a:latin typeface="Arial"/>
                      </a:endParaRPr>
                    </a:p>
                  </a:txBody>
                  <a:tcPr marL="6350" marR="6350" marT="6350" marB="0" anchor="ctr"/>
                </a:tc>
              </a:tr>
              <a:tr h="169258">
                <a:tc vMerge="1">
                  <a:txBody>
                    <a:bodyPr/>
                    <a:lstStyle/>
                    <a:p>
                      <a:pPr algn="l" fontAlgn="ctr"/>
                      <a:endParaRPr lang="ko-KR" sz="1300" b="0" i="0" u="none" strike="noStrike" dirty="0">
                        <a:solidFill>
                          <a:srgbClr val="000000"/>
                        </a:solidFill>
                        <a:latin typeface="Arial"/>
                      </a:endParaRPr>
                    </a:p>
                  </a:txBody>
                  <a:tcPr marL="6350" marR="6350" marT="6350" marB="0" anchor="ctr"/>
                </a:tc>
                <a:tc>
                  <a:txBody>
                    <a:bodyPr/>
                    <a:lstStyle/>
                    <a:p>
                      <a:pPr algn="l" fontAlgn="ctr"/>
                      <a:r>
                        <a:rPr lang="en-US" sz="1200" b="0" i="0" u="none" strike="noStrike" dirty="0">
                          <a:solidFill>
                            <a:srgbClr val="000000"/>
                          </a:solidFill>
                          <a:latin typeface="Arial"/>
                        </a:rPr>
                        <a:t>&gt;=10</a:t>
                      </a:r>
                      <a:endParaRPr lang="ko-KR" sz="1200" b="0" i="0" u="none" strike="noStrike" dirty="0">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468</a:t>
                      </a:r>
                      <a:endParaRPr lang="ko-KR" sz="1200" b="0" i="0" u="none" strike="noStrike">
                        <a:solidFill>
                          <a:srgbClr val="000000"/>
                        </a:solidFill>
                        <a:latin typeface="Arial"/>
                      </a:endParaRPr>
                    </a:p>
                  </a:txBody>
                  <a:tcPr marL="6350" marR="6350" marT="6350" marB="0" anchor="ctr"/>
                </a:tc>
                <a:tc>
                  <a:txBody>
                    <a:bodyPr/>
                    <a:lstStyle/>
                    <a:p>
                      <a:pPr algn="l" fontAlgn="ctr"/>
                      <a:r>
                        <a:rPr lang="en-US" sz="1200" b="0" i="0" u="none" strike="noStrike" dirty="0">
                          <a:solidFill>
                            <a:srgbClr val="000000"/>
                          </a:solidFill>
                          <a:latin typeface="Arial"/>
                        </a:rPr>
                        <a:t>19.61</a:t>
                      </a:r>
                      <a:endParaRPr lang="ko-KR" sz="1200" b="0" i="0" u="none" strike="noStrike" dirty="0">
                        <a:solidFill>
                          <a:srgbClr val="000000"/>
                        </a:solidFill>
                        <a:latin typeface="Arial"/>
                      </a:endParaRPr>
                    </a:p>
                  </a:txBody>
                  <a:tcPr marL="6350" marR="6350" marT="6350" marB="0" anchor="ctr"/>
                </a:tc>
              </a:tr>
              <a:tr h="169258">
                <a:tc rowSpan="3">
                  <a:txBody>
                    <a:bodyPr/>
                    <a:lstStyle/>
                    <a:p>
                      <a:pPr algn="l" fontAlgn="ctr"/>
                      <a:r>
                        <a:rPr lang="en-US" sz="1400" b="0" i="0" u="none" strike="noStrike" dirty="0">
                          <a:solidFill>
                            <a:srgbClr val="000000"/>
                          </a:solidFill>
                          <a:latin typeface="Arial"/>
                        </a:rPr>
                        <a:t>Positions</a:t>
                      </a:r>
                      <a:endParaRPr lang="ko-KR" sz="1400" b="0" i="0" u="none" strike="noStrike" dirty="0">
                        <a:solidFill>
                          <a:srgbClr val="000000"/>
                        </a:solidFill>
                        <a:latin typeface="Arial"/>
                      </a:endParaRPr>
                    </a:p>
                    <a:p>
                      <a:pPr algn="l" fontAlgn="ctr"/>
                      <a:r>
                        <a:rPr lang="en-US" sz="1400" b="0" i="0" u="none" strike="noStrike" dirty="0">
                          <a:solidFill>
                            <a:srgbClr val="000000"/>
                          </a:solidFill>
                          <a:latin typeface="Arial"/>
                        </a:rPr>
                        <a:t>　</a:t>
                      </a:r>
                      <a:endParaRPr lang="ko-KR" sz="1400" b="0" i="0" u="none" strike="noStrike" dirty="0">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staff nurse</a:t>
                      </a:r>
                      <a:endParaRPr lang="ko-KR" sz="1200" b="0" i="0" u="none" strike="noStrike">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2,164</a:t>
                      </a:r>
                      <a:endParaRPr lang="ko-KR" sz="1200" b="0" i="0" u="none" strike="noStrike">
                        <a:solidFill>
                          <a:srgbClr val="000000"/>
                        </a:solidFill>
                        <a:latin typeface="Arial"/>
                      </a:endParaRPr>
                    </a:p>
                  </a:txBody>
                  <a:tcPr marL="6350" marR="6350" marT="6350" marB="0" anchor="ctr"/>
                </a:tc>
                <a:tc>
                  <a:txBody>
                    <a:bodyPr/>
                    <a:lstStyle/>
                    <a:p>
                      <a:pPr algn="l" fontAlgn="ctr"/>
                      <a:r>
                        <a:rPr lang="en-US" sz="1200" b="0" i="0" u="none" strike="noStrike" dirty="0">
                          <a:solidFill>
                            <a:srgbClr val="000000"/>
                          </a:solidFill>
                          <a:latin typeface="Arial"/>
                        </a:rPr>
                        <a:t>91.62</a:t>
                      </a:r>
                      <a:endParaRPr lang="ko-KR" sz="1200" b="0" i="0" u="none" strike="noStrike" dirty="0">
                        <a:solidFill>
                          <a:srgbClr val="000000"/>
                        </a:solidFill>
                        <a:latin typeface="Arial"/>
                      </a:endParaRPr>
                    </a:p>
                  </a:txBody>
                  <a:tcPr marL="6350" marR="6350" marT="6350" marB="0" anchor="ctr"/>
                </a:tc>
              </a:tr>
              <a:tr h="169258">
                <a:tc vMerge="1">
                  <a:txBody>
                    <a:bodyPr/>
                    <a:lstStyle/>
                    <a:p>
                      <a:pPr algn="l" fontAlgn="ctr"/>
                      <a:endParaRPr lang="ko-KR" sz="1300" b="0" i="0" u="none" strike="noStrike" dirty="0">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charge nurse</a:t>
                      </a:r>
                      <a:endParaRPr lang="ko-KR" sz="1200" b="0" i="0" u="none" strike="noStrike">
                        <a:solidFill>
                          <a:srgbClr val="000000"/>
                        </a:solidFill>
                        <a:latin typeface="Arial"/>
                      </a:endParaRPr>
                    </a:p>
                  </a:txBody>
                  <a:tcPr marL="6350" marR="6350" marT="6350" marB="0" anchor="ctr"/>
                </a:tc>
                <a:tc>
                  <a:txBody>
                    <a:bodyPr/>
                    <a:lstStyle/>
                    <a:p>
                      <a:pPr algn="l" fontAlgn="ctr"/>
                      <a:r>
                        <a:rPr lang="en-US" sz="1200" b="0" i="0" u="none" strike="noStrike" dirty="0">
                          <a:solidFill>
                            <a:srgbClr val="000000"/>
                          </a:solidFill>
                          <a:latin typeface="Arial"/>
                        </a:rPr>
                        <a:t>158</a:t>
                      </a:r>
                      <a:endParaRPr lang="ko-KR" sz="1200" b="0" i="0" u="none" strike="noStrike" dirty="0">
                        <a:solidFill>
                          <a:srgbClr val="000000"/>
                        </a:solidFill>
                        <a:latin typeface="Arial"/>
                      </a:endParaRPr>
                    </a:p>
                  </a:txBody>
                  <a:tcPr marL="6350" marR="6350" marT="6350" marB="0" anchor="ctr"/>
                </a:tc>
                <a:tc>
                  <a:txBody>
                    <a:bodyPr/>
                    <a:lstStyle/>
                    <a:p>
                      <a:pPr algn="l" fontAlgn="ctr"/>
                      <a:r>
                        <a:rPr lang="en-US" sz="1200" b="0" i="0" u="none" strike="noStrike" dirty="0">
                          <a:solidFill>
                            <a:srgbClr val="000000"/>
                          </a:solidFill>
                          <a:latin typeface="Arial"/>
                        </a:rPr>
                        <a:t>6.69</a:t>
                      </a:r>
                      <a:endParaRPr lang="ko-KR" sz="1200" b="0" i="0" u="none" strike="noStrike" dirty="0">
                        <a:solidFill>
                          <a:srgbClr val="000000"/>
                        </a:solidFill>
                        <a:latin typeface="Arial"/>
                      </a:endParaRPr>
                    </a:p>
                  </a:txBody>
                  <a:tcPr marL="6350" marR="6350" marT="6350" marB="0" anchor="ctr"/>
                </a:tc>
              </a:tr>
              <a:tr h="169258">
                <a:tc vMerge="1">
                  <a:txBody>
                    <a:bodyPr/>
                    <a:lstStyle/>
                    <a:p>
                      <a:pPr algn="l" fontAlgn="ctr"/>
                      <a:endParaRPr lang="ko-KR" sz="1300" b="0" i="0" u="none" strike="noStrike">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head nurse</a:t>
                      </a:r>
                      <a:endParaRPr lang="ko-KR" sz="1200" b="0" i="0" u="none" strike="noStrike">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40</a:t>
                      </a:r>
                      <a:endParaRPr lang="ko-KR" sz="1200" b="0" i="0" u="none" strike="noStrike">
                        <a:solidFill>
                          <a:srgbClr val="000000"/>
                        </a:solidFill>
                        <a:latin typeface="Arial"/>
                      </a:endParaRPr>
                    </a:p>
                  </a:txBody>
                  <a:tcPr marL="6350" marR="6350" marT="6350" marB="0" anchor="ctr"/>
                </a:tc>
                <a:tc>
                  <a:txBody>
                    <a:bodyPr/>
                    <a:lstStyle/>
                    <a:p>
                      <a:pPr algn="l" fontAlgn="ctr"/>
                      <a:r>
                        <a:rPr lang="en-US" sz="1200" b="0" i="0" u="none" strike="noStrike" dirty="0">
                          <a:solidFill>
                            <a:srgbClr val="000000"/>
                          </a:solidFill>
                          <a:latin typeface="Arial"/>
                        </a:rPr>
                        <a:t>1.69</a:t>
                      </a:r>
                      <a:endParaRPr lang="ko-KR" sz="1200" b="0" i="0" u="none" strike="noStrike" dirty="0">
                        <a:solidFill>
                          <a:srgbClr val="000000"/>
                        </a:solidFill>
                        <a:latin typeface="Arial"/>
                      </a:endParaRPr>
                    </a:p>
                  </a:txBody>
                  <a:tcPr marL="6350" marR="6350" marT="6350" marB="0" anchor="ctr"/>
                </a:tc>
              </a:tr>
              <a:tr h="169258">
                <a:tc rowSpan="3">
                  <a:txBody>
                    <a:bodyPr/>
                    <a:lstStyle/>
                    <a:p>
                      <a:pPr algn="l" fontAlgn="ctr"/>
                      <a:r>
                        <a:rPr lang="en-US" sz="1400" b="0" i="0" u="none" strike="noStrike" dirty="0">
                          <a:solidFill>
                            <a:srgbClr val="000000"/>
                          </a:solidFill>
                          <a:latin typeface="Arial"/>
                        </a:rPr>
                        <a:t>Education</a:t>
                      </a:r>
                      <a:endParaRPr lang="ko-KR" sz="1400" b="0" i="0" u="none" strike="noStrike" dirty="0">
                        <a:solidFill>
                          <a:srgbClr val="000000"/>
                        </a:solidFill>
                        <a:latin typeface="Arial"/>
                      </a:endParaRPr>
                    </a:p>
                    <a:p>
                      <a:pPr algn="l" fontAlgn="ctr"/>
                      <a:r>
                        <a:rPr lang="en-US" sz="1400" b="0" i="0" u="none" strike="noStrike" dirty="0">
                          <a:solidFill>
                            <a:srgbClr val="000000"/>
                          </a:solidFill>
                          <a:latin typeface="Arial"/>
                        </a:rPr>
                        <a:t>　</a:t>
                      </a:r>
                      <a:endParaRPr lang="ko-KR" sz="1400" b="0" i="0" u="none" strike="noStrike" dirty="0">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3 year nursing program</a:t>
                      </a:r>
                      <a:endParaRPr lang="ko-KR" sz="1200" b="0" i="0" u="none" strike="noStrike">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1,234</a:t>
                      </a:r>
                      <a:endParaRPr lang="ko-KR" sz="1200" b="0" i="0" u="none" strike="noStrike">
                        <a:solidFill>
                          <a:srgbClr val="000000"/>
                        </a:solidFill>
                        <a:latin typeface="Arial"/>
                      </a:endParaRPr>
                    </a:p>
                  </a:txBody>
                  <a:tcPr marL="6350" marR="6350" marT="6350" marB="0" anchor="ctr"/>
                </a:tc>
                <a:tc>
                  <a:txBody>
                    <a:bodyPr/>
                    <a:lstStyle/>
                    <a:p>
                      <a:pPr algn="l" fontAlgn="ctr"/>
                      <a:r>
                        <a:rPr lang="en-US" sz="1200" b="0" i="0" u="none" strike="noStrike" dirty="0">
                          <a:solidFill>
                            <a:srgbClr val="000000"/>
                          </a:solidFill>
                          <a:latin typeface="Arial"/>
                        </a:rPr>
                        <a:t>52.2</a:t>
                      </a:r>
                      <a:endParaRPr lang="ko-KR" sz="1200" b="0" i="0" u="none" strike="noStrike" dirty="0">
                        <a:solidFill>
                          <a:srgbClr val="000000"/>
                        </a:solidFill>
                        <a:latin typeface="Arial"/>
                      </a:endParaRPr>
                    </a:p>
                  </a:txBody>
                  <a:tcPr marL="6350" marR="6350" marT="6350" marB="0" anchor="ctr"/>
                </a:tc>
              </a:tr>
              <a:tr h="169258">
                <a:tc vMerge="1">
                  <a:txBody>
                    <a:bodyPr/>
                    <a:lstStyle/>
                    <a:p>
                      <a:pPr algn="l" fontAlgn="ctr"/>
                      <a:endParaRPr lang="ko-KR" sz="1300" b="0" i="0" u="none" strike="noStrike" dirty="0">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College graduate</a:t>
                      </a:r>
                      <a:endParaRPr lang="ko-KR" sz="1200" b="0" i="0" u="none" strike="noStrike">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996</a:t>
                      </a:r>
                      <a:endParaRPr lang="ko-KR" sz="1200" b="0" i="0" u="none" strike="noStrike">
                        <a:solidFill>
                          <a:srgbClr val="000000"/>
                        </a:solidFill>
                        <a:latin typeface="Arial"/>
                      </a:endParaRPr>
                    </a:p>
                  </a:txBody>
                  <a:tcPr marL="6350" marR="6350" marT="6350" marB="0" anchor="ctr"/>
                </a:tc>
                <a:tc>
                  <a:txBody>
                    <a:bodyPr/>
                    <a:lstStyle/>
                    <a:p>
                      <a:pPr algn="l" fontAlgn="ctr"/>
                      <a:r>
                        <a:rPr lang="en-US" sz="1200" b="0" i="0" u="none" strike="noStrike" dirty="0">
                          <a:solidFill>
                            <a:srgbClr val="000000"/>
                          </a:solidFill>
                          <a:latin typeface="Arial"/>
                        </a:rPr>
                        <a:t>42.13</a:t>
                      </a:r>
                      <a:endParaRPr lang="ko-KR" sz="1200" b="0" i="0" u="none" strike="noStrike" dirty="0">
                        <a:solidFill>
                          <a:srgbClr val="000000"/>
                        </a:solidFill>
                        <a:latin typeface="Arial"/>
                      </a:endParaRPr>
                    </a:p>
                  </a:txBody>
                  <a:tcPr marL="6350" marR="6350" marT="6350" marB="0" anchor="ctr"/>
                </a:tc>
              </a:tr>
              <a:tr h="169258">
                <a:tc vMerge="1">
                  <a:txBody>
                    <a:bodyPr/>
                    <a:lstStyle/>
                    <a:p>
                      <a:pPr algn="l" fontAlgn="ctr"/>
                      <a:endParaRPr lang="ko-KR" sz="1300" b="0" i="0" u="none" strike="noStrike" dirty="0">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Master’s or higher</a:t>
                      </a:r>
                      <a:endParaRPr lang="ko-KR" sz="1200" b="0" i="0" u="none" strike="noStrike">
                        <a:solidFill>
                          <a:srgbClr val="000000"/>
                        </a:solidFill>
                        <a:latin typeface="Arial"/>
                      </a:endParaRPr>
                    </a:p>
                  </a:txBody>
                  <a:tcPr marL="6350" marR="6350" marT="6350" marB="0" anchor="ctr"/>
                </a:tc>
                <a:tc>
                  <a:txBody>
                    <a:bodyPr/>
                    <a:lstStyle/>
                    <a:p>
                      <a:pPr algn="l" fontAlgn="ctr"/>
                      <a:r>
                        <a:rPr lang="en-US" sz="1200" b="0" i="0" u="none" strike="noStrike">
                          <a:solidFill>
                            <a:srgbClr val="000000"/>
                          </a:solidFill>
                          <a:latin typeface="Arial"/>
                        </a:rPr>
                        <a:t>134</a:t>
                      </a:r>
                      <a:endParaRPr lang="ko-KR" sz="1200" b="0" i="0" u="none" strike="noStrike">
                        <a:solidFill>
                          <a:srgbClr val="000000"/>
                        </a:solidFill>
                        <a:latin typeface="Arial"/>
                      </a:endParaRPr>
                    </a:p>
                  </a:txBody>
                  <a:tcPr marL="6350" marR="6350" marT="6350" marB="0" anchor="ctr"/>
                </a:tc>
                <a:tc>
                  <a:txBody>
                    <a:bodyPr/>
                    <a:lstStyle/>
                    <a:p>
                      <a:pPr algn="l" fontAlgn="ctr"/>
                      <a:r>
                        <a:rPr lang="en-US" sz="1200" b="0" i="0" u="none" strike="noStrike" dirty="0">
                          <a:solidFill>
                            <a:srgbClr val="000000"/>
                          </a:solidFill>
                          <a:latin typeface="Arial"/>
                        </a:rPr>
                        <a:t>5.67</a:t>
                      </a:r>
                      <a:endParaRPr lang="ko-KR" sz="1200" b="0" i="0" u="none" strike="noStrike" dirty="0">
                        <a:solidFill>
                          <a:srgbClr val="000000"/>
                        </a:solidFill>
                        <a:latin typeface="Arial"/>
                      </a:endParaRPr>
                    </a:p>
                  </a:txBody>
                  <a:tcPr marL="6350" marR="6350" marT="6350" marB="0" anchor="ctr"/>
                </a:tc>
              </a:tr>
              <a:tr h="169258">
                <a:tc>
                  <a:txBody>
                    <a:bodyPr/>
                    <a:lstStyle/>
                    <a:p>
                      <a:pPr algn="l" fontAlgn="ctr"/>
                      <a:r>
                        <a:rPr lang="en-US" sz="1400" b="0" i="0" u="none" strike="noStrike" dirty="0">
                          <a:solidFill>
                            <a:srgbClr val="000000"/>
                          </a:solidFill>
                          <a:latin typeface="Arial"/>
                        </a:rPr>
                        <a:t>Total</a:t>
                      </a:r>
                      <a:endParaRPr lang="ko-KR" sz="1400" b="0" i="0" u="none" strike="noStrike" dirty="0">
                        <a:solidFill>
                          <a:srgbClr val="000000"/>
                        </a:solidFill>
                        <a:latin typeface="Arial"/>
                      </a:endParaRPr>
                    </a:p>
                  </a:txBody>
                  <a:tcPr marL="6350" marR="6350" marT="6350" marB="0" anchor="ctr"/>
                </a:tc>
                <a:tc>
                  <a:txBody>
                    <a:bodyPr/>
                    <a:lstStyle/>
                    <a:p>
                      <a:pPr algn="ctr" fontAlgn="ctr"/>
                      <a:r>
                        <a:rPr lang="ko-KR" sz="1200" b="0" i="0" u="none" strike="noStrike">
                          <a:solidFill>
                            <a:srgbClr val="000000"/>
                          </a:solidFill>
                          <a:latin typeface="Calibri"/>
                        </a:rPr>
                        <a:t>　</a:t>
                      </a:r>
                    </a:p>
                  </a:txBody>
                  <a:tcPr marL="6350" marR="6350" marT="6350" marB="0" anchor="ctr"/>
                </a:tc>
                <a:tc>
                  <a:txBody>
                    <a:bodyPr/>
                    <a:lstStyle/>
                    <a:p>
                      <a:pPr algn="l" fontAlgn="ctr"/>
                      <a:r>
                        <a:rPr lang="en-US" sz="1200" b="0" i="0" u="none" strike="noStrike" dirty="0">
                          <a:solidFill>
                            <a:srgbClr val="000000"/>
                          </a:solidFill>
                          <a:latin typeface="Arial"/>
                        </a:rPr>
                        <a:t>2,387</a:t>
                      </a:r>
                      <a:endParaRPr lang="ko-KR" sz="1200" b="0" i="0" u="none" strike="noStrike" dirty="0">
                        <a:solidFill>
                          <a:srgbClr val="000000"/>
                        </a:solidFill>
                        <a:latin typeface="Arial"/>
                      </a:endParaRPr>
                    </a:p>
                  </a:txBody>
                  <a:tcPr marL="6350" marR="6350" marT="6350" marB="0" anchor="ctr"/>
                </a:tc>
                <a:tc>
                  <a:txBody>
                    <a:bodyPr/>
                    <a:lstStyle/>
                    <a:p>
                      <a:pPr algn="l" fontAlgn="ctr"/>
                      <a:r>
                        <a:rPr lang="en-US" sz="1200" b="0" i="0" u="none" strike="noStrike" dirty="0">
                          <a:solidFill>
                            <a:srgbClr val="000000"/>
                          </a:solidFill>
                          <a:latin typeface="Arial"/>
                        </a:rPr>
                        <a:t>100</a:t>
                      </a:r>
                      <a:endParaRPr lang="ko-KR" sz="1200" b="0" i="0" u="none" strike="noStrike" dirty="0">
                        <a:solidFill>
                          <a:srgbClr val="000000"/>
                        </a:solidFill>
                        <a:latin typeface="Arial"/>
                      </a:endParaRPr>
                    </a:p>
                  </a:txBody>
                  <a:tcPr marL="6350" marR="6350" marT="6350" marB="0" anchor="ctr"/>
                </a:tc>
              </a:tr>
            </a:tbl>
          </a:graphicData>
        </a:graphic>
      </p:graphicFrame>
      <p:sp>
        <p:nvSpPr>
          <p:cNvPr id="5" name="TextBox 4"/>
          <p:cNvSpPr txBox="1"/>
          <p:nvPr/>
        </p:nvSpPr>
        <p:spPr>
          <a:xfrm>
            <a:off x="971600" y="0"/>
            <a:ext cx="7056784" cy="646331"/>
          </a:xfrm>
          <a:prstGeom prst="rect">
            <a:avLst/>
          </a:prstGeom>
          <a:noFill/>
        </p:spPr>
        <p:txBody>
          <a:bodyPr wrap="square" rtlCol="0">
            <a:spAutoFit/>
          </a:bodyPr>
          <a:lstStyle/>
          <a:p>
            <a:r>
              <a:rPr lang="en-US" altLang="ko-KR" b="1" dirty="0" smtClean="0"/>
              <a:t>Table 3. Descriptive statistics on hospital nurse survey in 2010</a:t>
            </a:r>
            <a:endParaRPr lang="ko-KR" altLang="ko-KR" dirty="0" smtClean="0"/>
          </a:p>
          <a:p>
            <a:endParaRPr lang="ko-KR" altLang="en-US" dirty="0"/>
          </a:p>
        </p:txBody>
      </p:sp>
      <p:sp>
        <p:nvSpPr>
          <p:cNvPr id="2" name="슬라이드 번호 개체 틀 1"/>
          <p:cNvSpPr>
            <a:spLocks noGrp="1"/>
          </p:cNvSpPr>
          <p:nvPr>
            <p:ph type="sldNum" sz="quarter" idx="12"/>
          </p:nvPr>
        </p:nvSpPr>
        <p:spPr/>
        <p:txBody>
          <a:bodyPr/>
          <a:lstStyle/>
          <a:p>
            <a:fld id="{5543B79C-A465-4C6B-9946-02B24A40F41A}"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06598" y="543908"/>
            <a:ext cx="7909817" cy="778098"/>
          </a:xfrm>
        </p:spPr>
        <p:txBody>
          <a:bodyPr/>
          <a:lstStyle/>
          <a:p>
            <a:r>
              <a:rPr lang="en-US" altLang="ko-KR" sz="3200" dirty="0"/>
              <a:t>Table 4. Changes in staffing levels and nurse’s work conditions in Korean </a:t>
            </a:r>
            <a:r>
              <a:rPr lang="en-US" altLang="ko-KR" sz="3200" dirty="0" smtClean="0"/>
              <a:t>hospitals </a:t>
            </a:r>
            <a:r>
              <a:rPr lang="en-US" altLang="ko-KR" sz="3600" dirty="0"/>
              <a:t/>
            </a:r>
            <a:br>
              <a:rPr lang="en-US" altLang="ko-KR" sz="3600" dirty="0"/>
            </a:br>
            <a:endParaRPr lang="ko-KR" altLang="en-US" sz="3600" dirty="0"/>
          </a:p>
        </p:txBody>
      </p:sp>
      <p:graphicFrame>
        <p:nvGraphicFramePr>
          <p:cNvPr id="5" name="내용 개체 틀 4"/>
          <p:cNvGraphicFramePr>
            <a:graphicFrameLocks noGrp="1"/>
          </p:cNvGraphicFramePr>
          <p:nvPr>
            <p:ph idx="1"/>
            <p:extLst>
              <p:ext uri="{D42A27DB-BD31-4B8C-83A1-F6EECF244321}">
                <p14:modId xmlns:p14="http://schemas.microsoft.com/office/powerpoint/2010/main" val="994685978"/>
              </p:ext>
            </p:extLst>
          </p:nvPr>
        </p:nvGraphicFramePr>
        <p:xfrm>
          <a:off x="107506" y="1628800"/>
          <a:ext cx="8568950" cy="3332284"/>
        </p:xfrm>
        <a:graphic>
          <a:graphicData uri="http://schemas.openxmlformats.org/drawingml/2006/table">
            <a:tbl>
              <a:tblPr firstRow="1" bandRow="1">
                <a:tableStyleId>{5C22544A-7EE6-4342-B048-85BDC9FD1C3A}</a:tableStyleId>
              </a:tblPr>
              <a:tblGrid>
                <a:gridCol w="1490253"/>
                <a:gridCol w="814001"/>
                <a:gridCol w="648072"/>
                <a:gridCol w="504056"/>
                <a:gridCol w="504057"/>
                <a:gridCol w="504056"/>
                <a:gridCol w="576064"/>
                <a:gridCol w="504056"/>
                <a:gridCol w="648072"/>
                <a:gridCol w="576064"/>
                <a:gridCol w="699599"/>
                <a:gridCol w="457193"/>
                <a:gridCol w="643407"/>
              </a:tblGrid>
              <a:tr h="523344">
                <a:tc rowSpan="2">
                  <a:txBody>
                    <a:bodyPr/>
                    <a:lstStyle/>
                    <a:p>
                      <a:pPr algn="ctr" fontAlgn="b"/>
                      <a:r>
                        <a:rPr lang="ko-KR" sz="1300" b="0" i="0" u="none" strike="noStrike" dirty="0">
                          <a:solidFill>
                            <a:srgbClr val="000000"/>
                          </a:solidFill>
                          <a:latin typeface="Calibri"/>
                        </a:rPr>
                        <a:t>　</a:t>
                      </a:r>
                    </a:p>
                  </a:txBody>
                  <a:tcPr marL="6350" marR="6350" marT="6350" marB="0" anchor="ctr"/>
                </a:tc>
                <a:tc gridSpan="4">
                  <a:txBody>
                    <a:bodyPr/>
                    <a:lstStyle/>
                    <a:p>
                      <a:pPr algn="ctr" fontAlgn="b"/>
                      <a:r>
                        <a:rPr lang="en-US" sz="1600" b="0" i="0" u="none" strike="noStrike" dirty="0">
                          <a:solidFill>
                            <a:srgbClr val="000000"/>
                          </a:solidFill>
                          <a:latin typeface="Arial"/>
                        </a:rPr>
                        <a:t>Job </a:t>
                      </a:r>
                      <a:r>
                        <a:rPr lang="en-US" sz="1600" b="0" i="0" u="none" strike="noStrike" dirty="0" smtClean="0">
                          <a:solidFill>
                            <a:srgbClr val="000000"/>
                          </a:solidFill>
                          <a:latin typeface="Arial"/>
                        </a:rPr>
                        <a:t>satisfaction (%)</a:t>
                      </a:r>
                      <a:endParaRPr lang="ko-KR" sz="1600" b="0" i="0" u="none" strike="noStrike" dirty="0">
                        <a:solidFill>
                          <a:srgbClr val="000000"/>
                        </a:solidFill>
                        <a:latin typeface="Arial"/>
                      </a:endParaRPr>
                    </a:p>
                  </a:txBody>
                  <a:tcPr marL="6350" marR="6350" marT="6350" marB="0" anchor="ct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4">
                  <a:txBody>
                    <a:bodyPr/>
                    <a:lstStyle/>
                    <a:p>
                      <a:pPr algn="ctr" fontAlgn="b"/>
                      <a:r>
                        <a:rPr lang="en-US" sz="1600" b="0" i="0" u="none" strike="noStrike" dirty="0">
                          <a:solidFill>
                            <a:srgbClr val="000000"/>
                          </a:solidFill>
                          <a:latin typeface="Arial"/>
                        </a:rPr>
                        <a:t>High burn </a:t>
                      </a:r>
                      <a:r>
                        <a:rPr lang="en-US" sz="1600" b="0" i="0" u="none" strike="noStrike" dirty="0" smtClean="0">
                          <a:solidFill>
                            <a:srgbClr val="000000"/>
                          </a:solidFill>
                          <a:latin typeface="Arial"/>
                        </a:rPr>
                        <a:t>out</a:t>
                      </a:r>
                      <a:r>
                        <a:rPr lang="en-US" altLang="ko-KR" sz="1600" b="0" i="0" u="none" strike="noStrike" dirty="0" smtClean="0">
                          <a:solidFill>
                            <a:srgbClr val="000000"/>
                          </a:solidFill>
                          <a:latin typeface="Arial"/>
                        </a:rPr>
                        <a:t>(%)</a:t>
                      </a:r>
                      <a:endParaRPr lang="ko-KR" sz="1600" b="0" i="0" u="none" strike="noStrike" dirty="0">
                        <a:solidFill>
                          <a:srgbClr val="000000"/>
                        </a:solidFill>
                        <a:latin typeface="Arial"/>
                      </a:endParaRPr>
                    </a:p>
                  </a:txBody>
                  <a:tcPr marL="6350" marR="6350" marT="6350" marB="0" anchor="ct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4">
                  <a:txBody>
                    <a:bodyPr/>
                    <a:lstStyle/>
                    <a:p>
                      <a:pPr algn="ctr" fontAlgn="b"/>
                      <a:r>
                        <a:rPr lang="en-US" sz="1600" b="0" i="0" u="none" strike="noStrike" dirty="0">
                          <a:solidFill>
                            <a:srgbClr val="000000"/>
                          </a:solidFill>
                          <a:latin typeface="Arial"/>
                        </a:rPr>
                        <a:t>Intention to </a:t>
                      </a:r>
                      <a:r>
                        <a:rPr lang="en-US" sz="1600" b="0" i="0" u="none" strike="noStrike" dirty="0" smtClean="0">
                          <a:solidFill>
                            <a:srgbClr val="000000"/>
                          </a:solidFill>
                          <a:latin typeface="Arial"/>
                        </a:rPr>
                        <a:t>leave </a:t>
                      </a:r>
                      <a:r>
                        <a:rPr lang="en-US" altLang="ko-KR" sz="1600" b="0" i="0" u="none" strike="noStrike" dirty="0" smtClean="0">
                          <a:solidFill>
                            <a:srgbClr val="000000"/>
                          </a:solidFill>
                          <a:latin typeface="Arial"/>
                        </a:rPr>
                        <a:t>(%)</a:t>
                      </a:r>
                      <a:endParaRPr lang="ko-KR" sz="1600" b="0" i="0" u="none" strike="noStrike" dirty="0">
                        <a:solidFill>
                          <a:srgbClr val="000000"/>
                        </a:solidFill>
                        <a:latin typeface="Arial"/>
                      </a:endParaRPr>
                    </a:p>
                  </a:txBody>
                  <a:tcPr marL="6350" marR="6350" marT="6350" marB="0" anchor="ct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377627">
                <a:tc vMerge="1">
                  <a:txBody>
                    <a:bodyPr/>
                    <a:lstStyle/>
                    <a:p>
                      <a:pPr latinLnBrk="1"/>
                      <a:endParaRPr lang="ko-KR" altLang="en-US"/>
                    </a:p>
                  </a:txBody>
                  <a:tcPr/>
                </a:tc>
                <a:tc>
                  <a:txBody>
                    <a:bodyPr/>
                    <a:lstStyle/>
                    <a:p>
                      <a:pPr algn="ctr" fontAlgn="ctr"/>
                      <a:r>
                        <a:rPr lang="en-US" sz="1300" b="0" i="0" u="none" strike="noStrike" dirty="0">
                          <a:solidFill>
                            <a:srgbClr val="000000"/>
                          </a:solidFill>
                          <a:latin typeface="Arial"/>
                        </a:rPr>
                        <a:t>unsatisfied</a:t>
                      </a:r>
                      <a:endParaRPr lang="ko-KR" sz="1300" b="0" i="0" u="none" strike="noStrike" dirty="0">
                        <a:solidFill>
                          <a:srgbClr val="000000"/>
                        </a:solidFill>
                        <a:latin typeface="Arial"/>
                      </a:endParaRPr>
                    </a:p>
                  </a:txBody>
                  <a:tcPr marL="6350" marR="6350" marT="6350" marB="0" anchor="ctr"/>
                </a:tc>
                <a:tc>
                  <a:txBody>
                    <a:bodyPr/>
                    <a:lstStyle/>
                    <a:p>
                      <a:pPr algn="ctr" fontAlgn="ctr"/>
                      <a:r>
                        <a:rPr lang="en-US" sz="1300" b="0" i="0" u="none" strike="noStrike" dirty="0">
                          <a:solidFill>
                            <a:srgbClr val="000000"/>
                          </a:solidFill>
                          <a:latin typeface="Arial"/>
                        </a:rPr>
                        <a:t>satisfied</a:t>
                      </a:r>
                      <a:endParaRPr lang="ko-KR" sz="1300" b="0" i="0" u="none" strike="noStrike" dirty="0">
                        <a:solidFill>
                          <a:srgbClr val="000000"/>
                        </a:solidFill>
                        <a:latin typeface="Arial"/>
                      </a:endParaRPr>
                    </a:p>
                  </a:txBody>
                  <a:tcPr marL="6350" marR="6350" marT="6350" marB="0" anchor="ctr"/>
                </a:tc>
                <a:tc>
                  <a:txBody>
                    <a:bodyPr/>
                    <a:lstStyle/>
                    <a:p>
                      <a:pPr algn="ctr" fontAlgn="ctr"/>
                      <a:r>
                        <a:rPr lang="en-US" sz="1300" b="0" i="0" u="none" strike="noStrike" dirty="0">
                          <a:solidFill>
                            <a:srgbClr val="000000"/>
                          </a:solidFill>
                          <a:latin typeface="Arial"/>
                        </a:rPr>
                        <a:t>N</a:t>
                      </a:r>
                      <a:endParaRPr lang="ko-KR" sz="1300" b="0" i="0" u="none" strike="noStrike" dirty="0">
                        <a:solidFill>
                          <a:srgbClr val="000000"/>
                        </a:solidFill>
                        <a:latin typeface="Arial"/>
                      </a:endParaRPr>
                    </a:p>
                  </a:txBody>
                  <a:tcPr marL="6350" marR="6350" marT="6350" marB="0" anchor="ctr"/>
                </a:tc>
                <a:tc>
                  <a:txBody>
                    <a:bodyPr/>
                    <a:lstStyle/>
                    <a:p>
                      <a:pPr algn="ctr" fontAlgn="ctr"/>
                      <a:r>
                        <a:rPr lang="en-US" sz="1300" b="0" i="0" u="none" strike="noStrike" dirty="0">
                          <a:solidFill>
                            <a:srgbClr val="000000"/>
                          </a:solidFill>
                          <a:latin typeface="Arial"/>
                        </a:rPr>
                        <a:t>chi </a:t>
                      </a:r>
                      <a:r>
                        <a:rPr lang="en-US" sz="1300" b="0" i="0" u="none" strike="noStrike" dirty="0" err="1" smtClean="0">
                          <a:solidFill>
                            <a:srgbClr val="000000"/>
                          </a:solidFill>
                          <a:latin typeface="Arial"/>
                        </a:rPr>
                        <a:t>sq</a:t>
                      </a:r>
                      <a:endParaRPr lang="en-US" sz="1300" b="0" i="0" u="none" strike="noStrike" dirty="0" smtClean="0">
                        <a:solidFill>
                          <a:srgbClr val="000000"/>
                        </a:solidFill>
                        <a:latin typeface="Arial"/>
                      </a:endParaRPr>
                    </a:p>
                    <a:p>
                      <a:pPr algn="ctr" fontAlgn="ctr"/>
                      <a:r>
                        <a:rPr lang="en-US" altLang="ko-KR" sz="1300" b="0" i="0" u="none" strike="noStrike" dirty="0" smtClean="0">
                          <a:solidFill>
                            <a:srgbClr val="000000"/>
                          </a:solidFill>
                          <a:latin typeface="Arial"/>
                        </a:rPr>
                        <a:t>(p)</a:t>
                      </a:r>
                      <a:endParaRPr lang="ko-KR" sz="1300" b="0" i="0" u="none" strike="noStrike" dirty="0">
                        <a:solidFill>
                          <a:srgbClr val="000000"/>
                        </a:solidFill>
                        <a:latin typeface="Arial"/>
                      </a:endParaRPr>
                    </a:p>
                  </a:txBody>
                  <a:tcPr marL="6350" marR="6350" marT="6350" marB="0" anchor="ctr"/>
                </a:tc>
                <a:tc>
                  <a:txBody>
                    <a:bodyPr/>
                    <a:lstStyle/>
                    <a:p>
                      <a:pPr algn="ctr" fontAlgn="ctr"/>
                      <a:r>
                        <a:rPr lang="en-US" sz="1300" b="0" i="0" u="none" strike="noStrike" dirty="0">
                          <a:solidFill>
                            <a:srgbClr val="000000"/>
                          </a:solidFill>
                          <a:latin typeface="Arial"/>
                        </a:rPr>
                        <a:t>no</a:t>
                      </a:r>
                      <a:endParaRPr lang="ko-KR" sz="1300" b="0" i="0" u="none" strike="noStrike" dirty="0">
                        <a:solidFill>
                          <a:srgbClr val="000000"/>
                        </a:solidFill>
                        <a:latin typeface="Arial"/>
                      </a:endParaRPr>
                    </a:p>
                  </a:txBody>
                  <a:tcPr marL="6350" marR="6350" marT="6350" marB="0" anchor="ctr"/>
                </a:tc>
                <a:tc>
                  <a:txBody>
                    <a:bodyPr/>
                    <a:lstStyle/>
                    <a:p>
                      <a:pPr algn="ctr" fontAlgn="ctr"/>
                      <a:r>
                        <a:rPr lang="en-US" sz="1300" b="0" i="0" u="none" strike="noStrike">
                          <a:solidFill>
                            <a:srgbClr val="000000"/>
                          </a:solidFill>
                          <a:latin typeface="Arial"/>
                        </a:rPr>
                        <a:t>yes</a:t>
                      </a:r>
                      <a:endParaRPr lang="ko-KR" sz="1300" b="0" i="0" u="none" strike="noStrike">
                        <a:solidFill>
                          <a:srgbClr val="000000"/>
                        </a:solidFill>
                        <a:latin typeface="Arial"/>
                      </a:endParaRPr>
                    </a:p>
                  </a:txBody>
                  <a:tcPr marL="6350" marR="6350" marT="6350" marB="0" anchor="ctr"/>
                </a:tc>
                <a:tc>
                  <a:txBody>
                    <a:bodyPr/>
                    <a:lstStyle/>
                    <a:p>
                      <a:pPr algn="ctr" fontAlgn="ctr"/>
                      <a:r>
                        <a:rPr lang="en-US" sz="1300" b="0" i="0" u="none" strike="noStrike">
                          <a:solidFill>
                            <a:srgbClr val="000000"/>
                          </a:solidFill>
                          <a:latin typeface="Arial"/>
                        </a:rPr>
                        <a:t>N</a:t>
                      </a:r>
                      <a:endParaRPr lang="ko-KR" sz="1300" b="0" i="0" u="none" strike="noStrike">
                        <a:solidFill>
                          <a:srgbClr val="000000"/>
                        </a:solidFill>
                        <a:latin typeface="Arial"/>
                      </a:endParaRPr>
                    </a:p>
                  </a:txBody>
                  <a:tcPr marL="6350" marR="6350" marT="6350" marB="0" anchor="ctr"/>
                </a:tc>
                <a:tc>
                  <a:txBody>
                    <a:bodyPr/>
                    <a:lstStyle/>
                    <a:p>
                      <a:pPr algn="ctr" fontAlgn="ctr"/>
                      <a:r>
                        <a:rPr lang="en-US" sz="1300" b="0" i="0" u="none" strike="noStrike" dirty="0">
                          <a:solidFill>
                            <a:srgbClr val="000000"/>
                          </a:solidFill>
                          <a:latin typeface="Arial"/>
                        </a:rPr>
                        <a:t>chi </a:t>
                      </a:r>
                      <a:r>
                        <a:rPr lang="en-US" sz="1300" b="0" i="0" u="none" strike="noStrike" dirty="0" err="1" smtClean="0">
                          <a:solidFill>
                            <a:srgbClr val="000000"/>
                          </a:solidFill>
                          <a:latin typeface="Arial"/>
                        </a:rPr>
                        <a:t>sq</a:t>
                      </a:r>
                      <a:endParaRPr lang="en-US" sz="1300" b="0" i="0" u="none" strike="noStrike" dirty="0" smtClean="0">
                        <a:solidFill>
                          <a:srgbClr val="000000"/>
                        </a:solidFill>
                        <a:latin typeface="Arial"/>
                      </a:endParaRPr>
                    </a:p>
                    <a:p>
                      <a:pPr algn="ctr" fontAlgn="ctr"/>
                      <a:r>
                        <a:rPr lang="en-US" altLang="ko-KR" sz="1300" b="0" i="0" u="none" strike="noStrike" dirty="0" smtClean="0">
                          <a:solidFill>
                            <a:srgbClr val="000000"/>
                          </a:solidFill>
                          <a:latin typeface="Arial"/>
                        </a:rPr>
                        <a:t>(p)</a:t>
                      </a:r>
                      <a:endParaRPr lang="ko-KR" sz="1300" b="0" i="0" u="none" strike="noStrike" dirty="0">
                        <a:solidFill>
                          <a:srgbClr val="000000"/>
                        </a:solidFill>
                        <a:latin typeface="Arial"/>
                      </a:endParaRPr>
                    </a:p>
                  </a:txBody>
                  <a:tcPr marL="6350" marR="6350" marT="6350" marB="0" anchor="ctr"/>
                </a:tc>
                <a:tc>
                  <a:txBody>
                    <a:bodyPr/>
                    <a:lstStyle/>
                    <a:p>
                      <a:pPr algn="ctr" fontAlgn="ctr"/>
                      <a:r>
                        <a:rPr lang="en-US" sz="1300" b="0" i="0" u="none" strike="noStrike">
                          <a:solidFill>
                            <a:srgbClr val="000000"/>
                          </a:solidFill>
                          <a:latin typeface="Arial"/>
                        </a:rPr>
                        <a:t>no</a:t>
                      </a:r>
                      <a:endParaRPr lang="ko-KR" sz="1300" b="0" i="0" u="none" strike="noStrike">
                        <a:solidFill>
                          <a:srgbClr val="000000"/>
                        </a:solidFill>
                        <a:latin typeface="Arial"/>
                      </a:endParaRPr>
                    </a:p>
                  </a:txBody>
                  <a:tcPr marL="6350" marR="6350" marT="6350" marB="0" anchor="ctr"/>
                </a:tc>
                <a:tc>
                  <a:txBody>
                    <a:bodyPr/>
                    <a:lstStyle/>
                    <a:p>
                      <a:pPr algn="ctr" fontAlgn="ctr"/>
                      <a:r>
                        <a:rPr lang="en-US" sz="1300" b="0" i="0" u="none" strike="noStrike">
                          <a:solidFill>
                            <a:srgbClr val="000000"/>
                          </a:solidFill>
                          <a:latin typeface="Arial"/>
                        </a:rPr>
                        <a:t>yes</a:t>
                      </a:r>
                      <a:endParaRPr lang="ko-KR" sz="1300" b="0" i="0" u="none" strike="noStrike">
                        <a:solidFill>
                          <a:srgbClr val="000000"/>
                        </a:solidFill>
                        <a:latin typeface="Arial"/>
                      </a:endParaRPr>
                    </a:p>
                  </a:txBody>
                  <a:tcPr marL="6350" marR="6350" marT="6350" marB="0" anchor="ctr"/>
                </a:tc>
                <a:tc>
                  <a:txBody>
                    <a:bodyPr/>
                    <a:lstStyle/>
                    <a:p>
                      <a:pPr algn="ctr" fontAlgn="ctr"/>
                      <a:r>
                        <a:rPr lang="en-US" sz="1300" b="0" i="0" u="none" strike="noStrike" dirty="0">
                          <a:solidFill>
                            <a:srgbClr val="000000"/>
                          </a:solidFill>
                          <a:latin typeface="Arial"/>
                        </a:rPr>
                        <a:t>N</a:t>
                      </a:r>
                      <a:endParaRPr lang="ko-KR" sz="1300" b="0" i="0" u="none" strike="noStrike" dirty="0">
                        <a:solidFill>
                          <a:srgbClr val="000000"/>
                        </a:solidFill>
                        <a:latin typeface="Arial"/>
                      </a:endParaRPr>
                    </a:p>
                  </a:txBody>
                  <a:tcPr marL="6350" marR="6350" marT="6350" marB="0" anchor="ctr"/>
                </a:tc>
                <a:tc>
                  <a:txBody>
                    <a:bodyPr/>
                    <a:lstStyle/>
                    <a:p>
                      <a:pPr algn="ctr" fontAlgn="ctr"/>
                      <a:r>
                        <a:rPr lang="en-US" sz="1300" b="0" i="0" u="none" strike="noStrike" dirty="0">
                          <a:solidFill>
                            <a:srgbClr val="000000"/>
                          </a:solidFill>
                          <a:latin typeface="Arial"/>
                        </a:rPr>
                        <a:t>chi </a:t>
                      </a:r>
                      <a:r>
                        <a:rPr lang="en-US" sz="1300" b="0" i="0" u="none" strike="noStrike" dirty="0" err="1" smtClean="0">
                          <a:solidFill>
                            <a:srgbClr val="000000"/>
                          </a:solidFill>
                          <a:latin typeface="Arial"/>
                        </a:rPr>
                        <a:t>sq</a:t>
                      </a:r>
                      <a:endParaRPr lang="en-US" sz="1300" b="0" i="0" u="none" strike="noStrike" dirty="0" smtClean="0">
                        <a:solidFill>
                          <a:srgbClr val="000000"/>
                        </a:solidFill>
                        <a:latin typeface="Arial"/>
                      </a:endParaRPr>
                    </a:p>
                    <a:p>
                      <a:pPr algn="ctr" fontAlgn="ctr"/>
                      <a:r>
                        <a:rPr lang="en-US" sz="1300" b="0" i="0" u="none" strike="noStrike" dirty="0" smtClean="0">
                          <a:solidFill>
                            <a:srgbClr val="000000"/>
                          </a:solidFill>
                          <a:latin typeface="Arial"/>
                        </a:rPr>
                        <a:t>(p)</a:t>
                      </a:r>
                      <a:endParaRPr lang="ko-KR" sz="1300" b="0" i="0" u="none" strike="noStrike" dirty="0">
                        <a:solidFill>
                          <a:srgbClr val="000000"/>
                        </a:solidFill>
                        <a:latin typeface="Arial"/>
                      </a:endParaRPr>
                    </a:p>
                  </a:txBody>
                  <a:tcPr marL="6350" marR="6350" marT="6350" marB="0" anchor="ctr"/>
                </a:tc>
              </a:tr>
              <a:tr h="551101">
                <a:tc>
                  <a:txBody>
                    <a:bodyPr/>
                    <a:lstStyle/>
                    <a:p>
                      <a:pPr algn="ctr" fontAlgn="t"/>
                      <a:r>
                        <a:rPr lang="en-US" sz="1600" b="0" i="0" u="none" strike="noStrike" dirty="0">
                          <a:solidFill>
                            <a:srgbClr val="000000"/>
                          </a:solidFill>
                          <a:latin typeface="Arial"/>
                        </a:rPr>
                        <a:t>No change</a:t>
                      </a:r>
                      <a:endParaRPr lang="ko-KR" sz="1600" b="0" i="0" u="none" strike="noStrike" dirty="0">
                        <a:solidFill>
                          <a:srgbClr val="000000"/>
                        </a:solidFill>
                        <a:latin typeface="Arial"/>
                      </a:endParaRPr>
                    </a:p>
                  </a:txBody>
                  <a:tcPr marL="6350" marR="6350" marT="6350" marB="0" anchor="ctr"/>
                </a:tc>
                <a:tc>
                  <a:txBody>
                    <a:bodyPr/>
                    <a:lstStyle/>
                    <a:p>
                      <a:pPr algn="ctr" fontAlgn="t"/>
                      <a:r>
                        <a:rPr lang="en-US" sz="1300" b="0" i="0" u="none" strike="noStrike" dirty="0">
                          <a:solidFill>
                            <a:srgbClr val="000000"/>
                          </a:solidFill>
                          <a:latin typeface="Arial"/>
                        </a:rPr>
                        <a:t>70.72</a:t>
                      </a:r>
                      <a:endParaRPr lang="ko-KR" sz="1300" b="0" i="0" u="none" strike="noStrike" dirty="0">
                        <a:solidFill>
                          <a:srgbClr val="000000"/>
                        </a:solidFill>
                        <a:latin typeface="Arial"/>
                      </a:endParaRPr>
                    </a:p>
                  </a:txBody>
                  <a:tcPr marL="6350" marR="6350" marT="6350" marB="0" anchor="ctr"/>
                </a:tc>
                <a:tc>
                  <a:txBody>
                    <a:bodyPr/>
                    <a:lstStyle/>
                    <a:p>
                      <a:pPr algn="ctr" fontAlgn="t"/>
                      <a:r>
                        <a:rPr lang="en-US" sz="1300" b="0" i="0" u="none" strike="noStrike" dirty="0">
                          <a:solidFill>
                            <a:srgbClr val="000000"/>
                          </a:solidFill>
                          <a:latin typeface="Arial"/>
                        </a:rPr>
                        <a:t>29.28</a:t>
                      </a:r>
                      <a:endParaRPr lang="ko-KR" sz="1300" b="0" i="0" u="none" strike="noStrike" dirty="0">
                        <a:solidFill>
                          <a:srgbClr val="000000"/>
                        </a:solidFill>
                        <a:latin typeface="Arial"/>
                      </a:endParaRPr>
                    </a:p>
                  </a:txBody>
                  <a:tcPr marL="6350" marR="6350" marT="6350" marB="0" anchor="ctr"/>
                </a:tc>
                <a:tc>
                  <a:txBody>
                    <a:bodyPr/>
                    <a:lstStyle/>
                    <a:p>
                      <a:pPr algn="ctr" fontAlgn="t"/>
                      <a:r>
                        <a:rPr lang="en-US" sz="1300" b="0" i="0" u="none" strike="noStrike" dirty="0">
                          <a:solidFill>
                            <a:srgbClr val="000000"/>
                          </a:solidFill>
                          <a:latin typeface="Arial"/>
                        </a:rPr>
                        <a:t>567</a:t>
                      </a:r>
                      <a:endParaRPr lang="ko-KR" sz="1300" b="0" i="0" u="none" strike="noStrike" dirty="0">
                        <a:solidFill>
                          <a:srgbClr val="000000"/>
                        </a:solidFill>
                        <a:latin typeface="Arial"/>
                      </a:endParaRPr>
                    </a:p>
                  </a:txBody>
                  <a:tcPr marL="6350" marR="6350" marT="6350" marB="0" anchor="ctr"/>
                </a:tc>
                <a:tc>
                  <a:txBody>
                    <a:bodyPr/>
                    <a:lstStyle/>
                    <a:p>
                      <a:pPr algn="ctr" fontAlgn="t"/>
                      <a:r>
                        <a:rPr lang="en-US" sz="1300" b="0" i="0" u="none" strike="noStrike" dirty="0">
                          <a:solidFill>
                            <a:srgbClr val="000000"/>
                          </a:solidFill>
                          <a:latin typeface="Arial"/>
                        </a:rPr>
                        <a:t>5.463</a:t>
                      </a:r>
                      <a:endParaRPr lang="ko-KR" sz="1300" b="0" i="0" u="none" strike="noStrike" dirty="0">
                        <a:solidFill>
                          <a:srgbClr val="000000"/>
                        </a:solidFill>
                        <a:latin typeface="Arial"/>
                      </a:endParaRPr>
                    </a:p>
                  </a:txBody>
                  <a:tcPr marL="6350" marR="6350" marT="6350" marB="0" anchor="ctr"/>
                </a:tc>
                <a:tc>
                  <a:txBody>
                    <a:bodyPr/>
                    <a:lstStyle/>
                    <a:p>
                      <a:pPr algn="ctr" fontAlgn="t"/>
                      <a:r>
                        <a:rPr lang="en-US" sz="1300" b="0" i="0" u="none" strike="noStrike">
                          <a:solidFill>
                            <a:srgbClr val="000000"/>
                          </a:solidFill>
                          <a:latin typeface="Arial"/>
                        </a:rPr>
                        <a:t>25.09</a:t>
                      </a:r>
                      <a:endParaRPr lang="ko-KR" sz="1300" b="0" i="0" u="none" strike="noStrike">
                        <a:solidFill>
                          <a:srgbClr val="000000"/>
                        </a:solidFill>
                        <a:latin typeface="Arial"/>
                      </a:endParaRPr>
                    </a:p>
                  </a:txBody>
                  <a:tcPr marL="6350" marR="6350" marT="6350" marB="0" anchor="ctr"/>
                </a:tc>
                <a:tc>
                  <a:txBody>
                    <a:bodyPr/>
                    <a:lstStyle/>
                    <a:p>
                      <a:pPr algn="ctr" fontAlgn="t"/>
                      <a:r>
                        <a:rPr lang="en-US" sz="1300" b="0" i="0" u="none" strike="noStrike" dirty="0">
                          <a:solidFill>
                            <a:srgbClr val="000000"/>
                          </a:solidFill>
                          <a:latin typeface="Arial"/>
                        </a:rPr>
                        <a:t>74.91</a:t>
                      </a:r>
                      <a:endParaRPr lang="ko-KR" sz="1300" b="0" i="0" u="none" strike="noStrike" dirty="0">
                        <a:solidFill>
                          <a:srgbClr val="000000"/>
                        </a:solidFill>
                        <a:latin typeface="Arial"/>
                      </a:endParaRPr>
                    </a:p>
                  </a:txBody>
                  <a:tcPr marL="6350" marR="6350" marT="6350" marB="0" anchor="ctr"/>
                </a:tc>
                <a:tc>
                  <a:txBody>
                    <a:bodyPr/>
                    <a:lstStyle/>
                    <a:p>
                      <a:pPr algn="ctr" fontAlgn="t"/>
                      <a:r>
                        <a:rPr lang="en-US" sz="1300" b="0" i="0" u="none" strike="noStrike">
                          <a:solidFill>
                            <a:srgbClr val="000000"/>
                          </a:solidFill>
                          <a:latin typeface="Arial"/>
                        </a:rPr>
                        <a:t>562</a:t>
                      </a:r>
                      <a:endParaRPr lang="ko-KR" sz="1300" b="0" i="0" u="none" strike="noStrike">
                        <a:solidFill>
                          <a:srgbClr val="000000"/>
                        </a:solidFill>
                        <a:latin typeface="Arial"/>
                      </a:endParaRPr>
                    </a:p>
                  </a:txBody>
                  <a:tcPr marL="6350" marR="6350" marT="6350" marB="0" anchor="ctr"/>
                </a:tc>
                <a:tc>
                  <a:txBody>
                    <a:bodyPr/>
                    <a:lstStyle/>
                    <a:p>
                      <a:pPr algn="ctr" fontAlgn="t"/>
                      <a:r>
                        <a:rPr lang="en-US" sz="1300" b="0" i="0" u="none" strike="noStrike">
                          <a:solidFill>
                            <a:srgbClr val="000000"/>
                          </a:solidFill>
                          <a:latin typeface="Arial"/>
                        </a:rPr>
                        <a:t>4.53</a:t>
                      </a:r>
                      <a:endParaRPr lang="ko-KR" sz="1300" b="0" i="0" u="none" strike="noStrike">
                        <a:solidFill>
                          <a:srgbClr val="000000"/>
                        </a:solidFill>
                        <a:latin typeface="Arial"/>
                      </a:endParaRPr>
                    </a:p>
                  </a:txBody>
                  <a:tcPr marL="6350" marR="6350" marT="6350" marB="0" anchor="ctr"/>
                </a:tc>
                <a:tc>
                  <a:txBody>
                    <a:bodyPr/>
                    <a:lstStyle/>
                    <a:p>
                      <a:pPr algn="ctr" fontAlgn="t"/>
                      <a:r>
                        <a:rPr lang="en-US" sz="1300" b="0" i="0" u="none" strike="noStrike" dirty="0">
                          <a:solidFill>
                            <a:srgbClr val="000000"/>
                          </a:solidFill>
                          <a:latin typeface="Arial"/>
                        </a:rPr>
                        <a:t>63.09</a:t>
                      </a:r>
                      <a:endParaRPr lang="ko-KR" sz="1300" b="0" i="0" u="none" strike="noStrike" dirty="0">
                        <a:solidFill>
                          <a:srgbClr val="000000"/>
                        </a:solidFill>
                        <a:latin typeface="Arial"/>
                      </a:endParaRPr>
                    </a:p>
                  </a:txBody>
                  <a:tcPr marL="6350" marR="6350" marT="6350" marB="0" anchor="ctr"/>
                </a:tc>
                <a:tc>
                  <a:txBody>
                    <a:bodyPr/>
                    <a:lstStyle/>
                    <a:p>
                      <a:pPr algn="ctr" fontAlgn="t"/>
                      <a:r>
                        <a:rPr lang="en-US" sz="1300" b="0" i="0" u="none" strike="noStrike">
                          <a:solidFill>
                            <a:srgbClr val="000000"/>
                          </a:solidFill>
                          <a:latin typeface="Arial"/>
                        </a:rPr>
                        <a:t>36.91</a:t>
                      </a:r>
                      <a:endParaRPr lang="ko-KR" sz="1300" b="0" i="0" u="none" strike="noStrike">
                        <a:solidFill>
                          <a:srgbClr val="000000"/>
                        </a:solidFill>
                        <a:latin typeface="Arial"/>
                      </a:endParaRPr>
                    </a:p>
                  </a:txBody>
                  <a:tcPr marL="6350" marR="6350" marT="6350" marB="0" anchor="ctr"/>
                </a:tc>
                <a:tc>
                  <a:txBody>
                    <a:bodyPr/>
                    <a:lstStyle/>
                    <a:p>
                      <a:pPr algn="ctr" fontAlgn="t"/>
                      <a:r>
                        <a:rPr lang="en-US" sz="1300" b="0" i="0" u="none" strike="noStrike">
                          <a:solidFill>
                            <a:srgbClr val="000000"/>
                          </a:solidFill>
                          <a:latin typeface="Arial"/>
                        </a:rPr>
                        <a:t>550</a:t>
                      </a:r>
                      <a:endParaRPr lang="ko-KR" sz="1300" b="0" i="0" u="none" strike="noStrike">
                        <a:solidFill>
                          <a:srgbClr val="000000"/>
                        </a:solidFill>
                        <a:latin typeface="Arial"/>
                      </a:endParaRPr>
                    </a:p>
                  </a:txBody>
                  <a:tcPr marL="6350" marR="6350" marT="6350" marB="0" anchor="ctr"/>
                </a:tc>
                <a:tc>
                  <a:txBody>
                    <a:bodyPr/>
                    <a:lstStyle/>
                    <a:p>
                      <a:pPr algn="ctr" fontAlgn="ctr"/>
                      <a:r>
                        <a:rPr lang="en-US" sz="1300" b="0" i="0" u="none" strike="noStrike">
                          <a:solidFill>
                            <a:srgbClr val="000000"/>
                          </a:solidFill>
                          <a:latin typeface="Arial"/>
                        </a:rPr>
                        <a:t>6.993</a:t>
                      </a:r>
                      <a:endParaRPr lang="ko-KR" sz="1300" b="0" i="0" u="none" strike="noStrike">
                        <a:solidFill>
                          <a:srgbClr val="000000"/>
                        </a:solidFill>
                        <a:latin typeface="Arial"/>
                      </a:endParaRPr>
                    </a:p>
                  </a:txBody>
                  <a:tcPr marL="6350" marR="6350" marT="6350" marB="0" anchor="ctr"/>
                </a:tc>
              </a:tr>
              <a:tr h="781312">
                <a:tc>
                  <a:txBody>
                    <a:bodyPr/>
                    <a:lstStyle/>
                    <a:p>
                      <a:pPr algn="ctr" fontAlgn="t"/>
                      <a:r>
                        <a:rPr lang="en-US" sz="1600" b="0" i="0" u="none" strike="noStrike" dirty="0">
                          <a:solidFill>
                            <a:srgbClr val="000000"/>
                          </a:solidFill>
                          <a:latin typeface="Arial"/>
                        </a:rPr>
                        <a:t>Advanced by 1 grade</a:t>
                      </a:r>
                      <a:endParaRPr lang="ko-KR" sz="1600" b="0" i="0" u="none" strike="noStrike" dirty="0">
                        <a:solidFill>
                          <a:srgbClr val="000000"/>
                        </a:solidFill>
                        <a:latin typeface="Arial"/>
                      </a:endParaRPr>
                    </a:p>
                  </a:txBody>
                  <a:tcPr marL="6350" marR="6350" marT="6350" marB="0" anchor="ctr"/>
                </a:tc>
                <a:tc>
                  <a:txBody>
                    <a:bodyPr/>
                    <a:lstStyle/>
                    <a:p>
                      <a:pPr algn="ctr" fontAlgn="t"/>
                      <a:r>
                        <a:rPr lang="en-US" sz="1300" b="0" i="0" u="none" strike="noStrike" dirty="0">
                          <a:solidFill>
                            <a:srgbClr val="000000"/>
                          </a:solidFill>
                          <a:latin typeface="Arial"/>
                        </a:rPr>
                        <a:t>68.41</a:t>
                      </a:r>
                      <a:endParaRPr lang="ko-KR" sz="1300" b="0" i="0" u="none" strike="noStrike" dirty="0">
                        <a:solidFill>
                          <a:srgbClr val="000000"/>
                        </a:solidFill>
                        <a:latin typeface="Arial"/>
                      </a:endParaRPr>
                    </a:p>
                  </a:txBody>
                  <a:tcPr marL="6350" marR="6350" marT="6350" marB="0" anchor="ctr"/>
                </a:tc>
                <a:tc>
                  <a:txBody>
                    <a:bodyPr/>
                    <a:lstStyle/>
                    <a:p>
                      <a:pPr algn="ctr" fontAlgn="t"/>
                      <a:r>
                        <a:rPr lang="en-US" sz="1300" b="0" i="0" u="none" strike="noStrike" dirty="0">
                          <a:solidFill>
                            <a:srgbClr val="000000"/>
                          </a:solidFill>
                          <a:latin typeface="Arial"/>
                        </a:rPr>
                        <a:t>31.59</a:t>
                      </a:r>
                      <a:endParaRPr lang="ko-KR" sz="1300" b="0" i="0" u="none" strike="noStrike" dirty="0">
                        <a:solidFill>
                          <a:srgbClr val="000000"/>
                        </a:solidFill>
                        <a:latin typeface="Arial"/>
                      </a:endParaRPr>
                    </a:p>
                  </a:txBody>
                  <a:tcPr marL="6350" marR="6350" marT="6350" marB="0" anchor="ctr"/>
                </a:tc>
                <a:tc>
                  <a:txBody>
                    <a:bodyPr/>
                    <a:lstStyle/>
                    <a:p>
                      <a:pPr algn="ctr" fontAlgn="t"/>
                      <a:r>
                        <a:rPr lang="en-US" sz="1300" b="0" i="0" u="none" strike="noStrike">
                          <a:solidFill>
                            <a:srgbClr val="000000"/>
                          </a:solidFill>
                          <a:latin typeface="Arial"/>
                        </a:rPr>
                        <a:t>1089</a:t>
                      </a:r>
                      <a:endParaRPr lang="ko-KR" sz="1300" b="0" i="0" u="none" strike="noStrike">
                        <a:solidFill>
                          <a:srgbClr val="000000"/>
                        </a:solidFill>
                        <a:latin typeface="Arial"/>
                      </a:endParaRPr>
                    </a:p>
                  </a:txBody>
                  <a:tcPr marL="6350" marR="6350" marT="6350" marB="0" anchor="ctr"/>
                </a:tc>
                <a:tc>
                  <a:txBody>
                    <a:bodyPr/>
                    <a:lstStyle/>
                    <a:p>
                      <a:pPr algn="ctr" fontAlgn="t"/>
                      <a:r>
                        <a:rPr lang="en-US" altLang="ko-KR" sz="1300" b="0" i="0" u="none" strike="noStrike" dirty="0" smtClean="0">
                          <a:solidFill>
                            <a:srgbClr val="000000"/>
                          </a:solidFill>
                          <a:latin typeface="Arial"/>
                        </a:rPr>
                        <a:t>(</a:t>
                      </a:r>
                      <a:r>
                        <a:rPr lang="ko-KR" sz="1300" b="0" i="0" u="none" strike="noStrike" dirty="0" smtClean="0">
                          <a:solidFill>
                            <a:srgbClr val="000000"/>
                          </a:solidFill>
                          <a:latin typeface="Arial"/>
                        </a:rPr>
                        <a:t>0.065</a:t>
                      </a:r>
                      <a:r>
                        <a:rPr lang="en-US" altLang="ko-KR" sz="1300" b="0" i="0" u="none" strike="noStrike" dirty="0" smtClean="0">
                          <a:solidFill>
                            <a:srgbClr val="000000"/>
                          </a:solidFill>
                          <a:latin typeface="Arial"/>
                        </a:rPr>
                        <a:t>)</a:t>
                      </a:r>
                      <a:endParaRPr lang="ko-KR" sz="1300" b="0" i="0" u="none" strike="noStrike" dirty="0">
                        <a:solidFill>
                          <a:srgbClr val="000000"/>
                        </a:solidFill>
                        <a:latin typeface="Arial"/>
                      </a:endParaRPr>
                    </a:p>
                  </a:txBody>
                  <a:tcPr marL="6350" marR="6350" marT="6350" marB="0" anchor="ctr"/>
                </a:tc>
                <a:tc>
                  <a:txBody>
                    <a:bodyPr/>
                    <a:lstStyle/>
                    <a:p>
                      <a:pPr algn="ctr" fontAlgn="t"/>
                      <a:r>
                        <a:rPr lang="en-US" sz="1300" b="0" i="0" u="none" strike="noStrike" dirty="0">
                          <a:solidFill>
                            <a:srgbClr val="000000"/>
                          </a:solidFill>
                          <a:latin typeface="Arial"/>
                        </a:rPr>
                        <a:t>26.46</a:t>
                      </a:r>
                      <a:endParaRPr lang="ko-KR" sz="1300" b="0" i="0" u="none" strike="noStrike" dirty="0">
                        <a:solidFill>
                          <a:srgbClr val="000000"/>
                        </a:solidFill>
                        <a:latin typeface="Arial"/>
                      </a:endParaRPr>
                    </a:p>
                  </a:txBody>
                  <a:tcPr marL="6350" marR="6350" marT="6350" marB="0" anchor="ctr"/>
                </a:tc>
                <a:tc>
                  <a:txBody>
                    <a:bodyPr/>
                    <a:lstStyle/>
                    <a:p>
                      <a:pPr algn="ctr" fontAlgn="t"/>
                      <a:r>
                        <a:rPr lang="en-US" sz="1300" b="0" i="0" u="none" strike="noStrike">
                          <a:solidFill>
                            <a:srgbClr val="000000"/>
                          </a:solidFill>
                          <a:latin typeface="Arial"/>
                        </a:rPr>
                        <a:t>73.54</a:t>
                      </a:r>
                      <a:endParaRPr lang="ko-KR" sz="1300" b="0" i="0" u="none" strike="noStrike">
                        <a:solidFill>
                          <a:srgbClr val="000000"/>
                        </a:solidFill>
                        <a:latin typeface="Arial"/>
                      </a:endParaRPr>
                    </a:p>
                  </a:txBody>
                  <a:tcPr marL="6350" marR="6350" marT="6350" marB="0" anchor="ctr"/>
                </a:tc>
                <a:tc>
                  <a:txBody>
                    <a:bodyPr/>
                    <a:lstStyle/>
                    <a:p>
                      <a:pPr algn="ctr" fontAlgn="t"/>
                      <a:r>
                        <a:rPr lang="en-US" sz="1300" b="0" i="0" u="none" strike="noStrike">
                          <a:solidFill>
                            <a:srgbClr val="000000"/>
                          </a:solidFill>
                          <a:latin typeface="Arial"/>
                        </a:rPr>
                        <a:t>1077</a:t>
                      </a:r>
                      <a:endParaRPr lang="ko-KR" sz="1300" b="0" i="0" u="none" strike="noStrike">
                        <a:solidFill>
                          <a:srgbClr val="000000"/>
                        </a:solidFill>
                        <a:latin typeface="Arial"/>
                      </a:endParaRPr>
                    </a:p>
                  </a:txBody>
                  <a:tcPr marL="6350" marR="6350" marT="6350" marB="0" anchor="ctr"/>
                </a:tc>
                <a:tc>
                  <a:txBody>
                    <a:bodyPr/>
                    <a:lstStyle/>
                    <a:p>
                      <a:pPr algn="ctr" fontAlgn="t"/>
                      <a:r>
                        <a:rPr lang="en-US" altLang="ko-KR" sz="1300" b="0" i="0" u="none" strike="noStrike" dirty="0" smtClean="0">
                          <a:solidFill>
                            <a:srgbClr val="000000"/>
                          </a:solidFill>
                          <a:latin typeface="Arial"/>
                        </a:rPr>
                        <a:t>(</a:t>
                      </a:r>
                      <a:r>
                        <a:rPr lang="ko-KR" sz="1300" b="0" i="0" u="none" strike="noStrike" dirty="0" smtClean="0">
                          <a:solidFill>
                            <a:srgbClr val="000000"/>
                          </a:solidFill>
                          <a:latin typeface="Arial"/>
                        </a:rPr>
                        <a:t>0.104</a:t>
                      </a:r>
                      <a:r>
                        <a:rPr lang="en-US" altLang="ko-KR" sz="1300" b="0" i="0" u="none" strike="noStrike" dirty="0" smtClean="0">
                          <a:solidFill>
                            <a:srgbClr val="000000"/>
                          </a:solidFill>
                          <a:latin typeface="Arial"/>
                        </a:rPr>
                        <a:t>)</a:t>
                      </a:r>
                      <a:endParaRPr lang="ko-KR" sz="1300" b="0" i="0" u="none" strike="noStrike" dirty="0">
                        <a:solidFill>
                          <a:srgbClr val="000000"/>
                        </a:solidFill>
                        <a:latin typeface="Arial"/>
                      </a:endParaRPr>
                    </a:p>
                  </a:txBody>
                  <a:tcPr marL="6350" marR="6350" marT="6350" marB="0" anchor="ctr"/>
                </a:tc>
                <a:tc>
                  <a:txBody>
                    <a:bodyPr/>
                    <a:lstStyle/>
                    <a:p>
                      <a:pPr algn="ctr" fontAlgn="t"/>
                      <a:r>
                        <a:rPr lang="en-US" sz="1300" b="0" i="0" u="none" strike="noStrike" dirty="0">
                          <a:solidFill>
                            <a:srgbClr val="000000"/>
                          </a:solidFill>
                          <a:latin typeface="Arial"/>
                        </a:rPr>
                        <a:t>68.97</a:t>
                      </a:r>
                      <a:endParaRPr lang="ko-KR" sz="1300" b="0" i="0" u="none" strike="noStrike" dirty="0">
                        <a:solidFill>
                          <a:srgbClr val="000000"/>
                        </a:solidFill>
                        <a:latin typeface="Arial"/>
                      </a:endParaRPr>
                    </a:p>
                  </a:txBody>
                  <a:tcPr marL="6350" marR="6350" marT="6350" marB="0" anchor="ctr"/>
                </a:tc>
                <a:tc>
                  <a:txBody>
                    <a:bodyPr/>
                    <a:lstStyle/>
                    <a:p>
                      <a:pPr algn="ctr" fontAlgn="t"/>
                      <a:r>
                        <a:rPr lang="en-US" sz="1300" b="0" i="0" u="none" strike="noStrike">
                          <a:solidFill>
                            <a:srgbClr val="000000"/>
                          </a:solidFill>
                          <a:latin typeface="Arial"/>
                        </a:rPr>
                        <a:t>31.03</a:t>
                      </a:r>
                      <a:endParaRPr lang="ko-KR" sz="1300" b="0" i="0" u="none" strike="noStrike">
                        <a:solidFill>
                          <a:srgbClr val="000000"/>
                        </a:solidFill>
                        <a:latin typeface="Arial"/>
                      </a:endParaRPr>
                    </a:p>
                  </a:txBody>
                  <a:tcPr marL="6350" marR="6350" marT="6350" marB="0" anchor="ctr"/>
                </a:tc>
                <a:tc>
                  <a:txBody>
                    <a:bodyPr/>
                    <a:lstStyle/>
                    <a:p>
                      <a:pPr algn="ctr" fontAlgn="t"/>
                      <a:r>
                        <a:rPr lang="en-US" sz="1300" b="0" i="0" u="none" strike="noStrike">
                          <a:solidFill>
                            <a:srgbClr val="000000"/>
                          </a:solidFill>
                          <a:latin typeface="Arial"/>
                        </a:rPr>
                        <a:t>1070</a:t>
                      </a:r>
                      <a:endParaRPr lang="ko-KR" sz="1300" b="0" i="0" u="none" strike="noStrike">
                        <a:solidFill>
                          <a:srgbClr val="000000"/>
                        </a:solidFill>
                        <a:latin typeface="Arial"/>
                      </a:endParaRPr>
                    </a:p>
                  </a:txBody>
                  <a:tcPr marL="6350" marR="6350" marT="6350" marB="0" anchor="ctr"/>
                </a:tc>
                <a:tc>
                  <a:txBody>
                    <a:bodyPr/>
                    <a:lstStyle/>
                    <a:p>
                      <a:pPr algn="ctr" fontAlgn="ctr"/>
                      <a:r>
                        <a:rPr lang="en-US" altLang="ko-KR" sz="1300" b="0" i="0" u="none" strike="noStrike" dirty="0" smtClean="0">
                          <a:solidFill>
                            <a:srgbClr val="000000"/>
                          </a:solidFill>
                          <a:latin typeface="Arial"/>
                        </a:rPr>
                        <a:t>(</a:t>
                      </a:r>
                      <a:r>
                        <a:rPr lang="ko-KR" sz="1300" b="0" i="0" u="none" strike="noStrike" dirty="0" smtClean="0">
                          <a:solidFill>
                            <a:srgbClr val="000000"/>
                          </a:solidFill>
                          <a:latin typeface="Arial"/>
                        </a:rPr>
                        <a:t>0.032</a:t>
                      </a:r>
                      <a:r>
                        <a:rPr lang="en-US" altLang="ko-KR" sz="1300" b="0" i="0" u="none" strike="noStrike" dirty="0" smtClean="0">
                          <a:solidFill>
                            <a:srgbClr val="000000"/>
                          </a:solidFill>
                          <a:latin typeface="Arial"/>
                        </a:rPr>
                        <a:t>)</a:t>
                      </a:r>
                      <a:endParaRPr lang="ko-KR" sz="1300" b="0" i="0" u="none" strike="noStrike" dirty="0">
                        <a:solidFill>
                          <a:srgbClr val="000000"/>
                        </a:solidFill>
                        <a:latin typeface="Arial"/>
                      </a:endParaRPr>
                    </a:p>
                  </a:txBody>
                  <a:tcPr marL="6350" marR="6350" marT="6350" marB="0" anchor="ctr"/>
                </a:tc>
              </a:tr>
              <a:tr h="714427">
                <a:tc>
                  <a:txBody>
                    <a:bodyPr/>
                    <a:lstStyle/>
                    <a:p>
                      <a:pPr algn="ctr" fontAlgn="t"/>
                      <a:r>
                        <a:rPr lang="en-US" sz="1600" b="0" i="0" u="none" strike="noStrike" dirty="0">
                          <a:solidFill>
                            <a:srgbClr val="000000"/>
                          </a:solidFill>
                          <a:latin typeface="Arial"/>
                        </a:rPr>
                        <a:t>Advanced by 2+ grades</a:t>
                      </a:r>
                      <a:endParaRPr lang="ko-KR" sz="1600" b="0" i="0" u="none" strike="noStrike" dirty="0">
                        <a:solidFill>
                          <a:srgbClr val="000000"/>
                        </a:solidFill>
                        <a:latin typeface="Arial"/>
                      </a:endParaRPr>
                    </a:p>
                  </a:txBody>
                  <a:tcPr marL="6350" marR="6350" marT="6350" marB="0" anchor="ctr"/>
                </a:tc>
                <a:tc>
                  <a:txBody>
                    <a:bodyPr/>
                    <a:lstStyle/>
                    <a:p>
                      <a:pPr algn="ctr" fontAlgn="t"/>
                      <a:r>
                        <a:rPr lang="en-US" sz="1300" b="0" i="0" u="none" strike="noStrike">
                          <a:solidFill>
                            <a:srgbClr val="000000"/>
                          </a:solidFill>
                          <a:latin typeface="Arial"/>
                        </a:rPr>
                        <a:t>64.52</a:t>
                      </a:r>
                      <a:endParaRPr lang="ko-KR" sz="1300" b="0" i="0" u="none" strike="noStrike">
                        <a:solidFill>
                          <a:srgbClr val="000000"/>
                        </a:solidFill>
                        <a:latin typeface="Arial"/>
                      </a:endParaRPr>
                    </a:p>
                  </a:txBody>
                  <a:tcPr marL="6350" marR="6350" marT="6350" marB="0" anchor="ctr"/>
                </a:tc>
                <a:tc>
                  <a:txBody>
                    <a:bodyPr/>
                    <a:lstStyle/>
                    <a:p>
                      <a:pPr algn="ctr" fontAlgn="t"/>
                      <a:r>
                        <a:rPr lang="en-US" sz="1300" b="0" i="0" u="none" strike="noStrike">
                          <a:solidFill>
                            <a:srgbClr val="000000"/>
                          </a:solidFill>
                          <a:latin typeface="Arial"/>
                        </a:rPr>
                        <a:t>35.48</a:t>
                      </a:r>
                      <a:endParaRPr lang="ko-KR" sz="1300" b="0" i="0" u="none" strike="noStrike">
                        <a:solidFill>
                          <a:srgbClr val="000000"/>
                        </a:solidFill>
                        <a:latin typeface="Arial"/>
                      </a:endParaRPr>
                    </a:p>
                  </a:txBody>
                  <a:tcPr marL="6350" marR="6350" marT="6350" marB="0" anchor="ctr"/>
                </a:tc>
                <a:tc>
                  <a:txBody>
                    <a:bodyPr/>
                    <a:lstStyle/>
                    <a:p>
                      <a:pPr algn="ctr" fontAlgn="t"/>
                      <a:r>
                        <a:rPr lang="en-US" sz="1300" b="0" i="0" u="none" strike="noStrike">
                          <a:solidFill>
                            <a:srgbClr val="000000"/>
                          </a:solidFill>
                          <a:latin typeface="Arial"/>
                        </a:rPr>
                        <a:t>620</a:t>
                      </a:r>
                      <a:endParaRPr lang="ko-KR" sz="1300" b="0" i="0" u="none" strike="noStrike">
                        <a:solidFill>
                          <a:srgbClr val="000000"/>
                        </a:solidFill>
                        <a:latin typeface="Arial"/>
                      </a:endParaRPr>
                    </a:p>
                  </a:txBody>
                  <a:tcPr marL="6350" marR="6350" marT="6350" marB="0" anchor="ctr"/>
                </a:tc>
                <a:tc>
                  <a:txBody>
                    <a:bodyPr/>
                    <a:lstStyle/>
                    <a:p>
                      <a:pPr algn="ctr" fontAlgn="t"/>
                      <a:endParaRPr lang="ko-KR" sz="1300" b="0" i="0" u="none" strike="noStrike">
                        <a:solidFill>
                          <a:srgbClr val="000000"/>
                        </a:solidFill>
                        <a:latin typeface="맑은 고딕"/>
                      </a:endParaRPr>
                    </a:p>
                  </a:txBody>
                  <a:tcPr marL="6350" marR="6350" marT="6350" marB="0" anchor="ctr"/>
                </a:tc>
                <a:tc>
                  <a:txBody>
                    <a:bodyPr/>
                    <a:lstStyle/>
                    <a:p>
                      <a:pPr algn="ctr" fontAlgn="t"/>
                      <a:r>
                        <a:rPr lang="en-US" sz="1300" b="0" i="0" u="none" strike="noStrike" dirty="0">
                          <a:solidFill>
                            <a:srgbClr val="000000"/>
                          </a:solidFill>
                          <a:latin typeface="Arial"/>
                        </a:rPr>
                        <a:t>30.29</a:t>
                      </a:r>
                      <a:endParaRPr lang="ko-KR" sz="1300" b="0" i="0" u="none" strike="noStrike" dirty="0">
                        <a:solidFill>
                          <a:srgbClr val="000000"/>
                        </a:solidFill>
                        <a:latin typeface="Arial"/>
                      </a:endParaRPr>
                    </a:p>
                  </a:txBody>
                  <a:tcPr marL="6350" marR="6350" marT="6350" marB="0" anchor="ctr"/>
                </a:tc>
                <a:tc>
                  <a:txBody>
                    <a:bodyPr/>
                    <a:lstStyle/>
                    <a:p>
                      <a:pPr algn="ctr" fontAlgn="t"/>
                      <a:r>
                        <a:rPr lang="en-US" sz="1300" b="0" i="0" u="none" strike="noStrike" dirty="0">
                          <a:solidFill>
                            <a:srgbClr val="000000"/>
                          </a:solidFill>
                          <a:latin typeface="Arial"/>
                        </a:rPr>
                        <a:t>69.71</a:t>
                      </a:r>
                      <a:endParaRPr lang="ko-KR" sz="1300" b="0" i="0" u="none" strike="noStrike" dirty="0">
                        <a:solidFill>
                          <a:srgbClr val="000000"/>
                        </a:solidFill>
                        <a:latin typeface="Arial"/>
                      </a:endParaRPr>
                    </a:p>
                  </a:txBody>
                  <a:tcPr marL="6350" marR="6350" marT="6350" marB="0" anchor="ctr"/>
                </a:tc>
                <a:tc>
                  <a:txBody>
                    <a:bodyPr/>
                    <a:lstStyle/>
                    <a:p>
                      <a:pPr algn="ctr" fontAlgn="t"/>
                      <a:r>
                        <a:rPr lang="en-US" sz="1300" b="0" i="0" u="none" strike="noStrike" dirty="0">
                          <a:solidFill>
                            <a:srgbClr val="000000"/>
                          </a:solidFill>
                          <a:latin typeface="Arial"/>
                        </a:rPr>
                        <a:t>614</a:t>
                      </a:r>
                      <a:endParaRPr lang="ko-KR" sz="1300" b="0" i="0" u="none" strike="noStrike" dirty="0">
                        <a:solidFill>
                          <a:srgbClr val="000000"/>
                        </a:solidFill>
                        <a:latin typeface="Arial"/>
                      </a:endParaRPr>
                    </a:p>
                  </a:txBody>
                  <a:tcPr marL="6350" marR="6350" marT="6350" marB="0" anchor="ctr"/>
                </a:tc>
                <a:tc>
                  <a:txBody>
                    <a:bodyPr/>
                    <a:lstStyle/>
                    <a:p>
                      <a:pPr algn="ctr" fontAlgn="t"/>
                      <a:endParaRPr lang="ko-KR" sz="1300" b="0" i="0" u="none" strike="noStrike" dirty="0">
                        <a:solidFill>
                          <a:srgbClr val="000000"/>
                        </a:solidFill>
                        <a:latin typeface="맑은 고딕"/>
                      </a:endParaRPr>
                    </a:p>
                  </a:txBody>
                  <a:tcPr marL="6350" marR="6350" marT="6350" marB="0" anchor="ctr"/>
                </a:tc>
                <a:tc>
                  <a:txBody>
                    <a:bodyPr/>
                    <a:lstStyle/>
                    <a:p>
                      <a:pPr algn="ctr" fontAlgn="t"/>
                      <a:r>
                        <a:rPr lang="en-US" sz="1300" b="0" i="0" u="none" strike="noStrike" dirty="0">
                          <a:solidFill>
                            <a:srgbClr val="000000"/>
                          </a:solidFill>
                          <a:latin typeface="Arial"/>
                        </a:rPr>
                        <a:t>69.36</a:t>
                      </a:r>
                      <a:endParaRPr lang="ko-KR" sz="1300" b="0" i="0" u="none" strike="noStrike" dirty="0">
                        <a:solidFill>
                          <a:srgbClr val="000000"/>
                        </a:solidFill>
                        <a:latin typeface="Arial"/>
                      </a:endParaRPr>
                    </a:p>
                  </a:txBody>
                  <a:tcPr marL="6350" marR="6350" marT="6350" marB="0" anchor="ctr"/>
                </a:tc>
                <a:tc>
                  <a:txBody>
                    <a:bodyPr/>
                    <a:lstStyle/>
                    <a:p>
                      <a:pPr algn="ctr" fontAlgn="t"/>
                      <a:r>
                        <a:rPr lang="en-US" sz="1300" b="0" i="0" u="none" strike="noStrike">
                          <a:solidFill>
                            <a:srgbClr val="000000"/>
                          </a:solidFill>
                          <a:latin typeface="Arial"/>
                        </a:rPr>
                        <a:t>30.64</a:t>
                      </a:r>
                      <a:endParaRPr lang="ko-KR" sz="1300" b="0" i="0" u="none" strike="noStrike">
                        <a:solidFill>
                          <a:srgbClr val="000000"/>
                        </a:solidFill>
                        <a:latin typeface="Arial"/>
                      </a:endParaRPr>
                    </a:p>
                  </a:txBody>
                  <a:tcPr marL="6350" marR="6350" marT="6350" marB="0" anchor="ctr"/>
                </a:tc>
                <a:tc>
                  <a:txBody>
                    <a:bodyPr/>
                    <a:lstStyle/>
                    <a:p>
                      <a:pPr algn="ctr" fontAlgn="t"/>
                      <a:r>
                        <a:rPr lang="en-US" sz="1300" b="0" i="0" u="none" strike="noStrike">
                          <a:solidFill>
                            <a:srgbClr val="000000"/>
                          </a:solidFill>
                          <a:latin typeface="Arial"/>
                        </a:rPr>
                        <a:t>607</a:t>
                      </a:r>
                      <a:endParaRPr lang="ko-KR" sz="1300" b="0" i="0" u="none" strike="noStrike">
                        <a:solidFill>
                          <a:srgbClr val="000000"/>
                        </a:solidFill>
                        <a:latin typeface="Arial"/>
                      </a:endParaRPr>
                    </a:p>
                  </a:txBody>
                  <a:tcPr marL="6350" marR="6350" marT="6350" marB="0" anchor="ctr"/>
                </a:tc>
                <a:tc>
                  <a:txBody>
                    <a:bodyPr/>
                    <a:lstStyle/>
                    <a:p>
                      <a:pPr algn="ctr" fontAlgn="ctr"/>
                      <a:endParaRPr lang="ko-KR" sz="1300" b="0" i="0" u="none" strike="noStrike">
                        <a:solidFill>
                          <a:srgbClr val="000000"/>
                        </a:solidFill>
                        <a:latin typeface="맑은 고딕"/>
                      </a:endParaRPr>
                    </a:p>
                  </a:txBody>
                  <a:tcPr marL="6350" marR="6350" marT="6350" marB="0" anchor="ctr"/>
                </a:tc>
              </a:tr>
              <a:tr h="359510">
                <a:tc>
                  <a:txBody>
                    <a:bodyPr/>
                    <a:lstStyle/>
                    <a:p>
                      <a:pPr algn="ctr" fontAlgn="t"/>
                      <a:r>
                        <a:rPr lang="en-US" sz="1300" b="0" i="0" u="none" strike="noStrike">
                          <a:solidFill>
                            <a:srgbClr val="000000"/>
                          </a:solidFill>
                          <a:latin typeface="Arial"/>
                        </a:rPr>
                        <a:t>N</a:t>
                      </a:r>
                      <a:endParaRPr lang="ko-KR" sz="1300" b="0" i="0" u="none" strike="noStrike">
                        <a:solidFill>
                          <a:srgbClr val="000000"/>
                        </a:solidFill>
                        <a:latin typeface="Arial"/>
                      </a:endParaRPr>
                    </a:p>
                  </a:txBody>
                  <a:tcPr marL="6350" marR="6350" marT="6350" marB="0" anchor="ctr"/>
                </a:tc>
                <a:tc>
                  <a:txBody>
                    <a:bodyPr/>
                    <a:lstStyle/>
                    <a:p>
                      <a:pPr algn="ctr" fontAlgn="t"/>
                      <a:r>
                        <a:rPr lang="en-US" sz="1300" b="0" i="0" u="none" strike="noStrike">
                          <a:solidFill>
                            <a:srgbClr val="000000"/>
                          </a:solidFill>
                          <a:latin typeface="Arial"/>
                        </a:rPr>
                        <a:t>67.93</a:t>
                      </a:r>
                      <a:endParaRPr lang="ko-KR" sz="1300" b="0" i="0" u="none" strike="noStrike">
                        <a:solidFill>
                          <a:srgbClr val="000000"/>
                        </a:solidFill>
                        <a:latin typeface="Arial"/>
                      </a:endParaRPr>
                    </a:p>
                  </a:txBody>
                  <a:tcPr marL="6350" marR="6350" marT="6350" marB="0" anchor="ctr"/>
                </a:tc>
                <a:tc>
                  <a:txBody>
                    <a:bodyPr/>
                    <a:lstStyle/>
                    <a:p>
                      <a:pPr algn="ctr" fontAlgn="t"/>
                      <a:r>
                        <a:rPr lang="en-US" sz="1300" b="0" i="0" u="none" strike="noStrike">
                          <a:solidFill>
                            <a:srgbClr val="000000"/>
                          </a:solidFill>
                          <a:latin typeface="Arial"/>
                        </a:rPr>
                        <a:t>32.07</a:t>
                      </a:r>
                      <a:endParaRPr lang="ko-KR" sz="1300" b="0" i="0" u="none" strike="noStrike">
                        <a:solidFill>
                          <a:srgbClr val="000000"/>
                        </a:solidFill>
                        <a:latin typeface="Arial"/>
                      </a:endParaRPr>
                    </a:p>
                  </a:txBody>
                  <a:tcPr marL="6350" marR="6350" marT="6350" marB="0" anchor="ctr"/>
                </a:tc>
                <a:tc>
                  <a:txBody>
                    <a:bodyPr/>
                    <a:lstStyle/>
                    <a:p>
                      <a:pPr algn="ctr" fontAlgn="t"/>
                      <a:r>
                        <a:rPr lang="en-US" sz="1300" b="0" i="0" u="none" strike="noStrike">
                          <a:solidFill>
                            <a:srgbClr val="000000"/>
                          </a:solidFill>
                          <a:latin typeface="Arial"/>
                        </a:rPr>
                        <a:t>2276</a:t>
                      </a:r>
                      <a:endParaRPr lang="ko-KR" sz="1300" b="0" i="0" u="none" strike="noStrike">
                        <a:solidFill>
                          <a:srgbClr val="000000"/>
                        </a:solidFill>
                        <a:latin typeface="Arial"/>
                      </a:endParaRPr>
                    </a:p>
                  </a:txBody>
                  <a:tcPr marL="6350" marR="6350" marT="6350" marB="0" anchor="ctr"/>
                </a:tc>
                <a:tc>
                  <a:txBody>
                    <a:bodyPr/>
                    <a:lstStyle/>
                    <a:p>
                      <a:pPr algn="ctr" fontAlgn="t"/>
                      <a:r>
                        <a:rPr lang="ko-KR" sz="1300" b="0" i="0" u="none" strike="noStrike">
                          <a:solidFill>
                            <a:srgbClr val="000000"/>
                          </a:solidFill>
                          <a:latin typeface="맑은 고딕"/>
                        </a:rPr>
                        <a:t>　</a:t>
                      </a:r>
                    </a:p>
                  </a:txBody>
                  <a:tcPr marL="6350" marR="6350" marT="6350" marB="0" anchor="ctr"/>
                </a:tc>
                <a:tc>
                  <a:txBody>
                    <a:bodyPr/>
                    <a:lstStyle/>
                    <a:p>
                      <a:pPr algn="ctr" fontAlgn="t"/>
                      <a:r>
                        <a:rPr lang="en-US" sz="1300" b="0" i="0" u="none" strike="noStrike">
                          <a:solidFill>
                            <a:srgbClr val="000000"/>
                          </a:solidFill>
                          <a:latin typeface="Arial"/>
                        </a:rPr>
                        <a:t>27.16</a:t>
                      </a:r>
                      <a:endParaRPr lang="ko-KR" sz="1300" b="0" i="0" u="none" strike="noStrike">
                        <a:solidFill>
                          <a:srgbClr val="000000"/>
                        </a:solidFill>
                        <a:latin typeface="Arial"/>
                      </a:endParaRPr>
                    </a:p>
                  </a:txBody>
                  <a:tcPr marL="6350" marR="6350" marT="6350" marB="0" anchor="ctr"/>
                </a:tc>
                <a:tc>
                  <a:txBody>
                    <a:bodyPr/>
                    <a:lstStyle/>
                    <a:p>
                      <a:pPr algn="ctr" fontAlgn="t"/>
                      <a:r>
                        <a:rPr lang="en-US" sz="1300" b="0" i="0" u="none" strike="noStrike">
                          <a:solidFill>
                            <a:srgbClr val="000000"/>
                          </a:solidFill>
                          <a:latin typeface="Arial"/>
                        </a:rPr>
                        <a:t>72.84</a:t>
                      </a:r>
                      <a:endParaRPr lang="ko-KR" sz="1300" b="0" i="0" u="none" strike="noStrike">
                        <a:solidFill>
                          <a:srgbClr val="000000"/>
                        </a:solidFill>
                        <a:latin typeface="Arial"/>
                      </a:endParaRPr>
                    </a:p>
                  </a:txBody>
                  <a:tcPr marL="6350" marR="6350" marT="6350" marB="0" anchor="ctr"/>
                </a:tc>
                <a:tc>
                  <a:txBody>
                    <a:bodyPr/>
                    <a:lstStyle/>
                    <a:p>
                      <a:pPr algn="ctr" fontAlgn="t"/>
                      <a:r>
                        <a:rPr lang="en-US" sz="1300" b="0" i="0" u="none" strike="noStrike">
                          <a:solidFill>
                            <a:srgbClr val="000000"/>
                          </a:solidFill>
                          <a:latin typeface="Arial"/>
                        </a:rPr>
                        <a:t>2253</a:t>
                      </a:r>
                      <a:endParaRPr lang="ko-KR" sz="1300" b="0" i="0" u="none" strike="noStrike">
                        <a:solidFill>
                          <a:srgbClr val="000000"/>
                        </a:solidFill>
                        <a:latin typeface="Arial"/>
                      </a:endParaRPr>
                    </a:p>
                  </a:txBody>
                  <a:tcPr marL="6350" marR="6350" marT="6350" marB="0" anchor="ctr"/>
                </a:tc>
                <a:tc>
                  <a:txBody>
                    <a:bodyPr/>
                    <a:lstStyle/>
                    <a:p>
                      <a:pPr algn="ctr" fontAlgn="t"/>
                      <a:r>
                        <a:rPr lang="ko-KR" sz="1300" b="0" i="0" u="none" strike="noStrike" dirty="0">
                          <a:solidFill>
                            <a:srgbClr val="000000"/>
                          </a:solidFill>
                          <a:latin typeface="맑은 고딕"/>
                        </a:rPr>
                        <a:t>　</a:t>
                      </a:r>
                    </a:p>
                  </a:txBody>
                  <a:tcPr marL="6350" marR="6350" marT="6350" marB="0" anchor="ctr"/>
                </a:tc>
                <a:tc>
                  <a:txBody>
                    <a:bodyPr/>
                    <a:lstStyle/>
                    <a:p>
                      <a:pPr algn="ctr" fontAlgn="t"/>
                      <a:r>
                        <a:rPr lang="en-US" sz="1300" b="0" i="0" u="none" strike="noStrike" dirty="0">
                          <a:solidFill>
                            <a:srgbClr val="000000"/>
                          </a:solidFill>
                          <a:latin typeface="Arial"/>
                        </a:rPr>
                        <a:t>67.62</a:t>
                      </a:r>
                      <a:endParaRPr lang="ko-KR" sz="1300" b="0" i="0" u="none" strike="noStrike" dirty="0">
                        <a:solidFill>
                          <a:srgbClr val="000000"/>
                        </a:solidFill>
                        <a:latin typeface="Arial"/>
                      </a:endParaRPr>
                    </a:p>
                  </a:txBody>
                  <a:tcPr marL="6350" marR="6350" marT="6350" marB="0" anchor="ctr"/>
                </a:tc>
                <a:tc>
                  <a:txBody>
                    <a:bodyPr/>
                    <a:lstStyle/>
                    <a:p>
                      <a:pPr algn="ctr" fontAlgn="t"/>
                      <a:r>
                        <a:rPr lang="en-US" sz="1300" b="0" i="0" u="none" strike="noStrike" dirty="0">
                          <a:solidFill>
                            <a:srgbClr val="000000"/>
                          </a:solidFill>
                          <a:latin typeface="Arial"/>
                        </a:rPr>
                        <a:t>32.38</a:t>
                      </a:r>
                      <a:endParaRPr lang="ko-KR" sz="1300" b="0" i="0" u="none" strike="noStrike" dirty="0">
                        <a:solidFill>
                          <a:srgbClr val="000000"/>
                        </a:solidFill>
                        <a:latin typeface="Arial"/>
                      </a:endParaRPr>
                    </a:p>
                  </a:txBody>
                  <a:tcPr marL="6350" marR="6350" marT="6350" marB="0" anchor="ctr"/>
                </a:tc>
                <a:tc>
                  <a:txBody>
                    <a:bodyPr/>
                    <a:lstStyle/>
                    <a:p>
                      <a:pPr algn="ctr" fontAlgn="t"/>
                      <a:r>
                        <a:rPr lang="en-US" sz="1300" b="0" i="0" u="none" strike="noStrike" dirty="0">
                          <a:solidFill>
                            <a:srgbClr val="000000"/>
                          </a:solidFill>
                          <a:latin typeface="Arial"/>
                        </a:rPr>
                        <a:t>2227</a:t>
                      </a:r>
                      <a:endParaRPr lang="ko-KR" sz="1300" b="0" i="0" u="none" strike="noStrike" dirty="0">
                        <a:solidFill>
                          <a:srgbClr val="000000"/>
                        </a:solidFill>
                        <a:latin typeface="Arial"/>
                      </a:endParaRPr>
                    </a:p>
                  </a:txBody>
                  <a:tcPr marL="6350" marR="6350" marT="6350" marB="0" anchor="ctr"/>
                </a:tc>
                <a:tc>
                  <a:txBody>
                    <a:bodyPr/>
                    <a:lstStyle/>
                    <a:p>
                      <a:pPr algn="ctr" fontAlgn="ctr"/>
                      <a:r>
                        <a:rPr lang="ko-KR" sz="1300" b="0" i="0" u="none" strike="noStrike" dirty="0">
                          <a:solidFill>
                            <a:srgbClr val="000000"/>
                          </a:solidFill>
                          <a:latin typeface="맑은 고딕"/>
                        </a:rPr>
                        <a:t>　</a:t>
                      </a:r>
                    </a:p>
                  </a:txBody>
                  <a:tcPr marL="6350" marR="6350" marT="6350" marB="0" anchor="ctr"/>
                </a:tc>
              </a:tr>
            </a:tbl>
          </a:graphicData>
        </a:graphic>
      </p:graphicFrame>
      <p:sp>
        <p:nvSpPr>
          <p:cNvPr id="3" name="슬라이드 번호 개체 틀 2"/>
          <p:cNvSpPr>
            <a:spLocks noGrp="1"/>
          </p:cNvSpPr>
          <p:nvPr>
            <p:ph type="sldNum" sz="quarter" idx="12"/>
          </p:nvPr>
        </p:nvSpPr>
        <p:spPr/>
        <p:txBody>
          <a:bodyPr/>
          <a:lstStyle/>
          <a:p>
            <a:fld id="{5543B79C-A465-4C6B-9946-02B24A40F41A}" type="slidenum">
              <a:rPr lang="en-US" smtClean="0"/>
              <a:pPr/>
              <a:t>22</a:t>
            </a:fld>
            <a:endParaRPr lang="en-US"/>
          </a:p>
        </p:txBody>
      </p:sp>
      <p:sp>
        <p:nvSpPr>
          <p:cNvPr id="7" name="모서리가 둥근 직사각형 6"/>
          <p:cNvSpPr/>
          <p:nvPr/>
        </p:nvSpPr>
        <p:spPr>
          <a:xfrm>
            <a:off x="2411760" y="2204864"/>
            <a:ext cx="720080" cy="273630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 name="모서리가 둥근 직사각형 7"/>
          <p:cNvSpPr/>
          <p:nvPr/>
        </p:nvSpPr>
        <p:spPr>
          <a:xfrm>
            <a:off x="4499992" y="2132856"/>
            <a:ext cx="720080" cy="288032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모서리가 둥근 직사각형 8"/>
          <p:cNvSpPr/>
          <p:nvPr/>
        </p:nvSpPr>
        <p:spPr>
          <a:xfrm>
            <a:off x="6876256" y="2204864"/>
            <a:ext cx="720080" cy="273630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내용 개체 틀 3"/>
          <p:cNvGraphicFramePr>
            <a:graphicFrameLocks noGrp="1"/>
          </p:cNvGraphicFramePr>
          <p:nvPr>
            <p:ph idx="1"/>
            <p:extLst>
              <p:ext uri="{D42A27DB-BD31-4B8C-83A1-F6EECF244321}">
                <p14:modId xmlns:p14="http://schemas.microsoft.com/office/powerpoint/2010/main" val="3953907221"/>
              </p:ext>
            </p:extLst>
          </p:nvPr>
        </p:nvGraphicFramePr>
        <p:xfrm>
          <a:off x="251520" y="1096933"/>
          <a:ext cx="8496944" cy="3124154"/>
        </p:xfrm>
        <a:graphic>
          <a:graphicData uri="http://schemas.openxmlformats.org/drawingml/2006/table">
            <a:tbl>
              <a:tblPr firstRow="1" bandRow="1">
                <a:tableStyleId>{5C22544A-7EE6-4342-B048-85BDC9FD1C3A}</a:tableStyleId>
              </a:tblPr>
              <a:tblGrid>
                <a:gridCol w="2088232"/>
                <a:gridCol w="864096"/>
                <a:gridCol w="467548"/>
                <a:gridCol w="828596"/>
                <a:gridCol w="864096"/>
                <a:gridCol w="576064"/>
                <a:gridCol w="712168"/>
                <a:gridCol w="914400"/>
                <a:gridCol w="713188"/>
                <a:gridCol w="468556"/>
              </a:tblGrid>
              <a:tr h="713711">
                <a:tc>
                  <a:txBody>
                    <a:bodyPr/>
                    <a:lstStyle/>
                    <a:p>
                      <a:pPr algn="ctr" fontAlgn="ctr"/>
                      <a:r>
                        <a:rPr lang="en-US" sz="1300" b="0" i="0" u="none" strike="noStrike" dirty="0" smtClean="0">
                          <a:solidFill>
                            <a:srgbClr val="000000"/>
                          </a:solidFill>
                          <a:latin typeface="+mn-ea"/>
                          <a:ea typeface="+mn-ea"/>
                        </a:rPr>
                        <a:t>Dependent variables</a:t>
                      </a:r>
                      <a:endParaRPr lang="ko-KR" sz="1300" b="0" i="0" u="none" strike="noStrike" dirty="0">
                        <a:solidFill>
                          <a:srgbClr val="000000"/>
                        </a:solidFill>
                        <a:latin typeface="+mn-ea"/>
                        <a:ea typeface="+mn-ea"/>
                      </a:endParaRPr>
                    </a:p>
                  </a:txBody>
                  <a:tcPr marL="6350" marR="6350" marT="6350" marB="0" anchor="ctr"/>
                </a:tc>
                <a:tc gridSpan="3">
                  <a:txBody>
                    <a:bodyPr/>
                    <a:lstStyle/>
                    <a:p>
                      <a:pPr algn="ctr" fontAlgn="ctr"/>
                      <a:r>
                        <a:rPr lang="en-US" sz="1600" b="0" i="0" u="none" strike="noStrike" dirty="0">
                          <a:solidFill>
                            <a:srgbClr val="000000"/>
                          </a:solidFill>
                          <a:latin typeface="+mn-ea"/>
                          <a:ea typeface="+mn-ea"/>
                        </a:rPr>
                        <a:t>Job Satisfaction</a:t>
                      </a:r>
                      <a:endParaRPr lang="ko-KR" sz="1600" b="0" i="0" u="none" strike="noStrike" dirty="0">
                        <a:solidFill>
                          <a:srgbClr val="000000"/>
                        </a:solidFill>
                        <a:latin typeface="+mn-ea"/>
                        <a:ea typeface="+mn-ea"/>
                      </a:endParaRPr>
                    </a:p>
                  </a:txBody>
                  <a:tcPr marL="6350" marR="6350" marT="6350" marB="0" anchor="ctr"/>
                </a:tc>
                <a:tc hMerge="1">
                  <a:txBody>
                    <a:bodyPr/>
                    <a:lstStyle/>
                    <a:p>
                      <a:pPr latinLnBrk="1"/>
                      <a:endParaRPr lang="ko-KR" altLang="en-US"/>
                    </a:p>
                  </a:txBody>
                  <a:tcPr/>
                </a:tc>
                <a:tc hMerge="1">
                  <a:txBody>
                    <a:bodyPr/>
                    <a:lstStyle/>
                    <a:p>
                      <a:pPr latinLnBrk="1"/>
                      <a:endParaRPr lang="ko-KR" altLang="en-US"/>
                    </a:p>
                  </a:txBody>
                  <a:tcPr/>
                </a:tc>
                <a:tc gridSpan="3">
                  <a:txBody>
                    <a:bodyPr/>
                    <a:lstStyle/>
                    <a:p>
                      <a:pPr algn="ctr" fontAlgn="ctr"/>
                      <a:r>
                        <a:rPr lang="en-US" sz="1600" b="0" i="0" u="none" strike="noStrike" dirty="0">
                          <a:solidFill>
                            <a:srgbClr val="000000"/>
                          </a:solidFill>
                          <a:latin typeface="+mn-ea"/>
                          <a:ea typeface="+mn-ea"/>
                        </a:rPr>
                        <a:t>High burn out</a:t>
                      </a:r>
                      <a:endParaRPr lang="ko-KR" sz="1600" b="0" i="0" u="none" strike="noStrike" dirty="0">
                        <a:solidFill>
                          <a:srgbClr val="000000"/>
                        </a:solidFill>
                        <a:latin typeface="+mn-ea"/>
                        <a:ea typeface="+mn-ea"/>
                      </a:endParaRPr>
                    </a:p>
                  </a:txBody>
                  <a:tcPr marL="6350" marR="6350" marT="6350" marB="0" anchor="ctr"/>
                </a:tc>
                <a:tc hMerge="1">
                  <a:txBody>
                    <a:bodyPr/>
                    <a:lstStyle/>
                    <a:p>
                      <a:pPr latinLnBrk="1"/>
                      <a:endParaRPr lang="ko-KR" altLang="en-US"/>
                    </a:p>
                  </a:txBody>
                  <a:tcPr/>
                </a:tc>
                <a:tc hMerge="1">
                  <a:txBody>
                    <a:bodyPr/>
                    <a:lstStyle/>
                    <a:p>
                      <a:pPr latinLnBrk="1"/>
                      <a:endParaRPr lang="ko-KR" altLang="en-US"/>
                    </a:p>
                  </a:txBody>
                  <a:tcPr/>
                </a:tc>
                <a:tc gridSpan="3">
                  <a:txBody>
                    <a:bodyPr/>
                    <a:lstStyle/>
                    <a:p>
                      <a:pPr algn="ctr" fontAlgn="ctr"/>
                      <a:r>
                        <a:rPr lang="en-US" sz="1600" b="0" i="0" u="none" strike="noStrike" dirty="0">
                          <a:solidFill>
                            <a:srgbClr val="000000"/>
                          </a:solidFill>
                          <a:latin typeface="+mn-ea"/>
                          <a:ea typeface="+mn-ea"/>
                        </a:rPr>
                        <a:t>Intention to leave</a:t>
                      </a:r>
                      <a:endParaRPr lang="ko-KR" sz="1600" b="0" i="0" u="none" strike="noStrike" dirty="0">
                        <a:solidFill>
                          <a:srgbClr val="000000"/>
                        </a:solidFill>
                        <a:latin typeface="+mn-ea"/>
                        <a:ea typeface="+mn-ea"/>
                      </a:endParaRPr>
                    </a:p>
                  </a:txBody>
                  <a:tcPr marL="6350" marR="6350" marT="6350" marB="0" anchor="ctr"/>
                </a:tc>
                <a:tc hMerge="1">
                  <a:txBody>
                    <a:bodyPr/>
                    <a:lstStyle/>
                    <a:p>
                      <a:pPr latinLnBrk="1"/>
                      <a:endParaRPr lang="ko-KR" altLang="en-US"/>
                    </a:p>
                  </a:txBody>
                  <a:tcPr/>
                </a:tc>
                <a:tc hMerge="1">
                  <a:txBody>
                    <a:bodyPr/>
                    <a:lstStyle/>
                    <a:p>
                      <a:pPr latinLnBrk="1"/>
                      <a:endParaRPr lang="ko-KR" altLang="en-US"/>
                    </a:p>
                  </a:txBody>
                  <a:tcPr/>
                </a:tc>
              </a:tr>
              <a:tr h="404876">
                <a:tc>
                  <a:txBody>
                    <a:bodyPr/>
                    <a:lstStyle/>
                    <a:p>
                      <a:pPr algn="ctr" latinLnBrk="1"/>
                      <a:r>
                        <a:rPr lang="en-US" altLang="ko-KR" sz="1400" dirty="0" smtClean="0"/>
                        <a:t>Variables</a:t>
                      </a:r>
                      <a:endParaRPr lang="ko-KR" altLang="en-US" dirty="0"/>
                    </a:p>
                  </a:txBody>
                  <a:tcPr marL="6350" marR="6350" marT="6350" marB="0" anchor="ctr"/>
                </a:tc>
                <a:tc>
                  <a:txBody>
                    <a:bodyPr/>
                    <a:lstStyle/>
                    <a:p>
                      <a:pPr algn="ctr" fontAlgn="ctr"/>
                      <a:r>
                        <a:rPr lang="en-US" sz="1300" b="0" i="0" u="none" strike="noStrike" dirty="0">
                          <a:solidFill>
                            <a:schemeClr val="tx1"/>
                          </a:solidFill>
                          <a:latin typeface="+mn-ea"/>
                          <a:ea typeface="+mn-ea"/>
                        </a:rPr>
                        <a:t>OR</a:t>
                      </a:r>
                      <a:endParaRPr lang="ko-KR" sz="1300" b="0" i="0" u="none" strike="noStrike" dirty="0">
                        <a:solidFill>
                          <a:schemeClr val="tx1"/>
                        </a:solidFill>
                        <a:latin typeface="+mn-ea"/>
                        <a:ea typeface="+mn-ea"/>
                      </a:endParaRPr>
                    </a:p>
                  </a:txBody>
                  <a:tcPr marL="6350" marR="6350" marT="6350" marB="0" anchor="ctr"/>
                </a:tc>
                <a:tc gridSpan="2">
                  <a:txBody>
                    <a:bodyPr/>
                    <a:lstStyle/>
                    <a:p>
                      <a:pPr algn="ctr" fontAlgn="ctr"/>
                      <a:r>
                        <a:rPr lang="en-US" sz="1300" b="0" i="0" u="none" strike="noStrike" dirty="0">
                          <a:solidFill>
                            <a:schemeClr val="tx1"/>
                          </a:solidFill>
                          <a:latin typeface="+mn-ea"/>
                          <a:ea typeface="+mn-ea"/>
                        </a:rPr>
                        <a:t>95% CI</a:t>
                      </a:r>
                      <a:endParaRPr lang="ko-KR" sz="1300" b="0" i="0" u="none" strike="noStrike" dirty="0">
                        <a:solidFill>
                          <a:schemeClr val="tx1"/>
                        </a:solidFill>
                        <a:latin typeface="+mn-ea"/>
                        <a:ea typeface="+mn-ea"/>
                      </a:endParaRPr>
                    </a:p>
                  </a:txBody>
                  <a:tcPr marL="6350" marR="6350" marT="6350" marB="0" anchor="ctr"/>
                </a:tc>
                <a:tc hMerge="1">
                  <a:txBody>
                    <a:bodyPr/>
                    <a:lstStyle/>
                    <a:p>
                      <a:pPr latinLnBrk="1"/>
                      <a:endParaRPr lang="ko-KR" altLang="en-US"/>
                    </a:p>
                  </a:txBody>
                  <a:tcPr/>
                </a:tc>
                <a:tc>
                  <a:txBody>
                    <a:bodyPr/>
                    <a:lstStyle/>
                    <a:p>
                      <a:pPr algn="ctr" fontAlgn="ctr"/>
                      <a:r>
                        <a:rPr lang="en-US" sz="1300" b="0" i="0" u="none" strike="noStrike">
                          <a:solidFill>
                            <a:schemeClr val="tx1"/>
                          </a:solidFill>
                          <a:latin typeface="+mn-ea"/>
                          <a:ea typeface="+mn-ea"/>
                        </a:rPr>
                        <a:t>OR</a:t>
                      </a:r>
                      <a:endParaRPr lang="ko-KR" sz="1300" b="0" i="0" u="none" strike="noStrike">
                        <a:solidFill>
                          <a:schemeClr val="tx1"/>
                        </a:solidFill>
                        <a:latin typeface="+mn-ea"/>
                        <a:ea typeface="+mn-ea"/>
                      </a:endParaRPr>
                    </a:p>
                  </a:txBody>
                  <a:tcPr marL="6350" marR="6350" marT="6350" marB="0" anchor="ctr"/>
                </a:tc>
                <a:tc gridSpan="2">
                  <a:txBody>
                    <a:bodyPr/>
                    <a:lstStyle/>
                    <a:p>
                      <a:pPr algn="ctr" fontAlgn="ctr"/>
                      <a:r>
                        <a:rPr lang="en-US" sz="1300" b="0" i="0" u="none" strike="noStrike" dirty="0">
                          <a:solidFill>
                            <a:schemeClr val="tx1"/>
                          </a:solidFill>
                          <a:latin typeface="+mn-ea"/>
                          <a:ea typeface="+mn-ea"/>
                        </a:rPr>
                        <a:t>95% CI</a:t>
                      </a:r>
                      <a:endParaRPr lang="ko-KR" sz="1300" b="0" i="0" u="none" strike="noStrike" dirty="0">
                        <a:solidFill>
                          <a:schemeClr val="tx1"/>
                        </a:solidFill>
                        <a:latin typeface="+mn-ea"/>
                        <a:ea typeface="+mn-ea"/>
                      </a:endParaRPr>
                    </a:p>
                  </a:txBody>
                  <a:tcPr marL="6350" marR="6350" marT="6350" marB="0" anchor="ctr"/>
                </a:tc>
                <a:tc hMerge="1">
                  <a:txBody>
                    <a:bodyPr/>
                    <a:lstStyle/>
                    <a:p>
                      <a:pPr latinLnBrk="1"/>
                      <a:endParaRPr lang="ko-KR" altLang="en-US"/>
                    </a:p>
                  </a:txBody>
                  <a:tcPr/>
                </a:tc>
                <a:tc>
                  <a:txBody>
                    <a:bodyPr/>
                    <a:lstStyle/>
                    <a:p>
                      <a:pPr algn="ctr" fontAlgn="ctr"/>
                      <a:r>
                        <a:rPr lang="en-US" sz="1300" b="0" i="0" u="none" strike="noStrike">
                          <a:solidFill>
                            <a:schemeClr val="tx1"/>
                          </a:solidFill>
                          <a:latin typeface="+mn-ea"/>
                          <a:ea typeface="+mn-ea"/>
                        </a:rPr>
                        <a:t>OR</a:t>
                      </a:r>
                      <a:endParaRPr lang="ko-KR" sz="1300" b="0" i="0" u="none" strike="noStrike">
                        <a:solidFill>
                          <a:schemeClr val="tx1"/>
                        </a:solidFill>
                        <a:latin typeface="+mn-ea"/>
                        <a:ea typeface="+mn-ea"/>
                      </a:endParaRPr>
                    </a:p>
                  </a:txBody>
                  <a:tcPr marL="6350" marR="6350" marT="6350" marB="0" anchor="ctr"/>
                </a:tc>
                <a:tc gridSpan="2">
                  <a:txBody>
                    <a:bodyPr/>
                    <a:lstStyle/>
                    <a:p>
                      <a:pPr algn="ctr" fontAlgn="ctr"/>
                      <a:r>
                        <a:rPr lang="en-US" sz="1300" b="0" i="0" u="none" strike="noStrike" dirty="0">
                          <a:solidFill>
                            <a:schemeClr val="tx1"/>
                          </a:solidFill>
                          <a:latin typeface="+mn-ea"/>
                          <a:ea typeface="+mn-ea"/>
                        </a:rPr>
                        <a:t>95% CI</a:t>
                      </a:r>
                      <a:endParaRPr lang="ko-KR" sz="1300" b="0" i="0" u="none" strike="noStrike" dirty="0">
                        <a:solidFill>
                          <a:schemeClr val="tx1"/>
                        </a:solidFill>
                        <a:latin typeface="+mn-ea"/>
                        <a:ea typeface="+mn-ea"/>
                      </a:endParaRPr>
                    </a:p>
                  </a:txBody>
                  <a:tcPr marL="6350" marR="6350" marT="6350" marB="0" anchor="ctr"/>
                </a:tc>
                <a:tc hMerge="1">
                  <a:txBody>
                    <a:bodyPr/>
                    <a:lstStyle/>
                    <a:p>
                      <a:pPr latinLnBrk="1"/>
                      <a:endParaRPr lang="ko-KR" altLang="en-US"/>
                    </a:p>
                  </a:txBody>
                  <a:tcPr/>
                </a:tc>
              </a:tr>
              <a:tr h="404876">
                <a:tc gridSpan="10">
                  <a:txBody>
                    <a:bodyPr/>
                    <a:lstStyle/>
                    <a:p>
                      <a:pPr algn="l" fontAlgn="ctr"/>
                      <a:r>
                        <a:rPr lang="en-US" sz="1600" b="0" i="0" u="none" strike="noStrike" dirty="0">
                          <a:solidFill>
                            <a:schemeClr val="tx1"/>
                          </a:solidFill>
                          <a:latin typeface="+mn-ea"/>
                          <a:ea typeface="+mn-ea"/>
                        </a:rPr>
                        <a:t>Changes in nurse staffing grade, past 5 years </a:t>
                      </a:r>
                      <a:r>
                        <a:rPr lang="en-US" altLang="ko-KR" sz="1600" b="0" i="0" u="none" strike="noStrike" dirty="0" smtClean="0">
                          <a:solidFill>
                            <a:schemeClr val="tx1"/>
                          </a:solidFill>
                          <a:latin typeface="+mn-ea"/>
                          <a:ea typeface="+mn-ea"/>
                        </a:rPr>
                        <a:t>(referent to no change)</a:t>
                      </a:r>
                      <a:endParaRPr lang="ko-KR" sz="1600" b="0" i="0" u="none" strike="noStrike" dirty="0">
                        <a:solidFill>
                          <a:schemeClr val="tx1"/>
                        </a:solidFill>
                        <a:latin typeface="+mn-ea"/>
                        <a:ea typeface="+mn-ea"/>
                      </a:endParaRPr>
                    </a:p>
                  </a:txBody>
                  <a:tcPr marL="6350" marR="6350" marT="6350" marB="0" anchor="ct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458373">
                <a:tc>
                  <a:txBody>
                    <a:bodyPr/>
                    <a:lstStyle/>
                    <a:p>
                      <a:pPr algn="ctr" fontAlgn="t"/>
                      <a:r>
                        <a:rPr lang="en-US" sz="1600" b="0" i="0" u="none" strike="noStrike" dirty="0">
                          <a:solidFill>
                            <a:schemeClr val="tx1"/>
                          </a:solidFill>
                          <a:latin typeface="+mn-ea"/>
                          <a:ea typeface="+mn-ea"/>
                        </a:rPr>
                        <a:t>Advanced by 1 grade</a:t>
                      </a:r>
                      <a:endParaRPr lang="ko-KR" sz="1600" b="0" i="0" u="none" strike="noStrike" dirty="0">
                        <a:solidFill>
                          <a:schemeClr val="tx1"/>
                        </a:solidFill>
                        <a:latin typeface="+mn-ea"/>
                        <a:ea typeface="+mn-ea"/>
                      </a:endParaRPr>
                    </a:p>
                  </a:txBody>
                  <a:tcPr marL="6350" marR="6350" marT="6350" marB="0" anchor="ctr"/>
                </a:tc>
                <a:tc>
                  <a:txBody>
                    <a:bodyPr/>
                    <a:lstStyle/>
                    <a:p>
                      <a:pPr algn="ctr" fontAlgn="t"/>
                      <a:r>
                        <a:rPr lang="en-US" sz="1600" b="0" i="0" u="none" strike="noStrike" dirty="0">
                          <a:solidFill>
                            <a:schemeClr val="tx1"/>
                          </a:solidFill>
                          <a:latin typeface="+mn-ea"/>
                          <a:ea typeface="+mn-ea"/>
                        </a:rPr>
                        <a:t>0.994</a:t>
                      </a:r>
                      <a:endParaRPr lang="ko-KR" sz="1600" b="0" i="0" u="none" strike="noStrike" dirty="0">
                        <a:solidFill>
                          <a:schemeClr val="tx1"/>
                        </a:solidFill>
                        <a:latin typeface="+mn-ea"/>
                        <a:ea typeface="+mn-ea"/>
                      </a:endParaRPr>
                    </a:p>
                  </a:txBody>
                  <a:tcPr marL="6350" marR="6350" marT="6350" marB="0" anchor="ctr"/>
                </a:tc>
                <a:tc>
                  <a:txBody>
                    <a:bodyPr/>
                    <a:lstStyle/>
                    <a:p>
                      <a:pPr algn="ctr" fontAlgn="t"/>
                      <a:r>
                        <a:rPr lang="en-US" sz="1200" b="0" i="0" u="none" strike="noStrike" dirty="0" smtClean="0">
                          <a:solidFill>
                            <a:schemeClr val="tx1"/>
                          </a:solidFill>
                          <a:latin typeface="+mn-ea"/>
                          <a:ea typeface="+mn-ea"/>
                        </a:rPr>
                        <a:t>(0.574</a:t>
                      </a:r>
                      <a:endParaRPr lang="ko-KR" sz="1200" b="0" i="0" u="none" strike="noStrike" dirty="0">
                        <a:solidFill>
                          <a:schemeClr val="tx1"/>
                        </a:solidFill>
                        <a:latin typeface="+mn-ea"/>
                        <a:ea typeface="+mn-ea"/>
                      </a:endParaRPr>
                    </a:p>
                  </a:txBody>
                  <a:tcPr marL="6350" marR="6350" marT="6350" marB="0" anchor="ctr"/>
                </a:tc>
                <a:tc>
                  <a:txBody>
                    <a:bodyPr/>
                    <a:lstStyle/>
                    <a:p>
                      <a:pPr algn="ctr" fontAlgn="t"/>
                      <a:r>
                        <a:rPr lang="en-US" sz="1200" b="0" i="0" u="none" strike="noStrike" dirty="0" smtClean="0">
                          <a:solidFill>
                            <a:schemeClr val="tx1"/>
                          </a:solidFill>
                          <a:latin typeface="+mn-ea"/>
                          <a:ea typeface="+mn-ea"/>
                        </a:rPr>
                        <a:t>1.723)</a:t>
                      </a:r>
                      <a:endParaRPr lang="ko-KR" sz="1200" b="0" i="0" u="none" strike="noStrike" dirty="0">
                        <a:solidFill>
                          <a:schemeClr val="tx1"/>
                        </a:solidFill>
                        <a:latin typeface="+mn-ea"/>
                        <a:ea typeface="+mn-ea"/>
                      </a:endParaRPr>
                    </a:p>
                  </a:txBody>
                  <a:tcPr marL="6350" marR="6350" marT="6350" marB="0" anchor="ctr"/>
                </a:tc>
                <a:tc>
                  <a:txBody>
                    <a:bodyPr/>
                    <a:lstStyle/>
                    <a:p>
                      <a:pPr algn="ctr" fontAlgn="t"/>
                      <a:r>
                        <a:rPr lang="en-US" sz="1600" b="0" i="0" u="none" strike="noStrike" dirty="0">
                          <a:solidFill>
                            <a:schemeClr val="tx1"/>
                          </a:solidFill>
                          <a:latin typeface="+mn-ea"/>
                          <a:ea typeface="+mn-ea"/>
                        </a:rPr>
                        <a:t>1.217</a:t>
                      </a:r>
                      <a:endParaRPr lang="ko-KR" sz="1600" b="0" i="0" u="none" strike="noStrike" dirty="0">
                        <a:solidFill>
                          <a:schemeClr val="tx1"/>
                        </a:solidFill>
                        <a:latin typeface="+mn-ea"/>
                        <a:ea typeface="+mn-ea"/>
                      </a:endParaRPr>
                    </a:p>
                  </a:txBody>
                  <a:tcPr marL="6350" marR="6350" marT="6350" marB="0" anchor="ctr"/>
                </a:tc>
                <a:tc>
                  <a:txBody>
                    <a:bodyPr/>
                    <a:lstStyle/>
                    <a:p>
                      <a:pPr algn="ctr" fontAlgn="t"/>
                      <a:r>
                        <a:rPr lang="en-US" sz="1200" b="0" i="0" u="none" strike="noStrike" dirty="0" smtClean="0">
                          <a:solidFill>
                            <a:schemeClr val="tx1"/>
                          </a:solidFill>
                          <a:latin typeface="+mn-ea"/>
                          <a:ea typeface="+mn-ea"/>
                        </a:rPr>
                        <a:t>(0.627</a:t>
                      </a:r>
                      <a:endParaRPr lang="ko-KR" sz="1200" b="0" i="0" u="none" strike="noStrike" dirty="0">
                        <a:solidFill>
                          <a:schemeClr val="tx1"/>
                        </a:solidFill>
                        <a:latin typeface="+mn-ea"/>
                        <a:ea typeface="+mn-ea"/>
                      </a:endParaRPr>
                    </a:p>
                  </a:txBody>
                  <a:tcPr marL="6350" marR="6350" marT="6350" marB="0" anchor="ctr"/>
                </a:tc>
                <a:tc>
                  <a:txBody>
                    <a:bodyPr/>
                    <a:lstStyle/>
                    <a:p>
                      <a:pPr algn="ctr" fontAlgn="t"/>
                      <a:r>
                        <a:rPr lang="en-US" sz="1200" b="0" i="0" u="none" strike="noStrike" dirty="0" smtClean="0">
                          <a:solidFill>
                            <a:schemeClr val="tx1"/>
                          </a:solidFill>
                          <a:latin typeface="+mn-ea"/>
                          <a:ea typeface="+mn-ea"/>
                        </a:rPr>
                        <a:t>2.363)</a:t>
                      </a:r>
                      <a:endParaRPr lang="ko-KR" sz="1200" b="0" i="0" u="none" strike="noStrike" dirty="0">
                        <a:solidFill>
                          <a:schemeClr val="tx1"/>
                        </a:solidFill>
                        <a:latin typeface="+mn-ea"/>
                        <a:ea typeface="+mn-ea"/>
                      </a:endParaRPr>
                    </a:p>
                  </a:txBody>
                  <a:tcPr marL="6350" marR="6350" marT="6350" marB="0" anchor="ctr"/>
                </a:tc>
                <a:tc>
                  <a:txBody>
                    <a:bodyPr/>
                    <a:lstStyle/>
                    <a:p>
                      <a:pPr algn="ctr" fontAlgn="t"/>
                      <a:r>
                        <a:rPr lang="en-US" sz="1600" b="0" i="0" u="none" strike="noStrike">
                          <a:solidFill>
                            <a:schemeClr val="tx1"/>
                          </a:solidFill>
                          <a:latin typeface="+mn-ea"/>
                          <a:ea typeface="+mn-ea"/>
                        </a:rPr>
                        <a:t>1.153</a:t>
                      </a:r>
                      <a:endParaRPr lang="ko-KR" sz="1600" b="0" i="0" u="none" strike="noStrike">
                        <a:solidFill>
                          <a:schemeClr val="tx1"/>
                        </a:solidFill>
                        <a:latin typeface="+mn-ea"/>
                        <a:ea typeface="+mn-ea"/>
                      </a:endParaRPr>
                    </a:p>
                  </a:txBody>
                  <a:tcPr marL="6350" marR="6350" marT="6350" marB="0" anchor="ctr"/>
                </a:tc>
                <a:tc>
                  <a:txBody>
                    <a:bodyPr/>
                    <a:lstStyle/>
                    <a:p>
                      <a:pPr algn="ctr" fontAlgn="t"/>
                      <a:r>
                        <a:rPr lang="en-US" sz="1200" b="0" i="0" u="none" strike="noStrike" dirty="0" smtClean="0">
                          <a:solidFill>
                            <a:schemeClr val="tx1"/>
                          </a:solidFill>
                          <a:latin typeface="+mn-ea"/>
                          <a:ea typeface="+mn-ea"/>
                        </a:rPr>
                        <a:t>(0.717</a:t>
                      </a:r>
                      <a:endParaRPr lang="ko-KR" sz="1200" b="0" i="0" u="none" strike="noStrike" dirty="0">
                        <a:solidFill>
                          <a:schemeClr val="tx1"/>
                        </a:solidFill>
                        <a:latin typeface="+mn-ea"/>
                        <a:ea typeface="+mn-ea"/>
                      </a:endParaRPr>
                    </a:p>
                  </a:txBody>
                  <a:tcPr marL="6350" marR="6350" marT="6350" marB="0" anchor="ctr"/>
                </a:tc>
                <a:tc>
                  <a:txBody>
                    <a:bodyPr/>
                    <a:lstStyle/>
                    <a:p>
                      <a:pPr algn="ctr" fontAlgn="t"/>
                      <a:r>
                        <a:rPr lang="en-US" sz="1200" b="0" i="0" u="none" strike="noStrike" dirty="0" smtClean="0">
                          <a:solidFill>
                            <a:schemeClr val="tx1"/>
                          </a:solidFill>
                          <a:latin typeface="+mn-ea"/>
                          <a:ea typeface="+mn-ea"/>
                        </a:rPr>
                        <a:t>1.854)</a:t>
                      </a:r>
                      <a:endParaRPr lang="ko-KR" sz="1200" b="0" i="0" u="none" strike="noStrike" dirty="0">
                        <a:solidFill>
                          <a:schemeClr val="tx1"/>
                        </a:solidFill>
                        <a:latin typeface="+mn-ea"/>
                        <a:ea typeface="+mn-ea"/>
                      </a:endParaRPr>
                    </a:p>
                  </a:txBody>
                  <a:tcPr marL="6350" marR="6350" marT="6350" marB="0" anchor="ctr"/>
                </a:tc>
              </a:tr>
              <a:tr h="683945">
                <a:tc>
                  <a:txBody>
                    <a:bodyPr/>
                    <a:lstStyle/>
                    <a:p>
                      <a:pPr algn="ctr" fontAlgn="t"/>
                      <a:r>
                        <a:rPr lang="en-US" sz="1600" b="0" i="0" u="none" strike="noStrike" dirty="0">
                          <a:solidFill>
                            <a:schemeClr val="tx1"/>
                          </a:solidFill>
                          <a:latin typeface="+mn-ea"/>
                          <a:ea typeface="+mn-ea"/>
                        </a:rPr>
                        <a:t>Advanced by 2+ grades</a:t>
                      </a:r>
                      <a:endParaRPr lang="ko-KR" sz="1600" b="0" i="0" u="none" strike="noStrike" dirty="0">
                        <a:solidFill>
                          <a:schemeClr val="tx1"/>
                        </a:solidFill>
                        <a:latin typeface="+mn-ea"/>
                        <a:ea typeface="+mn-ea"/>
                      </a:endParaRPr>
                    </a:p>
                  </a:txBody>
                  <a:tcPr marL="6350" marR="6350" marT="6350" marB="0" anchor="ctr"/>
                </a:tc>
                <a:tc>
                  <a:txBody>
                    <a:bodyPr/>
                    <a:lstStyle/>
                    <a:p>
                      <a:pPr algn="ctr" fontAlgn="t"/>
                      <a:r>
                        <a:rPr lang="en-US" sz="1600" b="0" i="0" u="none" strike="noStrike" dirty="0">
                          <a:solidFill>
                            <a:schemeClr val="tx1"/>
                          </a:solidFill>
                          <a:latin typeface="+mn-ea"/>
                          <a:ea typeface="+mn-ea"/>
                        </a:rPr>
                        <a:t>0.887</a:t>
                      </a:r>
                      <a:endParaRPr lang="ko-KR" sz="1600" b="0" i="0" u="none" strike="noStrike" dirty="0">
                        <a:solidFill>
                          <a:schemeClr val="tx1"/>
                        </a:solidFill>
                        <a:latin typeface="+mn-ea"/>
                        <a:ea typeface="+mn-ea"/>
                      </a:endParaRPr>
                    </a:p>
                  </a:txBody>
                  <a:tcPr marL="6350" marR="6350" marT="6350" marB="0" anchor="ctr"/>
                </a:tc>
                <a:tc>
                  <a:txBody>
                    <a:bodyPr/>
                    <a:lstStyle/>
                    <a:p>
                      <a:pPr algn="ctr" fontAlgn="t"/>
                      <a:r>
                        <a:rPr lang="en-US" sz="1200" b="0" i="0" u="none" strike="noStrike" dirty="0" smtClean="0">
                          <a:solidFill>
                            <a:schemeClr val="tx1"/>
                          </a:solidFill>
                          <a:latin typeface="+mn-ea"/>
                          <a:ea typeface="+mn-ea"/>
                        </a:rPr>
                        <a:t>(0.429</a:t>
                      </a:r>
                      <a:endParaRPr lang="ko-KR" sz="1200" b="0" i="0" u="none" strike="noStrike" dirty="0">
                        <a:solidFill>
                          <a:schemeClr val="tx1"/>
                        </a:solidFill>
                        <a:latin typeface="+mn-ea"/>
                        <a:ea typeface="+mn-ea"/>
                      </a:endParaRPr>
                    </a:p>
                  </a:txBody>
                  <a:tcPr marL="6350" marR="6350" marT="6350" marB="0" anchor="ctr"/>
                </a:tc>
                <a:tc>
                  <a:txBody>
                    <a:bodyPr/>
                    <a:lstStyle/>
                    <a:p>
                      <a:pPr algn="ctr" fontAlgn="t"/>
                      <a:r>
                        <a:rPr lang="en-US" sz="1200" b="0" i="0" u="none" strike="noStrike" dirty="0" smtClean="0">
                          <a:solidFill>
                            <a:schemeClr val="tx1"/>
                          </a:solidFill>
                          <a:latin typeface="+mn-ea"/>
                          <a:ea typeface="+mn-ea"/>
                        </a:rPr>
                        <a:t>1.835)</a:t>
                      </a:r>
                      <a:endParaRPr lang="ko-KR" sz="1200" b="0" i="0" u="none" strike="noStrike" dirty="0">
                        <a:solidFill>
                          <a:schemeClr val="tx1"/>
                        </a:solidFill>
                        <a:latin typeface="+mn-ea"/>
                        <a:ea typeface="+mn-ea"/>
                      </a:endParaRPr>
                    </a:p>
                  </a:txBody>
                  <a:tcPr marL="6350" marR="6350" marT="6350" marB="0" anchor="ctr"/>
                </a:tc>
                <a:tc>
                  <a:txBody>
                    <a:bodyPr/>
                    <a:lstStyle/>
                    <a:p>
                      <a:pPr algn="ctr" fontAlgn="t"/>
                      <a:r>
                        <a:rPr lang="en-US" sz="1600" b="0" i="0" u="none" strike="noStrike">
                          <a:solidFill>
                            <a:schemeClr val="tx1"/>
                          </a:solidFill>
                          <a:latin typeface="+mn-ea"/>
                          <a:ea typeface="+mn-ea"/>
                        </a:rPr>
                        <a:t>1.314</a:t>
                      </a:r>
                      <a:endParaRPr lang="ko-KR" sz="1600" b="0" i="0" u="none" strike="noStrike">
                        <a:solidFill>
                          <a:schemeClr val="tx1"/>
                        </a:solidFill>
                        <a:latin typeface="+mn-ea"/>
                        <a:ea typeface="+mn-ea"/>
                      </a:endParaRPr>
                    </a:p>
                  </a:txBody>
                  <a:tcPr marL="6350" marR="6350" marT="6350" marB="0" anchor="ctr"/>
                </a:tc>
                <a:tc>
                  <a:txBody>
                    <a:bodyPr/>
                    <a:lstStyle/>
                    <a:p>
                      <a:pPr algn="ctr" fontAlgn="t"/>
                      <a:r>
                        <a:rPr lang="en-US" sz="1200" b="0" i="0" u="none" strike="noStrike" dirty="0" smtClean="0">
                          <a:solidFill>
                            <a:schemeClr val="tx1"/>
                          </a:solidFill>
                          <a:latin typeface="+mn-ea"/>
                          <a:ea typeface="+mn-ea"/>
                        </a:rPr>
                        <a:t>(0.549</a:t>
                      </a:r>
                      <a:endParaRPr lang="ko-KR" sz="1200" b="0" i="0" u="none" strike="noStrike" dirty="0">
                        <a:solidFill>
                          <a:schemeClr val="tx1"/>
                        </a:solidFill>
                        <a:latin typeface="+mn-ea"/>
                        <a:ea typeface="+mn-ea"/>
                      </a:endParaRPr>
                    </a:p>
                  </a:txBody>
                  <a:tcPr marL="6350" marR="6350" marT="6350" marB="0" anchor="ctr"/>
                </a:tc>
                <a:tc>
                  <a:txBody>
                    <a:bodyPr/>
                    <a:lstStyle/>
                    <a:p>
                      <a:pPr algn="ctr" fontAlgn="t"/>
                      <a:r>
                        <a:rPr lang="en-US" sz="1200" b="0" i="0" u="none" strike="noStrike" dirty="0" smtClean="0">
                          <a:solidFill>
                            <a:schemeClr val="tx1"/>
                          </a:solidFill>
                          <a:latin typeface="+mn-ea"/>
                          <a:ea typeface="+mn-ea"/>
                        </a:rPr>
                        <a:t>3.141)</a:t>
                      </a:r>
                      <a:endParaRPr lang="ko-KR" sz="1200" b="0" i="0" u="none" strike="noStrike" dirty="0">
                        <a:solidFill>
                          <a:schemeClr val="tx1"/>
                        </a:solidFill>
                        <a:latin typeface="+mn-ea"/>
                        <a:ea typeface="+mn-ea"/>
                      </a:endParaRPr>
                    </a:p>
                  </a:txBody>
                  <a:tcPr marL="6350" marR="6350" marT="6350" marB="0" anchor="ctr"/>
                </a:tc>
                <a:tc>
                  <a:txBody>
                    <a:bodyPr/>
                    <a:lstStyle/>
                    <a:p>
                      <a:pPr algn="ctr" fontAlgn="t"/>
                      <a:r>
                        <a:rPr lang="en-US" sz="1600" b="0" i="0" u="none" strike="noStrike">
                          <a:solidFill>
                            <a:schemeClr val="tx1"/>
                          </a:solidFill>
                          <a:latin typeface="+mn-ea"/>
                          <a:ea typeface="+mn-ea"/>
                        </a:rPr>
                        <a:t>1.579</a:t>
                      </a:r>
                      <a:endParaRPr lang="ko-KR" sz="1600" b="0" i="0" u="none" strike="noStrike">
                        <a:solidFill>
                          <a:schemeClr val="tx1"/>
                        </a:solidFill>
                        <a:latin typeface="+mn-ea"/>
                        <a:ea typeface="+mn-ea"/>
                      </a:endParaRPr>
                    </a:p>
                  </a:txBody>
                  <a:tcPr marL="6350" marR="6350" marT="6350" marB="0" anchor="ctr"/>
                </a:tc>
                <a:tc>
                  <a:txBody>
                    <a:bodyPr/>
                    <a:lstStyle/>
                    <a:p>
                      <a:pPr algn="ctr" fontAlgn="t"/>
                      <a:r>
                        <a:rPr lang="en-US" sz="1200" b="0" i="0" u="none" strike="noStrike" dirty="0" smtClean="0">
                          <a:solidFill>
                            <a:schemeClr val="tx1"/>
                          </a:solidFill>
                          <a:latin typeface="+mn-ea"/>
                          <a:ea typeface="+mn-ea"/>
                        </a:rPr>
                        <a:t>(0.834</a:t>
                      </a:r>
                      <a:endParaRPr lang="ko-KR" sz="1200" b="0" i="0" u="none" strike="noStrike" dirty="0">
                        <a:solidFill>
                          <a:schemeClr val="tx1"/>
                        </a:solidFill>
                        <a:latin typeface="+mn-ea"/>
                        <a:ea typeface="+mn-ea"/>
                      </a:endParaRPr>
                    </a:p>
                  </a:txBody>
                  <a:tcPr marL="6350" marR="6350" marT="6350" marB="0" anchor="ctr"/>
                </a:tc>
                <a:tc>
                  <a:txBody>
                    <a:bodyPr/>
                    <a:lstStyle/>
                    <a:p>
                      <a:pPr algn="ctr" fontAlgn="t"/>
                      <a:r>
                        <a:rPr lang="en-US" sz="1200" b="0" i="0" u="none" strike="noStrike" dirty="0" smtClean="0">
                          <a:solidFill>
                            <a:schemeClr val="tx1"/>
                          </a:solidFill>
                          <a:latin typeface="+mn-ea"/>
                          <a:ea typeface="+mn-ea"/>
                        </a:rPr>
                        <a:t>2.991)</a:t>
                      </a:r>
                      <a:endParaRPr lang="ko-KR" sz="1200" b="0" i="0" u="none" strike="noStrike" dirty="0">
                        <a:solidFill>
                          <a:schemeClr val="tx1"/>
                        </a:solidFill>
                        <a:latin typeface="+mn-ea"/>
                        <a:ea typeface="+mn-ea"/>
                      </a:endParaRPr>
                    </a:p>
                  </a:txBody>
                  <a:tcPr marL="6350" marR="6350" marT="6350" marB="0" anchor="ctr"/>
                </a:tc>
              </a:tr>
              <a:tr h="458373">
                <a:tc gridSpan="10">
                  <a:txBody>
                    <a:bodyPr/>
                    <a:lstStyle/>
                    <a:p>
                      <a:pPr algn="l" fontAlgn="ctr"/>
                      <a:r>
                        <a:rPr lang="en-US" sz="1300" b="0" i="0" u="none" strike="noStrike" dirty="0">
                          <a:solidFill>
                            <a:srgbClr val="000000"/>
                          </a:solidFill>
                          <a:latin typeface="+mn-ea"/>
                          <a:ea typeface="+mn-ea"/>
                        </a:rPr>
                        <a:t>Note: All regression models include nurse demographics (age, marital status, years of nurse experience, position, education) and hospital characteristics (number of beds, </a:t>
                      </a:r>
                      <a:r>
                        <a:rPr lang="en-US" sz="1300" b="0" i="0" u="none" strike="noStrike" dirty="0" smtClean="0">
                          <a:solidFill>
                            <a:srgbClr val="000000"/>
                          </a:solidFill>
                          <a:latin typeface="+mn-ea"/>
                          <a:ea typeface="+mn-ea"/>
                        </a:rPr>
                        <a:t>location, levels of nurse staffing).</a:t>
                      </a:r>
                      <a:endParaRPr lang="ko-KR" sz="1300" b="0" i="0" u="none" strike="noStrike" dirty="0">
                        <a:solidFill>
                          <a:srgbClr val="000000"/>
                        </a:solidFill>
                        <a:latin typeface="+mn-ea"/>
                        <a:ea typeface="+mn-ea"/>
                      </a:endParaRPr>
                    </a:p>
                  </a:txBody>
                  <a:tcPr marL="6350" marR="6350" marT="6350" marB="0" anchor="ct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bl>
          </a:graphicData>
        </a:graphic>
      </p:graphicFrame>
      <p:sp>
        <p:nvSpPr>
          <p:cNvPr id="5" name="TextBox 4"/>
          <p:cNvSpPr txBox="1"/>
          <p:nvPr/>
        </p:nvSpPr>
        <p:spPr>
          <a:xfrm>
            <a:off x="395536" y="0"/>
            <a:ext cx="8064896" cy="1107996"/>
          </a:xfrm>
          <a:prstGeom prst="rect">
            <a:avLst/>
          </a:prstGeom>
          <a:noFill/>
        </p:spPr>
        <p:txBody>
          <a:bodyPr wrap="square" rtlCol="0">
            <a:spAutoFit/>
          </a:bodyPr>
          <a:lstStyle/>
          <a:p>
            <a:r>
              <a:rPr lang="en-US" altLang="ko-KR" sz="2400" dirty="0" smtClean="0"/>
              <a:t>Table 5. Estimates of the effect of the nursing payment reform on nurse’s work conditions in Korean hospitals</a:t>
            </a:r>
            <a:endParaRPr lang="ko-KR" altLang="ko-KR" dirty="0" smtClean="0"/>
          </a:p>
          <a:p>
            <a:endParaRPr lang="ko-KR" altLang="en-US" dirty="0"/>
          </a:p>
        </p:txBody>
      </p:sp>
      <p:sp>
        <p:nvSpPr>
          <p:cNvPr id="2" name="슬라이드 번호 개체 틀 1"/>
          <p:cNvSpPr>
            <a:spLocks noGrp="1"/>
          </p:cNvSpPr>
          <p:nvPr>
            <p:ph type="sldNum" sz="quarter" idx="12"/>
          </p:nvPr>
        </p:nvSpPr>
        <p:spPr/>
        <p:txBody>
          <a:bodyPr/>
          <a:lstStyle/>
          <a:p>
            <a:fld id="{5543B79C-A465-4C6B-9946-02B24A40F41A}"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Conclusions</a:t>
            </a:r>
            <a:endParaRPr lang="ko-KR" altLang="en-US" dirty="0"/>
          </a:p>
        </p:txBody>
      </p:sp>
      <p:sp>
        <p:nvSpPr>
          <p:cNvPr id="3" name="내용 개체 틀 2"/>
          <p:cNvSpPr>
            <a:spLocks noGrp="1"/>
          </p:cNvSpPr>
          <p:nvPr>
            <p:ph idx="1"/>
          </p:nvPr>
        </p:nvSpPr>
        <p:spPr/>
        <p:txBody>
          <a:bodyPr/>
          <a:lstStyle/>
          <a:p>
            <a:r>
              <a:rPr lang="en-US" altLang="ko-KR" dirty="0"/>
              <a:t>Examining a decade of experience in </a:t>
            </a:r>
            <a:r>
              <a:rPr lang="en-US" altLang="ko-KR" dirty="0" smtClean="0"/>
              <a:t>P4P in Korean hospital nurse staffing, </a:t>
            </a:r>
            <a:r>
              <a:rPr lang="en-US" altLang="ko-KR" dirty="0"/>
              <a:t>this study shows that</a:t>
            </a:r>
            <a:r>
              <a:rPr lang="en-US" altLang="ko-KR" b="1" dirty="0"/>
              <a:t> </a:t>
            </a:r>
            <a:r>
              <a:rPr lang="en-US" altLang="ko-KR" dirty="0"/>
              <a:t>the approach is somewhat effective </a:t>
            </a:r>
            <a:r>
              <a:rPr lang="en-US" altLang="ko-KR" dirty="0" smtClean="0"/>
              <a:t>for “</a:t>
            </a:r>
            <a:r>
              <a:rPr lang="en-US" altLang="ko-KR" i="1" dirty="0" smtClean="0"/>
              <a:t>the general hospitals</a:t>
            </a:r>
            <a:r>
              <a:rPr lang="en-US" altLang="ko-KR" dirty="0" smtClean="0"/>
              <a:t>” </a:t>
            </a:r>
            <a:r>
              <a:rPr lang="en-US" altLang="ko-KR" dirty="0"/>
              <a:t>with adequate resources to invest in nurse staffing, but less so with </a:t>
            </a:r>
            <a:r>
              <a:rPr lang="en-US" altLang="ko-KR" dirty="0" smtClean="0"/>
              <a:t>“the </a:t>
            </a:r>
            <a:r>
              <a:rPr lang="en-US" altLang="ko-KR" i="1" dirty="0" smtClean="0"/>
              <a:t>hospitals</a:t>
            </a:r>
            <a:r>
              <a:rPr lang="en-US" altLang="ko-KR" dirty="0" smtClean="0"/>
              <a:t>” </a:t>
            </a:r>
            <a:r>
              <a:rPr lang="en-US" altLang="ko-KR" dirty="0"/>
              <a:t>that lack such resources.</a:t>
            </a:r>
            <a:r>
              <a:rPr lang="en-US" altLang="ko-KR" b="1" dirty="0"/>
              <a:t> </a:t>
            </a:r>
            <a:endParaRPr lang="en-US" altLang="ko-KR" b="1" dirty="0" smtClean="0"/>
          </a:p>
          <a:p>
            <a:r>
              <a:rPr lang="en-US" altLang="ko-KR" dirty="0" smtClean="0"/>
              <a:t>Our </a:t>
            </a:r>
            <a:r>
              <a:rPr lang="en-US" altLang="ko-KR" dirty="0"/>
              <a:t>findings inform policymakers in other countries that</a:t>
            </a:r>
            <a:r>
              <a:rPr lang="en-US" altLang="ko-KR" b="1" dirty="0"/>
              <a:t> a policy to incentivize </a:t>
            </a:r>
            <a:r>
              <a:rPr lang="en-US" altLang="ko-KR" b="1" dirty="0" smtClean="0"/>
              <a:t>nurse staffing </a:t>
            </a:r>
            <a:r>
              <a:rPr lang="en-US" altLang="ko-KR" b="1" dirty="0"/>
              <a:t>using </a:t>
            </a:r>
            <a:r>
              <a:rPr lang="en-US" altLang="ko-KR" b="1" dirty="0" smtClean="0"/>
              <a:t>P4P </a:t>
            </a:r>
            <a:r>
              <a:rPr lang="en-US" altLang="ko-KR" b="1" dirty="0"/>
              <a:t>can be more effective by considering those hospitals in poor financial shape.</a:t>
            </a:r>
            <a:endParaRPr lang="ko-KR" altLang="ko-KR" dirty="0"/>
          </a:p>
          <a:p>
            <a:endParaRPr lang="ko-KR" altLang="en-US" dirty="0"/>
          </a:p>
        </p:txBody>
      </p:sp>
      <p:sp>
        <p:nvSpPr>
          <p:cNvPr id="4" name="슬라이드 번호 개체 틀 3"/>
          <p:cNvSpPr>
            <a:spLocks noGrp="1"/>
          </p:cNvSpPr>
          <p:nvPr>
            <p:ph type="sldNum" sz="quarter" idx="12"/>
          </p:nvPr>
        </p:nvSpPr>
        <p:spPr/>
        <p:txBody>
          <a:bodyPr/>
          <a:lstStyle/>
          <a:p>
            <a:fld id="{5543B79C-A465-4C6B-9946-02B24A40F41A}" type="slidenum">
              <a:rPr lang="en-US" smtClean="0"/>
              <a:pPr/>
              <a:t>24</a:t>
            </a:fld>
            <a:endParaRPr lang="en-US"/>
          </a:p>
        </p:txBody>
      </p:sp>
    </p:spTree>
    <p:extLst>
      <p:ext uri="{BB962C8B-B14F-4D97-AF65-F5344CB8AC3E}">
        <p14:creationId xmlns:p14="http://schemas.microsoft.com/office/powerpoint/2010/main" val="26656641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Policy implications</a:t>
            </a:r>
            <a:endParaRPr lang="ko-KR" altLang="en-US" dirty="0"/>
          </a:p>
        </p:txBody>
      </p:sp>
      <p:sp>
        <p:nvSpPr>
          <p:cNvPr id="3" name="내용 개체 틀 2"/>
          <p:cNvSpPr>
            <a:spLocks noGrp="1"/>
          </p:cNvSpPr>
          <p:nvPr>
            <p:ph idx="1"/>
          </p:nvPr>
        </p:nvSpPr>
        <p:spPr/>
        <p:txBody>
          <a:bodyPr>
            <a:normAutofit/>
          </a:bodyPr>
          <a:lstStyle/>
          <a:p>
            <a:r>
              <a:rPr lang="en-US" altLang="ko-KR" dirty="0" smtClean="0"/>
              <a:t>Linking </a:t>
            </a:r>
            <a:r>
              <a:rPr lang="en-US" altLang="ko-KR" dirty="0"/>
              <a:t>institution-level nurse staffing to payment is effective in improving nurse staffing in the hospital sector. </a:t>
            </a:r>
            <a:endParaRPr lang="en-US" altLang="ko-KR" dirty="0" smtClean="0"/>
          </a:p>
          <a:p>
            <a:r>
              <a:rPr lang="en-US" altLang="ko-KR" dirty="0" smtClean="0"/>
              <a:t>This </a:t>
            </a:r>
            <a:r>
              <a:rPr lang="en-US" altLang="ko-KR" dirty="0"/>
              <a:t>approach could be </a:t>
            </a:r>
            <a:r>
              <a:rPr lang="en-US" altLang="ko-KR" dirty="0" smtClean="0"/>
              <a:t>added to </a:t>
            </a:r>
            <a:r>
              <a:rPr lang="en-US" altLang="ko-KR" dirty="0"/>
              <a:t>already existed </a:t>
            </a:r>
            <a:r>
              <a:rPr lang="en-US" altLang="ko-KR" dirty="0" smtClean="0"/>
              <a:t>staffing </a:t>
            </a:r>
            <a:r>
              <a:rPr lang="en-US" altLang="ko-KR" dirty="0"/>
              <a:t>regulations such as minimum nurse-to-patient ratios or patient classification systems. </a:t>
            </a:r>
            <a:endParaRPr lang="ko-KR" altLang="ko-KR" dirty="0"/>
          </a:p>
          <a:p>
            <a:r>
              <a:rPr lang="en-US" altLang="ko-KR" dirty="0" smtClean="0"/>
              <a:t>To </a:t>
            </a:r>
            <a:r>
              <a:rPr lang="en-US" altLang="ko-KR" dirty="0"/>
              <a:t>be more effective, careful considerations for hospitals in poor financial shape are required when designing and implementing this approach. </a:t>
            </a:r>
            <a:endParaRPr lang="ko-KR" altLang="ko-KR" dirty="0"/>
          </a:p>
          <a:p>
            <a:r>
              <a:rPr lang="en-US" altLang="ko-KR" dirty="0" smtClean="0"/>
              <a:t>Surprisingly, nurse </a:t>
            </a:r>
            <a:r>
              <a:rPr lang="en-US" altLang="ko-KR" dirty="0"/>
              <a:t>outcomes including job dissatisfaction, burnout, </a:t>
            </a:r>
            <a:r>
              <a:rPr lang="en-US" altLang="ko-KR" dirty="0" smtClean="0"/>
              <a:t>&amp; </a:t>
            </a:r>
            <a:r>
              <a:rPr lang="en-US" altLang="ko-KR" dirty="0"/>
              <a:t>intention to leave were not significantly improved, while overall staffing increased. </a:t>
            </a:r>
            <a:endParaRPr lang="en-US" altLang="ko-KR" dirty="0" smtClean="0"/>
          </a:p>
          <a:p>
            <a:r>
              <a:rPr lang="en-US" altLang="ko-KR" dirty="0" smtClean="0"/>
              <a:t>Investment </a:t>
            </a:r>
            <a:r>
              <a:rPr lang="en-US" altLang="ko-KR" dirty="0"/>
              <a:t>to improve nurse work conditions is required to increase staffing levels.</a:t>
            </a:r>
            <a:endParaRPr lang="ko-KR" altLang="ko-KR" dirty="0"/>
          </a:p>
          <a:p>
            <a:endParaRPr lang="ko-KR" altLang="en-US" dirty="0"/>
          </a:p>
        </p:txBody>
      </p:sp>
      <p:sp>
        <p:nvSpPr>
          <p:cNvPr id="4" name="슬라이드 번호 개체 틀 3"/>
          <p:cNvSpPr>
            <a:spLocks noGrp="1"/>
          </p:cNvSpPr>
          <p:nvPr>
            <p:ph type="sldNum" sz="quarter" idx="12"/>
          </p:nvPr>
        </p:nvSpPr>
        <p:spPr/>
        <p:txBody>
          <a:bodyPr/>
          <a:lstStyle/>
          <a:p>
            <a:fld id="{5543B79C-A465-4C6B-9946-02B24A40F41A}" type="slidenum">
              <a:rPr lang="en-US" smtClean="0"/>
              <a:pPr/>
              <a:t>25</a:t>
            </a:fld>
            <a:endParaRPr lang="en-US"/>
          </a:p>
        </p:txBody>
      </p:sp>
    </p:spTree>
    <p:extLst>
      <p:ext uri="{BB962C8B-B14F-4D97-AF65-F5344CB8AC3E}">
        <p14:creationId xmlns:p14="http://schemas.microsoft.com/office/powerpoint/2010/main" val="3913679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Pay 4 Performance </a:t>
            </a:r>
            <a:r>
              <a:rPr lang="en-US" altLang="ko-KR" dirty="0" smtClean="0"/>
              <a:t>&amp; Quality Health care</a:t>
            </a:r>
            <a:endParaRPr lang="ko-KR" altLang="en-US" dirty="0"/>
          </a:p>
        </p:txBody>
      </p:sp>
      <p:sp>
        <p:nvSpPr>
          <p:cNvPr id="3" name="내용 개체 틀 2"/>
          <p:cNvSpPr>
            <a:spLocks noGrp="1"/>
          </p:cNvSpPr>
          <p:nvPr>
            <p:ph idx="1"/>
          </p:nvPr>
        </p:nvSpPr>
        <p:spPr/>
        <p:txBody>
          <a:bodyPr/>
          <a:lstStyle/>
          <a:p>
            <a:r>
              <a:rPr lang="en-US" altLang="ko-KR" dirty="0"/>
              <a:t>The rationale behind Paying for Performance(P4P) in health care is that if compensation is directly linked to quality of care, providers will shift more effort towards quality improvement.</a:t>
            </a:r>
          </a:p>
          <a:p>
            <a:r>
              <a:rPr lang="en-US" altLang="ko-KR" dirty="0"/>
              <a:t>Adopted in health care as a means to alter financial incentives of providers.</a:t>
            </a:r>
          </a:p>
          <a:p>
            <a:r>
              <a:rPr lang="en-US" altLang="ko-KR" dirty="0"/>
              <a:t>Well aligned providers’ main financial incentives with meeting quality targets </a:t>
            </a:r>
            <a:r>
              <a:rPr lang="ko-KR" altLang="en-US" dirty="0"/>
              <a:t>→ </a:t>
            </a:r>
            <a:r>
              <a:rPr lang="en-US" altLang="ko-KR" dirty="0" smtClean="0"/>
              <a:t>successful</a:t>
            </a:r>
            <a:endParaRPr lang="en-US" altLang="ko-KR" dirty="0"/>
          </a:p>
        </p:txBody>
      </p:sp>
      <p:sp>
        <p:nvSpPr>
          <p:cNvPr id="4" name="슬라이드 번호 개체 틀 3"/>
          <p:cNvSpPr>
            <a:spLocks noGrp="1"/>
          </p:cNvSpPr>
          <p:nvPr>
            <p:ph type="sldNum" sz="quarter" idx="12"/>
          </p:nvPr>
        </p:nvSpPr>
        <p:spPr/>
        <p:txBody>
          <a:bodyPr/>
          <a:lstStyle/>
          <a:p>
            <a:fld id="{5543B79C-A465-4C6B-9946-02B24A40F41A}" type="slidenum">
              <a:rPr lang="en-US" smtClean="0"/>
              <a:pPr/>
              <a:t>3</a:t>
            </a:fld>
            <a:endParaRPr lang="en-US"/>
          </a:p>
        </p:txBody>
      </p:sp>
    </p:spTree>
    <p:extLst>
      <p:ext uri="{BB962C8B-B14F-4D97-AF65-F5344CB8AC3E}">
        <p14:creationId xmlns:p14="http://schemas.microsoft.com/office/powerpoint/2010/main" val="2939466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Contents</a:t>
            </a:r>
            <a:endParaRPr lang="ko-KR" altLang="en-US" dirty="0"/>
          </a:p>
        </p:txBody>
      </p:sp>
      <p:sp>
        <p:nvSpPr>
          <p:cNvPr id="3" name="내용 개체 틀 2"/>
          <p:cNvSpPr>
            <a:spLocks noGrp="1"/>
          </p:cNvSpPr>
          <p:nvPr>
            <p:ph idx="1"/>
          </p:nvPr>
        </p:nvSpPr>
        <p:spPr/>
        <p:txBody>
          <a:bodyPr/>
          <a:lstStyle/>
          <a:p>
            <a:r>
              <a:rPr lang="en-US" altLang="ko-KR" sz="4000" dirty="0" smtClean="0"/>
              <a:t>Introduction &amp; purpose of Study</a:t>
            </a:r>
          </a:p>
          <a:p>
            <a:r>
              <a:rPr lang="en-US" altLang="ko-KR" sz="4000" dirty="0" smtClean="0"/>
              <a:t>Health system in Korea</a:t>
            </a:r>
          </a:p>
          <a:p>
            <a:r>
              <a:rPr lang="en-US" altLang="ko-KR" sz="4000" dirty="0" smtClean="0"/>
              <a:t>Methods &amp; Results</a:t>
            </a:r>
          </a:p>
          <a:p>
            <a:r>
              <a:rPr lang="en-US" altLang="ko-KR" sz="4000" dirty="0" smtClean="0"/>
              <a:t>Conclusions</a:t>
            </a:r>
          </a:p>
          <a:p>
            <a:r>
              <a:rPr lang="en-US" altLang="ko-KR" sz="4000" dirty="0" smtClean="0"/>
              <a:t>Policy implications</a:t>
            </a:r>
          </a:p>
          <a:p>
            <a:endParaRPr lang="ko-KR" altLang="en-US" dirty="0"/>
          </a:p>
        </p:txBody>
      </p:sp>
      <p:sp>
        <p:nvSpPr>
          <p:cNvPr id="4" name="슬라이드 번호 개체 틀 3"/>
          <p:cNvSpPr>
            <a:spLocks noGrp="1"/>
          </p:cNvSpPr>
          <p:nvPr>
            <p:ph type="sldNum" sz="quarter" idx="12"/>
          </p:nvPr>
        </p:nvSpPr>
        <p:spPr/>
        <p:txBody>
          <a:bodyPr/>
          <a:lstStyle/>
          <a:p>
            <a:fld id="{5543B79C-A465-4C6B-9946-02B24A40F41A}" type="slidenum">
              <a:rPr lang="en-US" smtClean="0"/>
              <a:pPr/>
              <a:t>4</a:t>
            </a:fld>
            <a:endParaRPr lang="en-US"/>
          </a:p>
        </p:txBody>
      </p:sp>
    </p:spTree>
    <p:extLst>
      <p:ext uri="{BB962C8B-B14F-4D97-AF65-F5344CB8AC3E}">
        <p14:creationId xmlns:p14="http://schemas.microsoft.com/office/powerpoint/2010/main" val="41336807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p:txBody>
          <a:bodyPr>
            <a:normAutofit/>
          </a:bodyPr>
          <a:lstStyle/>
          <a:p>
            <a:r>
              <a:rPr lang="en-US" altLang="ko-KR" dirty="0" smtClean="0"/>
              <a:t>The </a:t>
            </a:r>
            <a:r>
              <a:rPr lang="en-US" altLang="ko-KR" dirty="0"/>
              <a:t>number of active nurses per 100 acute beds was about 4.8 in </a:t>
            </a:r>
            <a:r>
              <a:rPr lang="en-US" altLang="ko-KR" dirty="0" smtClean="0"/>
              <a:t>Korean(1990s), </a:t>
            </a:r>
            <a:r>
              <a:rPr lang="en-US" altLang="ko-KR" dirty="0"/>
              <a:t>which was quite low compared with Western </a:t>
            </a:r>
            <a:r>
              <a:rPr lang="en-US" altLang="ko-KR" dirty="0" smtClean="0"/>
              <a:t>standards</a:t>
            </a:r>
          </a:p>
          <a:p>
            <a:r>
              <a:rPr lang="en-US" altLang="ko-KR" dirty="0"/>
              <a:t>Compelling evidences that nurse staffing directly influences quality of care</a:t>
            </a:r>
            <a:endParaRPr lang="en-US" altLang="ko-KR" dirty="0" smtClean="0"/>
          </a:p>
          <a:p>
            <a:r>
              <a:rPr lang="en-US" altLang="ko-KR" dirty="0"/>
              <a:t>Rewarding hospitals according to their staffing levels may be an effective way to increase hospital investment in nursing </a:t>
            </a:r>
            <a:r>
              <a:rPr lang="en-US" altLang="ko-KR" dirty="0" smtClean="0"/>
              <a:t>resources</a:t>
            </a:r>
          </a:p>
          <a:p>
            <a:r>
              <a:rPr lang="en-US" altLang="ko-KR" dirty="0"/>
              <a:t>However, raising staffing levels requires substantial capital investment. The bonuses linked to P4P metrics are often too small to cover the labor costs required.</a:t>
            </a:r>
            <a:endParaRPr lang="ko-KR" altLang="en-US" dirty="0"/>
          </a:p>
          <a:p>
            <a:endParaRPr lang="en-US" altLang="ko-KR" dirty="0" smtClean="0"/>
          </a:p>
        </p:txBody>
      </p:sp>
      <p:sp>
        <p:nvSpPr>
          <p:cNvPr id="4" name="슬라이드 번호 개체 틀 3"/>
          <p:cNvSpPr>
            <a:spLocks noGrp="1"/>
          </p:cNvSpPr>
          <p:nvPr>
            <p:ph type="sldNum" sz="quarter" idx="12"/>
          </p:nvPr>
        </p:nvSpPr>
        <p:spPr/>
        <p:txBody>
          <a:bodyPr/>
          <a:lstStyle/>
          <a:p>
            <a:fld id="{5543B79C-A465-4C6B-9946-02B24A40F41A}" type="slidenum">
              <a:rPr lang="en-US" smtClean="0"/>
              <a:pPr/>
              <a:t>5</a:t>
            </a:fld>
            <a:endParaRPr lang="en-US"/>
          </a:p>
        </p:txBody>
      </p:sp>
    </p:spTree>
    <p:extLst>
      <p:ext uri="{BB962C8B-B14F-4D97-AF65-F5344CB8AC3E}">
        <p14:creationId xmlns:p14="http://schemas.microsoft.com/office/powerpoint/2010/main" val="32521203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endParaRPr lang="ko-KR" altLang="en-US"/>
          </a:p>
        </p:txBody>
      </p:sp>
      <p:sp>
        <p:nvSpPr>
          <p:cNvPr id="3" name="내용 개체 틀 2"/>
          <p:cNvSpPr>
            <a:spLocks noGrp="1"/>
          </p:cNvSpPr>
          <p:nvPr>
            <p:ph idx="1"/>
          </p:nvPr>
        </p:nvSpPr>
        <p:spPr/>
        <p:txBody>
          <a:bodyPr>
            <a:normAutofit/>
          </a:bodyPr>
          <a:lstStyle/>
          <a:p>
            <a:r>
              <a:rPr lang="en-US" altLang="ko-KR" dirty="0" smtClean="0"/>
              <a:t>In 1999, the social insurance in South </a:t>
            </a:r>
            <a:r>
              <a:rPr lang="en-US" altLang="ko-KR" dirty="0" smtClean="0"/>
              <a:t>Korea(National Health Insurance Services, NHIS) reformed </a:t>
            </a:r>
            <a:r>
              <a:rPr lang="en-US" altLang="ko-KR" dirty="0" smtClean="0"/>
              <a:t>the hospital payment method to </a:t>
            </a:r>
            <a:r>
              <a:rPr lang="en-US" altLang="ko-KR" dirty="0" smtClean="0"/>
              <a:t>provide acute hospitals with </a:t>
            </a:r>
            <a:r>
              <a:rPr lang="en-US" altLang="ko-KR" dirty="0" smtClean="0"/>
              <a:t>incentives</a:t>
            </a:r>
            <a:r>
              <a:rPr lang="en-US" altLang="ko-KR" dirty="0" smtClean="0"/>
              <a:t> based on level </a:t>
            </a:r>
            <a:r>
              <a:rPr lang="en-US" altLang="ko-KR" dirty="0" smtClean="0"/>
              <a:t>of nurse </a:t>
            </a:r>
            <a:r>
              <a:rPr lang="en-US" altLang="ko-KR" dirty="0" smtClean="0"/>
              <a:t>staffing</a:t>
            </a:r>
            <a:endParaRPr lang="en-US" altLang="ko-KR" dirty="0" smtClean="0"/>
          </a:p>
          <a:p>
            <a:r>
              <a:rPr lang="en-US" altLang="ko-KR" dirty="0" smtClean="0"/>
              <a:t>In </a:t>
            </a:r>
            <a:r>
              <a:rPr lang="en-US" altLang="ko-KR" dirty="0" smtClean="0"/>
              <a:t>2007, </a:t>
            </a:r>
            <a:r>
              <a:rPr lang="en-US" altLang="ko-KR" dirty="0" smtClean="0"/>
              <a:t>added a </a:t>
            </a:r>
            <a:r>
              <a:rPr lang="en-US" altLang="ko-KR" dirty="0" smtClean="0"/>
              <a:t>disincentive, </a:t>
            </a:r>
            <a:r>
              <a:rPr lang="en-US" altLang="ko-KR" dirty="0" smtClean="0"/>
              <a:t>whereby hospitals failing to reach </a:t>
            </a:r>
            <a:r>
              <a:rPr lang="en-US" altLang="ko-KR" dirty="0"/>
              <a:t>a</a:t>
            </a:r>
            <a:r>
              <a:rPr lang="en-US" altLang="ko-KR" dirty="0" smtClean="0"/>
              <a:t> </a:t>
            </a:r>
            <a:r>
              <a:rPr lang="en-US" altLang="ko-KR" dirty="0" smtClean="0"/>
              <a:t>threshold level had to pay penalties</a:t>
            </a:r>
          </a:p>
          <a:p>
            <a:r>
              <a:rPr lang="en-US" altLang="ko-KR" dirty="0" smtClean="0"/>
              <a:t>A </a:t>
            </a:r>
            <a:r>
              <a:rPr lang="en-US" altLang="ko-KR" dirty="0"/>
              <a:t>decade of experience in South Korea provides a testable case to examine the effectiveness of financial incentives to increase nursing resources. </a:t>
            </a:r>
            <a:endParaRPr lang="ko-KR" altLang="ko-KR" dirty="0"/>
          </a:p>
          <a:p>
            <a:endParaRPr lang="ko-KR" altLang="en-US" dirty="0"/>
          </a:p>
        </p:txBody>
      </p:sp>
      <p:sp>
        <p:nvSpPr>
          <p:cNvPr id="4" name="슬라이드 번호 개체 틀 3"/>
          <p:cNvSpPr>
            <a:spLocks noGrp="1"/>
          </p:cNvSpPr>
          <p:nvPr>
            <p:ph type="sldNum" sz="quarter" idx="12"/>
          </p:nvPr>
        </p:nvSpPr>
        <p:spPr/>
        <p:txBody>
          <a:bodyPr/>
          <a:lstStyle/>
          <a:p>
            <a:fld id="{5543B79C-A465-4C6B-9946-02B24A40F41A}" type="slidenum">
              <a:rPr lang="en-US" smtClean="0"/>
              <a:pPr/>
              <a:t>6</a:t>
            </a:fld>
            <a:endParaRPr lang="en-US"/>
          </a:p>
        </p:txBody>
      </p:sp>
    </p:spTree>
    <p:extLst>
      <p:ext uri="{BB962C8B-B14F-4D97-AF65-F5344CB8AC3E}">
        <p14:creationId xmlns:p14="http://schemas.microsoft.com/office/powerpoint/2010/main" val="1155749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7620000" cy="1143000"/>
          </a:xfrm>
        </p:spPr>
        <p:txBody>
          <a:bodyPr/>
          <a:lstStyle/>
          <a:p>
            <a:r>
              <a:rPr lang="en-US" sz="4000" b="1" dirty="0"/>
              <a:t>Brief overview of the health care system in South Korea</a:t>
            </a:r>
            <a:r>
              <a:rPr lang="en-US" sz="4000" dirty="0"/>
              <a:t/>
            </a:r>
            <a:br>
              <a:rPr lang="en-US" sz="4000" dirty="0"/>
            </a:br>
            <a:endParaRPr lang="en-US" sz="4000" dirty="0"/>
          </a:p>
        </p:txBody>
      </p:sp>
      <p:sp>
        <p:nvSpPr>
          <p:cNvPr id="3" name="Content Placeholder 2"/>
          <p:cNvSpPr>
            <a:spLocks noGrp="1"/>
          </p:cNvSpPr>
          <p:nvPr>
            <p:ph idx="1"/>
          </p:nvPr>
        </p:nvSpPr>
        <p:spPr/>
        <p:txBody>
          <a:bodyPr/>
          <a:lstStyle/>
          <a:p>
            <a:r>
              <a:rPr lang="en-US" dirty="0"/>
              <a:t>Korea’s social health </a:t>
            </a:r>
            <a:r>
              <a:rPr lang="en-US" dirty="0" smtClean="0"/>
              <a:t>insurance since 1977</a:t>
            </a:r>
          </a:p>
          <a:p>
            <a:pPr marL="114300" indent="0">
              <a:buNone/>
            </a:pPr>
            <a:r>
              <a:rPr lang="en-US" dirty="0" smtClean="0"/>
              <a:t>    - Expanded; limited population </a:t>
            </a:r>
            <a:r>
              <a:rPr lang="ko-KR" altLang="en-US" dirty="0" smtClean="0"/>
              <a:t>→ </a:t>
            </a:r>
            <a:r>
              <a:rPr lang="en-US" altLang="ko-KR" dirty="0" smtClean="0"/>
              <a:t>businesses with fewer </a:t>
            </a:r>
          </a:p>
          <a:p>
            <a:pPr marL="114300" indent="0">
              <a:buNone/>
            </a:pPr>
            <a:r>
              <a:rPr lang="en-US" altLang="ko-KR" dirty="0" smtClean="0"/>
              <a:t>      employs &amp; self employed population</a:t>
            </a:r>
          </a:p>
          <a:p>
            <a:pPr marL="114300" indent="0">
              <a:buNone/>
            </a:pPr>
            <a:r>
              <a:rPr lang="en-US" dirty="0" smtClean="0"/>
              <a:t>    - Subsidized by government; 35-50% </a:t>
            </a:r>
            <a:r>
              <a:rPr lang="ko-KR" altLang="en-US" dirty="0" smtClean="0"/>
              <a:t>→ </a:t>
            </a:r>
            <a:r>
              <a:rPr lang="en-US" altLang="ko-KR" dirty="0" smtClean="0"/>
              <a:t>20%</a:t>
            </a:r>
          </a:p>
          <a:p>
            <a:pPr marL="114300" indent="0">
              <a:buNone/>
            </a:pPr>
            <a:r>
              <a:rPr lang="en-US" dirty="0" smtClean="0"/>
              <a:t>    - Subsidies </a:t>
            </a:r>
            <a:r>
              <a:rPr lang="en-US" dirty="0"/>
              <a:t>as a share of total general government </a:t>
            </a:r>
            <a:endParaRPr lang="en-US" dirty="0" smtClean="0"/>
          </a:p>
          <a:p>
            <a:pPr marL="114300" indent="0">
              <a:buNone/>
            </a:pPr>
            <a:r>
              <a:rPr lang="en-US" dirty="0"/>
              <a:t> </a:t>
            </a:r>
            <a:r>
              <a:rPr lang="en-US" dirty="0" smtClean="0"/>
              <a:t>     expenditures; 0.7% </a:t>
            </a:r>
            <a:r>
              <a:rPr lang="ko-KR" altLang="en-US" dirty="0" smtClean="0"/>
              <a:t>→ </a:t>
            </a:r>
            <a:r>
              <a:rPr lang="en-US" altLang="ko-KR" dirty="0" smtClean="0"/>
              <a:t>4.1</a:t>
            </a:r>
            <a:r>
              <a:rPr lang="en-US" altLang="ko-KR" dirty="0" smtClean="0"/>
              <a:t>%</a:t>
            </a:r>
          </a:p>
          <a:p>
            <a:r>
              <a:rPr lang="en-US" altLang="ko-KR" dirty="0"/>
              <a:t>Household premiums  subsidized by employers &amp; government</a:t>
            </a:r>
          </a:p>
          <a:p>
            <a:r>
              <a:rPr lang="en-US" altLang="ko-KR" dirty="0"/>
              <a:t>Consumer out-of-pocket payment (20-55%) not covered by social insurance</a:t>
            </a:r>
            <a:endParaRPr lang="en-US" altLang="ko-KR" dirty="0" smtClean="0"/>
          </a:p>
          <a:p>
            <a:endParaRPr lang="en-US" dirty="0"/>
          </a:p>
        </p:txBody>
      </p:sp>
      <p:sp>
        <p:nvSpPr>
          <p:cNvPr id="4" name="슬라이드 번호 개체 틀 3"/>
          <p:cNvSpPr>
            <a:spLocks noGrp="1"/>
          </p:cNvSpPr>
          <p:nvPr>
            <p:ph type="sldNum" sz="quarter" idx="12"/>
          </p:nvPr>
        </p:nvSpPr>
        <p:spPr/>
        <p:txBody>
          <a:bodyPr/>
          <a:lstStyle/>
          <a:p>
            <a:fld id="{5543B79C-A465-4C6B-9946-02B24A40F41A}" type="slidenum">
              <a:rPr lang="en-US" smtClean="0"/>
              <a:pPr/>
              <a:t>7</a:t>
            </a:fld>
            <a:endParaRPr lang="en-US"/>
          </a:p>
        </p:txBody>
      </p:sp>
    </p:spTree>
    <p:extLst>
      <p:ext uri="{BB962C8B-B14F-4D97-AF65-F5344CB8AC3E}">
        <p14:creationId xmlns:p14="http://schemas.microsoft.com/office/powerpoint/2010/main" val="979878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7620000" cy="1143000"/>
          </a:xfrm>
        </p:spPr>
        <p:txBody>
          <a:bodyPr/>
          <a:lstStyle/>
          <a:p>
            <a:r>
              <a:rPr lang="en-US" sz="4000" b="1" dirty="0"/>
              <a:t>Brief overview of the health care system in South Korea</a:t>
            </a:r>
            <a:r>
              <a:rPr lang="en-US" sz="4000" dirty="0"/>
              <a:t/>
            </a:r>
            <a:br>
              <a:rPr lang="en-US" sz="4000" dirty="0"/>
            </a:br>
            <a:endParaRPr lang="en-US" sz="4000" dirty="0"/>
          </a:p>
        </p:txBody>
      </p:sp>
      <p:sp>
        <p:nvSpPr>
          <p:cNvPr id="3" name="Content Placeholder 2"/>
          <p:cNvSpPr>
            <a:spLocks noGrp="1"/>
          </p:cNvSpPr>
          <p:nvPr>
            <p:ph idx="1"/>
          </p:nvPr>
        </p:nvSpPr>
        <p:spPr>
          <a:xfrm>
            <a:off x="457200" y="1600200"/>
            <a:ext cx="7620000" cy="5069160"/>
          </a:xfrm>
        </p:spPr>
        <p:txBody>
          <a:bodyPr>
            <a:normAutofit fontScale="92500" lnSpcReduction="10000"/>
          </a:bodyPr>
          <a:lstStyle/>
          <a:p>
            <a:endParaRPr lang="en-US" dirty="0"/>
          </a:p>
          <a:p>
            <a:r>
              <a:rPr lang="en-US" dirty="0" smtClean="0"/>
              <a:t>Medical </a:t>
            </a:r>
            <a:r>
              <a:rPr lang="en-US" dirty="0"/>
              <a:t>providers </a:t>
            </a:r>
            <a:r>
              <a:rPr lang="en-US" dirty="0" smtClean="0"/>
              <a:t>compensated </a:t>
            </a:r>
            <a:r>
              <a:rPr lang="en-US" dirty="0"/>
              <a:t>on a fee-for-services (FFS) </a:t>
            </a:r>
            <a:r>
              <a:rPr lang="en-US" dirty="0" smtClean="0"/>
              <a:t>basis</a:t>
            </a:r>
          </a:p>
          <a:p>
            <a:r>
              <a:rPr lang="en-US" dirty="0"/>
              <a:t>Committee for Financial </a:t>
            </a:r>
            <a:r>
              <a:rPr lang="en-US" dirty="0" smtClean="0"/>
              <a:t>Management</a:t>
            </a:r>
          </a:p>
          <a:p>
            <a:pPr marL="114300" indent="0">
              <a:buNone/>
            </a:pPr>
            <a:r>
              <a:rPr lang="en-US" dirty="0" smtClean="0"/>
              <a:t>     - Sets </a:t>
            </a:r>
            <a:r>
              <a:rPr lang="en-US" dirty="0"/>
              <a:t>the medical fee schedules and defines the scope </a:t>
            </a:r>
            <a:r>
              <a:rPr lang="en-US" dirty="0" smtClean="0"/>
              <a:t>of</a:t>
            </a:r>
          </a:p>
          <a:p>
            <a:pPr marL="114300" indent="0">
              <a:buNone/>
            </a:pPr>
            <a:r>
              <a:rPr lang="en-US" dirty="0"/>
              <a:t> </a:t>
            </a:r>
            <a:r>
              <a:rPr lang="en-US" dirty="0" smtClean="0"/>
              <a:t>      national </a:t>
            </a:r>
            <a:r>
              <a:rPr lang="en-US" dirty="0"/>
              <a:t>health insurance coverage and </a:t>
            </a:r>
            <a:r>
              <a:rPr lang="en-US" dirty="0" smtClean="0"/>
              <a:t>benefits</a:t>
            </a:r>
          </a:p>
          <a:p>
            <a:pPr marL="114300" indent="0">
              <a:buNone/>
            </a:pPr>
            <a:r>
              <a:rPr lang="en-US" dirty="0"/>
              <a:t> </a:t>
            </a:r>
            <a:r>
              <a:rPr lang="en-US" dirty="0" smtClean="0"/>
              <a:t>    - Kept </a:t>
            </a:r>
            <a:r>
              <a:rPr lang="en-US" dirty="0"/>
              <a:t>fee schedules very low, often not covering actual costs </a:t>
            </a:r>
            <a:endParaRPr lang="en-US" dirty="0" smtClean="0"/>
          </a:p>
          <a:p>
            <a:pPr marL="114300" indent="0">
              <a:buNone/>
            </a:pPr>
            <a:r>
              <a:rPr lang="en-US" dirty="0"/>
              <a:t> </a:t>
            </a:r>
            <a:r>
              <a:rPr lang="en-US" dirty="0" smtClean="0"/>
              <a:t>      for </a:t>
            </a:r>
            <a:r>
              <a:rPr lang="en-US" dirty="0"/>
              <a:t>some services, and excluding coverage for many </a:t>
            </a:r>
            <a:endParaRPr lang="en-US" dirty="0" smtClean="0"/>
          </a:p>
          <a:p>
            <a:pPr marL="114300" indent="0">
              <a:buNone/>
            </a:pPr>
            <a:r>
              <a:rPr lang="en-US" dirty="0"/>
              <a:t> </a:t>
            </a:r>
            <a:r>
              <a:rPr lang="en-US" dirty="0" smtClean="0"/>
              <a:t>      expensive </a:t>
            </a:r>
            <a:r>
              <a:rPr lang="en-US" dirty="0" smtClean="0"/>
              <a:t>services</a:t>
            </a:r>
          </a:p>
          <a:p>
            <a:r>
              <a:rPr lang="en-US" altLang="ko-KR" dirty="0" smtClean="0"/>
              <a:t>An independent agency, the </a:t>
            </a:r>
            <a:r>
              <a:rPr lang="en-US" altLang="ko-KR" dirty="0"/>
              <a:t>Health Insurance Review and Assessment Service (HIRA) </a:t>
            </a:r>
          </a:p>
          <a:p>
            <a:pPr lvl="1"/>
            <a:r>
              <a:rPr lang="en-US" altLang="ko-KR" dirty="0" smtClean="0"/>
              <a:t>authoritative </a:t>
            </a:r>
            <a:r>
              <a:rPr lang="en-US" altLang="ko-KR" dirty="0"/>
              <a:t>to make strategic </a:t>
            </a:r>
            <a:r>
              <a:rPr lang="en-US" altLang="ko-KR" dirty="0" smtClean="0"/>
              <a:t>purchasing</a:t>
            </a:r>
          </a:p>
          <a:p>
            <a:pPr lvl="1"/>
            <a:r>
              <a:rPr lang="en-US" altLang="ko-KR" dirty="0" smtClean="0"/>
              <a:t>reviewing </a:t>
            </a:r>
            <a:r>
              <a:rPr lang="en-US" altLang="ko-KR" dirty="0"/>
              <a:t>provider payment scheme and fee schedules, auditing insurance claims, and assessing quality of health care </a:t>
            </a:r>
            <a:r>
              <a:rPr lang="en-US" altLang="ko-KR" dirty="0" smtClean="0"/>
              <a:t>providers</a:t>
            </a:r>
          </a:p>
          <a:p>
            <a:pPr lvl="1"/>
            <a:r>
              <a:rPr lang="en-US" altLang="ko-KR" dirty="0" smtClean="0"/>
              <a:t>established </a:t>
            </a:r>
            <a:r>
              <a:rPr lang="en-US" altLang="ko-KR" dirty="0"/>
              <a:t>pay-for-performance (P4P) and public reporting programs</a:t>
            </a:r>
            <a:endParaRPr lang="en-US" dirty="0"/>
          </a:p>
        </p:txBody>
      </p:sp>
      <p:sp>
        <p:nvSpPr>
          <p:cNvPr id="4" name="슬라이드 번호 개체 틀 3"/>
          <p:cNvSpPr>
            <a:spLocks noGrp="1"/>
          </p:cNvSpPr>
          <p:nvPr>
            <p:ph type="sldNum" sz="quarter" idx="12"/>
          </p:nvPr>
        </p:nvSpPr>
        <p:spPr/>
        <p:txBody>
          <a:bodyPr/>
          <a:lstStyle/>
          <a:p>
            <a:fld id="{5543B79C-A465-4C6B-9946-02B24A40F41A}" type="slidenum">
              <a:rPr lang="en-US" smtClean="0"/>
              <a:pPr/>
              <a:t>8</a:t>
            </a:fld>
            <a:endParaRPr lang="en-US"/>
          </a:p>
        </p:txBody>
      </p:sp>
    </p:spTree>
    <p:extLst>
      <p:ext uri="{BB962C8B-B14F-4D97-AF65-F5344CB8AC3E}">
        <p14:creationId xmlns:p14="http://schemas.microsoft.com/office/powerpoint/2010/main" val="13399084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27584" y="0"/>
            <a:ext cx="6984776" cy="6865287"/>
          </a:xfrm>
        </p:spPr>
      </p:pic>
      <p:sp>
        <p:nvSpPr>
          <p:cNvPr id="6" name="TextBox 5"/>
          <p:cNvSpPr txBox="1"/>
          <p:nvPr/>
        </p:nvSpPr>
        <p:spPr>
          <a:xfrm>
            <a:off x="827584" y="6534834"/>
            <a:ext cx="4607520" cy="461665"/>
          </a:xfrm>
          <a:prstGeom prst="rect">
            <a:avLst/>
          </a:prstGeom>
          <a:noFill/>
        </p:spPr>
        <p:txBody>
          <a:bodyPr wrap="square" rtlCol="0">
            <a:spAutoFit/>
          </a:bodyPr>
          <a:lstStyle/>
          <a:p>
            <a:r>
              <a:rPr lang="en-US" sz="1200" dirty="0"/>
              <a:t>Source: Ministry of Health and </a:t>
            </a:r>
            <a:r>
              <a:rPr lang="en-US" sz="1200" dirty="0" smtClean="0"/>
              <a:t>Welfare </a:t>
            </a:r>
            <a:endParaRPr lang="en-US" sz="1200" dirty="0"/>
          </a:p>
          <a:p>
            <a:endParaRPr lang="en-US" sz="1200" dirty="0"/>
          </a:p>
        </p:txBody>
      </p:sp>
      <p:sp>
        <p:nvSpPr>
          <p:cNvPr id="2" name="슬라이드 번호 개체 틀 1"/>
          <p:cNvSpPr>
            <a:spLocks noGrp="1"/>
          </p:cNvSpPr>
          <p:nvPr>
            <p:ph type="sldNum" sz="quarter" idx="12"/>
          </p:nvPr>
        </p:nvSpPr>
        <p:spPr/>
        <p:txBody>
          <a:bodyPr/>
          <a:lstStyle/>
          <a:p>
            <a:fld id="{5543B79C-A465-4C6B-9946-02B24A40F41A}" type="slidenum">
              <a:rPr lang="en-US" smtClean="0"/>
              <a:pPr/>
              <a:t>9</a:t>
            </a:fld>
            <a:endParaRPr lang="en-US"/>
          </a:p>
        </p:txBody>
      </p:sp>
    </p:spTree>
    <p:extLst>
      <p:ext uri="{BB962C8B-B14F-4D97-AF65-F5344CB8AC3E}">
        <p14:creationId xmlns:p14="http://schemas.microsoft.com/office/powerpoint/2010/main" val="40340201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7946</TotalTime>
  <Words>2287</Words>
  <Application>Microsoft Office PowerPoint</Application>
  <PresentationFormat>화면 슬라이드 쇼(4:3)</PresentationFormat>
  <Paragraphs>591</Paragraphs>
  <Slides>25</Slides>
  <Notes>3</Notes>
  <HiddenSlides>0</HiddenSlides>
  <MMClips>0</MMClips>
  <ScaleCrop>false</ScaleCrop>
  <HeadingPairs>
    <vt:vector size="4" baseType="variant">
      <vt:variant>
        <vt:lpstr>테마</vt:lpstr>
      </vt:variant>
      <vt:variant>
        <vt:i4>1</vt:i4>
      </vt:variant>
      <vt:variant>
        <vt:lpstr>슬라이드 제목</vt:lpstr>
      </vt:variant>
      <vt:variant>
        <vt:i4>25</vt:i4>
      </vt:variant>
    </vt:vector>
  </HeadingPairs>
  <TitlesOfParts>
    <vt:vector size="26" baseType="lpstr">
      <vt:lpstr>Adjacency</vt:lpstr>
      <vt:lpstr>Pay 4 Performance in Korean Hospital Nursing</vt:lpstr>
      <vt:lpstr>Healthcare Quality</vt:lpstr>
      <vt:lpstr>Pay 4 Performance &amp; Quality Health care</vt:lpstr>
      <vt:lpstr>Contents</vt:lpstr>
      <vt:lpstr>Introduction</vt:lpstr>
      <vt:lpstr>PowerPoint 프레젠테이션</vt:lpstr>
      <vt:lpstr>Brief overview of the health care system in South Korea </vt:lpstr>
      <vt:lpstr>Brief overview of the health care system in South Korea </vt:lpstr>
      <vt:lpstr>PowerPoint 프레젠테이션</vt:lpstr>
      <vt:lpstr>Building blocks of the P4P</vt:lpstr>
      <vt:lpstr>Building blocks of the Korean Nursing P4P</vt:lpstr>
      <vt:lpstr>PowerPoint 프레젠테이션</vt:lpstr>
      <vt:lpstr>Purpose of study</vt:lpstr>
      <vt:lpstr>Data Sources</vt:lpstr>
      <vt:lpstr>Measures</vt:lpstr>
      <vt:lpstr>PowerPoint 프레젠테이션</vt:lpstr>
      <vt:lpstr>Statistical analysis</vt:lpstr>
      <vt:lpstr>PowerPoint 프레젠테이션</vt:lpstr>
      <vt:lpstr>PowerPoint 프레젠테이션</vt:lpstr>
      <vt:lpstr>PowerPoint 프레젠테이션</vt:lpstr>
      <vt:lpstr>PowerPoint 프레젠테이션</vt:lpstr>
      <vt:lpstr>Table 4. Changes in staffing levels and nurse’s work conditions in Korean hospitals  </vt:lpstr>
      <vt:lpstr>PowerPoint 프레젠테이션</vt:lpstr>
      <vt:lpstr>Conclusions</vt:lpstr>
      <vt:lpstr>Policy implications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Sue</dc:creator>
  <cp:lastModifiedBy>Sue</cp:lastModifiedBy>
  <cp:revision>65</cp:revision>
  <dcterms:created xsi:type="dcterms:W3CDTF">2015-07-17T06:10:53Z</dcterms:created>
  <dcterms:modified xsi:type="dcterms:W3CDTF">2015-07-27T08:04:40Z</dcterms:modified>
</cp:coreProperties>
</file>