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7"/>
  </p:notesMasterIdLst>
  <p:sldIdLst>
    <p:sldId id="402" r:id="rId2"/>
    <p:sldId id="403" r:id="rId3"/>
    <p:sldId id="404" r:id="rId4"/>
    <p:sldId id="405"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93" autoAdjust="0"/>
  </p:normalViewPr>
  <p:slideViewPr>
    <p:cSldViewPr>
      <p:cViewPr>
        <p:scale>
          <a:sx n="76" d="100"/>
          <a:sy n="76" d="100"/>
        </p:scale>
        <p:origin x="-1206"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FC1098-6077-46B5-9DE7-05EF73EF3EC2}" type="datetimeFigureOut">
              <a:rPr lang="zh-TW" altLang="en-US" smtClean="0"/>
              <a:pPr/>
              <a:t>2015/7/27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EB96EC-4F81-4DD2-83FC-4C12AB0FC683}" type="slidenum">
              <a:rPr lang="zh-TW" altLang="en-US" smtClean="0"/>
              <a:pPr/>
              <a:t>‹#›</a:t>
            </a:fld>
            <a:endParaRPr lang="zh-TW" altLang="en-US"/>
          </a:p>
        </p:txBody>
      </p:sp>
    </p:spTree>
    <p:extLst>
      <p:ext uri="{BB962C8B-B14F-4D97-AF65-F5344CB8AC3E}">
        <p14:creationId xmlns:p14="http://schemas.microsoft.com/office/powerpoint/2010/main" val="376871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Lifelong learning is one of the core competences for nurses, which enables nurses to function effectively in the constantly changing and complex healthcare system.</a:t>
            </a:r>
          </a:p>
          <a:p>
            <a:r>
              <a:rPr lang="en-US" altLang="zh-TW" sz="1200" kern="1200" dirty="0" smtClean="0">
                <a:solidFill>
                  <a:schemeClr val="tx1"/>
                </a:solidFill>
                <a:effectLst/>
                <a:latin typeface="+mn-lt"/>
                <a:ea typeface="+mn-ea"/>
                <a:cs typeface="+mn-cs"/>
              </a:rPr>
              <a:t>However, current literature has shown that nursing students reported low ratings on their own lifelong learning, critical thinking (Wu, Hsieh &amp; Hsu, 2014), self-directed learning and learning motivations (Cheng, Lee-Hsieh, </a:t>
            </a:r>
            <a:r>
              <a:rPr lang="en-US" altLang="zh-TW" sz="1200" kern="1200" dirty="0" err="1" smtClean="0">
                <a:solidFill>
                  <a:schemeClr val="tx1"/>
                </a:solidFill>
                <a:effectLst/>
                <a:latin typeface="+mn-lt"/>
                <a:ea typeface="+mn-ea"/>
                <a:cs typeface="+mn-cs"/>
              </a:rPr>
              <a:t>Turton</a:t>
            </a:r>
            <a:r>
              <a:rPr lang="en-US" altLang="zh-TW" sz="1200" kern="1200" dirty="0" smtClean="0">
                <a:solidFill>
                  <a:schemeClr val="tx1"/>
                </a:solidFill>
                <a:effectLst/>
                <a:latin typeface="+mn-lt"/>
                <a:ea typeface="+mn-ea"/>
                <a:cs typeface="+mn-cs"/>
              </a:rPr>
              <a:t> &amp; Lin, 2014).</a:t>
            </a:r>
          </a:p>
          <a:p>
            <a:r>
              <a:rPr lang="en-US" altLang="zh-TW" dirty="0" smtClean="0"/>
              <a:t>self-directed learning and learning motivations</a:t>
            </a:r>
            <a:endParaRPr lang="zh-TW" altLang="en-US" dirty="0"/>
          </a:p>
        </p:txBody>
      </p:sp>
      <p:sp>
        <p:nvSpPr>
          <p:cNvPr id="4" name="投影片編號版面配置區 3"/>
          <p:cNvSpPr>
            <a:spLocks noGrp="1"/>
          </p:cNvSpPr>
          <p:nvPr>
            <p:ph type="sldNum" sz="quarter" idx="10"/>
          </p:nvPr>
        </p:nvSpPr>
        <p:spPr/>
        <p:txBody>
          <a:bodyPr/>
          <a:lstStyle/>
          <a:p>
            <a:fld id="{12EB96EC-4F81-4DD2-83FC-4C12AB0FC683}" type="slidenum">
              <a:rPr lang="zh-TW" altLang="en-US" smtClean="0"/>
              <a:pPr/>
              <a:t>2</a:t>
            </a:fld>
            <a:endParaRPr lang="zh-TW" altLang="en-US"/>
          </a:p>
        </p:txBody>
      </p:sp>
    </p:spTree>
    <p:extLst>
      <p:ext uri="{BB962C8B-B14F-4D97-AF65-F5344CB8AC3E}">
        <p14:creationId xmlns:p14="http://schemas.microsoft.com/office/powerpoint/2010/main" val="110523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Flipped classroom learning is a teaching strategy that has gained increasing recognition in the past decade.</a:t>
            </a:r>
            <a:endParaRPr lang="zh-TW" altLang="en-US" dirty="0"/>
          </a:p>
        </p:txBody>
      </p:sp>
      <p:sp>
        <p:nvSpPr>
          <p:cNvPr id="4" name="投影片編號版面配置區 3"/>
          <p:cNvSpPr>
            <a:spLocks noGrp="1"/>
          </p:cNvSpPr>
          <p:nvPr>
            <p:ph type="sldNum" sz="quarter" idx="10"/>
          </p:nvPr>
        </p:nvSpPr>
        <p:spPr/>
        <p:txBody>
          <a:bodyPr/>
          <a:lstStyle/>
          <a:p>
            <a:fld id="{12EB96EC-4F81-4DD2-83FC-4C12AB0FC683}" type="slidenum">
              <a:rPr lang="zh-TW" altLang="en-US" smtClean="0"/>
              <a:pPr/>
              <a:t>4</a:t>
            </a:fld>
            <a:endParaRPr lang="zh-TW" altLang="en-US"/>
          </a:p>
        </p:txBody>
      </p:sp>
    </p:spTree>
    <p:extLst>
      <p:ext uri="{BB962C8B-B14F-4D97-AF65-F5344CB8AC3E}">
        <p14:creationId xmlns:p14="http://schemas.microsoft.com/office/powerpoint/2010/main" val="108518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After receiving the feedbacks from students, the course instructor designed a BFCTS, consisting of the following two components: (1) in-class technology assisted (LINE ® – a communication Application) lectures and role plays, and (2) 4-phase dynamic case-based learning (4D-CBL).</a:t>
            </a:r>
          </a:p>
          <a:p>
            <a:endParaRPr lang="zh-TW" altLang="en-US" dirty="0"/>
          </a:p>
        </p:txBody>
      </p:sp>
      <p:sp>
        <p:nvSpPr>
          <p:cNvPr id="4" name="投影片編號版面配置區 3"/>
          <p:cNvSpPr>
            <a:spLocks noGrp="1"/>
          </p:cNvSpPr>
          <p:nvPr>
            <p:ph type="sldNum" sz="quarter" idx="10"/>
          </p:nvPr>
        </p:nvSpPr>
        <p:spPr/>
        <p:txBody>
          <a:bodyPr/>
          <a:lstStyle/>
          <a:p>
            <a:fld id="{F91984A8-6C01-4975-B225-6FCF537B7350}" type="slidenum">
              <a:rPr lang="zh-TW" altLang="en-US" smtClean="0"/>
              <a:t>11</a:t>
            </a:fld>
            <a:endParaRPr lang="zh-TW" altLang="en-US"/>
          </a:p>
        </p:txBody>
      </p:sp>
    </p:spTree>
    <p:extLst>
      <p:ext uri="{BB962C8B-B14F-4D97-AF65-F5344CB8AC3E}">
        <p14:creationId xmlns:p14="http://schemas.microsoft.com/office/powerpoint/2010/main" val="84674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The Power Cam software was used to record three learning modules, namely, cardiovascular, gastrointestinal, and respiratory systems. Each recording was kept between 12 to 15 minutes to maximize the effectiveness. According to </a:t>
            </a:r>
            <a:r>
              <a:rPr lang="en-US" altLang="zh-TW" sz="1200" kern="1200" dirty="0" err="1" smtClean="0">
                <a:solidFill>
                  <a:schemeClr val="tx1"/>
                </a:solidFill>
                <a:effectLst/>
                <a:latin typeface="+mn-lt"/>
                <a:ea typeface="+mn-ea"/>
                <a:cs typeface="+mn-cs"/>
              </a:rPr>
              <a:t>Selingo</a:t>
            </a:r>
            <a:r>
              <a:rPr lang="en-US" altLang="zh-TW" sz="1200" kern="1200" dirty="0" smtClean="0">
                <a:solidFill>
                  <a:schemeClr val="tx1"/>
                </a:solidFill>
                <a:effectLst/>
                <a:latin typeface="+mn-lt"/>
                <a:ea typeface="+mn-ea"/>
                <a:cs typeface="+mn-cs"/>
              </a:rPr>
              <a:t> (2014), the lengths of the best concentration time among college students ranged between 10 and 18 minutes. Students were required to review these modules online prior to scenario discussions in class.</a:t>
            </a:r>
            <a:endParaRPr lang="zh-TW" altLang="en-US" dirty="0"/>
          </a:p>
        </p:txBody>
      </p:sp>
      <p:sp>
        <p:nvSpPr>
          <p:cNvPr id="4" name="投影片編號版面配置區 3"/>
          <p:cNvSpPr>
            <a:spLocks noGrp="1"/>
          </p:cNvSpPr>
          <p:nvPr>
            <p:ph type="sldNum" sz="quarter" idx="10"/>
          </p:nvPr>
        </p:nvSpPr>
        <p:spPr/>
        <p:txBody>
          <a:bodyPr/>
          <a:lstStyle/>
          <a:p>
            <a:fld id="{12EB96EC-4F81-4DD2-83FC-4C12AB0FC683}" type="slidenum">
              <a:rPr lang="zh-TW" altLang="en-US" smtClean="0"/>
              <a:pPr/>
              <a:t>12</a:t>
            </a:fld>
            <a:endParaRPr lang="zh-TW" altLang="en-US"/>
          </a:p>
        </p:txBody>
      </p:sp>
    </p:spTree>
    <p:extLst>
      <p:ext uri="{BB962C8B-B14F-4D97-AF65-F5344CB8AC3E}">
        <p14:creationId xmlns:p14="http://schemas.microsoft.com/office/powerpoint/2010/main" val="70519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course was implemented in the Spring of 2015. </a:t>
            </a:r>
          </a:p>
          <a:p>
            <a:r>
              <a:rPr lang="en-US" altLang="zh-TW" dirty="0" smtClean="0"/>
              <a:t>The BFCTS was implemented in three (cardiovascular, gastrointestinal and respiratory systems) out of the ten pediatric course content areas . </a:t>
            </a:r>
          </a:p>
          <a:p>
            <a:r>
              <a:rPr lang="en-US" altLang="zh-TW" dirty="0" smtClean="0"/>
              <a:t>In class, students were required to search relevant information in preparation for the discussions, electronic devices (such as mobile phone, iPad, laptop etc.) were encouraged to use in class for the research purpose. </a:t>
            </a:r>
          </a:p>
          <a:p>
            <a:r>
              <a:rPr lang="en-US" altLang="zh-TW" dirty="0" smtClean="0"/>
              <a:t>After the classroom discussions, the course faculty randomly selected students to present the group discussion results.</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12EB96EC-4F81-4DD2-83FC-4C12AB0FC683}" type="slidenum">
              <a:rPr lang="zh-TW" altLang="en-US" smtClean="0"/>
              <a:pPr/>
              <a:t>20</a:t>
            </a:fld>
            <a:endParaRPr lang="zh-TW" altLang="en-US"/>
          </a:p>
        </p:txBody>
      </p:sp>
    </p:spTree>
    <p:extLst>
      <p:ext uri="{BB962C8B-B14F-4D97-AF65-F5344CB8AC3E}">
        <p14:creationId xmlns:p14="http://schemas.microsoft.com/office/powerpoint/2010/main" val="366028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Title 1"/>
          <p:cNvSpPr>
            <a:spLocks noGrp="1"/>
          </p:cNvSpPr>
          <p:nvPr>
            <p:ph type="ctrTitle"/>
          </p:nvPr>
        </p:nvSpPr>
        <p:spPr>
          <a:xfrm>
            <a:off x="628650" y="533400"/>
            <a:ext cx="6343650" cy="1828800"/>
          </a:xfrm>
        </p:spPr>
        <p:txBody>
          <a:bodyPr anchor="b">
            <a:normAutofit/>
          </a:bodyPr>
          <a:lstStyle>
            <a:lvl1pPr algn="l">
              <a:defRPr sz="4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28650" y="2438400"/>
            <a:ext cx="531495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Tree>
    <p:extLst>
      <p:ext uri="{BB962C8B-B14F-4D97-AF65-F5344CB8AC3E}">
        <p14:creationId xmlns:p14="http://schemas.microsoft.com/office/powerpoint/2010/main" val="42156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2"/>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15" name="Picture Placeholder 14"/>
          <p:cNvSpPr>
            <a:spLocks noGrp="1"/>
          </p:cNvSpPr>
          <p:nvPr>
            <p:ph type="pic" sz="quarter" idx="13"/>
          </p:nvPr>
        </p:nvSpPr>
        <p:spPr>
          <a:xfrm>
            <a:off x="744327" y="1113026"/>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zh-TW" altLang="en-US" smtClean="0"/>
              <a:t>按一下圖示以新增圖片</a:t>
            </a:r>
            <a:endParaRPr lang="en-US" dirty="0"/>
          </a:p>
        </p:txBody>
      </p:sp>
      <p:sp>
        <p:nvSpPr>
          <p:cNvPr id="18" name="Freeform 5"/>
          <p:cNvSpPr>
            <a:spLocks/>
          </p:cNvSpPr>
          <p:nvPr/>
        </p:nvSpPr>
        <p:spPr bwMode="gray">
          <a:xfrm>
            <a:off x="3975100" y="933452"/>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19" name="Picture Placeholder 18"/>
          <p:cNvSpPr>
            <a:spLocks noGrp="1"/>
          </p:cNvSpPr>
          <p:nvPr>
            <p:ph type="pic" sz="quarter" idx="15"/>
          </p:nvPr>
        </p:nvSpPr>
        <p:spPr>
          <a:xfrm>
            <a:off x="4147926" y="1113026"/>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zh-TW" altLang="en-US" smtClean="0"/>
              <a:t>按一下圖示以新增圖片</a:t>
            </a:r>
            <a:endParaRPr lang="en-US" dirty="0"/>
          </a:p>
        </p:txBody>
      </p:sp>
      <p:sp>
        <p:nvSpPr>
          <p:cNvPr id="17" name="Text Placeholder 16"/>
          <p:cNvSpPr>
            <a:spLocks noGrp="1"/>
          </p:cNvSpPr>
          <p:nvPr>
            <p:ph type="body" sz="quarter" idx="14"/>
          </p:nvPr>
        </p:nvSpPr>
        <p:spPr>
          <a:xfrm>
            <a:off x="7714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zh-TW" altLang="en-US" smtClean="0"/>
              <a:t>按一下以編輯母片文字樣式</a:t>
            </a:r>
          </a:p>
        </p:txBody>
      </p:sp>
      <p:sp>
        <p:nvSpPr>
          <p:cNvPr id="20" name="Text Placeholder 16"/>
          <p:cNvSpPr>
            <a:spLocks noGrp="1"/>
          </p:cNvSpPr>
          <p:nvPr>
            <p:ph type="body" sz="quarter" idx="16"/>
          </p:nvPr>
        </p:nvSpPr>
        <p:spPr>
          <a:xfrm>
            <a:off x="41750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zh-TW" altLang="en-US" smtClean="0"/>
              <a:t>按一下以編輯母片文字樣式</a:t>
            </a:r>
          </a:p>
        </p:txBody>
      </p:sp>
    </p:spTree>
    <p:extLst>
      <p:ext uri="{BB962C8B-B14F-4D97-AF65-F5344CB8AC3E}">
        <p14:creationId xmlns:p14="http://schemas.microsoft.com/office/powerpoint/2010/main" val="160485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2"/>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15" name="Picture Placeholder 14"/>
          <p:cNvSpPr>
            <a:spLocks noGrp="1"/>
          </p:cNvSpPr>
          <p:nvPr>
            <p:ph type="pic" sz="quarter" idx="13"/>
          </p:nvPr>
        </p:nvSpPr>
        <p:spPr>
          <a:xfrm>
            <a:off x="743916" y="1113026"/>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zh-TW" altLang="en-US" smtClean="0"/>
              <a:t>按一下圖示以新增圖片</a:t>
            </a:r>
            <a:endParaRPr lang="en-US" dirty="0"/>
          </a:p>
        </p:txBody>
      </p:sp>
      <p:sp>
        <p:nvSpPr>
          <p:cNvPr id="18" name="Freeform 5"/>
          <p:cNvSpPr>
            <a:spLocks/>
          </p:cNvSpPr>
          <p:nvPr/>
        </p:nvSpPr>
        <p:spPr bwMode="gray">
          <a:xfrm>
            <a:off x="4742911"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19" name="Picture Placeholder 18"/>
          <p:cNvSpPr>
            <a:spLocks noGrp="1"/>
          </p:cNvSpPr>
          <p:nvPr>
            <p:ph type="pic" sz="quarter" idx="15"/>
          </p:nvPr>
        </p:nvSpPr>
        <p:spPr>
          <a:xfrm>
            <a:off x="4879525"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zh-TW" altLang="en-US" smtClean="0"/>
              <a:t>按一下圖示以新增圖片</a:t>
            </a:r>
            <a:endParaRPr lang="en-US" dirty="0"/>
          </a:p>
        </p:txBody>
      </p:sp>
      <p:sp>
        <p:nvSpPr>
          <p:cNvPr id="17" name="Text Placeholder 16"/>
          <p:cNvSpPr>
            <a:spLocks noGrp="1"/>
          </p:cNvSpPr>
          <p:nvPr>
            <p:ph type="body" sz="quarter" idx="14"/>
          </p:nvPr>
        </p:nvSpPr>
        <p:spPr>
          <a:xfrm>
            <a:off x="771436"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zh-TW" altLang="en-US" smtClean="0"/>
              <a:t>按一下以編輯母片文字樣式</a:t>
            </a:r>
          </a:p>
        </p:txBody>
      </p:sp>
      <p:sp>
        <p:nvSpPr>
          <p:cNvPr id="12" name="Freeform 5"/>
          <p:cNvSpPr>
            <a:spLocks/>
          </p:cNvSpPr>
          <p:nvPr/>
        </p:nvSpPr>
        <p:spPr bwMode="gray">
          <a:xfrm>
            <a:off x="4742911"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13" name="Picture Placeholder 12"/>
          <p:cNvSpPr>
            <a:spLocks noGrp="1"/>
          </p:cNvSpPr>
          <p:nvPr>
            <p:ph type="pic" sz="quarter" idx="16"/>
          </p:nvPr>
        </p:nvSpPr>
        <p:spPr>
          <a:xfrm>
            <a:off x="4879525"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zh-TW" altLang="en-US" smtClean="0"/>
              <a:t>按一下圖示以新增圖片</a:t>
            </a:r>
            <a:endParaRPr lang="en-US" dirty="0"/>
          </a:p>
        </p:txBody>
      </p:sp>
      <p:sp>
        <p:nvSpPr>
          <p:cNvPr id="2" name="Title 1"/>
          <p:cNvSpPr>
            <a:spLocks noGrp="1"/>
          </p:cNvSpPr>
          <p:nvPr>
            <p:ph type="title"/>
          </p:nvPr>
        </p:nvSpPr>
        <p:spPr>
          <a:xfrm>
            <a:off x="771436" y="5305437"/>
            <a:ext cx="6078062" cy="579921"/>
          </a:xfrm>
        </p:spPr>
        <p:txBody>
          <a:bodyPr>
            <a:normAutofit/>
          </a:bodyPr>
          <a:lstStyle>
            <a:lvl1pPr>
              <a:defRPr sz="2400">
                <a:solidFill>
                  <a:schemeClr val="accent1"/>
                </a:solidFill>
              </a:defRPr>
            </a:lvl1pPr>
          </a:lstStyle>
          <a:p>
            <a:r>
              <a:rPr lang="zh-TW" altLang="en-US" smtClean="0"/>
              <a:t>按一下以編輯母片標題樣式</a:t>
            </a:r>
            <a:endParaRPr lang="en-US" dirty="0"/>
          </a:p>
        </p:txBody>
      </p:sp>
    </p:spTree>
    <p:extLst>
      <p:ext uri="{BB962C8B-B14F-4D97-AF65-F5344CB8AC3E}">
        <p14:creationId xmlns:p14="http://schemas.microsoft.com/office/powerpoint/2010/main" val="7845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8" name="Freeform 5"/>
          <p:cNvSpPr>
            <a:spLocks/>
          </p:cNvSpPr>
          <p:nvPr/>
        </p:nvSpPr>
        <p:spPr bwMode="gray">
          <a:xfrm>
            <a:off x="3136906" y="265046"/>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9" name="Picture Placeholder 8"/>
          <p:cNvSpPr>
            <a:spLocks noGrp="1"/>
          </p:cNvSpPr>
          <p:nvPr>
            <p:ph type="pic" sz="quarter" idx="13"/>
          </p:nvPr>
        </p:nvSpPr>
        <p:spPr>
          <a:xfrm>
            <a:off x="3318328" y="436317"/>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zh-TW" altLang="en-US" smtClean="0"/>
              <a:t>按一下圖示以新增圖片</a:t>
            </a:r>
            <a:endParaRPr lang="en-US" dirty="0"/>
          </a:p>
        </p:txBody>
      </p:sp>
      <p:sp>
        <p:nvSpPr>
          <p:cNvPr id="10" name="Freeform 5"/>
          <p:cNvSpPr>
            <a:spLocks/>
          </p:cNvSpPr>
          <p:nvPr/>
        </p:nvSpPr>
        <p:spPr bwMode="gray">
          <a:xfrm>
            <a:off x="612143" y="384728"/>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11" name="Picture Placeholder 10"/>
          <p:cNvSpPr>
            <a:spLocks noGrp="1"/>
          </p:cNvSpPr>
          <p:nvPr>
            <p:ph type="pic" sz="quarter" idx="15"/>
          </p:nvPr>
        </p:nvSpPr>
        <p:spPr>
          <a:xfrm>
            <a:off x="759773"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zh-TW" altLang="en-US" smtClean="0"/>
              <a:t>按一下圖示以新增圖片</a:t>
            </a:r>
            <a:endParaRPr lang="en-US" dirty="0"/>
          </a:p>
        </p:txBody>
      </p:sp>
      <p:sp>
        <p:nvSpPr>
          <p:cNvPr id="12" name="Freeform 5"/>
          <p:cNvSpPr>
            <a:spLocks/>
          </p:cNvSpPr>
          <p:nvPr/>
        </p:nvSpPr>
        <p:spPr bwMode="gray">
          <a:xfrm>
            <a:off x="612143" y="2478374"/>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13" name="Picture Placeholder 12"/>
          <p:cNvSpPr>
            <a:spLocks noGrp="1"/>
          </p:cNvSpPr>
          <p:nvPr>
            <p:ph type="pic" sz="quarter" idx="16"/>
          </p:nvPr>
        </p:nvSpPr>
        <p:spPr>
          <a:xfrm>
            <a:off x="759773"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zh-TW" altLang="en-US" smtClean="0"/>
              <a:t>按一下圖示以新增圖片</a:t>
            </a:r>
            <a:endParaRPr lang="en-US" dirty="0"/>
          </a:p>
        </p:txBody>
      </p:sp>
      <p:sp>
        <p:nvSpPr>
          <p:cNvPr id="14" name="Freeform 5"/>
          <p:cNvSpPr>
            <a:spLocks/>
          </p:cNvSpPr>
          <p:nvPr/>
        </p:nvSpPr>
        <p:spPr bwMode="gray">
          <a:xfrm>
            <a:off x="612143" y="457201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15" name="Picture Placeholder 14"/>
          <p:cNvSpPr>
            <a:spLocks noGrp="1"/>
          </p:cNvSpPr>
          <p:nvPr>
            <p:ph type="pic" sz="quarter" idx="17"/>
          </p:nvPr>
        </p:nvSpPr>
        <p:spPr>
          <a:xfrm>
            <a:off x="759773"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zh-TW" altLang="en-US" smtClean="0"/>
              <a:t>按一下圖示以新增圖片</a:t>
            </a:r>
            <a:endParaRPr lang="en-US" dirty="0"/>
          </a:p>
        </p:txBody>
      </p:sp>
      <p:sp>
        <p:nvSpPr>
          <p:cNvPr id="20" name="Freeform 5"/>
          <p:cNvSpPr>
            <a:spLocks/>
          </p:cNvSpPr>
          <p:nvPr/>
        </p:nvSpPr>
        <p:spPr bwMode="gray">
          <a:xfrm>
            <a:off x="3136906" y="3448520"/>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21" name="Picture Placeholder 20"/>
          <p:cNvSpPr>
            <a:spLocks noGrp="1"/>
          </p:cNvSpPr>
          <p:nvPr>
            <p:ph type="pic" sz="quarter" idx="18"/>
          </p:nvPr>
        </p:nvSpPr>
        <p:spPr>
          <a:xfrm>
            <a:off x="3318328" y="3619791"/>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zh-TW" altLang="en-US" smtClean="0"/>
              <a:t>按一下圖示以新增圖片</a:t>
            </a:r>
            <a:endParaRPr lang="en-US" dirty="0"/>
          </a:p>
        </p:txBody>
      </p:sp>
    </p:spTree>
    <p:extLst>
      <p:ext uri="{BB962C8B-B14F-4D97-AF65-F5344CB8AC3E}">
        <p14:creationId xmlns:p14="http://schemas.microsoft.com/office/powerpoint/2010/main" val="295465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solidFill>
                  <a:srgbClr val="404040"/>
                </a:solidFill>
              </a:rPr>
              <a:pPr/>
              <a:t>7/27/2015</a:t>
            </a:fld>
            <a:endParaRPr lang="en-US" dirty="0">
              <a:solidFill>
                <a:srgbClr val="404040"/>
              </a:solidFill>
            </a:endParaRPr>
          </a:p>
        </p:txBody>
      </p:sp>
      <p:sp>
        <p:nvSpPr>
          <p:cNvPr id="5" name="Footer Placeholder 4"/>
          <p:cNvSpPr>
            <a:spLocks noGrp="1"/>
          </p:cNvSpPr>
          <p:nvPr>
            <p:ph type="ftr" sz="quarter" idx="11"/>
          </p:nvPr>
        </p:nvSpPr>
        <p:spPr/>
        <p:txBody>
          <a:bodyPr/>
          <a:lstStyle/>
          <a:p>
            <a:endParaRPr lang="en-US" dirty="0">
              <a:solidFill>
                <a:srgbClr val="404040"/>
              </a:solidFill>
            </a:endParaRPr>
          </a:p>
        </p:txBody>
      </p:sp>
      <p:sp>
        <p:nvSpPr>
          <p:cNvPr id="6" name="Slide Number Placeholder 5"/>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dirty="0">
              <a:solidFill>
                <a:srgbClr val="404040"/>
              </a:solidFill>
            </a:endParaRPr>
          </a:p>
        </p:txBody>
      </p:sp>
    </p:spTree>
    <p:extLst>
      <p:ext uri="{BB962C8B-B14F-4D97-AF65-F5344CB8AC3E}">
        <p14:creationId xmlns:p14="http://schemas.microsoft.com/office/powerpoint/2010/main" val="188146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7" y="365125"/>
            <a:ext cx="1371599" cy="49403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43000" y="365125"/>
            <a:ext cx="5143500" cy="49403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solidFill>
                  <a:srgbClr val="404040"/>
                </a:solidFill>
              </a:rPr>
              <a:pPr/>
              <a:t>7/27/2015</a:t>
            </a:fld>
            <a:endParaRPr lang="en-US" dirty="0">
              <a:solidFill>
                <a:srgbClr val="404040"/>
              </a:solidFill>
            </a:endParaRPr>
          </a:p>
        </p:txBody>
      </p:sp>
      <p:sp>
        <p:nvSpPr>
          <p:cNvPr id="5" name="Footer Placeholder 4"/>
          <p:cNvSpPr>
            <a:spLocks noGrp="1"/>
          </p:cNvSpPr>
          <p:nvPr>
            <p:ph type="ftr" sz="quarter" idx="11"/>
          </p:nvPr>
        </p:nvSpPr>
        <p:spPr/>
        <p:txBody>
          <a:bodyPr/>
          <a:lstStyle/>
          <a:p>
            <a:endParaRPr lang="en-US" dirty="0">
              <a:solidFill>
                <a:srgbClr val="404040"/>
              </a:solidFill>
            </a:endParaRPr>
          </a:p>
        </p:txBody>
      </p:sp>
      <p:sp>
        <p:nvSpPr>
          <p:cNvPr id="6" name="Slide Number Placeholder 5"/>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dirty="0">
              <a:solidFill>
                <a:srgbClr val="404040"/>
              </a:solidFill>
            </a:endParaRPr>
          </a:p>
        </p:txBody>
      </p:sp>
    </p:spTree>
    <p:extLst>
      <p:ext uri="{BB962C8B-B14F-4D97-AF65-F5344CB8AC3E}">
        <p14:creationId xmlns:p14="http://schemas.microsoft.com/office/powerpoint/2010/main" val="250451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solidFill>
                  <a:srgbClr val="404040"/>
                </a:solidFill>
              </a:rPr>
              <a:pPr/>
              <a:t>7/27/2015</a:t>
            </a:fld>
            <a:endParaRPr lang="en-US" dirty="0">
              <a:solidFill>
                <a:srgbClr val="404040"/>
              </a:solidFill>
            </a:endParaRPr>
          </a:p>
        </p:txBody>
      </p:sp>
      <p:sp>
        <p:nvSpPr>
          <p:cNvPr id="5" name="Footer Placeholder 4"/>
          <p:cNvSpPr>
            <a:spLocks noGrp="1"/>
          </p:cNvSpPr>
          <p:nvPr>
            <p:ph type="ftr" sz="quarter" idx="11"/>
          </p:nvPr>
        </p:nvSpPr>
        <p:spPr/>
        <p:txBody>
          <a:bodyPr/>
          <a:lstStyle/>
          <a:p>
            <a:endParaRPr lang="en-US" dirty="0">
              <a:solidFill>
                <a:srgbClr val="404040"/>
              </a:solidFill>
            </a:endParaRPr>
          </a:p>
        </p:txBody>
      </p:sp>
      <p:sp>
        <p:nvSpPr>
          <p:cNvPr id="6" name="Slide Number Placeholder 5"/>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dirty="0">
              <a:solidFill>
                <a:srgbClr val="404040"/>
              </a:solidFill>
            </a:endParaRPr>
          </a:p>
        </p:txBody>
      </p:sp>
    </p:spTree>
    <p:extLst>
      <p:ext uri="{BB962C8B-B14F-4D97-AF65-F5344CB8AC3E}">
        <p14:creationId xmlns:p14="http://schemas.microsoft.com/office/powerpoint/2010/main" val="243875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Title 1"/>
          <p:cNvSpPr>
            <a:spLocks noGrp="1"/>
          </p:cNvSpPr>
          <p:nvPr>
            <p:ph type="title"/>
          </p:nvPr>
        </p:nvSpPr>
        <p:spPr>
          <a:xfrm>
            <a:off x="2514600" y="533400"/>
            <a:ext cx="5486400" cy="1828800"/>
          </a:xfrm>
        </p:spPr>
        <p:txBody>
          <a:bodyPr anchor="b">
            <a:normAutofit/>
          </a:bodyPr>
          <a:lstStyle>
            <a:lvl1pPr>
              <a:defRPr sz="4400"/>
            </a:lvl1pPr>
          </a:lstStyle>
          <a:p>
            <a:r>
              <a:rPr lang="zh-TW" altLang="en-US" smtClean="0"/>
              <a:t>按一下以編輯母片標題樣式</a:t>
            </a:r>
            <a:endParaRPr lang="en-US"/>
          </a:p>
        </p:txBody>
      </p:sp>
      <p:sp>
        <p:nvSpPr>
          <p:cNvPr id="3" name="Text Placeholder 2"/>
          <p:cNvSpPr>
            <a:spLocks noGrp="1"/>
          </p:cNvSpPr>
          <p:nvPr>
            <p:ph type="body" idx="1"/>
          </p:nvPr>
        </p:nvSpPr>
        <p:spPr>
          <a:xfrm>
            <a:off x="2514600" y="2438400"/>
            <a:ext cx="41148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272374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143000" y="1825625"/>
            <a:ext cx="329184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709160" y="1825625"/>
            <a:ext cx="329184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7FC8593D-7C47-471E-A8DF-97AC4FFD13F5}" type="datetimeFigureOut">
              <a:rPr lang="en-US" smtClean="0">
                <a:solidFill>
                  <a:srgbClr val="404040"/>
                </a:solidFill>
              </a:rPr>
              <a:pPr/>
              <a:t>7/27/2015</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solidFill>
            </a:endParaRPr>
          </a:p>
        </p:txBody>
      </p:sp>
      <p:sp>
        <p:nvSpPr>
          <p:cNvPr id="7" name="Slide Number Placeholder 6"/>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dirty="0">
              <a:solidFill>
                <a:srgbClr val="404040"/>
              </a:solidFill>
            </a:endParaRPr>
          </a:p>
        </p:txBody>
      </p:sp>
    </p:spTree>
    <p:extLst>
      <p:ext uri="{BB962C8B-B14F-4D97-AF65-F5344CB8AC3E}">
        <p14:creationId xmlns:p14="http://schemas.microsoft.com/office/powerpoint/2010/main" val="420839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Text Placeholder 2"/>
          <p:cNvSpPr>
            <a:spLocks noGrp="1"/>
          </p:cNvSpPr>
          <p:nvPr>
            <p:ph type="body" idx="1"/>
          </p:nvPr>
        </p:nvSpPr>
        <p:spPr>
          <a:xfrm>
            <a:off x="1143000" y="1828808"/>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43000" y="2624666"/>
            <a:ext cx="3291840" cy="267546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09160" y="1828808"/>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09160" y="2624666"/>
            <a:ext cx="3291840" cy="267546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solidFill>
                  <a:srgbClr val="404040"/>
                </a:solidFill>
              </a:rPr>
              <a:pPr/>
              <a:t>7/27/2015</a:t>
            </a:fld>
            <a:endParaRPr lang="en-US" dirty="0">
              <a:solidFill>
                <a:srgbClr val="404040"/>
              </a:solidFill>
            </a:endParaRPr>
          </a:p>
        </p:txBody>
      </p:sp>
      <p:sp>
        <p:nvSpPr>
          <p:cNvPr id="8" name="Footer Placeholder 7"/>
          <p:cNvSpPr>
            <a:spLocks noGrp="1"/>
          </p:cNvSpPr>
          <p:nvPr>
            <p:ph type="ftr" sz="quarter" idx="11"/>
          </p:nvPr>
        </p:nvSpPr>
        <p:spPr/>
        <p:txBody>
          <a:bodyPr/>
          <a:lstStyle/>
          <a:p>
            <a:endParaRPr lang="en-US" dirty="0">
              <a:solidFill>
                <a:srgbClr val="404040"/>
              </a:solidFill>
            </a:endParaRPr>
          </a:p>
        </p:txBody>
      </p:sp>
      <p:sp>
        <p:nvSpPr>
          <p:cNvPr id="9" name="Slide Number Placeholder 8"/>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dirty="0">
              <a:solidFill>
                <a:srgbClr val="404040"/>
              </a:solidFill>
            </a:endParaRPr>
          </a:p>
        </p:txBody>
      </p:sp>
    </p:spTree>
    <p:extLst>
      <p:ext uri="{BB962C8B-B14F-4D97-AF65-F5344CB8AC3E}">
        <p14:creationId xmlns:p14="http://schemas.microsoft.com/office/powerpoint/2010/main" val="396705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7FC8593D-7C47-471E-A8DF-97AC4FFD13F5}" type="datetimeFigureOut">
              <a:rPr lang="en-US" smtClean="0">
                <a:solidFill>
                  <a:srgbClr val="404040"/>
                </a:solidFill>
              </a:rPr>
              <a:pPr/>
              <a:t>7/27/2015</a:t>
            </a:fld>
            <a:endParaRPr lang="en-US" dirty="0">
              <a:solidFill>
                <a:srgbClr val="404040"/>
              </a:solidFill>
            </a:endParaRPr>
          </a:p>
        </p:txBody>
      </p:sp>
      <p:sp>
        <p:nvSpPr>
          <p:cNvPr id="4" name="Footer Placeholder 3"/>
          <p:cNvSpPr>
            <a:spLocks noGrp="1"/>
          </p:cNvSpPr>
          <p:nvPr>
            <p:ph type="ftr" sz="quarter" idx="11"/>
          </p:nvPr>
        </p:nvSpPr>
        <p:spPr/>
        <p:txBody>
          <a:bodyPr/>
          <a:lstStyle/>
          <a:p>
            <a:endParaRPr lang="en-US" dirty="0">
              <a:solidFill>
                <a:srgbClr val="404040"/>
              </a:solidFill>
            </a:endParaRPr>
          </a:p>
        </p:txBody>
      </p:sp>
      <p:sp>
        <p:nvSpPr>
          <p:cNvPr id="5" name="Slide Number Placeholder 4"/>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dirty="0">
              <a:solidFill>
                <a:srgbClr val="404040"/>
              </a:solidFill>
            </a:endParaRPr>
          </a:p>
        </p:txBody>
      </p:sp>
    </p:spTree>
    <p:extLst>
      <p:ext uri="{BB962C8B-B14F-4D97-AF65-F5344CB8AC3E}">
        <p14:creationId xmlns:p14="http://schemas.microsoft.com/office/powerpoint/2010/main" val="401909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solidFill>
                  <a:srgbClr val="404040"/>
                </a:solidFill>
              </a:rPr>
              <a:pPr/>
              <a:t>7/27/2015</a:t>
            </a:fld>
            <a:endParaRPr lang="en-US" dirty="0">
              <a:solidFill>
                <a:srgbClr val="404040"/>
              </a:solidFill>
            </a:endParaRPr>
          </a:p>
        </p:txBody>
      </p:sp>
      <p:sp>
        <p:nvSpPr>
          <p:cNvPr id="3" name="Footer Placeholder 2"/>
          <p:cNvSpPr>
            <a:spLocks noGrp="1"/>
          </p:cNvSpPr>
          <p:nvPr>
            <p:ph type="ftr" sz="quarter" idx="11"/>
          </p:nvPr>
        </p:nvSpPr>
        <p:spPr/>
        <p:txBody>
          <a:bodyPr/>
          <a:lstStyle/>
          <a:p>
            <a:endParaRPr lang="en-US" dirty="0">
              <a:solidFill>
                <a:srgbClr val="404040"/>
              </a:solidFill>
            </a:endParaRPr>
          </a:p>
        </p:txBody>
      </p:sp>
      <p:sp>
        <p:nvSpPr>
          <p:cNvPr id="4" name="Slide Number Placeholder 3"/>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dirty="0">
              <a:solidFill>
                <a:srgbClr val="404040"/>
              </a:solidFill>
            </a:endParaRPr>
          </a:p>
        </p:txBody>
      </p:sp>
    </p:spTree>
    <p:extLst>
      <p:ext uri="{BB962C8B-B14F-4D97-AF65-F5344CB8AC3E}">
        <p14:creationId xmlns:p14="http://schemas.microsoft.com/office/powerpoint/2010/main" val="258660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zh-TW" altLang="en-US" smtClean="0"/>
              <a:t>按一下以編輯母片標題樣式</a:t>
            </a:r>
            <a:endParaRPr lang="en-US"/>
          </a:p>
        </p:txBody>
      </p:sp>
      <p:sp>
        <p:nvSpPr>
          <p:cNvPr id="3" name="Content Placeholder 2"/>
          <p:cNvSpPr>
            <a:spLocks noGrp="1"/>
          </p:cNvSpPr>
          <p:nvPr>
            <p:ph idx="1"/>
          </p:nvPr>
        </p:nvSpPr>
        <p:spPr>
          <a:xfrm>
            <a:off x="3543300" y="1828805"/>
            <a:ext cx="44577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142999" y="1828805"/>
            <a:ext cx="219456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FC8593D-7C47-471E-A8DF-97AC4FFD13F5}" type="datetimeFigureOut">
              <a:rPr lang="en-US" smtClean="0">
                <a:solidFill>
                  <a:srgbClr val="404040"/>
                </a:solidFill>
              </a:rPr>
              <a:pPr/>
              <a:t>7/27/2015</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solidFill>
            </a:endParaRPr>
          </a:p>
        </p:txBody>
      </p:sp>
      <p:sp>
        <p:nvSpPr>
          <p:cNvPr id="7" name="Slide Number Placeholder 6"/>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dirty="0">
              <a:solidFill>
                <a:srgbClr val="404040"/>
              </a:solidFill>
            </a:endParaRPr>
          </a:p>
        </p:txBody>
      </p:sp>
    </p:spTree>
    <p:extLst>
      <p:ext uri="{BB962C8B-B14F-4D97-AF65-F5344CB8AC3E}">
        <p14:creationId xmlns:p14="http://schemas.microsoft.com/office/powerpoint/2010/main" val="221269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5257800" y="2245995"/>
            <a:ext cx="27432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FC8593D-7C47-471E-A8DF-97AC4FFD13F5}" type="datetimeFigureOut">
              <a:rPr lang="en-US" smtClean="0">
                <a:solidFill>
                  <a:srgbClr val="404040"/>
                </a:solidFill>
              </a:rPr>
              <a:pPr/>
              <a:t>7/27/2015</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solidFill>
            </a:endParaRPr>
          </a:p>
        </p:txBody>
      </p:sp>
      <p:sp>
        <p:nvSpPr>
          <p:cNvPr id="7" name="Slide Number Placeholder 6"/>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dirty="0">
              <a:solidFill>
                <a:srgbClr val="404040"/>
              </a:solidFill>
            </a:endParaRPr>
          </a:p>
        </p:txBody>
      </p:sp>
      <p:sp>
        <p:nvSpPr>
          <p:cNvPr id="8" name="Freeform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12" name="Picture Placeholder 11"/>
          <p:cNvSpPr>
            <a:spLocks noGrp="1"/>
          </p:cNvSpPr>
          <p:nvPr>
            <p:ph type="pic" idx="1"/>
          </p:nvPr>
        </p:nvSpPr>
        <p:spPr>
          <a:xfrm>
            <a:off x="754523"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extLst>
      <p:ext uri="{BB962C8B-B14F-4D97-AF65-F5344CB8AC3E}">
        <p14:creationId xmlns:p14="http://schemas.microsoft.com/office/powerpoint/2010/main" val="232875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Title Placeholder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2"/>
          </p:nvPr>
        </p:nvSpPr>
        <p:spPr>
          <a:xfrm>
            <a:off x="5257800" y="6416688"/>
            <a:ext cx="10287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solidFill>
                  <a:srgbClr val="404040"/>
                </a:solidFill>
              </a:rPr>
              <a:pPr/>
              <a:t>7/27/2015</a:t>
            </a:fld>
            <a:endParaRPr lang="en-US" dirty="0">
              <a:solidFill>
                <a:srgbClr val="404040"/>
              </a:solidFill>
            </a:endParaRPr>
          </a:p>
        </p:txBody>
      </p:sp>
      <p:sp>
        <p:nvSpPr>
          <p:cNvPr id="5" name="Footer Placeholder 4"/>
          <p:cNvSpPr>
            <a:spLocks noGrp="1"/>
          </p:cNvSpPr>
          <p:nvPr>
            <p:ph type="ftr" sz="quarter" idx="3"/>
          </p:nvPr>
        </p:nvSpPr>
        <p:spPr>
          <a:xfrm>
            <a:off x="1657350" y="6416688"/>
            <a:ext cx="3429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404040"/>
              </a:solidFill>
            </a:endParaRPr>
          </a:p>
        </p:txBody>
      </p:sp>
      <p:sp>
        <p:nvSpPr>
          <p:cNvPr id="6" name="Slide Number Placeholder 5"/>
          <p:cNvSpPr>
            <a:spLocks noGrp="1"/>
          </p:cNvSpPr>
          <p:nvPr>
            <p:ph type="sldNum" sz="quarter" idx="4"/>
          </p:nvPr>
        </p:nvSpPr>
        <p:spPr>
          <a:xfrm>
            <a:off x="6457950" y="6416688"/>
            <a:ext cx="62865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solidFill>
                  <a:srgbClr val="404040"/>
                </a:solidFill>
              </a:rPr>
              <a:pPr/>
              <a:t>‹#›</a:t>
            </a:fld>
            <a:endParaRPr lang="en-US" dirty="0">
              <a:solidFill>
                <a:srgbClr val="404040"/>
              </a:solidFill>
            </a:endParaRPr>
          </a:p>
        </p:txBody>
      </p:sp>
    </p:spTree>
    <p:extLst>
      <p:ext uri="{BB962C8B-B14F-4D97-AF65-F5344CB8AC3E}">
        <p14:creationId xmlns:p14="http://schemas.microsoft.com/office/powerpoint/2010/main" val="3407042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1340768"/>
            <a:ext cx="7615758" cy="1828800"/>
          </a:xfrm>
        </p:spPr>
        <p:txBody>
          <a:bodyPr>
            <a:normAutofit fontScale="90000"/>
          </a:bodyPr>
          <a:lstStyle/>
          <a:p>
            <a:pPr algn="ctr"/>
            <a:r>
              <a:rPr lang="en-US" altLang="zh-TW" dirty="0">
                <a:solidFill>
                  <a:srgbClr val="FF0000"/>
                </a:solidFill>
              </a:rPr>
              <a:t>Flipping the </a:t>
            </a:r>
            <a:r>
              <a:rPr lang="en-US" altLang="zh-TW" dirty="0" smtClean="0">
                <a:solidFill>
                  <a:srgbClr val="FF0000"/>
                </a:solidFill>
              </a:rPr>
              <a:t>Classroom </a:t>
            </a:r>
            <a:r>
              <a:rPr lang="en-US" altLang="zh-TW" dirty="0">
                <a:solidFill>
                  <a:srgbClr val="FF0000"/>
                </a:solidFill>
              </a:rPr>
              <a:t>to </a:t>
            </a:r>
            <a:r>
              <a:rPr lang="en-US" altLang="zh-TW" dirty="0" smtClean="0">
                <a:solidFill>
                  <a:srgbClr val="FF0000"/>
                </a:solidFill>
              </a:rPr>
              <a:t>Improve Self-Directed Learning </a:t>
            </a:r>
            <a:r>
              <a:rPr lang="en-US" altLang="zh-TW" dirty="0">
                <a:solidFill>
                  <a:srgbClr val="FF0000"/>
                </a:solidFill>
              </a:rPr>
              <a:t>for RN to BSN </a:t>
            </a:r>
            <a:r>
              <a:rPr lang="en-US" altLang="zh-TW" dirty="0" smtClean="0">
                <a:solidFill>
                  <a:srgbClr val="FF0000"/>
                </a:solidFill>
              </a:rPr>
              <a:t>Students </a:t>
            </a:r>
            <a:r>
              <a:rPr lang="en-US" altLang="zh-TW" dirty="0">
                <a:solidFill>
                  <a:srgbClr val="FF0000"/>
                </a:solidFill>
              </a:rPr>
              <a:t>in </a:t>
            </a:r>
            <a:r>
              <a:rPr lang="en-US" altLang="zh-TW" dirty="0" smtClean="0">
                <a:solidFill>
                  <a:srgbClr val="FF0000"/>
                </a:solidFill>
              </a:rPr>
              <a:t>Taiwan: </a:t>
            </a:r>
            <a:br>
              <a:rPr lang="en-US" altLang="zh-TW" dirty="0" smtClean="0">
                <a:solidFill>
                  <a:srgbClr val="FF0000"/>
                </a:solidFill>
              </a:rPr>
            </a:br>
            <a:r>
              <a:rPr lang="en-US" altLang="zh-TW" dirty="0" smtClean="0">
                <a:solidFill>
                  <a:srgbClr val="FF0000"/>
                </a:solidFill>
              </a:rPr>
              <a:t>A Pilot Test</a:t>
            </a:r>
            <a:endParaRPr lang="zh-TW" altLang="en-US" dirty="0">
              <a:solidFill>
                <a:srgbClr val="FF0000"/>
              </a:solidFill>
            </a:endParaRPr>
          </a:p>
        </p:txBody>
      </p:sp>
      <p:sp>
        <p:nvSpPr>
          <p:cNvPr id="4" name="副標題 3"/>
          <p:cNvSpPr>
            <a:spLocks noGrp="1"/>
          </p:cNvSpPr>
          <p:nvPr>
            <p:ph type="subTitle" idx="1"/>
          </p:nvPr>
        </p:nvSpPr>
        <p:spPr>
          <a:xfrm>
            <a:off x="1835696" y="3933056"/>
            <a:ext cx="5904656" cy="2448272"/>
          </a:xfrm>
        </p:spPr>
        <p:txBody>
          <a:bodyPr>
            <a:normAutofit fontScale="47500" lnSpcReduction="20000"/>
          </a:bodyPr>
          <a:lstStyle/>
          <a:p>
            <a:pPr algn="ctr"/>
            <a:r>
              <a:rPr lang="en-US" altLang="zh-TW" sz="6700" b="1" dirty="0">
                <a:solidFill>
                  <a:srgbClr val="FF0000"/>
                </a:solidFill>
              </a:rPr>
              <a:t>Su-Fen Cheng, RN, </a:t>
            </a:r>
            <a:r>
              <a:rPr lang="en-US" altLang="zh-TW" sz="6700" b="1" dirty="0" smtClean="0">
                <a:solidFill>
                  <a:srgbClr val="FF0000"/>
                </a:solidFill>
              </a:rPr>
              <a:t>PhD</a:t>
            </a:r>
          </a:p>
          <a:p>
            <a:pPr algn="ctr"/>
            <a:r>
              <a:rPr lang="en-US" altLang="zh-TW" sz="6700" dirty="0" smtClean="0">
                <a:solidFill>
                  <a:srgbClr val="FF0000"/>
                </a:solidFill>
              </a:rPr>
              <a:t>Jean Lee-Hsieh, Professor</a:t>
            </a:r>
          </a:p>
          <a:p>
            <a:pPr algn="ctr"/>
            <a:r>
              <a:rPr lang="en-US" altLang="zh-TW" sz="6700" dirty="0" smtClean="0">
                <a:solidFill>
                  <a:srgbClr val="FF0000"/>
                </a:solidFill>
              </a:rPr>
              <a:t>Chu-Yu Huang, RN, PhD</a:t>
            </a:r>
            <a:endParaRPr lang="en-US" altLang="zh-TW" sz="6700" dirty="0">
              <a:solidFill>
                <a:srgbClr val="FF0000"/>
              </a:solidFill>
            </a:endParaRPr>
          </a:p>
          <a:p>
            <a:pPr algn="ctr"/>
            <a:r>
              <a:rPr lang="en-US" altLang="zh-TW" sz="6700" dirty="0">
                <a:solidFill>
                  <a:srgbClr val="FFC000"/>
                </a:solidFill>
              </a:rPr>
              <a:t>National Taipei University of Nursing and Health Sciences</a:t>
            </a:r>
            <a:endParaRPr lang="zh-TW" altLang="en-US" sz="6700" dirty="0">
              <a:solidFill>
                <a:srgbClr val="FFC000"/>
              </a:solidFill>
            </a:endParaRPr>
          </a:p>
          <a:p>
            <a:endParaRPr lang="zh-TW" altLang="en-US" dirty="0">
              <a:solidFill>
                <a:srgbClr val="FFC000"/>
              </a:solidFill>
            </a:endParaRPr>
          </a:p>
        </p:txBody>
      </p:sp>
    </p:spTree>
    <p:extLst>
      <p:ext uri="{BB962C8B-B14F-4D97-AF65-F5344CB8AC3E}">
        <p14:creationId xmlns:p14="http://schemas.microsoft.com/office/powerpoint/2010/main" val="34730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372350" cy="759618"/>
          </a:xfrm>
        </p:spPr>
        <p:txBody>
          <a:bodyPr/>
          <a:lstStyle/>
          <a:p>
            <a:r>
              <a:rPr lang="en-US" altLang="zh-TW" dirty="0"/>
              <a:t>Results from interview</a:t>
            </a:r>
            <a:endParaRPr lang="zh-TW" altLang="en-US" dirty="0"/>
          </a:p>
        </p:txBody>
      </p:sp>
      <p:sp>
        <p:nvSpPr>
          <p:cNvPr id="3" name="內容版面配置區 2"/>
          <p:cNvSpPr>
            <a:spLocks noGrp="1"/>
          </p:cNvSpPr>
          <p:nvPr>
            <p:ph idx="1"/>
          </p:nvPr>
        </p:nvSpPr>
        <p:spPr>
          <a:xfrm>
            <a:off x="827584" y="1360338"/>
            <a:ext cx="7408333" cy="4281339"/>
          </a:xfrm>
        </p:spPr>
        <p:txBody>
          <a:bodyPr>
            <a:noAutofit/>
          </a:bodyPr>
          <a:lstStyle/>
          <a:p>
            <a:r>
              <a:rPr lang="en-US" altLang="zh-TW" sz="2800" dirty="0" smtClean="0"/>
              <a:t>Difficulties </a:t>
            </a:r>
            <a:r>
              <a:rPr lang="en-US" altLang="zh-TW" sz="2800" dirty="0"/>
              <a:t>in transferring knowledge into </a:t>
            </a:r>
            <a:r>
              <a:rPr lang="en-US" altLang="zh-TW" sz="2800" dirty="0" smtClean="0"/>
              <a:t>practice</a:t>
            </a:r>
          </a:p>
          <a:p>
            <a:r>
              <a:rPr lang="en-US" altLang="zh-TW" sz="2800" dirty="0"/>
              <a:t>L</a:t>
            </a:r>
            <a:r>
              <a:rPr lang="en-US" altLang="zh-TW" sz="2800" dirty="0" smtClean="0"/>
              <a:t>imited clinical experiences in pediatric </a:t>
            </a:r>
            <a:r>
              <a:rPr lang="en-US" altLang="zh-TW" sz="2800" dirty="0" smtClean="0"/>
              <a:t>nursing</a:t>
            </a:r>
            <a:endParaRPr lang="en-US" altLang="zh-TW" sz="2800" dirty="0" smtClean="0"/>
          </a:p>
          <a:p>
            <a:endParaRPr lang="en-US" altLang="zh-TW" sz="2800" dirty="0" smtClean="0"/>
          </a:p>
          <a:p>
            <a:r>
              <a:rPr lang="en-US" altLang="zh-TW" sz="2800" dirty="0" smtClean="0"/>
              <a:t>This </a:t>
            </a:r>
            <a:r>
              <a:rPr lang="en-US" altLang="zh-TW" sz="2800" dirty="0"/>
              <a:t>pediatric course focused on knowledge transformation to practice and communication with pediatric patients of various developmental stages and their families</a:t>
            </a:r>
            <a:endParaRPr lang="zh-TW" altLang="en-US" sz="2800" dirty="0"/>
          </a:p>
        </p:txBody>
      </p:sp>
      <p:sp>
        <p:nvSpPr>
          <p:cNvPr id="4" name="向下箭號 3"/>
          <p:cNvSpPr/>
          <p:nvPr/>
        </p:nvSpPr>
        <p:spPr>
          <a:xfrm>
            <a:off x="3995936" y="3032956"/>
            <a:ext cx="72008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678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smtClean="0"/>
              <a:t>Course Design </a:t>
            </a:r>
            <a:r>
              <a:rPr lang="en-US" altLang="zh-TW" sz="3600" dirty="0"/>
              <a:t>of the BFCTS</a:t>
            </a:r>
            <a:endParaRPr lang="zh-TW" altLang="en-US" sz="3600" dirty="0"/>
          </a:p>
        </p:txBody>
      </p:sp>
      <p:sp>
        <p:nvSpPr>
          <p:cNvPr id="3" name="內容版面配置區 2"/>
          <p:cNvSpPr>
            <a:spLocks noGrp="1"/>
          </p:cNvSpPr>
          <p:nvPr>
            <p:ph idx="1"/>
          </p:nvPr>
        </p:nvSpPr>
        <p:spPr/>
        <p:txBody>
          <a:bodyPr>
            <a:normAutofit/>
          </a:bodyPr>
          <a:lstStyle/>
          <a:p>
            <a:r>
              <a:rPr lang="en-US" altLang="zh-TW" sz="2800" dirty="0" smtClean="0"/>
              <a:t>Traditional classroom teaching with </a:t>
            </a:r>
            <a:r>
              <a:rPr lang="en-US" altLang="zh-TW" sz="2800" dirty="0" smtClean="0"/>
              <a:t>technology </a:t>
            </a:r>
            <a:r>
              <a:rPr lang="en-US" altLang="zh-TW" sz="2800" dirty="0"/>
              <a:t>assisted (LINE ® – a communication Application</a:t>
            </a:r>
            <a:r>
              <a:rPr lang="en-US" altLang="zh-TW" sz="2800" dirty="0" smtClean="0"/>
              <a:t>) and role play</a:t>
            </a:r>
          </a:p>
          <a:p>
            <a:r>
              <a:rPr lang="en-US" altLang="zh-TW" sz="2800" dirty="0" smtClean="0"/>
              <a:t>Online lectures</a:t>
            </a:r>
          </a:p>
          <a:p>
            <a:r>
              <a:rPr lang="en-US" altLang="zh-TW" sz="2800" dirty="0" smtClean="0"/>
              <a:t>The </a:t>
            </a:r>
            <a:r>
              <a:rPr lang="en-US" altLang="zh-TW" sz="2800" dirty="0"/>
              <a:t>4-phase dynamic case-based learning (4D-CBL</a:t>
            </a:r>
            <a:r>
              <a:rPr lang="en-US" altLang="zh-TW" sz="2800" dirty="0" smtClean="0"/>
              <a:t>).</a:t>
            </a:r>
            <a:endParaRPr lang="en-US" altLang="zh-TW" sz="2800" dirty="0" smtClean="0"/>
          </a:p>
        </p:txBody>
      </p:sp>
    </p:spTree>
    <p:extLst>
      <p:ext uri="{BB962C8B-B14F-4D97-AF65-F5344CB8AC3E}">
        <p14:creationId xmlns:p14="http://schemas.microsoft.com/office/powerpoint/2010/main" val="5025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Stage 2: Constructing learning platform</a:t>
            </a:r>
            <a:endParaRPr lang="zh-TW" altLang="en-US"/>
          </a:p>
        </p:txBody>
      </p:sp>
      <p:sp>
        <p:nvSpPr>
          <p:cNvPr id="3" name="內容版面配置區 2"/>
          <p:cNvSpPr>
            <a:spLocks noGrp="1"/>
          </p:cNvSpPr>
          <p:nvPr>
            <p:ph idx="1"/>
          </p:nvPr>
        </p:nvSpPr>
        <p:spPr/>
        <p:txBody>
          <a:bodyPr>
            <a:noAutofit/>
          </a:bodyPr>
          <a:lstStyle/>
          <a:p>
            <a:r>
              <a:rPr lang="en-US" altLang="zh-TW" sz="2800" dirty="0"/>
              <a:t>The course materials (e.g. course handouts, audiovisual recordings, course instructions, syllabus etc.) were uploaded to the university’s </a:t>
            </a:r>
            <a:r>
              <a:rPr lang="en-US" altLang="zh-TW" sz="2800" dirty="0" err="1"/>
              <a:t>iLMS</a:t>
            </a:r>
            <a:r>
              <a:rPr lang="en-US" altLang="zh-TW" sz="2800" dirty="0"/>
              <a:t> system and a discussion forum was created in the system</a:t>
            </a:r>
            <a:r>
              <a:rPr lang="en-US" altLang="zh-TW" sz="2800" dirty="0" smtClean="0"/>
              <a:t>.</a:t>
            </a:r>
          </a:p>
          <a:p>
            <a:r>
              <a:rPr lang="en-US" altLang="zh-TW" sz="2800" dirty="0"/>
              <a:t>The Power Cam software was used to record three learning modules, namely, cardiovascular, gastrointestinal, and respiratory systems. </a:t>
            </a:r>
            <a:endParaRPr lang="en-US" altLang="zh-TW" sz="2800" dirty="0" smtClean="0"/>
          </a:p>
        </p:txBody>
      </p:sp>
    </p:spTree>
    <p:extLst>
      <p:ext uri="{BB962C8B-B14F-4D97-AF65-F5344CB8AC3E}">
        <p14:creationId xmlns:p14="http://schemas.microsoft.com/office/powerpoint/2010/main" val="19747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2800" dirty="0"/>
              <a:t>Each recording was kept between 12 to 15 minutes to maximize the effectiveness. </a:t>
            </a:r>
          </a:p>
          <a:p>
            <a:r>
              <a:rPr lang="en-US" altLang="zh-TW" sz="2800" dirty="0"/>
              <a:t>Students were required to review these modules online prior to scenario discussions in class.</a:t>
            </a:r>
          </a:p>
          <a:p>
            <a:endParaRPr lang="zh-TW" altLang="en-US" dirty="0"/>
          </a:p>
          <a:p>
            <a:endParaRPr lang="zh-TW" altLang="en-US" dirty="0"/>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45381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Stage 3: Developing the </a:t>
            </a:r>
            <a:r>
              <a:rPr lang="en-US" altLang="zh-TW" dirty="0" smtClean="0"/>
              <a:t>4D-CBL</a:t>
            </a:r>
            <a:endParaRPr lang="zh-TW" altLang="en-US" dirty="0"/>
          </a:p>
        </p:txBody>
      </p:sp>
      <p:sp>
        <p:nvSpPr>
          <p:cNvPr id="3" name="內容版面配置區 2"/>
          <p:cNvSpPr>
            <a:spLocks noGrp="1"/>
          </p:cNvSpPr>
          <p:nvPr>
            <p:ph idx="1"/>
          </p:nvPr>
        </p:nvSpPr>
        <p:spPr>
          <a:xfrm>
            <a:off x="872067" y="1628800"/>
            <a:ext cx="7408333" cy="4497363"/>
          </a:xfrm>
        </p:spPr>
        <p:txBody>
          <a:bodyPr>
            <a:noAutofit/>
          </a:bodyPr>
          <a:lstStyle/>
          <a:p>
            <a:pPr marL="0" indent="0">
              <a:buNone/>
            </a:pPr>
            <a:r>
              <a:rPr lang="en-US" altLang="zh-TW" sz="2800" dirty="0" smtClean="0"/>
              <a:t>Four </a:t>
            </a:r>
            <a:r>
              <a:rPr lang="en-US" altLang="zh-TW" sz="2800" dirty="0" smtClean="0"/>
              <a:t>phases</a:t>
            </a:r>
          </a:p>
          <a:p>
            <a:pPr lvl="1"/>
            <a:r>
              <a:rPr lang="en-US" altLang="zh-TW" sz="2800" dirty="0" smtClean="0"/>
              <a:t>Construct </a:t>
            </a:r>
            <a:r>
              <a:rPr lang="en-US" altLang="zh-TW" sz="2800" dirty="0"/>
              <a:t>a brief case for </a:t>
            </a:r>
            <a:r>
              <a:rPr lang="en-US" altLang="zh-TW" sz="2800" dirty="0" smtClean="0"/>
              <a:t>discussion</a:t>
            </a:r>
          </a:p>
          <a:p>
            <a:pPr lvl="1"/>
            <a:r>
              <a:rPr lang="en-US" altLang="zh-TW" sz="2800" b="1" dirty="0" smtClean="0"/>
              <a:t>Revise case </a:t>
            </a:r>
            <a:r>
              <a:rPr lang="en-US" altLang="zh-TW" sz="2800" b="1" dirty="0"/>
              <a:t>based on synthesis of faculty and student </a:t>
            </a:r>
            <a:r>
              <a:rPr lang="en-US" altLang="zh-TW" sz="2800" b="1" dirty="0" smtClean="0"/>
              <a:t>questions</a:t>
            </a:r>
          </a:p>
          <a:p>
            <a:pPr lvl="1"/>
            <a:r>
              <a:rPr lang="en-US" altLang="zh-TW" sz="2800" dirty="0" smtClean="0"/>
              <a:t>Case </a:t>
            </a:r>
            <a:r>
              <a:rPr lang="en-US" altLang="zh-TW" sz="2800" dirty="0"/>
              <a:t>discussion in </a:t>
            </a:r>
            <a:r>
              <a:rPr lang="en-US" altLang="zh-TW" sz="2800" dirty="0" smtClean="0"/>
              <a:t>group</a:t>
            </a:r>
          </a:p>
          <a:p>
            <a:pPr lvl="1"/>
            <a:r>
              <a:rPr lang="en-US" altLang="zh-TW" sz="2800" dirty="0" smtClean="0"/>
              <a:t>Presentation </a:t>
            </a:r>
            <a:r>
              <a:rPr lang="en-US" altLang="zh-TW" sz="2800" dirty="0"/>
              <a:t>of discussion results.</a:t>
            </a:r>
            <a:endParaRPr lang="zh-TW" altLang="en-US" sz="2800" dirty="0"/>
          </a:p>
        </p:txBody>
      </p:sp>
    </p:spTree>
    <p:extLst>
      <p:ext uri="{BB962C8B-B14F-4D97-AF65-F5344CB8AC3E}">
        <p14:creationId xmlns:p14="http://schemas.microsoft.com/office/powerpoint/2010/main" val="386535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Brief Case </a:t>
            </a:r>
            <a:r>
              <a:rPr lang="en-US" altLang="zh-TW" dirty="0"/>
              <a:t>for </a:t>
            </a:r>
            <a:r>
              <a:rPr lang="en-US" altLang="zh-TW" dirty="0" smtClean="0"/>
              <a:t>Discussion</a:t>
            </a:r>
            <a:endParaRPr lang="zh-TW" altLang="en-US" dirty="0"/>
          </a:p>
        </p:txBody>
      </p:sp>
      <p:sp>
        <p:nvSpPr>
          <p:cNvPr id="3" name="內容版面配置區 2"/>
          <p:cNvSpPr>
            <a:spLocks noGrp="1"/>
          </p:cNvSpPr>
          <p:nvPr>
            <p:ph idx="1"/>
          </p:nvPr>
        </p:nvSpPr>
        <p:spPr>
          <a:xfrm>
            <a:off x="872067" y="2132856"/>
            <a:ext cx="7408333" cy="3993307"/>
          </a:xfrm>
        </p:spPr>
        <p:txBody>
          <a:bodyPr/>
          <a:lstStyle/>
          <a:p>
            <a:r>
              <a:rPr lang="en-US" altLang="zh-TW" sz="2800" dirty="0"/>
              <a:t>John Wang is a one-year-old child who has been diagnosed with Tetralogy of </a:t>
            </a:r>
            <a:r>
              <a:rPr lang="en-US" altLang="zh-TW" sz="2800" dirty="0" err="1"/>
              <a:t>Fallot</a:t>
            </a:r>
            <a:r>
              <a:rPr lang="en-US" altLang="zh-TW" sz="2800" dirty="0"/>
              <a:t>. Wang was admitted for a cardiac catheter procedure in preparation for his coming cardiac surgery.</a:t>
            </a:r>
            <a:endParaRPr lang="zh-TW" altLang="zh-TW" sz="2800" dirty="0"/>
          </a:p>
          <a:p>
            <a:endParaRPr lang="zh-TW" altLang="en-US" dirty="0"/>
          </a:p>
        </p:txBody>
      </p:sp>
    </p:spTree>
    <p:extLst>
      <p:ext uri="{BB962C8B-B14F-4D97-AF65-F5344CB8AC3E}">
        <p14:creationId xmlns:p14="http://schemas.microsoft.com/office/powerpoint/2010/main" val="368344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C</a:t>
            </a:r>
            <a:r>
              <a:rPr lang="en-US" altLang="zh-TW" dirty="0" smtClean="0"/>
              <a:t>onstruct </a:t>
            </a:r>
            <a:r>
              <a:rPr lang="en-US" altLang="zh-TW" dirty="0"/>
              <a:t>a </a:t>
            </a:r>
            <a:r>
              <a:rPr lang="en-US" altLang="zh-TW" dirty="0" smtClean="0"/>
              <a:t>Brief Case </a:t>
            </a:r>
            <a:r>
              <a:rPr lang="en-US" altLang="zh-TW" dirty="0"/>
              <a:t>for </a:t>
            </a:r>
            <a:r>
              <a:rPr lang="en-US" altLang="zh-TW" dirty="0" smtClean="0"/>
              <a:t>Discussion</a:t>
            </a:r>
            <a:endParaRPr lang="zh-TW" altLang="en-US" dirty="0"/>
          </a:p>
        </p:txBody>
      </p:sp>
      <p:sp>
        <p:nvSpPr>
          <p:cNvPr id="3" name="內容版面配置區 2"/>
          <p:cNvSpPr>
            <a:spLocks noGrp="1"/>
          </p:cNvSpPr>
          <p:nvPr>
            <p:ph idx="1"/>
          </p:nvPr>
        </p:nvSpPr>
        <p:spPr/>
        <p:txBody>
          <a:bodyPr>
            <a:noAutofit/>
          </a:bodyPr>
          <a:lstStyle/>
          <a:p>
            <a:r>
              <a:rPr lang="en-US" altLang="zh-TW" sz="2800" dirty="0"/>
              <a:t>Each group of students was </a:t>
            </a:r>
            <a:r>
              <a:rPr lang="en-US" altLang="zh-TW" sz="2800" dirty="0" smtClean="0"/>
              <a:t>asked </a:t>
            </a:r>
            <a:r>
              <a:rPr lang="en-US" altLang="zh-TW" sz="2800" dirty="0"/>
              <a:t>to raise at least two questions </a:t>
            </a:r>
            <a:r>
              <a:rPr lang="en-US" altLang="zh-TW" sz="2800" dirty="0" smtClean="0"/>
              <a:t>related </a:t>
            </a:r>
            <a:r>
              <a:rPr lang="en-US" altLang="zh-TW" sz="2800" dirty="0"/>
              <a:t>to the scenario and submitted these questions to the online learning platform. </a:t>
            </a:r>
            <a:endParaRPr lang="en-US" altLang="zh-TW" sz="2800" dirty="0" smtClean="0"/>
          </a:p>
          <a:p>
            <a:r>
              <a:rPr lang="en-US" altLang="zh-TW" sz="2800" dirty="0" smtClean="0"/>
              <a:t>This </a:t>
            </a:r>
            <a:r>
              <a:rPr lang="en-US" altLang="zh-TW" sz="2800" dirty="0"/>
              <a:t>step served dual purposes: to clarify students’ questions/concerns related to the scenario, and to incorporate student-generated questions into reconstruction of the scenario.</a:t>
            </a:r>
            <a:endParaRPr lang="zh-TW" altLang="en-US" sz="2800" dirty="0"/>
          </a:p>
        </p:txBody>
      </p:sp>
    </p:spTree>
    <p:extLst>
      <p:ext uri="{BB962C8B-B14F-4D97-AF65-F5344CB8AC3E}">
        <p14:creationId xmlns:p14="http://schemas.microsoft.com/office/powerpoint/2010/main" val="3998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2" name="內容版面配置區 1"/>
          <p:cNvSpPr>
            <a:spLocks noGrp="1"/>
          </p:cNvSpPr>
          <p:nvPr>
            <p:ph idx="4294967295"/>
          </p:nvPr>
        </p:nvSpPr>
        <p:spPr>
          <a:xfrm>
            <a:off x="827584" y="2708920"/>
            <a:ext cx="7408862" cy="3451225"/>
          </a:xfrm>
        </p:spPr>
        <p:txBody>
          <a:bodyPr>
            <a:normAutofit/>
          </a:bodyPr>
          <a:lstStyle/>
          <a:p>
            <a:pPr marL="0" indent="0" algn="ctr">
              <a:buNone/>
            </a:pPr>
            <a:r>
              <a:rPr lang="en-US" altLang="zh-TW" sz="3600" b="1" dirty="0" smtClean="0"/>
              <a:t>Synthesis student questions and </a:t>
            </a:r>
          </a:p>
          <a:p>
            <a:pPr marL="0" indent="0" algn="ctr">
              <a:buNone/>
            </a:pPr>
            <a:r>
              <a:rPr lang="en-US" altLang="zh-TW" sz="3600" b="1" dirty="0" smtClean="0"/>
              <a:t>revise the case for discussion</a:t>
            </a:r>
            <a:endParaRPr lang="zh-TW" altLang="en-US" sz="3600" dirty="0"/>
          </a:p>
        </p:txBody>
      </p:sp>
    </p:spTree>
    <p:extLst>
      <p:ext uri="{BB962C8B-B14F-4D97-AF65-F5344CB8AC3E}">
        <p14:creationId xmlns:p14="http://schemas.microsoft.com/office/powerpoint/2010/main" val="166623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Case </a:t>
            </a:r>
            <a:r>
              <a:rPr lang="en-US" altLang="zh-TW" dirty="0" smtClean="0"/>
              <a:t>Discussion </a:t>
            </a:r>
            <a:r>
              <a:rPr lang="en-US" altLang="zh-TW" dirty="0"/>
              <a:t>in </a:t>
            </a:r>
            <a:r>
              <a:rPr lang="en-US" altLang="zh-TW" dirty="0"/>
              <a:t>G</a:t>
            </a:r>
            <a:r>
              <a:rPr lang="en-US" altLang="zh-TW" dirty="0" smtClean="0"/>
              <a:t>roup</a:t>
            </a:r>
            <a:endParaRPr lang="zh-TW" altLang="en-US" dirty="0"/>
          </a:p>
        </p:txBody>
      </p:sp>
      <p:sp>
        <p:nvSpPr>
          <p:cNvPr id="3" name="內容版面配置區 2"/>
          <p:cNvSpPr>
            <a:spLocks noGrp="1"/>
          </p:cNvSpPr>
          <p:nvPr>
            <p:ph idx="1"/>
          </p:nvPr>
        </p:nvSpPr>
        <p:spPr/>
        <p:txBody>
          <a:bodyPr>
            <a:normAutofit fontScale="92500"/>
          </a:bodyPr>
          <a:lstStyle/>
          <a:p>
            <a:r>
              <a:rPr lang="en-US" altLang="zh-TW" sz="2800" dirty="0"/>
              <a:t>John Wang, 1 year old, male. Birth weight: 2200 grams. Aged 37 weeks +1 day. Digoxin </a:t>
            </a:r>
            <a:r>
              <a:rPr lang="en-US" altLang="zh-TW" sz="2800" dirty="0" err="1"/>
              <a:t>qd</a:t>
            </a:r>
            <a:r>
              <a:rPr lang="en-US" altLang="zh-TW" sz="2800" dirty="0"/>
              <a:t>.  Weight 7 kilograms. Height 80 cm. Normal findings based on DDST. Has been diagnosed with Tetralogy of </a:t>
            </a:r>
            <a:r>
              <a:rPr lang="en-US" altLang="zh-TW" sz="2800" dirty="0" err="1"/>
              <a:t>Fallot</a:t>
            </a:r>
            <a:r>
              <a:rPr lang="en-US" altLang="zh-TW" sz="2800" dirty="0"/>
              <a:t> at birth. Was admitted for a cardiac catheter procedure in preparation for his coming cardiac surgery. </a:t>
            </a:r>
            <a:endParaRPr lang="zh-TW" altLang="zh-TW" sz="2800" dirty="0"/>
          </a:p>
          <a:p>
            <a:pPr marL="0" indent="0">
              <a:buNone/>
            </a:pPr>
            <a:r>
              <a:rPr lang="en-US" altLang="zh-TW" dirty="0"/>
              <a:t> </a:t>
            </a:r>
            <a:endParaRPr lang="zh-TW" altLang="zh-TW" dirty="0"/>
          </a:p>
          <a:p>
            <a:endParaRPr lang="zh-TW" altLang="en-US" dirty="0"/>
          </a:p>
        </p:txBody>
      </p:sp>
    </p:spTree>
    <p:extLst>
      <p:ext uri="{BB962C8B-B14F-4D97-AF65-F5344CB8AC3E}">
        <p14:creationId xmlns:p14="http://schemas.microsoft.com/office/powerpoint/2010/main" val="325147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55576" y="1340768"/>
            <a:ext cx="7408333" cy="5040560"/>
          </a:xfrm>
        </p:spPr>
        <p:txBody>
          <a:bodyPr/>
          <a:lstStyle/>
          <a:p>
            <a:pPr marL="0" indent="0">
              <a:buNone/>
            </a:pPr>
            <a:r>
              <a:rPr lang="en-US" altLang="zh-TW" sz="2800" b="1" dirty="0"/>
              <a:t>Prior to admission (examples of questions)</a:t>
            </a:r>
            <a:endParaRPr lang="zh-TW" altLang="zh-TW" sz="2800" dirty="0"/>
          </a:p>
          <a:p>
            <a:pPr lvl="0"/>
            <a:r>
              <a:rPr lang="en-US" altLang="zh-TW" sz="2800" dirty="0"/>
              <a:t>What are the clinical manifestations that you expect from the report by outpatient nurse during hand-off? Why does the patient show these clinical manifestations? What is the pathophysiological mechanism?</a:t>
            </a:r>
            <a:endParaRPr lang="zh-TW" altLang="zh-TW" sz="2800" dirty="0"/>
          </a:p>
          <a:p>
            <a:pPr lvl="0"/>
            <a:r>
              <a:rPr lang="en-US" altLang="zh-TW" sz="2800" dirty="0"/>
              <a:t>What else do you need to assess based on the patient’s current condition?</a:t>
            </a:r>
            <a:endParaRPr lang="zh-TW" altLang="zh-TW" sz="2800" dirty="0"/>
          </a:p>
          <a:p>
            <a:endParaRPr lang="zh-TW" altLang="en-US" dirty="0"/>
          </a:p>
        </p:txBody>
      </p:sp>
    </p:spTree>
    <p:extLst>
      <p:ext uri="{BB962C8B-B14F-4D97-AF65-F5344CB8AC3E}">
        <p14:creationId xmlns:p14="http://schemas.microsoft.com/office/powerpoint/2010/main" val="282482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800" dirty="0" smtClean="0"/>
              <a:t>Introduction-1</a:t>
            </a:r>
            <a:endParaRPr lang="zh-TW" altLang="en-US" sz="4800" dirty="0"/>
          </a:p>
        </p:txBody>
      </p:sp>
      <p:sp>
        <p:nvSpPr>
          <p:cNvPr id="3" name="內容版面配置區 2"/>
          <p:cNvSpPr>
            <a:spLocks noGrp="1"/>
          </p:cNvSpPr>
          <p:nvPr>
            <p:ph idx="1"/>
          </p:nvPr>
        </p:nvSpPr>
        <p:spPr>
          <a:xfrm>
            <a:off x="1143000" y="1828800"/>
            <a:ext cx="6858000" cy="4624536"/>
          </a:xfrm>
        </p:spPr>
        <p:txBody>
          <a:bodyPr>
            <a:normAutofit/>
          </a:bodyPr>
          <a:lstStyle/>
          <a:p>
            <a:r>
              <a:rPr lang="en-US" altLang="zh-TW" dirty="0"/>
              <a:t>Lifelong </a:t>
            </a:r>
            <a:r>
              <a:rPr lang="en-US" altLang="zh-TW" dirty="0" smtClean="0"/>
              <a:t>learning </a:t>
            </a:r>
            <a:r>
              <a:rPr lang="en-US" altLang="zh-TW" dirty="0"/>
              <a:t>is one of the core competences for </a:t>
            </a:r>
            <a:r>
              <a:rPr lang="en-US" altLang="zh-TW" dirty="0" smtClean="0"/>
              <a:t>nurses. The self-directed learning is one way to reach the goal of lifelong learning.</a:t>
            </a:r>
          </a:p>
          <a:p>
            <a:r>
              <a:rPr lang="en-US" altLang="zh-TW" dirty="0"/>
              <a:t>Cheng et al. (2010) proposed the four domains of </a:t>
            </a:r>
            <a:r>
              <a:rPr lang="en-US" altLang="zh-TW" dirty="0" smtClean="0"/>
              <a:t>SDL should include learning </a:t>
            </a:r>
            <a:r>
              <a:rPr lang="en-US" altLang="zh-TW" dirty="0"/>
              <a:t>motivation, planning and implementation, self-monitoring and interpersonal </a:t>
            </a:r>
            <a:r>
              <a:rPr lang="en-US" altLang="zh-TW" dirty="0" smtClean="0"/>
              <a:t>communication.</a:t>
            </a:r>
          </a:p>
          <a:p>
            <a:r>
              <a:rPr lang="en-US" altLang="zh-TW" dirty="0" smtClean="0"/>
              <a:t>Current literature showed that nursing </a:t>
            </a:r>
            <a:r>
              <a:rPr lang="en-US" altLang="zh-TW" dirty="0"/>
              <a:t>students reported low ratings on their own lifelong learning, critical thinking (Wu, Hsieh &amp; Hsu, 2014), self-directed learning </a:t>
            </a:r>
            <a:r>
              <a:rPr lang="en-US" altLang="zh-TW" dirty="0" smtClean="0"/>
              <a:t>(SDL) and </a:t>
            </a:r>
            <a:r>
              <a:rPr lang="en-US" altLang="zh-TW" dirty="0"/>
              <a:t>learning motivations (Cheng, Lee-Hsieh, </a:t>
            </a:r>
            <a:r>
              <a:rPr lang="en-US" altLang="zh-TW" dirty="0" err="1" smtClean="0"/>
              <a:t>Turton</a:t>
            </a:r>
            <a:r>
              <a:rPr lang="en-US" altLang="zh-TW" dirty="0" smtClean="0"/>
              <a:t>, 2014)</a:t>
            </a:r>
          </a:p>
        </p:txBody>
      </p:sp>
    </p:spTree>
    <p:extLst>
      <p:ext uri="{BB962C8B-B14F-4D97-AF65-F5344CB8AC3E}">
        <p14:creationId xmlns:p14="http://schemas.microsoft.com/office/powerpoint/2010/main" val="31594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Implementation</a:t>
            </a:r>
            <a:endParaRPr lang="zh-TW" altLang="en-US" dirty="0"/>
          </a:p>
        </p:txBody>
      </p:sp>
      <p:sp>
        <p:nvSpPr>
          <p:cNvPr id="3" name="內容版面配置區 2"/>
          <p:cNvSpPr>
            <a:spLocks noGrp="1"/>
          </p:cNvSpPr>
          <p:nvPr>
            <p:ph idx="1"/>
          </p:nvPr>
        </p:nvSpPr>
        <p:spPr>
          <a:xfrm>
            <a:off x="872067" y="1916832"/>
            <a:ext cx="7408333" cy="4209331"/>
          </a:xfrm>
        </p:spPr>
        <p:txBody>
          <a:bodyPr>
            <a:normAutofit/>
          </a:bodyPr>
          <a:lstStyle/>
          <a:p>
            <a:r>
              <a:rPr lang="en-US" altLang="zh-TW" sz="2400" dirty="0"/>
              <a:t>The course was implemented in the Spring of 2015. </a:t>
            </a:r>
            <a:endParaRPr lang="en-US" altLang="zh-TW" sz="2400" dirty="0" smtClean="0"/>
          </a:p>
          <a:p>
            <a:r>
              <a:rPr lang="en-US" altLang="zh-TW" sz="2400" dirty="0" smtClean="0"/>
              <a:t>In </a:t>
            </a:r>
            <a:r>
              <a:rPr lang="en-US" altLang="zh-TW" sz="2400" dirty="0"/>
              <a:t>class, students were required to search relevant information in preparation for the </a:t>
            </a:r>
            <a:r>
              <a:rPr lang="en-US" altLang="zh-TW" sz="2400" dirty="0" smtClean="0"/>
              <a:t>discussions, electronic </a:t>
            </a:r>
            <a:r>
              <a:rPr lang="en-US" altLang="zh-TW" sz="2400" dirty="0"/>
              <a:t>devices (such as mobile phone, iPad, laptop etc.) </a:t>
            </a:r>
            <a:r>
              <a:rPr lang="en-US" altLang="zh-TW" sz="2400" dirty="0" smtClean="0"/>
              <a:t>were encouraged to use in </a:t>
            </a:r>
            <a:r>
              <a:rPr lang="en-US" altLang="zh-TW" sz="2400" dirty="0"/>
              <a:t>class for the research purpose. </a:t>
            </a:r>
            <a:endParaRPr lang="en-US" altLang="zh-TW" sz="2400" dirty="0" smtClean="0"/>
          </a:p>
          <a:p>
            <a:r>
              <a:rPr lang="en-US" altLang="zh-TW" sz="2400" dirty="0" smtClean="0"/>
              <a:t>After </a:t>
            </a:r>
            <a:r>
              <a:rPr lang="en-US" altLang="zh-TW" sz="2400" dirty="0"/>
              <a:t>the classroom discussions, the course faculty randomly selected students to present the group discussion results.</a:t>
            </a:r>
            <a:endParaRPr lang="zh-TW" altLang="en-US" sz="2400" dirty="0"/>
          </a:p>
        </p:txBody>
      </p:sp>
    </p:spTree>
    <p:extLst>
      <p:ext uri="{BB962C8B-B14F-4D97-AF65-F5344CB8AC3E}">
        <p14:creationId xmlns:p14="http://schemas.microsoft.com/office/powerpoint/2010/main" val="46610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sz="half" idx="4294967295"/>
          </p:nvPr>
        </p:nvSpPr>
        <p:spPr>
          <a:xfrm>
            <a:off x="1143000" y="1825625"/>
            <a:ext cx="3291840" cy="3474720"/>
          </a:xfrm>
          <a:prstGeom prst="rect">
            <a:avLst/>
          </a:prstGeom>
        </p:spPr>
        <p:txBody>
          <a:bodyPr/>
          <a:lstStyle/>
          <a:p>
            <a:endParaRPr lang="zh-TW" altLang="en-US" dirty="0"/>
          </a:p>
        </p:txBody>
      </p:sp>
      <p:sp>
        <p:nvSpPr>
          <p:cNvPr id="6" name="內容版面配置區 5"/>
          <p:cNvSpPr>
            <a:spLocks noGrp="1"/>
          </p:cNvSpPr>
          <p:nvPr>
            <p:ph sz="half" idx="4294967295"/>
          </p:nvPr>
        </p:nvSpPr>
        <p:spPr>
          <a:xfrm>
            <a:off x="4709160" y="1825625"/>
            <a:ext cx="3291840" cy="3474720"/>
          </a:xfrm>
          <a:prstGeom prst="rect">
            <a:avLst/>
          </a:prstGeom>
        </p:spPr>
        <p:txBody>
          <a:bodyPr/>
          <a:lstStyle/>
          <a:p>
            <a:endParaRPr lang="zh-TW" altLang="en-US" dirty="0"/>
          </a:p>
        </p:txBody>
      </p:sp>
      <p:pic>
        <p:nvPicPr>
          <p:cNvPr id="1026" name="Picture 2" descr="D:\Dropbox\NTUNHS-B632 (1)\北護\研究\NSC計畫\103 NSC 翻轉教室計畫\教學相片\2015-03-09 09.53.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56792"/>
            <a:ext cx="3888432" cy="41937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ropbox\NTUNHS-B632 (1)\北護\研究\NSC計畫\103 NSC 翻轉教室計畫\教學相片\2015-03-09 09.57.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523162"/>
            <a:ext cx="3851920" cy="422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08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half" idx="4294967295"/>
          </p:nvPr>
        </p:nvSpPr>
        <p:spPr>
          <a:xfrm>
            <a:off x="1143000" y="1825625"/>
            <a:ext cx="3291840" cy="3474720"/>
          </a:xfrm>
          <a:prstGeom prst="rect">
            <a:avLst/>
          </a:prstGeom>
        </p:spPr>
        <p:txBody>
          <a:bodyPr/>
          <a:lstStyle/>
          <a:p>
            <a:endParaRPr lang="zh-TW" altLang="en-US" dirty="0"/>
          </a:p>
        </p:txBody>
      </p:sp>
      <p:sp>
        <p:nvSpPr>
          <p:cNvPr id="4" name="內容版面配置區 3"/>
          <p:cNvSpPr>
            <a:spLocks noGrp="1"/>
          </p:cNvSpPr>
          <p:nvPr>
            <p:ph sz="half" idx="4294967295"/>
          </p:nvPr>
        </p:nvSpPr>
        <p:spPr>
          <a:xfrm>
            <a:off x="4709160" y="1825625"/>
            <a:ext cx="3291840" cy="3474720"/>
          </a:xfrm>
          <a:prstGeom prst="rect">
            <a:avLst/>
          </a:prstGeom>
        </p:spPr>
        <p:txBody>
          <a:bodyPr/>
          <a:lstStyle/>
          <a:p>
            <a:endParaRPr lang="zh-TW" altLang="en-US" dirty="0"/>
          </a:p>
        </p:txBody>
      </p:sp>
      <p:pic>
        <p:nvPicPr>
          <p:cNvPr id="2050" name="Picture 2" descr="D:\Dropbox\NTUNHS-B632 (1)\北護\研究\NSC計畫\103 NSC 翻轉教室計畫\教學相片\2015-03-09 09.56.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2776"/>
            <a:ext cx="3635896" cy="41216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ropbox\NTUNHS-B632 (1)\北護\研究\NSC計畫\103 NSC 翻轉教室計畫\教學相片\IMG_00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31348"/>
            <a:ext cx="4176464" cy="410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9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half" idx="4294967295"/>
          </p:nvPr>
        </p:nvSpPr>
        <p:spPr>
          <a:xfrm>
            <a:off x="1143000" y="1825625"/>
            <a:ext cx="3291840" cy="3474720"/>
          </a:xfrm>
          <a:prstGeom prst="rect">
            <a:avLst/>
          </a:prstGeom>
        </p:spPr>
        <p:txBody>
          <a:bodyPr/>
          <a:lstStyle/>
          <a:p>
            <a:endParaRPr lang="zh-TW" altLang="en-US" dirty="0"/>
          </a:p>
        </p:txBody>
      </p:sp>
      <p:sp>
        <p:nvSpPr>
          <p:cNvPr id="4" name="內容版面配置區 3"/>
          <p:cNvSpPr>
            <a:spLocks noGrp="1"/>
          </p:cNvSpPr>
          <p:nvPr>
            <p:ph sz="half" idx="4294967295"/>
          </p:nvPr>
        </p:nvSpPr>
        <p:spPr>
          <a:xfrm>
            <a:off x="4709160" y="1825625"/>
            <a:ext cx="3291840" cy="3474720"/>
          </a:xfrm>
          <a:prstGeom prst="rect">
            <a:avLst/>
          </a:prstGeom>
        </p:spPr>
        <p:txBody>
          <a:bodyPr/>
          <a:lstStyle/>
          <a:p>
            <a:endParaRPr lang="zh-TW" altLang="en-US" dirty="0"/>
          </a:p>
        </p:txBody>
      </p:sp>
      <p:pic>
        <p:nvPicPr>
          <p:cNvPr id="3074" name="Picture 2" descr="D:\Dropbox\NTUNHS-B632 (1)\北護\研究\NSC計畫\103 NSC 翻轉教室計畫\教學相片\IMG_0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96144"/>
            <a:ext cx="4104456" cy="48417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ropbox\NTUNHS-B632 (1)\北護\研究\NSC計畫\103 NSC 翻轉教室計畫\教學相片\IMG_00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858333"/>
            <a:ext cx="3960440" cy="527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03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Evaluation</a:t>
            </a:r>
            <a:endParaRPr lang="zh-TW" altLang="en-US" dirty="0"/>
          </a:p>
        </p:txBody>
      </p:sp>
      <p:sp>
        <p:nvSpPr>
          <p:cNvPr id="3" name="內容版面配置區 2"/>
          <p:cNvSpPr>
            <a:spLocks noGrp="1"/>
          </p:cNvSpPr>
          <p:nvPr>
            <p:ph idx="1"/>
          </p:nvPr>
        </p:nvSpPr>
        <p:spPr/>
        <p:txBody>
          <a:bodyPr/>
          <a:lstStyle/>
          <a:p>
            <a:r>
              <a:rPr lang="en-US" altLang="zh-TW" sz="3200" dirty="0"/>
              <a:t>A course survey (developed by the researchers) and in-depth interviews were used to evaluate student </a:t>
            </a:r>
            <a:r>
              <a:rPr lang="en-US" altLang="zh-TW" sz="3200" dirty="0" smtClean="0"/>
              <a:t>satisfaction </a:t>
            </a:r>
            <a:r>
              <a:rPr lang="en-US" altLang="zh-TW" sz="3200" dirty="0"/>
              <a:t>and effectiveness of the BFCTS</a:t>
            </a:r>
            <a:r>
              <a:rPr lang="en-US" altLang="zh-TW" sz="3200" dirty="0" smtClean="0"/>
              <a:t>.</a:t>
            </a:r>
          </a:p>
          <a:p>
            <a:endParaRPr lang="zh-TW" altLang="en-US" dirty="0"/>
          </a:p>
        </p:txBody>
      </p:sp>
    </p:spTree>
    <p:extLst>
      <p:ext uri="{BB962C8B-B14F-4D97-AF65-F5344CB8AC3E}">
        <p14:creationId xmlns:p14="http://schemas.microsoft.com/office/powerpoint/2010/main" val="232722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Results</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sz="2800" dirty="0"/>
              <a:t>A total of 46 students took the pediatric nursing course , and 43 students (93.5%) completed the survey . All students were females (range of ages: 21-23) and had no prior clinical working experiences.</a:t>
            </a:r>
            <a:r>
              <a:rPr lang="zh-TW" altLang="zh-TW" sz="2800" dirty="0"/>
              <a:t> </a:t>
            </a:r>
            <a:endParaRPr lang="en-US" altLang="zh-TW" sz="2800" dirty="0" smtClean="0"/>
          </a:p>
          <a:p>
            <a:r>
              <a:rPr lang="en-US" altLang="zh-TW" sz="2800" dirty="0" smtClean="0"/>
              <a:t>After </a:t>
            </a:r>
            <a:r>
              <a:rPr lang="en-US" altLang="zh-TW" sz="2800" dirty="0"/>
              <a:t>completion of the course, 88% of students (n=37) stated the FCTCB teaching strategy stimulated their interest in pediatric nursing.</a:t>
            </a:r>
            <a:endParaRPr lang="zh-TW" altLang="zh-TW" sz="2800" dirty="0" smtClean="0"/>
          </a:p>
          <a:p>
            <a:pPr marL="0" indent="0">
              <a:buNone/>
            </a:pPr>
            <a:endParaRPr lang="zh-TW" altLang="zh-TW" dirty="0"/>
          </a:p>
          <a:p>
            <a:endParaRPr lang="zh-TW" altLang="en-US" dirty="0"/>
          </a:p>
        </p:txBody>
      </p:sp>
    </p:spTree>
    <p:extLst>
      <p:ext uri="{BB962C8B-B14F-4D97-AF65-F5344CB8AC3E}">
        <p14:creationId xmlns:p14="http://schemas.microsoft.com/office/powerpoint/2010/main" val="76752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99592" y="1052736"/>
            <a:ext cx="7408333" cy="4746840"/>
          </a:xfrm>
        </p:spPr>
        <p:txBody>
          <a:bodyPr>
            <a:normAutofit/>
          </a:bodyPr>
          <a:lstStyle/>
          <a:p>
            <a:r>
              <a:rPr lang="en-US" altLang="zh-TW" sz="2800" dirty="0" smtClean="0"/>
              <a:t>All </a:t>
            </a:r>
            <a:r>
              <a:rPr lang="en-US" altLang="zh-TW" sz="2800" dirty="0"/>
              <a:t>students reported that the FCTCB improved their clinical reasoning and problem solving ability as well as SDL. </a:t>
            </a:r>
            <a:endParaRPr lang="en-US" altLang="zh-TW" sz="2800" dirty="0" smtClean="0"/>
          </a:p>
          <a:p>
            <a:r>
              <a:rPr lang="en-US" altLang="zh-TW" sz="2800" dirty="0" smtClean="0"/>
              <a:t>84</a:t>
            </a:r>
            <a:r>
              <a:rPr lang="en-US" altLang="zh-TW" sz="2800" dirty="0"/>
              <a:t>% of the students </a:t>
            </a:r>
            <a:r>
              <a:rPr lang="en-US" altLang="zh-TW" sz="2800" dirty="0" smtClean="0"/>
              <a:t>stated </a:t>
            </a:r>
            <a:r>
              <a:rPr lang="en-US" altLang="zh-TW" sz="2800" dirty="0" smtClean="0"/>
              <a:t>that </a:t>
            </a:r>
            <a:r>
              <a:rPr lang="en-US" altLang="zh-TW" sz="2800" dirty="0"/>
              <a:t>the FCTCB teaching strategy had increased their learning motivation.  </a:t>
            </a:r>
            <a:endParaRPr lang="en-US" altLang="zh-TW" sz="2800" dirty="0" smtClean="0"/>
          </a:p>
          <a:p>
            <a:r>
              <a:rPr lang="en-US" altLang="zh-TW" sz="2800" dirty="0" smtClean="0"/>
              <a:t>More </a:t>
            </a:r>
            <a:r>
              <a:rPr lang="en-US" altLang="zh-TW" sz="2800" dirty="0"/>
              <a:t>than 90% of the students believed it </a:t>
            </a:r>
            <a:r>
              <a:rPr lang="en-US" altLang="zh-TW" sz="2800" dirty="0" smtClean="0"/>
              <a:t>had increased </a:t>
            </a:r>
            <a:r>
              <a:rPr lang="en-US" altLang="zh-TW" sz="2800" dirty="0"/>
              <a:t>their “planning and implementing ”, “self-monitoring ” and “interpersonal communication” ability.</a:t>
            </a:r>
            <a:r>
              <a:rPr lang="zh-TW" altLang="zh-TW" sz="2800" dirty="0"/>
              <a:t> </a:t>
            </a:r>
            <a:r>
              <a:rPr lang="en-US" altLang="zh-TW" dirty="0"/>
              <a:t> </a:t>
            </a:r>
            <a:endParaRPr lang="zh-TW" altLang="zh-TW" dirty="0"/>
          </a:p>
        </p:txBody>
      </p:sp>
    </p:spTree>
    <p:extLst>
      <p:ext uri="{BB962C8B-B14F-4D97-AF65-F5344CB8AC3E}">
        <p14:creationId xmlns:p14="http://schemas.microsoft.com/office/powerpoint/2010/main" val="4860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72067" y="1052736"/>
            <a:ext cx="7408333" cy="5073427"/>
          </a:xfrm>
        </p:spPr>
        <p:txBody>
          <a:bodyPr>
            <a:normAutofit/>
          </a:bodyPr>
          <a:lstStyle/>
          <a:p>
            <a:r>
              <a:rPr lang="en-US" altLang="zh-TW" sz="2800" dirty="0"/>
              <a:t>The average score of teaching satisfaction in the pediatric nursing course was 4.60, with scores ranged from 4.53 to </a:t>
            </a:r>
            <a:r>
              <a:rPr lang="en-US" altLang="zh-TW" sz="2800" dirty="0" smtClean="0"/>
              <a:t>4.64 (using 5-point Likert scale).  </a:t>
            </a:r>
            <a:endParaRPr lang="en-US" altLang="zh-TW" sz="2800" dirty="0" smtClean="0"/>
          </a:p>
          <a:p>
            <a:r>
              <a:rPr lang="en-US" altLang="zh-TW" sz="2800" dirty="0" smtClean="0"/>
              <a:t>Students </a:t>
            </a:r>
            <a:r>
              <a:rPr lang="en-US" altLang="zh-TW" sz="2800" dirty="0"/>
              <a:t>indicated high satisfaction </a:t>
            </a:r>
            <a:r>
              <a:rPr lang="en-US" altLang="zh-TW" sz="2800" dirty="0" smtClean="0"/>
              <a:t>(X= 4.53</a:t>
            </a:r>
            <a:r>
              <a:rPr lang="en-US" altLang="zh-TW" sz="2800" dirty="0"/>
              <a:t>) on the design of teaching and </a:t>
            </a:r>
            <a:r>
              <a:rPr lang="en-US" altLang="zh-TW" sz="2800" dirty="0" smtClean="0"/>
              <a:t>curriculum, and reported </a:t>
            </a:r>
            <a:r>
              <a:rPr lang="en-US" altLang="zh-TW" sz="2800" dirty="0" smtClean="0"/>
              <a:t>that </a:t>
            </a:r>
            <a:r>
              <a:rPr lang="en-US" altLang="zh-TW" sz="2800" dirty="0"/>
              <a:t>the professor and the teaching modality stimulated motivation for learning </a:t>
            </a:r>
            <a:r>
              <a:rPr lang="en-US" altLang="zh-TW" sz="2800" dirty="0" smtClean="0"/>
              <a:t>(X =4.61</a:t>
            </a:r>
            <a:r>
              <a:rPr lang="en-US" altLang="zh-TW" sz="2800" dirty="0"/>
              <a:t>).</a:t>
            </a:r>
            <a:endParaRPr lang="zh-TW" altLang="en-US" sz="2800" dirty="0"/>
          </a:p>
        </p:txBody>
      </p:sp>
    </p:spTree>
    <p:extLst>
      <p:ext uri="{BB962C8B-B14F-4D97-AF65-F5344CB8AC3E}">
        <p14:creationId xmlns:p14="http://schemas.microsoft.com/office/powerpoint/2010/main" val="501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Qualitative </a:t>
            </a:r>
            <a:r>
              <a:rPr lang="en-US" altLang="zh-TW" dirty="0" smtClean="0"/>
              <a:t>Findings</a:t>
            </a:r>
            <a:endParaRPr lang="zh-TW" altLang="en-US" dirty="0"/>
          </a:p>
        </p:txBody>
      </p:sp>
      <p:sp>
        <p:nvSpPr>
          <p:cNvPr id="3" name="內容版面配置區 2"/>
          <p:cNvSpPr>
            <a:spLocks noGrp="1"/>
          </p:cNvSpPr>
          <p:nvPr>
            <p:ph idx="1"/>
          </p:nvPr>
        </p:nvSpPr>
        <p:spPr>
          <a:xfrm>
            <a:off x="872067" y="1844824"/>
            <a:ext cx="7408333" cy="4281339"/>
          </a:xfrm>
        </p:spPr>
        <p:txBody>
          <a:bodyPr>
            <a:noAutofit/>
          </a:bodyPr>
          <a:lstStyle/>
          <a:p>
            <a:r>
              <a:rPr lang="en-US" altLang="zh-TW" sz="2800" dirty="0"/>
              <a:t>A total of 11 students were interviewed. </a:t>
            </a:r>
            <a:endParaRPr lang="en-US" altLang="zh-TW" sz="2800" dirty="0" smtClean="0"/>
          </a:p>
          <a:p>
            <a:r>
              <a:rPr lang="en-US" altLang="zh-TW" sz="2800" dirty="0" smtClean="0"/>
              <a:t>The </a:t>
            </a:r>
            <a:r>
              <a:rPr lang="en-US" altLang="zh-TW" sz="2800" dirty="0"/>
              <a:t>interview results revealed four themes: </a:t>
            </a:r>
            <a:endParaRPr lang="en-US" altLang="zh-TW" sz="2800" dirty="0" smtClean="0"/>
          </a:p>
          <a:p>
            <a:pPr lvl="1"/>
            <a:r>
              <a:rPr lang="en-US" altLang="zh-TW" sz="2800" dirty="0" smtClean="0"/>
              <a:t>Decreased </a:t>
            </a:r>
            <a:r>
              <a:rPr lang="en-US" altLang="zh-TW" sz="2800" dirty="0"/>
              <a:t>discrepancies between theory and practice, </a:t>
            </a:r>
            <a:endParaRPr lang="en-US" altLang="zh-TW" sz="2800" dirty="0" smtClean="0"/>
          </a:p>
          <a:p>
            <a:pPr lvl="1"/>
            <a:r>
              <a:rPr lang="en-US" altLang="zh-TW" sz="2800" dirty="0" smtClean="0"/>
              <a:t>Promoted </a:t>
            </a:r>
            <a:r>
              <a:rPr lang="en-US" altLang="zh-TW" sz="2800" dirty="0"/>
              <a:t>development ability of </a:t>
            </a:r>
            <a:r>
              <a:rPr lang="en-US" altLang="zh-TW" sz="2800" dirty="0" smtClean="0"/>
              <a:t>SDL</a:t>
            </a:r>
          </a:p>
          <a:p>
            <a:pPr lvl="1"/>
            <a:r>
              <a:rPr lang="en-US" altLang="zh-TW" sz="2800" dirty="0" smtClean="0"/>
              <a:t>Effectiveness </a:t>
            </a:r>
            <a:r>
              <a:rPr lang="en-US" altLang="zh-TW" sz="2800" dirty="0"/>
              <a:t>of 4D-CBL in increasing the depth and breadth of </a:t>
            </a:r>
            <a:r>
              <a:rPr lang="en-US" altLang="zh-TW" sz="2800" dirty="0" smtClean="0"/>
              <a:t>learning</a:t>
            </a:r>
          </a:p>
          <a:p>
            <a:pPr lvl="1"/>
            <a:r>
              <a:rPr lang="en-US" altLang="zh-TW" sz="2800" dirty="0" smtClean="0"/>
              <a:t>Group </a:t>
            </a:r>
            <a:r>
              <a:rPr lang="en-US" altLang="zh-TW" sz="2800" dirty="0"/>
              <a:t>discussions facilitated growth in collaborative ability. </a:t>
            </a:r>
            <a:endParaRPr lang="zh-TW" altLang="en-US" sz="2800" dirty="0"/>
          </a:p>
        </p:txBody>
      </p:sp>
    </p:spTree>
    <p:extLst>
      <p:ext uri="{BB962C8B-B14F-4D97-AF65-F5344CB8AC3E}">
        <p14:creationId xmlns:p14="http://schemas.microsoft.com/office/powerpoint/2010/main" val="426402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Decreased Discrepancies Between Theory </a:t>
            </a:r>
            <a:r>
              <a:rPr lang="en-US" altLang="zh-TW" dirty="0"/>
              <a:t>and </a:t>
            </a:r>
            <a:r>
              <a:rPr lang="en-US" altLang="zh-TW" dirty="0" smtClean="0"/>
              <a:t>Practice</a:t>
            </a:r>
            <a:endParaRPr lang="zh-TW" altLang="en-US" dirty="0"/>
          </a:p>
        </p:txBody>
      </p:sp>
      <p:sp>
        <p:nvSpPr>
          <p:cNvPr id="3" name="內容版面配置區 2"/>
          <p:cNvSpPr>
            <a:spLocks noGrp="1"/>
          </p:cNvSpPr>
          <p:nvPr>
            <p:ph idx="1"/>
          </p:nvPr>
        </p:nvSpPr>
        <p:spPr>
          <a:xfrm>
            <a:off x="872067" y="1844824"/>
            <a:ext cx="7408333" cy="4281339"/>
          </a:xfrm>
        </p:spPr>
        <p:txBody>
          <a:bodyPr>
            <a:normAutofit lnSpcReduction="10000"/>
          </a:bodyPr>
          <a:lstStyle/>
          <a:p>
            <a:r>
              <a:rPr lang="en-US" altLang="zh-TW" dirty="0"/>
              <a:t>“I think this teaching strategy is more clinical. We learned theories and knowledge from reading the textbooks. We did OK on exams. But, it is hard to image what questions </a:t>
            </a:r>
            <a:r>
              <a:rPr lang="en-US" altLang="zh-TW" dirty="0" smtClean="0"/>
              <a:t>(patient’s) moms </a:t>
            </a:r>
            <a:r>
              <a:rPr lang="en-US" altLang="zh-TW" dirty="0"/>
              <a:t>will ask, how does each individual child differ, or what questions children will ask in clinical? This is the part that I am lacking. Also, textbooks give us the major principles to communicate with children.  We don’t have problems understanding these principles. However, we have no idea how to answer questions from clinical scenarios. In my past experience in clinical, when I did not know how to answer parent’s questions, I always said that I would check on it and let them know later.  Although it did not seem appropriate, I did not know what else to do. Through the clinical scenario, I am able to see things from various perspectives. I am better aware of parent’s viewpoints, and provide appropriate answers.” </a:t>
            </a:r>
            <a:endParaRPr lang="zh-TW" altLang="zh-TW" dirty="0"/>
          </a:p>
          <a:p>
            <a:endParaRPr lang="zh-TW" altLang="en-US" dirty="0"/>
          </a:p>
        </p:txBody>
      </p:sp>
    </p:spTree>
    <p:extLst>
      <p:ext uri="{BB962C8B-B14F-4D97-AF65-F5344CB8AC3E}">
        <p14:creationId xmlns:p14="http://schemas.microsoft.com/office/powerpoint/2010/main" val="21484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Introduction-2</a:t>
            </a:r>
            <a:endParaRPr lang="zh-TW" altLang="en-US" dirty="0"/>
          </a:p>
        </p:txBody>
      </p:sp>
      <p:sp>
        <p:nvSpPr>
          <p:cNvPr id="3" name="內容版面配置區 2"/>
          <p:cNvSpPr>
            <a:spLocks noGrp="1"/>
          </p:cNvSpPr>
          <p:nvPr>
            <p:ph idx="1"/>
          </p:nvPr>
        </p:nvSpPr>
        <p:spPr/>
        <p:txBody>
          <a:bodyPr>
            <a:normAutofit/>
          </a:bodyPr>
          <a:lstStyle/>
          <a:p>
            <a:r>
              <a:rPr lang="en-US" altLang="zh-TW" dirty="0" err="1"/>
              <a:t>Anema</a:t>
            </a:r>
            <a:r>
              <a:rPr lang="en-US" altLang="zh-TW" dirty="0"/>
              <a:t> and McCoy (2010) discovered that nursing students not only were deficient in their ability to completing clinical tasks but  also weak in the areas of reading, writing, oral communication, problem solving, critical thinking, self-discipline and working with groups.</a:t>
            </a:r>
            <a:endParaRPr lang="zh-TW" altLang="en-US" dirty="0"/>
          </a:p>
          <a:p>
            <a:r>
              <a:rPr lang="en-US" altLang="zh-TW" dirty="0" smtClean="0"/>
              <a:t>Thus, the previous findings </a:t>
            </a:r>
            <a:r>
              <a:rPr lang="en-US" altLang="zh-TW" dirty="0"/>
              <a:t>reflect weaknesses on </a:t>
            </a:r>
            <a:r>
              <a:rPr lang="en-US" altLang="zh-TW" dirty="0" smtClean="0"/>
              <a:t>SDL.</a:t>
            </a:r>
          </a:p>
          <a:p>
            <a:r>
              <a:rPr lang="en-US" altLang="zh-TW" dirty="0" smtClean="0"/>
              <a:t>Developing innovative </a:t>
            </a:r>
            <a:r>
              <a:rPr lang="en-US" altLang="zh-TW" dirty="0"/>
              <a:t>teaching strategies and advocated for integration of the four SDL elements into nursing curriculum/or individual courses </a:t>
            </a:r>
            <a:r>
              <a:rPr lang="en-US" altLang="zh-TW" dirty="0" smtClean="0"/>
              <a:t>can remediate </a:t>
            </a:r>
            <a:r>
              <a:rPr lang="en-US" altLang="zh-TW" dirty="0"/>
              <a:t>these weaknesses (Cheng et al., 2014</a:t>
            </a:r>
            <a:r>
              <a:rPr lang="en-US" altLang="zh-TW" dirty="0" smtClean="0"/>
              <a:t>).</a:t>
            </a:r>
          </a:p>
        </p:txBody>
      </p:sp>
    </p:spTree>
    <p:extLst>
      <p:ext uri="{BB962C8B-B14F-4D97-AF65-F5344CB8AC3E}">
        <p14:creationId xmlns:p14="http://schemas.microsoft.com/office/powerpoint/2010/main" val="32989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Promoted Development Ability </a:t>
            </a:r>
            <a:r>
              <a:rPr lang="en-US" altLang="zh-TW" dirty="0"/>
              <a:t>of SDL</a:t>
            </a:r>
            <a:endParaRPr lang="zh-TW" altLang="en-US" dirty="0"/>
          </a:p>
        </p:txBody>
      </p:sp>
      <p:sp>
        <p:nvSpPr>
          <p:cNvPr id="3" name="內容版面配置區 2"/>
          <p:cNvSpPr>
            <a:spLocks noGrp="1"/>
          </p:cNvSpPr>
          <p:nvPr>
            <p:ph idx="1"/>
          </p:nvPr>
        </p:nvSpPr>
        <p:spPr/>
        <p:txBody>
          <a:bodyPr>
            <a:normAutofit/>
          </a:bodyPr>
          <a:lstStyle/>
          <a:p>
            <a:r>
              <a:rPr lang="en-US" altLang="zh-TW" dirty="0"/>
              <a:t>“I think this class also taught us how to learn. I can use these learning skills when I work in the hospital in the future. In this class, I discovered lots of things that are not in the textbooks. We had to solve the problems on our own, and search for information. When we found the information on our own, we learned it. In the past, my instructors  lectured. We were not sure how much we understood and retained. Now I know to find problems on my own, search for supporting evidences and information, then to find the information that I need.”</a:t>
            </a:r>
            <a:endParaRPr lang="zh-TW" altLang="en-US" dirty="0"/>
          </a:p>
        </p:txBody>
      </p:sp>
    </p:spTree>
    <p:extLst>
      <p:ext uri="{BB962C8B-B14F-4D97-AF65-F5344CB8AC3E}">
        <p14:creationId xmlns:p14="http://schemas.microsoft.com/office/powerpoint/2010/main" val="261469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Effectiveness </a:t>
            </a:r>
            <a:r>
              <a:rPr lang="en-US" altLang="zh-TW" dirty="0"/>
              <a:t>of 4D-CBL in </a:t>
            </a:r>
            <a:r>
              <a:rPr lang="en-US" altLang="zh-TW" dirty="0" smtClean="0"/>
              <a:t>Increasing </a:t>
            </a:r>
            <a:r>
              <a:rPr lang="en-US" altLang="zh-TW" dirty="0"/>
              <a:t>the </a:t>
            </a:r>
            <a:r>
              <a:rPr lang="en-US" altLang="zh-TW" dirty="0" smtClean="0"/>
              <a:t>Depth </a:t>
            </a:r>
            <a:r>
              <a:rPr lang="en-US" altLang="zh-TW" dirty="0"/>
              <a:t>and </a:t>
            </a:r>
            <a:r>
              <a:rPr lang="en-US" altLang="zh-TW" dirty="0" smtClean="0"/>
              <a:t>Breadth </a:t>
            </a:r>
            <a:r>
              <a:rPr lang="en-US" altLang="zh-TW" dirty="0"/>
              <a:t>of </a:t>
            </a:r>
            <a:r>
              <a:rPr lang="en-US" altLang="zh-TW" dirty="0" smtClean="0"/>
              <a:t>Learning</a:t>
            </a:r>
            <a:endParaRPr lang="zh-TW" altLang="en-US" dirty="0"/>
          </a:p>
        </p:txBody>
      </p:sp>
      <p:sp>
        <p:nvSpPr>
          <p:cNvPr id="3" name="內容版面配置區 2"/>
          <p:cNvSpPr>
            <a:spLocks noGrp="1"/>
          </p:cNvSpPr>
          <p:nvPr>
            <p:ph idx="1"/>
          </p:nvPr>
        </p:nvSpPr>
        <p:spPr/>
        <p:txBody>
          <a:bodyPr>
            <a:normAutofit/>
          </a:bodyPr>
          <a:lstStyle/>
          <a:p>
            <a:r>
              <a:rPr lang="en-US" altLang="zh-TW" dirty="0"/>
              <a:t>“I think learning finally became interesting. I could go beyond the boring classroom contents. The clinical situations are too “alive”.  The instructor’s case scenarios were very short at the beginning. We had to dig deeper into this disease in order to ask questions. I think this strategy allowed us to take initiative in reading a variety of books. We were able to have a deeper understanding about the </a:t>
            </a:r>
            <a:r>
              <a:rPr lang="en-US" altLang="zh-TW" dirty="0" smtClean="0"/>
              <a:t>disease and nursing care. </a:t>
            </a:r>
            <a:r>
              <a:rPr lang="en-US" altLang="zh-TW" dirty="0"/>
              <a:t>Questions that the professor asked stimulated our thinking and forced us to consider issues arise in various situations. I think we got to think deeper and further, which is lacking in the traditional classrooms.”</a:t>
            </a:r>
            <a:endParaRPr lang="zh-TW" altLang="en-US" dirty="0"/>
          </a:p>
        </p:txBody>
      </p:sp>
    </p:spTree>
    <p:extLst>
      <p:ext uri="{BB962C8B-B14F-4D97-AF65-F5344CB8AC3E}">
        <p14:creationId xmlns:p14="http://schemas.microsoft.com/office/powerpoint/2010/main" val="387873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Group Discussions Facilitated Growth </a:t>
            </a:r>
            <a:r>
              <a:rPr lang="en-US" altLang="zh-TW" dirty="0"/>
              <a:t>in </a:t>
            </a:r>
            <a:r>
              <a:rPr lang="en-US" altLang="zh-TW" dirty="0" smtClean="0"/>
              <a:t>Collaborative Ability</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a:t>“I have been to many small group discussions in the past. Usually, we came from different cohorts and had different schedules. Whenever we could find the time to get together, we typically divided up works and took charge of the tasks that we were responsible </a:t>
            </a:r>
            <a:r>
              <a:rPr lang="en-US" altLang="zh-TW" dirty="0" smtClean="0"/>
              <a:t>for……. </a:t>
            </a:r>
            <a:r>
              <a:rPr lang="en-US" altLang="zh-TW" dirty="0"/>
              <a:t>However, in this class, there was time limitation for discussions of the case scenarios. We all had to stay focused on discussions.  When questions arose, we may ask the instructor immediately. The questions were resolved and we gained a deeper understanding on the contents. This is unlike learning at </a:t>
            </a:r>
            <a:r>
              <a:rPr lang="en-US" altLang="zh-TW" dirty="0" smtClean="0"/>
              <a:t>home….. Having </a:t>
            </a:r>
            <a:r>
              <a:rPr lang="en-US" altLang="zh-TW" dirty="0"/>
              <a:t>discussions in class clarified all questions at once, and allowed us to hear what other groups had to say. I think the class was great.”</a:t>
            </a:r>
            <a:endParaRPr lang="zh-TW" altLang="en-US" dirty="0"/>
          </a:p>
        </p:txBody>
      </p:sp>
    </p:spTree>
    <p:extLst>
      <p:ext uri="{BB962C8B-B14F-4D97-AF65-F5344CB8AC3E}">
        <p14:creationId xmlns:p14="http://schemas.microsoft.com/office/powerpoint/2010/main" val="107595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 and Discussion</a:t>
            </a:r>
            <a:endParaRPr lang="zh-TW" altLang="en-US" dirty="0"/>
          </a:p>
        </p:txBody>
      </p:sp>
      <p:sp>
        <p:nvSpPr>
          <p:cNvPr id="3" name="內容版面配置區 2"/>
          <p:cNvSpPr>
            <a:spLocks noGrp="1"/>
          </p:cNvSpPr>
          <p:nvPr>
            <p:ph idx="1"/>
          </p:nvPr>
        </p:nvSpPr>
        <p:spPr/>
        <p:txBody>
          <a:bodyPr>
            <a:noAutofit/>
          </a:bodyPr>
          <a:lstStyle/>
          <a:p>
            <a:r>
              <a:rPr lang="en-US" altLang="zh-TW" sz="2400" dirty="0"/>
              <a:t>This paper demonstrated the process of developing the BFCTS in pediatric nursing course, 4D CBL was the key element in success learning, students are satisfied this innovation teaching strategy, they believe the BFCTS can improve their self-directed learning and problem solving ability</a:t>
            </a:r>
            <a:r>
              <a:rPr lang="en-US" altLang="zh-TW" sz="2400" dirty="0" smtClean="0"/>
              <a:t>.</a:t>
            </a:r>
          </a:p>
          <a:p>
            <a:r>
              <a:rPr lang="en-US" altLang="zh-TW" sz="2400" dirty="0" smtClean="0"/>
              <a:t>Although some students preferred </a:t>
            </a:r>
            <a:r>
              <a:rPr lang="en-US" altLang="zh-TW" sz="2400" dirty="0"/>
              <a:t>just listen to what teacher </a:t>
            </a:r>
            <a:r>
              <a:rPr lang="en-US" altLang="zh-TW" sz="2400" dirty="0" smtClean="0"/>
              <a:t>taught in class and reported overloading in learning, they also think it is worth to learning knowledge from BFCTS. </a:t>
            </a:r>
          </a:p>
        </p:txBody>
      </p:sp>
    </p:spTree>
    <p:extLst>
      <p:ext uri="{BB962C8B-B14F-4D97-AF65-F5344CB8AC3E}">
        <p14:creationId xmlns:p14="http://schemas.microsoft.com/office/powerpoint/2010/main" val="390712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4400" dirty="0" smtClean="0"/>
              <a:t>Acknowledgements</a:t>
            </a:r>
            <a:endParaRPr lang="zh-TW" altLang="en-US" sz="4400" dirty="0"/>
          </a:p>
        </p:txBody>
      </p:sp>
      <p:sp>
        <p:nvSpPr>
          <p:cNvPr id="3" name="內容版面配置區 2"/>
          <p:cNvSpPr>
            <a:spLocks noGrp="1"/>
          </p:cNvSpPr>
          <p:nvPr>
            <p:ph idx="1"/>
          </p:nvPr>
        </p:nvSpPr>
        <p:spPr/>
        <p:txBody>
          <a:bodyPr>
            <a:normAutofit/>
          </a:bodyPr>
          <a:lstStyle/>
          <a:p>
            <a:r>
              <a:rPr lang="en-US" altLang="zh-TW" sz="2800" dirty="0" smtClean="0"/>
              <a:t>National Science </a:t>
            </a:r>
            <a:r>
              <a:rPr lang="en-US" altLang="zh-TW" sz="2800" dirty="0" smtClean="0"/>
              <a:t>Council for providing founding for my study</a:t>
            </a:r>
            <a:endParaRPr lang="en-US" altLang="zh-TW" sz="2800" dirty="0" smtClean="0"/>
          </a:p>
          <a:p>
            <a:r>
              <a:rPr lang="en-US" altLang="zh-TW" sz="2800" dirty="0" smtClean="0"/>
              <a:t>RN to BSN students from National Taipei </a:t>
            </a:r>
            <a:r>
              <a:rPr lang="en-US" altLang="zh-TW" sz="2800" dirty="0" smtClean="0"/>
              <a:t>University</a:t>
            </a:r>
            <a:endParaRPr lang="zh-TW" altLang="en-US" sz="2800" dirty="0"/>
          </a:p>
        </p:txBody>
      </p:sp>
    </p:spTree>
    <p:extLst>
      <p:ext uri="{BB962C8B-B14F-4D97-AF65-F5344CB8AC3E}">
        <p14:creationId xmlns:p14="http://schemas.microsoft.com/office/powerpoint/2010/main" val="373682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Thank you very much</a:t>
            </a:r>
            <a:endParaRPr lang="zh-TW" altLang="en-US" dirty="0"/>
          </a:p>
        </p:txBody>
      </p:sp>
      <p:sp>
        <p:nvSpPr>
          <p:cNvPr id="5" name="文字版面配置區 4"/>
          <p:cNvSpPr>
            <a:spLocks noGrp="1"/>
          </p:cNvSpPr>
          <p:nvPr>
            <p:ph type="body" idx="1"/>
          </p:nvPr>
        </p:nvSpPr>
        <p:spPr>
          <a:xfrm>
            <a:off x="2915816" y="3140968"/>
            <a:ext cx="4114800" cy="499864"/>
          </a:xfrm>
        </p:spPr>
        <p:txBody>
          <a:bodyPr>
            <a:noAutofit/>
          </a:bodyPr>
          <a:lstStyle/>
          <a:p>
            <a:r>
              <a:rPr lang="en-US" altLang="zh-TW" sz="2800" dirty="0" smtClean="0">
                <a:solidFill>
                  <a:srgbClr val="FF0000"/>
                </a:solidFill>
              </a:rPr>
              <a:t>sufen@ntunhs.edu.tw</a:t>
            </a:r>
            <a:endParaRPr lang="zh-TW" altLang="en-US" sz="2800" dirty="0">
              <a:solidFill>
                <a:srgbClr val="FF0000"/>
              </a:solidFill>
            </a:endParaRPr>
          </a:p>
        </p:txBody>
      </p:sp>
    </p:spTree>
    <p:extLst>
      <p:ext uri="{BB962C8B-B14F-4D97-AF65-F5344CB8AC3E}">
        <p14:creationId xmlns:p14="http://schemas.microsoft.com/office/powerpoint/2010/main" val="176058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Introduction-3</a:t>
            </a:r>
            <a:endParaRPr lang="zh-TW" altLang="en-US" dirty="0"/>
          </a:p>
        </p:txBody>
      </p:sp>
      <p:sp>
        <p:nvSpPr>
          <p:cNvPr id="3" name="內容版面配置區 2"/>
          <p:cNvSpPr>
            <a:spLocks noGrp="1"/>
          </p:cNvSpPr>
          <p:nvPr>
            <p:ph idx="1"/>
          </p:nvPr>
        </p:nvSpPr>
        <p:spPr>
          <a:xfrm>
            <a:off x="872067" y="2171997"/>
            <a:ext cx="7408333" cy="3993307"/>
          </a:xfrm>
        </p:spPr>
        <p:txBody>
          <a:bodyPr>
            <a:normAutofit/>
          </a:bodyPr>
          <a:lstStyle/>
          <a:p>
            <a:r>
              <a:rPr lang="en-US" altLang="zh-TW" dirty="0" smtClean="0"/>
              <a:t>Flipped </a:t>
            </a:r>
            <a:r>
              <a:rPr lang="en-US" altLang="zh-TW" dirty="0"/>
              <a:t>classroom learning may effectively stimulate learning motivations and provide trainings for communication skills, discernment capability, problem-solving skills and collaborative team work (Bishop &amp; </a:t>
            </a:r>
            <a:r>
              <a:rPr lang="en-US" altLang="zh-TW" dirty="0" err="1"/>
              <a:t>Verleger</a:t>
            </a:r>
            <a:r>
              <a:rPr lang="en-US" altLang="zh-TW" dirty="0"/>
              <a:t>, 2013; </a:t>
            </a:r>
            <a:r>
              <a:rPr lang="en-US" altLang="zh-TW" dirty="0" err="1"/>
              <a:t>Johnsonet</a:t>
            </a:r>
            <a:r>
              <a:rPr lang="en-US" altLang="zh-TW" dirty="0"/>
              <a:t> et al., 2014</a:t>
            </a:r>
            <a:r>
              <a:rPr lang="en-US" altLang="zh-TW" dirty="0" smtClean="0"/>
              <a:t>).</a:t>
            </a:r>
          </a:p>
          <a:p>
            <a:r>
              <a:rPr lang="en-US" altLang="zh-TW" dirty="0"/>
              <a:t>Pearson and colleagues (2013) indicate that FLIP (in flipped classroom learning) stands for </a:t>
            </a:r>
            <a:endParaRPr lang="en-US" altLang="zh-TW" dirty="0" smtClean="0"/>
          </a:p>
          <a:p>
            <a:pPr lvl="1"/>
            <a:r>
              <a:rPr lang="en-US" altLang="zh-TW" dirty="0" smtClean="0"/>
              <a:t>Flexible environment</a:t>
            </a:r>
          </a:p>
          <a:p>
            <a:pPr lvl="1"/>
            <a:r>
              <a:rPr lang="en-US" altLang="zh-TW" dirty="0" smtClean="0"/>
              <a:t>Learning culture</a:t>
            </a:r>
          </a:p>
          <a:p>
            <a:pPr lvl="1"/>
            <a:r>
              <a:rPr lang="en-US" altLang="zh-TW" dirty="0" smtClean="0"/>
              <a:t>Intentional content</a:t>
            </a:r>
          </a:p>
          <a:p>
            <a:pPr lvl="1"/>
            <a:r>
              <a:rPr lang="en-US" altLang="zh-TW" dirty="0" smtClean="0"/>
              <a:t>Professional </a:t>
            </a:r>
            <a:r>
              <a:rPr lang="en-US" altLang="zh-TW" dirty="0"/>
              <a:t>educator.</a:t>
            </a:r>
            <a:endParaRPr lang="zh-TW" altLang="en-US" dirty="0"/>
          </a:p>
          <a:p>
            <a:endParaRPr lang="zh-TW" altLang="en-US" dirty="0"/>
          </a:p>
        </p:txBody>
      </p:sp>
    </p:spTree>
    <p:extLst>
      <p:ext uri="{BB962C8B-B14F-4D97-AF65-F5344CB8AC3E}">
        <p14:creationId xmlns:p14="http://schemas.microsoft.com/office/powerpoint/2010/main" val="156097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4800" dirty="0" smtClean="0"/>
              <a:t>Purpose</a:t>
            </a:r>
            <a:endParaRPr lang="zh-TW" altLang="en-US" sz="4800" dirty="0"/>
          </a:p>
        </p:txBody>
      </p:sp>
      <p:sp>
        <p:nvSpPr>
          <p:cNvPr id="3" name="內容版面配置區 2"/>
          <p:cNvSpPr>
            <a:spLocks noGrp="1"/>
          </p:cNvSpPr>
          <p:nvPr>
            <p:ph idx="1"/>
          </p:nvPr>
        </p:nvSpPr>
        <p:spPr/>
        <p:txBody>
          <a:bodyPr>
            <a:normAutofit/>
          </a:bodyPr>
          <a:lstStyle/>
          <a:p>
            <a:r>
              <a:rPr lang="en-US" altLang="zh-TW" sz="3200" dirty="0"/>
              <a:t>The purposes of this study were to demonstrate the process for developing a </a:t>
            </a:r>
            <a:r>
              <a:rPr lang="en-US" altLang="zh-TW" sz="3200" dirty="0" smtClean="0"/>
              <a:t>BFCTS (blended flipped </a:t>
            </a:r>
            <a:r>
              <a:rPr lang="en-US" altLang="zh-TW" sz="3200" dirty="0" smtClean="0"/>
              <a:t>classroom teaching strategy) and </a:t>
            </a:r>
            <a:r>
              <a:rPr lang="en-US" altLang="zh-TW" sz="3200" dirty="0"/>
              <a:t>pilot test its effectiveness in promoting </a:t>
            </a:r>
            <a:r>
              <a:rPr lang="en-US" altLang="zh-TW" sz="3200" dirty="0" smtClean="0"/>
              <a:t>SDL </a:t>
            </a:r>
            <a:r>
              <a:rPr lang="en-US" altLang="zh-TW" sz="3200" dirty="0"/>
              <a:t>and </a:t>
            </a:r>
            <a:r>
              <a:rPr lang="en-US" altLang="zh-TW" sz="3200" dirty="0" smtClean="0"/>
              <a:t>students’ satisfaction.</a:t>
            </a:r>
            <a:endParaRPr lang="zh-TW" altLang="en-US" sz="3200" dirty="0"/>
          </a:p>
        </p:txBody>
      </p:sp>
    </p:spTree>
    <p:extLst>
      <p:ext uri="{BB962C8B-B14F-4D97-AF65-F5344CB8AC3E}">
        <p14:creationId xmlns:p14="http://schemas.microsoft.com/office/powerpoint/2010/main" val="149122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Methods</a:t>
            </a:r>
            <a:endParaRPr lang="zh-TW" altLang="en-US" dirty="0"/>
          </a:p>
        </p:txBody>
      </p:sp>
      <p:sp>
        <p:nvSpPr>
          <p:cNvPr id="3" name="內容版面配置區 2"/>
          <p:cNvSpPr>
            <a:spLocks noGrp="1"/>
          </p:cNvSpPr>
          <p:nvPr>
            <p:ph idx="1"/>
          </p:nvPr>
        </p:nvSpPr>
        <p:spPr/>
        <p:txBody>
          <a:bodyPr>
            <a:normAutofit/>
          </a:bodyPr>
          <a:lstStyle/>
          <a:p>
            <a:r>
              <a:rPr lang="en-US" altLang="zh-TW" sz="3600" b="1" dirty="0"/>
              <a:t>Course planning and </a:t>
            </a:r>
            <a:r>
              <a:rPr lang="en-US" altLang="zh-TW" sz="3600" b="1" dirty="0" smtClean="0"/>
              <a:t>development</a:t>
            </a:r>
          </a:p>
          <a:p>
            <a:r>
              <a:rPr lang="en-US" altLang="zh-TW" sz="3600" b="1" dirty="0"/>
              <a:t>Implementation </a:t>
            </a:r>
            <a:endParaRPr lang="en-US" altLang="zh-TW" sz="3600" b="1" dirty="0" smtClean="0"/>
          </a:p>
          <a:p>
            <a:r>
              <a:rPr lang="en-US" altLang="zh-TW" sz="3600" b="1" dirty="0" smtClean="0"/>
              <a:t>Evaluation</a:t>
            </a:r>
            <a:endParaRPr lang="zh-TW" altLang="en-US" sz="3600" dirty="0"/>
          </a:p>
        </p:txBody>
      </p:sp>
    </p:spTree>
    <p:extLst>
      <p:ext uri="{BB962C8B-B14F-4D97-AF65-F5344CB8AC3E}">
        <p14:creationId xmlns:p14="http://schemas.microsoft.com/office/powerpoint/2010/main" val="1067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Course planning and development</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sz="2800" dirty="0" smtClean="0"/>
              <a:t>Course: </a:t>
            </a:r>
            <a:r>
              <a:rPr lang="en-US" altLang="zh-TW" sz="2800" dirty="0"/>
              <a:t>2-credit hour pediatric nursing </a:t>
            </a:r>
            <a:r>
              <a:rPr lang="en-US" altLang="zh-TW" sz="2800" dirty="0" smtClean="0"/>
              <a:t>course</a:t>
            </a:r>
          </a:p>
          <a:p>
            <a:r>
              <a:rPr lang="en-US" altLang="zh-TW" sz="2800" dirty="0" smtClean="0"/>
              <a:t>Program: RN to BSN program</a:t>
            </a:r>
          </a:p>
          <a:p>
            <a:r>
              <a:rPr lang="en-US" altLang="zh-TW" sz="2800" dirty="0" smtClean="0"/>
              <a:t>Original Course design: </a:t>
            </a:r>
          </a:p>
          <a:p>
            <a:pPr lvl="1"/>
            <a:r>
              <a:rPr lang="en-US" altLang="zh-TW" sz="2800" dirty="0" smtClean="0"/>
              <a:t>a </a:t>
            </a:r>
            <a:r>
              <a:rPr lang="en-US" altLang="zh-TW" sz="2800" dirty="0"/>
              <a:t>5-week classroom/online instruction and 90-hour </a:t>
            </a:r>
            <a:r>
              <a:rPr lang="en-US" altLang="zh-TW" sz="2800" dirty="0" smtClean="0"/>
              <a:t>practicum</a:t>
            </a:r>
          </a:p>
          <a:p>
            <a:r>
              <a:rPr lang="en-US" altLang="zh-TW" sz="2800" dirty="0" smtClean="0"/>
              <a:t>Innovation of three stage Course design</a:t>
            </a:r>
          </a:p>
        </p:txBody>
      </p:sp>
    </p:spTree>
    <p:extLst>
      <p:ext uri="{BB962C8B-B14F-4D97-AF65-F5344CB8AC3E}">
        <p14:creationId xmlns:p14="http://schemas.microsoft.com/office/powerpoint/2010/main" val="25771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3600" dirty="0"/>
              <a:t>Innovation of </a:t>
            </a:r>
            <a:r>
              <a:rPr lang="en-US" altLang="zh-TW" sz="3600" dirty="0" smtClean="0"/>
              <a:t>Course </a:t>
            </a:r>
            <a:r>
              <a:rPr lang="en-US" altLang="zh-TW" sz="3600" dirty="0" smtClean="0"/>
              <a:t>Design</a:t>
            </a:r>
            <a:endParaRPr lang="zh-TW" altLang="en-US" sz="3600" dirty="0"/>
          </a:p>
        </p:txBody>
      </p:sp>
      <p:sp>
        <p:nvSpPr>
          <p:cNvPr id="3" name="內容版面配置區 2"/>
          <p:cNvSpPr>
            <a:spLocks noGrp="1"/>
          </p:cNvSpPr>
          <p:nvPr>
            <p:ph idx="1"/>
          </p:nvPr>
        </p:nvSpPr>
        <p:spPr/>
        <p:txBody>
          <a:bodyPr/>
          <a:lstStyle/>
          <a:p>
            <a:r>
              <a:rPr lang="en-US" altLang="zh-TW" sz="2800" dirty="0"/>
              <a:t>Stage 1: </a:t>
            </a:r>
            <a:r>
              <a:rPr lang="en-US" altLang="zh-TW" sz="2800" dirty="0" smtClean="0"/>
              <a:t>Understanding </a:t>
            </a:r>
            <a:r>
              <a:rPr lang="en-US" altLang="zh-TW" sz="2800" dirty="0"/>
              <a:t>students’ learning needs and </a:t>
            </a:r>
            <a:r>
              <a:rPr lang="en-US" altLang="zh-TW" sz="2800" dirty="0" smtClean="0"/>
              <a:t>preferences</a:t>
            </a:r>
          </a:p>
          <a:p>
            <a:r>
              <a:rPr lang="en-US" altLang="zh-TW" sz="2800" dirty="0"/>
              <a:t>Stage 2: Constructing learning platform </a:t>
            </a:r>
            <a:endParaRPr lang="zh-TW" altLang="zh-TW" sz="2800" dirty="0"/>
          </a:p>
          <a:p>
            <a:r>
              <a:rPr lang="en-US" altLang="zh-TW" sz="2800" dirty="0"/>
              <a:t>Stage 3: Developing the </a:t>
            </a:r>
            <a:r>
              <a:rPr lang="en-US" altLang="zh-TW" sz="2800" dirty="0" smtClean="0"/>
              <a:t>4D-CBL (four phases dynamic case based learning).</a:t>
            </a:r>
            <a:endParaRPr lang="zh-TW" altLang="zh-TW" sz="2800" dirty="0"/>
          </a:p>
          <a:p>
            <a:endParaRPr lang="zh-TW" altLang="en-US" dirty="0"/>
          </a:p>
        </p:txBody>
      </p:sp>
    </p:spTree>
    <p:extLst>
      <p:ext uri="{BB962C8B-B14F-4D97-AF65-F5344CB8AC3E}">
        <p14:creationId xmlns:p14="http://schemas.microsoft.com/office/powerpoint/2010/main" val="14174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Stage 1: Understanding students’ learning needs and preferences</a:t>
            </a:r>
            <a:endParaRPr lang="zh-TW" altLang="en-US" dirty="0"/>
          </a:p>
        </p:txBody>
      </p:sp>
      <p:sp>
        <p:nvSpPr>
          <p:cNvPr id="3" name="內容版面配置區 2"/>
          <p:cNvSpPr>
            <a:spLocks noGrp="1"/>
          </p:cNvSpPr>
          <p:nvPr>
            <p:ph idx="1"/>
          </p:nvPr>
        </p:nvSpPr>
        <p:spPr>
          <a:xfrm>
            <a:off x="611560" y="1828800"/>
            <a:ext cx="7920880" cy="3474720"/>
          </a:xfrm>
        </p:spPr>
        <p:txBody>
          <a:bodyPr>
            <a:normAutofit lnSpcReduction="10000"/>
          </a:bodyPr>
          <a:lstStyle/>
          <a:p>
            <a:r>
              <a:rPr lang="en-US" altLang="zh-TW" sz="2800" dirty="0" smtClean="0"/>
              <a:t>Characteristics of RN to BSN students</a:t>
            </a:r>
          </a:p>
          <a:p>
            <a:pPr lvl="1"/>
            <a:r>
              <a:rPr lang="en-US" altLang="zh-TW" sz="2800" dirty="0" smtClean="0"/>
              <a:t>Licensed RN</a:t>
            </a:r>
          </a:p>
          <a:p>
            <a:pPr lvl="1"/>
            <a:r>
              <a:rPr lang="en-US" altLang="zh-TW" sz="2800" dirty="0"/>
              <a:t>P</a:t>
            </a:r>
            <a:r>
              <a:rPr lang="en-US" altLang="zh-TW" sz="2800" dirty="0" smtClean="0"/>
              <a:t>rior </a:t>
            </a:r>
            <a:r>
              <a:rPr lang="en-US" altLang="zh-TW" sz="2800" dirty="0"/>
              <a:t>exposures to pediatric </a:t>
            </a:r>
            <a:r>
              <a:rPr lang="en-US" altLang="zh-TW" sz="2800" dirty="0" smtClean="0"/>
              <a:t>clinical</a:t>
            </a:r>
            <a:endParaRPr lang="en-US" altLang="zh-TW" sz="2800" dirty="0" smtClean="0"/>
          </a:p>
          <a:p>
            <a:r>
              <a:rPr lang="en-US" altLang="zh-TW" sz="2800" dirty="0"/>
              <a:t>15 RN-BSN students (</a:t>
            </a:r>
            <a:r>
              <a:rPr lang="en-US" altLang="zh-TW" sz="2800" dirty="0" smtClean="0"/>
              <a:t>aged </a:t>
            </a:r>
            <a:r>
              <a:rPr lang="en-US" altLang="zh-TW" sz="2800" dirty="0"/>
              <a:t>21-22) were </a:t>
            </a:r>
            <a:r>
              <a:rPr lang="en-US" altLang="zh-TW" sz="2800" dirty="0" smtClean="0"/>
              <a:t>interviewed </a:t>
            </a:r>
            <a:r>
              <a:rPr lang="en-US" altLang="zh-TW" sz="2800" dirty="0"/>
              <a:t>to understand their learning needs, learning difficulties and preferred learning styles, as well as strategies to improve their </a:t>
            </a:r>
            <a:r>
              <a:rPr lang="en-US" altLang="zh-TW" sz="2800" dirty="0" smtClean="0"/>
              <a:t>SDL.</a:t>
            </a:r>
          </a:p>
          <a:p>
            <a:endParaRPr lang="zh-TW" altLang="en-US" dirty="0"/>
          </a:p>
        </p:txBody>
      </p:sp>
    </p:spTree>
    <p:extLst>
      <p:ext uri="{BB962C8B-B14F-4D97-AF65-F5344CB8AC3E}">
        <p14:creationId xmlns:p14="http://schemas.microsoft.com/office/powerpoint/2010/main" val="16418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3896101">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3500</TotalTime>
  <Words>2133</Words>
  <Application>Microsoft Office PowerPoint</Application>
  <PresentationFormat>如螢幕大小 (4:3)</PresentationFormat>
  <Paragraphs>126</Paragraphs>
  <Slides>35</Slides>
  <Notes>5</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TS103896101</vt:lpstr>
      <vt:lpstr>Flipping the Classroom to Improve Self-Directed Learning for RN to BSN Students in Taiwan:  A Pilot Test</vt:lpstr>
      <vt:lpstr>Introduction-1</vt:lpstr>
      <vt:lpstr>Introduction-2</vt:lpstr>
      <vt:lpstr>Introduction-3</vt:lpstr>
      <vt:lpstr>Purpose</vt:lpstr>
      <vt:lpstr>Methods</vt:lpstr>
      <vt:lpstr>Course planning and development</vt:lpstr>
      <vt:lpstr>Innovation of Course Design</vt:lpstr>
      <vt:lpstr>Stage 1: Understanding students’ learning needs and preferences</vt:lpstr>
      <vt:lpstr>Results from interview</vt:lpstr>
      <vt:lpstr>Course Design of the BFCTS</vt:lpstr>
      <vt:lpstr>Stage 2: Constructing learning platform</vt:lpstr>
      <vt:lpstr>PowerPoint 簡報</vt:lpstr>
      <vt:lpstr>Stage 3: Developing the 4D-CBL</vt:lpstr>
      <vt:lpstr>Brief Case for Discussion</vt:lpstr>
      <vt:lpstr>Construct a Brief Case for Discussion</vt:lpstr>
      <vt:lpstr>PowerPoint 簡報</vt:lpstr>
      <vt:lpstr>Case Discussion in Group</vt:lpstr>
      <vt:lpstr>PowerPoint 簡報</vt:lpstr>
      <vt:lpstr>Implementation</vt:lpstr>
      <vt:lpstr>PowerPoint 簡報</vt:lpstr>
      <vt:lpstr>PowerPoint 簡報</vt:lpstr>
      <vt:lpstr>PowerPoint 簡報</vt:lpstr>
      <vt:lpstr>Evaluation</vt:lpstr>
      <vt:lpstr>Results</vt:lpstr>
      <vt:lpstr>PowerPoint 簡報</vt:lpstr>
      <vt:lpstr>PowerPoint 簡報</vt:lpstr>
      <vt:lpstr>Qualitative Findings</vt:lpstr>
      <vt:lpstr>Decreased Discrepancies Between Theory and Practice</vt:lpstr>
      <vt:lpstr>Promoted Development Ability of SDL</vt:lpstr>
      <vt:lpstr>Effectiveness of 4D-CBL in Increasing the Depth and Breadth of Learning</vt:lpstr>
      <vt:lpstr>Group Discussions Facilitated Growth in Collaborative Ability</vt:lpstr>
      <vt:lpstr>Conclusion and Discussion</vt:lpstr>
      <vt:lpstr>Acknowledgements</vt:lpstr>
      <vt:lpstr>Thank you very much</vt:lpstr>
    </vt:vector>
  </TitlesOfParts>
  <Company>123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YEH</cp:lastModifiedBy>
  <cp:revision>102</cp:revision>
  <dcterms:created xsi:type="dcterms:W3CDTF">2013-03-20T04:26:06Z</dcterms:created>
  <dcterms:modified xsi:type="dcterms:W3CDTF">2015-07-27T05:02:58Z</dcterms:modified>
</cp:coreProperties>
</file>