
<file path=[Content_Types].xml><?xml version="1.0" encoding="utf-8"?>
<Types xmlns="http://schemas.openxmlformats.org/package/2006/content-types">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charts/colors6.xml" ContentType="application/vnd.ms-office.chartcolor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style9.xml" ContentType="application/vnd.ms-office.chartstyle+xml"/>
  <Override PartName="/ppt/charts/style7.xml" ContentType="application/vnd.ms-office.chartstyle+xml"/>
  <Override PartName="/ppt/charts/colors10.xml" ContentType="application/vnd.ms-office.chartcolorstyl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charts/colors9.xml" ContentType="application/vnd.ms-office.chartcolorstyl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charts/colors5.xml" ContentType="application/vnd.ms-office.chartcolorstyle+xml"/>
  <Override PartName="/ppt/charts/style10.xml" ContentType="application/vnd.ms-office.chart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notesSlides/notesSlide13.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11.xml" ContentType="application/vnd.openxmlformats-officedocument.presentationml.notesSlide+xml"/>
  <Override PartName="/ppt/charts/style8.xml" ContentType="application/vnd.ms-office.chartstyle+xml"/>
  <Override PartName="/ppt/notesSlides/notesSlide6.xml" ContentType="application/vnd.openxmlformats-officedocument.presentationml.notesSlide+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3" r:id="rId1"/>
  </p:sldMasterIdLst>
  <p:notesMasterIdLst>
    <p:notesMasterId r:id="rId29"/>
  </p:notesMasterIdLst>
  <p:handoutMasterIdLst>
    <p:handoutMasterId r:id="rId30"/>
  </p:handoutMasterIdLst>
  <p:sldIdLst>
    <p:sldId id="256" r:id="rId2"/>
    <p:sldId id="257" r:id="rId3"/>
    <p:sldId id="258" r:id="rId4"/>
    <p:sldId id="262" r:id="rId5"/>
    <p:sldId id="304" r:id="rId6"/>
    <p:sldId id="306" r:id="rId7"/>
    <p:sldId id="331" r:id="rId8"/>
    <p:sldId id="307" r:id="rId9"/>
    <p:sldId id="308" r:id="rId10"/>
    <p:sldId id="309" r:id="rId11"/>
    <p:sldId id="310" r:id="rId12"/>
    <p:sldId id="311" r:id="rId13"/>
    <p:sldId id="312" r:id="rId14"/>
    <p:sldId id="313" r:id="rId15"/>
    <p:sldId id="332" r:id="rId16"/>
    <p:sldId id="315" r:id="rId17"/>
    <p:sldId id="322" r:id="rId18"/>
    <p:sldId id="323" r:id="rId19"/>
    <p:sldId id="324" r:id="rId20"/>
    <p:sldId id="325" r:id="rId21"/>
    <p:sldId id="326" r:id="rId22"/>
    <p:sldId id="327" r:id="rId23"/>
    <p:sldId id="328" r:id="rId24"/>
    <p:sldId id="318" r:id="rId25"/>
    <p:sldId id="319" r:id="rId26"/>
    <p:sldId id="320" r:id="rId27"/>
    <p:sldId id="303"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D3621"/>
    <a:srgbClr val="FFFF00"/>
    <a:srgbClr val="66FFFF"/>
    <a:srgbClr val="FF00FF"/>
    <a:srgbClr val="CC0099"/>
    <a:srgbClr val="99FF33"/>
    <a:srgbClr val="0000CC"/>
    <a:srgbClr val="66CCFF"/>
    <a:srgbClr val="CC66FF"/>
    <a:srgbClr val="FF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946" autoAdjust="0"/>
    <p:restoredTop sz="94671" autoAdjust="0"/>
  </p:normalViewPr>
  <p:slideViewPr>
    <p:cSldViewPr>
      <p:cViewPr>
        <p:scale>
          <a:sx n="50" d="100"/>
          <a:sy n="50" d="100"/>
        </p:scale>
        <p:origin x="-108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_al__ma_Sayfas_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Office_Excel__al__ma_Sayfas_9.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_al__ma_Sayfas_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_al__ma_Sayfas_3.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_al__ma_Sayfas_4.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Office_Excel__al__ma_Sayfas_5.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Office_Excel__al__ma_Sayfas_6.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Office_Excel__al__ma_Sayfas_7.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Office_Excel__al__ma_Sayfas_8.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tr-TR"/>
  <c:chart>
    <c:autoTitleDeleted val="1"/>
    <c:view3D>
      <c:hPercent val="91"/>
      <c:depthPercent val="100"/>
      <c:rAngAx val="1"/>
    </c:view3D>
    <c:floor>
      <c:spPr>
        <a:solidFill>
          <a:srgbClr val="C0C0C0"/>
        </a:solidFill>
        <a:ln w="3175" cap="rnd" cmpd="sng" algn="ctr">
          <a:solidFill>
            <a:schemeClr val="tx1"/>
          </a:solidFill>
          <a:prstDash val="solid"/>
          <a:round/>
        </a:ln>
        <a:effectLst/>
        <a:sp3d contourW="3175">
          <a:contourClr>
            <a:schemeClr val="tx1"/>
          </a:contourClr>
        </a:sp3d>
      </c:spPr>
    </c:floor>
    <c:sideWall>
      <c:spPr>
        <a:solidFill>
          <a:srgbClr val="C0C0C0"/>
        </a:solidFill>
        <a:ln w="12700">
          <a:solidFill>
            <a:srgbClr val="808080"/>
          </a:solidFill>
          <a:prstDash val="solid"/>
        </a:ln>
        <a:effectLst/>
        <a:sp3d contourW="12700">
          <a:contourClr>
            <a:srgbClr val="808080"/>
          </a:contourClr>
        </a:sp3d>
      </c:spPr>
    </c:sideWall>
    <c:backWall>
      <c:spPr>
        <a:solidFill>
          <a:srgbClr val="C0C0C0"/>
        </a:solidFill>
        <a:ln w="12700">
          <a:solidFill>
            <a:srgbClr val="808080"/>
          </a:solidFill>
          <a:prstDash val="solid"/>
        </a:ln>
        <a:effectLst/>
        <a:sp3d contourW="12700">
          <a:contourClr>
            <a:srgbClr val="808080"/>
          </a:contourClr>
        </a:sp3d>
      </c:spPr>
    </c:backWall>
    <c:plotArea>
      <c:layout>
        <c:manualLayout>
          <c:layoutTarget val="inner"/>
          <c:xMode val="edge"/>
          <c:yMode val="edge"/>
          <c:x val="8.2539682539682607E-2"/>
          <c:y val="5.7553956834532426E-2"/>
          <c:w val="0.62698412698412731"/>
          <c:h val="0.7601918465227826"/>
        </c:manualLayout>
      </c:layout>
      <c:bar3DChart>
        <c:barDir val="col"/>
        <c:grouping val="clustered"/>
        <c:ser>
          <c:idx val="0"/>
          <c:order val="0"/>
          <c:tx>
            <c:strRef>
              <c:f>Sheet1!$A$2</c:f>
              <c:strCache>
                <c:ptCount val="1"/>
                <c:pt idx="0">
                  <c:v>19 age and under</c:v>
                </c:pt>
              </c:strCache>
            </c:strRef>
          </c:tx>
          <c:spPr>
            <a:solidFill>
              <a:schemeClr val="accent2"/>
            </a:solidFill>
            <a:ln>
              <a:noFill/>
            </a:ln>
            <a:effectLst/>
            <a:sp3d/>
          </c:spPr>
          <c:dLbls>
            <c:dLbl>
              <c:idx val="0"/>
              <c:layout>
                <c:manualLayout>
                  <c:x val="2.7937173089415445E-3"/>
                  <c:y val="2.558651370456267E-2"/>
                </c:manualLayout>
              </c:layout>
              <c:spPr>
                <a:solidFill>
                  <a:srgbClr val="333300"/>
                </a:solidFill>
                <a:ln w="27620">
                  <a:noFill/>
                </a:ln>
                <a:effectLst/>
              </c:spPr>
              <c:txPr>
                <a:bodyPr rot="0" spcFirstLastPara="1" vertOverflow="ellipsis" vert="horz" wrap="square" anchor="ctr" anchorCtr="1"/>
                <a:lstStyle/>
                <a:p>
                  <a:pPr>
                    <a:defRPr sz="1740" b="1" i="0" u="none" strike="noStrike" kern="1200" baseline="0">
                      <a:solidFill>
                        <a:schemeClr val="tx1"/>
                      </a:solidFill>
                      <a:latin typeface="Comic Sans MS"/>
                      <a:ea typeface="Comic Sans MS"/>
                      <a:cs typeface="Comic Sans MS"/>
                    </a:defRPr>
                  </a:pPr>
                  <a:endParaRPr lang="tr-TR"/>
                </a:p>
              </c:txPr>
              <c:showVal val="1"/>
              <c:extLst>
                <c:ext xmlns:c15="http://schemas.microsoft.com/office/drawing/2012/chart" uri="{CE6537A1-D6FC-4f65-9D91-7224C49458BB}">
                  <c15:layout/>
                </c:ext>
              </c:extLst>
            </c:dLbl>
            <c:spPr>
              <a:solidFill>
                <a:srgbClr val="333300"/>
              </a:solidFill>
              <a:ln w="27620">
                <a:noFill/>
              </a:ln>
              <a:effectLst/>
            </c:spPr>
            <c:txPr>
              <a:bodyPr rot="0" spcFirstLastPara="1" vertOverflow="ellipsis" vert="horz" wrap="square" lIns="38100" tIns="19050" rIns="38100" bIns="19050" anchor="ctr" anchorCtr="1">
                <a:spAutoFit/>
              </a:bodyPr>
              <a:lstStyle/>
              <a:p>
                <a:pPr>
                  <a:defRPr sz="1740" b="1" i="0" u="none" strike="noStrike" kern="1200" baseline="0">
                    <a:solidFill>
                      <a:schemeClr val="tx1"/>
                    </a:solidFill>
                    <a:latin typeface="Comic Sans MS"/>
                    <a:ea typeface="Comic Sans MS"/>
                    <a:cs typeface="Comic Sans MS"/>
                  </a:defRPr>
                </a:pPr>
                <a:endParaRPr lang="tr-TR"/>
              </a:p>
            </c:txPr>
            <c:showVal val="1"/>
            <c:extLst>
              <c:ext xmlns:c15="http://schemas.microsoft.com/office/drawing/2012/chart" uri="{CE6537A1-D6FC-4f65-9D91-7224C49458BB}">
                <c15:showLeaderLines val="0"/>
              </c:ext>
            </c:extLst>
          </c:dLbls>
          <c:cat>
            <c:strRef>
              <c:f>Sheet1!$B$1:$B$1</c:f>
              <c:strCache>
                <c:ptCount val="1"/>
                <c:pt idx="0">
                  <c:v>Age</c:v>
                </c:pt>
              </c:strCache>
            </c:strRef>
          </c:cat>
          <c:val>
            <c:numRef>
              <c:f>Sheet1!$B$2:$B$2</c:f>
              <c:numCache>
                <c:formatCode>General</c:formatCode>
                <c:ptCount val="1"/>
                <c:pt idx="0">
                  <c:v>46</c:v>
                </c:pt>
              </c:numCache>
            </c:numRef>
          </c:val>
        </c:ser>
        <c:ser>
          <c:idx val="1"/>
          <c:order val="1"/>
          <c:tx>
            <c:strRef>
              <c:f>Sheet1!$A$3</c:f>
              <c:strCache>
                <c:ptCount val="1"/>
                <c:pt idx="0">
                  <c:v>20-24 age</c:v>
                </c:pt>
              </c:strCache>
            </c:strRef>
          </c:tx>
          <c:spPr>
            <a:solidFill>
              <a:schemeClr val="accent4"/>
            </a:solidFill>
            <a:ln>
              <a:noFill/>
            </a:ln>
            <a:effectLst/>
            <a:sp3d/>
          </c:spPr>
          <c:dLbls>
            <c:dLbl>
              <c:idx val="0"/>
              <c:layout>
                <c:manualLayout>
                  <c:x val="3.2739147949853468E-3"/>
                  <c:y val="1.7558262773224573E-2"/>
                </c:manualLayout>
              </c:layout>
              <c:spPr>
                <a:solidFill>
                  <a:srgbClr val="333300"/>
                </a:solidFill>
                <a:ln w="27620">
                  <a:noFill/>
                </a:ln>
                <a:effectLst/>
              </c:spPr>
              <c:txPr>
                <a:bodyPr rot="0" spcFirstLastPara="1" vertOverflow="ellipsis" vert="horz" wrap="square" anchor="ctr" anchorCtr="1"/>
                <a:lstStyle/>
                <a:p>
                  <a:pPr>
                    <a:defRPr sz="1740" b="1" i="0" u="none" strike="noStrike" kern="1200" baseline="0">
                      <a:solidFill>
                        <a:schemeClr val="tx1"/>
                      </a:solidFill>
                      <a:latin typeface="Comic Sans MS"/>
                      <a:ea typeface="Comic Sans MS"/>
                      <a:cs typeface="Comic Sans MS"/>
                    </a:defRPr>
                  </a:pPr>
                  <a:endParaRPr lang="tr-TR"/>
                </a:p>
              </c:txPr>
              <c:showVal val="1"/>
              <c:extLst>
                <c:ext xmlns:c15="http://schemas.microsoft.com/office/drawing/2012/chart" uri="{CE6537A1-D6FC-4f65-9D91-7224C49458BB}">
                  <c15:layout/>
                </c:ext>
              </c:extLst>
            </c:dLbl>
            <c:spPr>
              <a:solidFill>
                <a:srgbClr val="333300"/>
              </a:solidFill>
              <a:ln w="27620">
                <a:noFill/>
              </a:ln>
              <a:effectLst/>
            </c:spPr>
            <c:txPr>
              <a:bodyPr rot="0" spcFirstLastPara="1" vertOverflow="ellipsis" vert="horz" wrap="square" lIns="38100" tIns="19050" rIns="38100" bIns="19050" anchor="ctr" anchorCtr="1">
                <a:spAutoFit/>
              </a:bodyPr>
              <a:lstStyle/>
              <a:p>
                <a:pPr>
                  <a:defRPr sz="1740" b="1" i="0" u="none" strike="noStrike" kern="1200" baseline="0">
                    <a:solidFill>
                      <a:schemeClr val="tx1"/>
                    </a:solidFill>
                    <a:latin typeface="Comic Sans MS"/>
                    <a:ea typeface="Comic Sans MS"/>
                    <a:cs typeface="Comic Sans MS"/>
                  </a:defRPr>
                </a:pPr>
                <a:endParaRPr lang="tr-TR"/>
              </a:p>
            </c:txPr>
            <c:showVal val="1"/>
            <c:extLst>
              <c:ext xmlns:c15="http://schemas.microsoft.com/office/drawing/2012/chart" uri="{CE6537A1-D6FC-4f65-9D91-7224C49458BB}">
                <c15:showLeaderLines val="0"/>
              </c:ext>
            </c:extLst>
          </c:dLbls>
          <c:cat>
            <c:strRef>
              <c:f>Sheet1!$B$1:$B$1</c:f>
              <c:strCache>
                <c:ptCount val="1"/>
                <c:pt idx="0">
                  <c:v>Age</c:v>
                </c:pt>
              </c:strCache>
            </c:strRef>
          </c:cat>
          <c:val>
            <c:numRef>
              <c:f>Sheet1!$B$3:$B$3</c:f>
              <c:numCache>
                <c:formatCode>General</c:formatCode>
                <c:ptCount val="1"/>
                <c:pt idx="0">
                  <c:v>139</c:v>
                </c:pt>
              </c:numCache>
            </c:numRef>
          </c:val>
        </c:ser>
        <c:ser>
          <c:idx val="2"/>
          <c:order val="2"/>
          <c:tx>
            <c:strRef>
              <c:f>Sheet1!$A$4</c:f>
              <c:strCache>
                <c:ptCount val="1"/>
                <c:pt idx="0">
                  <c:v>25-29 age</c:v>
                </c:pt>
              </c:strCache>
            </c:strRef>
          </c:tx>
          <c:spPr>
            <a:solidFill>
              <a:schemeClr val="accent6"/>
            </a:solidFill>
            <a:ln>
              <a:noFill/>
            </a:ln>
            <a:effectLst/>
            <a:sp3d/>
          </c:spPr>
          <c:dLbls>
            <c:dLbl>
              <c:idx val="0"/>
              <c:layout>
                <c:manualLayout>
                  <c:x val="1.2672825768023649E-2"/>
                  <c:y val="1.8952203733666181E-2"/>
                </c:manualLayout>
              </c:layout>
              <c:spPr>
                <a:solidFill>
                  <a:srgbClr val="333300"/>
                </a:solidFill>
                <a:ln w="27620">
                  <a:noFill/>
                </a:ln>
                <a:effectLst/>
              </c:spPr>
              <c:txPr>
                <a:bodyPr rot="0" spcFirstLastPara="1" vertOverflow="ellipsis" vert="horz" wrap="square" anchor="ctr" anchorCtr="1"/>
                <a:lstStyle/>
                <a:p>
                  <a:pPr>
                    <a:defRPr sz="1740" b="1" i="0" u="none" strike="noStrike" kern="1200" baseline="0">
                      <a:solidFill>
                        <a:schemeClr val="tx1"/>
                      </a:solidFill>
                      <a:latin typeface="Comic Sans MS"/>
                      <a:ea typeface="Comic Sans MS"/>
                      <a:cs typeface="Comic Sans MS"/>
                    </a:defRPr>
                  </a:pPr>
                  <a:endParaRPr lang="tr-TR"/>
                </a:p>
              </c:txPr>
              <c:showVal val="1"/>
              <c:extLst>
                <c:ext xmlns:c15="http://schemas.microsoft.com/office/drawing/2012/chart" uri="{CE6537A1-D6FC-4f65-9D91-7224C49458BB}">
                  <c15:layout/>
                </c:ext>
              </c:extLst>
            </c:dLbl>
            <c:spPr>
              <a:solidFill>
                <a:srgbClr val="333300"/>
              </a:solidFill>
              <a:ln w="27620">
                <a:noFill/>
              </a:ln>
              <a:effectLst/>
            </c:spPr>
            <c:txPr>
              <a:bodyPr rot="0" spcFirstLastPara="1" vertOverflow="ellipsis" vert="horz" wrap="square" lIns="38100" tIns="19050" rIns="38100" bIns="19050" anchor="ctr" anchorCtr="1">
                <a:spAutoFit/>
              </a:bodyPr>
              <a:lstStyle/>
              <a:p>
                <a:pPr>
                  <a:defRPr sz="1740" b="1" i="0" u="none" strike="noStrike" kern="1200" baseline="0">
                    <a:solidFill>
                      <a:schemeClr val="tx1"/>
                    </a:solidFill>
                    <a:latin typeface="Comic Sans MS"/>
                    <a:ea typeface="Comic Sans MS"/>
                    <a:cs typeface="Comic Sans MS"/>
                  </a:defRPr>
                </a:pPr>
                <a:endParaRPr lang="tr-TR"/>
              </a:p>
            </c:txPr>
            <c:showVal val="1"/>
            <c:extLst>
              <c:ext xmlns:c15="http://schemas.microsoft.com/office/drawing/2012/chart" uri="{CE6537A1-D6FC-4f65-9D91-7224C49458BB}">
                <c15:showLeaderLines val="0"/>
              </c:ext>
            </c:extLst>
          </c:dLbls>
          <c:cat>
            <c:strRef>
              <c:f>Sheet1!$B$1:$B$1</c:f>
              <c:strCache>
                <c:ptCount val="1"/>
                <c:pt idx="0">
                  <c:v>Age</c:v>
                </c:pt>
              </c:strCache>
            </c:strRef>
          </c:cat>
          <c:val>
            <c:numRef>
              <c:f>Sheet1!$B$4:$B$4</c:f>
              <c:numCache>
                <c:formatCode>General</c:formatCode>
                <c:ptCount val="1"/>
                <c:pt idx="0">
                  <c:v>104</c:v>
                </c:pt>
              </c:numCache>
            </c:numRef>
          </c:val>
        </c:ser>
        <c:ser>
          <c:idx val="3"/>
          <c:order val="3"/>
          <c:tx>
            <c:strRef>
              <c:f>Sheet1!$A$5</c:f>
              <c:strCache>
                <c:ptCount val="1"/>
                <c:pt idx="0">
                  <c:v>30 age and over</c:v>
                </c:pt>
              </c:strCache>
            </c:strRef>
          </c:tx>
          <c:spPr>
            <a:solidFill>
              <a:schemeClr val="accent2">
                <a:lumMod val="60000"/>
              </a:schemeClr>
            </a:solidFill>
            <a:ln>
              <a:noFill/>
            </a:ln>
            <a:effectLst/>
            <a:sp3d/>
          </c:spPr>
          <c:dLbls>
            <c:dLbl>
              <c:idx val="0"/>
              <c:layout>
                <c:manualLayout>
                  <c:x val="1.4369663019589973E-3"/>
                  <c:y val="4.1709212368255366E-2"/>
                </c:manualLayout>
              </c:layout>
              <c:spPr>
                <a:solidFill>
                  <a:srgbClr val="333300"/>
                </a:solidFill>
                <a:ln w="27620">
                  <a:noFill/>
                </a:ln>
                <a:effectLst/>
              </c:spPr>
              <c:txPr>
                <a:bodyPr rot="0" spcFirstLastPara="1" vertOverflow="ellipsis" vert="horz" wrap="square" anchor="ctr" anchorCtr="1"/>
                <a:lstStyle/>
                <a:p>
                  <a:pPr>
                    <a:defRPr sz="1740" b="1" i="0" u="none" strike="noStrike" kern="1200" baseline="0">
                      <a:solidFill>
                        <a:schemeClr val="tx1"/>
                      </a:solidFill>
                      <a:latin typeface="Comic Sans MS"/>
                      <a:ea typeface="Comic Sans MS"/>
                      <a:cs typeface="Comic Sans MS"/>
                    </a:defRPr>
                  </a:pPr>
                  <a:endParaRPr lang="tr-TR"/>
                </a:p>
              </c:txPr>
              <c:showVal val="1"/>
              <c:extLst>
                <c:ext xmlns:c15="http://schemas.microsoft.com/office/drawing/2012/chart" uri="{CE6537A1-D6FC-4f65-9D91-7224C49458BB}">
                  <c15:layout/>
                </c:ext>
              </c:extLst>
            </c:dLbl>
            <c:spPr>
              <a:solidFill>
                <a:srgbClr val="333300"/>
              </a:solidFill>
              <a:ln w="27620">
                <a:noFill/>
              </a:ln>
              <a:effectLst/>
            </c:spPr>
            <c:txPr>
              <a:bodyPr rot="0" spcFirstLastPara="1" vertOverflow="ellipsis" vert="horz" wrap="square" lIns="38100" tIns="19050" rIns="38100" bIns="19050" anchor="ctr" anchorCtr="1">
                <a:spAutoFit/>
              </a:bodyPr>
              <a:lstStyle/>
              <a:p>
                <a:pPr>
                  <a:defRPr sz="1740" b="1" i="0" u="none" strike="noStrike" kern="1200" baseline="0">
                    <a:solidFill>
                      <a:schemeClr val="tx1"/>
                    </a:solidFill>
                    <a:latin typeface="Comic Sans MS"/>
                    <a:ea typeface="Comic Sans MS"/>
                    <a:cs typeface="Comic Sans MS"/>
                  </a:defRPr>
                </a:pPr>
                <a:endParaRPr lang="tr-TR"/>
              </a:p>
            </c:txPr>
            <c:showVal val="1"/>
            <c:extLst>
              <c:ext xmlns:c15="http://schemas.microsoft.com/office/drawing/2012/chart" uri="{CE6537A1-D6FC-4f65-9D91-7224C49458BB}">
                <c15:showLeaderLines val="0"/>
              </c:ext>
            </c:extLst>
          </c:dLbls>
          <c:cat>
            <c:strRef>
              <c:f>Sheet1!$B$1:$B$1</c:f>
              <c:strCache>
                <c:ptCount val="1"/>
                <c:pt idx="0">
                  <c:v>Age</c:v>
                </c:pt>
              </c:strCache>
            </c:strRef>
          </c:cat>
          <c:val>
            <c:numRef>
              <c:f>Sheet1!$B$5:$B$5</c:f>
              <c:numCache>
                <c:formatCode>General</c:formatCode>
                <c:ptCount val="1"/>
                <c:pt idx="0">
                  <c:v>108</c:v>
                </c:pt>
              </c:numCache>
            </c:numRef>
          </c:val>
        </c:ser>
        <c:gapDepth val="0"/>
        <c:shape val="box"/>
        <c:axId val="33863168"/>
        <c:axId val="33864704"/>
        <c:axId val="0"/>
      </c:bar3DChart>
      <c:catAx>
        <c:axId val="33863168"/>
        <c:scaling>
          <c:orientation val="minMax"/>
        </c:scaling>
        <c:axPos val="b"/>
        <c:numFmt formatCode="General" sourceLinked="1"/>
        <c:tickLblPos val="low"/>
        <c:spPr>
          <a:noFill/>
          <a:ln w="3452" cap="rnd" cmpd="sng" algn="ctr">
            <a:solidFill>
              <a:schemeClr val="tx1"/>
            </a:solidFill>
            <a:prstDash val="solid"/>
            <a:round/>
          </a:ln>
          <a:effectLst/>
        </c:spPr>
        <c:txPr>
          <a:bodyPr rot="0" spcFirstLastPara="1" vertOverflow="ellipsis" wrap="square" anchor="ctr" anchorCtr="1"/>
          <a:lstStyle/>
          <a:p>
            <a:pPr>
              <a:defRPr sz="1957" b="1" i="0" u="none" strike="noStrike" kern="1200" baseline="0">
                <a:solidFill>
                  <a:schemeClr val="tx1"/>
                </a:solidFill>
                <a:latin typeface="Comic Sans MS"/>
                <a:ea typeface="Comic Sans MS"/>
                <a:cs typeface="Comic Sans MS"/>
              </a:defRPr>
            </a:pPr>
            <a:endParaRPr lang="tr-TR"/>
          </a:p>
        </c:txPr>
        <c:crossAx val="33864704"/>
        <c:crosses val="autoZero"/>
        <c:auto val="1"/>
        <c:lblAlgn val="ctr"/>
        <c:lblOffset val="100"/>
        <c:tickLblSkip val="1"/>
        <c:tickMarkSkip val="1"/>
      </c:catAx>
      <c:valAx>
        <c:axId val="33864704"/>
        <c:scaling>
          <c:orientation val="minMax"/>
        </c:scaling>
        <c:axPos val="l"/>
        <c:majorGridlines>
          <c:spPr>
            <a:ln w="3452" cap="rnd" cmpd="sng" algn="ctr">
              <a:solidFill>
                <a:schemeClr val="tx1"/>
              </a:solidFill>
              <a:prstDash val="solid"/>
              <a:round/>
            </a:ln>
            <a:effectLst/>
          </c:spPr>
        </c:majorGridlines>
        <c:numFmt formatCode="General" sourceLinked="1"/>
        <c:tickLblPos val="nextTo"/>
        <c:spPr>
          <a:noFill/>
          <a:ln w="3452" cap="rnd" cmpd="sng" algn="ctr">
            <a:solidFill>
              <a:schemeClr val="tx1"/>
            </a:solidFill>
            <a:prstDash val="solid"/>
            <a:round/>
          </a:ln>
          <a:effectLst/>
        </c:spPr>
        <c:txPr>
          <a:bodyPr rot="0" spcFirstLastPara="1" vertOverflow="ellipsis" wrap="square" anchor="ctr" anchorCtr="1"/>
          <a:lstStyle/>
          <a:p>
            <a:pPr>
              <a:defRPr sz="1957" b="1" i="0" u="none" strike="noStrike" kern="1200" baseline="0">
                <a:solidFill>
                  <a:schemeClr val="tx1"/>
                </a:solidFill>
                <a:latin typeface="Comic Sans MS"/>
                <a:ea typeface="Comic Sans MS"/>
                <a:cs typeface="Comic Sans MS"/>
              </a:defRPr>
            </a:pPr>
            <a:endParaRPr lang="tr-TR"/>
          </a:p>
        </c:txPr>
        <c:crossAx val="33863168"/>
        <c:crosses val="autoZero"/>
        <c:crossBetween val="between"/>
      </c:valAx>
      <c:spPr>
        <a:noFill/>
        <a:ln w="27620">
          <a:noFill/>
        </a:ln>
        <a:effectLst/>
      </c:spPr>
    </c:plotArea>
    <c:legend>
      <c:legendPos val="r"/>
      <c:layout>
        <c:manualLayout>
          <c:xMode val="edge"/>
          <c:yMode val="edge"/>
          <c:x val="0.69334238392614678"/>
          <c:y val="6.7777167089969739E-2"/>
          <c:w val="0.30030833824493575"/>
          <c:h val="0.80272657321214713"/>
        </c:manualLayout>
      </c:layout>
      <c:spPr>
        <a:noFill/>
        <a:ln w="3452">
          <a:solidFill>
            <a:schemeClr val="tx1"/>
          </a:solidFill>
          <a:prstDash val="solid"/>
        </a:ln>
        <a:effectLst/>
      </c:spPr>
      <c:txPr>
        <a:bodyPr rot="0" spcFirstLastPara="1" vertOverflow="ellipsis" vert="horz" wrap="square" anchor="ctr" anchorCtr="1"/>
        <a:lstStyle/>
        <a:p>
          <a:pPr>
            <a:defRPr sz="1800" b="1" i="0" u="none" strike="noStrike" kern="1200" baseline="0">
              <a:solidFill>
                <a:schemeClr val="tx1"/>
              </a:solidFill>
              <a:latin typeface="Comic Sans MS"/>
              <a:ea typeface="Comic Sans MS"/>
              <a:cs typeface="Comic Sans MS"/>
            </a:defRPr>
          </a:pPr>
          <a:endParaRPr lang="tr-TR"/>
        </a:p>
      </c:txPr>
    </c:legend>
    <c:plotVisOnly val="1"/>
    <c:dispBlanksAs val="gap"/>
  </c:chart>
  <c:spPr>
    <a:noFill/>
    <a:ln w="9525" cap="rnd" cmpd="sng" algn="ctr">
      <a:noFill/>
      <a:prstDash val="solid"/>
    </a:ln>
    <a:effectLst/>
  </c:spPr>
  <c:txPr>
    <a:bodyPr/>
    <a:lstStyle/>
    <a:p>
      <a:pPr>
        <a:defRPr sz="1957" b="1" i="0" u="none" strike="noStrike" baseline="0">
          <a:solidFill>
            <a:schemeClr val="tx1"/>
          </a:solidFill>
          <a:latin typeface="Comic Sans MS"/>
          <a:ea typeface="Comic Sans MS"/>
          <a:cs typeface="Comic Sans MS"/>
        </a:defRPr>
      </a:pPr>
      <a:endParaRPr lang="tr-TR"/>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tr-TR"/>
  <c:chart>
    <c:autoTitleDeleted val="1"/>
    <c:view3D>
      <c:rotY val="0"/>
      <c:perspective val="30"/>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1"/>
          <c:order val="0"/>
          <c:tx>
            <c:strRef>
              <c:f>Sayfa1!$C$1</c:f>
              <c:strCache>
                <c:ptCount val="1"/>
                <c:pt idx="0">
                  <c:v>MEAN</c:v>
                </c:pt>
              </c:strCache>
            </c:strRef>
          </c:tx>
          <c:spPr>
            <a:solidFill>
              <a:schemeClr val="tx1">
                <a:lumMod val="85000"/>
              </a:schemeClr>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00"/>
                    </a:solidFill>
                    <a:latin typeface="+mn-lt"/>
                    <a:ea typeface="+mn-ea"/>
                    <a:cs typeface="+mn-cs"/>
                  </a:defRPr>
                </a:pPr>
                <a:endParaRPr lang="tr-TR"/>
              </a:p>
            </c:txPr>
            <c:showVal val="1"/>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Sayfa1!$A$2:$A$3</c:f>
              <c:strCache>
                <c:ptCount val="2"/>
                <c:pt idx="0">
                  <c:v>Yes</c:v>
                </c:pt>
                <c:pt idx="1">
                  <c:v>No</c:v>
                </c:pt>
              </c:strCache>
            </c:strRef>
          </c:cat>
          <c:val>
            <c:numRef>
              <c:f>Sayfa1!$C$2:$C$3</c:f>
              <c:numCache>
                <c:formatCode>General</c:formatCode>
                <c:ptCount val="2"/>
                <c:pt idx="0">
                  <c:v>60.349999999999994</c:v>
                </c:pt>
                <c:pt idx="1">
                  <c:v>56.2</c:v>
                </c:pt>
              </c:numCache>
            </c:numRef>
          </c:val>
          <c:shape val="pyramid"/>
        </c:ser>
        <c:ser>
          <c:idx val="3"/>
          <c:order val="1"/>
          <c:tx>
            <c:strRef>
              <c:f>Sayfa1!$E$1</c:f>
              <c:strCache>
                <c:ptCount val="1"/>
                <c:pt idx="0">
                  <c:v>MIN</c:v>
                </c:pt>
              </c:strCache>
            </c:strRef>
          </c:tx>
          <c:spPr>
            <a:solidFill>
              <a:srgbClr val="00B050"/>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00"/>
                    </a:solidFill>
                    <a:latin typeface="+mn-lt"/>
                    <a:ea typeface="+mn-ea"/>
                    <a:cs typeface="+mn-cs"/>
                  </a:defRPr>
                </a:pPr>
                <a:endParaRPr lang="tr-TR"/>
              </a:p>
            </c:txPr>
            <c:showVal val="1"/>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Sayfa1!$A$2:$A$3</c:f>
              <c:strCache>
                <c:ptCount val="2"/>
                <c:pt idx="0">
                  <c:v>Yes</c:v>
                </c:pt>
                <c:pt idx="1">
                  <c:v>No</c:v>
                </c:pt>
              </c:strCache>
            </c:strRef>
          </c:cat>
          <c:val>
            <c:numRef>
              <c:f>Sayfa1!$E$2:$E$3</c:f>
              <c:numCache>
                <c:formatCode>General</c:formatCode>
                <c:ptCount val="2"/>
                <c:pt idx="0">
                  <c:v>25</c:v>
                </c:pt>
                <c:pt idx="1">
                  <c:v>29</c:v>
                </c:pt>
              </c:numCache>
            </c:numRef>
          </c:val>
          <c:shape val="pyramid"/>
        </c:ser>
        <c:ser>
          <c:idx val="4"/>
          <c:order val="2"/>
          <c:tx>
            <c:strRef>
              <c:f>Sayfa1!$F$1</c:f>
              <c:strCache>
                <c:ptCount val="1"/>
                <c:pt idx="0">
                  <c:v>MAX</c:v>
                </c:pt>
              </c:strCache>
            </c:strRef>
          </c:tx>
          <c:spPr>
            <a:solidFill>
              <a:srgbClr val="00B0F0"/>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00"/>
                    </a:solidFill>
                    <a:latin typeface="+mn-lt"/>
                    <a:ea typeface="+mn-ea"/>
                    <a:cs typeface="+mn-cs"/>
                  </a:defRPr>
                </a:pPr>
                <a:endParaRPr lang="tr-TR"/>
              </a:p>
            </c:txPr>
            <c:showVal val="1"/>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Sayfa1!$A$2:$A$3</c:f>
              <c:strCache>
                <c:ptCount val="2"/>
                <c:pt idx="0">
                  <c:v>Yes</c:v>
                </c:pt>
                <c:pt idx="1">
                  <c:v>No</c:v>
                </c:pt>
              </c:strCache>
            </c:strRef>
          </c:cat>
          <c:val>
            <c:numRef>
              <c:f>Sayfa1!$F$2:$F$3</c:f>
              <c:numCache>
                <c:formatCode>General</c:formatCode>
                <c:ptCount val="2"/>
                <c:pt idx="0">
                  <c:v>83</c:v>
                </c:pt>
                <c:pt idx="1">
                  <c:v>83</c:v>
                </c:pt>
              </c:numCache>
            </c:numRef>
          </c:val>
          <c:shape val="pyramid"/>
        </c:ser>
        <c:dLbls>
          <c:showVal val="1"/>
        </c:dLbls>
        <c:shape val="box"/>
        <c:axId val="35055488"/>
        <c:axId val="35057024"/>
        <c:axId val="0"/>
      </c:bar3DChart>
      <c:catAx>
        <c:axId val="35055488"/>
        <c:scaling>
          <c:orientation val="minMax"/>
        </c:scaling>
        <c:axPos val="b"/>
        <c:numFmt formatCode="General" sourceLinked="1"/>
        <c:maj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600" b="0" i="0" u="none" strike="noStrike" kern="1200" baseline="0">
                <a:solidFill>
                  <a:srgbClr val="FFFF00"/>
                </a:solidFill>
                <a:latin typeface="+mn-lt"/>
                <a:ea typeface="+mn-ea"/>
                <a:cs typeface="+mn-cs"/>
              </a:defRPr>
            </a:pPr>
            <a:endParaRPr lang="tr-TR"/>
          </a:p>
        </c:txPr>
        <c:crossAx val="35057024"/>
        <c:crosses val="autoZero"/>
        <c:auto val="1"/>
        <c:lblAlgn val="ctr"/>
        <c:lblOffset val="100"/>
      </c:catAx>
      <c:valAx>
        <c:axId val="35057024"/>
        <c:scaling>
          <c:orientation val="minMax"/>
        </c:scaling>
        <c:axPos val="l"/>
        <c:majorGridlines>
          <c:spPr>
            <a:ln w="9525" cap="flat" cmpd="sng" algn="ctr">
              <a:solidFill>
                <a:schemeClr val="lt1">
                  <a:lumMod val="95000"/>
                  <a:alpha val="10000"/>
                </a:schemeClr>
              </a:solidFill>
              <a:round/>
            </a:ln>
            <a:effectLst/>
          </c:spPr>
        </c:majorGridlines>
        <c:numFmt formatCode="General" sourceLinked="1"/>
        <c:tickLblPos val="nextTo"/>
        <c:spPr>
          <a:noFill/>
          <a:ln>
            <a:noFill/>
          </a:ln>
          <a:effectLst/>
        </c:spPr>
        <c:txPr>
          <a:bodyPr rot="-60000000" spcFirstLastPara="1" vertOverflow="ellipsis" vert="horz" wrap="square" anchor="ctr" anchorCtr="1"/>
          <a:lstStyle/>
          <a:p>
            <a:pPr>
              <a:defRPr sz="1197" b="0" i="0" u="none" strike="noStrike" kern="1200" baseline="0">
                <a:solidFill>
                  <a:srgbClr val="FFFF00"/>
                </a:solidFill>
                <a:latin typeface="+mn-lt"/>
                <a:ea typeface="+mn-ea"/>
                <a:cs typeface="+mn-cs"/>
              </a:defRPr>
            </a:pPr>
            <a:endParaRPr lang="tr-TR"/>
          </a:p>
        </c:txPr>
        <c:crossAx val="35055488"/>
        <c:crosses val="autoZero"/>
        <c:crossBetween val="between"/>
      </c:valAx>
      <c:spPr>
        <a:noFill/>
        <a:ln>
          <a:noFill/>
        </a:ln>
        <a:effectLst/>
      </c:spPr>
    </c:plotArea>
    <c:legend>
      <c:legendPos val="r"/>
      <c:layout/>
      <c:spPr>
        <a:noFill/>
        <a:ln>
          <a:noFill/>
        </a:ln>
        <a:effectLst/>
      </c:spPr>
      <c:txPr>
        <a:bodyPr rot="0" spcFirstLastPara="1" vertOverflow="ellipsis" vert="horz" wrap="square" anchor="ctr" anchorCtr="1"/>
        <a:lstStyle/>
        <a:p>
          <a:pPr>
            <a:defRPr sz="1600" b="0" i="0" u="none" strike="noStrike" kern="1200" baseline="0">
              <a:solidFill>
                <a:srgbClr val="FFFF00"/>
              </a:solidFill>
              <a:latin typeface="+mn-lt"/>
              <a:ea typeface="+mn-ea"/>
              <a:cs typeface="+mn-cs"/>
            </a:defRPr>
          </a:pPr>
          <a:endParaRPr lang="tr-TR"/>
        </a:p>
      </c:txPr>
    </c:legend>
    <c:plotVisOnly val="1"/>
    <c:dispBlanksAs val="gap"/>
  </c:chart>
  <c:spPr>
    <a:solidFill>
      <a:srgbClr val="FF0000"/>
    </a:solidFill>
    <a:ln>
      <a:noFill/>
    </a:ln>
    <a:effectLst/>
  </c:spPr>
  <c:txPr>
    <a:bodyPr/>
    <a:lstStyle/>
    <a:p>
      <a:pPr>
        <a:defRPr/>
      </a:pPr>
      <a:endParaRPr lang="tr-T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tr-TR"/>
  <c:chart>
    <c:autoTitleDeleted val="1"/>
    <c:view3D>
      <c:hPercent val="91"/>
      <c:depthPercent val="100"/>
      <c:rAngAx val="1"/>
    </c:view3D>
    <c:floor>
      <c:spPr>
        <a:solidFill>
          <a:srgbClr val="C0C0C0"/>
        </a:solidFill>
        <a:ln w="3175" cap="rnd" cmpd="sng" algn="ctr">
          <a:solidFill>
            <a:schemeClr val="tx1"/>
          </a:solidFill>
          <a:prstDash val="solid"/>
          <a:round/>
        </a:ln>
        <a:effectLst/>
        <a:sp3d contourW="3175">
          <a:contourClr>
            <a:schemeClr val="tx1"/>
          </a:contourClr>
        </a:sp3d>
      </c:spPr>
    </c:floor>
    <c:sideWall>
      <c:spPr>
        <a:solidFill>
          <a:srgbClr val="C0C0C0"/>
        </a:solidFill>
        <a:ln w="12700">
          <a:solidFill>
            <a:srgbClr val="808080"/>
          </a:solidFill>
          <a:prstDash val="solid"/>
        </a:ln>
        <a:effectLst/>
        <a:sp3d contourW="12700">
          <a:contourClr>
            <a:srgbClr val="808080"/>
          </a:contourClr>
        </a:sp3d>
      </c:spPr>
    </c:sideWall>
    <c:backWall>
      <c:spPr>
        <a:solidFill>
          <a:srgbClr val="C0C0C0"/>
        </a:solidFill>
        <a:ln w="12700">
          <a:solidFill>
            <a:srgbClr val="808080"/>
          </a:solidFill>
          <a:prstDash val="solid"/>
        </a:ln>
        <a:effectLst/>
        <a:sp3d contourW="12700">
          <a:contourClr>
            <a:srgbClr val="808080"/>
          </a:contourClr>
        </a:sp3d>
      </c:spPr>
    </c:backWall>
    <c:plotArea>
      <c:layout>
        <c:manualLayout>
          <c:layoutTarget val="inner"/>
          <c:xMode val="edge"/>
          <c:yMode val="edge"/>
          <c:x val="8.2539682539682607E-2"/>
          <c:y val="5.7553956834532426E-2"/>
          <c:w val="0.62698412698412731"/>
          <c:h val="0.7601918465227826"/>
        </c:manualLayout>
      </c:layout>
      <c:bar3DChart>
        <c:barDir val="col"/>
        <c:grouping val="clustered"/>
        <c:ser>
          <c:idx val="0"/>
          <c:order val="0"/>
          <c:tx>
            <c:strRef>
              <c:f>Sheet1!$A$2</c:f>
              <c:strCache>
                <c:ptCount val="1"/>
                <c:pt idx="0">
                  <c:v>1-2 pregnancy</c:v>
                </c:pt>
              </c:strCache>
            </c:strRef>
          </c:tx>
          <c:spPr>
            <a:solidFill>
              <a:schemeClr val="accent2"/>
            </a:solidFill>
            <a:ln>
              <a:noFill/>
            </a:ln>
            <a:effectLst/>
            <a:sp3d/>
          </c:spPr>
          <c:dLbls>
            <c:dLbl>
              <c:idx val="0"/>
              <c:layout>
                <c:manualLayout>
                  <c:x val="2.7937173089415445E-3"/>
                  <c:y val="2.558651370456267E-2"/>
                </c:manualLayout>
              </c:layout>
              <c:spPr>
                <a:solidFill>
                  <a:srgbClr val="333300"/>
                </a:solidFill>
                <a:ln w="27620">
                  <a:noFill/>
                </a:ln>
                <a:effectLst/>
              </c:spPr>
              <c:txPr>
                <a:bodyPr rot="0" spcFirstLastPara="1" vertOverflow="ellipsis" vert="horz" wrap="square" anchor="ctr" anchorCtr="1"/>
                <a:lstStyle/>
                <a:p>
                  <a:pPr>
                    <a:defRPr sz="1740" b="1" i="0" u="none" strike="noStrike" kern="1200" baseline="0">
                      <a:solidFill>
                        <a:schemeClr val="tx1"/>
                      </a:solidFill>
                      <a:latin typeface="Comic Sans MS"/>
                      <a:ea typeface="Comic Sans MS"/>
                      <a:cs typeface="Comic Sans MS"/>
                    </a:defRPr>
                  </a:pPr>
                  <a:endParaRPr lang="tr-TR"/>
                </a:p>
              </c:txPr>
              <c:showVal val="1"/>
              <c:extLst>
                <c:ext xmlns:c15="http://schemas.microsoft.com/office/drawing/2012/chart" uri="{CE6537A1-D6FC-4f65-9D91-7224C49458BB}">
                  <c15:layout/>
                </c:ext>
              </c:extLst>
            </c:dLbl>
            <c:spPr>
              <a:solidFill>
                <a:srgbClr val="333300"/>
              </a:solidFill>
              <a:ln w="27620">
                <a:noFill/>
              </a:ln>
              <a:effectLst/>
            </c:spPr>
            <c:txPr>
              <a:bodyPr rot="0" spcFirstLastPara="1" vertOverflow="ellipsis" vert="horz" wrap="square" lIns="38100" tIns="19050" rIns="38100" bIns="19050" anchor="ctr" anchorCtr="1">
                <a:spAutoFit/>
              </a:bodyPr>
              <a:lstStyle/>
              <a:p>
                <a:pPr>
                  <a:defRPr sz="1740" b="1" i="0" u="none" strike="noStrike" kern="1200" baseline="0">
                    <a:solidFill>
                      <a:schemeClr val="tx1"/>
                    </a:solidFill>
                    <a:latin typeface="Comic Sans MS"/>
                    <a:ea typeface="Comic Sans MS"/>
                    <a:cs typeface="Comic Sans MS"/>
                  </a:defRPr>
                </a:pPr>
                <a:endParaRPr lang="tr-TR"/>
              </a:p>
            </c:txPr>
            <c:showVal val="1"/>
            <c:extLst>
              <c:ext xmlns:c15="http://schemas.microsoft.com/office/drawing/2012/chart" uri="{CE6537A1-D6FC-4f65-9D91-7224C49458BB}">
                <c15:showLeaderLines val="0"/>
              </c:ext>
            </c:extLst>
          </c:dLbls>
          <c:cat>
            <c:strRef>
              <c:f>Sheet1!$B$1</c:f>
              <c:strCache>
                <c:ptCount val="1"/>
                <c:pt idx="0">
                  <c:v>Number of Pregnancy</c:v>
                </c:pt>
              </c:strCache>
            </c:strRef>
          </c:cat>
          <c:val>
            <c:numRef>
              <c:f>Sheet1!$B$2</c:f>
              <c:numCache>
                <c:formatCode>General</c:formatCode>
                <c:ptCount val="1"/>
                <c:pt idx="0">
                  <c:v>213</c:v>
                </c:pt>
              </c:numCache>
            </c:numRef>
          </c:val>
        </c:ser>
        <c:ser>
          <c:idx val="1"/>
          <c:order val="1"/>
          <c:tx>
            <c:strRef>
              <c:f>Sheet1!$A$3</c:f>
              <c:strCache>
                <c:ptCount val="1"/>
                <c:pt idx="0">
                  <c:v>3-4 pregnancy</c:v>
                </c:pt>
              </c:strCache>
            </c:strRef>
          </c:tx>
          <c:spPr>
            <a:solidFill>
              <a:schemeClr val="accent4"/>
            </a:solidFill>
            <a:ln>
              <a:noFill/>
            </a:ln>
            <a:effectLst/>
            <a:sp3d/>
          </c:spPr>
          <c:dLbls>
            <c:dLbl>
              <c:idx val="0"/>
              <c:layout>
                <c:manualLayout>
                  <c:x val="3.2739147949853468E-3"/>
                  <c:y val="1.7558262773224573E-2"/>
                </c:manualLayout>
              </c:layout>
              <c:spPr>
                <a:solidFill>
                  <a:srgbClr val="333300"/>
                </a:solidFill>
                <a:ln w="27620">
                  <a:noFill/>
                </a:ln>
                <a:effectLst/>
              </c:spPr>
              <c:txPr>
                <a:bodyPr rot="0" spcFirstLastPara="1" vertOverflow="ellipsis" vert="horz" wrap="square" anchor="ctr" anchorCtr="1"/>
                <a:lstStyle/>
                <a:p>
                  <a:pPr>
                    <a:defRPr sz="1740" b="1" i="0" u="none" strike="noStrike" kern="1200" baseline="0">
                      <a:solidFill>
                        <a:schemeClr val="tx1"/>
                      </a:solidFill>
                      <a:latin typeface="Comic Sans MS"/>
                      <a:ea typeface="Comic Sans MS"/>
                      <a:cs typeface="Comic Sans MS"/>
                    </a:defRPr>
                  </a:pPr>
                  <a:endParaRPr lang="tr-TR"/>
                </a:p>
              </c:txPr>
              <c:showVal val="1"/>
              <c:extLst>
                <c:ext xmlns:c15="http://schemas.microsoft.com/office/drawing/2012/chart" uri="{CE6537A1-D6FC-4f65-9D91-7224C49458BB}">
                  <c15:layout/>
                </c:ext>
              </c:extLst>
            </c:dLbl>
            <c:spPr>
              <a:solidFill>
                <a:srgbClr val="333300"/>
              </a:solidFill>
              <a:ln w="27620">
                <a:noFill/>
              </a:ln>
              <a:effectLst/>
            </c:spPr>
            <c:txPr>
              <a:bodyPr rot="0" spcFirstLastPara="1" vertOverflow="ellipsis" vert="horz" wrap="square" lIns="38100" tIns="19050" rIns="38100" bIns="19050" anchor="ctr" anchorCtr="1">
                <a:spAutoFit/>
              </a:bodyPr>
              <a:lstStyle/>
              <a:p>
                <a:pPr>
                  <a:defRPr sz="1740" b="1" i="0" u="none" strike="noStrike" kern="1200" baseline="0">
                    <a:solidFill>
                      <a:schemeClr val="tx1"/>
                    </a:solidFill>
                    <a:latin typeface="Comic Sans MS"/>
                    <a:ea typeface="Comic Sans MS"/>
                    <a:cs typeface="Comic Sans MS"/>
                  </a:defRPr>
                </a:pPr>
                <a:endParaRPr lang="tr-TR"/>
              </a:p>
            </c:txPr>
            <c:showVal val="1"/>
            <c:extLst>
              <c:ext xmlns:c15="http://schemas.microsoft.com/office/drawing/2012/chart" uri="{CE6537A1-D6FC-4f65-9D91-7224C49458BB}">
                <c15:showLeaderLines val="0"/>
              </c:ext>
            </c:extLst>
          </c:dLbls>
          <c:cat>
            <c:strRef>
              <c:f>Sheet1!$B$1</c:f>
              <c:strCache>
                <c:ptCount val="1"/>
                <c:pt idx="0">
                  <c:v>Number of Pregnancy</c:v>
                </c:pt>
              </c:strCache>
            </c:strRef>
          </c:cat>
          <c:val>
            <c:numRef>
              <c:f>Sheet1!$B$3</c:f>
              <c:numCache>
                <c:formatCode>General</c:formatCode>
                <c:ptCount val="1"/>
                <c:pt idx="0">
                  <c:v>136</c:v>
                </c:pt>
              </c:numCache>
            </c:numRef>
          </c:val>
        </c:ser>
        <c:ser>
          <c:idx val="2"/>
          <c:order val="2"/>
          <c:tx>
            <c:strRef>
              <c:f>Sheet1!$A$4</c:f>
              <c:strCache>
                <c:ptCount val="1"/>
                <c:pt idx="0">
                  <c:v>5 pregnancy and over</c:v>
                </c:pt>
              </c:strCache>
            </c:strRef>
          </c:tx>
          <c:spPr>
            <a:solidFill>
              <a:schemeClr val="accent6"/>
            </a:solidFill>
            <a:ln>
              <a:noFill/>
            </a:ln>
            <a:effectLst/>
            <a:sp3d/>
          </c:spPr>
          <c:dLbls>
            <c:dLbl>
              <c:idx val="0"/>
              <c:layout>
                <c:manualLayout>
                  <c:x val="1.2672825768023649E-2"/>
                  <c:y val="1.8952203733666181E-2"/>
                </c:manualLayout>
              </c:layout>
              <c:spPr>
                <a:solidFill>
                  <a:srgbClr val="333300"/>
                </a:solidFill>
                <a:ln w="27620">
                  <a:noFill/>
                </a:ln>
                <a:effectLst/>
              </c:spPr>
              <c:txPr>
                <a:bodyPr rot="0" spcFirstLastPara="1" vertOverflow="ellipsis" vert="horz" wrap="square" anchor="ctr" anchorCtr="1"/>
                <a:lstStyle/>
                <a:p>
                  <a:pPr>
                    <a:defRPr sz="1740" b="1" i="0" u="none" strike="noStrike" kern="1200" baseline="0">
                      <a:solidFill>
                        <a:schemeClr val="tx1"/>
                      </a:solidFill>
                      <a:latin typeface="Comic Sans MS"/>
                      <a:ea typeface="Comic Sans MS"/>
                      <a:cs typeface="Comic Sans MS"/>
                    </a:defRPr>
                  </a:pPr>
                  <a:endParaRPr lang="tr-TR"/>
                </a:p>
              </c:txPr>
              <c:showVal val="1"/>
              <c:extLst>
                <c:ext xmlns:c15="http://schemas.microsoft.com/office/drawing/2012/chart" uri="{CE6537A1-D6FC-4f65-9D91-7224C49458BB}">
                  <c15:layout/>
                </c:ext>
              </c:extLst>
            </c:dLbl>
            <c:spPr>
              <a:solidFill>
                <a:srgbClr val="333300"/>
              </a:solidFill>
              <a:ln w="27620">
                <a:noFill/>
              </a:ln>
              <a:effectLst/>
            </c:spPr>
            <c:txPr>
              <a:bodyPr rot="0" spcFirstLastPara="1" vertOverflow="ellipsis" vert="horz" wrap="square" lIns="38100" tIns="19050" rIns="38100" bIns="19050" anchor="ctr" anchorCtr="1">
                <a:spAutoFit/>
              </a:bodyPr>
              <a:lstStyle/>
              <a:p>
                <a:pPr>
                  <a:defRPr sz="1740" b="1" i="0" u="none" strike="noStrike" kern="1200" baseline="0">
                    <a:solidFill>
                      <a:schemeClr val="tx1"/>
                    </a:solidFill>
                    <a:latin typeface="Comic Sans MS"/>
                    <a:ea typeface="Comic Sans MS"/>
                    <a:cs typeface="Comic Sans MS"/>
                  </a:defRPr>
                </a:pPr>
                <a:endParaRPr lang="tr-TR"/>
              </a:p>
            </c:txPr>
            <c:showVal val="1"/>
            <c:extLst>
              <c:ext xmlns:c15="http://schemas.microsoft.com/office/drawing/2012/chart" uri="{CE6537A1-D6FC-4f65-9D91-7224C49458BB}">
                <c15:showLeaderLines val="0"/>
              </c:ext>
            </c:extLst>
          </c:dLbls>
          <c:cat>
            <c:strRef>
              <c:f>Sheet1!$B$1</c:f>
              <c:strCache>
                <c:ptCount val="1"/>
                <c:pt idx="0">
                  <c:v>Number of Pregnancy</c:v>
                </c:pt>
              </c:strCache>
            </c:strRef>
          </c:cat>
          <c:val>
            <c:numRef>
              <c:f>Sheet1!$B$4</c:f>
              <c:numCache>
                <c:formatCode>General</c:formatCode>
                <c:ptCount val="1"/>
                <c:pt idx="0">
                  <c:v>48</c:v>
                </c:pt>
              </c:numCache>
            </c:numRef>
          </c:val>
        </c:ser>
        <c:gapDepth val="0"/>
        <c:shape val="box"/>
        <c:axId val="34258944"/>
        <c:axId val="34260480"/>
        <c:axId val="0"/>
      </c:bar3DChart>
      <c:catAx>
        <c:axId val="34258944"/>
        <c:scaling>
          <c:orientation val="minMax"/>
        </c:scaling>
        <c:axPos val="b"/>
        <c:numFmt formatCode="General" sourceLinked="1"/>
        <c:tickLblPos val="low"/>
        <c:spPr>
          <a:noFill/>
          <a:ln w="3452" cap="rnd" cmpd="sng" algn="ctr">
            <a:solidFill>
              <a:schemeClr val="tx1"/>
            </a:solidFill>
            <a:prstDash val="solid"/>
            <a:round/>
          </a:ln>
          <a:effectLst/>
        </c:spPr>
        <c:txPr>
          <a:bodyPr rot="0" spcFirstLastPara="1" vertOverflow="ellipsis" wrap="square" anchor="ctr" anchorCtr="1"/>
          <a:lstStyle/>
          <a:p>
            <a:pPr>
              <a:defRPr sz="1957" b="1" i="0" u="none" strike="noStrike" kern="1200" baseline="0">
                <a:solidFill>
                  <a:schemeClr val="tx1"/>
                </a:solidFill>
                <a:latin typeface="Comic Sans MS"/>
                <a:ea typeface="Comic Sans MS"/>
                <a:cs typeface="Comic Sans MS"/>
              </a:defRPr>
            </a:pPr>
            <a:endParaRPr lang="tr-TR"/>
          </a:p>
        </c:txPr>
        <c:crossAx val="34260480"/>
        <c:crosses val="autoZero"/>
        <c:auto val="1"/>
        <c:lblAlgn val="ctr"/>
        <c:lblOffset val="100"/>
        <c:tickLblSkip val="1"/>
        <c:tickMarkSkip val="1"/>
      </c:catAx>
      <c:valAx>
        <c:axId val="34260480"/>
        <c:scaling>
          <c:orientation val="minMax"/>
        </c:scaling>
        <c:axPos val="l"/>
        <c:majorGridlines>
          <c:spPr>
            <a:ln w="3452" cap="rnd" cmpd="sng" algn="ctr">
              <a:solidFill>
                <a:schemeClr val="tx1"/>
              </a:solidFill>
              <a:prstDash val="solid"/>
              <a:round/>
            </a:ln>
            <a:effectLst/>
          </c:spPr>
        </c:majorGridlines>
        <c:numFmt formatCode="General" sourceLinked="1"/>
        <c:tickLblPos val="nextTo"/>
        <c:spPr>
          <a:noFill/>
          <a:ln w="3452" cap="rnd" cmpd="sng" algn="ctr">
            <a:solidFill>
              <a:schemeClr val="tx1"/>
            </a:solidFill>
            <a:prstDash val="solid"/>
            <a:round/>
          </a:ln>
          <a:effectLst/>
        </c:spPr>
        <c:txPr>
          <a:bodyPr rot="0" spcFirstLastPara="1" vertOverflow="ellipsis" wrap="square" anchor="ctr" anchorCtr="1"/>
          <a:lstStyle/>
          <a:p>
            <a:pPr>
              <a:defRPr sz="1957" b="1" i="0" u="none" strike="noStrike" kern="1200" baseline="0">
                <a:solidFill>
                  <a:schemeClr val="tx1"/>
                </a:solidFill>
                <a:latin typeface="Comic Sans MS"/>
                <a:ea typeface="Comic Sans MS"/>
                <a:cs typeface="Comic Sans MS"/>
              </a:defRPr>
            </a:pPr>
            <a:endParaRPr lang="tr-TR"/>
          </a:p>
        </c:txPr>
        <c:crossAx val="34258944"/>
        <c:crosses val="autoZero"/>
        <c:crossBetween val="between"/>
      </c:valAx>
      <c:spPr>
        <a:noFill/>
        <a:ln w="27620">
          <a:noFill/>
        </a:ln>
        <a:effectLst/>
      </c:spPr>
    </c:plotArea>
    <c:legend>
      <c:legendPos val="r"/>
      <c:layout>
        <c:manualLayout>
          <c:xMode val="edge"/>
          <c:yMode val="edge"/>
          <c:x val="0.69334238392614678"/>
          <c:y val="6.7777167089969739E-2"/>
          <c:w val="0.30030833824493575"/>
          <c:h val="0.80272657321214713"/>
        </c:manualLayout>
      </c:layout>
      <c:spPr>
        <a:noFill/>
        <a:ln w="3452">
          <a:solidFill>
            <a:schemeClr val="tx1"/>
          </a:solidFill>
          <a:prstDash val="solid"/>
        </a:ln>
        <a:effectLst/>
      </c:spPr>
      <c:txPr>
        <a:bodyPr rot="0" spcFirstLastPara="1" vertOverflow="ellipsis" vert="horz" wrap="square" anchor="ctr" anchorCtr="1"/>
        <a:lstStyle/>
        <a:p>
          <a:pPr>
            <a:defRPr sz="1800" b="1" i="0" u="none" strike="noStrike" kern="1200" baseline="0">
              <a:solidFill>
                <a:schemeClr val="tx1"/>
              </a:solidFill>
              <a:latin typeface="Comic Sans MS"/>
              <a:ea typeface="Comic Sans MS"/>
              <a:cs typeface="Comic Sans MS"/>
            </a:defRPr>
          </a:pPr>
          <a:endParaRPr lang="tr-TR"/>
        </a:p>
      </c:txPr>
    </c:legend>
    <c:plotVisOnly val="1"/>
    <c:dispBlanksAs val="gap"/>
  </c:chart>
  <c:spPr>
    <a:noFill/>
    <a:ln w="9525" cap="rnd" cmpd="sng" algn="ctr">
      <a:noFill/>
      <a:prstDash val="solid"/>
    </a:ln>
    <a:effectLst/>
  </c:spPr>
  <c:txPr>
    <a:bodyPr/>
    <a:lstStyle/>
    <a:p>
      <a:pPr>
        <a:defRPr sz="1957" b="1" i="0" u="none" strike="noStrike" baseline="0">
          <a:solidFill>
            <a:schemeClr val="tx1"/>
          </a:solidFill>
          <a:latin typeface="Comic Sans MS"/>
          <a:ea typeface="Comic Sans MS"/>
          <a:cs typeface="Comic Sans MS"/>
        </a:defRPr>
      </a:pPr>
      <a:endParaRPr lang="tr-T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tr-TR"/>
  <c:chart>
    <c:autoTitleDeleted val="1"/>
    <c:view3D>
      <c:depthPercent val="100"/>
      <c:rAngAx val="1"/>
    </c:view3D>
    <c:floor>
      <c:spPr>
        <a:solidFill>
          <a:schemeClr val="bg2">
            <a:lumMod val="75000"/>
            <a:alpha val="27000"/>
          </a:schemeClr>
        </a:solid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5.7019846203435122E-2"/>
          <c:y val="1.8983581225753925E-2"/>
          <c:w val="0.80639740756089751"/>
          <c:h val="0.81997861706189334"/>
        </c:manualLayout>
      </c:layout>
      <c:bar3DChart>
        <c:barDir val="col"/>
        <c:grouping val="clustered"/>
        <c:ser>
          <c:idx val="1"/>
          <c:order val="0"/>
          <c:tx>
            <c:strRef>
              <c:f>Sayfa1!$D$2</c:f>
              <c:strCache>
                <c:ptCount val="1"/>
                <c:pt idx="0">
                  <c:v>MEAN</c:v>
                </c:pt>
              </c:strCache>
            </c:strRef>
          </c:tx>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dLbls>
            <c:spPr>
              <a:solidFill>
                <a:srgbClr val="A50E82">
                  <a:alpha val="30000"/>
                </a:srgbClr>
              </a:solidFill>
              <a:ln>
                <a:solidFill>
                  <a:prstClr val="white">
                    <a:alpha val="50000"/>
                  </a:prstClr>
                </a:solidFill>
                <a:round/>
              </a:ln>
              <a:effectLst>
                <a:outerShdw blurRad="63500" dist="889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showVal val="1"/>
            <c:extLst>
              <c:ext xmlns:c15="http://schemas.microsoft.com/office/drawing/2012/chart" uri="{CE6537A1-D6FC-4f65-9D91-7224C49458BB}">
                <c15:spPr xmlns:c15="http://schemas.microsoft.com/office/drawing/2012/chart">
                  <a:prstGeom prst="wedgeRectCallout">
                    <a:avLst/>
                  </a:prstGeom>
                  <a:solidFill>
                    <a:schemeClr val="accent1">
                      <a:alpha val="30000"/>
                    </a:schemeClr>
                  </a:solidFill>
                  <a:ln>
                    <a:solidFill>
                      <a:schemeClr val="lt1">
                        <a:alpha val="50000"/>
                      </a:schemeClr>
                    </a:solidFill>
                    <a:round/>
                  </a:ln>
                </c15:spPr>
                <c15:layout/>
                <c15:showLeaderLines val="0"/>
              </c:ext>
            </c:extLst>
          </c:dLbls>
          <c:cat>
            <c:strRef>
              <c:f>Sayfa1!$B$3:$B$7</c:f>
              <c:strCache>
                <c:ptCount val="4"/>
                <c:pt idx="0">
                  <c:v>19 age and under (A1)</c:v>
                </c:pt>
                <c:pt idx="1">
                  <c:v>20 - 24 age (A2)</c:v>
                </c:pt>
                <c:pt idx="2">
                  <c:v>25 - 29 age (A3)</c:v>
                </c:pt>
                <c:pt idx="3">
                  <c:v>30 age and over (A4) </c:v>
                </c:pt>
              </c:strCache>
              <c:extLst/>
            </c:strRef>
          </c:cat>
          <c:val>
            <c:numRef>
              <c:f>Sayfa1!$D$3:$D$7</c:f>
              <c:numCache>
                <c:formatCode>General</c:formatCode>
                <c:ptCount val="4"/>
                <c:pt idx="0">
                  <c:v>62.5</c:v>
                </c:pt>
                <c:pt idx="1">
                  <c:v>59.1</c:v>
                </c:pt>
                <c:pt idx="2">
                  <c:v>59.01</c:v>
                </c:pt>
                <c:pt idx="3">
                  <c:v>58.52</c:v>
                </c:pt>
              </c:numCache>
              <c:extLst/>
            </c:numRef>
          </c:val>
          <c:shape val="pyramid"/>
        </c:ser>
        <c:ser>
          <c:idx val="3"/>
          <c:order val="1"/>
          <c:tx>
            <c:strRef>
              <c:f>Sayfa1!$F$2</c:f>
              <c:strCache>
                <c:ptCount val="1"/>
                <c:pt idx="0">
                  <c:v>MIN</c:v>
                </c:pt>
              </c:strCache>
            </c:strRef>
          </c:tx>
          <c:spPr>
            <a:solidFill>
              <a:schemeClr val="accent4">
                <a:alpha val="88000"/>
              </a:schemeClr>
            </a:solidFill>
            <a:ln>
              <a:solidFill>
                <a:schemeClr val="accent4">
                  <a:lumMod val="50000"/>
                </a:schemeClr>
              </a:solidFill>
            </a:ln>
            <a:effectLst/>
            <a:scene3d>
              <a:camera prst="orthographicFront"/>
              <a:lightRig rig="threePt" dir="t"/>
            </a:scene3d>
            <a:sp3d prstMaterial="flat">
              <a:contourClr>
                <a:schemeClr val="accent4">
                  <a:lumMod val="50000"/>
                </a:schemeClr>
              </a:contourClr>
            </a:sp3d>
          </c:spPr>
          <c:dLbls>
            <c:spPr>
              <a:solidFill>
                <a:srgbClr val="6A9E1F">
                  <a:alpha val="30000"/>
                </a:srgbClr>
              </a:solidFill>
              <a:ln>
                <a:solidFill>
                  <a:prstClr val="white">
                    <a:alpha val="50000"/>
                  </a:prstClr>
                </a:solidFill>
                <a:round/>
              </a:ln>
              <a:effectLst>
                <a:outerShdw blurRad="63500" dist="889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showVal val="1"/>
            <c:extLst>
              <c:ext xmlns:c15="http://schemas.microsoft.com/office/drawing/2012/chart" uri="{CE6537A1-D6FC-4f65-9D91-7224C49458BB}">
                <c15:spPr xmlns:c15="http://schemas.microsoft.com/office/drawing/2012/chart">
                  <a:prstGeom prst="wedgeRectCallout">
                    <a:avLst/>
                  </a:prstGeom>
                  <a:solidFill>
                    <a:schemeClr val="accent1">
                      <a:alpha val="30000"/>
                    </a:schemeClr>
                  </a:solidFill>
                  <a:ln>
                    <a:solidFill>
                      <a:schemeClr val="lt1">
                        <a:alpha val="50000"/>
                      </a:schemeClr>
                    </a:solidFill>
                    <a:round/>
                  </a:ln>
                </c15:spPr>
                <c15:layout/>
                <c15:showLeaderLines val="0"/>
              </c:ext>
            </c:extLst>
          </c:dLbls>
          <c:cat>
            <c:strRef>
              <c:f>Sayfa1!$B$3:$B$7</c:f>
              <c:strCache>
                <c:ptCount val="4"/>
                <c:pt idx="0">
                  <c:v>19 age and under (A1)</c:v>
                </c:pt>
                <c:pt idx="1">
                  <c:v>20 - 24 age (A2)</c:v>
                </c:pt>
                <c:pt idx="2">
                  <c:v>25 - 29 age (A3)</c:v>
                </c:pt>
                <c:pt idx="3">
                  <c:v>30 age and over (A4) </c:v>
                </c:pt>
              </c:strCache>
              <c:extLst/>
            </c:strRef>
          </c:cat>
          <c:val>
            <c:numRef>
              <c:f>Sayfa1!$F$3:$F$7</c:f>
              <c:numCache>
                <c:formatCode>General</c:formatCode>
                <c:ptCount val="4"/>
                <c:pt idx="0">
                  <c:v>35</c:v>
                </c:pt>
                <c:pt idx="1">
                  <c:v>29</c:v>
                </c:pt>
                <c:pt idx="2">
                  <c:v>25</c:v>
                </c:pt>
                <c:pt idx="3">
                  <c:v>30</c:v>
                </c:pt>
              </c:numCache>
              <c:extLst/>
            </c:numRef>
          </c:val>
          <c:shape val="pyramid"/>
        </c:ser>
        <c:ser>
          <c:idx val="4"/>
          <c:order val="2"/>
          <c:tx>
            <c:strRef>
              <c:f>Sayfa1!$G$2</c:f>
              <c:strCache>
                <c:ptCount val="1"/>
                <c:pt idx="0">
                  <c:v>MAX</c:v>
                </c:pt>
              </c:strCache>
            </c:strRef>
          </c:tx>
          <c:spPr>
            <a:solidFill>
              <a:schemeClr val="accent5">
                <a:alpha val="88000"/>
              </a:schemeClr>
            </a:solidFill>
            <a:ln>
              <a:solidFill>
                <a:schemeClr val="accent5">
                  <a:lumMod val="50000"/>
                </a:schemeClr>
              </a:solidFill>
            </a:ln>
            <a:effectLst/>
            <a:scene3d>
              <a:camera prst="orthographicFront"/>
              <a:lightRig rig="threePt" dir="t"/>
            </a:scene3d>
            <a:sp3d prstMaterial="flat">
              <a:contourClr>
                <a:schemeClr val="accent5">
                  <a:lumMod val="50000"/>
                </a:schemeClr>
              </a:contourClr>
            </a:sp3d>
          </c:spPr>
          <c:dLbls>
            <c:spPr>
              <a:solidFill>
                <a:srgbClr val="E87D37">
                  <a:alpha val="30000"/>
                </a:srgbClr>
              </a:solidFill>
              <a:ln>
                <a:solidFill>
                  <a:prstClr val="white">
                    <a:alpha val="50000"/>
                  </a:prstClr>
                </a:solidFill>
                <a:round/>
              </a:ln>
              <a:effectLst>
                <a:outerShdw blurRad="63500" dist="889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showVal val="1"/>
            <c:extLst>
              <c:ext xmlns:c15="http://schemas.microsoft.com/office/drawing/2012/chart" uri="{CE6537A1-D6FC-4f65-9D91-7224C49458BB}">
                <c15:spPr xmlns:c15="http://schemas.microsoft.com/office/drawing/2012/chart">
                  <a:prstGeom prst="wedgeRectCallout">
                    <a:avLst/>
                  </a:prstGeom>
                  <a:solidFill>
                    <a:schemeClr val="accent1">
                      <a:alpha val="30000"/>
                    </a:schemeClr>
                  </a:solidFill>
                  <a:ln>
                    <a:solidFill>
                      <a:schemeClr val="lt1">
                        <a:alpha val="50000"/>
                      </a:schemeClr>
                    </a:solidFill>
                    <a:round/>
                  </a:ln>
                </c15:spPr>
                <c15:layout/>
                <c15:showLeaderLines val="0"/>
              </c:ext>
            </c:extLst>
          </c:dLbls>
          <c:cat>
            <c:strRef>
              <c:f>Sayfa1!$B$3:$B$7</c:f>
              <c:strCache>
                <c:ptCount val="4"/>
                <c:pt idx="0">
                  <c:v>19 age and under (A1)</c:v>
                </c:pt>
                <c:pt idx="1">
                  <c:v>20 - 24 age (A2)</c:v>
                </c:pt>
                <c:pt idx="2">
                  <c:v>25 - 29 age (A3)</c:v>
                </c:pt>
                <c:pt idx="3">
                  <c:v>30 age and over (A4) </c:v>
                </c:pt>
              </c:strCache>
              <c:extLst/>
            </c:strRef>
          </c:cat>
          <c:val>
            <c:numRef>
              <c:f>Sayfa1!$G$3:$G$7</c:f>
              <c:numCache>
                <c:formatCode>General</c:formatCode>
                <c:ptCount val="4"/>
                <c:pt idx="0">
                  <c:v>78</c:v>
                </c:pt>
                <c:pt idx="1">
                  <c:v>80</c:v>
                </c:pt>
                <c:pt idx="2">
                  <c:v>83</c:v>
                </c:pt>
                <c:pt idx="3">
                  <c:v>80</c:v>
                </c:pt>
              </c:numCache>
              <c:extLst/>
            </c:numRef>
          </c:val>
          <c:shape val="pyramid"/>
        </c:ser>
        <c:shape val="box"/>
        <c:axId val="61134336"/>
        <c:axId val="61135872"/>
        <c:axId val="0"/>
      </c:bar3DChart>
      <c:catAx>
        <c:axId val="61134336"/>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tr-TR"/>
          </a:p>
        </c:txPr>
        <c:crossAx val="61135872"/>
        <c:crosses val="autoZero"/>
        <c:auto val="1"/>
        <c:lblAlgn val="ctr"/>
        <c:lblOffset val="100"/>
      </c:catAx>
      <c:valAx>
        <c:axId val="61135872"/>
        <c:scaling>
          <c:orientation val="minMax"/>
        </c:scaling>
        <c:axPos val="l"/>
        <c:majorGridlines>
          <c:spPr>
            <a:ln w="9525">
              <a:solidFill>
                <a:schemeClr val="lt1">
                  <a:lumMod val="50000"/>
                </a:schemeClr>
              </a:solidFill>
            </a:ln>
            <a:effectLst/>
          </c:spPr>
        </c:majorGridlines>
        <c:numFmt formatCode="General" sourceLinked="1"/>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tr-TR"/>
          </a:p>
        </c:txPr>
        <c:crossAx val="61134336"/>
        <c:crosses val="autoZero"/>
        <c:crossBetween val="between"/>
      </c:valAx>
      <c:spPr>
        <a:noFill/>
        <a:ln>
          <a:noFill/>
        </a:ln>
        <a:effectLst/>
      </c:spPr>
    </c:plotArea>
    <c:legend>
      <c:legendPos val="r"/>
      <c:layout/>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tr-TR"/>
        </a:p>
      </c:txPr>
    </c:legend>
    <c:plotVisOnly val="1"/>
    <c:dispBlanksAs val="gap"/>
  </c:chart>
  <c:spPr>
    <a:solidFill>
      <a:schemeClr val="tx2">
        <a:lumMod val="75000"/>
      </a:schemeClr>
    </a:solidFill>
    <a:ln w="6350" cap="flat" cmpd="sng" algn="ctr">
      <a:solidFill>
        <a:schemeClr val="dk1">
          <a:tint val="75000"/>
        </a:schemeClr>
      </a:solidFill>
      <a:round/>
    </a:ln>
    <a:effectLst/>
  </c:spPr>
  <c:txPr>
    <a:bodyPr/>
    <a:lstStyle/>
    <a:p>
      <a:pPr>
        <a:defRPr/>
      </a:pPr>
      <a:endParaRPr lang="tr-T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tr-TR"/>
  <c:chart>
    <c:autoTitleDeleted val="1"/>
    <c:plotArea>
      <c:layout/>
      <c:barChart>
        <c:barDir val="col"/>
        <c:grouping val="clustered"/>
        <c:ser>
          <c:idx val="0"/>
          <c:order val="0"/>
          <c:tx>
            <c:strRef>
              <c:f>Sayfa1!$B$1</c:f>
              <c:strCache>
                <c:ptCount val="1"/>
                <c:pt idx="0">
                  <c:v>MEAN</c:v>
                </c:pt>
              </c:strCache>
            </c:strRef>
          </c:tx>
          <c:spPr>
            <a:gradFill rotWithShape="1">
              <a:gsLst>
                <a:gs pos="0">
                  <a:schemeClr val="accent6">
                    <a:tint val="98000"/>
                    <a:hueMod val="94000"/>
                    <a:satMod val="130000"/>
                    <a:lumMod val="138000"/>
                  </a:schemeClr>
                </a:gs>
                <a:gs pos="100000">
                  <a:schemeClr val="accent6">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tr-TR"/>
              </a:p>
            </c:txPr>
            <c:dLblPos val="outEnd"/>
            <c:showVal val="1"/>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Sayfa1!$A$2:$A$5</c:f>
              <c:strCache>
                <c:ptCount val="4"/>
                <c:pt idx="0">
                  <c:v>Literate (A1)</c:v>
                </c:pt>
                <c:pt idx="1">
                  <c:v>Primary school graduate (A2)</c:v>
                </c:pt>
                <c:pt idx="2">
                  <c:v>Secondary school graduates (A3)</c:v>
                </c:pt>
                <c:pt idx="3">
                  <c:v>High school and higher (A4)</c:v>
                </c:pt>
              </c:strCache>
            </c:strRef>
          </c:cat>
          <c:val>
            <c:numRef>
              <c:f>Sayfa1!$B$2:$B$5</c:f>
              <c:numCache>
                <c:formatCode>General</c:formatCode>
                <c:ptCount val="4"/>
                <c:pt idx="0">
                  <c:v>57.339999999999996</c:v>
                </c:pt>
                <c:pt idx="1">
                  <c:v>58.11</c:v>
                </c:pt>
                <c:pt idx="2">
                  <c:v>59.790000000000013</c:v>
                </c:pt>
                <c:pt idx="3">
                  <c:v>61.849999999999994</c:v>
                </c:pt>
              </c:numCache>
            </c:numRef>
          </c:val>
        </c:ser>
        <c:ser>
          <c:idx val="1"/>
          <c:order val="1"/>
          <c:tx>
            <c:strRef>
              <c:f>Sayfa1!$C$1</c:f>
              <c:strCache>
                <c:ptCount val="1"/>
                <c:pt idx="0">
                  <c:v>MIN</c:v>
                </c:pt>
              </c:strCache>
            </c:strRef>
          </c:tx>
          <c:spPr>
            <a:gradFill rotWithShape="1">
              <a:gsLst>
                <a:gs pos="0">
                  <a:schemeClr val="accent5">
                    <a:tint val="98000"/>
                    <a:hueMod val="94000"/>
                    <a:satMod val="130000"/>
                    <a:lumMod val="138000"/>
                  </a:schemeClr>
                </a:gs>
                <a:gs pos="100000">
                  <a:schemeClr val="accent5">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tr-TR"/>
              </a:p>
            </c:txPr>
            <c:dLblPos val="outEnd"/>
            <c:showVal val="1"/>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Sayfa1!$A$2:$A$5</c:f>
              <c:strCache>
                <c:ptCount val="4"/>
                <c:pt idx="0">
                  <c:v>Literate (A1)</c:v>
                </c:pt>
                <c:pt idx="1">
                  <c:v>Primary school graduate (A2)</c:v>
                </c:pt>
                <c:pt idx="2">
                  <c:v>Secondary school graduates (A3)</c:v>
                </c:pt>
                <c:pt idx="3">
                  <c:v>High school and higher (A4)</c:v>
                </c:pt>
              </c:strCache>
            </c:strRef>
          </c:cat>
          <c:val>
            <c:numRef>
              <c:f>Sayfa1!$C$2:$C$5</c:f>
              <c:numCache>
                <c:formatCode>General</c:formatCode>
                <c:ptCount val="4"/>
                <c:pt idx="0">
                  <c:v>29</c:v>
                </c:pt>
                <c:pt idx="1">
                  <c:v>25</c:v>
                </c:pt>
                <c:pt idx="2">
                  <c:v>29</c:v>
                </c:pt>
                <c:pt idx="3">
                  <c:v>29</c:v>
                </c:pt>
              </c:numCache>
            </c:numRef>
          </c:val>
        </c:ser>
        <c:ser>
          <c:idx val="2"/>
          <c:order val="2"/>
          <c:tx>
            <c:strRef>
              <c:f>Sayfa1!$D$1</c:f>
              <c:strCache>
                <c:ptCount val="1"/>
                <c:pt idx="0">
                  <c:v>MAX</c:v>
                </c:pt>
              </c:strCache>
            </c:strRef>
          </c:tx>
          <c:spPr>
            <a:gradFill rotWithShape="1">
              <a:gsLst>
                <a:gs pos="0">
                  <a:schemeClr val="accent4">
                    <a:tint val="98000"/>
                    <a:hueMod val="94000"/>
                    <a:satMod val="130000"/>
                    <a:lumMod val="138000"/>
                  </a:schemeClr>
                </a:gs>
                <a:gs pos="100000">
                  <a:schemeClr val="accent4">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tr-TR"/>
              </a:p>
            </c:txPr>
            <c:dLblPos val="outEnd"/>
            <c:showVal val="1"/>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Sayfa1!$A$2:$A$5</c:f>
              <c:strCache>
                <c:ptCount val="4"/>
                <c:pt idx="0">
                  <c:v>Literate (A1)</c:v>
                </c:pt>
                <c:pt idx="1">
                  <c:v>Primary school graduate (A2)</c:v>
                </c:pt>
                <c:pt idx="2">
                  <c:v>Secondary school graduates (A3)</c:v>
                </c:pt>
                <c:pt idx="3">
                  <c:v>High school and higher (A4)</c:v>
                </c:pt>
              </c:strCache>
            </c:strRef>
          </c:cat>
          <c:val>
            <c:numRef>
              <c:f>Sayfa1!$D$2:$D$5</c:f>
              <c:numCache>
                <c:formatCode>General</c:formatCode>
                <c:ptCount val="4"/>
                <c:pt idx="0">
                  <c:v>80</c:v>
                </c:pt>
                <c:pt idx="1">
                  <c:v>80</c:v>
                </c:pt>
                <c:pt idx="2">
                  <c:v>83</c:v>
                </c:pt>
                <c:pt idx="3">
                  <c:v>79</c:v>
                </c:pt>
              </c:numCache>
            </c:numRef>
          </c:val>
        </c:ser>
        <c:dLbls>
          <c:showVal val="1"/>
        </c:dLbls>
        <c:axId val="34496896"/>
        <c:axId val="34498432"/>
      </c:barChart>
      <c:catAx>
        <c:axId val="34496896"/>
        <c:scaling>
          <c:orientation val="minMax"/>
        </c:scaling>
        <c:axPos val="b"/>
        <c:numFmt formatCode="General" sourceLinked="1"/>
        <c:maj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tr-TR"/>
          </a:p>
        </c:txPr>
        <c:crossAx val="34498432"/>
        <c:crosses val="autoZero"/>
        <c:auto val="1"/>
        <c:lblAlgn val="ctr"/>
        <c:lblOffset val="100"/>
      </c:catAx>
      <c:valAx>
        <c:axId val="34498432"/>
        <c:scaling>
          <c:orientation val="minMax"/>
        </c:scaling>
        <c:axPos val="l"/>
        <c:majorGridlines>
          <c:spPr>
            <a:ln w="9525" cap="flat" cmpd="sng" algn="ctr">
              <a:solidFill>
                <a:schemeClr val="lt1">
                  <a:lumMod val="95000"/>
                  <a:alpha val="10000"/>
                </a:schemeClr>
              </a:solidFill>
              <a:round/>
            </a:ln>
            <a:effectLst/>
          </c:spPr>
        </c:majorGridlines>
        <c:numFmt formatCode="General" sourceLinked="1"/>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tr-TR"/>
          </a:p>
        </c:txPr>
        <c:crossAx val="34496896"/>
        <c:crosses val="autoZero"/>
        <c:crossBetween val="between"/>
      </c:valAx>
      <c:spPr>
        <a:noFill/>
        <a:ln>
          <a:noFill/>
        </a:ln>
        <a:effectLst/>
      </c:spPr>
    </c:plotArea>
    <c:legend>
      <c:legendPos val="r"/>
      <c:layout/>
      <c:spPr>
        <a:noFill/>
        <a:ln>
          <a:noFill/>
        </a:ln>
        <a:effectLst/>
      </c:spPr>
      <c:txPr>
        <a:bodyPr rot="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tr-TR"/>
        </a:p>
      </c:txPr>
    </c:legend>
    <c:plotVisOnly val="1"/>
    <c:dispBlanksAs val="gap"/>
  </c:chart>
  <c:spPr>
    <a:solidFill>
      <a:schemeClr val="bg2">
        <a:lumMod val="50000"/>
      </a:schemeClr>
    </a:solidFill>
    <a:ln>
      <a:noFill/>
    </a:ln>
    <a:effectLst/>
  </c:spPr>
  <c:txPr>
    <a:bodyPr/>
    <a:lstStyle/>
    <a:p>
      <a:pPr>
        <a:defRPr/>
      </a:pPr>
      <a:endParaRPr lang="tr-T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tr-TR"/>
  <c:chart>
    <c:autoTitleDeleted val="1"/>
    <c:plotArea>
      <c:layout/>
      <c:barChart>
        <c:barDir val="col"/>
        <c:grouping val="clustered"/>
        <c:ser>
          <c:idx val="1"/>
          <c:order val="0"/>
          <c:tx>
            <c:strRef>
              <c:f>Sayfa1!$C$1</c:f>
              <c:strCache>
                <c:ptCount val="1"/>
                <c:pt idx="0">
                  <c:v>MEAN</c:v>
                </c:pt>
              </c:strCache>
            </c:strRef>
          </c:tx>
          <c:spPr>
            <a:solidFill>
              <a:srgbClr val="FF00FF"/>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tr-TR"/>
              </a:p>
            </c:txPr>
            <c:dLblPos val="outEnd"/>
            <c:showVal val="1"/>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Sayfa1!$A$2:$A$4</c:f>
              <c:strCache>
                <c:ptCount val="3"/>
                <c:pt idx="0">
                  <c:v>1 - 2 (A1)</c:v>
                </c:pt>
                <c:pt idx="1">
                  <c:v>3 - 4 (A2)</c:v>
                </c:pt>
                <c:pt idx="2">
                  <c:v>5 and over (A3)</c:v>
                </c:pt>
              </c:strCache>
            </c:strRef>
          </c:cat>
          <c:val>
            <c:numRef>
              <c:f>Sayfa1!$C$2:$C$4</c:f>
              <c:numCache>
                <c:formatCode>General</c:formatCode>
                <c:ptCount val="3"/>
                <c:pt idx="0">
                  <c:v>60.730000000000011</c:v>
                </c:pt>
                <c:pt idx="1">
                  <c:v>57.949999999999996</c:v>
                </c:pt>
                <c:pt idx="2">
                  <c:v>56.9</c:v>
                </c:pt>
              </c:numCache>
            </c:numRef>
          </c:val>
        </c:ser>
        <c:ser>
          <c:idx val="3"/>
          <c:order val="1"/>
          <c:tx>
            <c:strRef>
              <c:f>Sayfa1!$E$1</c:f>
              <c:strCache>
                <c:ptCount val="1"/>
                <c:pt idx="0">
                  <c:v>MIN</c:v>
                </c:pt>
              </c:strCache>
            </c:strRef>
          </c:tx>
          <c:spPr>
            <a:solidFill>
              <a:srgbClr val="FFFF00"/>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tr-TR"/>
              </a:p>
            </c:txPr>
            <c:dLblPos val="outEnd"/>
            <c:showVal val="1"/>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Sayfa1!$A$2:$A$4</c:f>
              <c:strCache>
                <c:ptCount val="3"/>
                <c:pt idx="0">
                  <c:v>1 - 2 (A1)</c:v>
                </c:pt>
                <c:pt idx="1">
                  <c:v>3 - 4 (A2)</c:v>
                </c:pt>
                <c:pt idx="2">
                  <c:v>5 and over (A3)</c:v>
                </c:pt>
              </c:strCache>
            </c:strRef>
          </c:cat>
          <c:val>
            <c:numRef>
              <c:f>Sayfa1!$E$2:$E$4</c:f>
              <c:numCache>
                <c:formatCode>General</c:formatCode>
                <c:ptCount val="3"/>
                <c:pt idx="0">
                  <c:v>29</c:v>
                </c:pt>
                <c:pt idx="1">
                  <c:v>29</c:v>
                </c:pt>
                <c:pt idx="2">
                  <c:v>25</c:v>
                </c:pt>
              </c:numCache>
            </c:numRef>
          </c:val>
        </c:ser>
        <c:ser>
          <c:idx val="4"/>
          <c:order val="2"/>
          <c:tx>
            <c:strRef>
              <c:f>Sayfa1!$F$1</c:f>
              <c:strCache>
                <c:ptCount val="1"/>
                <c:pt idx="0">
                  <c:v>MAX</c:v>
                </c:pt>
              </c:strCache>
            </c:strRef>
          </c:tx>
          <c:spPr>
            <a:solidFill>
              <a:srgbClr val="00B0F0"/>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tr-TR"/>
              </a:p>
            </c:txPr>
            <c:dLblPos val="outEnd"/>
            <c:showVal val="1"/>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Sayfa1!$A$2:$A$4</c:f>
              <c:strCache>
                <c:ptCount val="3"/>
                <c:pt idx="0">
                  <c:v>1 - 2 (A1)</c:v>
                </c:pt>
                <c:pt idx="1">
                  <c:v>3 - 4 (A2)</c:v>
                </c:pt>
                <c:pt idx="2">
                  <c:v>5 and over (A3)</c:v>
                </c:pt>
              </c:strCache>
            </c:strRef>
          </c:cat>
          <c:val>
            <c:numRef>
              <c:f>Sayfa1!$F$2:$F$4</c:f>
              <c:numCache>
                <c:formatCode>General</c:formatCode>
                <c:ptCount val="3"/>
                <c:pt idx="0">
                  <c:v>80</c:v>
                </c:pt>
                <c:pt idx="1">
                  <c:v>83</c:v>
                </c:pt>
                <c:pt idx="2">
                  <c:v>80</c:v>
                </c:pt>
              </c:numCache>
            </c:numRef>
          </c:val>
        </c:ser>
        <c:axId val="34525952"/>
        <c:axId val="34527488"/>
      </c:barChart>
      <c:catAx>
        <c:axId val="34525952"/>
        <c:scaling>
          <c:orientation val="minMax"/>
        </c:scaling>
        <c:axPos val="b"/>
        <c:numFmt formatCode="General" sourceLinked="1"/>
        <c:maj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tr-TR"/>
          </a:p>
        </c:txPr>
        <c:crossAx val="34527488"/>
        <c:crosses val="autoZero"/>
        <c:auto val="1"/>
        <c:lblAlgn val="ctr"/>
        <c:lblOffset val="100"/>
      </c:catAx>
      <c:valAx>
        <c:axId val="34527488"/>
        <c:scaling>
          <c:orientation val="minMax"/>
        </c:scaling>
        <c:axPos val="l"/>
        <c:majorGridlines>
          <c:spPr>
            <a:ln w="9525" cap="flat" cmpd="sng" algn="ctr">
              <a:solidFill>
                <a:schemeClr val="lt1">
                  <a:lumMod val="95000"/>
                  <a:alpha val="10000"/>
                </a:schemeClr>
              </a:solidFill>
              <a:round/>
            </a:ln>
            <a:effectLst/>
          </c:spPr>
        </c:majorGridlines>
        <c:numFmt formatCode="General" sourceLinked="1"/>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tr-TR"/>
          </a:p>
        </c:txPr>
        <c:crossAx val="34525952"/>
        <c:crosses val="autoZero"/>
        <c:crossBetween val="between"/>
      </c:valAx>
      <c:spPr>
        <a:noFill/>
        <a:ln>
          <a:noFill/>
        </a:ln>
        <a:effectLst/>
      </c:spPr>
    </c:plotArea>
    <c:legend>
      <c:legendPos val="r"/>
      <c:layout/>
      <c:spPr>
        <a:noFill/>
        <a:ln>
          <a:noFill/>
        </a:ln>
        <a:effectLst/>
      </c:spPr>
      <c:txPr>
        <a:bodyPr rot="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tr-TR"/>
        </a:p>
      </c:txPr>
    </c:legend>
    <c:plotVisOnly val="1"/>
    <c:dispBlanksAs val="gap"/>
  </c:chart>
  <c:spPr>
    <a:solidFill>
      <a:srgbClr val="7030A0"/>
    </a:solidFill>
    <a:ln>
      <a:noFill/>
    </a:ln>
    <a:effectLst/>
  </c:spPr>
  <c:txPr>
    <a:bodyPr/>
    <a:lstStyle/>
    <a:p>
      <a:pPr>
        <a:defRPr/>
      </a:pPr>
      <a:endParaRPr lang="tr-T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tr-TR"/>
  <c:chart>
    <c:autoTitleDeleted val="1"/>
    <c:plotArea>
      <c:layout/>
      <c:barChart>
        <c:barDir val="col"/>
        <c:grouping val="clustered"/>
        <c:ser>
          <c:idx val="1"/>
          <c:order val="0"/>
          <c:tx>
            <c:strRef>
              <c:f>Sayfa1!$C$1</c:f>
              <c:strCache>
                <c:ptCount val="1"/>
                <c:pt idx="0">
                  <c:v>MEAN</c:v>
                </c:pt>
              </c:strCache>
            </c:strRef>
          </c:tx>
          <c:spPr>
            <a:solidFill>
              <a:schemeClr val="accent3">
                <a:lumMod val="60000"/>
                <a:lumOff val="40000"/>
              </a:schemeClr>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tr-TR"/>
              </a:p>
            </c:txPr>
            <c:dLblPos val="outEnd"/>
            <c:showVal val="1"/>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Sayfa1!$A$2:$A$4</c:f>
              <c:strCache>
                <c:ptCount val="3"/>
                <c:pt idx="0">
                  <c:v>1 child (A1)</c:v>
                </c:pt>
                <c:pt idx="1">
                  <c:v>2 children (A2)</c:v>
                </c:pt>
                <c:pt idx="2">
                  <c:v>3 children and over (A3)</c:v>
                </c:pt>
              </c:strCache>
            </c:strRef>
          </c:cat>
          <c:val>
            <c:numRef>
              <c:f>Sayfa1!$C$2:$C$4</c:f>
              <c:numCache>
                <c:formatCode>General</c:formatCode>
                <c:ptCount val="3"/>
                <c:pt idx="0">
                  <c:v>60.809999999999995</c:v>
                </c:pt>
                <c:pt idx="1">
                  <c:v>58.15</c:v>
                </c:pt>
                <c:pt idx="2">
                  <c:v>55.13</c:v>
                </c:pt>
              </c:numCache>
            </c:numRef>
          </c:val>
        </c:ser>
        <c:ser>
          <c:idx val="3"/>
          <c:order val="1"/>
          <c:tx>
            <c:strRef>
              <c:f>Sayfa1!$E$1</c:f>
              <c:strCache>
                <c:ptCount val="1"/>
                <c:pt idx="0">
                  <c:v>MIN</c:v>
                </c:pt>
              </c:strCache>
            </c:strRef>
          </c:tx>
          <c:spPr>
            <a:solidFill>
              <a:srgbClr val="FF00FF"/>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tr-TR"/>
              </a:p>
            </c:txPr>
            <c:dLblPos val="outEnd"/>
            <c:showVal val="1"/>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Sayfa1!$A$2:$A$4</c:f>
              <c:strCache>
                <c:ptCount val="3"/>
                <c:pt idx="0">
                  <c:v>1 child (A1)</c:v>
                </c:pt>
                <c:pt idx="1">
                  <c:v>2 children (A2)</c:v>
                </c:pt>
                <c:pt idx="2">
                  <c:v>3 children and over (A3)</c:v>
                </c:pt>
              </c:strCache>
            </c:strRef>
          </c:cat>
          <c:val>
            <c:numRef>
              <c:f>Sayfa1!$E$2:$E$4</c:f>
              <c:numCache>
                <c:formatCode>General</c:formatCode>
                <c:ptCount val="3"/>
                <c:pt idx="0">
                  <c:v>30</c:v>
                </c:pt>
                <c:pt idx="1">
                  <c:v>32</c:v>
                </c:pt>
                <c:pt idx="2">
                  <c:v>25</c:v>
                </c:pt>
              </c:numCache>
            </c:numRef>
          </c:val>
        </c:ser>
        <c:ser>
          <c:idx val="4"/>
          <c:order val="2"/>
          <c:tx>
            <c:strRef>
              <c:f>Sayfa1!$F$1</c:f>
              <c:strCache>
                <c:ptCount val="1"/>
                <c:pt idx="0">
                  <c:v>MAX</c:v>
                </c:pt>
              </c:strCache>
            </c:strRef>
          </c:tx>
          <c:spPr>
            <a:solidFill>
              <a:schemeClr val="accent5">
                <a:lumMod val="60000"/>
                <a:lumOff val="40000"/>
              </a:schemeClr>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tr-TR"/>
              </a:p>
            </c:txPr>
            <c:dLblPos val="outEnd"/>
            <c:showVal val="1"/>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Sayfa1!$A$2:$A$4</c:f>
              <c:strCache>
                <c:ptCount val="3"/>
                <c:pt idx="0">
                  <c:v>1 child (A1)</c:v>
                </c:pt>
                <c:pt idx="1">
                  <c:v>2 children (A2)</c:v>
                </c:pt>
                <c:pt idx="2">
                  <c:v>3 children and over (A3)</c:v>
                </c:pt>
              </c:strCache>
            </c:strRef>
          </c:cat>
          <c:val>
            <c:numRef>
              <c:f>Sayfa1!$F$2:$F$4</c:f>
              <c:numCache>
                <c:formatCode>General</c:formatCode>
                <c:ptCount val="3"/>
                <c:pt idx="0">
                  <c:v>78</c:v>
                </c:pt>
                <c:pt idx="1">
                  <c:v>83</c:v>
                </c:pt>
                <c:pt idx="2">
                  <c:v>80</c:v>
                </c:pt>
              </c:numCache>
            </c:numRef>
          </c:val>
        </c:ser>
        <c:dLbls>
          <c:showVal val="1"/>
        </c:dLbls>
        <c:axId val="34640640"/>
        <c:axId val="34642176"/>
      </c:barChart>
      <c:catAx>
        <c:axId val="34640640"/>
        <c:scaling>
          <c:orientation val="minMax"/>
        </c:scaling>
        <c:axPos val="b"/>
        <c:numFmt formatCode="General" sourceLinked="1"/>
        <c:maj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tr-TR"/>
          </a:p>
        </c:txPr>
        <c:crossAx val="34642176"/>
        <c:crosses val="autoZero"/>
        <c:auto val="1"/>
        <c:lblAlgn val="ctr"/>
        <c:lblOffset val="100"/>
      </c:catAx>
      <c:valAx>
        <c:axId val="34642176"/>
        <c:scaling>
          <c:orientation val="minMax"/>
        </c:scaling>
        <c:axPos val="l"/>
        <c:majorGridlines>
          <c:spPr>
            <a:ln w="9525" cap="flat" cmpd="sng" algn="ctr">
              <a:solidFill>
                <a:schemeClr val="lt1">
                  <a:lumMod val="95000"/>
                  <a:alpha val="10000"/>
                </a:schemeClr>
              </a:solidFill>
              <a:round/>
            </a:ln>
            <a:effectLst/>
          </c:spPr>
        </c:majorGridlines>
        <c:numFmt formatCode="General" sourceLinked="1"/>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tr-TR"/>
          </a:p>
        </c:txPr>
        <c:crossAx val="34640640"/>
        <c:crosses val="autoZero"/>
        <c:crossBetween val="between"/>
      </c:valAx>
      <c:spPr>
        <a:noFill/>
        <a:ln>
          <a:noFill/>
        </a:ln>
        <a:effectLst/>
      </c:spPr>
    </c:plotArea>
    <c:legend>
      <c:legendPos val="r"/>
      <c:layout/>
      <c:spPr>
        <a:noFill/>
        <a:ln>
          <a:noFill/>
        </a:ln>
        <a:effectLst/>
      </c:spPr>
      <c:txPr>
        <a:bodyPr rot="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tr-TR"/>
        </a:p>
      </c:txPr>
    </c:legend>
    <c:plotVisOnly val="1"/>
    <c:dispBlanksAs val="gap"/>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tr-T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tr-TR"/>
  <c:chart>
    <c:autoTitleDeleted val="1"/>
    <c:plotArea>
      <c:layout/>
      <c:barChart>
        <c:barDir val="col"/>
        <c:grouping val="clustered"/>
        <c:ser>
          <c:idx val="1"/>
          <c:order val="0"/>
          <c:tx>
            <c:strRef>
              <c:f>Sayfa1!$C$1</c:f>
              <c:strCache>
                <c:ptCount val="1"/>
                <c:pt idx="0">
                  <c:v>MEAN</c:v>
                </c:pt>
              </c:strCache>
            </c:strRef>
          </c:tx>
          <c:spPr>
            <a:solidFill>
              <a:srgbClr val="FD3621"/>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tr-TR"/>
              </a:p>
            </c:txPr>
            <c:dLblPos val="outEnd"/>
            <c:showVal val="1"/>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Sayfa1!$A$2:$A$4</c:f>
              <c:strCache>
                <c:ptCount val="3"/>
                <c:pt idx="0">
                  <c:v>Happiness (A1)</c:v>
                </c:pt>
                <c:pt idx="1">
                  <c:v>Sadness (A2)</c:v>
                </c:pt>
                <c:pt idx="2">
                  <c:v>Ambivalent emotions(A3)</c:v>
                </c:pt>
              </c:strCache>
            </c:strRef>
          </c:cat>
          <c:val>
            <c:numRef>
              <c:f>Sayfa1!$C$2:$C$4</c:f>
              <c:numCache>
                <c:formatCode>General</c:formatCode>
                <c:ptCount val="3"/>
                <c:pt idx="0">
                  <c:v>60.68</c:v>
                </c:pt>
                <c:pt idx="1">
                  <c:v>53.43</c:v>
                </c:pt>
                <c:pt idx="2">
                  <c:v>59.61</c:v>
                </c:pt>
              </c:numCache>
            </c:numRef>
          </c:val>
        </c:ser>
        <c:ser>
          <c:idx val="3"/>
          <c:order val="1"/>
          <c:tx>
            <c:strRef>
              <c:f>Sayfa1!$E$1</c:f>
              <c:strCache>
                <c:ptCount val="1"/>
                <c:pt idx="0">
                  <c:v>MIN</c:v>
                </c:pt>
              </c:strCache>
            </c:strRef>
          </c:tx>
          <c:spPr>
            <a:solidFill>
              <a:srgbClr val="00B050"/>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tr-TR"/>
              </a:p>
            </c:txPr>
            <c:dLblPos val="outEnd"/>
            <c:showVal val="1"/>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Sayfa1!$A$2:$A$4</c:f>
              <c:strCache>
                <c:ptCount val="3"/>
                <c:pt idx="0">
                  <c:v>Happiness (A1)</c:v>
                </c:pt>
                <c:pt idx="1">
                  <c:v>Sadness (A2)</c:v>
                </c:pt>
                <c:pt idx="2">
                  <c:v>Ambivalent emotions(A3)</c:v>
                </c:pt>
              </c:strCache>
            </c:strRef>
          </c:cat>
          <c:val>
            <c:numRef>
              <c:f>Sayfa1!$E$2:$E$4</c:f>
              <c:numCache>
                <c:formatCode>General</c:formatCode>
                <c:ptCount val="3"/>
                <c:pt idx="0">
                  <c:v>25</c:v>
                </c:pt>
                <c:pt idx="1">
                  <c:v>29</c:v>
                </c:pt>
                <c:pt idx="2">
                  <c:v>29</c:v>
                </c:pt>
              </c:numCache>
            </c:numRef>
          </c:val>
        </c:ser>
        <c:ser>
          <c:idx val="4"/>
          <c:order val="2"/>
          <c:tx>
            <c:strRef>
              <c:f>Sayfa1!$F$1</c:f>
              <c:strCache>
                <c:ptCount val="1"/>
                <c:pt idx="0">
                  <c:v>MAX</c:v>
                </c:pt>
              </c:strCache>
            </c:strRef>
          </c:tx>
          <c:spPr>
            <a:solidFill>
              <a:srgbClr val="00B0F0"/>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tr-TR"/>
              </a:p>
            </c:txPr>
            <c:dLblPos val="outEnd"/>
            <c:showVal val="1"/>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Sayfa1!$A$2:$A$4</c:f>
              <c:strCache>
                <c:ptCount val="3"/>
                <c:pt idx="0">
                  <c:v>Happiness (A1)</c:v>
                </c:pt>
                <c:pt idx="1">
                  <c:v>Sadness (A2)</c:v>
                </c:pt>
                <c:pt idx="2">
                  <c:v>Ambivalent emotions(A3)</c:v>
                </c:pt>
              </c:strCache>
            </c:strRef>
          </c:cat>
          <c:val>
            <c:numRef>
              <c:f>Sayfa1!$F$2:$F$4</c:f>
              <c:numCache>
                <c:formatCode>General</c:formatCode>
                <c:ptCount val="3"/>
                <c:pt idx="0">
                  <c:v>83</c:v>
                </c:pt>
                <c:pt idx="1">
                  <c:v>80</c:v>
                </c:pt>
                <c:pt idx="2">
                  <c:v>76</c:v>
                </c:pt>
              </c:numCache>
            </c:numRef>
          </c:val>
        </c:ser>
        <c:dLbls>
          <c:showVal val="1"/>
        </c:dLbls>
        <c:axId val="34726656"/>
        <c:axId val="34728192"/>
      </c:barChart>
      <c:catAx>
        <c:axId val="34726656"/>
        <c:scaling>
          <c:orientation val="minMax"/>
        </c:scaling>
        <c:axPos val="b"/>
        <c:numFmt formatCode="General" sourceLinked="1"/>
        <c:maj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tr-TR"/>
          </a:p>
        </c:txPr>
        <c:crossAx val="34728192"/>
        <c:crosses val="autoZero"/>
        <c:auto val="1"/>
        <c:lblAlgn val="ctr"/>
        <c:lblOffset val="100"/>
      </c:catAx>
      <c:valAx>
        <c:axId val="34728192"/>
        <c:scaling>
          <c:orientation val="minMax"/>
        </c:scaling>
        <c:axPos val="l"/>
        <c:majorGridlines>
          <c:spPr>
            <a:ln w="9525" cap="flat" cmpd="sng" algn="ctr">
              <a:solidFill>
                <a:schemeClr val="lt1">
                  <a:lumMod val="95000"/>
                  <a:alpha val="10000"/>
                </a:schemeClr>
              </a:solidFill>
              <a:round/>
            </a:ln>
            <a:effectLst/>
          </c:spPr>
        </c:majorGridlines>
        <c:numFmt formatCode="General" sourceLinked="1"/>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tr-TR"/>
          </a:p>
        </c:txPr>
        <c:crossAx val="34726656"/>
        <c:crosses val="autoZero"/>
        <c:crossBetween val="between"/>
      </c:valAx>
      <c:spPr>
        <a:noFill/>
        <a:ln>
          <a:noFill/>
        </a:ln>
        <a:effectLst/>
      </c:spPr>
    </c:plotArea>
    <c:legend>
      <c:legendPos val="r"/>
      <c:layout/>
      <c:spPr>
        <a:noFill/>
        <a:ln>
          <a:noFill/>
        </a:ln>
        <a:effectLst/>
      </c:spPr>
      <c:txPr>
        <a:bodyPr rot="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tr-TR"/>
        </a:p>
      </c:txPr>
    </c:legend>
    <c:plotVisOnly val="1"/>
    <c:dispBlanksAs val="gap"/>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tr-T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tr-TR"/>
  <c:chart>
    <c:autoTitleDeleted val="1"/>
    <c:view3D>
      <c:rotY val="0"/>
      <c:perspective val="30"/>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1"/>
          <c:order val="0"/>
          <c:tx>
            <c:strRef>
              <c:f>Sayfa1!$C$1</c:f>
              <c:strCache>
                <c:ptCount val="1"/>
                <c:pt idx="0">
                  <c:v>MEAN</c:v>
                </c:pt>
              </c:strCache>
            </c:strRef>
          </c:tx>
          <c:spPr>
            <a:solidFill>
              <a:srgbClr val="FFFF00"/>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tr-TR"/>
              </a:p>
            </c:txPr>
            <c:showVal val="1"/>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Sayfa1!$A$2:$A$3</c:f>
              <c:strCache>
                <c:ptCount val="2"/>
                <c:pt idx="0">
                  <c:v>Yes</c:v>
                </c:pt>
                <c:pt idx="1">
                  <c:v>No</c:v>
                </c:pt>
              </c:strCache>
            </c:strRef>
          </c:cat>
          <c:val>
            <c:numRef>
              <c:f>Sayfa1!$C$2:$C$3</c:f>
              <c:numCache>
                <c:formatCode>General</c:formatCode>
                <c:ptCount val="2"/>
                <c:pt idx="0">
                  <c:v>61.620000000000012</c:v>
                </c:pt>
                <c:pt idx="1">
                  <c:v>55.04</c:v>
                </c:pt>
              </c:numCache>
            </c:numRef>
          </c:val>
          <c:shape val="cone"/>
        </c:ser>
        <c:ser>
          <c:idx val="3"/>
          <c:order val="1"/>
          <c:tx>
            <c:strRef>
              <c:f>Sayfa1!$E$1</c:f>
              <c:strCache>
                <c:ptCount val="1"/>
                <c:pt idx="0">
                  <c:v>MIN</c:v>
                </c:pt>
              </c:strCache>
            </c:strRef>
          </c:tx>
          <c:spPr>
            <a:solidFill>
              <a:srgbClr val="00B050"/>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tr-TR"/>
              </a:p>
            </c:txPr>
            <c:showVal val="1"/>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Sayfa1!$A$2:$A$3</c:f>
              <c:strCache>
                <c:ptCount val="2"/>
                <c:pt idx="0">
                  <c:v>Yes</c:v>
                </c:pt>
                <c:pt idx="1">
                  <c:v>No</c:v>
                </c:pt>
              </c:strCache>
            </c:strRef>
          </c:cat>
          <c:val>
            <c:numRef>
              <c:f>Sayfa1!$E$2:$E$3</c:f>
              <c:numCache>
                <c:formatCode>General</c:formatCode>
                <c:ptCount val="2"/>
                <c:pt idx="0">
                  <c:v>39</c:v>
                </c:pt>
                <c:pt idx="1">
                  <c:v>25</c:v>
                </c:pt>
              </c:numCache>
            </c:numRef>
          </c:val>
          <c:shape val="cone"/>
        </c:ser>
        <c:ser>
          <c:idx val="4"/>
          <c:order val="2"/>
          <c:tx>
            <c:strRef>
              <c:f>Sayfa1!$F$1</c:f>
              <c:strCache>
                <c:ptCount val="1"/>
                <c:pt idx="0">
                  <c:v>MAX</c:v>
                </c:pt>
              </c:strCache>
            </c:strRef>
          </c:tx>
          <c:spPr>
            <a:solidFill>
              <a:srgbClr val="00B0F0"/>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tr-TR"/>
              </a:p>
            </c:txPr>
            <c:showVal val="1"/>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Sayfa1!$A$2:$A$3</c:f>
              <c:strCache>
                <c:ptCount val="2"/>
                <c:pt idx="0">
                  <c:v>Yes</c:v>
                </c:pt>
                <c:pt idx="1">
                  <c:v>No</c:v>
                </c:pt>
              </c:strCache>
            </c:strRef>
          </c:cat>
          <c:val>
            <c:numRef>
              <c:f>Sayfa1!$F$2:$F$3</c:f>
              <c:numCache>
                <c:formatCode>General</c:formatCode>
                <c:ptCount val="2"/>
                <c:pt idx="0">
                  <c:v>78</c:v>
                </c:pt>
                <c:pt idx="1">
                  <c:v>83</c:v>
                </c:pt>
              </c:numCache>
            </c:numRef>
          </c:val>
          <c:shape val="cone"/>
        </c:ser>
        <c:gapDepth val="0"/>
        <c:shape val="box"/>
        <c:axId val="34813056"/>
        <c:axId val="34814592"/>
        <c:axId val="0"/>
      </c:bar3DChart>
      <c:catAx>
        <c:axId val="34813056"/>
        <c:scaling>
          <c:orientation val="minMax"/>
        </c:scaling>
        <c:axPos val="b"/>
        <c:numFmt formatCode="General" sourceLinked="1"/>
        <c:maj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tr-TR"/>
          </a:p>
        </c:txPr>
        <c:crossAx val="34814592"/>
        <c:crosses val="autoZero"/>
        <c:auto val="1"/>
        <c:lblAlgn val="ctr"/>
        <c:lblOffset val="100"/>
      </c:catAx>
      <c:valAx>
        <c:axId val="34814592"/>
        <c:scaling>
          <c:orientation val="minMax"/>
        </c:scaling>
        <c:axPos val="l"/>
        <c:majorGridlines>
          <c:spPr>
            <a:ln w="9525" cap="flat" cmpd="sng" algn="ctr">
              <a:solidFill>
                <a:schemeClr val="lt1">
                  <a:lumMod val="95000"/>
                  <a:alpha val="10000"/>
                </a:schemeClr>
              </a:solidFill>
              <a:round/>
            </a:ln>
            <a:effectLst/>
          </c:spPr>
        </c:majorGridlines>
        <c:numFmt formatCode="General" sourceLinked="1"/>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tr-TR"/>
          </a:p>
        </c:txPr>
        <c:crossAx val="34813056"/>
        <c:crosses val="autoZero"/>
        <c:crossBetween val="between"/>
      </c:valAx>
      <c:spPr>
        <a:noFill/>
        <a:ln>
          <a:noFill/>
        </a:ln>
        <a:effectLst/>
      </c:spPr>
    </c:plotArea>
    <c:legend>
      <c:legendPos val="r"/>
      <c:layout/>
      <c:spPr>
        <a:noFill/>
        <a:ln>
          <a:noFill/>
        </a:ln>
        <a:effectLst/>
      </c:spPr>
      <c:txPr>
        <a:bodyPr rot="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tr-TR"/>
        </a:p>
      </c:txPr>
    </c:legend>
    <c:plotVisOnly val="1"/>
    <c:dispBlanksAs val="gap"/>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tr-T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tr-TR"/>
  <c:chart>
    <c:autoTitleDeleted val="1"/>
    <c:view3D>
      <c:rotY val="0"/>
      <c:perspective val="30"/>
    </c:view3D>
    <c:floor>
      <c:spPr>
        <a:noFill/>
        <a:ln>
          <a:noFill/>
        </a:ln>
        <a:effectLst/>
        <a:sp3d/>
      </c:spPr>
    </c:floor>
    <c:sideWall>
      <c:spPr>
        <a:noFill/>
        <a:ln>
          <a:solidFill>
            <a:schemeClr val="bg1"/>
          </a:solidFill>
        </a:ln>
        <a:effectLst/>
        <a:sp3d>
          <a:contourClr>
            <a:schemeClr val="bg1"/>
          </a:contourClr>
        </a:sp3d>
      </c:spPr>
    </c:sideWall>
    <c:backWall>
      <c:spPr>
        <a:noFill/>
        <a:ln>
          <a:solidFill>
            <a:schemeClr val="bg1"/>
          </a:solidFill>
        </a:ln>
        <a:effectLst/>
        <a:sp3d>
          <a:contourClr>
            <a:schemeClr val="bg1"/>
          </a:contourClr>
        </a:sp3d>
      </c:spPr>
    </c:backWall>
    <c:plotArea>
      <c:layout/>
      <c:bar3DChart>
        <c:barDir val="col"/>
        <c:grouping val="clustered"/>
        <c:ser>
          <c:idx val="1"/>
          <c:order val="0"/>
          <c:tx>
            <c:strRef>
              <c:f>Sayfa1!$C$1</c:f>
              <c:strCache>
                <c:ptCount val="1"/>
                <c:pt idx="0">
                  <c:v>MEAN</c:v>
                </c:pt>
              </c:strCache>
            </c:strRef>
          </c:tx>
          <c:spPr>
            <a:gradFill rotWithShape="1">
              <a:gsLst>
                <a:gs pos="0">
                  <a:schemeClr val="accent5">
                    <a:tint val="98000"/>
                    <a:hueMod val="94000"/>
                    <a:satMod val="130000"/>
                    <a:lumMod val="138000"/>
                  </a:schemeClr>
                </a:gs>
                <a:gs pos="100000">
                  <a:schemeClr val="accent5">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tr-TR"/>
              </a:p>
            </c:txPr>
            <c:showVal val="1"/>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Sayfa1!$A$2:$A$3</c:f>
              <c:strCache>
                <c:ptCount val="2"/>
                <c:pt idx="0">
                  <c:v>Used</c:v>
                </c:pt>
                <c:pt idx="1">
                  <c:v>Not Used</c:v>
                </c:pt>
              </c:strCache>
            </c:strRef>
          </c:cat>
          <c:val>
            <c:numRef>
              <c:f>Sayfa1!$C$2:$C$3</c:f>
              <c:numCache>
                <c:formatCode>General</c:formatCode>
                <c:ptCount val="2"/>
                <c:pt idx="0">
                  <c:v>52.17</c:v>
                </c:pt>
                <c:pt idx="1">
                  <c:v>59.54</c:v>
                </c:pt>
              </c:numCache>
            </c:numRef>
          </c:val>
          <c:shape val="cylinder"/>
        </c:ser>
        <c:ser>
          <c:idx val="3"/>
          <c:order val="1"/>
          <c:tx>
            <c:strRef>
              <c:f>Sayfa1!$E$1</c:f>
              <c:strCache>
                <c:ptCount val="1"/>
                <c:pt idx="0">
                  <c:v>MIN</c:v>
                </c:pt>
              </c:strCache>
            </c:strRef>
          </c:tx>
          <c:spPr>
            <a:gradFill rotWithShape="1">
              <a:gsLst>
                <a:gs pos="0">
                  <a:schemeClr val="accent6">
                    <a:lumMod val="60000"/>
                    <a:tint val="98000"/>
                    <a:hueMod val="94000"/>
                    <a:satMod val="130000"/>
                    <a:lumMod val="138000"/>
                  </a:schemeClr>
                </a:gs>
                <a:gs pos="100000">
                  <a:schemeClr val="accent6">
                    <a:lumMod val="6000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tr-TR"/>
              </a:p>
            </c:txPr>
            <c:showVal val="1"/>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Sayfa1!$A$2:$A$3</c:f>
              <c:strCache>
                <c:ptCount val="2"/>
                <c:pt idx="0">
                  <c:v>Used</c:v>
                </c:pt>
                <c:pt idx="1">
                  <c:v>Not Used</c:v>
                </c:pt>
              </c:strCache>
            </c:strRef>
          </c:cat>
          <c:val>
            <c:numRef>
              <c:f>Sayfa1!$E$2:$E$3</c:f>
              <c:numCache>
                <c:formatCode>General</c:formatCode>
                <c:ptCount val="2"/>
                <c:pt idx="0">
                  <c:v>22</c:v>
                </c:pt>
                <c:pt idx="1">
                  <c:v>29</c:v>
                </c:pt>
              </c:numCache>
            </c:numRef>
          </c:val>
          <c:shape val="cylinder"/>
        </c:ser>
        <c:ser>
          <c:idx val="4"/>
          <c:order val="2"/>
          <c:tx>
            <c:strRef>
              <c:f>Sayfa1!$F$1</c:f>
              <c:strCache>
                <c:ptCount val="1"/>
                <c:pt idx="0">
                  <c:v>MAX</c:v>
                </c:pt>
              </c:strCache>
            </c:strRef>
          </c:tx>
          <c:spPr>
            <a:gradFill rotWithShape="1">
              <a:gsLst>
                <a:gs pos="0">
                  <a:schemeClr val="accent5">
                    <a:lumMod val="60000"/>
                    <a:tint val="98000"/>
                    <a:hueMod val="94000"/>
                    <a:satMod val="130000"/>
                    <a:lumMod val="138000"/>
                  </a:schemeClr>
                </a:gs>
                <a:gs pos="100000">
                  <a:schemeClr val="accent5">
                    <a:lumMod val="6000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tr-TR"/>
              </a:p>
            </c:txPr>
            <c:showVal val="1"/>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Sayfa1!$A$2:$A$3</c:f>
              <c:strCache>
                <c:ptCount val="2"/>
                <c:pt idx="0">
                  <c:v>Used</c:v>
                </c:pt>
                <c:pt idx="1">
                  <c:v>Not Used</c:v>
                </c:pt>
              </c:strCache>
            </c:strRef>
          </c:cat>
          <c:val>
            <c:numRef>
              <c:f>Sayfa1!$F$2:$F$3</c:f>
              <c:numCache>
                <c:formatCode>General</c:formatCode>
                <c:ptCount val="2"/>
                <c:pt idx="0">
                  <c:v>72</c:v>
                </c:pt>
                <c:pt idx="1">
                  <c:v>83</c:v>
                </c:pt>
              </c:numCache>
            </c:numRef>
          </c:val>
          <c:shape val="cylinder"/>
        </c:ser>
        <c:dLbls>
          <c:showVal val="1"/>
        </c:dLbls>
        <c:shape val="box"/>
        <c:axId val="34940416"/>
        <c:axId val="34941952"/>
        <c:axId val="0"/>
      </c:bar3DChart>
      <c:catAx>
        <c:axId val="34940416"/>
        <c:scaling>
          <c:orientation val="minMax"/>
        </c:scaling>
        <c:axPos val="b"/>
        <c:numFmt formatCode="General" sourceLinked="1"/>
        <c:maj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tr-TR"/>
          </a:p>
        </c:txPr>
        <c:crossAx val="34941952"/>
        <c:crosses val="autoZero"/>
        <c:auto val="1"/>
        <c:lblAlgn val="ctr"/>
        <c:lblOffset val="100"/>
      </c:catAx>
      <c:valAx>
        <c:axId val="34941952"/>
        <c:scaling>
          <c:orientation val="minMax"/>
        </c:scaling>
        <c:axPos val="l"/>
        <c:majorGridlines>
          <c:spPr>
            <a:ln w="9525" cap="flat" cmpd="sng" algn="ctr">
              <a:solidFill>
                <a:schemeClr val="lt1">
                  <a:lumMod val="95000"/>
                  <a:alpha val="10000"/>
                </a:schemeClr>
              </a:solidFill>
              <a:round/>
            </a:ln>
            <a:effectLst/>
          </c:spPr>
        </c:majorGridlines>
        <c:numFmt formatCode="General" sourceLinked="1"/>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tr-TR"/>
          </a:p>
        </c:txPr>
        <c:crossAx val="34940416"/>
        <c:crosses val="autoZero"/>
        <c:crossBetween val="between"/>
      </c:valAx>
      <c:spPr>
        <a:noFill/>
        <a:ln>
          <a:noFill/>
        </a:ln>
        <a:effectLst/>
      </c:spPr>
    </c:plotArea>
    <c:legend>
      <c:legendPos val="r"/>
      <c:layout/>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tr-TR"/>
        </a:p>
      </c:txPr>
    </c:legend>
    <c:plotVisOnly val="1"/>
    <c:dispBlanksAs val="gap"/>
  </c:chart>
  <c:spPr>
    <a:solidFill>
      <a:srgbClr val="66FFFF"/>
    </a:solidFill>
    <a:ln>
      <a:noFill/>
    </a:ln>
    <a:effectLst/>
  </c:spPr>
  <c:txPr>
    <a:bodyPr/>
    <a:lstStyle/>
    <a:p>
      <a:pPr>
        <a:defRPr/>
      </a:pPr>
      <a:endParaRPr lang="tr-TR"/>
    </a:p>
  </c:txPr>
  <c:externalData r:id="rId1"/>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1197"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33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22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tx1"/>
    </cs:fontRef>
    <cs:spPr>
      <a:sp3d/>
    </cs:spPr>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44CFE7-8101-42C2-92EE-94E7879D07BD}" type="datetimeFigureOut">
              <a:rPr lang="tr-TR" smtClean="0"/>
              <a:pPr/>
              <a:t>28.07.2015</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1AF239-F28B-418A-859F-F889A18DFF0A}" type="slidenum">
              <a:rPr lang="tr-TR" smtClean="0"/>
              <a:pPr/>
              <a:t>‹#›</a:t>
            </a:fld>
            <a:endParaRPr lang="tr-TR"/>
          </a:p>
        </p:txBody>
      </p:sp>
    </p:spTree>
    <p:extLst>
      <p:ext uri="{BB962C8B-B14F-4D97-AF65-F5344CB8AC3E}">
        <p14:creationId xmlns:p14="http://schemas.microsoft.com/office/powerpoint/2010/main" xmlns="" val="2529017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64E9BF-5028-4B0B-AFDD-EC830D6CA87B}" type="datetimeFigureOut">
              <a:rPr lang="tr-TR" smtClean="0"/>
              <a:pPr/>
              <a:t>28.07.2015</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27F6F9-F794-4AE2-A6AA-33E941C78A9E}" type="slidenum">
              <a:rPr lang="tr-TR" smtClean="0"/>
              <a:pPr/>
              <a:t>‹#›</a:t>
            </a:fld>
            <a:endParaRPr lang="tr-TR"/>
          </a:p>
        </p:txBody>
      </p:sp>
    </p:spTree>
    <p:extLst>
      <p:ext uri="{BB962C8B-B14F-4D97-AF65-F5344CB8AC3E}">
        <p14:creationId xmlns:p14="http://schemas.microsoft.com/office/powerpoint/2010/main" xmlns="" val="1754584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tr-TR" smtClean="0">
              <a:latin typeface="Arial" panose="020B0604020202020204" pitchFamily="34" charset="0"/>
            </a:endParaRPr>
          </a:p>
        </p:txBody>
      </p:sp>
    </p:spTree>
    <p:extLst>
      <p:ext uri="{BB962C8B-B14F-4D97-AF65-F5344CB8AC3E}">
        <p14:creationId xmlns:p14="http://schemas.microsoft.com/office/powerpoint/2010/main" xmlns="" val="1110909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tr-TR" smtClean="0">
              <a:latin typeface="Arial" panose="020B0604020202020204" pitchFamily="34" charset="0"/>
            </a:endParaRPr>
          </a:p>
        </p:txBody>
      </p:sp>
    </p:spTree>
    <p:extLst>
      <p:ext uri="{BB962C8B-B14F-4D97-AF65-F5344CB8AC3E}">
        <p14:creationId xmlns:p14="http://schemas.microsoft.com/office/powerpoint/2010/main" xmlns="" val="890605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tr-TR" smtClean="0">
              <a:latin typeface="Arial" panose="020B0604020202020204" pitchFamily="34" charset="0"/>
            </a:endParaRPr>
          </a:p>
        </p:txBody>
      </p:sp>
    </p:spTree>
    <p:extLst>
      <p:ext uri="{BB962C8B-B14F-4D97-AF65-F5344CB8AC3E}">
        <p14:creationId xmlns:p14="http://schemas.microsoft.com/office/powerpoint/2010/main" xmlns="" val="868996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tr-TR" smtClean="0">
              <a:latin typeface="Arial" panose="020B0604020202020204" pitchFamily="34" charset="0"/>
            </a:endParaRPr>
          </a:p>
        </p:txBody>
      </p:sp>
    </p:spTree>
    <p:extLst>
      <p:ext uri="{BB962C8B-B14F-4D97-AF65-F5344CB8AC3E}">
        <p14:creationId xmlns:p14="http://schemas.microsoft.com/office/powerpoint/2010/main" xmlns="" val="2553642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tr-TR" smtClean="0">
              <a:latin typeface="Arial" panose="020B0604020202020204" pitchFamily="34" charset="0"/>
            </a:endParaRPr>
          </a:p>
        </p:txBody>
      </p:sp>
    </p:spTree>
    <p:extLst>
      <p:ext uri="{BB962C8B-B14F-4D97-AF65-F5344CB8AC3E}">
        <p14:creationId xmlns:p14="http://schemas.microsoft.com/office/powerpoint/2010/main" xmlns="" val="3285246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tr-TR" smtClean="0">
              <a:latin typeface="Arial" panose="020B0604020202020204" pitchFamily="34" charset="0"/>
            </a:endParaRPr>
          </a:p>
        </p:txBody>
      </p:sp>
    </p:spTree>
    <p:extLst>
      <p:ext uri="{BB962C8B-B14F-4D97-AF65-F5344CB8AC3E}">
        <p14:creationId xmlns:p14="http://schemas.microsoft.com/office/powerpoint/2010/main" xmlns="" val="2048929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tr-TR" smtClean="0">
              <a:latin typeface="Arial" panose="020B0604020202020204" pitchFamily="34" charset="0"/>
            </a:endParaRPr>
          </a:p>
        </p:txBody>
      </p:sp>
    </p:spTree>
    <p:extLst>
      <p:ext uri="{BB962C8B-B14F-4D97-AF65-F5344CB8AC3E}">
        <p14:creationId xmlns:p14="http://schemas.microsoft.com/office/powerpoint/2010/main" xmlns="" val="3419828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tr-TR" smtClean="0">
              <a:latin typeface="Arial" panose="020B0604020202020204" pitchFamily="34" charset="0"/>
            </a:endParaRPr>
          </a:p>
        </p:txBody>
      </p:sp>
    </p:spTree>
    <p:extLst>
      <p:ext uri="{BB962C8B-B14F-4D97-AF65-F5344CB8AC3E}">
        <p14:creationId xmlns:p14="http://schemas.microsoft.com/office/powerpoint/2010/main" xmlns="" val="1577601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tr-TR" smtClean="0">
              <a:latin typeface="Arial" panose="020B0604020202020204" pitchFamily="34" charset="0"/>
            </a:endParaRPr>
          </a:p>
        </p:txBody>
      </p:sp>
    </p:spTree>
    <p:extLst>
      <p:ext uri="{BB962C8B-B14F-4D97-AF65-F5344CB8AC3E}">
        <p14:creationId xmlns:p14="http://schemas.microsoft.com/office/powerpoint/2010/main" xmlns="" val="1294809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tr-TR" smtClean="0">
              <a:latin typeface="Arial" panose="020B0604020202020204" pitchFamily="34" charset="0"/>
            </a:endParaRPr>
          </a:p>
        </p:txBody>
      </p:sp>
    </p:spTree>
    <p:extLst>
      <p:ext uri="{BB962C8B-B14F-4D97-AF65-F5344CB8AC3E}">
        <p14:creationId xmlns:p14="http://schemas.microsoft.com/office/powerpoint/2010/main" xmlns="" val="2846848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tr-TR" smtClean="0">
              <a:latin typeface="Arial" panose="020B0604020202020204" pitchFamily="34" charset="0"/>
            </a:endParaRPr>
          </a:p>
        </p:txBody>
      </p:sp>
    </p:spTree>
    <p:extLst>
      <p:ext uri="{BB962C8B-B14F-4D97-AF65-F5344CB8AC3E}">
        <p14:creationId xmlns:p14="http://schemas.microsoft.com/office/powerpoint/2010/main" xmlns="" val="2739879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tr-TR" smtClean="0">
              <a:latin typeface="Arial" panose="020B0604020202020204" pitchFamily="34" charset="0"/>
            </a:endParaRPr>
          </a:p>
        </p:txBody>
      </p:sp>
    </p:spTree>
    <p:extLst>
      <p:ext uri="{BB962C8B-B14F-4D97-AF65-F5344CB8AC3E}">
        <p14:creationId xmlns:p14="http://schemas.microsoft.com/office/powerpoint/2010/main" xmlns="" val="2389904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tr-TR" smtClean="0">
              <a:latin typeface="Arial" panose="020B0604020202020204" pitchFamily="34" charset="0"/>
            </a:endParaRPr>
          </a:p>
        </p:txBody>
      </p:sp>
    </p:spTree>
    <p:extLst>
      <p:ext uri="{BB962C8B-B14F-4D97-AF65-F5344CB8AC3E}">
        <p14:creationId xmlns:p14="http://schemas.microsoft.com/office/powerpoint/2010/main" xmlns="" val="968395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28.07.2015</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dirty="0"/>
          </a:p>
        </p:txBody>
      </p:sp>
    </p:spTree>
    <p:extLst>
      <p:ext uri="{BB962C8B-B14F-4D97-AF65-F5344CB8AC3E}">
        <p14:creationId xmlns:p14="http://schemas.microsoft.com/office/powerpoint/2010/main" xmlns="" val="167271035"/>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tr-TR" smtClean="0"/>
              <a:t>Asıl başlık stili için tıklatın</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A23720DD-5B6D-40BF-8493-A6B52D484E6B}" type="datetimeFigureOut">
              <a:rPr lang="tr-TR" smtClean="0"/>
              <a:pPr/>
              <a:t>28.07.2015</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dirty="0"/>
          </a:p>
        </p:txBody>
      </p:sp>
    </p:spTree>
    <p:extLst>
      <p:ext uri="{BB962C8B-B14F-4D97-AF65-F5344CB8AC3E}">
        <p14:creationId xmlns:p14="http://schemas.microsoft.com/office/powerpoint/2010/main" xmlns="" val="3395964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28.07.2015</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dirty="0"/>
          </a:p>
        </p:txBody>
      </p:sp>
    </p:spTree>
    <p:extLst>
      <p:ext uri="{BB962C8B-B14F-4D97-AF65-F5344CB8AC3E}">
        <p14:creationId xmlns:p14="http://schemas.microsoft.com/office/powerpoint/2010/main" xmlns="" val="3966996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28.07.2015</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4282025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28.07.2015</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dirty="0"/>
          </a:p>
        </p:txBody>
      </p:sp>
    </p:spTree>
    <p:extLst>
      <p:ext uri="{BB962C8B-B14F-4D97-AF65-F5344CB8AC3E}">
        <p14:creationId xmlns:p14="http://schemas.microsoft.com/office/powerpoint/2010/main" xmlns="" val="2529963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28.07.2015</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2461759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28.07.2015</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dirty="0"/>
          </a:p>
        </p:txBody>
      </p:sp>
    </p:spTree>
    <p:extLst>
      <p:ext uri="{BB962C8B-B14F-4D97-AF65-F5344CB8AC3E}">
        <p14:creationId xmlns:p14="http://schemas.microsoft.com/office/powerpoint/2010/main" xmlns="" val="1256901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28.07.2015</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dirty="0"/>
          </a:p>
        </p:txBody>
      </p:sp>
    </p:spTree>
    <p:extLst>
      <p:ext uri="{BB962C8B-B14F-4D97-AF65-F5344CB8AC3E}">
        <p14:creationId xmlns:p14="http://schemas.microsoft.com/office/powerpoint/2010/main" xmlns="" val="3430799043"/>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28.07.2015</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dirty="0"/>
          </a:p>
        </p:txBody>
      </p:sp>
    </p:spTree>
    <p:extLst>
      <p:ext uri="{BB962C8B-B14F-4D97-AF65-F5344CB8AC3E}">
        <p14:creationId xmlns:p14="http://schemas.microsoft.com/office/powerpoint/2010/main" xmlns="" val="1772683911"/>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Başlık ve Grafik">
    <p:spTree>
      <p:nvGrpSpPr>
        <p:cNvPr id="1" name=""/>
        <p:cNvGrpSpPr/>
        <p:nvPr/>
      </p:nvGrpSpPr>
      <p:grpSpPr>
        <a:xfrm>
          <a:off x="0" y="0"/>
          <a:ext cx="0" cy="0"/>
          <a:chOff x="0" y="0"/>
          <a:chExt cx="0" cy="0"/>
        </a:xfrm>
      </p:grpSpPr>
      <p:sp>
        <p:nvSpPr>
          <p:cNvPr id="2" name="1 Başlık"/>
          <p:cNvSpPr>
            <a:spLocks noGrp="1"/>
          </p:cNvSpPr>
          <p:nvPr>
            <p:ph type="title"/>
          </p:nvPr>
        </p:nvSpPr>
        <p:spPr>
          <a:xfrm>
            <a:off x="1600200" y="304800"/>
            <a:ext cx="7239000" cy="914400"/>
          </a:xfrm>
        </p:spPr>
        <p:txBody>
          <a:bodyPr/>
          <a:lstStyle/>
          <a:p>
            <a:r>
              <a:rPr lang="tr-TR" smtClean="0"/>
              <a:t>Asıl başlık stili için tıklatın</a:t>
            </a:r>
            <a:endParaRPr lang="tr-TR"/>
          </a:p>
        </p:txBody>
      </p:sp>
      <p:sp>
        <p:nvSpPr>
          <p:cNvPr id="3" name="2 Grafik Yer Tutucusu"/>
          <p:cNvSpPr>
            <a:spLocks noGrp="1"/>
          </p:cNvSpPr>
          <p:nvPr>
            <p:ph type="chart" idx="1"/>
          </p:nvPr>
        </p:nvSpPr>
        <p:spPr>
          <a:xfrm>
            <a:off x="1600200" y="1371600"/>
            <a:ext cx="7239000" cy="4724400"/>
          </a:xfrm>
        </p:spPr>
        <p:txBody>
          <a:bodyPr/>
          <a:lstStyle/>
          <a:p>
            <a:pPr lvl="0"/>
            <a:endParaRPr lang="tr-TR" noProof="0"/>
          </a:p>
        </p:txBody>
      </p:sp>
      <p:sp>
        <p:nvSpPr>
          <p:cNvPr id="4" name="Rectangle 4"/>
          <p:cNvSpPr>
            <a:spLocks noGrp="1" noChangeArrowheads="1"/>
          </p:cNvSpPr>
          <p:nvPr>
            <p:ph type="dt" sz="half" idx="10"/>
          </p:nvPr>
        </p:nvSpPr>
        <p:spPr>
          <a:ln/>
        </p:spPr>
        <p:txBody>
          <a:bodyPr/>
          <a:lstStyle>
            <a:lvl1pPr>
              <a:defRPr/>
            </a:lvl1pPr>
          </a:lstStyle>
          <a:p>
            <a:pPr>
              <a:defRPr/>
            </a:pPr>
            <a:fld id="{A74F7250-ABEC-4E41-9752-34422AA9E8A2}" type="datetime1">
              <a:rPr lang="en-US"/>
              <a:pPr>
                <a:defRPr/>
              </a:pPr>
              <a:t>7/28/2015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457FB2C-C445-494D-BCB0-0455CEB91144}" type="slidenum">
              <a:rPr lang="en-US" altLang="tr-TR"/>
              <a:pPr/>
              <a:t>‹#›</a:t>
            </a:fld>
            <a:endParaRPr lang="en-US" altLang="tr-TR"/>
          </a:p>
        </p:txBody>
      </p:sp>
    </p:spTree>
    <p:extLst>
      <p:ext uri="{BB962C8B-B14F-4D97-AF65-F5344CB8AC3E}">
        <p14:creationId xmlns:p14="http://schemas.microsoft.com/office/powerpoint/2010/main" xmlns="" val="4192425160"/>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1600200" y="304800"/>
            <a:ext cx="7239000" cy="9144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1600200" y="1371600"/>
            <a:ext cx="7239000" cy="4724400"/>
          </a:xfrm>
        </p:spPr>
        <p:txBody>
          <a:bodyPr/>
          <a:lstStyle/>
          <a:p>
            <a:pPr lvl="0"/>
            <a:endParaRPr lang="tr-TR" noProof="0" smtClean="0"/>
          </a:p>
        </p:txBody>
      </p:sp>
      <p:sp>
        <p:nvSpPr>
          <p:cNvPr id="4" name="Rectangle 4"/>
          <p:cNvSpPr>
            <a:spLocks noGrp="1" noChangeArrowheads="1"/>
          </p:cNvSpPr>
          <p:nvPr>
            <p:ph type="dt" sz="half" idx="10"/>
          </p:nvPr>
        </p:nvSpPr>
        <p:spPr>
          <a:ln/>
        </p:spPr>
        <p:txBody>
          <a:bodyPr/>
          <a:lstStyle>
            <a:lvl1pPr>
              <a:defRPr/>
            </a:lvl1pPr>
          </a:lstStyle>
          <a:p>
            <a:pPr>
              <a:defRPr/>
            </a:pPr>
            <a:fld id="{64BAB6DB-B7A7-4738-ABF0-0DA8D11E4C50}" type="datetime1">
              <a:rPr lang="en-US"/>
              <a:pPr>
                <a:defRPr/>
              </a:pPr>
              <a:t>7/28/2015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F4B1AE9-0FDA-4578-BF4C-602CEB3C7923}" type="slidenum">
              <a:rPr lang="en-US" altLang="tr-TR"/>
              <a:pPr/>
              <a:t>‹#›</a:t>
            </a:fld>
            <a:endParaRPr lang="en-US" altLang="tr-TR"/>
          </a:p>
        </p:txBody>
      </p:sp>
    </p:spTree>
    <p:extLst>
      <p:ext uri="{BB962C8B-B14F-4D97-AF65-F5344CB8AC3E}">
        <p14:creationId xmlns:p14="http://schemas.microsoft.com/office/powerpoint/2010/main" xmlns="" val="3929592762"/>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28.07.2015</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dirty="0"/>
          </a:p>
        </p:txBody>
      </p:sp>
      <p:pic>
        <p:nvPicPr>
          <p:cNvPr id="7" name="Resim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100391" y="0"/>
            <a:ext cx="1043609" cy="1040360"/>
          </a:xfrm>
          <a:prstGeom prst="rect">
            <a:avLst/>
          </a:prstGeom>
        </p:spPr>
      </p:pic>
    </p:spTree>
    <p:extLst>
      <p:ext uri="{BB962C8B-B14F-4D97-AF65-F5344CB8AC3E}">
        <p14:creationId xmlns:p14="http://schemas.microsoft.com/office/powerpoint/2010/main" xmlns="" val="4264517252"/>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28.07.2015</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dirty="0"/>
          </a:p>
        </p:txBody>
      </p:sp>
    </p:spTree>
    <p:extLst>
      <p:ext uri="{BB962C8B-B14F-4D97-AF65-F5344CB8AC3E}">
        <p14:creationId xmlns:p14="http://schemas.microsoft.com/office/powerpoint/2010/main" xmlns="" val="501859283"/>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smtClean="0"/>
              <a:t>Asıl başlık stili için tıklatın</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pPr/>
              <a:t>28.07.2015</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dirty="0"/>
          </a:p>
        </p:txBody>
      </p:sp>
    </p:spTree>
    <p:extLst>
      <p:ext uri="{BB962C8B-B14F-4D97-AF65-F5344CB8AC3E}">
        <p14:creationId xmlns:p14="http://schemas.microsoft.com/office/powerpoint/2010/main" xmlns="" val="866812786"/>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pPr/>
              <a:t>28.07.2015</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dirty="0"/>
          </a:p>
        </p:txBody>
      </p:sp>
    </p:spTree>
    <p:extLst>
      <p:ext uri="{BB962C8B-B14F-4D97-AF65-F5344CB8AC3E}">
        <p14:creationId xmlns:p14="http://schemas.microsoft.com/office/powerpoint/2010/main" xmlns="" val="19195983"/>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pPr/>
              <a:t>28.07.2015</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dirty="0"/>
          </a:p>
        </p:txBody>
      </p:sp>
    </p:spTree>
    <p:extLst>
      <p:ext uri="{BB962C8B-B14F-4D97-AF65-F5344CB8AC3E}">
        <p14:creationId xmlns:p14="http://schemas.microsoft.com/office/powerpoint/2010/main" xmlns="" val="2471483194"/>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28.07.2015</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dirty="0"/>
          </a:p>
        </p:txBody>
      </p:sp>
    </p:spTree>
    <p:extLst>
      <p:ext uri="{BB962C8B-B14F-4D97-AF65-F5344CB8AC3E}">
        <p14:creationId xmlns:p14="http://schemas.microsoft.com/office/powerpoint/2010/main" xmlns="" val="1179970239"/>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28.07.2015</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dirty="0"/>
          </a:p>
        </p:txBody>
      </p:sp>
    </p:spTree>
    <p:extLst>
      <p:ext uri="{BB962C8B-B14F-4D97-AF65-F5344CB8AC3E}">
        <p14:creationId xmlns:p14="http://schemas.microsoft.com/office/powerpoint/2010/main" xmlns="" val="3589293827"/>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28.07.2015</a:t>
            </a:fld>
            <a:endParaRPr lang="tr-TR" dirty="0"/>
          </a:p>
        </p:txBody>
      </p:sp>
      <p:sp>
        <p:nvSpPr>
          <p:cNvPr id="6" name="Footer Placeholder 5"/>
          <p:cNvSpPr>
            <a:spLocks noGrp="1"/>
          </p:cNvSpPr>
          <p:nvPr>
            <p:ph type="ftr" sz="quarter" idx="11"/>
          </p:nvPr>
        </p:nvSpPr>
        <p:spPr>
          <a:xfrm>
            <a:off x="533400" y="6172200"/>
            <a:ext cx="5811724" cy="365125"/>
          </a:xfrm>
        </p:spPr>
        <p:txBody>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dirty="0"/>
          </a:p>
        </p:txBody>
      </p:sp>
    </p:spTree>
    <p:extLst>
      <p:ext uri="{BB962C8B-B14F-4D97-AF65-F5344CB8AC3E}">
        <p14:creationId xmlns:p14="http://schemas.microsoft.com/office/powerpoint/2010/main" xmlns="" val="1059499511"/>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23720DD-5B6D-40BF-8493-A6B52D484E6B}" type="datetimeFigureOut">
              <a:rPr lang="tr-TR" smtClean="0"/>
              <a:pPr/>
              <a:t>28.07.2015</a:t>
            </a:fld>
            <a:endParaRPr lang="tr-TR" dirty="0"/>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F302176B-0E47-46AC-8F43-DAB4B8A37D06}" type="slidenum">
              <a:rPr lang="tr-TR" smtClean="0"/>
              <a:pPr/>
              <a:t>‹#›</a:t>
            </a:fld>
            <a:endParaRPr lang="tr-TR" dirty="0"/>
          </a:p>
        </p:txBody>
      </p:sp>
    </p:spTree>
    <p:extLst>
      <p:ext uri="{BB962C8B-B14F-4D97-AF65-F5344CB8AC3E}">
        <p14:creationId xmlns:p14="http://schemas.microsoft.com/office/powerpoint/2010/main" xmlns="" val="1927404841"/>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Lst>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0" y="2499395"/>
            <a:ext cx="9144000" cy="2081733"/>
          </a:xfrm>
          <a:solidFill>
            <a:schemeClr val="tx2">
              <a:lumMod val="40000"/>
              <a:lumOff val="60000"/>
            </a:schemeClr>
          </a:solidFill>
        </p:spPr>
        <p:txBody>
          <a:bodyPr>
            <a:noAutofit/>
          </a:bodyPr>
          <a:lstStyle/>
          <a:p>
            <a:r>
              <a:rPr lang="en-US" sz="3600" b="1" dirty="0">
                <a:solidFill>
                  <a:schemeClr val="accent6">
                    <a:lumMod val="75000"/>
                  </a:schemeClr>
                </a:solidFill>
                <a:latin typeface="Arial Black" panose="020B0A04020102020204" pitchFamily="34" charset="0"/>
              </a:rPr>
              <a:t>DETERMINATION OF ATTACHMENT LEVELS OF WOMEN TO INFANTS IN PRENATAL PERIOD</a:t>
            </a:r>
            <a:endParaRPr lang="tr-TR" sz="3600" b="1" dirty="0">
              <a:solidFill>
                <a:schemeClr val="accent6">
                  <a:lumMod val="75000"/>
                </a:schemeClr>
              </a:solidFill>
              <a:latin typeface="Arial Black" panose="020B0A04020102020204" pitchFamily="34" charset="0"/>
            </a:endParaRPr>
          </a:p>
        </p:txBody>
      </p:sp>
      <p:pic>
        <p:nvPicPr>
          <p:cNvPr id="1026" name="Picture 2" descr="C:\Users\hp\Downloads\image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5701"/>
            <a:ext cx="9144000" cy="2508597"/>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41263" y="5555829"/>
            <a:ext cx="1302737" cy="1298681"/>
          </a:xfrm>
          <a:prstGeom prst="rect">
            <a:avLst/>
          </a:prstGeom>
        </p:spPr>
      </p:pic>
      <p:sp>
        <p:nvSpPr>
          <p:cNvPr id="7" name="Metin kutusu 6"/>
          <p:cNvSpPr txBox="1"/>
          <p:nvPr/>
        </p:nvSpPr>
        <p:spPr>
          <a:xfrm>
            <a:off x="1" y="4797152"/>
            <a:ext cx="7740352" cy="1754326"/>
          </a:xfrm>
          <a:prstGeom prst="rect">
            <a:avLst/>
          </a:prstGeom>
          <a:solidFill>
            <a:srgbClr val="FFFF00"/>
          </a:solidFill>
        </p:spPr>
        <p:txBody>
          <a:bodyPr wrap="square" rtlCol="0">
            <a:spAutoFit/>
          </a:bodyPr>
          <a:lstStyle/>
          <a:p>
            <a:r>
              <a:rPr lang="tr-TR" b="1" dirty="0" smtClean="0">
                <a:solidFill>
                  <a:srgbClr val="FD3621"/>
                </a:solidFill>
                <a:latin typeface="Arial" panose="020B0604020202020204" pitchFamily="34" charset="0"/>
                <a:cs typeface="Arial" panose="020B0604020202020204" pitchFamily="34" charset="0"/>
              </a:rPr>
              <a:t>Simge </a:t>
            </a:r>
            <a:r>
              <a:rPr lang="tr-TR" b="1" dirty="0">
                <a:solidFill>
                  <a:srgbClr val="FD3621"/>
                </a:solidFill>
                <a:latin typeface="Arial" panose="020B0604020202020204" pitchFamily="34" charset="0"/>
                <a:cs typeface="Arial" panose="020B0604020202020204" pitchFamily="34" charset="0"/>
              </a:rPr>
              <a:t>ZEYNELOĞLU, </a:t>
            </a:r>
            <a:r>
              <a:rPr lang="tr-TR" b="1" dirty="0" smtClean="0">
                <a:solidFill>
                  <a:srgbClr val="FD3621"/>
                </a:solidFill>
                <a:latin typeface="Arial" panose="020B0604020202020204" pitchFamily="34" charset="0"/>
                <a:cs typeface="Arial" panose="020B0604020202020204" pitchFamily="34" charset="0"/>
              </a:rPr>
              <a:t>MSN, </a:t>
            </a:r>
            <a:r>
              <a:rPr lang="tr-TR" b="1" dirty="0" err="1" smtClean="0">
                <a:solidFill>
                  <a:srgbClr val="FD3621"/>
                </a:solidFill>
                <a:latin typeface="Arial" panose="020B0604020202020204" pitchFamily="34" charset="0"/>
                <a:cs typeface="Arial" panose="020B0604020202020204" pitchFamily="34" charset="0"/>
              </a:rPr>
              <a:t>PhD</a:t>
            </a:r>
            <a:r>
              <a:rPr lang="tr-TR" b="1" dirty="0" smtClean="0">
                <a:solidFill>
                  <a:srgbClr val="FD3621"/>
                </a:solidFill>
                <a:latin typeface="Arial" panose="020B0604020202020204" pitchFamily="34" charset="0"/>
                <a:cs typeface="Arial" panose="020B0604020202020204" pitchFamily="34" charset="0"/>
              </a:rPr>
              <a:t>, </a:t>
            </a:r>
            <a:r>
              <a:rPr lang="tr-TR" b="1" dirty="0" err="1" smtClean="0">
                <a:solidFill>
                  <a:srgbClr val="FD3621"/>
                </a:solidFill>
                <a:latin typeface="Arial" panose="020B0604020202020204" pitchFamily="34" charset="0"/>
                <a:cs typeface="Arial" panose="020B0604020202020204" pitchFamily="34" charset="0"/>
              </a:rPr>
              <a:t>AssocIate</a:t>
            </a:r>
            <a:r>
              <a:rPr lang="tr-TR" b="1" dirty="0" smtClean="0">
                <a:solidFill>
                  <a:srgbClr val="FD3621"/>
                </a:solidFill>
                <a:latin typeface="Arial" panose="020B0604020202020204" pitchFamily="34" charset="0"/>
                <a:cs typeface="Arial" panose="020B0604020202020204" pitchFamily="34" charset="0"/>
              </a:rPr>
              <a:t> </a:t>
            </a:r>
            <a:r>
              <a:rPr lang="tr-TR" b="1" dirty="0" err="1" smtClean="0">
                <a:solidFill>
                  <a:srgbClr val="FD3621"/>
                </a:solidFill>
                <a:latin typeface="Arial" panose="020B0604020202020204" pitchFamily="34" charset="0"/>
                <a:cs typeface="Arial" panose="020B0604020202020204" pitchFamily="34" charset="0"/>
              </a:rPr>
              <a:t>Professor</a:t>
            </a:r>
            <a:r>
              <a:rPr lang="tr-TR" b="1" dirty="0">
                <a:solidFill>
                  <a:srgbClr val="FD3621"/>
                </a:solidFill>
                <a:latin typeface="Arial" panose="020B0604020202020204" pitchFamily="34" charset="0"/>
                <a:cs typeface="Arial" panose="020B0604020202020204" pitchFamily="34" charset="0"/>
              </a:rPr>
              <a:t/>
            </a:r>
            <a:br>
              <a:rPr lang="tr-TR" b="1" dirty="0">
                <a:solidFill>
                  <a:srgbClr val="FD3621"/>
                </a:solidFill>
                <a:latin typeface="Arial" panose="020B0604020202020204" pitchFamily="34" charset="0"/>
                <a:cs typeface="Arial" panose="020B0604020202020204" pitchFamily="34" charset="0"/>
              </a:rPr>
            </a:br>
            <a:r>
              <a:rPr lang="tr-TR" b="1" dirty="0" smtClean="0">
                <a:solidFill>
                  <a:srgbClr val="FD3621"/>
                </a:solidFill>
                <a:latin typeface="Arial" panose="020B0604020202020204" pitchFamily="34" charset="0"/>
                <a:cs typeface="Arial" panose="020B0604020202020204" pitchFamily="34" charset="0"/>
              </a:rPr>
              <a:t>Gaziantep </a:t>
            </a:r>
            <a:r>
              <a:rPr lang="en-US" b="1" dirty="0" smtClean="0">
                <a:solidFill>
                  <a:srgbClr val="FD3621"/>
                </a:solidFill>
                <a:latin typeface="Arial" panose="020B0604020202020204" pitchFamily="34" charset="0"/>
                <a:cs typeface="Arial" panose="020B0604020202020204" pitchFamily="34" charset="0"/>
              </a:rPr>
              <a:t>Un</a:t>
            </a:r>
            <a:r>
              <a:rPr lang="tr-TR" b="1" dirty="0" smtClean="0">
                <a:solidFill>
                  <a:srgbClr val="FD3621"/>
                </a:solidFill>
                <a:latin typeface="Arial" panose="020B0604020202020204" pitchFamily="34" charset="0"/>
                <a:cs typeface="Arial" panose="020B0604020202020204" pitchFamily="34" charset="0"/>
              </a:rPr>
              <a:t>i</a:t>
            </a:r>
            <a:r>
              <a:rPr lang="en-US" b="1" dirty="0" err="1" smtClean="0">
                <a:solidFill>
                  <a:srgbClr val="FD3621"/>
                </a:solidFill>
                <a:latin typeface="Arial" panose="020B0604020202020204" pitchFamily="34" charset="0"/>
                <a:cs typeface="Arial" panose="020B0604020202020204" pitchFamily="34" charset="0"/>
              </a:rPr>
              <a:t>vers</a:t>
            </a:r>
            <a:r>
              <a:rPr lang="tr-TR" b="1" dirty="0" smtClean="0">
                <a:solidFill>
                  <a:srgbClr val="FD3621"/>
                </a:solidFill>
                <a:latin typeface="Arial" panose="020B0604020202020204" pitchFamily="34" charset="0"/>
                <a:cs typeface="Arial" panose="020B0604020202020204" pitchFamily="34" charset="0"/>
              </a:rPr>
              <a:t>i</a:t>
            </a:r>
            <a:r>
              <a:rPr lang="en-US" b="1" dirty="0" smtClean="0">
                <a:solidFill>
                  <a:srgbClr val="FD3621"/>
                </a:solidFill>
                <a:latin typeface="Arial" panose="020B0604020202020204" pitchFamily="34" charset="0"/>
                <a:cs typeface="Arial" panose="020B0604020202020204" pitchFamily="34" charset="0"/>
              </a:rPr>
              <a:t>ty </a:t>
            </a:r>
            <a:r>
              <a:rPr lang="en-US" b="1" dirty="0">
                <a:solidFill>
                  <a:srgbClr val="FD3621"/>
                </a:solidFill>
                <a:latin typeface="Arial" panose="020B0604020202020204" pitchFamily="34" charset="0"/>
                <a:cs typeface="Arial" panose="020B0604020202020204" pitchFamily="34" charset="0"/>
              </a:rPr>
              <a:t>Faculty of Health </a:t>
            </a:r>
            <a:r>
              <a:rPr lang="en-US" b="1" dirty="0" err="1" smtClean="0">
                <a:solidFill>
                  <a:srgbClr val="FD3621"/>
                </a:solidFill>
                <a:latin typeface="Arial" panose="020B0604020202020204" pitchFamily="34" charset="0"/>
                <a:cs typeface="Arial" panose="020B0604020202020204" pitchFamily="34" charset="0"/>
              </a:rPr>
              <a:t>Scien</a:t>
            </a:r>
            <a:r>
              <a:rPr lang="tr-TR" b="1" dirty="0" smtClean="0">
                <a:solidFill>
                  <a:srgbClr val="FD3621"/>
                </a:solidFill>
                <a:latin typeface="Arial" panose="020B0604020202020204" pitchFamily="34" charset="0"/>
                <a:cs typeface="Arial" panose="020B0604020202020204" pitchFamily="34" charset="0"/>
              </a:rPr>
              <a:t>c</a:t>
            </a:r>
            <a:r>
              <a:rPr lang="en-US" b="1" dirty="0" smtClean="0">
                <a:solidFill>
                  <a:srgbClr val="FD3621"/>
                </a:solidFill>
                <a:latin typeface="Arial" panose="020B0604020202020204" pitchFamily="34" charset="0"/>
                <a:cs typeface="Arial" panose="020B0604020202020204" pitchFamily="34" charset="0"/>
              </a:rPr>
              <a:t>e</a:t>
            </a:r>
            <a:r>
              <a:rPr lang="tr-TR" b="1" dirty="0" smtClean="0">
                <a:solidFill>
                  <a:srgbClr val="FD3621"/>
                </a:solidFill>
                <a:latin typeface="Arial" panose="020B0604020202020204" pitchFamily="34" charset="0"/>
                <a:cs typeface="Arial" panose="020B0604020202020204" pitchFamily="34" charset="0"/>
              </a:rPr>
              <a:t>s</a:t>
            </a:r>
            <a:r>
              <a:rPr lang="en-US" b="1" dirty="0" smtClean="0">
                <a:solidFill>
                  <a:srgbClr val="FD3621"/>
                </a:solidFill>
                <a:latin typeface="Arial" panose="020B0604020202020204" pitchFamily="34" charset="0"/>
                <a:cs typeface="Arial" panose="020B0604020202020204" pitchFamily="34" charset="0"/>
              </a:rPr>
              <a:t> </a:t>
            </a:r>
            <a:r>
              <a:rPr lang="en-US" b="1" dirty="0">
                <a:solidFill>
                  <a:srgbClr val="FD3621"/>
                </a:solidFill>
                <a:latin typeface="Arial" panose="020B0604020202020204" pitchFamily="34" charset="0"/>
                <a:cs typeface="Arial" panose="020B0604020202020204" pitchFamily="34" charset="0"/>
              </a:rPr>
              <a:t>Department of Nursing </a:t>
            </a:r>
            <a:r>
              <a:rPr lang="tr-TR" b="1" dirty="0">
                <a:solidFill>
                  <a:srgbClr val="FD3621"/>
                </a:solidFill>
                <a:latin typeface="Arial" panose="020B0604020202020204" pitchFamily="34" charset="0"/>
                <a:cs typeface="Arial" panose="020B0604020202020204" pitchFamily="34" charset="0"/>
              </a:rPr>
              <a:t/>
            </a:r>
            <a:br>
              <a:rPr lang="tr-TR" b="1" dirty="0">
                <a:solidFill>
                  <a:srgbClr val="FD3621"/>
                </a:solidFill>
                <a:latin typeface="Arial" panose="020B0604020202020204" pitchFamily="34" charset="0"/>
                <a:cs typeface="Arial" panose="020B0604020202020204" pitchFamily="34" charset="0"/>
              </a:rPr>
            </a:br>
            <a:endParaRPr lang="tr-TR" b="1" dirty="0" smtClean="0">
              <a:solidFill>
                <a:schemeClr val="bg1"/>
              </a:solidFill>
              <a:latin typeface="Arial" panose="020B0604020202020204" pitchFamily="34" charset="0"/>
              <a:cs typeface="Arial" panose="020B0604020202020204" pitchFamily="34" charset="0"/>
            </a:endParaRPr>
          </a:p>
          <a:p>
            <a:r>
              <a:rPr lang="tr-TR" b="1" dirty="0" smtClean="0">
                <a:solidFill>
                  <a:srgbClr val="FD3621"/>
                </a:solidFill>
                <a:latin typeface="Arial" panose="020B0604020202020204" pitchFamily="34" charset="0"/>
                <a:cs typeface="Arial" panose="020B0604020202020204" pitchFamily="34" charset="0"/>
              </a:rPr>
              <a:t>Aysun BADEM</a:t>
            </a:r>
            <a:r>
              <a:rPr lang="tr-TR" b="1" dirty="0">
                <a:solidFill>
                  <a:srgbClr val="FD3621"/>
                </a:solidFill>
                <a:latin typeface="Arial" panose="020B0604020202020204" pitchFamily="34" charset="0"/>
                <a:cs typeface="Arial" panose="020B0604020202020204" pitchFamily="34" charset="0"/>
              </a:rPr>
              <a:t>, </a:t>
            </a:r>
            <a:r>
              <a:rPr lang="tr-TR" b="1" dirty="0" smtClean="0">
                <a:solidFill>
                  <a:srgbClr val="FD3621"/>
                </a:solidFill>
                <a:latin typeface="Arial" panose="020B0604020202020204" pitchFamily="34" charset="0"/>
                <a:cs typeface="Arial" panose="020B0604020202020204" pitchFamily="34" charset="0"/>
              </a:rPr>
              <a:t>MSN, </a:t>
            </a:r>
            <a:r>
              <a:rPr lang="tr-TR" b="1" dirty="0" err="1" smtClean="0">
                <a:solidFill>
                  <a:srgbClr val="FD3621"/>
                </a:solidFill>
                <a:latin typeface="Arial" panose="020B0604020202020204" pitchFamily="34" charset="0"/>
                <a:cs typeface="Arial" panose="020B0604020202020204" pitchFamily="34" charset="0"/>
              </a:rPr>
              <a:t>Lecturer</a:t>
            </a:r>
            <a:endParaRPr lang="tr-TR" b="1" dirty="0" smtClean="0">
              <a:solidFill>
                <a:srgbClr val="FD3621"/>
              </a:solidFill>
              <a:latin typeface="Arial" panose="020B0604020202020204" pitchFamily="34" charset="0"/>
              <a:cs typeface="Arial" panose="020B0604020202020204" pitchFamily="34" charset="0"/>
            </a:endParaRPr>
          </a:p>
          <a:p>
            <a:r>
              <a:rPr lang="tr-TR" b="1" dirty="0">
                <a:solidFill>
                  <a:srgbClr val="FD3621"/>
                </a:solidFill>
                <a:latin typeface="Arial" panose="020B0604020202020204" pitchFamily="34" charset="0"/>
                <a:cs typeface="Arial" panose="020B0604020202020204" pitchFamily="34" charset="0"/>
              </a:rPr>
              <a:t>Gaziantep </a:t>
            </a:r>
            <a:r>
              <a:rPr lang="en-US" b="1" dirty="0">
                <a:solidFill>
                  <a:srgbClr val="FD3621"/>
                </a:solidFill>
                <a:latin typeface="Arial" panose="020B0604020202020204" pitchFamily="34" charset="0"/>
                <a:cs typeface="Arial" panose="020B0604020202020204" pitchFamily="34" charset="0"/>
              </a:rPr>
              <a:t>Un</a:t>
            </a:r>
            <a:r>
              <a:rPr lang="tr-TR" b="1" dirty="0">
                <a:solidFill>
                  <a:srgbClr val="FD3621"/>
                </a:solidFill>
                <a:latin typeface="Arial" panose="020B0604020202020204" pitchFamily="34" charset="0"/>
                <a:cs typeface="Arial" panose="020B0604020202020204" pitchFamily="34" charset="0"/>
              </a:rPr>
              <a:t>i</a:t>
            </a:r>
            <a:r>
              <a:rPr lang="en-US" b="1" dirty="0" err="1">
                <a:solidFill>
                  <a:srgbClr val="FD3621"/>
                </a:solidFill>
                <a:latin typeface="Arial" panose="020B0604020202020204" pitchFamily="34" charset="0"/>
                <a:cs typeface="Arial" panose="020B0604020202020204" pitchFamily="34" charset="0"/>
              </a:rPr>
              <a:t>vers</a:t>
            </a:r>
            <a:r>
              <a:rPr lang="tr-TR" b="1" dirty="0">
                <a:solidFill>
                  <a:srgbClr val="FD3621"/>
                </a:solidFill>
                <a:latin typeface="Arial" panose="020B0604020202020204" pitchFamily="34" charset="0"/>
                <a:cs typeface="Arial" panose="020B0604020202020204" pitchFamily="34" charset="0"/>
              </a:rPr>
              <a:t>i</a:t>
            </a:r>
            <a:r>
              <a:rPr lang="en-US" b="1" dirty="0" smtClean="0">
                <a:solidFill>
                  <a:srgbClr val="FD3621"/>
                </a:solidFill>
                <a:latin typeface="Arial" panose="020B0604020202020204" pitchFamily="34" charset="0"/>
                <a:cs typeface="Arial" panose="020B0604020202020204" pitchFamily="34" charset="0"/>
              </a:rPr>
              <a:t>ty </a:t>
            </a:r>
            <a:r>
              <a:rPr lang="tr-TR" b="1" dirty="0" smtClean="0">
                <a:solidFill>
                  <a:srgbClr val="FD3621"/>
                </a:solidFill>
                <a:latin typeface="Arial" panose="020B0604020202020204" pitchFamily="34" charset="0"/>
                <a:cs typeface="Arial" panose="020B0604020202020204" pitchFamily="34" charset="0"/>
              </a:rPr>
              <a:t>F</a:t>
            </a:r>
            <a:r>
              <a:rPr lang="en-US" b="1" dirty="0" err="1" smtClean="0">
                <a:solidFill>
                  <a:srgbClr val="FD3621"/>
                </a:solidFill>
                <a:latin typeface="Arial" panose="020B0604020202020204" pitchFamily="34" charset="0"/>
                <a:cs typeface="Arial" panose="020B0604020202020204" pitchFamily="34" charset="0"/>
              </a:rPr>
              <a:t>aculty</a:t>
            </a:r>
            <a:r>
              <a:rPr lang="en-US" b="1" dirty="0" smtClean="0">
                <a:solidFill>
                  <a:srgbClr val="FD3621"/>
                </a:solidFill>
                <a:latin typeface="Arial" panose="020B0604020202020204" pitchFamily="34" charset="0"/>
                <a:cs typeface="Arial" panose="020B0604020202020204" pitchFamily="34" charset="0"/>
              </a:rPr>
              <a:t> </a:t>
            </a:r>
            <a:r>
              <a:rPr lang="en-US" b="1" dirty="0">
                <a:solidFill>
                  <a:srgbClr val="FD3621"/>
                </a:solidFill>
                <a:latin typeface="Arial" panose="020B0604020202020204" pitchFamily="34" charset="0"/>
                <a:cs typeface="Arial" panose="020B0604020202020204" pitchFamily="34" charset="0"/>
              </a:rPr>
              <a:t>of </a:t>
            </a:r>
            <a:r>
              <a:rPr lang="tr-TR" b="1" dirty="0" smtClean="0">
                <a:solidFill>
                  <a:srgbClr val="FD3621"/>
                </a:solidFill>
                <a:latin typeface="Arial" panose="020B0604020202020204" pitchFamily="34" charset="0"/>
                <a:cs typeface="Arial" panose="020B0604020202020204" pitchFamily="34" charset="0"/>
              </a:rPr>
              <a:t>H</a:t>
            </a:r>
            <a:r>
              <a:rPr lang="en-US" b="1" dirty="0" err="1" smtClean="0">
                <a:solidFill>
                  <a:srgbClr val="FD3621"/>
                </a:solidFill>
                <a:latin typeface="Arial" panose="020B0604020202020204" pitchFamily="34" charset="0"/>
                <a:cs typeface="Arial" panose="020B0604020202020204" pitchFamily="34" charset="0"/>
              </a:rPr>
              <a:t>ealth</a:t>
            </a:r>
            <a:r>
              <a:rPr lang="en-US" b="1" dirty="0" smtClean="0">
                <a:solidFill>
                  <a:srgbClr val="FD3621"/>
                </a:solidFill>
                <a:latin typeface="Arial" panose="020B0604020202020204" pitchFamily="34" charset="0"/>
                <a:cs typeface="Arial" panose="020B0604020202020204" pitchFamily="34" charset="0"/>
              </a:rPr>
              <a:t> </a:t>
            </a:r>
            <a:r>
              <a:rPr lang="tr-TR" b="1" dirty="0" smtClean="0">
                <a:solidFill>
                  <a:srgbClr val="FD3621"/>
                </a:solidFill>
                <a:latin typeface="Arial" panose="020B0604020202020204" pitchFamily="34" charset="0"/>
                <a:cs typeface="Arial" panose="020B0604020202020204" pitchFamily="34" charset="0"/>
              </a:rPr>
              <a:t>S</a:t>
            </a:r>
            <a:r>
              <a:rPr lang="en-US" b="1" dirty="0" err="1" smtClean="0">
                <a:solidFill>
                  <a:srgbClr val="FD3621"/>
                </a:solidFill>
                <a:latin typeface="Arial" panose="020B0604020202020204" pitchFamily="34" charset="0"/>
                <a:cs typeface="Arial" panose="020B0604020202020204" pitchFamily="34" charset="0"/>
              </a:rPr>
              <a:t>ciences</a:t>
            </a:r>
            <a:r>
              <a:rPr lang="tr-TR" b="1" dirty="0" smtClean="0">
                <a:solidFill>
                  <a:srgbClr val="FD3621"/>
                </a:solidFill>
                <a:latin typeface="Arial" panose="020B0604020202020204" pitchFamily="34" charset="0"/>
                <a:cs typeface="Arial" panose="020B0604020202020204" pitchFamily="34" charset="0"/>
              </a:rPr>
              <a:t> of </a:t>
            </a:r>
            <a:r>
              <a:rPr lang="tr-TR" b="1" dirty="0" err="1" smtClean="0">
                <a:solidFill>
                  <a:srgbClr val="FD3621"/>
                </a:solidFill>
                <a:latin typeface="Arial" panose="020B0604020202020204" pitchFamily="34" charset="0"/>
                <a:cs typeface="Arial" panose="020B0604020202020204" pitchFamily="34" charset="0"/>
              </a:rPr>
              <a:t>Nursing</a:t>
            </a:r>
            <a:endParaRPr lang="tr-TR"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40487230"/>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p:txBody>
          <a:bodyPr/>
          <a:lstStyle/>
          <a:p>
            <a:endParaRPr lang="tr-TR" altLang="tr-TR" smtClean="0"/>
          </a:p>
        </p:txBody>
      </p:sp>
      <p:sp>
        <p:nvSpPr>
          <p:cNvPr id="5" name="4 İçerik Yer Tutucusu"/>
          <p:cNvSpPr>
            <a:spLocks noGrp="1" noChangeArrowheads="1"/>
          </p:cNvSpPr>
          <p:nvPr>
            <p:ph idx="1"/>
          </p:nvPr>
        </p:nvSpPr>
        <p:spPr>
          <a:xfrm>
            <a:off x="1000125" y="1785938"/>
            <a:ext cx="7239000" cy="4857750"/>
          </a:xfrm>
          <a:prstGeom prst="roundRect">
            <a:avLst>
              <a:gd name="adj" fmla="val 16667"/>
            </a:avLst>
          </a:prstGeom>
          <a:solidFill>
            <a:srgbClr val="FFCB25"/>
          </a:solidFill>
          <a:ln algn="ctr">
            <a:solidFill>
              <a:schemeClr val="tx1"/>
            </a:solidFill>
            <a:round/>
            <a:headEnd/>
            <a:tailEnd/>
          </a:ln>
        </p:spPr>
        <p:txBody>
          <a:bodyPr>
            <a:normAutofit/>
          </a:bodyPr>
          <a:lstStyle/>
          <a:p>
            <a:pPr marL="273050" indent="-273050" algn="just" eaLnBrk="1" hangingPunct="1">
              <a:buFont typeface="Wingdings" panose="05000000000000000000" pitchFamily="2" charset="2"/>
              <a:buChar char="Ø"/>
            </a:pPr>
            <a:r>
              <a:rPr lang="tr-TR" altLang="tr-TR" sz="2800" dirty="0" smtClean="0"/>
              <a:t> </a:t>
            </a:r>
            <a:r>
              <a:rPr lang="tr-TR" altLang="tr-TR" sz="2800" b="1" dirty="0" smtClean="0">
                <a:solidFill>
                  <a:srgbClr val="662210"/>
                </a:solidFill>
                <a:latin typeface="Comic Sans MS" panose="030F0702030302020204" pitchFamily="66" charset="0"/>
              </a:rPr>
              <a:t> </a:t>
            </a:r>
            <a:r>
              <a:rPr lang="en-US" altLang="tr-TR" sz="2800" b="1" dirty="0" smtClean="0">
                <a:solidFill>
                  <a:srgbClr val="662210"/>
                </a:solidFill>
                <a:latin typeface="Comic Sans MS" panose="030F0702030302020204" pitchFamily="66" charset="0"/>
              </a:rPr>
              <a:t>If the score is close to </a:t>
            </a:r>
            <a:r>
              <a:rPr lang="tr-TR" altLang="tr-TR" sz="2800" b="1" dirty="0" smtClean="0">
                <a:solidFill>
                  <a:srgbClr val="662210"/>
                </a:solidFill>
                <a:latin typeface="Comic Sans MS" panose="030F0702030302020204" pitchFamily="66" charset="0"/>
              </a:rPr>
              <a:t>84</a:t>
            </a:r>
            <a:r>
              <a:rPr lang="en-US" altLang="tr-TR" sz="2800" b="1" dirty="0" smtClean="0">
                <a:solidFill>
                  <a:srgbClr val="662210"/>
                </a:solidFill>
                <a:latin typeface="Comic Sans MS" panose="030F0702030302020204" pitchFamily="66" charset="0"/>
              </a:rPr>
              <a:t>, it means that the </a:t>
            </a:r>
            <a:r>
              <a:rPr lang="tr-TR" altLang="tr-TR" sz="2800" b="1" dirty="0" err="1" smtClean="0">
                <a:solidFill>
                  <a:srgbClr val="662210"/>
                </a:solidFill>
                <a:latin typeface="Comic Sans MS" panose="030F0702030302020204" pitchFamily="66" charset="0"/>
              </a:rPr>
              <a:t>pregnant</a:t>
            </a:r>
            <a:r>
              <a:rPr lang="tr-TR" altLang="tr-TR" sz="2800" b="1" dirty="0" smtClean="0">
                <a:solidFill>
                  <a:srgbClr val="662210"/>
                </a:solidFill>
                <a:latin typeface="Comic Sans MS" panose="030F0702030302020204" pitchFamily="66" charset="0"/>
              </a:rPr>
              <a:t> </a:t>
            </a:r>
            <a:r>
              <a:rPr lang="en-US" altLang="tr-TR" sz="2800" b="1" dirty="0" smtClean="0">
                <a:solidFill>
                  <a:srgbClr val="662210"/>
                </a:solidFill>
                <a:latin typeface="Comic Sans MS" panose="030F0702030302020204" pitchFamily="66" charset="0"/>
              </a:rPr>
              <a:t>has a </a:t>
            </a:r>
            <a:r>
              <a:rPr lang="tr-TR" altLang="tr-TR" sz="2800" b="1" dirty="0" smtClean="0">
                <a:solidFill>
                  <a:srgbClr val="662210"/>
                </a:solidFill>
                <a:latin typeface="Comic Sans MS" panose="030F0702030302020204" pitchFamily="66" charset="0"/>
              </a:rPr>
              <a:t>“</a:t>
            </a:r>
            <a:r>
              <a:rPr lang="tr-TR" altLang="tr-TR" sz="2800" b="1" dirty="0" err="1" smtClean="0">
                <a:solidFill>
                  <a:srgbClr val="C00000"/>
                </a:solidFill>
                <a:latin typeface="Comic Sans MS" panose="030F0702030302020204" pitchFamily="66" charset="0"/>
              </a:rPr>
              <a:t>more</a:t>
            </a:r>
            <a:r>
              <a:rPr lang="tr-TR" altLang="tr-TR" sz="2800" b="1" dirty="0" smtClean="0">
                <a:solidFill>
                  <a:srgbClr val="C00000"/>
                </a:solidFill>
                <a:latin typeface="Comic Sans MS" panose="030F0702030302020204" pitchFamily="66" charset="0"/>
              </a:rPr>
              <a:t> </a:t>
            </a:r>
            <a:r>
              <a:rPr lang="tr-TR" altLang="tr-TR" sz="2800" b="1" dirty="0" err="1" smtClean="0">
                <a:solidFill>
                  <a:srgbClr val="C00000"/>
                </a:solidFill>
                <a:latin typeface="Comic Sans MS" panose="030F0702030302020204" pitchFamily="66" charset="0"/>
              </a:rPr>
              <a:t>strong</a:t>
            </a:r>
            <a:r>
              <a:rPr lang="tr-TR" altLang="tr-TR" sz="2800" b="1" dirty="0" smtClean="0">
                <a:solidFill>
                  <a:srgbClr val="C00000"/>
                </a:solidFill>
                <a:latin typeface="Comic Sans MS" panose="030F0702030302020204" pitchFamily="66" charset="0"/>
              </a:rPr>
              <a:t> </a:t>
            </a:r>
            <a:r>
              <a:rPr lang="tr-TR" altLang="tr-TR" sz="2800" b="1" dirty="0" err="1" smtClean="0">
                <a:solidFill>
                  <a:srgbClr val="C00000"/>
                </a:solidFill>
                <a:latin typeface="Comic Sans MS" panose="030F0702030302020204" pitchFamily="66" charset="0"/>
              </a:rPr>
              <a:t>attachment</a:t>
            </a:r>
            <a:r>
              <a:rPr lang="tr-TR" altLang="tr-TR" sz="2800" b="1" dirty="0" smtClean="0">
                <a:solidFill>
                  <a:srgbClr val="662210"/>
                </a:solidFill>
                <a:latin typeface="Comic Sans MS" panose="030F0702030302020204" pitchFamily="66" charset="0"/>
              </a:rPr>
              <a:t>”</a:t>
            </a:r>
            <a:r>
              <a:rPr lang="en-US" altLang="tr-TR" sz="2800" b="1" dirty="0" smtClean="0">
                <a:solidFill>
                  <a:srgbClr val="662210"/>
                </a:solidFill>
                <a:latin typeface="Comic Sans MS" panose="030F0702030302020204" pitchFamily="66" charset="0"/>
              </a:rPr>
              <a:t>; and if the score is close to 2</a:t>
            </a:r>
            <a:r>
              <a:rPr lang="tr-TR" altLang="tr-TR" sz="2800" b="1" dirty="0" smtClean="0">
                <a:solidFill>
                  <a:srgbClr val="662210"/>
                </a:solidFill>
                <a:latin typeface="Comic Sans MS" panose="030F0702030302020204" pitchFamily="66" charset="0"/>
              </a:rPr>
              <a:t>1</a:t>
            </a:r>
            <a:r>
              <a:rPr lang="en-US" altLang="tr-TR" sz="2800" b="1" dirty="0" smtClean="0">
                <a:solidFill>
                  <a:srgbClr val="662210"/>
                </a:solidFill>
                <a:latin typeface="Comic Sans MS" panose="030F0702030302020204" pitchFamily="66" charset="0"/>
              </a:rPr>
              <a:t>, then it shows that the </a:t>
            </a:r>
            <a:r>
              <a:rPr lang="tr-TR" altLang="tr-TR" sz="2800" b="1" dirty="0" err="1" smtClean="0">
                <a:solidFill>
                  <a:srgbClr val="662210"/>
                </a:solidFill>
                <a:latin typeface="Comic Sans MS" panose="030F0702030302020204" pitchFamily="66" charset="0"/>
              </a:rPr>
              <a:t>pregnant</a:t>
            </a:r>
            <a:r>
              <a:rPr lang="tr-TR" altLang="tr-TR" sz="2800" b="1" dirty="0" smtClean="0">
                <a:solidFill>
                  <a:srgbClr val="662210"/>
                </a:solidFill>
                <a:latin typeface="Comic Sans MS" panose="030F0702030302020204" pitchFamily="66" charset="0"/>
              </a:rPr>
              <a:t> </a:t>
            </a:r>
            <a:r>
              <a:rPr lang="en-US" altLang="tr-TR" sz="2800" b="1" dirty="0" smtClean="0">
                <a:solidFill>
                  <a:srgbClr val="662210"/>
                </a:solidFill>
                <a:latin typeface="Comic Sans MS" panose="030F0702030302020204" pitchFamily="66" charset="0"/>
              </a:rPr>
              <a:t>has a</a:t>
            </a:r>
            <a:r>
              <a:rPr lang="tr-TR" altLang="tr-TR" sz="2800" b="1" dirty="0" smtClean="0">
                <a:solidFill>
                  <a:srgbClr val="662210"/>
                </a:solidFill>
                <a:latin typeface="Comic Sans MS" panose="030F0702030302020204" pitchFamily="66" charset="0"/>
              </a:rPr>
              <a:t> “</a:t>
            </a:r>
            <a:r>
              <a:rPr lang="tr-TR" altLang="tr-TR" sz="2800" b="1" dirty="0" err="1" smtClean="0">
                <a:solidFill>
                  <a:srgbClr val="C00000"/>
                </a:solidFill>
                <a:latin typeface="Comic Sans MS" panose="030F0702030302020204" pitchFamily="66" charset="0"/>
              </a:rPr>
              <a:t>more</a:t>
            </a:r>
            <a:r>
              <a:rPr lang="tr-TR" altLang="tr-TR" sz="2800" b="1" dirty="0" smtClean="0">
                <a:solidFill>
                  <a:srgbClr val="C00000"/>
                </a:solidFill>
                <a:latin typeface="Comic Sans MS" panose="030F0702030302020204" pitchFamily="66" charset="0"/>
              </a:rPr>
              <a:t> </a:t>
            </a:r>
            <a:r>
              <a:rPr lang="tr-TR" altLang="tr-TR" sz="2800" b="1" dirty="0" err="1" smtClean="0">
                <a:solidFill>
                  <a:srgbClr val="C00000"/>
                </a:solidFill>
                <a:latin typeface="Comic Sans MS" panose="030F0702030302020204" pitchFamily="66" charset="0"/>
              </a:rPr>
              <a:t>weak</a:t>
            </a:r>
            <a:r>
              <a:rPr lang="tr-TR" altLang="tr-TR" sz="2800" b="1" dirty="0" smtClean="0">
                <a:solidFill>
                  <a:srgbClr val="C00000"/>
                </a:solidFill>
                <a:latin typeface="Comic Sans MS" panose="030F0702030302020204" pitchFamily="66" charset="0"/>
              </a:rPr>
              <a:t> </a:t>
            </a:r>
            <a:r>
              <a:rPr lang="tr-TR" altLang="tr-TR" sz="2800" b="1" dirty="0" err="1" smtClean="0">
                <a:solidFill>
                  <a:srgbClr val="C00000"/>
                </a:solidFill>
                <a:latin typeface="Comic Sans MS" panose="030F0702030302020204" pitchFamily="66" charset="0"/>
              </a:rPr>
              <a:t>attachment</a:t>
            </a:r>
            <a:r>
              <a:rPr lang="tr-TR" altLang="tr-TR" sz="2800" b="1" dirty="0" smtClean="0">
                <a:solidFill>
                  <a:srgbClr val="662210"/>
                </a:solidFill>
                <a:latin typeface="Comic Sans MS" panose="030F0702030302020204" pitchFamily="66" charset="0"/>
              </a:rPr>
              <a:t>”</a:t>
            </a:r>
          </a:p>
          <a:p>
            <a:pPr marL="273050" indent="-273050" eaLnBrk="1" hangingPunct="1">
              <a:buFont typeface="Wingdings" panose="05000000000000000000" pitchFamily="2" charset="2"/>
              <a:buChar char="Ø"/>
            </a:pPr>
            <a:endParaRPr lang="tr-TR" altLang="tr-TR" sz="2800" b="1" dirty="0" smtClean="0">
              <a:solidFill>
                <a:srgbClr val="663300"/>
              </a:solidFill>
              <a:latin typeface="Comic Sans MS" panose="030F0702030302020204" pitchFamily="66" charset="0"/>
            </a:endParaRPr>
          </a:p>
        </p:txBody>
      </p:sp>
      <p:sp>
        <p:nvSpPr>
          <p:cNvPr id="4" name="3 Yuvarlatılmış Dikdörtgen"/>
          <p:cNvSpPr>
            <a:spLocks noChangeArrowheads="1"/>
          </p:cNvSpPr>
          <p:nvPr/>
        </p:nvSpPr>
        <p:spPr bwMode="auto">
          <a:xfrm>
            <a:off x="1643063" y="500063"/>
            <a:ext cx="6000750" cy="1000125"/>
          </a:xfrm>
          <a:prstGeom prst="roundRect">
            <a:avLst>
              <a:gd name="adj" fmla="val 16667"/>
            </a:avLst>
          </a:prstGeom>
          <a:solidFill>
            <a:srgbClr val="FF6699"/>
          </a:solidFill>
          <a:ln w="9525" algn="ctr">
            <a:solidFill>
              <a:schemeClr val="tx1"/>
            </a:solidFill>
            <a:round/>
            <a:headEnd/>
            <a:tailEnd/>
          </a:ln>
        </p:spPr>
        <p:txBody>
          <a:bodyPr/>
          <a:lstStyle>
            <a:lvl1pPr>
              <a:defRPr sz="2400" b="1">
                <a:solidFill>
                  <a:srgbClr val="FFFF00"/>
                </a:solidFill>
                <a:latin typeface="Comic Sans MS" panose="030F0702030302020204" pitchFamily="66" charset="0"/>
              </a:defRPr>
            </a:lvl1pPr>
            <a:lvl2pPr marL="742950" indent="-285750">
              <a:defRPr sz="2400" b="1">
                <a:solidFill>
                  <a:srgbClr val="FFFF00"/>
                </a:solidFill>
                <a:latin typeface="Comic Sans MS" panose="030F0702030302020204" pitchFamily="66" charset="0"/>
              </a:defRPr>
            </a:lvl2pPr>
            <a:lvl3pPr marL="1143000" indent="-228600">
              <a:defRPr sz="2400" b="1">
                <a:solidFill>
                  <a:srgbClr val="FFFF00"/>
                </a:solidFill>
                <a:latin typeface="Comic Sans MS" panose="030F0702030302020204" pitchFamily="66" charset="0"/>
              </a:defRPr>
            </a:lvl3pPr>
            <a:lvl4pPr marL="1600200" indent="-228600">
              <a:defRPr sz="2400" b="1">
                <a:solidFill>
                  <a:srgbClr val="FFFF00"/>
                </a:solidFill>
                <a:latin typeface="Comic Sans MS" panose="030F0702030302020204" pitchFamily="66" charset="0"/>
              </a:defRPr>
            </a:lvl4pPr>
            <a:lvl5pPr marL="2057400" indent="-228600">
              <a:defRPr sz="2400" b="1">
                <a:solidFill>
                  <a:srgbClr val="FFFF00"/>
                </a:solidFill>
                <a:latin typeface="Comic Sans MS" panose="030F0702030302020204" pitchFamily="66" charset="0"/>
              </a:defRPr>
            </a:lvl5pPr>
            <a:lvl6pPr marL="2514600" indent="-228600" eaLnBrk="0" fontAlgn="base" hangingPunct="0">
              <a:spcBef>
                <a:spcPct val="0"/>
              </a:spcBef>
              <a:spcAft>
                <a:spcPct val="0"/>
              </a:spcAft>
              <a:defRPr sz="2400" b="1">
                <a:solidFill>
                  <a:srgbClr val="FFFF00"/>
                </a:solidFill>
                <a:latin typeface="Comic Sans MS" panose="030F0702030302020204" pitchFamily="66" charset="0"/>
              </a:defRPr>
            </a:lvl6pPr>
            <a:lvl7pPr marL="2971800" indent="-228600" eaLnBrk="0" fontAlgn="base" hangingPunct="0">
              <a:spcBef>
                <a:spcPct val="0"/>
              </a:spcBef>
              <a:spcAft>
                <a:spcPct val="0"/>
              </a:spcAft>
              <a:defRPr sz="2400" b="1">
                <a:solidFill>
                  <a:srgbClr val="FFFF00"/>
                </a:solidFill>
                <a:latin typeface="Comic Sans MS" panose="030F0702030302020204" pitchFamily="66" charset="0"/>
              </a:defRPr>
            </a:lvl7pPr>
            <a:lvl8pPr marL="3429000" indent="-228600" eaLnBrk="0" fontAlgn="base" hangingPunct="0">
              <a:spcBef>
                <a:spcPct val="0"/>
              </a:spcBef>
              <a:spcAft>
                <a:spcPct val="0"/>
              </a:spcAft>
              <a:defRPr sz="2400" b="1">
                <a:solidFill>
                  <a:srgbClr val="FFFF00"/>
                </a:solidFill>
                <a:latin typeface="Comic Sans MS" panose="030F0702030302020204" pitchFamily="66" charset="0"/>
              </a:defRPr>
            </a:lvl8pPr>
            <a:lvl9pPr marL="3886200" indent="-228600" eaLnBrk="0" fontAlgn="base" hangingPunct="0">
              <a:spcBef>
                <a:spcPct val="0"/>
              </a:spcBef>
              <a:spcAft>
                <a:spcPct val="0"/>
              </a:spcAft>
              <a:defRPr sz="2400" b="1">
                <a:solidFill>
                  <a:srgbClr val="FFFF00"/>
                </a:solidFill>
                <a:latin typeface="Comic Sans MS" panose="030F0702030302020204" pitchFamily="66" charset="0"/>
              </a:defRPr>
            </a:lvl9pPr>
          </a:lstStyle>
          <a:p>
            <a:pPr algn="ctr"/>
            <a:r>
              <a:rPr lang="en-US" altLang="tr-TR" sz="2800" dirty="0">
                <a:solidFill>
                  <a:srgbClr val="660033"/>
                </a:solidFill>
              </a:rPr>
              <a:t>Prenatal Attachment Inventory</a:t>
            </a:r>
            <a:endParaRPr lang="tr-TR" altLang="tr-TR" sz="2800" dirty="0">
              <a:solidFill>
                <a:srgbClr val="660033"/>
              </a:solidFill>
            </a:endParaRPr>
          </a:p>
        </p:txBody>
      </p:sp>
      <p:pic>
        <p:nvPicPr>
          <p:cNvPr id="2" name="Resim 1"/>
          <p:cNvPicPr>
            <a:picLocks noChangeAspect="1"/>
          </p:cNvPicPr>
          <p:nvPr/>
        </p:nvPicPr>
        <p:blipFill>
          <a:blip r:embed="rId3" cstate="print"/>
          <a:stretch>
            <a:fillRect/>
          </a:stretch>
        </p:blipFill>
        <p:spPr>
          <a:xfrm>
            <a:off x="6248316" y="4965925"/>
            <a:ext cx="2518217" cy="1677763"/>
          </a:xfrm>
          <a:prstGeom prst="rect">
            <a:avLst/>
          </a:prstGeom>
        </p:spPr>
      </p:pic>
    </p:spTree>
    <p:extLst>
      <p:ext uri="{BB962C8B-B14F-4D97-AF65-F5344CB8AC3E}">
        <p14:creationId xmlns:p14="http://schemas.microsoft.com/office/powerpoint/2010/main" xmlns="" val="1698513963"/>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Başlık"/>
          <p:cNvSpPr>
            <a:spLocks noGrp="1"/>
          </p:cNvSpPr>
          <p:nvPr>
            <p:ph type="title"/>
          </p:nvPr>
        </p:nvSpPr>
        <p:spPr/>
        <p:txBody>
          <a:bodyPr/>
          <a:lstStyle/>
          <a:p>
            <a:endParaRPr lang="tr-TR" altLang="tr-TR" smtClean="0"/>
          </a:p>
        </p:txBody>
      </p:sp>
      <p:sp>
        <p:nvSpPr>
          <p:cNvPr id="27651" name="2 İçerik Yer Tutucusu"/>
          <p:cNvSpPr>
            <a:spLocks noGrp="1"/>
          </p:cNvSpPr>
          <p:nvPr>
            <p:ph idx="1"/>
          </p:nvPr>
        </p:nvSpPr>
        <p:spPr/>
        <p:txBody>
          <a:bodyPr/>
          <a:lstStyle/>
          <a:p>
            <a:endParaRPr lang="tr-TR" altLang="tr-TR" smtClean="0"/>
          </a:p>
        </p:txBody>
      </p:sp>
      <p:sp>
        <p:nvSpPr>
          <p:cNvPr id="4" name="3 Yuvarlatılmış Dikdörtgen"/>
          <p:cNvSpPr/>
          <p:nvPr/>
        </p:nvSpPr>
        <p:spPr bwMode="auto">
          <a:xfrm>
            <a:off x="2576512" y="447675"/>
            <a:ext cx="4143375" cy="857250"/>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nchor="ctr"/>
          <a:lstStyle/>
          <a:p>
            <a:pPr algn="ctr" eaLnBrk="1" fontAlgn="auto" hangingPunct="1">
              <a:spcAft>
                <a:spcPts val="0"/>
              </a:spcAft>
              <a:defRPr/>
            </a:pPr>
            <a:r>
              <a:rPr lang="tr-TR" sz="2800" dirty="0">
                <a:solidFill>
                  <a:srgbClr val="C00000"/>
                </a:solidFill>
              </a:rPr>
              <a:t>METHOD</a:t>
            </a:r>
          </a:p>
        </p:txBody>
      </p:sp>
      <p:sp>
        <p:nvSpPr>
          <p:cNvPr id="5" name="4 Yuvarlatılmış Dikdörtgen"/>
          <p:cNvSpPr>
            <a:spLocks noChangeArrowheads="1"/>
          </p:cNvSpPr>
          <p:nvPr/>
        </p:nvSpPr>
        <p:spPr bwMode="auto">
          <a:xfrm>
            <a:off x="504825" y="1665746"/>
            <a:ext cx="8286750" cy="4302794"/>
          </a:xfrm>
          <a:prstGeom prst="roundRect">
            <a:avLst>
              <a:gd name="adj" fmla="val 16667"/>
            </a:avLst>
          </a:prstGeom>
          <a:solidFill>
            <a:srgbClr val="CC66FF"/>
          </a:solidFill>
          <a:ln w="9525" algn="ctr">
            <a:solidFill>
              <a:schemeClr val="tx1"/>
            </a:solidFill>
            <a:round/>
            <a:headEnd/>
            <a:tailEnd/>
          </a:ln>
        </p:spPr>
        <p:txBody>
          <a:bodyPr/>
          <a:lstStyle>
            <a:lvl1pPr>
              <a:defRPr sz="2400" b="1">
                <a:solidFill>
                  <a:srgbClr val="FFFF00"/>
                </a:solidFill>
                <a:latin typeface="Comic Sans MS" panose="030F0702030302020204" pitchFamily="66" charset="0"/>
              </a:defRPr>
            </a:lvl1pPr>
            <a:lvl2pPr marL="742950" indent="-285750">
              <a:defRPr sz="2400" b="1">
                <a:solidFill>
                  <a:srgbClr val="FFFF00"/>
                </a:solidFill>
                <a:latin typeface="Comic Sans MS" panose="030F0702030302020204" pitchFamily="66" charset="0"/>
              </a:defRPr>
            </a:lvl2pPr>
            <a:lvl3pPr marL="1143000" indent="-228600">
              <a:defRPr sz="2400" b="1">
                <a:solidFill>
                  <a:srgbClr val="FFFF00"/>
                </a:solidFill>
                <a:latin typeface="Comic Sans MS" panose="030F0702030302020204" pitchFamily="66" charset="0"/>
              </a:defRPr>
            </a:lvl3pPr>
            <a:lvl4pPr marL="1600200" indent="-228600">
              <a:defRPr sz="2400" b="1">
                <a:solidFill>
                  <a:srgbClr val="FFFF00"/>
                </a:solidFill>
                <a:latin typeface="Comic Sans MS" panose="030F0702030302020204" pitchFamily="66" charset="0"/>
              </a:defRPr>
            </a:lvl4pPr>
            <a:lvl5pPr marL="2057400" indent="-228600">
              <a:defRPr sz="2400" b="1">
                <a:solidFill>
                  <a:srgbClr val="FFFF00"/>
                </a:solidFill>
                <a:latin typeface="Comic Sans MS" panose="030F0702030302020204" pitchFamily="66" charset="0"/>
              </a:defRPr>
            </a:lvl5pPr>
            <a:lvl6pPr marL="2514600" indent="-228600" eaLnBrk="0" fontAlgn="base" hangingPunct="0">
              <a:spcBef>
                <a:spcPct val="0"/>
              </a:spcBef>
              <a:spcAft>
                <a:spcPct val="0"/>
              </a:spcAft>
              <a:defRPr sz="2400" b="1">
                <a:solidFill>
                  <a:srgbClr val="FFFF00"/>
                </a:solidFill>
                <a:latin typeface="Comic Sans MS" panose="030F0702030302020204" pitchFamily="66" charset="0"/>
              </a:defRPr>
            </a:lvl6pPr>
            <a:lvl7pPr marL="2971800" indent="-228600" eaLnBrk="0" fontAlgn="base" hangingPunct="0">
              <a:spcBef>
                <a:spcPct val="0"/>
              </a:spcBef>
              <a:spcAft>
                <a:spcPct val="0"/>
              </a:spcAft>
              <a:defRPr sz="2400" b="1">
                <a:solidFill>
                  <a:srgbClr val="FFFF00"/>
                </a:solidFill>
                <a:latin typeface="Comic Sans MS" panose="030F0702030302020204" pitchFamily="66" charset="0"/>
              </a:defRPr>
            </a:lvl7pPr>
            <a:lvl8pPr marL="3429000" indent="-228600" eaLnBrk="0" fontAlgn="base" hangingPunct="0">
              <a:spcBef>
                <a:spcPct val="0"/>
              </a:spcBef>
              <a:spcAft>
                <a:spcPct val="0"/>
              </a:spcAft>
              <a:defRPr sz="2400" b="1">
                <a:solidFill>
                  <a:srgbClr val="FFFF00"/>
                </a:solidFill>
                <a:latin typeface="Comic Sans MS" panose="030F0702030302020204" pitchFamily="66" charset="0"/>
              </a:defRPr>
            </a:lvl8pPr>
            <a:lvl9pPr marL="3886200" indent="-228600" eaLnBrk="0" fontAlgn="base" hangingPunct="0">
              <a:spcBef>
                <a:spcPct val="0"/>
              </a:spcBef>
              <a:spcAft>
                <a:spcPct val="0"/>
              </a:spcAft>
              <a:defRPr sz="2400" b="1">
                <a:solidFill>
                  <a:srgbClr val="FFFF00"/>
                </a:solidFill>
                <a:latin typeface="Comic Sans MS" panose="030F0702030302020204" pitchFamily="66" charset="0"/>
              </a:defRPr>
            </a:lvl9pPr>
          </a:lstStyle>
          <a:p>
            <a:pPr>
              <a:buFont typeface="Wingdings" panose="05000000000000000000" pitchFamily="2" charset="2"/>
              <a:buChar char="v"/>
            </a:pPr>
            <a:r>
              <a:rPr lang="tr-TR" altLang="tr-TR" dirty="0">
                <a:solidFill>
                  <a:srgbClr val="662210"/>
                </a:solidFill>
              </a:rPr>
              <a:t> </a:t>
            </a:r>
            <a:r>
              <a:rPr lang="en-US" altLang="tr-TR" dirty="0">
                <a:solidFill>
                  <a:srgbClr val="662210"/>
                </a:solidFill>
              </a:rPr>
              <a:t>Questionnaire and Prenatal Attachment Inventory were implemented between 20 January and 16 May 2014</a:t>
            </a:r>
            <a:r>
              <a:rPr lang="en-US" altLang="tr-TR" dirty="0" smtClean="0">
                <a:solidFill>
                  <a:srgbClr val="662210"/>
                </a:solidFill>
              </a:rPr>
              <a:t>.</a:t>
            </a:r>
            <a:endParaRPr lang="tr-TR" altLang="tr-TR" dirty="0" smtClean="0">
              <a:solidFill>
                <a:srgbClr val="662210"/>
              </a:solidFill>
            </a:endParaRPr>
          </a:p>
          <a:p>
            <a:r>
              <a:rPr lang="en-US" altLang="tr-TR" dirty="0" smtClean="0">
                <a:solidFill>
                  <a:srgbClr val="662210"/>
                </a:solidFill>
              </a:rPr>
              <a:t>  </a:t>
            </a:r>
            <a:endParaRPr lang="tr-TR" altLang="tr-TR" dirty="0" smtClean="0">
              <a:solidFill>
                <a:srgbClr val="662210"/>
              </a:solidFill>
            </a:endParaRPr>
          </a:p>
          <a:p>
            <a:pPr>
              <a:buFont typeface="Wingdings" panose="05000000000000000000" pitchFamily="2" charset="2"/>
              <a:buChar char="v"/>
            </a:pPr>
            <a:r>
              <a:rPr lang="en-US" altLang="tr-TR" dirty="0" smtClean="0">
                <a:solidFill>
                  <a:srgbClr val="662210"/>
                </a:solidFill>
              </a:rPr>
              <a:t>The </a:t>
            </a:r>
            <a:r>
              <a:rPr lang="en-US" altLang="tr-TR" dirty="0">
                <a:solidFill>
                  <a:srgbClr val="662210"/>
                </a:solidFill>
              </a:rPr>
              <a:t>data obtained from this study is assessed by using SPSS 18 for Windows (Statistical Package for Social Sciences), and mean, standard deviation, minimum and maximum values with percentage numbers, t-test are also assessed using SPSS. </a:t>
            </a:r>
            <a:endParaRPr lang="tr-TR" altLang="tr-TR" dirty="0">
              <a:solidFill>
                <a:srgbClr val="662210"/>
              </a:solidFill>
            </a:endParaRPr>
          </a:p>
        </p:txBody>
      </p:sp>
    </p:spTree>
    <p:extLst>
      <p:ext uri="{BB962C8B-B14F-4D97-AF65-F5344CB8AC3E}">
        <p14:creationId xmlns:p14="http://schemas.microsoft.com/office/powerpoint/2010/main" xmlns="" val="1975915853"/>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4294967295"/>
          </p:nvPr>
        </p:nvSpPr>
        <p:spPr>
          <a:xfrm>
            <a:off x="0" y="1981200"/>
            <a:ext cx="8591550" cy="90488"/>
          </a:xfrm>
        </p:spPr>
        <p:txBody>
          <a:bodyPr>
            <a:normAutofit fontScale="25000" lnSpcReduction="20000"/>
          </a:bodyPr>
          <a:lstStyle/>
          <a:p>
            <a:pPr algn="just" eaLnBrk="1" hangingPunct="1">
              <a:buFontTx/>
              <a:buNone/>
            </a:pPr>
            <a:r>
              <a:rPr lang="tr-TR" altLang="tr-TR" sz="3600" smtClean="0"/>
              <a:t>	</a:t>
            </a:r>
            <a:endParaRPr lang="tr-TR" altLang="tr-TR" smtClean="0">
              <a:latin typeface="Comic Sans MS" panose="030F0702030302020204" pitchFamily="66" charset="0"/>
            </a:endParaRPr>
          </a:p>
        </p:txBody>
      </p:sp>
      <p:sp>
        <p:nvSpPr>
          <p:cNvPr id="28677" name="4 Yuvarlatılmış Dikdörtgen"/>
          <p:cNvSpPr>
            <a:spLocks noChangeArrowheads="1"/>
          </p:cNvSpPr>
          <p:nvPr/>
        </p:nvSpPr>
        <p:spPr bwMode="auto">
          <a:xfrm>
            <a:off x="2214563" y="928688"/>
            <a:ext cx="4286250" cy="1071562"/>
          </a:xfrm>
          <a:prstGeom prst="roundRect">
            <a:avLst>
              <a:gd name="adj" fmla="val 16667"/>
            </a:avLst>
          </a:prstGeom>
          <a:solidFill>
            <a:srgbClr val="00B050"/>
          </a:solidFill>
          <a:ln w="9525" algn="ctr">
            <a:solidFill>
              <a:schemeClr val="tx1"/>
            </a:solidFill>
            <a:round/>
            <a:headEnd/>
            <a:tailEnd/>
          </a:ln>
        </p:spPr>
        <p:txBody>
          <a:bodyPr/>
          <a:lstStyle>
            <a:lvl1pPr>
              <a:defRPr sz="2400" b="1">
                <a:solidFill>
                  <a:srgbClr val="FFFF00"/>
                </a:solidFill>
                <a:latin typeface="Comic Sans MS" panose="030F0702030302020204" pitchFamily="66" charset="0"/>
              </a:defRPr>
            </a:lvl1pPr>
            <a:lvl2pPr marL="742950" indent="-285750">
              <a:defRPr sz="2400" b="1">
                <a:solidFill>
                  <a:srgbClr val="FFFF00"/>
                </a:solidFill>
                <a:latin typeface="Comic Sans MS" panose="030F0702030302020204" pitchFamily="66" charset="0"/>
              </a:defRPr>
            </a:lvl2pPr>
            <a:lvl3pPr marL="1143000" indent="-228600">
              <a:defRPr sz="2400" b="1">
                <a:solidFill>
                  <a:srgbClr val="FFFF00"/>
                </a:solidFill>
                <a:latin typeface="Comic Sans MS" panose="030F0702030302020204" pitchFamily="66" charset="0"/>
              </a:defRPr>
            </a:lvl3pPr>
            <a:lvl4pPr marL="1600200" indent="-228600">
              <a:defRPr sz="2400" b="1">
                <a:solidFill>
                  <a:srgbClr val="FFFF00"/>
                </a:solidFill>
                <a:latin typeface="Comic Sans MS" panose="030F0702030302020204" pitchFamily="66" charset="0"/>
              </a:defRPr>
            </a:lvl4pPr>
            <a:lvl5pPr marL="2057400" indent="-228600">
              <a:defRPr sz="2400" b="1">
                <a:solidFill>
                  <a:srgbClr val="FFFF00"/>
                </a:solidFill>
                <a:latin typeface="Comic Sans MS" panose="030F0702030302020204" pitchFamily="66" charset="0"/>
              </a:defRPr>
            </a:lvl5pPr>
            <a:lvl6pPr marL="2514600" indent="-228600" eaLnBrk="0" fontAlgn="base" hangingPunct="0">
              <a:spcBef>
                <a:spcPct val="0"/>
              </a:spcBef>
              <a:spcAft>
                <a:spcPct val="0"/>
              </a:spcAft>
              <a:defRPr sz="2400" b="1">
                <a:solidFill>
                  <a:srgbClr val="FFFF00"/>
                </a:solidFill>
                <a:latin typeface="Comic Sans MS" panose="030F0702030302020204" pitchFamily="66" charset="0"/>
              </a:defRPr>
            </a:lvl6pPr>
            <a:lvl7pPr marL="2971800" indent="-228600" eaLnBrk="0" fontAlgn="base" hangingPunct="0">
              <a:spcBef>
                <a:spcPct val="0"/>
              </a:spcBef>
              <a:spcAft>
                <a:spcPct val="0"/>
              </a:spcAft>
              <a:defRPr sz="2400" b="1">
                <a:solidFill>
                  <a:srgbClr val="FFFF00"/>
                </a:solidFill>
                <a:latin typeface="Comic Sans MS" panose="030F0702030302020204" pitchFamily="66" charset="0"/>
              </a:defRPr>
            </a:lvl7pPr>
            <a:lvl8pPr marL="3429000" indent="-228600" eaLnBrk="0" fontAlgn="base" hangingPunct="0">
              <a:spcBef>
                <a:spcPct val="0"/>
              </a:spcBef>
              <a:spcAft>
                <a:spcPct val="0"/>
              </a:spcAft>
              <a:defRPr sz="2400" b="1">
                <a:solidFill>
                  <a:srgbClr val="FFFF00"/>
                </a:solidFill>
                <a:latin typeface="Comic Sans MS" panose="030F0702030302020204" pitchFamily="66" charset="0"/>
              </a:defRPr>
            </a:lvl8pPr>
            <a:lvl9pPr marL="3886200" indent="-228600" eaLnBrk="0" fontAlgn="base" hangingPunct="0">
              <a:spcBef>
                <a:spcPct val="0"/>
              </a:spcBef>
              <a:spcAft>
                <a:spcPct val="0"/>
              </a:spcAft>
              <a:defRPr sz="2400" b="1">
                <a:solidFill>
                  <a:srgbClr val="FFFF00"/>
                </a:solidFill>
                <a:latin typeface="Comic Sans MS" panose="030F0702030302020204" pitchFamily="66" charset="0"/>
              </a:defRPr>
            </a:lvl9pPr>
          </a:lstStyle>
          <a:p>
            <a:pPr algn="ctr"/>
            <a:r>
              <a:rPr lang="tr-TR" altLang="tr-TR" sz="4400"/>
              <a:t>Findings</a:t>
            </a:r>
          </a:p>
          <a:p>
            <a:endParaRPr lang="tr-TR" altLang="tr-TR" sz="4400" b="0">
              <a:solidFill>
                <a:schemeClr val="tx1"/>
              </a:solidFill>
              <a:latin typeface="Arial" panose="020B0604020202020204" pitchFamily="34" charset="0"/>
            </a:endParaRPr>
          </a:p>
        </p:txBody>
      </p:sp>
      <p:pic>
        <p:nvPicPr>
          <p:cNvPr id="2" name="Resim 1"/>
          <p:cNvPicPr>
            <a:picLocks noChangeAspect="1"/>
          </p:cNvPicPr>
          <p:nvPr/>
        </p:nvPicPr>
        <p:blipFill>
          <a:blip r:embed="rId3"/>
          <a:stretch>
            <a:fillRect/>
          </a:stretch>
        </p:blipFill>
        <p:spPr>
          <a:xfrm>
            <a:off x="1619672" y="2238375"/>
            <a:ext cx="5976664" cy="4408004"/>
          </a:xfrm>
          <a:prstGeom prst="rect">
            <a:avLst/>
          </a:prstGeom>
        </p:spPr>
      </p:pic>
    </p:spTree>
    <p:extLst>
      <p:ext uri="{BB962C8B-B14F-4D97-AF65-F5344CB8AC3E}">
        <p14:creationId xmlns:p14="http://schemas.microsoft.com/office/powerpoint/2010/main" xmlns="" val="370250612"/>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Grp="1" noChangeArrowheads="1"/>
          </p:cNvSpPr>
          <p:nvPr>
            <p:ph type="title"/>
          </p:nvPr>
        </p:nvSpPr>
        <p:spPr>
          <a:xfrm>
            <a:off x="2555875" y="457200"/>
            <a:ext cx="5902325" cy="1143000"/>
          </a:xfrm>
        </p:spPr>
        <p:txBody>
          <a:bodyPr/>
          <a:lstStyle/>
          <a:p>
            <a:pPr algn="ctr"/>
            <a:r>
              <a:rPr lang="tr-TR" altLang="tr-TR" smtClean="0">
                <a:solidFill>
                  <a:schemeClr val="tx1"/>
                </a:solidFill>
              </a:rPr>
              <a:t> </a:t>
            </a:r>
            <a:r>
              <a:rPr lang="tr-TR" altLang="tr-TR" sz="3600" smtClean="0">
                <a:solidFill>
                  <a:schemeClr val="tx1"/>
                </a:solidFill>
              </a:rPr>
              <a:t>    </a:t>
            </a:r>
            <a:endParaRPr lang="tr-TR" altLang="tr-TR" smtClean="0">
              <a:solidFill>
                <a:schemeClr val="tx1"/>
              </a:solidFill>
            </a:endParaRPr>
          </a:p>
        </p:txBody>
      </p:sp>
      <p:sp>
        <p:nvSpPr>
          <p:cNvPr id="5" name="4 Dikdörtgen"/>
          <p:cNvSpPr/>
          <p:nvPr/>
        </p:nvSpPr>
        <p:spPr>
          <a:xfrm>
            <a:off x="395288" y="476250"/>
            <a:ext cx="7929562" cy="369332"/>
          </a:xfrm>
          <a:prstGeom prst="rect">
            <a:avLst/>
          </a:prstGeom>
          <a:solidFill>
            <a:srgbClr val="FFCB25"/>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eaLnBrk="1" hangingPunct="1">
              <a:defRPr/>
            </a:pPr>
            <a:r>
              <a:rPr lang="en-US" dirty="0">
                <a:solidFill>
                  <a:schemeClr val="accent5">
                    <a:lumMod val="50000"/>
                  </a:schemeClr>
                </a:solidFill>
                <a:latin typeface="Comic Sans MS" pitchFamily="66" charset="0"/>
                <a:cs typeface="Arial" charset="0"/>
              </a:rPr>
              <a:t>Distribution of </a:t>
            </a:r>
            <a:r>
              <a:rPr lang="tr-TR" dirty="0" smtClean="0">
                <a:solidFill>
                  <a:schemeClr val="accent5">
                    <a:lumMod val="50000"/>
                  </a:schemeClr>
                </a:solidFill>
                <a:latin typeface="Comic Sans MS" pitchFamily="66" charset="0"/>
                <a:cs typeface="Arial" charset="0"/>
              </a:rPr>
              <a:t>Age </a:t>
            </a:r>
            <a:r>
              <a:rPr lang="en-US" dirty="0" smtClean="0">
                <a:solidFill>
                  <a:schemeClr val="accent5">
                    <a:lumMod val="50000"/>
                  </a:schemeClr>
                </a:solidFill>
                <a:latin typeface="Comic Sans MS" pitchFamily="66" charset="0"/>
                <a:cs typeface="Arial" charset="0"/>
              </a:rPr>
              <a:t>of </a:t>
            </a:r>
            <a:r>
              <a:rPr lang="en-US" dirty="0">
                <a:solidFill>
                  <a:schemeClr val="accent5">
                    <a:lumMod val="50000"/>
                  </a:schemeClr>
                </a:solidFill>
                <a:latin typeface="Comic Sans MS" pitchFamily="66" charset="0"/>
                <a:cs typeface="Arial" charset="0"/>
              </a:rPr>
              <a:t>the Descriptive Features of </a:t>
            </a:r>
            <a:r>
              <a:rPr lang="tr-TR" dirty="0" err="1" smtClean="0">
                <a:solidFill>
                  <a:schemeClr val="accent5">
                    <a:lumMod val="50000"/>
                  </a:schemeClr>
                </a:solidFill>
                <a:latin typeface="Comic Sans MS" pitchFamily="66" charset="0"/>
                <a:cs typeface="Arial" charset="0"/>
              </a:rPr>
              <a:t>Pragnant</a:t>
            </a:r>
            <a:r>
              <a:rPr lang="tr-TR" dirty="0" smtClean="0">
                <a:solidFill>
                  <a:schemeClr val="accent5">
                    <a:lumMod val="50000"/>
                  </a:schemeClr>
                </a:solidFill>
                <a:latin typeface="Comic Sans MS" pitchFamily="66" charset="0"/>
                <a:cs typeface="Arial" charset="0"/>
              </a:rPr>
              <a:t> n = 397</a:t>
            </a:r>
            <a:endParaRPr lang="tr-TR" dirty="0">
              <a:solidFill>
                <a:schemeClr val="accent5">
                  <a:lumMod val="50000"/>
                </a:schemeClr>
              </a:solidFill>
              <a:latin typeface="Comic Sans MS" pitchFamily="66" charset="0"/>
              <a:cs typeface="Arial" charset="0"/>
            </a:endParaRPr>
          </a:p>
        </p:txBody>
      </p:sp>
      <p:graphicFrame>
        <p:nvGraphicFramePr>
          <p:cNvPr id="2" name="Object 3"/>
          <p:cNvGraphicFramePr>
            <a:graphicFrameLocks noChangeAspect="1"/>
          </p:cNvGraphicFramePr>
          <p:nvPr>
            <p:extLst>
              <p:ext uri="{D42A27DB-BD31-4B8C-83A1-F6EECF244321}">
                <p14:modId xmlns:p14="http://schemas.microsoft.com/office/powerpoint/2010/main" xmlns="" val="750254537"/>
              </p:ext>
            </p:extLst>
          </p:nvPr>
        </p:nvGraphicFramePr>
        <p:xfrm>
          <a:off x="908050" y="2057400"/>
          <a:ext cx="7550150" cy="4321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941730210"/>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Grp="1" noChangeArrowheads="1"/>
          </p:cNvSpPr>
          <p:nvPr>
            <p:ph type="title"/>
          </p:nvPr>
        </p:nvSpPr>
        <p:spPr>
          <a:xfrm>
            <a:off x="2555875" y="457200"/>
            <a:ext cx="5902325" cy="1143000"/>
          </a:xfrm>
        </p:spPr>
        <p:txBody>
          <a:bodyPr/>
          <a:lstStyle/>
          <a:p>
            <a:pPr algn="ctr"/>
            <a:r>
              <a:rPr lang="tr-TR" altLang="tr-TR" smtClean="0">
                <a:solidFill>
                  <a:schemeClr val="tx1"/>
                </a:solidFill>
              </a:rPr>
              <a:t> </a:t>
            </a:r>
            <a:r>
              <a:rPr lang="tr-TR" altLang="tr-TR" sz="3600" smtClean="0">
                <a:solidFill>
                  <a:schemeClr val="tx1"/>
                </a:solidFill>
              </a:rPr>
              <a:t>    </a:t>
            </a:r>
            <a:endParaRPr lang="tr-TR" altLang="tr-TR" smtClean="0">
              <a:solidFill>
                <a:schemeClr val="tx1"/>
              </a:solidFill>
            </a:endParaRPr>
          </a:p>
        </p:txBody>
      </p:sp>
      <p:sp>
        <p:nvSpPr>
          <p:cNvPr id="5" name="4 Dikdörtgen"/>
          <p:cNvSpPr/>
          <p:nvPr/>
        </p:nvSpPr>
        <p:spPr>
          <a:xfrm>
            <a:off x="395288" y="476250"/>
            <a:ext cx="8497192" cy="646331"/>
          </a:xfrm>
          <a:prstGeom prst="rect">
            <a:avLst/>
          </a:prstGeom>
          <a:solidFill>
            <a:srgbClr val="FFCB25"/>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defRPr/>
            </a:pPr>
            <a:r>
              <a:rPr lang="en-US" dirty="0">
                <a:solidFill>
                  <a:schemeClr val="accent5">
                    <a:lumMod val="50000"/>
                  </a:schemeClr>
                </a:solidFill>
                <a:latin typeface="Comic Sans MS" pitchFamily="66" charset="0"/>
                <a:cs typeface="Arial" charset="0"/>
              </a:rPr>
              <a:t>Distribution of Number of </a:t>
            </a:r>
            <a:r>
              <a:rPr lang="en-US" dirty="0" smtClean="0">
                <a:solidFill>
                  <a:schemeClr val="accent5">
                    <a:lumMod val="50000"/>
                  </a:schemeClr>
                </a:solidFill>
                <a:latin typeface="Comic Sans MS" pitchFamily="66" charset="0"/>
                <a:cs typeface="Arial" charset="0"/>
              </a:rPr>
              <a:t>pregnancy</a:t>
            </a:r>
            <a:r>
              <a:rPr lang="tr-TR" dirty="0" smtClean="0">
                <a:solidFill>
                  <a:schemeClr val="accent5">
                    <a:lumMod val="50000"/>
                  </a:schemeClr>
                </a:solidFill>
                <a:latin typeface="Comic Sans MS" pitchFamily="66" charset="0"/>
                <a:cs typeface="Arial" charset="0"/>
              </a:rPr>
              <a:t> </a:t>
            </a:r>
            <a:r>
              <a:rPr lang="en-US" dirty="0" smtClean="0">
                <a:solidFill>
                  <a:schemeClr val="accent5">
                    <a:lumMod val="50000"/>
                  </a:schemeClr>
                </a:solidFill>
                <a:latin typeface="Comic Sans MS" pitchFamily="66" charset="0"/>
                <a:cs typeface="Arial" charset="0"/>
              </a:rPr>
              <a:t>of </a:t>
            </a:r>
            <a:r>
              <a:rPr lang="en-US" dirty="0">
                <a:solidFill>
                  <a:schemeClr val="accent5">
                    <a:lumMod val="50000"/>
                  </a:schemeClr>
                </a:solidFill>
                <a:latin typeface="Comic Sans MS" pitchFamily="66" charset="0"/>
                <a:cs typeface="Arial" charset="0"/>
              </a:rPr>
              <a:t>the Descriptive Features of </a:t>
            </a:r>
            <a:r>
              <a:rPr lang="tr-TR" dirty="0" err="1">
                <a:solidFill>
                  <a:schemeClr val="accent5">
                    <a:lumMod val="50000"/>
                  </a:schemeClr>
                </a:solidFill>
                <a:latin typeface="Comic Sans MS" pitchFamily="66" charset="0"/>
                <a:cs typeface="Arial" charset="0"/>
              </a:rPr>
              <a:t>P</a:t>
            </a:r>
            <a:r>
              <a:rPr lang="tr-TR" dirty="0" err="1" smtClean="0">
                <a:solidFill>
                  <a:schemeClr val="accent5">
                    <a:lumMod val="50000"/>
                  </a:schemeClr>
                </a:solidFill>
                <a:latin typeface="Comic Sans MS" pitchFamily="66" charset="0"/>
                <a:cs typeface="Arial" charset="0"/>
              </a:rPr>
              <a:t>ragnant</a:t>
            </a:r>
            <a:r>
              <a:rPr lang="tr-TR" dirty="0" smtClean="0">
                <a:solidFill>
                  <a:schemeClr val="accent5">
                    <a:lumMod val="50000"/>
                  </a:schemeClr>
                </a:solidFill>
                <a:latin typeface="Comic Sans MS" pitchFamily="66" charset="0"/>
                <a:cs typeface="Arial" charset="0"/>
              </a:rPr>
              <a:t> n = 397</a:t>
            </a:r>
            <a:endParaRPr lang="tr-TR" dirty="0">
              <a:solidFill>
                <a:schemeClr val="accent5">
                  <a:lumMod val="50000"/>
                </a:schemeClr>
              </a:solidFill>
              <a:latin typeface="Comic Sans MS" pitchFamily="66" charset="0"/>
              <a:cs typeface="Arial" charset="0"/>
            </a:endParaRPr>
          </a:p>
        </p:txBody>
      </p:sp>
      <p:graphicFrame>
        <p:nvGraphicFramePr>
          <p:cNvPr id="2" name="Object 3"/>
          <p:cNvGraphicFramePr>
            <a:graphicFrameLocks noChangeAspect="1"/>
          </p:cNvGraphicFramePr>
          <p:nvPr>
            <p:extLst>
              <p:ext uri="{D42A27DB-BD31-4B8C-83A1-F6EECF244321}">
                <p14:modId xmlns:p14="http://schemas.microsoft.com/office/powerpoint/2010/main" xmlns="" val="1109421723"/>
              </p:ext>
            </p:extLst>
          </p:nvPr>
        </p:nvGraphicFramePr>
        <p:xfrm>
          <a:off x="908050" y="2057400"/>
          <a:ext cx="7550150" cy="4321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741326672"/>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4213" y="0"/>
            <a:ext cx="7773987" cy="1600200"/>
          </a:xfrm>
        </p:spPr>
        <p:txBody>
          <a:bodyPr/>
          <a:lstStyle/>
          <a:p>
            <a:endParaRPr lang="tr-TR" altLang="tr-TR" sz="3200" b="1" smtClean="0">
              <a:solidFill>
                <a:srgbClr val="FF3399"/>
              </a:solidFill>
              <a:latin typeface="Comic Sans MS" panose="030F0702030302020204" pitchFamily="66" charset="0"/>
            </a:endParaRPr>
          </a:p>
        </p:txBody>
      </p:sp>
      <p:graphicFrame>
        <p:nvGraphicFramePr>
          <p:cNvPr id="146494" name="Group 62"/>
          <p:cNvGraphicFramePr>
            <a:graphicFrameLocks noGrp="1"/>
          </p:cNvGraphicFramePr>
          <p:nvPr>
            <p:ph idx="1"/>
            <p:extLst>
              <p:ext uri="{D42A27DB-BD31-4B8C-83A1-F6EECF244321}">
                <p14:modId xmlns:p14="http://schemas.microsoft.com/office/powerpoint/2010/main" xmlns="" val="886565880"/>
              </p:ext>
            </p:extLst>
          </p:nvPr>
        </p:nvGraphicFramePr>
        <p:xfrm>
          <a:off x="409779" y="3717032"/>
          <a:ext cx="8389938" cy="1509330"/>
        </p:xfrm>
        <a:graphic>
          <a:graphicData uri="http://schemas.openxmlformats.org/drawingml/2006/table">
            <a:tbl>
              <a:tblPr/>
              <a:tblGrid>
                <a:gridCol w="3500420"/>
                <a:gridCol w="1000129"/>
                <a:gridCol w="1636926"/>
                <a:gridCol w="1165179"/>
                <a:gridCol w="1087284"/>
              </a:tblGrid>
              <a:tr h="57606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r-TR" sz="2400" b="1" i="0" u="none" strike="noStrike" cap="none" normalizeH="0" baseline="0" dirty="0" smtClean="0">
                        <a:ln>
                          <a:noFill/>
                        </a:ln>
                        <a:solidFill>
                          <a:srgbClr val="662210"/>
                        </a:solidFill>
                        <a:effectLst>
                          <a:outerShdw blurRad="38100" dist="38100" dir="2700000" algn="tl">
                            <a:srgbClr val="FFFFFF"/>
                          </a:outerShdw>
                        </a:effectLst>
                        <a:latin typeface="Comic Sans MS" pitchFamily="66"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2400" b="1" i="0" u="none" strike="noStrike" cap="none" normalizeH="0" baseline="0" dirty="0" smtClean="0">
                          <a:ln>
                            <a:noFill/>
                          </a:ln>
                          <a:solidFill>
                            <a:srgbClr val="662210"/>
                          </a:solidFill>
                          <a:effectLst>
                            <a:outerShdw blurRad="38100" dist="38100" dir="2700000" algn="tl">
                              <a:srgbClr val="FFFFFF"/>
                            </a:outerShdw>
                          </a:effectLst>
                          <a:latin typeface="Comic Sans MS" pitchFamily="66" charset="0"/>
                        </a:rPr>
                        <a:t>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2400" b="1" i="0" u="none" strike="noStrike" cap="none" normalizeH="0" baseline="0" dirty="0" err="1" smtClean="0">
                          <a:ln>
                            <a:noFill/>
                          </a:ln>
                          <a:solidFill>
                            <a:srgbClr val="662210"/>
                          </a:solidFill>
                          <a:effectLst>
                            <a:outerShdw blurRad="38100" dist="38100" dir="2700000" algn="tl">
                              <a:srgbClr val="FFFFFF"/>
                            </a:outerShdw>
                          </a:effectLst>
                          <a:latin typeface="Comic Sans MS" pitchFamily="66" charset="0"/>
                        </a:rPr>
                        <a:t>Mean</a:t>
                      </a:r>
                      <a:endParaRPr kumimoji="0" lang="tr-TR" sz="2400" b="1" i="0" u="none" strike="noStrike" cap="none" normalizeH="0" baseline="0" dirty="0" smtClean="0">
                        <a:ln>
                          <a:noFill/>
                        </a:ln>
                        <a:solidFill>
                          <a:srgbClr val="662210"/>
                        </a:solidFill>
                        <a:effectLst>
                          <a:outerShdw blurRad="38100" dist="38100" dir="2700000" algn="tl">
                            <a:srgbClr val="FFFFFF"/>
                          </a:outerShdw>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2400" b="1" i="0" u="none" strike="noStrike" cap="none" normalizeH="0" baseline="0" dirty="0" err="1" smtClean="0">
                          <a:ln>
                            <a:noFill/>
                          </a:ln>
                          <a:solidFill>
                            <a:srgbClr val="662210"/>
                          </a:solidFill>
                          <a:effectLst>
                            <a:outerShdw blurRad="38100" dist="38100" dir="2700000" algn="tl">
                              <a:srgbClr val="FFFFFF"/>
                            </a:outerShdw>
                          </a:effectLst>
                          <a:latin typeface="Comic Sans MS" pitchFamily="66" charset="0"/>
                        </a:rPr>
                        <a:t>Min</a:t>
                      </a:r>
                      <a:endParaRPr kumimoji="0" lang="tr-TR" sz="2400" b="1" i="0" u="none" strike="noStrike" cap="none" normalizeH="0" baseline="0" dirty="0" smtClean="0">
                        <a:ln>
                          <a:noFill/>
                        </a:ln>
                        <a:solidFill>
                          <a:srgbClr val="662210"/>
                        </a:solidFill>
                        <a:effectLst>
                          <a:outerShdw blurRad="38100" dist="38100" dir="2700000" algn="tl">
                            <a:srgbClr val="FFFFFF"/>
                          </a:outerShdw>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2400" b="1" i="0" u="none" strike="noStrike" cap="none" normalizeH="0" baseline="0" dirty="0" err="1" smtClean="0">
                          <a:ln>
                            <a:noFill/>
                          </a:ln>
                          <a:solidFill>
                            <a:srgbClr val="662210"/>
                          </a:solidFill>
                          <a:effectLst>
                            <a:outerShdw blurRad="38100" dist="38100" dir="2700000" algn="tl">
                              <a:srgbClr val="FFFFFF"/>
                            </a:outerShdw>
                          </a:effectLst>
                          <a:latin typeface="Comic Sans MS" pitchFamily="66" charset="0"/>
                        </a:rPr>
                        <a:t>Max</a:t>
                      </a:r>
                      <a:endParaRPr kumimoji="0" lang="tr-TR" sz="2400" b="1" i="0" u="none" strike="noStrike" cap="none" normalizeH="0" baseline="0" dirty="0" smtClean="0">
                        <a:ln>
                          <a:noFill/>
                        </a:ln>
                        <a:solidFill>
                          <a:srgbClr val="662210"/>
                        </a:solidFill>
                        <a:effectLst>
                          <a:outerShdw blurRad="38100" dist="38100" dir="2700000" algn="tl">
                            <a:srgbClr val="FFFFFF"/>
                          </a:outerShdw>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93326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a:pPr>
                      <a:r>
                        <a:rPr kumimoji="0" lang="tr-TR" sz="2400" b="1" i="0" u="none" strike="noStrike" cap="none" normalizeH="0" baseline="0" dirty="0" smtClean="0">
                          <a:ln>
                            <a:noFill/>
                          </a:ln>
                          <a:solidFill>
                            <a:schemeClr val="tx1"/>
                          </a:solidFill>
                          <a:effectLst/>
                          <a:latin typeface="Comic Sans MS" pitchFamily="66" charset="0"/>
                        </a:rPr>
                        <a:t>Prenatal </a:t>
                      </a:r>
                      <a:r>
                        <a:rPr kumimoji="0" lang="tr-TR" sz="2400" b="1" i="0" u="none" strike="noStrike" cap="none" normalizeH="0" baseline="0" dirty="0" err="1" smtClean="0">
                          <a:ln>
                            <a:noFill/>
                          </a:ln>
                          <a:solidFill>
                            <a:schemeClr val="tx1"/>
                          </a:solidFill>
                          <a:effectLst/>
                          <a:latin typeface="Comic Sans MS" pitchFamily="66" charset="0"/>
                        </a:rPr>
                        <a:t>Attachment</a:t>
                      </a:r>
                      <a:r>
                        <a:rPr kumimoji="0" lang="tr-TR" sz="2400" b="1" i="0" u="none" strike="noStrike" cap="none" normalizeH="0" baseline="0" dirty="0" smtClean="0">
                          <a:ln>
                            <a:noFill/>
                          </a:ln>
                          <a:solidFill>
                            <a:schemeClr val="tx1"/>
                          </a:solidFill>
                          <a:effectLst/>
                          <a:latin typeface="Comic Sans MS" pitchFamily="66" charset="0"/>
                        </a:rPr>
                        <a:t> Inventory</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24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rPr>
                        <a:t>397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24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rPr>
                        <a:t>59.31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24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rPr>
                        <a:t>25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24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rPr>
                        <a:t>83</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r>
            </a:tbl>
          </a:graphicData>
        </a:graphic>
      </p:graphicFrame>
      <p:sp>
        <p:nvSpPr>
          <p:cNvPr id="4" name="3 Yuvarlatılmış Dikdörtgen"/>
          <p:cNvSpPr/>
          <p:nvPr/>
        </p:nvSpPr>
        <p:spPr bwMode="auto">
          <a:xfrm>
            <a:off x="534987" y="1340768"/>
            <a:ext cx="8072438" cy="1688182"/>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2800" dirty="0" smtClean="0">
                <a:solidFill>
                  <a:srgbClr val="FF3399"/>
                </a:solidFill>
              </a:rPr>
              <a:t>Distribution </a:t>
            </a:r>
            <a:r>
              <a:rPr lang="en-US" sz="2800" dirty="0">
                <a:solidFill>
                  <a:srgbClr val="FF3399"/>
                </a:solidFill>
              </a:rPr>
              <a:t>of </a:t>
            </a:r>
            <a:r>
              <a:rPr lang="tr-TR" sz="2800" dirty="0" err="1" smtClean="0">
                <a:solidFill>
                  <a:srgbClr val="FF3399"/>
                </a:solidFill>
              </a:rPr>
              <a:t>The</a:t>
            </a:r>
            <a:r>
              <a:rPr lang="tr-TR" sz="2800" dirty="0" smtClean="0">
                <a:solidFill>
                  <a:srgbClr val="FF3399"/>
                </a:solidFill>
              </a:rPr>
              <a:t> </a:t>
            </a:r>
            <a:r>
              <a:rPr lang="tr-TR" sz="2800" dirty="0" err="1" smtClean="0">
                <a:solidFill>
                  <a:srgbClr val="FF3399"/>
                </a:solidFill>
              </a:rPr>
              <a:t>Mean</a:t>
            </a:r>
            <a:r>
              <a:rPr lang="tr-TR" sz="2800" dirty="0" smtClean="0">
                <a:solidFill>
                  <a:srgbClr val="FF3399"/>
                </a:solidFill>
              </a:rPr>
              <a:t> of </a:t>
            </a:r>
            <a:r>
              <a:rPr lang="en-US" sz="2800" dirty="0" smtClean="0">
                <a:solidFill>
                  <a:srgbClr val="FF3399"/>
                </a:solidFill>
              </a:rPr>
              <a:t>Scores </a:t>
            </a:r>
            <a:r>
              <a:rPr lang="en-US" sz="2800" dirty="0">
                <a:solidFill>
                  <a:srgbClr val="FF3399"/>
                </a:solidFill>
              </a:rPr>
              <a:t>Obtained </a:t>
            </a:r>
            <a:r>
              <a:rPr lang="tr-TR" sz="2800" dirty="0" err="1" smtClean="0">
                <a:solidFill>
                  <a:srgbClr val="FF3399"/>
                </a:solidFill>
              </a:rPr>
              <a:t>by</a:t>
            </a:r>
            <a:r>
              <a:rPr lang="tr-TR" sz="2800" dirty="0" smtClean="0">
                <a:solidFill>
                  <a:srgbClr val="FF3399"/>
                </a:solidFill>
              </a:rPr>
              <a:t> </a:t>
            </a:r>
            <a:r>
              <a:rPr lang="tr-TR" sz="2800" dirty="0" err="1">
                <a:solidFill>
                  <a:srgbClr val="FF3399"/>
                </a:solidFill>
              </a:rPr>
              <a:t>P</a:t>
            </a:r>
            <a:r>
              <a:rPr lang="tr-TR" sz="2800" dirty="0" err="1" smtClean="0">
                <a:solidFill>
                  <a:srgbClr val="FF3399"/>
                </a:solidFill>
              </a:rPr>
              <a:t>regnant</a:t>
            </a:r>
            <a:r>
              <a:rPr lang="tr-TR" sz="2800" dirty="0" smtClean="0">
                <a:solidFill>
                  <a:srgbClr val="FF3399"/>
                </a:solidFill>
              </a:rPr>
              <a:t> </a:t>
            </a:r>
            <a:r>
              <a:rPr lang="en-US" sz="2800" dirty="0" smtClean="0">
                <a:solidFill>
                  <a:srgbClr val="FF3399"/>
                </a:solidFill>
              </a:rPr>
              <a:t>in </a:t>
            </a:r>
            <a:r>
              <a:rPr lang="tr-TR" sz="2800" dirty="0" smtClean="0">
                <a:solidFill>
                  <a:srgbClr val="FF3399"/>
                </a:solidFill>
              </a:rPr>
              <a:t>Prenatal </a:t>
            </a:r>
            <a:r>
              <a:rPr lang="tr-TR" sz="2800" dirty="0" err="1" smtClean="0">
                <a:solidFill>
                  <a:srgbClr val="FF3399"/>
                </a:solidFill>
              </a:rPr>
              <a:t>Attachment</a:t>
            </a:r>
            <a:r>
              <a:rPr lang="tr-TR" sz="2800" dirty="0" smtClean="0">
                <a:solidFill>
                  <a:srgbClr val="FF3399"/>
                </a:solidFill>
              </a:rPr>
              <a:t> Inventory </a:t>
            </a:r>
            <a:endParaRPr lang="tr-TR" sz="2800" dirty="0">
              <a:solidFill>
                <a:srgbClr val="FF3399"/>
              </a:solidFill>
            </a:endParaRPr>
          </a:p>
          <a:p>
            <a:pPr algn="ctr">
              <a:defRPr/>
            </a:pPr>
            <a:endParaRPr lang="tr-TR" sz="1800" b="0" dirty="0">
              <a:solidFill>
                <a:schemeClr val="tx1"/>
              </a:solidFill>
              <a:latin typeface="Arial" charset="0"/>
            </a:endParaRPr>
          </a:p>
        </p:txBody>
      </p:sp>
    </p:spTree>
    <p:extLst>
      <p:ext uri="{BB962C8B-B14F-4D97-AF65-F5344CB8AC3E}">
        <p14:creationId xmlns:p14="http://schemas.microsoft.com/office/powerpoint/2010/main" xmlns="" val="15097090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46494"/>
                                        </p:tgtEl>
                                        <p:attrNameLst>
                                          <p:attrName>style.visibility</p:attrName>
                                        </p:attrNameLst>
                                      </p:cBhvr>
                                      <p:to>
                                        <p:strVal val="visible"/>
                                      </p:to>
                                    </p:set>
                                    <p:animEffect transition="in" filter="diamond(in)">
                                      <p:cBhvr>
                                        <p:cTn id="12" dur="2000"/>
                                        <p:tgtEl>
                                          <p:spTgt spid="146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Yuvarlatılmış Dikdörtgen"/>
          <p:cNvSpPr/>
          <p:nvPr/>
        </p:nvSpPr>
        <p:spPr bwMode="auto">
          <a:xfrm>
            <a:off x="0" y="25039"/>
            <a:ext cx="8072437" cy="1000125"/>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2800" dirty="0">
                <a:solidFill>
                  <a:srgbClr val="FF3399"/>
                </a:solidFill>
              </a:rPr>
              <a:t>Distribution of Scores Obtained in PAI and Ages of </a:t>
            </a:r>
            <a:r>
              <a:rPr lang="tr-TR" sz="2800" dirty="0" smtClean="0">
                <a:solidFill>
                  <a:srgbClr val="FF3399"/>
                </a:solidFill>
              </a:rPr>
              <a:t>P</a:t>
            </a:r>
            <a:r>
              <a:rPr lang="en-US" sz="2800" dirty="0" smtClean="0">
                <a:solidFill>
                  <a:srgbClr val="FF3399"/>
                </a:solidFill>
              </a:rPr>
              <a:t>regnant</a:t>
            </a:r>
            <a:endParaRPr lang="tr-TR" sz="1800" b="0" dirty="0">
              <a:solidFill>
                <a:schemeClr val="tx1"/>
              </a:solidFill>
              <a:latin typeface="Arial" charset="0"/>
            </a:endParaRPr>
          </a:p>
        </p:txBody>
      </p:sp>
      <p:graphicFrame>
        <p:nvGraphicFramePr>
          <p:cNvPr id="9" name="İçerik Yer Tutucusu 8"/>
          <p:cNvGraphicFramePr>
            <a:graphicFrameLocks noGrp="1"/>
          </p:cNvGraphicFramePr>
          <p:nvPr>
            <p:ph idx="1"/>
            <p:extLst>
              <p:ext uri="{D42A27DB-BD31-4B8C-83A1-F6EECF244321}">
                <p14:modId xmlns:p14="http://schemas.microsoft.com/office/powerpoint/2010/main" xmlns="" val="2073993531"/>
              </p:ext>
            </p:extLst>
          </p:nvPr>
        </p:nvGraphicFramePr>
        <p:xfrm>
          <a:off x="304800" y="1554163"/>
          <a:ext cx="8686800" cy="4539133"/>
        </p:xfrm>
        <a:graphic>
          <a:graphicData uri="http://schemas.openxmlformats.org/drawingml/2006/chart">
            <c:chart xmlns:c="http://schemas.openxmlformats.org/drawingml/2006/chart" xmlns:r="http://schemas.openxmlformats.org/officeDocument/2006/relationships" r:id="rId2"/>
          </a:graphicData>
        </a:graphic>
      </p:graphicFrame>
      <p:sp>
        <p:nvSpPr>
          <p:cNvPr id="11" name="7 Oval Belirtme Çizgisi"/>
          <p:cNvSpPr/>
          <p:nvPr/>
        </p:nvSpPr>
        <p:spPr>
          <a:xfrm rot="1523628">
            <a:off x="5413458" y="1207375"/>
            <a:ext cx="3486496" cy="1351601"/>
          </a:xfrm>
          <a:prstGeom prst="wedgeEllipseCallout">
            <a:avLst>
              <a:gd name="adj1" fmla="val -7722"/>
              <a:gd name="adj2" fmla="val 73423"/>
            </a:avLst>
          </a:prstGeom>
          <a:solidFill>
            <a:srgbClr val="FFFF00"/>
          </a:solidFill>
          <a:ln w="25400" cap="flat" cmpd="sng" algn="ctr">
            <a:solidFill>
              <a:srgbClr val="FE8637">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r>
              <a:rPr lang="tr-TR" sz="1800" dirty="0" err="1" smtClean="0">
                <a:solidFill>
                  <a:srgbClr val="FF0000"/>
                </a:solidFill>
                <a:latin typeface="Comic Sans MS" pitchFamily="66" charset="0"/>
              </a:rPr>
              <a:t>It</a:t>
            </a:r>
            <a:r>
              <a:rPr lang="tr-TR" sz="1800" dirty="0" smtClean="0">
                <a:solidFill>
                  <a:srgbClr val="FF0000"/>
                </a:solidFill>
                <a:latin typeface="Comic Sans MS" pitchFamily="66" charset="0"/>
              </a:rPr>
              <a:t> is </a:t>
            </a:r>
            <a:r>
              <a:rPr lang="tr-TR" sz="1800" dirty="0" err="1" smtClean="0">
                <a:solidFill>
                  <a:srgbClr val="FF0000"/>
                </a:solidFill>
                <a:latin typeface="Comic Sans MS" pitchFamily="66" charset="0"/>
              </a:rPr>
              <a:t>found</a:t>
            </a:r>
            <a:r>
              <a:rPr lang="tr-TR" sz="1800" dirty="0" smtClean="0">
                <a:solidFill>
                  <a:srgbClr val="FF0000"/>
                </a:solidFill>
                <a:latin typeface="Comic Sans MS" pitchFamily="66" charset="0"/>
              </a:rPr>
              <a:t>  a </a:t>
            </a:r>
            <a:r>
              <a:rPr lang="tr-TR" sz="1800" dirty="0" err="1" smtClean="0">
                <a:solidFill>
                  <a:srgbClr val="FF0000"/>
                </a:solidFill>
                <a:latin typeface="Comic Sans MS" pitchFamily="66" charset="0"/>
              </a:rPr>
              <a:t>significant</a:t>
            </a:r>
            <a:r>
              <a:rPr lang="tr-TR" sz="1800" dirty="0" smtClean="0">
                <a:solidFill>
                  <a:srgbClr val="FF0000"/>
                </a:solidFill>
                <a:latin typeface="Comic Sans MS" pitchFamily="66" charset="0"/>
              </a:rPr>
              <a:t> </a:t>
            </a:r>
            <a:r>
              <a:rPr lang="tr-TR" sz="1800" dirty="0" err="1" smtClean="0">
                <a:solidFill>
                  <a:srgbClr val="FF0000"/>
                </a:solidFill>
                <a:latin typeface="Comic Sans MS" pitchFamily="66" charset="0"/>
              </a:rPr>
              <a:t>difference</a:t>
            </a:r>
            <a:r>
              <a:rPr lang="tr-TR" sz="1800" dirty="0" smtClean="0">
                <a:solidFill>
                  <a:srgbClr val="FF0000"/>
                </a:solidFill>
                <a:latin typeface="Comic Sans MS" pitchFamily="66" charset="0"/>
              </a:rPr>
              <a:t> </a:t>
            </a:r>
            <a:r>
              <a:rPr lang="tr-TR" sz="1800" dirty="0" err="1" smtClean="0">
                <a:solidFill>
                  <a:srgbClr val="FF0000"/>
                </a:solidFill>
                <a:latin typeface="Comic Sans MS" pitchFamily="66" charset="0"/>
              </a:rPr>
              <a:t>between</a:t>
            </a:r>
            <a:r>
              <a:rPr lang="tr-TR" sz="1800" dirty="0" smtClean="0">
                <a:solidFill>
                  <a:srgbClr val="FF0000"/>
                </a:solidFill>
                <a:latin typeface="Comic Sans MS" pitchFamily="66" charset="0"/>
              </a:rPr>
              <a:t> A1 </a:t>
            </a:r>
            <a:r>
              <a:rPr lang="tr-TR" sz="1800" dirty="0" err="1" smtClean="0">
                <a:solidFill>
                  <a:srgbClr val="FF0000"/>
                </a:solidFill>
                <a:latin typeface="Comic Sans MS" pitchFamily="66" charset="0"/>
              </a:rPr>
              <a:t>and</a:t>
            </a:r>
            <a:r>
              <a:rPr lang="tr-TR" sz="1800" dirty="0" smtClean="0">
                <a:solidFill>
                  <a:srgbClr val="FF0000"/>
                </a:solidFill>
                <a:latin typeface="Comic Sans MS" pitchFamily="66" charset="0"/>
              </a:rPr>
              <a:t> A4 (</a:t>
            </a:r>
            <a:r>
              <a:rPr lang="tr-TR" sz="1800" dirty="0">
                <a:solidFill>
                  <a:srgbClr val="FF0000"/>
                </a:solidFill>
                <a:latin typeface="Comic Sans MS" pitchFamily="66" charset="0"/>
              </a:rPr>
              <a:t>p&lt;0.05</a:t>
            </a:r>
            <a:r>
              <a:rPr lang="tr-TR" sz="1800" dirty="0" smtClean="0">
                <a:solidFill>
                  <a:srgbClr val="FF0000"/>
                </a:solidFill>
                <a:latin typeface="Comic Sans MS" pitchFamily="66" charset="0"/>
              </a:rPr>
              <a:t>)</a:t>
            </a:r>
            <a:endParaRPr lang="tr-TR" sz="1800" dirty="0">
              <a:solidFill>
                <a:srgbClr val="FF0000"/>
              </a:solidFill>
              <a:latin typeface="Comic Sans MS" pitchFamily="66" charset="0"/>
            </a:endParaRPr>
          </a:p>
        </p:txBody>
      </p:sp>
    </p:spTree>
    <p:extLst>
      <p:ext uri="{BB962C8B-B14F-4D97-AF65-F5344CB8AC3E}">
        <p14:creationId xmlns:p14="http://schemas.microsoft.com/office/powerpoint/2010/main" xmlns="" val="2593528725"/>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Yuvarlatılmış Dikdörtgen"/>
          <p:cNvSpPr/>
          <p:nvPr/>
        </p:nvSpPr>
        <p:spPr bwMode="auto">
          <a:xfrm>
            <a:off x="-13709" y="25036"/>
            <a:ext cx="8072437" cy="1000125"/>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2800" dirty="0">
                <a:solidFill>
                  <a:srgbClr val="FF3399"/>
                </a:solidFill>
              </a:rPr>
              <a:t>Distribution of Scores Obtained in PAI and </a:t>
            </a:r>
            <a:r>
              <a:rPr lang="tr-TR" sz="2800" dirty="0" err="1" smtClean="0">
                <a:solidFill>
                  <a:srgbClr val="FF3399"/>
                </a:solidFill>
              </a:rPr>
              <a:t>Education</a:t>
            </a:r>
            <a:r>
              <a:rPr lang="tr-TR" sz="2800" dirty="0" smtClean="0">
                <a:solidFill>
                  <a:srgbClr val="FF3399"/>
                </a:solidFill>
              </a:rPr>
              <a:t> Level</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xmlns="" val="2418122263"/>
              </p:ext>
            </p:extLst>
          </p:nvPr>
        </p:nvGraphicFramePr>
        <p:xfrm>
          <a:off x="251520" y="1556792"/>
          <a:ext cx="8352928"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11" name="7 Oval Belirtme Çizgisi"/>
          <p:cNvSpPr/>
          <p:nvPr/>
        </p:nvSpPr>
        <p:spPr>
          <a:xfrm>
            <a:off x="5076056" y="764704"/>
            <a:ext cx="3240360" cy="1142437"/>
          </a:xfrm>
          <a:prstGeom prst="wedgeEllipseCallout">
            <a:avLst>
              <a:gd name="adj1" fmla="val -7722"/>
              <a:gd name="adj2" fmla="val 73423"/>
            </a:avLst>
          </a:prstGeom>
          <a:solidFill>
            <a:srgbClr val="FFFF00"/>
          </a:solidFill>
          <a:ln w="25400" cap="flat" cmpd="sng" algn="ctr">
            <a:solidFill>
              <a:srgbClr val="FE8637">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r>
              <a:rPr lang="tr-TR" sz="1600" dirty="0" err="1" smtClean="0">
                <a:solidFill>
                  <a:srgbClr val="FF0000"/>
                </a:solidFill>
                <a:latin typeface="Comic Sans MS" pitchFamily="66" charset="0"/>
              </a:rPr>
              <a:t>It</a:t>
            </a:r>
            <a:r>
              <a:rPr lang="tr-TR" sz="1600" dirty="0" smtClean="0">
                <a:solidFill>
                  <a:srgbClr val="FF0000"/>
                </a:solidFill>
                <a:latin typeface="Comic Sans MS" pitchFamily="66" charset="0"/>
              </a:rPr>
              <a:t> is </a:t>
            </a:r>
            <a:r>
              <a:rPr lang="tr-TR" sz="1600" dirty="0" err="1" smtClean="0">
                <a:solidFill>
                  <a:srgbClr val="FF0000"/>
                </a:solidFill>
                <a:latin typeface="Comic Sans MS" pitchFamily="66" charset="0"/>
              </a:rPr>
              <a:t>found</a:t>
            </a:r>
            <a:r>
              <a:rPr lang="tr-TR" sz="1600" dirty="0" smtClean="0">
                <a:solidFill>
                  <a:srgbClr val="FF0000"/>
                </a:solidFill>
                <a:latin typeface="Comic Sans MS" pitchFamily="66" charset="0"/>
              </a:rPr>
              <a:t>  a </a:t>
            </a:r>
            <a:r>
              <a:rPr lang="tr-TR" sz="1600" dirty="0" err="1" smtClean="0">
                <a:solidFill>
                  <a:srgbClr val="FF0000"/>
                </a:solidFill>
                <a:latin typeface="Comic Sans MS" pitchFamily="66" charset="0"/>
              </a:rPr>
              <a:t>significant</a:t>
            </a:r>
            <a:r>
              <a:rPr lang="tr-TR" sz="1600" dirty="0" smtClean="0">
                <a:solidFill>
                  <a:srgbClr val="FF0000"/>
                </a:solidFill>
                <a:latin typeface="Comic Sans MS" pitchFamily="66" charset="0"/>
              </a:rPr>
              <a:t> </a:t>
            </a:r>
            <a:r>
              <a:rPr lang="tr-TR" sz="1600" dirty="0" err="1" smtClean="0">
                <a:solidFill>
                  <a:srgbClr val="FF0000"/>
                </a:solidFill>
                <a:latin typeface="Comic Sans MS" pitchFamily="66" charset="0"/>
              </a:rPr>
              <a:t>difference</a:t>
            </a:r>
            <a:r>
              <a:rPr lang="tr-TR" sz="1600" dirty="0" smtClean="0">
                <a:solidFill>
                  <a:srgbClr val="FF0000"/>
                </a:solidFill>
                <a:latin typeface="Comic Sans MS" pitchFamily="66" charset="0"/>
              </a:rPr>
              <a:t> </a:t>
            </a:r>
            <a:r>
              <a:rPr lang="tr-TR" sz="1600" dirty="0" err="1" smtClean="0">
                <a:solidFill>
                  <a:srgbClr val="FF0000"/>
                </a:solidFill>
                <a:latin typeface="Comic Sans MS" pitchFamily="66" charset="0"/>
              </a:rPr>
              <a:t>between</a:t>
            </a:r>
            <a:r>
              <a:rPr lang="tr-TR" sz="1600" dirty="0" smtClean="0">
                <a:solidFill>
                  <a:srgbClr val="FF0000"/>
                </a:solidFill>
                <a:latin typeface="Comic Sans MS" pitchFamily="66" charset="0"/>
              </a:rPr>
              <a:t> A2 </a:t>
            </a:r>
            <a:r>
              <a:rPr lang="tr-TR" sz="1600" dirty="0" err="1" smtClean="0">
                <a:solidFill>
                  <a:srgbClr val="FF0000"/>
                </a:solidFill>
                <a:latin typeface="Comic Sans MS" pitchFamily="66" charset="0"/>
              </a:rPr>
              <a:t>and</a:t>
            </a:r>
            <a:r>
              <a:rPr lang="tr-TR" sz="1600" dirty="0" smtClean="0">
                <a:solidFill>
                  <a:srgbClr val="FF0000"/>
                </a:solidFill>
                <a:latin typeface="Comic Sans MS" pitchFamily="66" charset="0"/>
              </a:rPr>
              <a:t> A4 (</a:t>
            </a:r>
            <a:r>
              <a:rPr lang="tr-TR" sz="1600" dirty="0">
                <a:solidFill>
                  <a:srgbClr val="FF0000"/>
                </a:solidFill>
                <a:latin typeface="Comic Sans MS" pitchFamily="66" charset="0"/>
              </a:rPr>
              <a:t>p&lt;0.05</a:t>
            </a:r>
            <a:r>
              <a:rPr lang="tr-TR" sz="1600" dirty="0" smtClean="0">
                <a:solidFill>
                  <a:srgbClr val="FF0000"/>
                </a:solidFill>
                <a:latin typeface="Comic Sans MS" pitchFamily="66" charset="0"/>
              </a:rPr>
              <a:t>)</a:t>
            </a:r>
            <a:endParaRPr lang="tr-TR" sz="1600" dirty="0">
              <a:solidFill>
                <a:srgbClr val="FF0000"/>
              </a:solidFill>
              <a:latin typeface="Comic Sans MS" pitchFamily="66" charset="0"/>
            </a:endParaRPr>
          </a:p>
        </p:txBody>
      </p:sp>
    </p:spTree>
    <p:extLst>
      <p:ext uri="{BB962C8B-B14F-4D97-AF65-F5344CB8AC3E}">
        <p14:creationId xmlns:p14="http://schemas.microsoft.com/office/powerpoint/2010/main" xmlns="" val="2047820187"/>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Yuvarlatılmış Dikdörtgen"/>
          <p:cNvSpPr/>
          <p:nvPr/>
        </p:nvSpPr>
        <p:spPr bwMode="auto">
          <a:xfrm>
            <a:off x="0" y="25039"/>
            <a:ext cx="8072437" cy="1000125"/>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2800" dirty="0" smtClean="0">
                <a:solidFill>
                  <a:srgbClr val="FF3399"/>
                </a:solidFill>
              </a:rPr>
              <a:t>Distribution of Scores Obtained in PAI and</a:t>
            </a:r>
            <a:endParaRPr lang="tr-TR" sz="2800" dirty="0" smtClean="0">
              <a:solidFill>
                <a:srgbClr val="FF3399"/>
              </a:solidFill>
            </a:endParaRPr>
          </a:p>
          <a:p>
            <a:pPr algn="ctr">
              <a:defRPr/>
            </a:pPr>
            <a:r>
              <a:rPr lang="tr-TR" sz="2800" dirty="0">
                <a:solidFill>
                  <a:srgbClr val="FF3399"/>
                </a:solidFill>
              </a:rPr>
              <a:t>  </a:t>
            </a:r>
            <a:r>
              <a:rPr lang="tr-TR" sz="2800" dirty="0" err="1">
                <a:solidFill>
                  <a:srgbClr val="FF3399"/>
                </a:solidFill>
              </a:rPr>
              <a:t>Number</a:t>
            </a:r>
            <a:r>
              <a:rPr lang="tr-TR" sz="2800" dirty="0">
                <a:solidFill>
                  <a:srgbClr val="FF3399"/>
                </a:solidFill>
              </a:rPr>
              <a:t> of </a:t>
            </a:r>
            <a:r>
              <a:rPr lang="tr-TR" sz="2800" dirty="0" err="1" smtClean="0">
                <a:solidFill>
                  <a:srgbClr val="FF3399"/>
                </a:solidFill>
              </a:rPr>
              <a:t>pregnancy</a:t>
            </a:r>
            <a:endParaRPr lang="tr-TR" sz="2800" dirty="0">
              <a:solidFill>
                <a:srgbClr val="FF3399"/>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xmlns="" val="3771331743"/>
              </p:ext>
            </p:extLst>
          </p:nvPr>
        </p:nvGraphicFramePr>
        <p:xfrm>
          <a:off x="323528" y="1268760"/>
          <a:ext cx="8107980" cy="5112568"/>
        </p:xfrm>
        <a:graphic>
          <a:graphicData uri="http://schemas.openxmlformats.org/drawingml/2006/chart">
            <c:chart xmlns:c="http://schemas.openxmlformats.org/drawingml/2006/chart" xmlns:r="http://schemas.openxmlformats.org/officeDocument/2006/relationships" r:id="rId2"/>
          </a:graphicData>
        </a:graphic>
      </p:graphicFrame>
      <p:sp>
        <p:nvSpPr>
          <p:cNvPr id="11" name="7 Oval Belirtme Çizgisi"/>
          <p:cNvSpPr/>
          <p:nvPr/>
        </p:nvSpPr>
        <p:spPr>
          <a:xfrm rot="1617430">
            <a:off x="6407873" y="1034702"/>
            <a:ext cx="3047165" cy="1116189"/>
          </a:xfrm>
          <a:prstGeom prst="wedgeEllipseCallout">
            <a:avLst>
              <a:gd name="adj1" fmla="val -7722"/>
              <a:gd name="adj2" fmla="val 73423"/>
            </a:avLst>
          </a:prstGeom>
          <a:solidFill>
            <a:srgbClr val="FFFF00"/>
          </a:solidFill>
          <a:ln w="25400" cap="flat" cmpd="sng" algn="ctr">
            <a:solidFill>
              <a:srgbClr val="FE8637">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r>
              <a:rPr lang="tr-TR" sz="1400" dirty="0" err="1" smtClean="0">
                <a:solidFill>
                  <a:srgbClr val="FF0000"/>
                </a:solidFill>
                <a:latin typeface="Comic Sans MS" pitchFamily="66" charset="0"/>
              </a:rPr>
              <a:t>It</a:t>
            </a:r>
            <a:r>
              <a:rPr lang="tr-TR" sz="1400" dirty="0" smtClean="0">
                <a:solidFill>
                  <a:srgbClr val="FF0000"/>
                </a:solidFill>
                <a:latin typeface="Comic Sans MS" pitchFamily="66" charset="0"/>
              </a:rPr>
              <a:t> is </a:t>
            </a:r>
            <a:r>
              <a:rPr lang="tr-TR" sz="1400" dirty="0" err="1" smtClean="0">
                <a:solidFill>
                  <a:srgbClr val="FF0000"/>
                </a:solidFill>
                <a:latin typeface="Comic Sans MS" pitchFamily="66" charset="0"/>
              </a:rPr>
              <a:t>found</a:t>
            </a:r>
            <a:r>
              <a:rPr lang="tr-TR" sz="1400" dirty="0" smtClean="0">
                <a:solidFill>
                  <a:srgbClr val="FF0000"/>
                </a:solidFill>
                <a:latin typeface="Comic Sans MS" pitchFamily="66" charset="0"/>
              </a:rPr>
              <a:t>  a </a:t>
            </a:r>
            <a:r>
              <a:rPr lang="tr-TR" sz="1400" dirty="0" err="1" smtClean="0">
                <a:solidFill>
                  <a:srgbClr val="FF0000"/>
                </a:solidFill>
                <a:latin typeface="Comic Sans MS" pitchFamily="66" charset="0"/>
              </a:rPr>
              <a:t>significant</a:t>
            </a:r>
            <a:r>
              <a:rPr lang="tr-TR" sz="1400" dirty="0" smtClean="0">
                <a:solidFill>
                  <a:srgbClr val="FF0000"/>
                </a:solidFill>
                <a:latin typeface="Comic Sans MS" pitchFamily="66" charset="0"/>
              </a:rPr>
              <a:t> </a:t>
            </a:r>
            <a:r>
              <a:rPr lang="tr-TR" sz="1400" dirty="0" err="1" smtClean="0">
                <a:solidFill>
                  <a:srgbClr val="FF0000"/>
                </a:solidFill>
                <a:latin typeface="Comic Sans MS" pitchFamily="66" charset="0"/>
              </a:rPr>
              <a:t>difference</a:t>
            </a:r>
            <a:r>
              <a:rPr lang="tr-TR" sz="1400" dirty="0" smtClean="0">
                <a:solidFill>
                  <a:srgbClr val="FF0000"/>
                </a:solidFill>
                <a:latin typeface="Comic Sans MS" pitchFamily="66" charset="0"/>
              </a:rPr>
              <a:t> </a:t>
            </a:r>
            <a:r>
              <a:rPr lang="tr-TR" sz="1400" dirty="0" err="1" smtClean="0">
                <a:solidFill>
                  <a:srgbClr val="FF0000"/>
                </a:solidFill>
                <a:latin typeface="Comic Sans MS" pitchFamily="66" charset="0"/>
              </a:rPr>
              <a:t>between</a:t>
            </a:r>
            <a:r>
              <a:rPr lang="tr-TR" sz="1400" dirty="0" smtClean="0">
                <a:solidFill>
                  <a:srgbClr val="FF0000"/>
                </a:solidFill>
                <a:latin typeface="Comic Sans MS" pitchFamily="66" charset="0"/>
              </a:rPr>
              <a:t> A1 </a:t>
            </a:r>
            <a:r>
              <a:rPr lang="tr-TR" sz="1400" dirty="0" err="1" smtClean="0">
                <a:solidFill>
                  <a:srgbClr val="FF0000"/>
                </a:solidFill>
                <a:latin typeface="Comic Sans MS" pitchFamily="66" charset="0"/>
              </a:rPr>
              <a:t>and</a:t>
            </a:r>
            <a:r>
              <a:rPr lang="tr-TR" sz="1400" dirty="0" smtClean="0">
                <a:solidFill>
                  <a:srgbClr val="FF0000"/>
                </a:solidFill>
                <a:latin typeface="Comic Sans MS" pitchFamily="66" charset="0"/>
              </a:rPr>
              <a:t> A2  as </a:t>
            </a:r>
            <a:r>
              <a:rPr lang="tr-TR" sz="1400" dirty="0" err="1" smtClean="0">
                <a:solidFill>
                  <a:srgbClr val="FF0000"/>
                </a:solidFill>
                <a:latin typeface="Comic Sans MS" pitchFamily="66" charset="0"/>
              </a:rPr>
              <a:t>the</a:t>
            </a:r>
            <a:r>
              <a:rPr lang="tr-TR" sz="1400" dirty="0" smtClean="0">
                <a:solidFill>
                  <a:srgbClr val="FF0000"/>
                </a:solidFill>
                <a:latin typeface="Comic Sans MS" pitchFamily="66" charset="0"/>
              </a:rPr>
              <a:t> </a:t>
            </a:r>
            <a:r>
              <a:rPr lang="tr-TR" sz="1400" dirty="0" err="1" smtClean="0">
                <a:solidFill>
                  <a:srgbClr val="FF0000"/>
                </a:solidFill>
                <a:latin typeface="Comic Sans MS" pitchFamily="66" charset="0"/>
              </a:rPr>
              <a:t>same</a:t>
            </a:r>
            <a:r>
              <a:rPr lang="tr-TR" sz="1400" dirty="0" smtClean="0">
                <a:solidFill>
                  <a:srgbClr val="FF0000"/>
                </a:solidFill>
                <a:latin typeface="Comic Sans MS" pitchFamily="66" charset="0"/>
              </a:rPr>
              <a:t> time</a:t>
            </a:r>
            <a:r>
              <a:rPr lang="tr-TR" sz="1400" dirty="0">
                <a:solidFill>
                  <a:srgbClr val="FF0000"/>
                </a:solidFill>
                <a:latin typeface="Comic Sans MS" pitchFamily="66" charset="0"/>
              </a:rPr>
              <a:t> A1 </a:t>
            </a:r>
            <a:r>
              <a:rPr lang="tr-TR" sz="1400" dirty="0" err="1">
                <a:solidFill>
                  <a:srgbClr val="FF0000"/>
                </a:solidFill>
                <a:latin typeface="Comic Sans MS" pitchFamily="66" charset="0"/>
              </a:rPr>
              <a:t>and</a:t>
            </a:r>
            <a:r>
              <a:rPr lang="tr-TR" sz="1400" dirty="0">
                <a:solidFill>
                  <a:srgbClr val="FF0000"/>
                </a:solidFill>
                <a:latin typeface="Comic Sans MS" pitchFamily="66" charset="0"/>
              </a:rPr>
              <a:t> </a:t>
            </a:r>
            <a:r>
              <a:rPr lang="tr-TR" sz="1400" dirty="0" smtClean="0">
                <a:solidFill>
                  <a:srgbClr val="FF0000"/>
                </a:solidFill>
                <a:latin typeface="Comic Sans MS" pitchFamily="66" charset="0"/>
              </a:rPr>
              <a:t>A3 (p&lt;0.05)</a:t>
            </a:r>
            <a:endParaRPr lang="tr-TR" sz="1400" dirty="0">
              <a:solidFill>
                <a:srgbClr val="FF0000"/>
              </a:solidFill>
              <a:latin typeface="Comic Sans MS" pitchFamily="66" charset="0"/>
            </a:endParaRPr>
          </a:p>
        </p:txBody>
      </p:sp>
    </p:spTree>
    <p:extLst>
      <p:ext uri="{BB962C8B-B14F-4D97-AF65-F5344CB8AC3E}">
        <p14:creationId xmlns:p14="http://schemas.microsoft.com/office/powerpoint/2010/main" xmlns="" val="1841394941"/>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Yuvarlatılmış Dikdörtgen"/>
          <p:cNvSpPr/>
          <p:nvPr/>
        </p:nvSpPr>
        <p:spPr bwMode="auto">
          <a:xfrm>
            <a:off x="0" y="25039"/>
            <a:ext cx="8072437" cy="1000125"/>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2800" dirty="0" smtClean="0">
                <a:solidFill>
                  <a:srgbClr val="FF3399"/>
                </a:solidFill>
              </a:rPr>
              <a:t>Distribution of Scores Obtained in PAI and</a:t>
            </a:r>
            <a:endParaRPr lang="tr-TR" sz="2800" dirty="0" smtClean="0">
              <a:solidFill>
                <a:srgbClr val="FF3399"/>
              </a:solidFill>
            </a:endParaRPr>
          </a:p>
          <a:p>
            <a:pPr algn="ctr">
              <a:defRPr/>
            </a:pPr>
            <a:r>
              <a:rPr lang="tr-TR" sz="2800" dirty="0">
                <a:solidFill>
                  <a:srgbClr val="FF3399"/>
                </a:solidFill>
              </a:rPr>
              <a:t>  </a:t>
            </a:r>
            <a:r>
              <a:rPr lang="tr-TR" sz="2800" dirty="0" err="1">
                <a:solidFill>
                  <a:srgbClr val="FF3399"/>
                </a:solidFill>
              </a:rPr>
              <a:t>Number</a:t>
            </a:r>
            <a:r>
              <a:rPr lang="tr-TR" sz="2800" dirty="0">
                <a:solidFill>
                  <a:srgbClr val="FF3399"/>
                </a:solidFill>
              </a:rPr>
              <a:t> of </a:t>
            </a:r>
            <a:r>
              <a:rPr lang="tr-TR" sz="2800" dirty="0" err="1" smtClean="0">
                <a:solidFill>
                  <a:srgbClr val="FF3399"/>
                </a:solidFill>
              </a:rPr>
              <a:t>Children</a:t>
            </a:r>
            <a:endParaRPr lang="tr-TR" sz="2800" dirty="0">
              <a:solidFill>
                <a:srgbClr val="FF3399"/>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xmlns="" val="278964000"/>
              </p:ext>
            </p:extLst>
          </p:nvPr>
        </p:nvGraphicFramePr>
        <p:xfrm>
          <a:off x="406921" y="1124744"/>
          <a:ext cx="7898108" cy="5559896"/>
        </p:xfrm>
        <a:graphic>
          <a:graphicData uri="http://schemas.openxmlformats.org/drawingml/2006/chart">
            <c:chart xmlns:c="http://schemas.openxmlformats.org/drawingml/2006/chart" xmlns:r="http://schemas.openxmlformats.org/officeDocument/2006/relationships" r:id="rId2"/>
          </a:graphicData>
        </a:graphic>
      </p:graphicFrame>
      <p:sp>
        <p:nvSpPr>
          <p:cNvPr id="11" name="7 Oval Belirtme Çizgisi"/>
          <p:cNvSpPr/>
          <p:nvPr/>
        </p:nvSpPr>
        <p:spPr>
          <a:xfrm rot="2442758">
            <a:off x="6600140" y="1554614"/>
            <a:ext cx="2824421" cy="1084477"/>
          </a:xfrm>
          <a:prstGeom prst="wedgeEllipseCallout">
            <a:avLst>
              <a:gd name="adj1" fmla="val -7722"/>
              <a:gd name="adj2" fmla="val 73423"/>
            </a:avLst>
          </a:prstGeom>
          <a:solidFill>
            <a:srgbClr val="FFFF00"/>
          </a:solidFill>
          <a:ln w="25400" cap="flat" cmpd="sng" algn="ctr">
            <a:solidFill>
              <a:srgbClr val="FE8637">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r>
              <a:rPr lang="tr-TR" sz="1400" dirty="0" err="1" smtClean="0">
                <a:solidFill>
                  <a:srgbClr val="FF0000"/>
                </a:solidFill>
                <a:latin typeface="Comic Sans MS" pitchFamily="66" charset="0"/>
              </a:rPr>
              <a:t>It</a:t>
            </a:r>
            <a:r>
              <a:rPr lang="tr-TR" sz="1400" dirty="0" smtClean="0">
                <a:solidFill>
                  <a:srgbClr val="FF0000"/>
                </a:solidFill>
                <a:latin typeface="Comic Sans MS" pitchFamily="66" charset="0"/>
              </a:rPr>
              <a:t> is </a:t>
            </a:r>
            <a:r>
              <a:rPr lang="tr-TR" sz="1400" dirty="0" err="1" smtClean="0">
                <a:solidFill>
                  <a:srgbClr val="FF0000"/>
                </a:solidFill>
                <a:latin typeface="Comic Sans MS" pitchFamily="66" charset="0"/>
              </a:rPr>
              <a:t>found</a:t>
            </a:r>
            <a:r>
              <a:rPr lang="tr-TR" sz="1400" dirty="0" smtClean="0">
                <a:solidFill>
                  <a:srgbClr val="FF0000"/>
                </a:solidFill>
                <a:latin typeface="Comic Sans MS" pitchFamily="66" charset="0"/>
              </a:rPr>
              <a:t>  a </a:t>
            </a:r>
            <a:r>
              <a:rPr lang="tr-TR" sz="1400" dirty="0" err="1" smtClean="0">
                <a:solidFill>
                  <a:srgbClr val="FF0000"/>
                </a:solidFill>
                <a:latin typeface="Comic Sans MS" pitchFamily="66" charset="0"/>
              </a:rPr>
              <a:t>significant</a:t>
            </a:r>
            <a:r>
              <a:rPr lang="tr-TR" sz="1400" dirty="0" smtClean="0">
                <a:solidFill>
                  <a:srgbClr val="FF0000"/>
                </a:solidFill>
                <a:latin typeface="Comic Sans MS" pitchFamily="66" charset="0"/>
              </a:rPr>
              <a:t> </a:t>
            </a:r>
            <a:r>
              <a:rPr lang="tr-TR" sz="1400" dirty="0" err="1" smtClean="0">
                <a:solidFill>
                  <a:srgbClr val="FF0000"/>
                </a:solidFill>
                <a:latin typeface="Comic Sans MS" pitchFamily="66" charset="0"/>
              </a:rPr>
              <a:t>difference</a:t>
            </a:r>
            <a:r>
              <a:rPr lang="tr-TR" sz="1400" dirty="0" smtClean="0">
                <a:solidFill>
                  <a:srgbClr val="FF0000"/>
                </a:solidFill>
                <a:latin typeface="Comic Sans MS" pitchFamily="66" charset="0"/>
              </a:rPr>
              <a:t> </a:t>
            </a:r>
            <a:r>
              <a:rPr lang="tr-TR" sz="1400" dirty="0" err="1" smtClean="0">
                <a:solidFill>
                  <a:srgbClr val="FF0000"/>
                </a:solidFill>
                <a:latin typeface="Comic Sans MS" pitchFamily="66" charset="0"/>
              </a:rPr>
              <a:t>between</a:t>
            </a:r>
            <a:r>
              <a:rPr lang="tr-TR" sz="1400" dirty="0" smtClean="0">
                <a:solidFill>
                  <a:srgbClr val="FF0000"/>
                </a:solidFill>
                <a:latin typeface="Comic Sans MS" pitchFamily="66" charset="0"/>
              </a:rPr>
              <a:t> A1 </a:t>
            </a:r>
            <a:r>
              <a:rPr lang="tr-TR" sz="1400" dirty="0" err="1" smtClean="0">
                <a:solidFill>
                  <a:srgbClr val="FF0000"/>
                </a:solidFill>
                <a:latin typeface="Comic Sans MS" pitchFamily="66" charset="0"/>
              </a:rPr>
              <a:t>and</a:t>
            </a:r>
            <a:r>
              <a:rPr lang="tr-TR" sz="1400" dirty="0" smtClean="0">
                <a:solidFill>
                  <a:srgbClr val="FF0000"/>
                </a:solidFill>
                <a:latin typeface="Comic Sans MS" pitchFamily="66" charset="0"/>
              </a:rPr>
              <a:t> A3 (p&lt;0.05)</a:t>
            </a:r>
            <a:endParaRPr lang="tr-TR" sz="1400" dirty="0">
              <a:solidFill>
                <a:srgbClr val="FF0000"/>
              </a:solidFill>
              <a:latin typeface="Comic Sans MS" pitchFamily="66" charset="0"/>
            </a:endParaRPr>
          </a:p>
        </p:txBody>
      </p:sp>
    </p:spTree>
    <p:extLst>
      <p:ext uri="{BB962C8B-B14F-4D97-AF65-F5344CB8AC3E}">
        <p14:creationId xmlns:p14="http://schemas.microsoft.com/office/powerpoint/2010/main" xmlns="" val="3669157304"/>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err="1" smtClean="0">
                <a:effectLst/>
              </a:rPr>
              <a:t>Attachment</a:t>
            </a:r>
            <a:r>
              <a:rPr lang="tr-TR" b="1" dirty="0" smtClean="0">
                <a:effectLst/>
              </a:rPr>
              <a:t/>
            </a:r>
            <a:br>
              <a:rPr lang="tr-TR" b="1" dirty="0" smtClean="0">
                <a:effectLst/>
              </a:rPr>
            </a:br>
            <a:endParaRPr lang="tr-TR" dirty="0"/>
          </a:p>
        </p:txBody>
      </p:sp>
      <p:sp>
        <p:nvSpPr>
          <p:cNvPr id="4" name="İçerik Yer Tutucusu 3"/>
          <p:cNvSpPr>
            <a:spLocks noGrp="1"/>
          </p:cNvSpPr>
          <p:nvPr>
            <p:ph sz="half" idx="13"/>
          </p:nvPr>
        </p:nvSpPr>
        <p:spPr/>
        <p:txBody>
          <a:bodyPr>
            <a:normAutofit/>
          </a:bodyPr>
          <a:lstStyle/>
          <a:p>
            <a:pPr marL="0" indent="0">
              <a:buNone/>
            </a:pPr>
            <a:endParaRPr lang="tr-TR" dirty="0"/>
          </a:p>
        </p:txBody>
      </p:sp>
      <p:sp>
        <p:nvSpPr>
          <p:cNvPr id="3" name="İçerik Yer Tutucusu 2"/>
          <p:cNvSpPr>
            <a:spLocks noGrp="1"/>
          </p:cNvSpPr>
          <p:nvPr>
            <p:ph sz="quarter" idx="4"/>
          </p:nvPr>
        </p:nvSpPr>
        <p:spPr>
          <a:xfrm>
            <a:off x="107504" y="1087158"/>
            <a:ext cx="4536504" cy="551019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tr-TR" dirty="0" smtClean="0"/>
              <a:t> </a:t>
            </a:r>
            <a:r>
              <a:rPr lang="tr-TR" dirty="0" err="1" smtClean="0"/>
              <a:t>Attachment</a:t>
            </a:r>
            <a:r>
              <a:rPr lang="tr-TR" dirty="0" smtClean="0"/>
              <a:t>, </a:t>
            </a:r>
            <a:r>
              <a:rPr lang="en-US" dirty="0" smtClean="0"/>
              <a:t>ensuring </a:t>
            </a:r>
            <a:r>
              <a:rPr lang="en-US" dirty="0"/>
              <a:t>positive conditions in the prenatal period, starting with the mother-baby is a concept that continues lifelong and continuity. </a:t>
            </a:r>
            <a:r>
              <a:rPr lang="tr-TR" dirty="0" err="1" smtClean="0"/>
              <a:t>In</a:t>
            </a:r>
            <a:r>
              <a:rPr lang="tr-TR" dirty="0" smtClean="0"/>
              <a:t> </a:t>
            </a:r>
            <a:r>
              <a:rPr lang="tr-TR" dirty="0" err="1" smtClean="0"/>
              <a:t>the</a:t>
            </a:r>
            <a:r>
              <a:rPr lang="tr-TR" dirty="0" smtClean="0"/>
              <a:t> l</a:t>
            </a:r>
            <a:r>
              <a:rPr lang="en-US" dirty="0" err="1" smtClean="0"/>
              <a:t>iterat</a:t>
            </a:r>
            <a:r>
              <a:rPr lang="tr-TR" dirty="0" smtClean="0"/>
              <a:t>u</a:t>
            </a:r>
            <a:r>
              <a:rPr lang="en-US" dirty="0" smtClean="0"/>
              <a:t>re</a:t>
            </a:r>
            <a:r>
              <a:rPr lang="tr-TR" dirty="0" smtClean="0"/>
              <a:t>,</a:t>
            </a:r>
            <a:r>
              <a:rPr lang="en-US" dirty="0" smtClean="0"/>
              <a:t> </a:t>
            </a:r>
            <a:r>
              <a:rPr lang="en-US" dirty="0"/>
              <a:t>attachment </a:t>
            </a:r>
            <a:r>
              <a:rPr lang="en-US" dirty="0" smtClean="0"/>
              <a:t>theory</a:t>
            </a:r>
            <a:r>
              <a:rPr lang="tr-TR" dirty="0" smtClean="0"/>
              <a:t>;</a:t>
            </a:r>
            <a:r>
              <a:rPr lang="en-US" dirty="0" smtClean="0"/>
              <a:t> </a:t>
            </a:r>
            <a:r>
              <a:rPr lang="en-US" dirty="0"/>
              <a:t>the first time in 1958 by John Bowlby has been </a:t>
            </a:r>
            <a:r>
              <a:rPr lang="tr-TR" dirty="0" err="1" smtClean="0"/>
              <a:t>defined</a:t>
            </a:r>
            <a:r>
              <a:rPr lang="tr-TR" dirty="0" smtClean="0"/>
              <a:t> </a:t>
            </a:r>
            <a:r>
              <a:rPr lang="en-US" dirty="0" smtClean="0"/>
              <a:t>as </a:t>
            </a:r>
            <a:r>
              <a:rPr lang="en-US" dirty="0"/>
              <a:t>a strong bond between the </a:t>
            </a:r>
            <a:r>
              <a:rPr lang="en-US" dirty="0" smtClean="0"/>
              <a:t>two</a:t>
            </a:r>
            <a:r>
              <a:rPr lang="tr-TR" dirty="0" smtClean="0"/>
              <a:t> </a:t>
            </a:r>
            <a:r>
              <a:rPr lang="tr-TR" dirty="0" err="1" smtClean="0"/>
              <a:t>person</a:t>
            </a:r>
            <a:r>
              <a:rPr lang="en-US" dirty="0" smtClean="0"/>
              <a:t>.</a:t>
            </a:r>
            <a:endParaRPr lang="tr-TR" dirty="0"/>
          </a:p>
        </p:txBody>
      </p:sp>
      <p:pic>
        <p:nvPicPr>
          <p:cNvPr id="8194" name="Picture 2" descr="C:\Users\hp\Downloads\51yvAWhEwxL._SY344_BO1,204,203,200_.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72609" y="1825164"/>
            <a:ext cx="3294582" cy="40341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38269562"/>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Yuvarlatılmış Dikdörtgen"/>
          <p:cNvSpPr/>
          <p:nvPr/>
        </p:nvSpPr>
        <p:spPr bwMode="auto">
          <a:xfrm>
            <a:off x="0" y="25039"/>
            <a:ext cx="8072437" cy="1000125"/>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2800" dirty="0" smtClean="0">
                <a:solidFill>
                  <a:srgbClr val="FF3399"/>
                </a:solidFill>
              </a:rPr>
              <a:t>Distribution of Scores Obtained in PAI and</a:t>
            </a:r>
            <a:endParaRPr lang="tr-TR" sz="2800" dirty="0" smtClean="0">
              <a:solidFill>
                <a:srgbClr val="FF3399"/>
              </a:solidFill>
            </a:endParaRPr>
          </a:p>
          <a:p>
            <a:pPr algn="ctr">
              <a:defRPr/>
            </a:pPr>
            <a:r>
              <a:rPr lang="en-US" sz="2400" dirty="0">
                <a:solidFill>
                  <a:srgbClr val="FF3399"/>
                </a:solidFill>
              </a:rPr>
              <a:t>Emotions of felt learned when pregnancy </a:t>
            </a:r>
            <a:r>
              <a:rPr lang="en-US" sz="2400" dirty="0" smtClean="0">
                <a:solidFill>
                  <a:srgbClr val="FF3399"/>
                </a:solidFill>
              </a:rPr>
              <a:t>status</a:t>
            </a:r>
            <a:r>
              <a:rPr lang="tr-TR" sz="2400" dirty="0" smtClean="0">
                <a:solidFill>
                  <a:srgbClr val="FF3399"/>
                </a:solidFill>
              </a:rPr>
              <a:t>  </a:t>
            </a:r>
            <a:endParaRPr lang="tr-TR" sz="2400" dirty="0">
              <a:solidFill>
                <a:srgbClr val="FF3399"/>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xmlns="" val="3388469985"/>
              </p:ext>
            </p:extLst>
          </p:nvPr>
        </p:nvGraphicFramePr>
        <p:xfrm>
          <a:off x="323528" y="1196752"/>
          <a:ext cx="8064896"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11" name="7 Oval Belirtme Çizgisi"/>
          <p:cNvSpPr/>
          <p:nvPr/>
        </p:nvSpPr>
        <p:spPr>
          <a:xfrm rot="2505590">
            <a:off x="6379617" y="1460435"/>
            <a:ext cx="2961102" cy="1151819"/>
          </a:xfrm>
          <a:prstGeom prst="wedgeEllipseCallout">
            <a:avLst>
              <a:gd name="adj1" fmla="val -7722"/>
              <a:gd name="adj2" fmla="val 73423"/>
            </a:avLst>
          </a:prstGeom>
          <a:solidFill>
            <a:srgbClr val="FFFF00"/>
          </a:solidFill>
          <a:ln w="25400" cap="flat" cmpd="sng" algn="ctr">
            <a:solidFill>
              <a:srgbClr val="FE8637">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r>
              <a:rPr lang="tr-TR" sz="1600" dirty="0" err="1" smtClean="0">
                <a:solidFill>
                  <a:srgbClr val="FF0000"/>
                </a:solidFill>
                <a:latin typeface="Comic Sans MS" pitchFamily="66" charset="0"/>
              </a:rPr>
              <a:t>It</a:t>
            </a:r>
            <a:r>
              <a:rPr lang="tr-TR" sz="1600" dirty="0" smtClean="0">
                <a:solidFill>
                  <a:srgbClr val="FF0000"/>
                </a:solidFill>
                <a:latin typeface="Comic Sans MS" pitchFamily="66" charset="0"/>
              </a:rPr>
              <a:t> is </a:t>
            </a:r>
            <a:r>
              <a:rPr lang="tr-TR" sz="1600" dirty="0" err="1" smtClean="0">
                <a:solidFill>
                  <a:srgbClr val="FF0000"/>
                </a:solidFill>
                <a:latin typeface="Comic Sans MS" pitchFamily="66" charset="0"/>
              </a:rPr>
              <a:t>found</a:t>
            </a:r>
            <a:r>
              <a:rPr lang="tr-TR" sz="1600" dirty="0" smtClean="0">
                <a:solidFill>
                  <a:srgbClr val="FF0000"/>
                </a:solidFill>
                <a:latin typeface="Comic Sans MS" pitchFamily="66" charset="0"/>
              </a:rPr>
              <a:t>  a </a:t>
            </a:r>
            <a:r>
              <a:rPr lang="tr-TR" sz="1600" dirty="0" err="1" smtClean="0">
                <a:solidFill>
                  <a:srgbClr val="FF0000"/>
                </a:solidFill>
                <a:latin typeface="Comic Sans MS" pitchFamily="66" charset="0"/>
              </a:rPr>
              <a:t>significant</a:t>
            </a:r>
            <a:r>
              <a:rPr lang="tr-TR" sz="1600" dirty="0" smtClean="0">
                <a:solidFill>
                  <a:srgbClr val="FF0000"/>
                </a:solidFill>
                <a:latin typeface="Comic Sans MS" pitchFamily="66" charset="0"/>
              </a:rPr>
              <a:t> </a:t>
            </a:r>
            <a:r>
              <a:rPr lang="tr-TR" sz="1600" dirty="0" err="1" smtClean="0">
                <a:solidFill>
                  <a:srgbClr val="FF0000"/>
                </a:solidFill>
                <a:latin typeface="Comic Sans MS" pitchFamily="66" charset="0"/>
              </a:rPr>
              <a:t>difference</a:t>
            </a:r>
            <a:r>
              <a:rPr lang="tr-TR" sz="1600" dirty="0" smtClean="0">
                <a:solidFill>
                  <a:srgbClr val="FF0000"/>
                </a:solidFill>
                <a:latin typeface="Comic Sans MS" pitchFamily="66" charset="0"/>
              </a:rPr>
              <a:t> </a:t>
            </a:r>
            <a:r>
              <a:rPr lang="tr-TR" sz="1600" dirty="0" err="1" smtClean="0">
                <a:solidFill>
                  <a:srgbClr val="FF0000"/>
                </a:solidFill>
                <a:latin typeface="Comic Sans MS" pitchFamily="66" charset="0"/>
              </a:rPr>
              <a:t>between</a:t>
            </a:r>
            <a:r>
              <a:rPr lang="tr-TR" sz="1600" dirty="0" smtClean="0">
                <a:solidFill>
                  <a:srgbClr val="FF0000"/>
                </a:solidFill>
                <a:latin typeface="Comic Sans MS" pitchFamily="66" charset="0"/>
              </a:rPr>
              <a:t> A1 </a:t>
            </a:r>
            <a:r>
              <a:rPr lang="tr-TR" sz="1600" dirty="0" err="1" smtClean="0">
                <a:solidFill>
                  <a:srgbClr val="FF0000"/>
                </a:solidFill>
                <a:latin typeface="Comic Sans MS" pitchFamily="66" charset="0"/>
              </a:rPr>
              <a:t>and</a:t>
            </a:r>
            <a:r>
              <a:rPr lang="tr-TR" sz="1600" dirty="0" smtClean="0">
                <a:solidFill>
                  <a:srgbClr val="FF0000"/>
                </a:solidFill>
                <a:latin typeface="Comic Sans MS" pitchFamily="66" charset="0"/>
              </a:rPr>
              <a:t> A2 (p&lt;0.05)</a:t>
            </a:r>
            <a:endParaRPr lang="tr-TR" sz="1600" dirty="0">
              <a:solidFill>
                <a:srgbClr val="FF0000"/>
              </a:solidFill>
              <a:latin typeface="Comic Sans MS" pitchFamily="66" charset="0"/>
            </a:endParaRPr>
          </a:p>
        </p:txBody>
      </p:sp>
    </p:spTree>
    <p:extLst>
      <p:ext uri="{BB962C8B-B14F-4D97-AF65-F5344CB8AC3E}">
        <p14:creationId xmlns:p14="http://schemas.microsoft.com/office/powerpoint/2010/main" xmlns="" val="1251834950"/>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Yuvarlatılmış Dikdörtgen"/>
          <p:cNvSpPr/>
          <p:nvPr/>
        </p:nvSpPr>
        <p:spPr bwMode="auto">
          <a:xfrm>
            <a:off x="0" y="25039"/>
            <a:ext cx="8072437" cy="1000125"/>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2200" dirty="0" smtClean="0">
                <a:solidFill>
                  <a:srgbClr val="FF3399"/>
                </a:solidFill>
              </a:rPr>
              <a:t>Distribution of Scores Obtained in PAI and</a:t>
            </a:r>
            <a:endParaRPr lang="tr-TR" sz="2200" dirty="0" smtClean="0">
              <a:solidFill>
                <a:srgbClr val="FF3399"/>
              </a:solidFill>
            </a:endParaRPr>
          </a:p>
          <a:p>
            <a:pPr algn="ctr">
              <a:defRPr/>
            </a:pPr>
            <a:r>
              <a:rPr lang="en-US" sz="2200" dirty="0">
                <a:solidFill>
                  <a:srgbClr val="FF3399"/>
                </a:solidFill>
              </a:rPr>
              <a:t>Behavior With Positive Changes in Pregnancy </a:t>
            </a:r>
            <a:r>
              <a:rPr lang="en-US" sz="2200" dirty="0" smtClean="0">
                <a:solidFill>
                  <a:srgbClr val="FF3399"/>
                </a:solidFill>
              </a:rPr>
              <a:t>Condition</a:t>
            </a:r>
            <a:r>
              <a:rPr lang="tr-TR" sz="2200" dirty="0" smtClean="0">
                <a:solidFill>
                  <a:srgbClr val="FF3399"/>
                </a:solidFill>
              </a:rPr>
              <a:t>  </a:t>
            </a:r>
            <a:endParaRPr lang="tr-TR" sz="2200" dirty="0">
              <a:solidFill>
                <a:srgbClr val="FF3399"/>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xmlns="" val="4124455110"/>
              </p:ext>
            </p:extLst>
          </p:nvPr>
        </p:nvGraphicFramePr>
        <p:xfrm>
          <a:off x="467544" y="1268760"/>
          <a:ext cx="8280920"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11" name="7 Oval Belirtme Çizgisi"/>
          <p:cNvSpPr/>
          <p:nvPr/>
        </p:nvSpPr>
        <p:spPr>
          <a:xfrm rot="2361590">
            <a:off x="6650398" y="1536387"/>
            <a:ext cx="2844077" cy="1147669"/>
          </a:xfrm>
          <a:prstGeom prst="wedgeEllipseCallout">
            <a:avLst>
              <a:gd name="adj1" fmla="val -7722"/>
              <a:gd name="adj2" fmla="val 73423"/>
            </a:avLst>
          </a:prstGeom>
          <a:solidFill>
            <a:srgbClr val="FFFF00"/>
          </a:solidFill>
          <a:ln w="25400" cap="flat" cmpd="sng" algn="ctr">
            <a:solidFill>
              <a:srgbClr val="FE8637">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r>
              <a:rPr lang="tr-TR" sz="1800" dirty="0" err="1" smtClean="0">
                <a:solidFill>
                  <a:srgbClr val="FF0000"/>
                </a:solidFill>
                <a:latin typeface="Comic Sans MS" pitchFamily="66" charset="0"/>
              </a:rPr>
              <a:t>It</a:t>
            </a:r>
            <a:r>
              <a:rPr lang="tr-TR" sz="1800" dirty="0" smtClean="0">
                <a:solidFill>
                  <a:srgbClr val="FF0000"/>
                </a:solidFill>
                <a:latin typeface="Comic Sans MS" pitchFamily="66" charset="0"/>
              </a:rPr>
              <a:t> is </a:t>
            </a:r>
            <a:r>
              <a:rPr lang="tr-TR" sz="1800" dirty="0" err="1" smtClean="0">
                <a:solidFill>
                  <a:srgbClr val="FF0000"/>
                </a:solidFill>
                <a:latin typeface="Comic Sans MS" pitchFamily="66" charset="0"/>
              </a:rPr>
              <a:t>found</a:t>
            </a:r>
            <a:r>
              <a:rPr lang="tr-TR" sz="1800" dirty="0" smtClean="0">
                <a:solidFill>
                  <a:srgbClr val="FF0000"/>
                </a:solidFill>
                <a:latin typeface="Comic Sans MS" pitchFamily="66" charset="0"/>
              </a:rPr>
              <a:t>  a </a:t>
            </a:r>
            <a:r>
              <a:rPr lang="tr-TR" sz="1800" dirty="0" err="1" smtClean="0">
                <a:solidFill>
                  <a:srgbClr val="FF0000"/>
                </a:solidFill>
                <a:latin typeface="Comic Sans MS" pitchFamily="66" charset="0"/>
              </a:rPr>
              <a:t>significant</a:t>
            </a:r>
            <a:r>
              <a:rPr lang="tr-TR" sz="1800" dirty="0" smtClean="0">
                <a:solidFill>
                  <a:srgbClr val="FF0000"/>
                </a:solidFill>
                <a:latin typeface="Comic Sans MS" pitchFamily="66" charset="0"/>
              </a:rPr>
              <a:t> </a:t>
            </a:r>
            <a:r>
              <a:rPr lang="tr-TR" sz="1800" dirty="0" err="1" smtClean="0">
                <a:solidFill>
                  <a:srgbClr val="FF0000"/>
                </a:solidFill>
                <a:latin typeface="Comic Sans MS" pitchFamily="66" charset="0"/>
              </a:rPr>
              <a:t>difference</a:t>
            </a:r>
            <a:r>
              <a:rPr lang="tr-TR" sz="1800" dirty="0" smtClean="0">
                <a:solidFill>
                  <a:srgbClr val="FF0000"/>
                </a:solidFill>
                <a:latin typeface="Comic Sans MS" pitchFamily="66" charset="0"/>
              </a:rPr>
              <a:t> (p&lt;0.05)</a:t>
            </a:r>
            <a:endParaRPr lang="tr-TR" sz="1800" dirty="0">
              <a:solidFill>
                <a:srgbClr val="FF0000"/>
              </a:solidFill>
              <a:latin typeface="Comic Sans MS" pitchFamily="66" charset="0"/>
            </a:endParaRPr>
          </a:p>
        </p:txBody>
      </p:sp>
    </p:spTree>
    <p:extLst>
      <p:ext uri="{BB962C8B-B14F-4D97-AF65-F5344CB8AC3E}">
        <p14:creationId xmlns:p14="http://schemas.microsoft.com/office/powerpoint/2010/main" xmlns="" val="1544839873"/>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Yuvarlatılmış Dikdörtgen"/>
          <p:cNvSpPr/>
          <p:nvPr/>
        </p:nvSpPr>
        <p:spPr bwMode="auto">
          <a:xfrm>
            <a:off x="0" y="25039"/>
            <a:ext cx="8072437" cy="1000125"/>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2400" dirty="0" smtClean="0">
                <a:solidFill>
                  <a:srgbClr val="FF3399"/>
                </a:solidFill>
              </a:rPr>
              <a:t>Distribution of Scores Obtained in PAI and</a:t>
            </a:r>
            <a:endParaRPr lang="tr-TR" sz="2400" dirty="0" smtClean="0">
              <a:solidFill>
                <a:srgbClr val="FF3399"/>
              </a:solidFill>
            </a:endParaRPr>
          </a:p>
          <a:p>
            <a:pPr algn="ctr">
              <a:defRPr/>
            </a:pPr>
            <a:r>
              <a:rPr lang="en-US" sz="2400" dirty="0">
                <a:solidFill>
                  <a:srgbClr val="FF3399"/>
                </a:solidFill>
              </a:rPr>
              <a:t>Smoking and alcohol use during pregnancy</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xmlns="" val="394228512"/>
              </p:ext>
            </p:extLst>
          </p:nvPr>
        </p:nvGraphicFramePr>
        <p:xfrm>
          <a:off x="251520" y="1196752"/>
          <a:ext cx="8064896"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11" name="7 Oval Belirtme Çizgisi"/>
          <p:cNvSpPr/>
          <p:nvPr/>
        </p:nvSpPr>
        <p:spPr>
          <a:xfrm rot="1997825">
            <a:off x="6638688" y="1516759"/>
            <a:ext cx="2867497" cy="1304200"/>
          </a:xfrm>
          <a:prstGeom prst="wedgeEllipseCallout">
            <a:avLst>
              <a:gd name="adj1" fmla="val -7722"/>
              <a:gd name="adj2" fmla="val 73423"/>
            </a:avLst>
          </a:prstGeom>
          <a:solidFill>
            <a:srgbClr val="FFFF00"/>
          </a:solidFill>
          <a:ln w="25400" cap="flat" cmpd="sng" algn="ctr">
            <a:solidFill>
              <a:srgbClr val="FE8637">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r>
              <a:rPr lang="tr-TR" sz="1800" dirty="0" err="1" smtClean="0">
                <a:solidFill>
                  <a:srgbClr val="FF0000"/>
                </a:solidFill>
                <a:latin typeface="Comic Sans MS" pitchFamily="66" charset="0"/>
              </a:rPr>
              <a:t>It</a:t>
            </a:r>
            <a:r>
              <a:rPr lang="tr-TR" sz="1800" dirty="0" smtClean="0">
                <a:solidFill>
                  <a:srgbClr val="FF0000"/>
                </a:solidFill>
                <a:latin typeface="Comic Sans MS" pitchFamily="66" charset="0"/>
              </a:rPr>
              <a:t> is </a:t>
            </a:r>
            <a:r>
              <a:rPr lang="tr-TR" sz="1800" dirty="0" err="1" smtClean="0">
                <a:solidFill>
                  <a:srgbClr val="FF0000"/>
                </a:solidFill>
                <a:latin typeface="Comic Sans MS" pitchFamily="66" charset="0"/>
              </a:rPr>
              <a:t>found</a:t>
            </a:r>
            <a:r>
              <a:rPr lang="tr-TR" sz="1800" dirty="0" smtClean="0">
                <a:solidFill>
                  <a:srgbClr val="FF0000"/>
                </a:solidFill>
                <a:latin typeface="Comic Sans MS" pitchFamily="66" charset="0"/>
              </a:rPr>
              <a:t>  a </a:t>
            </a:r>
            <a:r>
              <a:rPr lang="tr-TR" sz="1800" dirty="0" err="1" smtClean="0">
                <a:solidFill>
                  <a:srgbClr val="FF0000"/>
                </a:solidFill>
                <a:latin typeface="Comic Sans MS" pitchFamily="66" charset="0"/>
              </a:rPr>
              <a:t>significant</a:t>
            </a:r>
            <a:r>
              <a:rPr lang="tr-TR" sz="1800" dirty="0" smtClean="0">
                <a:solidFill>
                  <a:srgbClr val="FF0000"/>
                </a:solidFill>
                <a:latin typeface="Comic Sans MS" pitchFamily="66" charset="0"/>
              </a:rPr>
              <a:t> </a:t>
            </a:r>
            <a:r>
              <a:rPr lang="tr-TR" sz="1800" dirty="0" err="1" smtClean="0">
                <a:solidFill>
                  <a:srgbClr val="FF0000"/>
                </a:solidFill>
                <a:latin typeface="Comic Sans MS" pitchFamily="66" charset="0"/>
              </a:rPr>
              <a:t>difference</a:t>
            </a:r>
            <a:r>
              <a:rPr lang="tr-TR" sz="1800" dirty="0" smtClean="0">
                <a:solidFill>
                  <a:srgbClr val="FF0000"/>
                </a:solidFill>
                <a:latin typeface="Comic Sans MS" pitchFamily="66" charset="0"/>
              </a:rPr>
              <a:t> (p&lt;0.05)</a:t>
            </a:r>
            <a:endParaRPr lang="tr-TR" sz="1800" dirty="0">
              <a:solidFill>
                <a:srgbClr val="FF0000"/>
              </a:solidFill>
              <a:latin typeface="Comic Sans MS" pitchFamily="66" charset="0"/>
            </a:endParaRPr>
          </a:p>
        </p:txBody>
      </p:sp>
    </p:spTree>
    <p:extLst>
      <p:ext uri="{BB962C8B-B14F-4D97-AF65-F5344CB8AC3E}">
        <p14:creationId xmlns:p14="http://schemas.microsoft.com/office/powerpoint/2010/main" xmlns="" val="3812030854"/>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Yuvarlatılmış Dikdörtgen"/>
          <p:cNvSpPr/>
          <p:nvPr/>
        </p:nvSpPr>
        <p:spPr bwMode="auto">
          <a:xfrm>
            <a:off x="0" y="25039"/>
            <a:ext cx="8072437" cy="1000125"/>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2200" dirty="0" smtClean="0">
                <a:solidFill>
                  <a:srgbClr val="FF3399"/>
                </a:solidFill>
              </a:rPr>
              <a:t>Distribution of Scores Obtained in PAI and</a:t>
            </a:r>
            <a:endParaRPr lang="tr-TR" sz="2200" dirty="0" smtClean="0">
              <a:solidFill>
                <a:srgbClr val="FF3399"/>
              </a:solidFill>
            </a:endParaRPr>
          </a:p>
          <a:p>
            <a:pPr algn="ctr">
              <a:defRPr/>
            </a:pPr>
            <a:r>
              <a:rPr lang="en-US" sz="2200" dirty="0">
                <a:solidFill>
                  <a:srgbClr val="FF3399"/>
                </a:solidFill>
              </a:rPr>
              <a:t>Planned </a:t>
            </a:r>
            <a:r>
              <a:rPr lang="tr-TR" sz="2200" dirty="0" smtClean="0">
                <a:solidFill>
                  <a:srgbClr val="FF3399"/>
                </a:solidFill>
              </a:rPr>
              <a:t>p</a:t>
            </a:r>
            <a:r>
              <a:rPr lang="en-US" sz="2200" dirty="0" err="1" smtClean="0">
                <a:solidFill>
                  <a:srgbClr val="FF3399"/>
                </a:solidFill>
              </a:rPr>
              <a:t>regnancy</a:t>
            </a:r>
            <a:r>
              <a:rPr lang="en-US" sz="2200" dirty="0" smtClean="0">
                <a:solidFill>
                  <a:srgbClr val="FF3399"/>
                </a:solidFill>
              </a:rPr>
              <a:t> </a:t>
            </a:r>
            <a:r>
              <a:rPr lang="en-US" sz="2200" dirty="0">
                <a:solidFill>
                  <a:srgbClr val="FF3399"/>
                </a:solidFill>
              </a:rPr>
              <a:t>Complication Status with spouse</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xmlns="" val="1572240084"/>
              </p:ext>
            </p:extLst>
          </p:nvPr>
        </p:nvGraphicFramePr>
        <p:xfrm>
          <a:off x="251520" y="1340768"/>
          <a:ext cx="8136904" cy="5328592"/>
        </p:xfrm>
        <a:graphic>
          <a:graphicData uri="http://schemas.openxmlformats.org/drawingml/2006/chart">
            <c:chart xmlns:c="http://schemas.openxmlformats.org/drawingml/2006/chart" xmlns:r="http://schemas.openxmlformats.org/officeDocument/2006/relationships" r:id="rId2"/>
          </a:graphicData>
        </a:graphic>
      </p:graphicFrame>
      <p:sp>
        <p:nvSpPr>
          <p:cNvPr id="11" name="7 Oval Belirtme Çizgisi"/>
          <p:cNvSpPr/>
          <p:nvPr/>
        </p:nvSpPr>
        <p:spPr>
          <a:xfrm rot="1060632">
            <a:off x="6194324" y="1369281"/>
            <a:ext cx="2948039" cy="1183956"/>
          </a:xfrm>
          <a:prstGeom prst="wedgeEllipseCallout">
            <a:avLst>
              <a:gd name="adj1" fmla="val -7722"/>
              <a:gd name="adj2" fmla="val 73423"/>
            </a:avLst>
          </a:prstGeom>
          <a:solidFill>
            <a:srgbClr val="FFFF00"/>
          </a:solidFill>
          <a:ln w="25400" cap="flat" cmpd="sng" algn="ctr">
            <a:solidFill>
              <a:srgbClr val="FE8637">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r>
              <a:rPr lang="tr-TR" sz="1800" dirty="0" err="1" smtClean="0">
                <a:solidFill>
                  <a:srgbClr val="FF0000"/>
                </a:solidFill>
                <a:latin typeface="Comic Sans MS" pitchFamily="66" charset="0"/>
              </a:rPr>
              <a:t>It</a:t>
            </a:r>
            <a:r>
              <a:rPr lang="tr-TR" sz="1800" dirty="0" smtClean="0">
                <a:solidFill>
                  <a:srgbClr val="FF0000"/>
                </a:solidFill>
                <a:latin typeface="Comic Sans MS" pitchFamily="66" charset="0"/>
              </a:rPr>
              <a:t> is </a:t>
            </a:r>
            <a:r>
              <a:rPr lang="tr-TR" sz="1800" dirty="0" err="1" smtClean="0">
                <a:solidFill>
                  <a:srgbClr val="FF0000"/>
                </a:solidFill>
                <a:latin typeface="Comic Sans MS" pitchFamily="66" charset="0"/>
              </a:rPr>
              <a:t>found</a:t>
            </a:r>
            <a:r>
              <a:rPr lang="tr-TR" sz="1800" dirty="0" smtClean="0">
                <a:solidFill>
                  <a:srgbClr val="FF0000"/>
                </a:solidFill>
                <a:latin typeface="Comic Sans MS" pitchFamily="66" charset="0"/>
              </a:rPr>
              <a:t>  a </a:t>
            </a:r>
            <a:r>
              <a:rPr lang="tr-TR" sz="1800" dirty="0" err="1" smtClean="0">
                <a:solidFill>
                  <a:srgbClr val="FF0000"/>
                </a:solidFill>
                <a:latin typeface="Comic Sans MS" pitchFamily="66" charset="0"/>
              </a:rPr>
              <a:t>significant</a:t>
            </a:r>
            <a:r>
              <a:rPr lang="tr-TR" sz="1800" dirty="0" smtClean="0">
                <a:solidFill>
                  <a:srgbClr val="FF0000"/>
                </a:solidFill>
                <a:latin typeface="Comic Sans MS" pitchFamily="66" charset="0"/>
              </a:rPr>
              <a:t> </a:t>
            </a:r>
            <a:r>
              <a:rPr lang="tr-TR" sz="1800" dirty="0" err="1" smtClean="0">
                <a:solidFill>
                  <a:srgbClr val="FF0000"/>
                </a:solidFill>
                <a:latin typeface="Comic Sans MS" pitchFamily="66" charset="0"/>
              </a:rPr>
              <a:t>difference</a:t>
            </a:r>
            <a:r>
              <a:rPr lang="tr-TR" sz="1800" dirty="0" smtClean="0">
                <a:solidFill>
                  <a:srgbClr val="FF0000"/>
                </a:solidFill>
                <a:latin typeface="Comic Sans MS" pitchFamily="66" charset="0"/>
              </a:rPr>
              <a:t> (p&lt;0.05)</a:t>
            </a:r>
            <a:endParaRPr lang="tr-TR" sz="1800" dirty="0">
              <a:solidFill>
                <a:srgbClr val="FF0000"/>
              </a:solidFill>
              <a:latin typeface="Comic Sans MS" pitchFamily="66" charset="0"/>
            </a:endParaRPr>
          </a:p>
        </p:txBody>
      </p:sp>
    </p:spTree>
    <p:extLst>
      <p:ext uri="{BB962C8B-B14F-4D97-AF65-F5344CB8AC3E}">
        <p14:creationId xmlns:p14="http://schemas.microsoft.com/office/powerpoint/2010/main" xmlns="" val="1361573049"/>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Başlık"/>
          <p:cNvSpPr>
            <a:spLocks noGrp="1"/>
          </p:cNvSpPr>
          <p:nvPr>
            <p:ph type="title"/>
          </p:nvPr>
        </p:nvSpPr>
        <p:spPr/>
        <p:txBody>
          <a:bodyPr/>
          <a:lstStyle/>
          <a:p>
            <a:endParaRPr lang="tr-TR" altLang="tr-TR" smtClean="0"/>
          </a:p>
        </p:txBody>
      </p:sp>
      <p:sp>
        <p:nvSpPr>
          <p:cNvPr id="27651" name="2 İçerik Yer Tutucusu"/>
          <p:cNvSpPr>
            <a:spLocks noGrp="1"/>
          </p:cNvSpPr>
          <p:nvPr>
            <p:ph idx="1"/>
          </p:nvPr>
        </p:nvSpPr>
        <p:spPr/>
        <p:txBody>
          <a:bodyPr/>
          <a:lstStyle/>
          <a:p>
            <a:endParaRPr lang="tr-TR" altLang="tr-TR" smtClean="0"/>
          </a:p>
        </p:txBody>
      </p:sp>
      <p:sp>
        <p:nvSpPr>
          <p:cNvPr id="4" name="3 Yuvarlatılmış Dikdörtgen"/>
          <p:cNvSpPr/>
          <p:nvPr/>
        </p:nvSpPr>
        <p:spPr bwMode="auto">
          <a:xfrm>
            <a:off x="2576512" y="447675"/>
            <a:ext cx="4143375" cy="857250"/>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nchor="ctr"/>
          <a:lstStyle/>
          <a:p>
            <a:pPr algn="ctr" eaLnBrk="1" fontAlgn="auto" hangingPunct="1">
              <a:spcAft>
                <a:spcPts val="0"/>
              </a:spcAft>
              <a:defRPr/>
            </a:pPr>
            <a:r>
              <a:rPr lang="tr-TR" sz="4000" b="1" dirty="0" err="1" smtClean="0">
                <a:solidFill>
                  <a:srgbClr val="C00000"/>
                </a:solidFill>
              </a:rPr>
              <a:t>Findings</a:t>
            </a:r>
            <a:endParaRPr lang="tr-TR" sz="4000" b="1" dirty="0">
              <a:solidFill>
                <a:srgbClr val="C00000"/>
              </a:solidFill>
            </a:endParaRPr>
          </a:p>
        </p:txBody>
      </p:sp>
      <p:sp>
        <p:nvSpPr>
          <p:cNvPr id="5" name="4 Yuvarlatılmış Dikdörtgen"/>
          <p:cNvSpPr>
            <a:spLocks noChangeArrowheads="1"/>
          </p:cNvSpPr>
          <p:nvPr/>
        </p:nvSpPr>
        <p:spPr bwMode="auto">
          <a:xfrm>
            <a:off x="504825" y="1665746"/>
            <a:ext cx="8286750" cy="4302794"/>
          </a:xfrm>
          <a:prstGeom prst="roundRect">
            <a:avLst>
              <a:gd name="adj" fmla="val 16667"/>
            </a:avLst>
          </a:prstGeom>
          <a:solidFill>
            <a:srgbClr val="99FF33"/>
          </a:solidFill>
          <a:ln w="9525" algn="ctr">
            <a:solidFill>
              <a:schemeClr val="tx1"/>
            </a:solidFill>
            <a:round/>
            <a:headEnd/>
            <a:tailEnd/>
          </a:ln>
        </p:spPr>
        <p:txBody>
          <a:bodyPr/>
          <a:lstStyle>
            <a:lvl1pPr>
              <a:defRPr sz="2400" b="1">
                <a:solidFill>
                  <a:srgbClr val="FFFF00"/>
                </a:solidFill>
                <a:latin typeface="Comic Sans MS" panose="030F0702030302020204" pitchFamily="66" charset="0"/>
              </a:defRPr>
            </a:lvl1pPr>
            <a:lvl2pPr marL="742950" indent="-285750">
              <a:defRPr sz="2400" b="1">
                <a:solidFill>
                  <a:srgbClr val="FFFF00"/>
                </a:solidFill>
                <a:latin typeface="Comic Sans MS" panose="030F0702030302020204" pitchFamily="66" charset="0"/>
              </a:defRPr>
            </a:lvl2pPr>
            <a:lvl3pPr marL="1143000" indent="-228600">
              <a:defRPr sz="2400" b="1">
                <a:solidFill>
                  <a:srgbClr val="FFFF00"/>
                </a:solidFill>
                <a:latin typeface="Comic Sans MS" panose="030F0702030302020204" pitchFamily="66" charset="0"/>
              </a:defRPr>
            </a:lvl3pPr>
            <a:lvl4pPr marL="1600200" indent="-228600">
              <a:defRPr sz="2400" b="1">
                <a:solidFill>
                  <a:srgbClr val="FFFF00"/>
                </a:solidFill>
                <a:latin typeface="Comic Sans MS" panose="030F0702030302020204" pitchFamily="66" charset="0"/>
              </a:defRPr>
            </a:lvl4pPr>
            <a:lvl5pPr marL="2057400" indent="-228600">
              <a:defRPr sz="2400" b="1">
                <a:solidFill>
                  <a:srgbClr val="FFFF00"/>
                </a:solidFill>
                <a:latin typeface="Comic Sans MS" panose="030F0702030302020204" pitchFamily="66" charset="0"/>
              </a:defRPr>
            </a:lvl5pPr>
            <a:lvl6pPr marL="2514600" indent="-228600" eaLnBrk="0" fontAlgn="base" hangingPunct="0">
              <a:spcBef>
                <a:spcPct val="0"/>
              </a:spcBef>
              <a:spcAft>
                <a:spcPct val="0"/>
              </a:spcAft>
              <a:defRPr sz="2400" b="1">
                <a:solidFill>
                  <a:srgbClr val="FFFF00"/>
                </a:solidFill>
                <a:latin typeface="Comic Sans MS" panose="030F0702030302020204" pitchFamily="66" charset="0"/>
              </a:defRPr>
            </a:lvl6pPr>
            <a:lvl7pPr marL="2971800" indent="-228600" eaLnBrk="0" fontAlgn="base" hangingPunct="0">
              <a:spcBef>
                <a:spcPct val="0"/>
              </a:spcBef>
              <a:spcAft>
                <a:spcPct val="0"/>
              </a:spcAft>
              <a:defRPr sz="2400" b="1">
                <a:solidFill>
                  <a:srgbClr val="FFFF00"/>
                </a:solidFill>
                <a:latin typeface="Comic Sans MS" panose="030F0702030302020204" pitchFamily="66" charset="0"/>
              </a:defRPr>
            </a:lvl7pPr>
            <a:lvl8pPr marL="3429000" indent="-228600" eaLnBrk="0" fontAlgn="base" hangingPunct="0">
              <a:spcBef>
                <a:spcPct val="0"/>
              </a:spcBef>
              <a:spcAft>
                <a:spcPct val="0"/>
              </a:spcAft>
              <a:defRPr sz="2400" b="1">
                <a:solidFill>
                  <a:srgbClr val="FFFF00"/>
                </a:solidFill>
                <a:latin typeface="Comic Sans MS" panose="030F0702030302020204" pitchFamily="66" charset="0"/>
              </a:defRPr>
            </a:lvl8pPr>
            <a:lvl9pPr marL="3886200" indent="-228600" eaLnBrk="0" fontAlgn="base" hangingPunct="0">
              <a:spcBef>
                <a:spcPct val="0"/>
              </a:spcBef>
              <a:spcAft>
                <a:spcPct val="0"/>
              </a:spcAft>
              <a:defRPr sz="2400" b="1">
                <a:solidFill>
                  <a:srgbClr val="FFFF00"/>
                </a:solidFill>
                <a:latin typeface="Comic Sans MS" panose="030F0702030302020204" pitchFamily="66" charset="0"/>
              </a:defRPr>
            </a:lvl9pPr>
          </a:lstStyle>
          <a:p>
            <a:pPr>
              <a:buFont typeface="Wingdings" panose="05000000000000000000" pitchFamily="2" charset="2"/>
              <a:buChar char="v"/>
            </a:pPr>
            <a:r>
              <a:rPr lang="en-US" altLang="tr-TR" dirty="0">
                <a:solidFill>
                  <a:srgbClr val="662210"/>
                </a:solidFill>
              </a:rPr>
              <a:t>It is determined that there is statistically significant difference between means of Prenatal Attachment Inventory scores determining the attachment levels of pregnant women to infants and education level, </a:t>
            </a:r>
            <a:r>
              <a:rPr lang="en-US" altLang="tr-TR" dirty="0">
                <a:solidFill>
                  <a:srgbClr val="C00000"/>
                </a:solidFill>
              </a:rPr>
              <a:t>number of pregnancies, number of living children, planned pregnancy, previously experienced pregnancy loss, healthy the emotions experienced when pregnancy learned, positive health behavior changes during pregnancy, tobacco and alcohol consumption habits </a:t>
            </a:r>
            <a:r>
              <a:rPr lang="en-US" altLang="tr-TR" dirty="0">
                <a:solidFill>
                  <a:srgbClr val="662210"/>
                </a:solidFill>
              </a:rPr>
              <a:t>(p &lt;0.05). </a:t>
            </a:r>
            <a:endParaRPr lang="tr-TR" altLang="tr-TR" dirty="0">
              <a:solidFill>
                <a:srgbClr val="662210"/>
              </a:solidFill>
            </a:endParaRPr>
          </a:p>
        </p:txBody>
      </p:sp>
    </p:spTree>
    <p:extLst>
      <p:ext uri="{BB962C8B-B14F-4D97-AF65-F5344CB8AC3E}">
        <p14:creationId xmlns:p14="http://schemas.microsoft.com/office/powerpoint/2010/main" xmlns="" val="3223254739"/>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Başlık"/>
          <p:cNvSpPr>
            <a:spLocks noGrp="1"/>
          </p:cNvSpPr>
          <p:nvPr>
            <p:ph type="title"/>
          </p:nvPr>
        </p:nvSpPr>
        <p:spPr/>
        <p:txBody>
          <a:bodyPr/>
          <a:lstStyle/>
          <a:p>
            <a:endParaRPr lang="tr-TR" altLang="tr-TR" smtClean="0"/>
          </a:p>
        </p:txBody>
      </p:sp>
      <p:sp>
        <p:nvSpPr>
          <p:cNvPr id="27651" name="2 İçerik Yer Tutucusu"/>
          <p:cNvSpPr>
            <a:spLocks noGrp="1"/>
          </p:cNvSpPr>
          <p:nvPr>
            <p:ph idx="1"/>
          </p:nvPr>
        </p:nvSpPr>
        <p:spPr/>
        <p:txBody>
          <a:bodyPr/>
          <a:lstStyle/>
          <a:p>
            <a:endParaRPr lang="tr-TR" altLang="tr-TR" smtClean="0"/>
          </a:p>
        </p:txBody>
      </p:sp>
      <p:sp>
        <p:nvSpPr>
          <p:cNvPr id="4" name="3 Yuvarlatılmış Dikdörtgen"/>
          <p:cNvSpPr/>
          <p:nvPr/>
        </p:nvSpPr>
        <p:spPr bwMode="auto">
          <a:xfrm>
            <a:off x="2576512" y="447675"/>
            <a:ext cx="4143375" cy="857250"/>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nchor="ctr"/>
          <a:lstStyle/>
          <a:p>
            <a:pPr algn="ctr" eaLnBrk="1" fontAlgn="auto" hangingPunct="1">
              <a:spcAft>
                <a:spcPts val="0"/>
              </a:spcAft>
              <a:defRPr/>
            </a:pPr>
            <a:r>
              <a:rPr lang="tr-TR" sz="2800" dirty="0" err="1" smtClean="0">
                <a:solidFill>
                  <a:srgbClr val="C00000"/>
                </a:solidFill>
              </a:rPr>
              <a:t>Findings</a:t>
            </a:r>
            <a:endParaRPr lang="tr-TR" sz="2800" dirty="0">
              <a:solidFill>
                <a:srgbClr val="C00000"/>
              </a:solidFill>
            </a:endParaRPr>
          </a:p>
        </p:txBody>
      </p:sp>
      <p:sp>
        <p:nvSpPr>
          <p:cNvPr id="5" name="4 Yuvarlatılmış Dikdörtgen"/>
          <p:cNvSpPr>
            <a:spLocks noChangeArrowheads="1"/>
          </p:cNvSpPr>
          <p:nvPr/>
        </p:nvSpPr>
        <p:spPr bwMode="auto">
          <a:xfrm>
            <a:off x="504825" y="1665746"/>
            <a:ext cx="8286750" cy="4302794"/>
          </a:xfrm>
          <a:prstGeom prst="roundRect">
            <a:avLst>
              <a:gd name="adj" fmla="val 16667"/>
            </a:avLst>
          </a:prstGeom>
          <a:solidFill>
            <a:srgbClr val="FFFF00"/>
          </a:solidFill>
          <a:ln w="9525" algn="ctr">
            <a:solidFill>
              <a:schemeClr val="tx1"/>
            </a:solidFill>
            <a:round/>
            <a:headEnd/>
            <a:tailEnd/>
          </a:ln>
        </p:spPr>
        <p:txBody>
          <a:bodyPr/>
          <a:lstStyle>
            <a:lvl1pPr>
              <a:defRPr sz="2400" b="1">
                <a:solidFill>
                  <a:srgbClr val="FFFF00"/>
                </a:solidFill>
                <a:latin typeface="Comic Sans MS" panose="030F0702030302020204" pitchFamily="66" charset="0"/>
              </a:defRPr>
            </a:lvl1pPr>
            <a:lvl2pPr marL="742950" indent="-285750">
              <a:defRPr sz="2400" b="1">
                <a:solidFill>
                  <a:srgbClr val="FFFF00"/>
                </a:solidFill>
                <a:latin typeface="Comic Sans MS" panose="030F0702030302020204" pitchFamily="66" charset="0"/>
              </a:defRPr>
            </a:lvl2pPr>
            <a:lvl3pPr marL="1143000" indent="-228600">
              <a:defRPr sz="2400" b="1">
                <a:solidFill>
                  <a:srgbClr val="FFFF00"/>
                </a:solidFill>
                <a:latin typeface="Comic Sans MS" panose="030F0702030302020204" pitchFamily="66" charset="0"/>
              </a:defRPr>
            </a:lvl3pPr>
            <a:lvl4pPr marL="1600200" indent="-228600">
              <a:defRPr sz="2400" b="1">
                <a:solidFill>
                  <a:srgbClr val="FFFF00"/>
                </a:solidFill>
                <a:latin typeface="Comic Sans MS" panose="030F0702030302020204" pitchFamily="66" charset="0"/>
              </a:defRPr>
            </a:lvl4pPr>
            <a:lvl5pPr marL="2057400" indent="-228600">
              <a:defRPr sz="2400" b="1">
                <a:solidFill>
                  <a:srgbClr val="FFFF00"/>
                </a:solidFill>
                <a:latin typeface="Comic Sans MS" panose="030F0702030302020204" pitchFamily="66" charset="0"/>
              </a:defRPr>
            </a:lvl5pPr>
            <a:lvl6pPr marL="2514600" indent="-228600" eaLnBrk="0" fontAlgn="base" hangingPunct="0">
              <a:spcBef>
                <a:spcPct val="0"/>
              </a:spcBef>
              <a:spcAft>
                <a:spcPct val="0"/>
              </a:spcAft>
              <a:defRPr sz="2400" b="1">
                <a:solidFill>
                  <a:srgbClr val="FFFF00"/>
                </a:solidFill>
                <a:latin typeface="Comic Sans MS" panose="030F0702030302020204" pitchFamily="66" charset="0"/>
              </a:defRPr>
            </a:lvl6pPr>
            <a:lvl7pPr marL="2971800" indent="-228600" eaLnBrk="0" fontAlgn="base" hangingPunct="0">
              <a:spcBef>
                <a:spcPct val="0"/>
              </a:spcBef>
              <a:spcAft>
                <a:spcPct val="0"/>
              </a:spcAft>
              <a:defRPr sz="2400" b="1">
                <a:solidFill>
                  <a:srgbClr val="FFFF00"/>
                </a:solidFill>
                <a:latin typeface="Comic Sans MS" panose="030F0702030302020204" pitchFamily="66" charset="0"/>
              </a:defRPr>
            </a:lvl7pPr>
            <a:lvl8pPr marL="3429000" indent="-228600" eaLnBrk="0" fontAlgn="base" hangingPunct="0">
              <a:spcBef>
                <a:spcPct val="0"/>
              </a:spcBef>
              <a:spcAft>
                <a:spcPct val="0"/>
              </a:spcAft>
              <a:defRPr sz="2400" b="1">
                <a:solidFill>
                  <a:srgbClr val="FFFF00"/>
                </a:solidFill>
                <a:latin typeface="Comic Sans MS" panose="030F0702030302020204" pitchFamily="66" charset="0"/>
              </a:defRPr>
            </a:lvl8pPr>
            <a:lvl9pPr marL="3886200" indent="-228600" eaLnBrk="0" fontAlgn="base" hangingPunct="0">
              <a:spcBef>
                <a:spcPct val="0"/>
              </a:spcBef>
              <a:spcAft>
                <a:spcPct val="0"/>
              </a:spcAft>
              <a:defRPr sz="2400" b="1">
                <a:solidFill>
                  <a:srgbClr val="FFFF00"/>
                </a:solidFill>
                <a:latin typeface="Comic Sans MS" panose="030F0702030302020204" pitchFamily="66" charset="0"/>
              </a:defRPr>
            </a:lvl9pPr>
          </a:lstStyle>
          <a:p>
            <a:pPr>
              <a:buFont typeface="Wingdings" panose="05000000000000000000" pitchFamily="2" charset="2"/>
              <a:buChar char="v"/>
            </a:pPr>
            <a:r>
              <a:rPr lang="en-US" altLang="tr-TR" dirty="0">
                <a:solidFill>
                  <a:srgbClr val="662210"/>
                </a:solidFill>
              </a:rPr>
              <a:t>According to the results of the regression analysis; a significant relationship was found  that is between the level of prenatal attachment with positive changes in health behaviors during pregnancy and the pregnancy is planned (p &lt;0.05</a:t>
            </a:r>
            <a:r>
              <a:rPr lang="en-US" altLang="tr-TR" dirty="0" smtClean="0">
                <a:solidFill>
                  <a:srgbClr val="662210"/>
                </a:solidFill>
              </a:rPr>
              <a:t>)</a:t>
            </a:r>
            <a:r>
              <a:rPr lang="tr-TR" altLang="tr-TR" dirty="0" smtClean="0">
                <a:solidFill>
                  <a:srgbClr val="662210"/>
                </a:solidFill>
              </a:rPr>
              <a:t>.</a:t>
            </a:r>
            <a:endParaRPr lang="en-US" altLang="tr-TR" dirty="0">
              <a:solidFill>
                <a:srgbClr val="662210"/>
              </a:solidFill>
            </a:endParaRPr>
          </a:p>
        </p:txBody>
      </p:sp>
    </p:spTree>
    <p:extLst>
      <p:ext uri="{BB962C8B-B14F-4D97-AF65-F5344CB8AC3E}">
        <p14:creationId xmlns:p14="http://schemas.microsoft.com/office/powerpoint/2010/main" xmlns="" val="4188741271"/>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Başlık"/>
          <p:cNvSpPr>
            <a:spLocks noGrp="1"/>
          </p:cNvSpPr>
          <p:nvPr>
            <p:ph type="title"/>
          </p:nvPr>
        </p:nvSpPr>
        <p:spPr/>
        <p:txBody>
          <a:bodyPr/>
          <a:lstStyle/>
          <a:p>
            <a:endParaRPr lang="tr-TR" altLang="tr-TR" smtClean="0"/>
          </a:p>
        </p:txBody>
      </p:sp>
      <p:sp>
        <p:nvSpPr>
          <p:cNvPr id="27651" name="2 İçerik Yer Tutucusu"/>
          <p:cNvSpPr>
            <a:spLocks noGrp="1"/>
          </p:cNvSpPr>
          <p:nvPr>
            <p:ph idx="1"/>
          </p:nvPr>
        </p:nvSpPr>
        <p:spPr/>
        <p:txBody>
          <a:bodyPr/>
          <a:lstStyle/>
          <a:p>
            <a:endParaRPr lang="tr-TR" altLang="tr-TR" smtClean="0"/>
          </a:p>
        </p:txBody>
      </p:sp>
      <p:sp>
        <p:nvSpPr>
          <p:cNvPr id="4" name="3 Yuvarlatılmış Dikdörtgen"/>
          <p:cNvSpPr/>
          <p:nvPr/>
        </p:nvSpPr>
        <p:spPr bwMode="auto">
          <a:xfrm>
            <a:off x="2576512" y="447675"/>
            <a:ext cx="4143375" cy="857250"/>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tr-TR" sz="2800" b="1" dirty="0" err="1">
                <a:solidFill>
                  <a:srgbClr val="C00000"/>
                </a:solidFill>
              </a:rPr>
              <a:t>Conclusion</a:t>
            </a:r>
            <a:endParaRPr lang="tr-TR" sz="2800" b="1" dirty="0">
              <a:solidFill>
                <a:srgbClr val="C00000"/>
              </a:solidFill>
            </a:endParaRPr>
          </a:p>
        </p:txBody>
      </p:sp>
      <p:sp>
        <p:nvSpPr>
          <p:cNvPr id="5" name="4 Yuvarlatılmış Dikdörtgen"/>
          <p:cNvSpPr>
            <a:spLocks noChangeArrowheads="1"/>
          </p:cNvSpPr>
          <p:nvPr/>
        </p:nvSpPr>
        <p:spPr bwMode="auto">
          <a:xfrm>
            <a:off x="504825" y="1665746"/>
            <a:ext cx="8286750" cy="4302794"/>
          </a:xfrm>
          <a:prstGeom prst="roundRect">
            <a:avLst>
              <a:gd name="adj" fmla="val 16667"/>
            </a:avLst>
          </a:prstGeom>
          <a:solidFill>
            <a:schemeClr val="bg2">
              <a:lumMod val="75000"/>
            </a:schemeClr>
          </a:solidFill>
          <a:ln w="9525" algn="ctr">
            <a:solidFill>
              <a:schemeClr val="tx1"/>
            </a:solidFill>
            <a:round/>
            <a:headEnd/>
            <a:tailEnd/>
          </a:ln>
        </p:spPr>
        <p:txBody>
          <a:bodyPr/>
          <a:lstStyle>
            <a:lvl1pPr>
              <a:defRPr sz="2400" b="1">
                <a:solidFill>
                  <a:srgbClr val="FFFF00"/>
                </a:solidFill>
                <a:latin typeface="Comic Sans MS" panose="030F0702030302020204" pitchFamily="66" charset="0"/>
              </a:defRPr>
            </a:lvl1pPr>
            <a:lvl2pPr marL="742950" indent="-285750">
              <a:defRPr sz="2400" b="1">
                <a:solidFill>
                  <a:srgbClr val="FFFF00"/>
                </a:solidFill>
                <a:latin typeface="Comic Sans MS" panose="030F0702030302020204" pitchFamily="66" charset="0"/>
              </a:defRPr>
            </a:lvl2pPr>
            <a:lvl3pPr marL="1143000" indent="-228600">
              <a:defRPr sz="2400" b="1">
                <a:solidFill>
                  <a:srgbClr val="FFFF00"/>
                </a:solidFill>
                <a:latin typeface="Comic Sans MS" panose="030F0702030302020204" pitchFamily="66" charset="0"/>
              </a:defRPr>
            </a:lvl3pPr>
            <a:lvl4pPr marL="1600200" indent="-228600">
              <a:defRPr sz="2400" b="1">
                <a:solidFill>
                  <a:srgbClr val="FFFF00"/>
                </a:solidFill>
                <a:latin typeface="Comic Sans MS" panose="030F0702030302020204" pitchFamily="66" charset="0"/>
              </a:defRPr>
            </a:lvl4pPr>
            <a:lvl5pPr marL="2057400" indent="-228600">
              <a:defRPr sz="2400" b="1">
                <a:solidFill>
                  <a:srgbClr val="FFFF00"/>
                </a:solidFill>
                <a:latin typeface="Comic Sans MS" panose="030F0702030302020204" pitchFamily="66" charset="0"/>
              </a:defRPr>
            </a:lvl5pPr>
            <a:lvl6pPr marL="2514600" indent="-228600" eaLnBrk="0" fontAlgn="base" hangingPunct="0">
              <a:spcBef>
                <a:spcPct val="0"/>
              </a:spcBef>
              <a:spcAft>
                <a:spcPct val="0"/>
              </a:spcAft>
              <a:defRPr sz="2400" b="1">
                <a:solidFill>
                  <a:srgbClr val="FFFF00"/>
                </a:solidFill>
                <a:latin typeface="Comic Sans MS" panose="030F0702030302020204" pitchFamily="66" charset="0"/>
              </a:defRPr>
            </a:lvl6pPr>
            <a:lvl7pPr marL="2971800" indent="-228600" eaLnBrk="0" fontAlgn="base" hangingPunct="0">
              <a:spcBef>
                <a:spcPct val="0"/>
              </a:spcBef>
              <a:spcAft>
                <a:spcPct val="0"/>
              </a:spcAft>
              <a:defRPr sz="2400" b="1">
                <a:solidFill>
                  <a:srgbClr val="FFFF00"/>
                </a:solidFill>
                <a:latin typeface="Comic Sans MS" panose="030F0702030302020204" pitchFamily="66" charset="0"/>
              </a:defRPr>
            </a:lvl7pPr>
            <a:lvl8pPr marL="3429000" indent="-228600" eaLnBrk="0" fontAlgn="base" hangingPunct="0">
              <a:spcBef>
                <a:spcPct val="0"/>
              </a:spcBef>
              <a:spcAft>
                <a:spcPct val="0"/>
              </a:spcAft>
              <a:defRPr sz="2400" b="1">
                <a:solidFill>
                  <a:srgbClr val="FFFF00"/>
                </a:solidFill>
                <a:latin typeface="Comic Sans MS" panose="030F0702030302020204" pitchFamily="66" charset="0"/>
              </a:defRPr>
            </a:lvl8pPr>
            <a:lvl9pPr marL="3886200" indent="-228600" eaLnBrk="0" fontAlgn="base" hangingPunct="0">
              <a:spcBef>
                <a:spcPct val="0"/>
              </a:spcBef>
              <a:spcAft>
                <a:spcPct val="0"/>
              </a:spcAft>
              <a:defRPr sz="2400" b="1">
                <a:solidFill>
                  <a:srgbClr val="FFFF00"/>
                </a:solidFill>
                <a:latin typeface="Comic Sans MS" panose="030F0702030302020204" pitchFamily="66" charset="0"/>
              </a:defRPr>
            </a:lvl9pPr>
          </a:lstStyle>
          <a:p>
            <a:pPr>
              <a:buFont typeface="Wingdings" panose="05000000000000000000" pitchFamily="2" charset="2"/>
              <a:buChar char="v"/>
            </a:pPr>
            <a:r>
              <a:rPr lang="en-US" altLang="tr-TR" dirty="0">
                <a:solidFill>
                  <a:schemeClr val="tx1">
                    <a:lumMod val="95000"/>
                  </a:schemeClr>
                </a:solidFill>
              </a:rPr>
              <a:t>As a result, attachment levels of pregnant women to their infants in prenatal period are respectively high (calculated Prenatal Attachment Inventory mean score is 59.31). </a:t>
            </a:r>
            <a:endParaRPr lang="tr-TR" altLang="tr-TR" dirty="0">
              <a:solidFill>
                <a:schemeClr val="tx1">
                  <a:lumMod val="95000"/>
                </a:schemeClr>
              </a:solidFill>
            </a:endParaRPr>
          </a:p>
          <a:p>
            <a:pPr>
              <a:buFont typeface="Wingdings" panose="05000000000000000000" pitchFamily="2" charset="2"/>
              <a:buChar char="v"/>
            </a:pPr>
            <a:endParaRPr lang="tr-TR" altLang="tr-TR" dirty="0" smtClean="0">
              <a:solidFill>
                <a:srgbClr val="662210"/>
              </a:solidFill>
            </a:endParaRPr>
          </a:p>
          <a:p>
            <a:pPr>
              <a:buFont typeface="Wingdings" panose="05000000000000000000" pitchFamily="2" charset="2"/>
              <a:buChar char="v"/>
            </a:pPr>
            <a:r>
              <a:rPr lang="en-US" altLang="tr-TR" dirty="0" smtClean="0"/>
              <a:t>Suggestions </a:t>
            </a:r>
            <a:r>
              <a:rPr lang="en-US" altLang="tr-TR" dirty="0"/>
              <a:t>for increasing the attachment levels of pregnant women to their infants in prenatal period connecting the study results have also been developed.</a:t>
            </a:r>
          </a:p>
        </p:txBody>
      </p:sp>
      <p:pic>
        <p:nvPicPr>
          <p:cNvPr id="2" name="Resim 1"/>
          <p:cNvPicPr>
            <a:picLocks noChangeAspect="1"/>
          </p:cNvPicPr>
          <p:nvPr/>
        </p:nvPicPr>
        <p:blipFill>
          <a:blip r:embed="rId3"/>
          <a:stretch>
            <a:fillRect/>
          </a:stretch>
        </p:blipFill>
        <p:spPr>
          <a:xfrm>
            <a:off x="7308304" y="0"/>
            <a:ext cx="1835275" cy="1829986"/>
          </a:xfrm>
          <a:prstGeom prst="rect">
            <a:avLst/>
          </a:prstGeom>
        </p:spPr>
      </p:pic>
    </p:spTree>
    <p:extLst>
      <p:ext uri="{BB962C8B-B14F-4D97-AF65-F5344CB8AC3E}">
        <p14:creationId xmlns:p14="http://schemas.microsoft.com/office/powerpoint/2010/main" xmlns="" val="2755413703"/>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p\Downloads\images (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2" y="116632"/>
            <a:ext cx="8801147" cy="54006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Metin kutusu 3"/>
          <p:cNvSpPr txBox="1"/>
          <p:nvPr/>
        </p:nvSpPr>
        <p:spPr>
          <a:xfrm>
            <a:off x="232372" y="5517232"/>
            <a:ext cx="8657131" cy="1446550"/>
          </a:xfrm>
          <a:prstGeom prst="rect">
            <a:avLst/>
          </a:prstGeom>
          <a:noFill/>
        </p:spPr>
        <p:txBody>
          <a:bodyPr wrap="square" rtlCol="0">
            <a:spAutoFit/>
          </a:bodyPr>
          <a:lstStyle/>
          <a:p>
            <a:r>
              <a:rPr lang="en-US" sz="4400" b="1" dirty="0" smtClean="0">
                <a:solidFill>
                  <a:schemeClr val="bg1"/>
                </a:solidFill>
                <a:latin typeface="Britannic Bold" panose="020B0903060703020204" pitchFamily="34" charset="0"/>
              </a:rPr>
              <a:t>THANK </a:t>
            </a:r>
            <a:r>
              <a:rPr lang="en-US" sz="4400" b="1" dirty="0">
                <a:solidFill>
                  <a:schemeClr val="bg1"/>
                </a:solidFill>
                <a:latin typeface="Britannic Bold" panose="020B0903060703020204" pitchFamily="34" charset="0"/>
              </a:rPr>
              <a:t>YOU VERY MUCH</a:t>
            </a:r>
            <a:br>
              <a:rPr lang="en-US" sz="4400" b="1" dirty="0">
                <a:solidFill>
                  <a:schemeClr val="bg1"/>
                </a:solidFill>
                <a:latin typeface="Britannic Bold" panose="020B0903060703020204" pitchFamily="34" charset="0"/>
              </a:rPr>
            </a:br>
            <a:r>
              <a:rPr lang="en-US" sz="4400" b="1" dirty="0">
                <a:solidFill>
                  <a:schemeClr val="bg1"/>
                </a:solidFill>
                <a:latin typeface="Britannic Bold" panose="020B0903060703020204" pitchFamily="34" charset="0"/>
              </a:rPr>
              <a:t>FOR YOUR </a:t>
            </a:r>
            <a:r>
              <a:rPr lang="en-US" sz="4400" b="1" dirty="0" smtClean="0">
                <a:solidFill>
                  <a:schemeClr val="bg1"/>
                </a:solidFill>
                <a:latin typeface="Britannic Bold" panose="020B0903060703020204" pitchFamily="34" charset="0"/>
              </a:rPr>
              <a:t>ATTENTION</a:t>
            </a:r>
            <a:endParaRPr lang="tr-TR" sz="4400" b="1" dirty="0">
              <a:solidFill>
                <a:schemeClr val="bg1"/>
              </a:solidFill>
              <a:latin typeface="Britannic Bold" panose="020B0903060703020204" pitchFamily="34" charset="0"/>
            </a:endParaRPr>
          </a:p>
        </p:txBody>
      </p:sp>
    </p:spTree>
    <p:extLst>
      <p:ext uri="{BB962C8B-B14F-4D97-AF65-F5344CB8AC3E}">
        <p14:creationId xmlns:p14="http://schemas.microsoft.com/office/powerpoint/2010/main" xmlns="" val="1491725429"/>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4800" y="306016"/>
            <a:ext cx="8686800" cy="818728"/>
          </a:xfrm>
        </p:spPr>
        <p:txBody>
          <a:bodyPr>
            <a:normAutofit/>
          </a:bodyPr>
          <a:lstStyle/>
          <a:p>
            <a:r>
              <a:rPr lang="tr-TR" dirty="0" smtClean="0"/>
              <a:t>Prenatal </a:t>
            </a:r>
            <a:r>
              <a:rPr lang="tr-TR" dirty="0" err="1" smtClean="0"/>
              <a:t>attachment</a:t>
            </a:r>
            <a:endParaRPr lang="tr-TR" dirty="0"/>
          </a:p>
        </p:txBody>
      </p:sp>
      <p:sp>
        <p:nvSpPr>
          <p:cNvPr id="3" name="İçerik Yer Tutucusu 2"/>
          <p:cNvSpPr>
            <a:spLocks noGrp="1"/>
          </p:cNvSpPr>
          <p:nvPr>
            <p:ph idx="1"/>
          </p:nvPr>
        </p:nvSpPr>
        <p:spPr>
          <a:xfrm>
            <a:off x="4648200" y="1700808"/>
            <a:ext cx="4347592" cy="3630040"/>
          </a:xfrm>
          <a:solidFill>
            <a:srgbClr val="66CCFF"/>
          </a:solidFill>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a:t>Bonding between mother and baby, is a concept that continues to provide positive conditions lifelong by starting in the prenatal period.</a:t>
            </a:r>
            <a:endParaRPr lang="tr-TR" dirty="0"/>
          </a:p>
        </p:txBody>
      </p:sp>
      <p:pic>
        <p:nvPicPr>
          <p:cNvPr id="4" name="Picture 2" descr="C:\Users\hp\Downloads\162-Mother-and-Newborn-ey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52120" y="5229200"/>
            <a:ext cx="3660395" cy="180020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5" name="Metin kutusu 4"/>
          <p:cNvSpPr txBox="1"/>
          <p:nvPr/>
        </p:nvSpPr>
        <p:spPr>
          <a:xfrm>
            <a:off x="299030" y="1455144"/>
            <a:ext cx="4032447" cy="4977110"/>
          </a:xfrm>
          <a:prstGeom prst="ellipse">
            <a:avLst/>
          </a:prstGeom>
          <a:solidFill>
            <a:srgbClr val="20FEC9"/>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200" dirty="0" smtClean="0">
                <a:solidFill>
                  <a:srgbClr val="FF0000"/>
                </a:solidFill>
              </a:rPr>
              <a:t>it </a:t>
            </a:r>
            <a:r>
              <a:rPr lang="en-US" sz="3200" dirty="0">
                <a:solidFill>
                  <a:srgbClr val="FF0000"/>
                </a:solidFill>
              </a:rPr>
              <a:t>is considered to begin mother-baby </a:t>
            </a:r>
            <a:r>
              <a:rPr lang="en-US" sz="3200" dirty="0" smtClean="0">
                <a:solidFill>
                  <a:srgbClr val="FF0000"/>
                </a:solidFill>
              </a:rPr>
              <a:t>bonding</a:t>
            </a:r>
            <a:r>
              <a:rPr lang="tr-TR" sz="3200" dirty="0" smtClean="0">
                <a:solidFill>
                  <a:srgbClr val="FF0000"/>
                </a:solidFill>
              </a:rPr>
              <a:t> </a:t>
            </a:r>
            <a:r>
              <a:rPr lang="en-US" sz="3200" dirty="0">
                <a:solidFill>
                  <a:srgbClr val="FF0000"/>
                </a:solidFill>
              </a:rPr>
              <a:t>In the prenatal </a:t>
            </a:r>
            <a:r>
              <a:rPr lang="en-US" sz="3200" dirty="0" smtClean="0">
                <a:solidFill>
                  <a:srgbClr val="FF0000"/>
                </a:solidFill>
              </a:rPr>
              <a:t>period.</a:t>
            </a:r>
            <a:endParaRPr lang="tr-TR" dirty="0">
              <a:solidFill>
                <a:srgbClr val="FF0000"/>
              </a:solidFill>
            </a:endParaRPr>
          </a:p>
        </p:txBody>
      </p:sp>
    </p:spTree>
    <p:extLst>
      <p:ext uri="{BB962C8B-B14F-4D97-AF65-F5344CB8AC3E}">
        <p14:creationId xmlns:p14="http://schemas.microsoft.com/office/powerpoint/2010/main" xmlns="" val="1542924704"/>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179722" y="2492896"/>
            <a:ext cx="8686800" cy="3967261"/>
          </a:xfrm>
          <a:prstGeom prst="flowChartProcess">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tr-TR" sz="3000" dirty="0" err="1" smtClean="0"/>
              <a:t>Attachment</a:t>
            </a:r>
            <a:r>
              <a:rPr lang="tr-TR" sz="3000" dirty="0" smtClean="0"/>
              <a:t> </a:t>
            </a:r>
            <a:r>
              <a:rPr lang="en-US" sz="3000" dirty="0" smtClean="0"/>
              <a:t>pattern </a:t>
            </a:r>
            <a:r>
              <a:rPr lang="en-US" sz="3000" dirty="0"/>
              <a:t>shows continuity in their lives after a time determined safe or unsafe</a:t>
            </a:r>
            <a:r>
              <a:rPr lang="en-US" sz="3000" dirty="0" smtClean="0"/>
              <a:t>.</a:t>
            </a:r>
            <a:endParaRPr lang="tr-TR" sz="3000" dirty="0" smtClean="0"/>
          </a:p>
          <a:p>
            <a:pPr marL="0" indent="0">
              <a:buNone/>
            </a:pPr>
            <a:r>
              <a:rPr lang="en-US" sz="3000" dirty="0"/>
              <a:t>First </a:t>
            </a:r>
            <a:r>
              <a:rPr lang="tr-TR" sz="3000" dirty="0" err="1" smtClean="0"/>
              <a:t>attachment</a:t>
            </a:r>
            <a:r>
              <a:rPr lang="tr-TR" sz="3000" dirty="0" smtClean="0"/>
              <a:t> </a:t>
            </a:r>
            <a:r>
              <a:rPr lang="en-US" sz="3000" dirty="0" smtClean="0"/>
              <a:t>the </a:t>
            </a:r>
            <a:r>
              <a:rPr lang="en-US" sz="3000" dirty="0"/>
              <a:t>experience of the child is the basis of the binding experience </a:t>
            </a:r>
            <a:r>
              <a:rPr lang="en-US" sz="3000" dirty="0" smtClean="0"/>
              <a:t>later.</a:t>
            </a:r>
            <a:endParaRPr lang="tr-TR" sz="3000" dirty="0" smtClean="0"/>
          </a:p>
          <a:p>
            <a:pPr marL="0" indent="0">
              <a:buNone/>
            </a:pPr>
            <a:r>
              <a:rPr lang="en-US" sz="3000" dirty="0"/>
              <a:t>Prenatal bonding is a good predictor for the postpartum period.</a:t>
            </a:r>
            <a:endParaRPr lang="tr-TR" dirty="0"/>
          </a:p>
        </p:txBody>
      </p:sp>
      <p:pic>
        <p:nvPicPr>
          <p:cNvPr id="27650" name="Picture 2" descr="C:\Users\hp\Downloads\images (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76825" y="673524"/>
            <a:ext cx="2206290" cy="124375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27651" name="Picture 3" descr="C:\Users\hp\Downloads\freeze_frame_10776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58503" y="96928"/>
            <a:ext cx="3564619" cy="199999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73314552"/>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4800" y="306016"/>
            <a:ext cx="7723584" cy="818728"/>
          </a:xfrm>
        </p:spPr>
        <p:txBody>
          <a:bodyPr>
            <a:noAutofit/>
          </a:bodyPr>
          <a:lstStyle/>
          <a:p>
            <a:r>
              <a:rPr lang="en-US" sz="2400" dirty="0"/>
              <a:t>The </a:t>
            </a:r>
            <a:r>
              <a:rPr lang="en-US" sz="2400" dirty="0" smtClean="0"/>
              <a:t>ma</a:t>
            </a:r>
            <a:r>
              <a:rPr lang="tr-TR" sz="2400" dirty="0" smtClean="0"/>
              <a:t>I</a:t>
            </a:r>
            <a:r>
              <a:rPr lang="en-US" sz="2400" dirty="0" smtClean="0"/>
              <a:t>n </a:t>
            </a:r>
            <a:r>
              <a:rPr lang="en-US" sz="2400" dirty="0"/>
              <a:t>factors </a:t>
            </a:r>
            <a:r>
              <a:rPr lang="en-US" sz="2400" dirty="0" smtClean="0"/>
              <a:t>affect</a:t>
            </a:r>
            <a:r>
              <a:rPr lang="tr-TR" sz="2400" dirty="0" smtClean="0"/>
              <a:t>I</a:t>
            </a:r>
            <a:r>
              <a:rPr lang="en-US" sz="2400" dirty="0" smtClean="0"/>
              <a:t>ng </a:t>
            </a:r>
            <a:r>
              <a:rPr lang="en-US" sz="2400" dirty="0"/>
              <a:t>the </a:t>
            </a:r>
            <a:r>
              <a:rPr lang="en-US" sz="2400" dirty="0" smtClean="0"/>
              <a:t>b</a:t>
            </a:r>
            <a:r>
              <a:rPr lang="tr-TR" sz="2400" dirty="0" smtClean="0"/>
              <a:t>I</a:t>
            </a:r>
            <a:r>
              <a:rPr lang="en-US" sz="2400" dirty="0" err="1" smtClean="0"/>
              <a:t>nd</a:t>
            </a:r>
            <a:r>
              <a:rPr lang="tr-TR" sz="2400" dirty="0" smtClean="0"/>
              <a:t>I</a:t>
            </a:r>
            <a:r>
              <a:rPr lang="en-US" sz="2400" dirty="0" smtClean="0"/>
              <a:t>ng prenatal</a:t>
            </a:r>
            <a:r>
              <a:rPr lang="tr-TR" sz="2400" dirty="0" smtClean="0"/>
              <a:t> </a:t>
            </a:r>
            <a:r>
              <a:rPr lang="tr-TR" sz="2400" dirty="0" err="1" smtClean="0"/>
              <a:t>perıod</a:t>
            </a:r>
            <a:endParaRPr lang="tr-TR" sz="2400" dirty="0"/>
          </a:p>
        </p:txBody>
      </p:sp>
      <p:sp>
        <p:nvSpPr>
          <p:cNvPr id="5" name="Metin kutusu 4"/>
          <p:cNvSpPr txBox="1"/>
          <p:nvPr/>
        </p:nvSpPr>
        <p:spPr>
          <a:xfrm>
            <a:off x="179512" y="1531484"/>
            <a:ext cx="5040000" cy="519351"/>
          </a:xfrm>
          <a:prstGeom prst="ellipse">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b="1" dirty="0">
                <a:solidFill>
                  <a:schemeClr val="bg1"/>
                </a:solidFill>
              </a:rPr>
              <a:t>Planning </a:t>
            </a:r>
            <a:r>
              <a:rPr lang="tr-TR" b="1" dirty="0" err="1">
                <a:solidFill>
                  <a:schemeClr val="bg1"/>
                </a:solidFill>
              </a:rPr>
              <a:t>Pregnancy</a:t>
            </a:r>
            <a:endParaRPr lang="tr-TR" b="1" dirty="0">
              <a:solidFill>
                <a:schemeClr val="bg1"/>
              </a:solidFill>
            </a:endParaRPr>
          </a:p>
        </p:txBody>
      </p:sp>
      <p:sp>
        <p:nvSpPr>
          <p:cNvPr id="7" name="Metin kutusu 6"/>
          <p:cNvSpPr txBox="1"/>
          <p:nvPr/>
        </p:nvSpPr>
        <p:spPr>
          <a:xfrm>
            <a:off x="3851920" y="2420968"/>
            <a:ext cx="5040000" cy="519351"/>
          </a:xfrm>
          <a:prstGeom prst="ellips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b="1" dirty="0">
                <a:solidFill>
                  <a:schemeClr val="bg1"/>
                </a:solidFill>
              </a:rPr>
              <a:t>To feel the baby move</a:t>
            </a:r>
            <a:endParaRPr lang="tr-TR" b="1" dirty="0">
              <a:solidFill>
                <a:schemeClr val="bg1"/>
              </a:solidFill>
            </a:endParaRPr>
          </a:p>
        </p:txBody>
      </p:sp>
      <p:sp>
        <p:nvSpPr>
          <p:cNvPr id="8" name="Metin kutusu 7"/>
          <p:cNvSpPr txBox="1"/>
          <p:nvPr/>
        </p:nvSpPr>
        <p:spPr>
          <a:xfrm>
            <a:off x="179512" y="5301288"/>
            <a:ext cx="4896544" cy="908864"/>
          </a:xfrm>
          <a:prstGeom prst="ellipse">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b="1" dirty="0">
                <a:solidFill>
                  <a:schemeClr val="bg1"/>
                </a:solidFill>
              </a:rPr>
              <a:t>The presence of pregnancy symptoms</a:t>
            </a:r>
            <a:endParaRPr lang="tr-TR" b="1" dirty="0">
              <a:solidFill>
                <a:schemeClr val="bg1"/>
              </a:solidFill>
            </a:endParaRPr>
          </a:p>
        </p:txBody>
      </p:sp>
      <p:sp>
        <p:nvSpPr>
          <p:cNvPr id="9" name="Metin kutusu 8"/>
          <p:cNvSpPr txBox="1"/>
          <p:nvPr/>
        </p:nvSpPr>
        <p:spPr>
          <a:xfrm>
            <a:off x="3851920" y="4293176"/>
            <a:ext cx="5040000" cy="51935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b="1" dirty="0" err="1">
                <a:solidFill>
                  <a:schemeClr val="bg1"/>
                </a:solidFill>
              </a:rPr>
              <a:t>Perinatal</a:t>
            </a:r>
            <a:r>
              <a:rPr lang="tr-TR" b="1" dirty="0">
                <a:solidFill>
                  <a:schemeClr val="bg1"/>
                </a:solidFill>
              </a:rPr>
              <a:t> </a:t>
            </a:r>
            <a:r>
              <a:rPr lang="tr-TR" b="1" dirty="0" err="1">
                <a:solidFill>
                  <a:schemeClr val="bg1"/>
                </a:solidFill>
              </a:rPr>
              <a:t>loss</a:t>
            </a:r>
            <a:r>
              <a:rPr lang="tr-TR" b="1" dirty="0">
                <a:solidFill>
                  <a:schemeClr val="bg1"/>
                </a:solidFill>
              </a:rPr>
              <a:t> </a:t>
            </a:r>
            <a:r>
              <a:rPr lang="tr-TR" b="1" dirty="0" err="1">
                <a:solidFill>
                  <a:schemeClr val="bg1"/>
                </a:solidFill>
              </a:rPr>
              <a:t>experience</a:t>
            </a:r>
            <a:endParaRPr lang="tr-TR" b="1" dirty="0">
              <a:solidFill>
                <a:schemeClr val="bg1"/>
              </a:solidFill>
            </a:endParaRPr>
          </a:p>
        </p:txBody>
      </p:sp>
      <p:sp>
        <p:nvSpPr>
          <p:cNvPr id="10" name="Metin kutusu 9"/>
          <p:cNvSpPr txBox="1"/>
          <p:nvPr/>
        </p:nvSpPr>
        <p:spPr>
          <a:xfrm>
            <a:off x="179512" y="3357072"/>
            <a:ext cx="5040000" cy="519351"/>
          </a:xfrm>
          <a:prstGeom prst="ellipse">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b="1" dirty="0" err="1">
                <a:solidFill>
                  <a:schemeClr val="bg1"/>
                </a:solidFill>
              </a:rPr>
              <a:t>Changes</a:t>
            </a:r>
            <a:r>
              <a:rPr lang="tr-TR" b="1" dirty="0">
                <a:solidFill>
                  <a:schemeClr val="bg1"/>
                </a:solidFill>
              </a:rPr>
              <a:t> in </a:t>
            </a:r>
            <a:r>
              <a:rPr lang="tr-TR" b="1" dirty="0" err="1">
                <a:solidFill>
                  <a:schemeClr val="bg1"/>
                </a:solidFill>
              </a:rPr>
              <a:t>health</a:t>
            </a:r>
            <a:r>
              <a:rPr lang="tr-TR" b="1" dirty="0">
                <a:solidFill>
                  <a:schemeClr val="bg1"/>
                </a:solidFill>
              </a:rPr>
              <a:t> </a:t>
            </a:r>
            <a:r>
              <a:rPr lang="tr-TR" b="1" dirty="0" err="1">
                <a:solidFill>
                  <a:schemeClr val="bg1"/>
                </a:solidFill>
              </a:rPr>
              <a:t>behavior</a:t>
            </a:r>
            <a:endParaRPr lang="tr-TR" b="1" dirty="0">
              <a:solidFill>
                <a:schemeClr val="bg1"/>
              </a:solidFill>
            </a:endParaRPr>
          </a:p>
        </p:txBody>
      </p:sp>
      <p:sp>
        <p:nvSpPr>
          <p:cNvPr id="11" name="Metin kutusu 10"/>
          <p:cNvSpPr txBox="1"/>
          <p:nvPr/>
        </p:nvSpPr>
        <p:spPr>
          <a:xfrm>
            <a:off x="5436096" y="5934145"/>
            <a:ext cx="359480" cy="38997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dirty="0">
              <a:solidFill>
                <a:schemeClr val="tx1"/>
              </a:solidFill>
            </a:endParaRPr>
          </a:p>
        </p:txBody>
      </p:sp>
      <p:sp>
        <p:nvSpPr>
          <p:cNvPr id="12" name="Metin kutusu 11"/>
          <p:cNvSpPr txBox="1"/>
          <p:nvPr/>
        </p:nvSpPr>
        <p:spPr>
          <a:xfrm>
            <a:off x="6281770" y="6226313"/>
            <a:ext cx="234446" cy="2270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dirty="0">
              <a:solidFill>
                <a:schemeClr val="tx1"/>
              </a:solidFill>
            </a:endParaRPr>
          </a:p>
        </p:txBody>
      </p:sp>
      <p:sp>
        <p:nvSpPr>
          <p:cNvPr id="13" name="Metin kutusu 12"/>
          <p:cNvSpPr txBox="1"/>
          <p:nvPr/>
        </p:nvSpPr>
        <p:spPr>
          <a:xfrm>
            <a:off x="6948264" y="6324123"/>
            <a:ext cx="201600" cy="2012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dirty="0">
              <a:solidFill>
                <a:schemeClr val="tx1"/>
              </a:solidFill>
            </a:endParaRPr>
          </a:p>
        </p:txBody>
      </p:sp>
    </p:spTree>
    <p:extLst>
      <p:ext uri="{BB962C8B-B14F-4D97-AF65-F5344CB8AC3E}">
        <p14:creationId xmlns:p14="http://schemas.microsoft.com/office/powerpoint/2010/main" xmlns="" val="3533732058"/>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endParaRPr lang="tr-TR" altLang="tr-TR" dirty="0" smtClean="0"/>
          </a:p>
        </p:txBody>
      </p:sp>
      <p:sp>
        <p:nvSpPr>
          <p:cNvPr id="7" name="6 Yuvarlatılmış Dikdörtgen"/>
          <p:cNvSpPr/>
          <p:nvPr/>
        </p:nvSpPr>
        <p:spPr bwMode="auto">
          <a:xfrm>
            <a:off x="4714875" y="1196752"/>
            <a:ext cx="4051300" cy="5572125"/>
          </a:xfrm>
          <a:prstGeom prst="roundRect">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lnSpc>
                <a:spcPct val="80000"/>
              </a:lnSpc>
              <a:spcBef>
                <a:spcPct val="20000"/>
              </a:spcBef>
              <a:defRPr/>
            </a:pPr>
            <a:r>
              <a:rPr lang="tr-TR" sz="2800" dirty="0"/>
              <a:t>	</a:t>
            </a:r>
          </a:p>
          <a:p>
            <a:pPr marL="342900" indent="-342900">
              <a:lnSpc>
                <a:spcPct val="80000"/>
              </a:lnSpc>
              <a:spcBef>
                <a:spcPct val="20000"/>
              </a:spcBef>
              <a:defRPr/>
            </a:pPr>
            <a:r>
              <a:rPr lang="tr-TR" sz="2800" dirty="0"/>
              <a:t>	</a:t>
            </a:r>
          </a:p>
          <a:p>
            <a:pPr marL="342900" indent="-342900">
              <a:lnSpc>
                <a:spcPct val="80000"/>
              </a:lnSpc>
              <a:spcBef>
                <a:spcPct val="20000"/>
              </a:spcBef>
              <a:defRPr/>
            </a:pPr>
            <a:r>
              <a:rPr lang="tr-TR" sz="2800" dirty="0" smtClean="0"/>
              <a:t>    </a:t>
            </a:r>
            <a:r>
              <a:rPr lang="en-US" sz="2800" dirty="0" smtClean="0"/>
              <a:t>The </a:t>
            </a:r>
            <a:r>
              <a:rPr lang="en-US" sz="2800" dirty="0"/>
              <a:t>research has been conducted fractionally with the aim of the determination the factors, which affect the attachment levels of women to infants in prenatal period.</a:t>
            </a:r>
            <a:endParaRPr lang="tr-TR" sz="2800" dirty="0"/>
          </a:p>
        </p:txBody>
      </p:sp>
      <p:pic>
        <p:nvPicPr>
          <p:cNvPr id="26628"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333375"/>
            <a:ext cx="4284663" cy="652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178617954"/>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Başlık"/>
          <p:cNvSpPr>
            <a:spLocks noGrp="1"/>
          </p:cNvSpPr>
          <p:nvPr>
            <p:ph type="title"/>
          </p:nvPr>
        </p:nvSpPr>
        <p:spPr>
          <a:xfrm>
            <a:off x="533400" y="304800"/>
            <a:ext cx="3609975" cy="814388"/>
          </a:xfrm>
          <a:prstGeom prst="roundRect">
            <a:avLst/>
          </a:prstGeom>
          <a:solidFill>
            <a:srgbClr val="FFFF66"/>
          </a:solidFill>
          <a:ln cap="flat" algn="ctr">
            <a:solidFill>
              <a:schemeClr val="accent6">
                <a:lumMod val="50000"/>
              </a:schemeClr>
            </a:solidFill>
            <a:round/>
            <a:headEnd type="none" w="med" len="med"/>
            <a:tailEnd type="none" w="med" len="med"/>
          </a:ln>
        </p:spPr>
        <p:txBody>
          <a:bodyPr rtlCol="0" anchor="t"/>
          <a:lstStyle/>
          <a:p>
            <a:pPr algn="ctr">
              <a:defRPr/>
            </a:pPr>
            <a:r>
              <a:rPr lang="tr-TR" sz="3200" b="1" dirty="0" smtClean="0">
                <a:solidFill>
                  <a:schemeClr val="accent6">
                    <a:lumMod val="75000"/>
                  </a:schemeClr>
                </a:solidFill>
                <a:latin typeface="Comic Sans MS" pitchFamily="66" charset="0"/>
              </a:rPr>
              <a:t>METHOD</a:t>
            </a:r>
          </a:p>
        </p:txBody>
      </p:sp>
      <p:sp>
        <p:nvSpPr>
          <p:cNvPr id="24579" name="8 Dikdörtgen"/>
          <p:cNvSpPr>
            <a:spLocks noChangeArrowheads="1"/>
          </p:cNvSpPr>
          <p:nvPr/>
        </p:nvSpPr>
        <p:spPr bwMode="auto">
          <a:xfrm>
            <a:off x="2123728" y="2226543"/>
            <a:ext cx="1428750" cy="1000125"/>
          </a:xfrm>
          <a:prstGeom prst="rect">
            <a:avLst/>
          </a:prstGeom>
          <a:solidFill>
            <a:srgbClr val="FF6600"/>
          </a:solidFill>
          <a:ln w="9525" algn="ctr">
            <a:solidFill>
              <a:schemeClr val="tx1"/>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sz="2400" dirty="0">
                <a:latin typeface="Comic Sans MS" panose="030F0702030302020204" pitchFamily="66" charset="0"/>
              </a:rPr>
              <a:t>89.138 </a:t>
            </a:r>
            <a:r>
              <a:rPr lang="tr-TR" altLang="tr-TR" sz="2400" dirty="0" err="1">
                <a:latin typeface="Comic Sans MS" panose="030F0702030302020204" pitchFamily="66" charset="0"/>
              </a:rPr>
              <a:t>women</a:t>
            </a:r>
            <a:endParaRPr lang="tr-TR" altLang="tr-TR" sz="2400" dirty="0">
              <a:latin typeface="Comic Sans MS" panose="030F0702030302020204" pitchFamily="66" charset="0"/>
            </a:endParaRPr>
          </a:p>
        </p:txBody>
      </p:sp>
      <p:pic>
        <p:nvPicPr>
          <p:cNvPr id="11" name="Picture 2" descr="C:\Program Files\Microsoft Office\MEDIA\CAGCAT10\j0205462.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09853" y="2083668"/>
            <a:ext cx="1292225" cy="128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5" name="12 Metin kutusu"/>
          <p:cNvSpPr txBox="1">
            <a:spLocks noChangeArrowheads="1"/>
          </p:cNvSpPr>
          <p:nvPr/>
        </p:nvSpPr>
        <p:spPr bwMode="auto">
          <a:xfrm>
            <a:off x="1000125" y="2714625"/>
            <a:ext cx="15716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2400">
                <a:solidFill>
                  <a:srgbClr val="FFFF00"/>
                </a:solidFill>
                <a:latin typeface="Comic Sans MS" panose="030F0702030302020204" pitchFamily="66" charset="0"/>
              </a:rPr>
              <a:t> </a:t>
            </a:r>
          </a:p>
        </p:txBody>
      </p:sp>
      <p:sp>
        <p:nvSpPr>
          <p:cNvPr id="10246" name="13 Metin kutusu"/>
          <p:cNvSpPr txBox="1">
            <a:spLocks noChangeArrowheads="1"/>
          </p:cNvSpPr>
          <p:nvPr/>
        </p:nvSpPr>
        <p:spPr bwMode="auto">
          <a:xfrm>
            <a:off x="6286500" y="2643188"/>
            <a:ext cx="221456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2400">
                <a:solidFill>
                  <a:srgbClr val="FFFF00"/>
                </a:solidFill>
                <a:latin typeface="Comic Sans MS" panose="030F0702030302020204" pitchFamily="66" charset="0"/>
              </a:rPr>
              <a:t>   </a:t>
            </a:r>
          </a:p>
        </p:txBody>
      </p:sp>
      <p:sp>
        <p:nvSpPr>
          <p:cNvPr id="18" name="17 Sağ Ok"/>
          <p:cNvSpPr>
            <a:spLocks noChangeArrowheads="1"/>
          </p:cNvSpPr>
          <p:nvPr/>
        </p:nvSpPr>
        <p:spPr bwMode="auto">
          <a:xfrm rot="10800000">
            <a:off x="4195416" y="2655168"/>
            <a:ext cx="776287" cy="214312"/>
          </a:xfrm>
          <a:prstGeom prst="rightArrow">
            <a:avLst>
              <a:gd name="adj1" fmla="val 50000"/>
              <a:gd name="adj2" fmla="val 50007"/>
            </a:avLst>
          </a:prstGeom>
          <a:solidFill>
            <a:srgbClr val="FF66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tr-TR" altLang="tr-TR" sz="1800" b="0"/>
          </a:p>
        </p:txBody>
      </p:sp>
      <p:sp>
        <p:nvSpPr>
          <p:cNvPr id="20" name="19 Oval"/>
          <p:cNvSpPr>
            <a:spLocks noChangeArrowheads="1"/>
          </p:cNvSpPr>
          <p:nvPr/>
        </p:nvSpPr>
        <p:spPr bwMode="auto">
          <a:xfrm>
            <a:off x="5409853" y="3869605"/>
            <a:ext cx="1571625" cy="1071563"/>
          </a:xfrm>
          <a:prstGeom prst="ellipse">
            <a:avLst/>
          </a:prstGeom>
          <a:solidFill>
            <a:srgbClr val="7030A0"/>
          </a:solidFill>
          <a:ln w="9525" algn="ctr">
            <a:solidFill>
              <a:schemeClr val="tx1"/>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dirty="0" smtClean="0">
                <a:latin typeface="Comic Sans MS" panose="030F0702030302020204" pitchFamily="66" charset="0"/>
              </a:rPr>
              <a:t>397</a:t>
            </a:r>
            <a:endParaRPr lang="tr-TR" altLang="tr-TR" dirty="0">
              <a:latin typeface="Comic Sans MS" panose="030F0702030302020204" pitchFamily="66" charset="0"/>
            </a:endParaRPr>
          </a:p>
        </p:txBody>
      </p:sp>
      <p:pic>
        <p:nvPicPr>
          <p:cNvPr id="22" name="Picture 5" descr="bd00029_"/>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23728" y="4012480"/>
            <a:ext cx="766763"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50" name="24 Sağ Ok"/>
          <p:cNvSpPr>
            <a:spLocks noChangeArrowheads="1"/>
          </p:cNvSpPr>
          <p:nvPr/>
        </p:nvSpPr>
        <p:spPr bwMode="auto">
          <a:xfrm>
            <a:off x="3695353" y="4226793"/>
            <a:ext cx="1143000" cy="357187"/>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tr-TR" altLang="tr-TR" sz="1800" b="0"/>
          </a:p>
        </p:txBody>
      </p:sp>
    </p:spTree>
    <p:extLst>
      <p:ext uri="{BB962C8B-B14F-4D97-AF65-F5344CB8AC3E}">
        <p14:creationId xmlns:p14="http://schemas.microsoft.com/office/powerpoint/2010/main" xmlns="" val="2628289464"/>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3 Yuvarlatılmış Dikdörtgen"/>
          <p:cNvSpPr/>
          <p:nvPr/>
        </p:nvSpPr>
        <p:spPr bwMode="auto">
          <a:xfrm>
            <a:off x="1357313" y="1412776"/>
            <a:ext cx="6956822" cy="396044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lstStyle/>
          <a:p>
            <a:pPr marL="342900" indent="-342900">
              <a:lnSpc>
                <a:spcPct val="80000"/>
              </a:lnSpc>
              <a:spcBef>
                <a:spcPct val="20000"/>
              </a:spcBef>
              <a:defRPr/>
            </a:pPr>
            <a:r>
              <a:rPr lang="tr-TR" sz="2800" dirty="0">
                <a:solidFill>
                  <a:srgbClr val="222268"/>
                </a:solidFill>
              </a:rPr>
              <a:t>	</a:t>
            </a:r>
          </a:p>
          <a:p>
            <a:pPr marL="342900" indent="-342900">
              <a:lnSpc>
                <a:spcPct val="80000"/>
              </a:lnSpc>
              <a:spcBef>
                <a:spcPct val="20000"/>
              </a:spcBef>
              <a:defRPr/>
            </a:pPr>
            <a:r>
              <a:rPr lang="tr-TR" sz="2800" dirty="0">
                <a:solidFill>
                  <a:srgbClr val="222268"/>
                </a:solidFill>
              </a:rPr>
              <a:t>	</a:t>
            </a:r>
            <a:endParaRPr lang="tr-TR" sz="2800" dirty="0">
              <a:solidFill>
                <a:schemeClr val="accent6">
                  <a:lumMod val="75000"/>
                </a:schemeClr>
              </a:solidFill>
            </a:endParaRPr>
          </a:p>
          <a:p>
            <a:pPr marL="342900" indent="-342900">
              <a:lnSpc>
                <a:spcPct val="80000"/>
              </a:lnSpc>
              <a:spcBef>
                <a:spcPct val="20000"/>
              </a:spcBef>
              <a:defRPr/>
            </a:pPr>
            <a:r>
              <a:rPr lang="tr-TR" sz="2800" dirty="0">
                <a:solidFill>
                  <a:schemeClr val="accent6">
                    <a:lumMod val="75000"/>
                  </a:schemeClr>
                </a:solidFill>
              </a:rPr>
              <a:t>	</a:t>
            </a:r>
            <a:r>
              <a:rPr lang="en-US" sz="2800" dirty="0">
                <a:solidFill>
                  <a:srgbClr val="002060"/>
                </a:solidFill>
              </a:rPr>
              <a:t>The population of the study consists of 89.138 women that applied to Follow-Pregnant Clinic of </a:t>
            </a:r>
            <a:r>
              <a:rPr lang="en-US" sz="2800" dirty="0" err="1">
                <a:solidFill>
                  <a:srgbClr val="002060"/>
                </a:solidFill>
              </a:rPr>
              <a:t>Necip</a:t>
            </a:r>
            <a:r>
              <a:rPr lang="en-US" sz="2800" dirty="0">
                <a:solidFill>
                  <a:srgbClr val="002060"/>
                </a:solidFill>
              </a:rPr>
              <a:t> </a:t>
            </a:r>
            <a:r>
              <a:rPr lang="en-US" sz="2800" dirty="0" err="1">
                <a:solidFill>
                  <a:srgbClr val="002060"/>
                </a:solidFill>
              </a:rPr>
              <a:t>Fazil</a:t>
            </a:r>
            <a:r>
              <a:rPr lang="en-US" sz="2800" dirty="0">
                <a:solidFill>
                  <a:srgbClr val="002060"/>
                </a:solidFill>
              </a:rPr>
              <a:t> Maternity and Child Health Hospital in </a:t>
            </a:r>
            <a:r>
              <a:rPr lang="en-US" sz="2800" dirty="0" err="1">
                <a:solidFill>
                  <a:srgbClr val="002060"/>
                </a:solidFill>
              </a:rPr>
              <a:t>Kahramanmaraş</a:t>
            </a:r>
            <a:r>
              <a:rPr lang="en-US" sz="2800" dirty="0">
                <a:solidFill>
                  <a:srgbClr val="002060"/>
                </a:solidFill>
              </a:rPr>
              <a:t>, and the sample is composed of </a:t>
            </a:r>
            <a:r>
              <a:rPr lang="en-US" sz="2800" dirty="0" smtClean="0">
                <a:solidFill>
                  <a:srgbClr val="002060"/>
                </a:solidFill>
              </a:rPr>
              <a:t>3</a:t>
            </a:r>
            <a:r>
              <a:rPr lang="tr-TR" sz="2800" dirty="0" smtClean="0">
                <a:solidFill>
                  <a:srgbClr val="002060"/>
                </a:solidFill>
              </a:rPr>
              <a:t>97</a:t>
            </a:r>
            <a:r>
              <a:rPr lang="en-US" sz="2800" dirty="0" smtClean="0">
                <a:solidFill>
                  <a:srgbClr val="002060"/>
                </a:solidFill>
              </a:rPr>
              <a:t> </a:t>
            </a:r>
            <a:r>
              <a:rPr lang="en-US" sz="2800" dirty="0">
                <a:solidFill>
                  <a:srgbClr val="002060"/>
                </a:solidFill>
              </a:rPr>
              <a:t>women. </a:t>
            </a:r>
            <a:endParaRPr lang="tr-TR" sz="2800" dirty="0">
              <a:solidFill>
                <a:srgbClr val="002060"/>
              </a:solidFill>
            </a:endParaRPr>
          </a:p>
        </p:txBody>
      </p:sp>
      <p:sp>
        <p:nvSpPr>
          <p:cNvPr id="5" name="7 Başlık"/>
          <p:cNvSpPr>
            <a:spLocks noGrp="1"/>
          </p:cNvSpPr>
          <p:nvPr>
            <p:ph type="title"/>
          </p:nvPr>
        </p:nvSpPr>
        <p:spPr>
          <a:xfrm>
            <a:off x="1357313" y="304800"/>
            <a:ext cx="6643687" cy="914400"/>
          </a:xfrm>
          <a:prstGeom prst="roundRect">
            <a:avLst/>
          </a:prstGeom>
          <a:solidFill>
            <a:srgbClr val="FFFF66"/>
          </a:solidFill>
          <a:ln cap="flat" algn="ctr">
            <a:solidFill>
              <a:schemeClr val="accent6">
                <a:lumMod val="50000"/>
              </a:schemeClr>
            </a:solidFill>
            <a:round/>
            <a:headEnd type="none" w="med" len="med"/>
            <a:tailEnd type="none" w="med" len="med"/>
          </a:ln>
        </p:spPr>
        <p:txBody>
          <a:bodyPr rtlCol="0" anchor="t"/>
          <a:lstStyle/>
          <a:p>
            <a:pPr algn="ctr">
              <a:defRPr/>
            </a:pPr>
            <a:r>
              <a:rPr lang="tr-TR" sz="3200" b="1" dirty="0" smtClean="0">
                <a:solidFill>
                  <a:schemeClr val="accent6">
                    <a:lumMod val="75000"/>
                  </a:schemeClr>
                </a:solidFill>
                <a:latin typeface="Comic Sans MS" pitchFamily="66" charset="0"/>
              </a:rPr>
              <a:t>METHOD</a:t>
            </a:r>
          </a:p>
        </p:txBody>
      </p:sp>
      <p:pic>
        <p:nvPicPr>
          <p:cNvPr id="27650" name="Picture 2" descr="http://freaksense.com/wp-content/uploads/2013/08/Websites-To-Send-Large-Files-or-Attachments-in-Email-More-than-2-GB.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488342"/>
            <a:ext cx="2627784" cy="13696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15179074"/>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p:txBody>
          <a:bodyPr/>
          <a:lstStyle/>
          <a:p>
            <a:endParaRPr lang="tr-TR" altLang="tr-TR" smtClean="0"/>
          </a:p>
        </p:txBody>
      </p:sp>
      <p:sp>
        <p:nvSpPr>
          <p:cNvPr id="5" name="4 Yuvarlatılmış Dikdörtgen"/>
          <p:cNvSpPr>
            <a:spLocks noChangeArrowheads="1"/>
          </p:cNvSpPr>
          <p:nvPr/>
        </p:nvSpPr>
        <p:spPr bwMode="auto">
          <a:xfrm>
            <a:off x="0" y="500063"/>
            <a:ext cx="4143375" cy="1000125"/>
          </a:xfrm>
          <a:prstGeom prst="roundRect">
            <a:avLst>
              <a:gd name="adj" fmla="val 16667"/>
            </a:avLst>
          </a:prstGeom>
          <a:solidFill>
            <a:srgbClr val="FF6699"/>
          </a:solidFill>
          <a:ln w="9525" algn="ctr">
            <a:solidFill>
              <a:schemeClr val="tx1"/>
            </a:solidFill>
            <a:round/>
            <a:headEnd/>
            <a:tailEnd/>
          </a:ln>
        </p:spPr>
        <p:txBody>
          <a:bodyPr anchor="ctr"/>
          <a:lstStyle>
            <a:lvl1pPr>
              <a:defRPr sz="2400" b="1">
                <a:solidFill>
                  <a:srgbClr val="FFFF00"/>
                </a:solidFill>
                <a:latin typeface="Comic Sans MS" panose="030F0702030302020204" pitchFamily="66" charset="0"/>
              </a:defRPr>
            </a:lvl1pPr>
            <a:lvl2pPr marL="742950" indent="-285750">
              <a:defRPr sz="2400" b="1">
                <a:solidFill>
                  <a:srgbClr val="FFFF00"/>
                </a:solidFill>
                <a:latin typeface="Comic Sans MS" panose="030F0702030302020204" pitchFamily="66" charset="0"/>
              </a:defRPr>
            </a:lvl2pPr>
            <a:lvl3pPr marL="1143000" indent="-228600">
              <a:defRPr sz="2400" b="1">
                <a:solidFill>
                  <a:srgbClr val="FFFF00"/>
                </a:solidFill>
                <a:latin typeface="Comic Sans MS" panose="030F0702030302020204" pitchFamily="66" charset="0"/>
              </a:defRPr>
            </a:lvl3pPr>
            <a:lvl4pPr marL="1600200" indent="-228600">
              <a:defRPr sz="2400" b="1">
                <a:solidFill>
                  <a:srgbClr val="FFFF00"/>
                </a:solidFill>
                <a:latin typeface="Comic Sans MS" panose="030F0702030302020204" pitchFamily="66" charset="0"/>
              </a:defRPr>
            </a:lvl4pPr>
            <a:lvl5pPr marL="2057400" indent="-228600">
              <a:defRPr sz="2400" b="1">
                <a:solidFill>
                  <a:srgbClr val="FFFF00"/>
                </a:solidFill>
                <a:latin typeface="Comic Sans MS" panose="030F0702030302020204" pitchFamily="66" charset="0"/>
              </a:defRPr>
            </a:lvl5pPr>
            <a:lvl6pPr marL="2514600" indent="-228600" eaLnBrk="0" fontAlgn="base" hangingPunct="0">
              <a:spcBef>
                <a:spcPct val="0"/>
              </a:spcBef>
              <a:spcAft>
                <a:spcPct val="0"/>
              </a:spcAft>
              <a:defRPr sz="2400" b="1">
                <a:solidFill>
                  <a:srgbClr val="FFFF00"/>
                </a:solidFill>
                <a:latin typeface="Comic Sans MS" panose="030F0702030302020204" pitchFamily="66" charset="0"/>
              </a:defRPr>
            </a:lvl6pPr>
            <a:lvl7pPr marL="2971800" indent="-228600" eaLnBrk="0" fontAlgn="base" hangingPunct="0">
              <a:spcBef>
                <a:spcPct val="0"/>
              </a:spcBef>
              <a:spcAft>
                <a:spcPct val="0"/>
              </a:spcAft>
              <a:defRPr sz="2400" b="1">
                <a:solidFill>
                  <a:srgbClr val="FFFF00"/>
                </a:solidFill>
                <a:latin typeface="Comic Sans MS" panose="030F0702030302020204" pitchFamily="66" charset="0"/>
              </a:defRPr>
            </a:lvl7pPr>
            <a:lvl8pPr marL="3429000" indent="-228600" eaLnBrk="0" fontAlgn="base" hangingPunct="0">
              <a:spcBef>
                <a:spcPct val="0"/>
              </a:spcBef>
              <a:spcAft>
                <a:spcPct val="0"/>
              </a:spcAft>
              <a:defRPr sz="2400" b="1">
                <a:solidFill>
                  <a:srgbClr val="FFFF00"/>
                </a:solidFill>
                <a:latin typeface="Comic Sans MS" panose="030F0702030302020204" pitchFamily="66" charset="0"/>
              </a:defRPr>
            </a:lvl8pPr>
            <a:lvl9pPr marL="3886200" indent="-228600" eaLnBrk="0" fontAlgn="base" hangingPunct="0">
              <a:spcBef>
                <a:spcPct val="0"/>
              </a:spcBef>
              <a:spcAft>
                <a:spcPct val="0"/>
              </a:spcAft>
              <a:defRPr sz="2400" b="1">
                <a:solidFill>
                  <a:srgbClr val="FFFF00"/>
                </a:solidFill>
                <a:latin typeface="Comic Sans MS" panose="030F0702030302020204" pitchFamily="66" charset="0"/>
              </a:defRPr>
            </a:lvl9pPr>
          </a:lstStyle>
          <a:p>
            <a:pPr algn="ctr" eaLnBrk="1" hangingPunct="1"/>
            <a:r>
              <a:rPr lang="en-US" altLang="tr-TR" sz="2800">
                <a:solidFill>
                  <a:srgbClr val="660033"/>
                </a:solidFill>
              </a:rPr>
              <a:t>Data collection </a:t>
            </a:r>
            <a:endParaRPr lang="tr-TR" altLang="tr-TR" sz="2800">
              <a:solidFill>
                <a:srgbClr val="660033"/>
              </a:solidFill>
            </a:endParaRPr>
          </a:p>
        </p:txBody>
      </p:sp>
      <p:sp>
        <p:nvSpPr>
          <p:cNvPr id="6" name="5 Yuvarlatılmış Dikdörtgen"/>
          <p:cNvSpPr>
            <a:spLocks noChangeArrowheads="1"/>
          </p:cNvSpPr>
          <p:nvPr/>
        </p:nvSpPr>
        <p:spPr bwMode="auto">
          <a:xfrm>
            <a:off x="0" y="1714500"/>
            <a:ext cx="4286250" cy="5143500"/>
          </a:xfrm>
          <a:prstGeom prst="roundRect">
            <a:avLst>
              <a:gd name="adj" fmla="val 16667"/>
            </a:avLst>
          </a:prstGeom>
          <a:solidFill>
            <a:srgbClr val="9933FF"/>
          </a:solidFill>
          <a:ln w="9525" algn="ctr">
            <a:solidFill>
              <a:schemeClr val="tx1"/>
            </a:solidFill>
            <a:round/>
            <a:headEnd/>
            <a:tailEnd/>
          </a:ln>
        </p:spPr>
        <p:txBody>
          <a:bodyPr/>
          <a:lstStyle>
            <a:lvl1pPr marL="273050" indent="-273050">
              <a:defRPr sz="2400" b="1">
                <a:solidFill>
                  <a:srgbClr val="FFFF00"/>
                </a:solidFill>
                <a:latin typeface="Comic Sans MS" panose="030F0702030302020204" pitchFamily="66" charset="0"/>
              </a:defRPr>
            </a:lvl1pPr>
            <a:lvl2pPr marL="742950" indent="-285750">
              <a:defRPr sz="2400" b="1">
                <a:solidFill>
                  <a:srgbClr val="FFFF00"/>
                </a:solidFill>
                <a:latin typeface="Comic Sans MS" panose="030F0702030302020204" pitchFamily="66" charset="0"/>
              </a:defRPr>
            </a:lvl2pPr>
            <a:lvl3pPr marL="1143000" indent="-228600">
              <a:defRPr sz="2400" b="1">
                <a:solidFill>
                  <a:srgbClr val="FFFF00"/>
                </a:solidFill>
                <a:latin typeface="Comic Sans MS" panose="030F0702030302020204" pitchFamily="66" charset="0"/>
              </a:defRPr>
            </a:lvl3pPr>
            <a:lvl4pPr marL="1600200" indent="-228600">
              <a:defRPr sz="2400" b="1">
                <a:solidFill>
                  <a:srgbClr val="FFFF00"/>
                </a:solidFill>
                <a:latin typeface="Comic Sans MS" panose="030F0702030302020204" pitchFamily="66" charset="0"/>
              </a:defRPr>
            </a:lvl4pPr>
            <a:lvl5pPr marL="2057400" indent="-228600">
              <a:defRPr sz="2400" b="1">
                <a:solidFill>
                  <a:srgbClr val="FFFF00"/>
                </a:solidFill>
                <a:latin typeface="Comic Sans MS" panose="030F0702030302020204" pitchFamily="66" charset="0"/>
              </a:defRPr>
            </a:lvl5pPr>
            <a:lvl6pPr marL="2514600" indent="-228600" eaLnBrk="0" fontAlgn="base" hangingPunct="0">
              <a:spcBef>
                <a:spcPct val="0"/>
              </a:spcBef>
              <a:spcAft>
                <a:spcPct val="0"/>
              </a:spcAft>
              <a:defRPr sz="2400" b="1">
                <a:solidFill>
                  <a:srgbClr val="FFFF00"/>
                </a:solidFill>
                <a:latin typeface="Comic Sans MS" panose="030F0702030302020204" pitchFamily="66" charset="0"/>
              </a:defRPr>
            </a:lvl6pPr>
            <a:lvl7pPr marL="2971800" indent="-228600" eaLnBrk="0" fontAlgn="base" hangingPunct="0">
              <a:spcBef>
                <a:spcPct val="0"/>
              </a:spcBef>
              <a:spcAft>
                <a:spcPct val="0"/>
              </a:spcAft>
              <a:defRPr sz="2400" b="1">
                <a:solidFill>
                  <a:srgbClr val="FFFF00"/>
                </a:solidFill>
                <a:latin typeface="Comic Sans MS" panose="030F0702030302020204" pitchFamily="66" charset="0"/>
              </a:defRPr>
            </a:lvl7pPr>
            <a:lvl8pPr marL="3429000" indent="-228600" eaLnBrk="0" fontAlgn="base" hangingPunct="0">
              <a:spcBef>
                <a:spcPct val="0"/>
              </a:spcBef>
              <a:spcAft>
                <a:spcPct val="0"/>
              </a:spcAft>
              <a:defRPr sz="2400" b="1">
                <a:solidFill>
                  <a:srgbClr val="FFFF00"/>
                </a:solidFill>
                <a:latin typeface="Comic Sans MS" panose="030F0702030302020204" pitchFamily="66" charset="0"/>
              </a:defRPr>
            </a:lvl8pPr>
            <a:lvl9pPr marL="3886200" indent="-228600" eaLnBrk="0" fontAlgn="base" hangingPunct="0">
              <a:spcBef>
                <a:spcPct val="0"/>
              </a:spcBef>
              <a:spcAft>
                <a:spcPct val="0"/>
              </a:spcAft>
              <a:defRPr sz="2400" b="1">
                <a:solidFill>
                  <a:srgbClr val="FFFF00"/>
                </a:solidFill>
                <a:latin typeface="Comic Sans MS" panose="030F0702030302020204" pitchFamily="66" charset="0"/>
              </a:defRPr>
            </a:lvl9pPr>
          </a:lstStyle>
          <a:p>
            <a:pPr>
              <a:buFont typeface="Wingdings" panose="05000000000000000000" pitchFamily="2" charset="2"/>
              <a:buChar char="Ø"/>
            </a:pPr>
            <a:r>
              <a:rPr lang="tr-TR" altLang="tr-TR" sz="2300" dirty="0" smtClean="0"/>
              <a:t>S</a:t>
            </a:r>
            <a:r>
              <a:rPr lang="en-US" altLang="tr-TR" sz="2300" dirty="0" err="1" smtClean="0"/>
              <a:t>ocio</a:t>
            </a:r>
            <a:r>
              <a:rPr lang="en-US" altLang="tr-TR" sz="2300" dirty="0" smtClean="0"/>
              <a:t>-demographic </a:t>
            </a:r>
            <a:r>
              <a:rPr lang="en-US" altLang="tr-TR" sz="2300" dirty="0"/>
              <a:t>characteristics of pregnant women and their spouses </a:t>
            </a:r>
            <a:endParaRPr lang="tr-TR" altLang="tr-TR" sz="2300" dirty="0"/>
          </a:p>
          <a:p>
            <a:pPr>
              <a:buFont typeface="Wingdings" panose="05000000000000000000" pitchFamily="2" charset="2"/>
              <a:buChar char="Ø"/>
            </a:pPr>
            <a:endParaRPr lang="tr-TR" altLang="tr-TR" sz="2300" dirty="0"/>
          </a:p>
          <a:p>
            <a:pPr>
              <a:buFont typeface="Wingdings" panose="05000000000000000000" pitchFamily="2" charset="2"/>
              <a:buChar char="Ø"/>
            </a:pPr>
            <a:r>
              <a:rPr lang="tr-TR" altLang="tr-TR" sz="2300" dirty="0" smtClean="0"/>
              <a:t>I</a:t>
            </a:r>
            <a:r>
              <a:rPr lang="en-US" altLang="tr-TR" sz="2300" dirty="0" err="1" smtClean="0"/>
              <a:t>ncludes</a:t>
            </a:r>
            <a:r>
              <a:rPr lang="en-US" altLang="tr-TR" sz="2300" dirty="0" smtClean="0"/>
              <a:t> </a:t>
            </a:r>
            <a:r>
              <a:rPr lang="en-US" altLang="tr-TR" sz="2300" dirty="0"/>
              <a:t>questions for fertility characteristics depend on what affects the attachment to babies of the women</a:t>
            </a:r>
            <a:r>
              <a:rPr lang="en-US" altLang="tr-TR" sz="2300" dirty="0" smtClean="0"/>
              <a:t>.</a:t>
            </a:r>
            <a:endParaRPr lang="tr-TR" altLang="tr-TR" sz="2300" dirty="0" smtClean="0"/>
          </a:p>
          <a:p>
            <a:pPr>
              <a:buFont typeface="Wingdings" panose="05000000000000000000" pitchFamily="2" charset="2"/>
              <a:buChar char="Ø"/>
            </a:pPr>
            <a:endParaRPr lang="tr-TR" altLang="tr-TR" sz="2300" dirty="0"/>
          </a:p>
          <a:p>
            <a:pPr>
              <a:buFont typeface="Wingdings" panose="05000000000000000000" pitchFamily="2" charset="2"/>
              <a:buChar char="Ø"/>
            </a:pPr>
            <a:r>
              <a:rPr lang="tr-TR" sz="2300" dirty="0"/>
              <a:t>Prenatal </a:t>
            </a:r>
            <a:r>
              <a:rPr lang="tr-TR" sz="2300" dirty="0" err="1"/>
              <a:t>Attachment</a:t>
            </a:r>
            <a:r>
              <a:rPr lang="tr-TR" sz="2300" dirty="0"/>
              <a:t> Inventory</a:t>
            </a:r>
            <a:endParaRPr lang="tr-TR" altLang="tr-TR" sz="2300" dirty="0">
              <a:solidFill>
                <a:srgbClr val="000000"/>
              </a:solidFill>
            </a:endParaRPr>
          </a:p>
        </p:txBody>
      </p:sp>
      <p:sp>
        <p:nvSpPr>
          <p:cNvPr id="7" name="6 Yuvarlatılmış Dikdörtgen"/>
          <p:cNvSpPr>
            <a:spLocks noChangeArrowheads="1"/>
          </p:cNvSpPr>
          <p:nvPr/>
        </p:nvSpPr>
        <p:spPr bwMode="auto">
          <a:xfrm>
            <a:off x="4643438" y="500063"/>
            <a:ext cx="4500562" cy="1000125"/>
          </a:xfrm>
          <a:prstGeom prst="roundRect">
            <a:avLst>
              <a:gd name="adj" fmla="val 16667"/>
            </a:avLst>
          </a:prstGeom>
          <a:solidFill>
            <a:srgbClr val="FF6699"/>
          </a:solidFill>
          <a:ln w="9525" algn="ctr">
            <a:solidFill>
              <a:schemeClr val="tx1"/>
            </a:solidFill>
            <a:round/>
            <a:headEnd/>
            <a:tailEnd/>
          </a:ln>
        </p:spPr>
        <p:txBody>
          <a:bodyPr/>
          <a:lstStyle>
            <a:lvl1pPr>
              <a:defRPr sz="2400" b="1">
                <a:solidFill>
                  <a:srgbClr val="FFFF00"/>
                </a:solidFill>
                <a:latin typeface="Comic Sans MS" panose="030F0702030302020204" pitchFamily="66" charset="0"/>
              </a:defRPr>
            </a:lvl1pPr>
            <a:lvl2pPr marL="742950" indent="-285750">
              <a:defRPr sz="2400" b="1">
                <a:solidFill>
                  <a:srgbClr val="FFFF00"/>
                </a:solidFill>
                <a:latin typeface="Comic Sans MS" panose="030F0702030302020204" pitchFamily="66" charset="0"/>
              </a:defRPr>
            </a:lvl2pPr>
            <a:lvl3pPr marL="1143000" indent="-228600">
              <a:defRPr sz="2400" b="1">
                <a:solidFill>
                  <a:srgbClr val="FFFF00"/>
                </a:solidFill>
                <a:latin typeface="Comic Sans MS" panose="030F0702030302020204" pitchFamily="66" charset="0"/>
              </a:defRPr>
            </a:lvl3pPr>
            <a:lvl4pPr marL="1600200" indent="-228600">
              <a:defRPr sz="2400" b="1">
                <a:solidFill>
                  <a:srgbClr val="FFFF00"/>
                </a:solidFill>
                <a:latin typeface="Comic Sans MS" panose="030F0702030302020204" pitchFamily="66" charset="0"/>
              </a:defRPr>
            </a:lvl4pPr>
            <a:lvl5pPr marL="2057400" indent="-228600">
              <a:defRPr sz="2400" b="1">
                <a:solidFill>
                  <a:srgbClr val="FFFF00"/>
                </a:solidFill>
                <a:latin typeface="Comic Sans MS" panose="030F0702030302020204" pitchFamily="66" charset="0"/>
              </a:defRPr>
            </a:lvl5pPr>
            <a:lvl6pPr marL="2514600" indent="-228600" eaLnBrk="0" fontAlgn="base" hangingPunct="0">
              <a:spcBef>
                <a:spcPct val="0"/>
              </a:spcBef>
              <a:spcAft>
                <a:spcPct val="0"/>
              </a:spcAft>
              <a:defRPr sz="2400" b="1">
                <a:solidFill>
                  <a:srgbClr val="FFFF00"/>
                </a:solidFill>
                <a:latin typeface="Comic Sans MS" panose="030F0702030302020204" pitchFamily="66" charset="0"/>
              </a:defRPr>
            </a:lvl6pPr>
            <a:lvl7pPr marL="2971800" indent="-228600" eaLnBrk="0" fontAlgn="base" hangingPunct="0">
              <a:spcBef>
                <a:spcPct val="0"/>
              </a:spcBef>
              <a:spcAft>
                <a:spcPct val="0"/>
              </a:spcAft>
              <a:defRPr sz="2400" b="1">
                <a:solidFill>
                  <a:srgbClr val="FFFF00"/>
                </a:solidFill>
                <a:latin typeface="Comic Sans MS" panose="030F0702030302020204" pitchFamily="66" charset="0"/>
              </a:defRPr>
            </a:lvl7pPr>
            <a:lvl8pPr marL="3429000" indent="-228600" eaLnBrk="0" fontAlgn="base" hangingPunct="0">
              <a:spcBef>
                <a:spcPct val="0"/>
              </a:spcBef>
              <a:spcAft>
                <a:spcPct val="0"/>
              </a:spcAft>
              <a:defRPr sz="2400" b="1">
                <a:solidFill>
                  <a:srgbClr val="FFFF00"/>
                </a:solidFill>
                <a:latin typeface="Comic Sans MS" panose="030F0702030302020204" pitchFamily="66" charset="0"/>
              </a:defRPr>
            </a:lvl8pPr>
            <a:lvl9pPr marL="3886200" indent="-228600" eaLnBrk="0" fontAlgn="base" hangingPunct="0">
              <a:spcBef>
                <a:spcPct val="0"/>
              </a:spcBef>
              <a:spcAft>
                <a:spcPct val="0"/>
              </a:spcAft>
              <a:defRPr sz="2400" b="1">
                <a:solidFill>
                  <a:srgbClr val="FFFF00"/>
                </a:solidFill>
                <a:latin typeface="Comic Sans MS" panose="030F0702030302020204" pitchFamily="66" charset="0"/>
              </a:defRPr>
            </a:lvl9pPr>
          </a:lstStyle>
          <a:p>
            <a:pPr algn="ctr"/>
            <a:r>
              <a:rPr lang="en-US" altLang="tr-TR" sz="2800" dirty="0">
                <a:solidFill>
                  <a:srgbClr val="660033"/>
                </a:solidFill>
              </a:rPr>
              <a:t>Prenatal Attachment Inventory</a:t>
            </a:r>
            <a:endParaRPr lang="tr-TR" altLang="tr-TR" sz="2800" dirty="0">
              <a:solidFill>
                <a:srgbClr val="660033"/>
              </a:solidFill>
            </a:endParaRPr>
          </a:p>
        </p:txBody>
      </p:sp>
      <p:sp>
        <p:nvSpPr>
          <p:cNvPr id="8" name="7 Yuvarlatılmış Dikdörtgen"/>
          <p:cNvSpPr>
            <a:spLocks noChangeArrowheads="1"/>
          </p:cNvSpPr>
          <p:nvPr/>
        </p:nvSpPr>
        <p:spPr bwMode="auto">
          <a:xfrm>
            <a:off x="4714875" y="1785938"/>
            <a:ext cx="4429125" cy="5072062"/>
          </a:xfrm>
          <a:prstGeom prst="roundRect">
            <a:avLst>
              <a:gd name="adj" fmla="val 16667"/>
            </a:avLst>
          </a:prstGeom>
          <a:solidFill>
            <a:srgbClr val="FFCB25"/>
          </a:solidFill>
          <a:ln w="9525" algn="ctr">
            <a:solidFill>
              <a:schemeClr val="tx1"/>
            </a:solidFill>
            <a:round/>
            <a:headEnd/>
            <a:tailEnd/>
          </a:ln>
        </p:spPr>
        <p:txBody>
          <a:bodyPr/>
          <a:lstStyle>
            <a:lvl1pPr marL="273050" indent="-273050">
              <a:defRPr sz="2400" b="1">
                <a:solidFill>
                  <a:srgbClr val="FFFF00"/>
                </a:solidFill>
                <a:latin typeface="Comic Sans MS" panose="030F0702030302020204" pitchFamily="66" charset="0"/>
              </a:defRPr>
            </a:lvl1pPr>
            <a:lvl2pPr marL="742950" indent="-285750">
              <a:defRPr sz="2400" b="1">
                <a:solidFill>
                  <a:srgbClr val="FFFF00"/>
                </a:solidFill>
                <a:latin typeface="Comic Sans MS" panose="030F0702030302020204" pitchFamily="66" charset="0"/>
              </a:defRPr>
            </a:lvl2pPr>
            <a:lvl3pPr marL="1143000" indent="-228600">
              <a:defRPr sz="2400" b="1">
                <a:solidFill>
                  <a:srgbClr val="FFFF00"/>
                </a:solidFill>
                <a:latin typeface="Comic Sans MS" panose="030F0702030302020204" pitchFamily="66" charset="0"/>
              </a:defRPr>
            </a:lvl3pPr>
            <a:lvl4pPr marL="1600200" indent="-228600">
              <a:defRPr sz="2400" b="1">
                <a:solidFill>
                  <a:srgbClr val="FFFF00"/>
                </a:solidFill>
                <a:latin typeface="Comic Sans MS" panose="030F0702030302020204" pitchFamily="66" charset="0"/>
              </a:defRPr>
            </a:lvl4pPr>
            <a:lvl5pPr marL="2057400" indent="-228600">
              <a:defRPr sz="2400" b="1">
                <a:solidFill>
                  <a:srgbClr val="FFFF00"/>
                </a:solidFill>
                <a:latin typeface="Comic Sans MS" panose="030F0702030302020204" pitchFamily="66" charset="0"/>
              </a:defRPr>
            </a:lvl5pPr>
            <a:lvl6pPr marL="2514600" indent="-228600" eaLnBrk="0" fontAlgn="base" hangingPunct="0">
              <a:spcBef>
                <a:spcPct val="0"/>
              </a:spcBef>
              <a:spcAft>
                <a:spcPct val="0"/>
              </a:spcAft>
              <a:defRPr sz="2400" b="1">
                <a:solidFill>
                  <a:srgbClr val="FFFF00"/>
                </a:solidFill>
                <a:latin typeface="Comic Sans MS" panose="030F0702030302020204" pitchFamily="66" charset="0"/>
              </a:defRPr>
            </a:lvl6pPr>
            <a:lvl7pPr marL="2971800" indent="-228600" eaLnBrk="0" fontAlgn="base" hangingPunct="0">
              <a:spcBef>
                <a:spcPct val="0"/>
              </a:spcBef>
              <a:spcAft>
                <a:spcPct val="0"/>
              </a:spcAft>
              <a:defRPr sz="2400" b="1">
                <a:solidFill>
                  <a:srgbClr val="FFFF00"/>
                </a:solidFill>
                <a:latin typeface="Comic Sans MS" panose="030F0702030302020204" pitchFamily="66" charset="0"/>
              </a:defRPr>
            </a:lvl7pPr>
            <a:lvl8pPr marL="3429000" indent="-228600" eaLnBrk="0" fontAlgn="base" hangingPunct="0">
              <a:spcBef>
                <a:spcPct val="0"/>
              </a:spcBef>
              <a:spcAft>
                <a:spcPct val="0"/>
              </a:spcAft>
              <a:defRPr sz="2400" b="1">
                <a:solidFill>
                  <a:srgbClr val="FFFF00"/>
                </a:solidFill>
                <a:latin typeface="Comic Sans MS" panose="030F0702030302020204" pitchFamily="66" charset="0"/>
              </a:defRPr>
            </a:lvl8pPr>
            <a:lvl9pPr marL="3886200" indent="-228600" eaLnBrk="0" fontAlgn="base" hangingPunct="0">
              <a:spcBef>
                <a:spcPct val="0"/>
              </a:spcBef>
              <a:spcAft>
                <a:spcPct val="0"/>
              </a:spcAft>
              <a:defRPr sz="2400" b="1">
                <a:solidFill>
                  <a:srgbClr val="FFFF00"/>
                </a:solidFill>
                <a:latin typeface="Comic Sans MS" panose="030F0702030302020204" pitchFamily="66" charset="0"/>
              </a:defRPr>
            </a:lvl9pPr>
          </a:lstStyle>
          <a:p>
            <a:pPr eaLnBrk="1" hangingPunct="1">
              <a:buFont typeface="Wingdings" panose="05000000000000000000" pitchFamily="2" charset="2"/>
              <a:buChar char="Ø"/>
            </a:pPr>
            <a:r>
              <a:rPr lang="tr-TR" altLang="tr-TR" sz="2800" dirty="0" smtClean="0">
                <a:solidFill>
                  <a:srgbClr val="663300"/>
                </a:solidFill>
              </a:rPr>
              <a:t>21</a:t>
            </a:r>
            <a:r>
              <a:rPr lang="en-US" altLang="tr-TR" sz="2800" dirty="0" smtClean="0">
                <a:solidFill>
                  <a:srgbClr val="663300"/>
                </a:solidFill>
              </a:rPr>
              <a:t> </a:t>
            </a:r>
            <a:r>
              <a:rPr lang="en-US" altLang="tr-TR" sz="2800" dirty="0">
                <a:solidFill>
                  <a:srgbClr val="663300"/>
                </a:solidFill>
              </a:rPr>
              <a:t>articles and </a:t>
            </a:r>
            <a:r>
              <a:rPr lang="tr-TR" altLang="tr-TR" sz="2800" dirty="0" err="1" smtClean="0">
                <a:solidFill>
                  <a:srgbClr val="663300"/>
                </a:solidFill>
              </a:rPr>
              <a:t>four</a:t>
            </a:r>
            <a:r>
              <a:rPr lang="en-US" altLang="tr-TR" sz="2800" dirty="0" smtClean="0">
                <a:solidFill>
                  <a:srgbClr val="663300"/>
                </a:solidFill>
              </a:rPr>
              <a:t> factors</a:t>
            </a:r>
            <a:endParaRPr lang="tr-TR" altLang="tr-TR" sz="2800" dirty="0" smtClean="0">
              <a:solidFill>
                <a:srgbClr val="663300"/>
              </a:solidFill>
            </a:endParaRPr>
          </a:p>
          <a:p>
            <a:pPr marL="0" indent="0" eaLnBrk="1" hangingPunct="1"/>
            <a:endParaRPr lang="tr-TR" altLang="tr-TR" sz="2800" dirty="0">
              <a:solidFill>
                <a:srgbClr val="663300"/>
              </a:solidFill>
            </a:endParaRPr>
          </a:p>
          <a:p>
            <a:pPr eaLnBrk="1" hangingPunct="1">
              <a:buFont typeface="Wingdings" panose="05000000000000000000" pitchFamily="2" charset="2"/>
              <a:buChar char="Ø"/>
            </a:pPr>
            <a:r>
              <a:rPr lang="en-US" altLang="tr-TR" sz="2800" dirty="0">
                <a:solidFill>
                  <a:srgbClr val="663300"/>
                </a:solidFill>
              </a:rPr>
              <a:t>Cronbach’s α</a:t>
            </a:r>
            <a:r>
              <a:rPr lang="tr-TR" altLang="tr-TR" sz="2800" dirty="0">
                <a:solidFill>
                  <a:srgbClr val="663300"/>
                </a:solidFill>
              </a:rPr>
              <a:t>=</a:t>
            </a:r>
            <a:r>
              <a:rPr lang="en-US" altLang="tr-TR" sz="2800" dirty="0">
                <a:solidFill>
                  <a:srgbClr val="663300"/>
                </a:solidFill>
              </a:rPr>
              <a:t> 0.</a:t>
            </a:r>
            <a:r>
              <a:rPr lang="tr-TR" altLang="tr-TR" sz="2800" dirty="0" smtClean="0">
                <a:solidFill>
                  <a:srgbClr val="663300"/>
                </a:solidFill>
              </a:rPr>
              <a:t>84</a:t>
            </a:r>
          </a:p>
          <a:p>
            <a:pPr eaLnBrk="1" hangingPunct="1">
              <a:buFont typeface="Wingdings" panose="05000000000000000000" pitchFamily="2" charset="2"/>
              <a:buChar char="Ø"/>
            </a:pPr>
            <a:endParaRPr lang="tr-TR" altLang="tr-TR" sz="2800" dirty="0" smtClean="0">
              <a:solidFill>
                <a:srgbClr val="663300"/>
              </a:solidFill>
            </a:endParaRPr>
          </a:p>
          <a:p>
            <a:pPr>
              <a:buFont typeface="Wingdings" panose="05000000000000000000" pitchFamily="2" charset="2"/>
              <a:buChar char="Ø"/>
            </a:pPr>
            <a:r>
              <a:rPr lang="en-US" altLang="tr-TR" sz="2800" dirty="0">
                <a:solidFill>
                  <a:srgbClr val="663300"/>
                </a:solidFill>
              </a:rPr>
              <a:t>The highest point of the scale is </a:t>
            </a:r>
            <a:r>
              <a:rPr lang="en-US" altLang="tr-TR" sz="2800" dirty="0" smtClean="0">
                <a:solidFill>
                  <a:srgbClr val="663300"/>
                </a:solidFill>
              </a:rPr>
              <a:t>“</a:t>
            </a:r>
            <a:r>
              <a:rPr lang="tr-TR" altLang="tr-TR" sz="2800" dirty="0" smtClean="0">
                <a:solidFill>
                  <a:srgbClr val="663300"/>
                </a:solidFill>
              </a:rPr>
              <a:t>84</a:t>
            </a:r>
            <a:r>
              <a:rPr lang="en-US" altLang="tr-TR" sz="2800" dirty="0" smtClean="0">
                <a:solidFill>
                  <a:srgbClr val="663300"/>
                </a:solidFill>
              </a:rPr>
              <a:t>” </a:t>
            </a:r>
            <a:r>
              <a:rPr lang="en-US" altLang="tr-TR" sz="2800" dirty="0">
                <a:solidFill>
                  <a:srgbClr val="663300"/>
                </a:solidFill>
              </a:rPr>
              <a:t>and the lowest is “</a:t>
            </a:r>
            <a:r>
              <a:rPr lang="en-US" altLang="tr-TR" sz="2800" dirty="0" smtClean="0">
                <a:solidFill>
                  <a:srgbClr val="663300"/>
                </a:solidFill>
              </a:rPr>
              <a:t>2</a:t>
            </a:r>
            <a:r>
              <a:rPr lang="tr-TR" altLang="tr-TR" sz="2800" dirty="0" smtClean="0">
                <a:solidFill>
                  <a:srgbClr val="663300"/>
                </a:solidFill>
              </a:rPr>
              <a:t>1</a:t>
            </a:r>
            <a:r>
              <a:rPr lang="en-US" altLang="tr-TR" sz="2800" dirty="0" smtClean="0">
                <a:solidFill>
                  <a:srgbClr val="663300"/>
                </a:solidFill>
              </a:rPr>
              <a:t>”</a:t>
            </a:r>
            <a:endParaRPr lang="en-US" altLang="tr-TR" sz="2800" dirty="0">
              <a:solidFill>
                <a:srgbClr val="663300"/>
              </a:solidFill>
            </a:endParaRPr>
          </a:p>
          <a:p>
            <a:pPr eaLnBrk="1" hangingPunct="1">
              <a:buFont typeface="Wingdings" panose="05000000000000000000" pitchFamily="2" charset="2"/>
              <a:buChar char="Ø"/>
            </a:pPr>
            <a:endParaRPr lang="tr-TR" altLang="tr-TR" sz="2800" dirty="0">
              <a:solidFill>
                <a:srgbClr val="663300"/>
              </a:solidFill>
            </a:endParaRPr>
          </a:p>
        </p:txBody>
      </p:sp>
    </p:spTree>
    <p:extLst>
      <p:ext uri="{BB962C8B-B14F-4D97-AF65-F5344CB8AC3E}">
        <p14:creationId xmlns:p14="http://schemas.microsoft.com/office/powerpoint/2010/main" xmlns="" val="122044272"/>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1304</TotalTime>
  <Words>794</Words>
  <Application>Microsoft Office PowerPoint</Application>
  <PresentationFormat>Ekran Gösterisi (4:3)</PresentationFormat>
  <Paragraphs>102</Paragraphs>
  <Slides>27</Slides>
  <Notes>13</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Dilim</vt:lpstr>
      <vt:lpstr>Slayt 1</vt:lpstr>
      <vt:lpstr>Attachment </vt:lpstr>
      <vt:lpstr>Prenatal attachment</vt:lpstr>
      <vt:lpstr>Slayt 4</vt:lpstr>
      <vt:lpstr>The maIn factors affectIng the bIndIng prenatal perıod</vt:lpstr>
      <vt:lpstr>Slayt 6</vt:lpstr>
      <vt:lpstr>METHOD</vt:lpstr>
      <vt:lpstr>METHOD</vt:lpstr>
      <vt:lpstr>Slayt 9</vt:lpstr>
      <vt:lpstr>Slayt 10</vt:lpstr>
      <vt:lpstr>Slayt 11</vt:lpstr>
      <vt:lpstr>Slayt 12</vt:lpstr>
      <vt:lpstr>     </vt:lpstr>
      <vt:lpstr>     </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Aysun BADEM Yüksek Lisans Tezİ Hemşirelik Anabilim DalI DanIşman : Doç. Dr. Simge  ZEYNELOĞLU</dc:title>
  <dc:creator>--ReiS--</dc:creator>
  <cp:lastModifiedBy>asus</cp:lastModifiedBy>
  <cp:revision>167</cp:revision>
  <cp:lastPrinted>2015-07-13T10:03:30Z</cp:lastPrinted>
  <dcterms:created xsi:type="dcterms:W3CDTF">2014-12-30T12:29:23Z</dcterms:created>
  <dcterms:modified xsi:type="dcterms:W3CDTF">2015-07-27T22:06:38Z</dcterms:modified>
</cp:coreProperties>
</file>