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58"/>
  </p:notesMasterIdLst>
  <p:sldIdLst>
    <p:sldId id="418" r:id="rId2"/>
    <p:sldId id="419" r:id="rId3"/>
    <p:sldId id="287" r:id="rId4"/>
    <p:sldId id="306" r:id="rId5"/>
    <p:sldId id="288" r:id="rId6"/>
    <p:sldId id="414" r:id="rId7"/>
    <p:sldId id="319" r:id="rId8"/>
    <p:sldId id="320" r:id="rId9"/>
    <p:sldId id="293" r:id="rId10"/>
    <p:sldId id="409" r:id="rId11"/>
    <p:sldId id="314" r:id="rId12"/>
    <p:sldId id="395" r:id="rId13"/>
    <p:sldId id="391" r:id="rId14"/>
    <p:sldId id="389" r:id="rId15"/>
    <p:sldId id="305" r:id="rId16"/>
    <p:sldId id="311" r:id="rId17"/>
    <p:sldId id="312" r:id="rId18"/>
    <p:sldId id="318" r:id="rId19"/>
    <p:sldId id="351" r:id="rId20"/>
    <p:sldId id="326" r:id="rId21"/>
    <p:sldId id="353" r:id="rId22"/>
    <p:sldId id="357" r:id="rId23"/>
    <p:sldId id="315" r:id="rId24"/>
    <p:sldId id="403" r:id="rId25"/>
    <p:sldId id="405" r:id="rId26"/>
    <p:sldId id="399" r:id="rId27"/>
    <p:sldId id="400" r:id="rId28"/>
    <p:sldId id="411" r:id="rId29"/>
    <p:sldId id="359" r:id="rId30"/>
    <p:sldId id="361" r:id="rId31"/>
    <p:sldId id="363" r:id="rId32"/>
    <p:sldId id="365" r:id="rId33"/>
    <p:sldId id="397" r:id="rId34"/>
    <p:sldId id="379" r:id="rId35"/>
    <p:sldId id="367" r:id="rId36"/>
    <p:sldId id="413" r:id="rId37"/>
    <p:sldId id="373" r:id="rId38"/>
    <p:sldId id="375" r:id="rId39"/>
    <p:sldId id="345" r:id="rId40"/>
    <p:sldId id="340" r:id="rId41"/>
    <p:sldId id="341" r:id="rId42"/>
    <p:sldId id="342" r:id="rId43"/>
    <p:sldId id="407" r:id="rId44"/>
    <p:sldId id="415" r:id="rId45"/>
    <p:sldId id="380" r:id="rId46"/>
    <p:sldId id="381" r:id="rId47"/>
    <p:sldId id="382" r:id="rId48"/>
    <p:sldId id="383" r:id="rId49"/>
    <p:sldId id="384" r:id="rId50"/>
    <p:sldId id="385" r:id="rId51"/>
    <p:sldId id="402" r:id="rId52"/>
    <p:sldId id="410" r:id="rId53"/>
    <p:sldId id="302" r:id="rId54"/>
    <p:sldId id="416" r:id="rId55"/>
    <p:sldId id="313" r:id="rId56"/>
    <p:sldId id="417" r:id="rId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445688"/>
    <a:srgbClr val="990099"/>
    <a:srgbClr val="800000"/>
    <a:srgbClr val="88C9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5" autoAdjust="0"/>
    <p:restoredTop sz="90929"/>
  </p:normalViewPr>
  <p:slideViewPr>
    <p:cSldViewPr>
      <p:cViewPr>
        <p:scale>
          <a:sx n="74" d="100"/>
          <a:sy n="74" d="100"/>
        </p:scale>
        <p:origin x="-106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C8EEA7-C339-4850-BD8C-998453C580FB}" type="datetimeFigureOut">
              <a:rPr lang="en-IN" smtClean="0"/>
              <a:pPr/>
              <a:t>09-10-2014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2994F6-25C2-4BBE-8622-A1FCAC3F5746}" type="slidenum">
              <a:rPr lang="en-IN" smtClean="0"/>
              <a:pPr/>
              <a:t>‹#›</a:t>
            </a:fld>
            <a:endParaRPr lang="en-IN"/>
          </a:p>
        </p:txBody>
      </p:sp>
    </p:spTree>
    <p:extLst>
      <p:ext uri="{BB962C8B-B14F-4D97-AF65-F5344CB8AC3E}">
        <p14:creationId xmlns:p14="http://schemas.microsoft.com/office/powerpoint/2010/main" val="400641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332994F6-25C2-4BBE-8622-A1FCAC3F5746}" type="slidenum">
              <a:rPr lang="en-IN" smtClean="0"/>
              <a:pPr/>
              <a:t>3</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332994F6-25C2-4BBE-8622-A1FCAC3F5746}" type="slidenum">
              <a:rPr lang="en-IN" smtClean="0"/>
              <a:pPr/>
              <a:t>7</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332994F6-25C2-4BBE-8622-A1FCAC3F5746}" type="slidenum">
              <a:rPr lang="en-IN" smtClean="0"/>
              <a:pPr/>
              <a:t>53</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265867F4-26F3-4FAE-8636-908899188974}"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C671F0-9DFB-4C9D-84F3-BC7FAE04F72A}" type="slidenum">
              <a:rPr lang="en-US" smtClean="0"/>
              <a:pPr>
                <a:defRPr/>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0CB4C0B-D15C-4454-B30D-AC9E4B2EE5D1}" type="slidenum">
              <a:rPr lang="en-US" smtClean="0"/>
              <a:pPr>
                <a:defRPr/>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2B0203-C0F2-423A-909F-F1E7E56234F2}" type="slidenum">
              <a:rPr lang="en-US" smtClean="0"/>
              <a:pPr>
                <a:defRPr/>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299245-4080-49A1-BC7C-141967EC1F0C}"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BE80CE-042A-42DE-872F-999A1BC345A4}" type="slidenum">
              <a:rPr lang="en-US" smtClean="0"/>
              <a:pPr>
                <a:defRPr/>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C40B77A-2BA1-4D0F-BA70-1FF810E3F33B}" type="slidenum">
              <a:rPr lang="en-US" smtClean="0"/>
              <a:pPr>
                <a:defRPr/>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FDB0869-3F0F-4851-B6BB-1C0C14B2BFE0}" type="slidenum">
              <a:rPr lang="en-US" smtClean="0"/>
              <a:pPr>
                <a:defRPr/>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0314764-167C-400E-AA02-DD377D230A33}" type="slidenum">
              <a:rPr lang="en-US" smtClean="0"/>
              <a:pPr>
                <a:defRPr/>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DF712B0-C35E-4261-8F07-70205A60D544}" type="slidenum">
              <a:rPr lang="en-US" smtClean="0"/>
              <a:pPr>
                <a:defRPr/>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1DE48A66-04AB-478B-B5AE-0638A8EB9138}"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6D0A0B61-76EB-4159-9154-617CBC3064E2}"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random/>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2.xml"/><Relationship Id="rId4" Type="http://schemas.openxmlformats.org/officeDocument/2006/relationships/hyperlink" Target="http://www.pharmaceuticalconferences.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a:t>
            </a:r>
            <a:r>
              <a:rPr lang="en-US" sz="2000" dirty="0" smtClean="0">
                <a:latin typeface="+mj-lt"/>
                <a:hlinkClick r:id="rId2" tooltip="Open Access publications"/>
              </a:rPr>
              <a:t>Open Access publications</a:t>
            </a:r>
            <a:r>
              <a:rPr lang="en-US" sz="2000" dirty="0" smtClean="0">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latin typeface="+mj-lt"/>
                <a:hlinkClick r:id="rId3" tooltip="scholarly journals"/>
              </a:rPr>
              <a:t>scholarly journals</a:t>
            </a:r>
            <a:r>
              <a:rPr lang="en-US" sz="20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latin typeface="+mj-lt"/>
                <a:hlinkClick r:id="rId4" tooltip="International conferences"/>
              </a:rPr>
              <a:t>International conferences</a:t>
            </a:r>
            <a:r>
              <a:rPr lang="en-US" sz="2000" dirty="0" smtClean="0">
                <a:latin typeface="+mj-lt"/>
              </a:rPr>
              <a:t>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extLst>
      <p:ext uri="{BB962C8B-B14F-4D97-AF65-F5344CB8AC3E}">
        <p14:creationId xmlns:p14="http://schemas.microsoft.com/office/powerpoint/2010/main" val="2795085439"/>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33400"/>
            <a:ext cx="6858000" cy="1600200"/>
          </a:xfrm>
        </p:spPr>
        <p:txBody>
          <a:bodyPr>
            <a:normAutofit fontScale="90000"/>
          </a:bodyPr>
          <a:lstStyle/>
          <a:p>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r>
              <a:rPr lang="en-US" dirty="0" smtClean="0"/>
              <a:t/>
            </a:r>
            <a:br>
              <a:rPr lang="en-US" dirty="0" smtClean="0"/>
            </a:br>
            <a:r>
              <a:rPr lang="en-US" b="1" dirty="0" smtClean="0">
                <a:solidFill>
                  <a:srgbClr val="006600"/>
                </a:solidFill>
                <a:latin typeface="Times New Roman" pitchFamily="18" charset="0"/>
                <a:cs typeface="Times New Roman" pitchFamily="18" charset="0"/>
              </a:rPr>
              <a:t>Green Chemistry</a:t>
            </a:r>
            <a:r>
              <a:rPr lang="en-US" b="1" dirty="0" smtClean="0">
                <a:solidFill>
                  <a:srgbClr val="006600"/>
                </a:solidFill>
              </a:rPr>
              <a:t/>
            </a:r>
            <a:br>
              <a:rPr lang="en-US" b="1" dirty="0" smtClean="0">
                <a:solidFill>
                  <a:srgbClr val="006600"/>
                </a:solidFill>
              </a:rPr>
            </a:br>
            <a:endParaRPr lang="en-IN" b="1" dirty="0">
              <a:solidFill>
                <a:srgbClr val="006600"/>
              </a:solidFill>
            </a:endParaRPr>
          </a:p>
        </p:txBody>
      </p:sp>
      <p:sp>
        <p:nvSpPr>
          <p:cNvPr id="3" name="Content Placeholder 2"/>
          <p:cNvSpPr>
            <a:spLocks noGrp="1"/>
          </p:cNvSpPr>
          <p:nvPr>
            <p:ph idx="1"/>
          </p:nvPr>
        </p:nvSpPr>
        <p:spPr>
          <a:xfrm>
            <a:off x="457200" y="1676400"/>
            <a:ext cx="8229600" cy="4648200"/>
          </a:xfrm>
        </p:spPr>
        <p:txBody>
          <a:bodyPr>
            <a:normAutofit/>
          </a:bodyPr>
          <a:lstStyle/>
          <a:p>
            <a:pPr>
              <a:buNone/>
            </a:pPr>
            <a:r>
              <a:rPr lang="en-IN" dirty="0" smtClean="0">
                <a:solidFill>
                  <a:srgbClr val="006600"/>
                </a:solidFill>
              </a:rPr>
              <a:t>   </a:t>
            </a:r>
            <a:r>
              <a:rPr lang="en-IN" sz="2800" dirty="0" smtClean="0">
                <a:solidFill>
                  <a:srgbClr val="006600"/>
                </a:solidFill>
                <a:latin typeface="Times New Roman" pitchFamily="18" charset="0"/>
                <a:cs typeface="Times New Roman" pitchFamily="18" charset="0"/>
              </a:rPr>
              <a:t>The</a:t>
            </a:r>
            <a:r>
              <a:rPr lang="en-IN" sz="2800" b="1" dirty="0" smtClean="0">
                <a:solidFill>
                  <a:srgbClr val="006600"/>
                </a:solidFill>
                <a:latin typeface="Times New Roman" pitchFamily="18" charset="0"/>
                <a:cs typeface="Times New Roman" pitchFamily="18" charset="0"/>
              </a:rPr>
              <a:t> </a:t>
            </a:r>
            <a:r>
              <a:rPr lang="en-IN" sz="2800" b="1" u="sng" dirty="0" smtClean="0">
                <a:solidFill>
                  <a:srgbClr val="006600"/>
                </a:solidFill>
                <a:latin typeface="Times New Roman" pitchFamily="18" charset="0"/>
                <a:cs typeface="Times New Roman" pitchFamily="18" charset="0"/>
              </a:rPr>
              <a:t>International Year of Natural Fibres 2009 </a:t>
            </a:r>
          </a:p>
          <a:p>
            <a:pPr>
              <a:buNone/>
            </a:pPr>
            <a:r>
              <a:rPr lang="en-IN" sz="2800" dirty="0" smtClean="0">
                <a:solidFill>
                  <a:srgbClr val="006600"/>
                </a:solidFill>
                <a:latin typeface="Times New Roman" pitchFamily="18" charset="0"/>
                <a:cs typeface="Times New Roman" pitchFamily="18" charset="0"/>
              </a:rPr>
              <a:t>    aims at</a:t>
            </a:r>
          </a:p>
          <a:p>
            <a:pPr>
              <a:buNone/>
            </a:pPr>
            <a:endParaRPr lang="en-IN" sz="2800" dirty="0" smtClean="0">
              <a:solidFill>
                <a:srgbClr val="006600"/>
              </a:solidFill>
              <a:latin typeface="Times New Roman" pitchFamily="18" charset="0"/>
              <a:cs typeface="Times New Roman" pitchFamily="18" charset="0"/>
            </a:endParaRPr>
          </a:p>
          <a:p>
            <a:r>
              <a:rPr lang="en-IN" sz="2800" dirty="0" smtClean="0">
                <a:solidFill>
                  <a:srgbClr val="006600"/>
                </a:solidFill>
                <a:latin typeface="Times New Roman" pitchFamily="18" charset="0"/>
                <a:cs typeface="Times New Roman" pitchFamily="18" charset="0"/>
              </a:rPr>
              <a:t> raising global awareness of the importance of</a:t>
            </a:r>
          </a:p>
          <a:p>
            <a:pPr>
              <a:buNone/>
            </a:pPr>
            <a:r>
              <a:rPr lang="en-IN" sz="2800" dirty="0" smtClean="0">
                <a:solidFill>
                  <a:srgbClr val="006600"/>
                </a:solidFill>
                <a:latin typeface="Times New Roman" pitchFamily="18" charset="0"/>
                <a:cs typeface="Times New Roman" pitchFamily="18" charset="0"/>
              </a:rPr>
              <a:t>     natural fibres</a:t>
            </a:r>
          </a:p>
          <a:p>
            <a:r>
              <a:rPr lang="en-IN" sz="2800" dirty="0" smtClean="0">
                <a:solidFill>
                  <a:srgbClr val="006600"/>
                </a:solidFill>
                <a:latin typeface="Times New Roman" pitchFamily="18" charset="0"/>
                <a:cs typeface="Times New Roman" pitchFamily="18" charset="0"/>
              </a:rPr>
              <a:t> not only to producers and industry,</a:t>
            </a:r>
          </a:p>
          <a:p>
            <a:pPr>
              <a:buNone/>
            </a:pPr>
            <a:r>
              <a:rPr lang="en-IN" sz="2800" dirty="0" smtClean="0">
                <a:solidFill>
                  <a:srgbClr val="006600"/>
                </a:solidFill>
                <a:latin typeface="Times New Roman" pitchFamily="18" charset="0"/>
                <a:cs typeface="Times New Roman" pitchFamily="18" charset="0"/>
              </a:rPr>
              <a:t>     but also to</a:t>
            </a:r>
          </a:p>
          <a:p>
            <a:r>
              <a:rPr lang="en-IN" sz="2800" b="1" dirty="0" smtClean="0">
                <a:solidFill>
                  <a:srgbClr val="006600"/>
                </a:solidFill>
                <a:latin typeface="Times New Roman" pitchFamily="18" charset="0"/>
                <a:cs typeface="Times New Roman" pitchFamily="18" charset="0"/>
              </a:rPr>
              <a:t> </a:t>
            </a:r>
            <a:r>
              <a:rPr lang="en-IN" sz="2800" b="1" u="sng" dirty="0" smtClean="0">
                <a:solidFill>
                  <a:srgbClr val="006600"/>
                </a:solidFill>
                <a:latin typeface="Times New Roman" pitchFamily="18" charset="0"/>
                <a:cs typeface="Times New Roman" pitchFamily="18" charset="0"/>
              </a:rPr>
              <a:t>consumers</a:t>
            </a:r>
            <a:r>
              <a:rPr lang="en-IN" sz="2800" b="1" dirty="0" smtClean="0">
                <a:solidFill>
                  <a:srgbClr val="006600"/>
                </a:solidFill>
                <a:latin typeface="Times New Roman" pitchFamily="18" charset="0"/>
                <a:cs typeface="Times New Roman" pitchFamily="18" charset="0"/>
              </a:rPr>
              <a:t> </a:t>
            </a:r>
            <a:r>
              <a:rPr lang="en-IN" sz="2800" dirty="0" smtClean="0">
                <a:solidFill>
                  <a:srgbClr val="006600"/>
                </a:solidFill>
                <a:latin typeface="Times New Roman" pitchFamily="18" charset="0"/>
                <a:cs typeface="Times New Roman" pitchFamily="18" charset="0"/>
              </a:rPr>
              <a:t>and </a:t>
            </a:r>
          </a:p>
          <a:p>
            <a:r>
              <a:rPr lang="en-IN" sz="2800" dirty="0" smtClean="0">
                <a:solidFill>
                  <a:srgbClr val="006600"/>
                </a:solidFill>
                <a:latin typeface="Times New Roman" pitchFamily="18" charset="0"/>
                <a:cs typeface="Times New Roman" pitchFamily="18" charset="0"/>
              </a:rPr>
              <a:t>the </a:t>
            </a:r>
            <a:r>
              <a:rPr lang="en-IN" sz="2800" b="1" u="sng" dirty="0" smtClean="0">
                <a:solidFill>
                  <a:srgbClr val="006600"/>
                </a:solidFill>
                <a:latin typeface="Times New Roman" pitchFamily="18" charset="0"/>
                <a:cs typeface="Times New Roman" pitchFamily="18" charset="0"/>
              </a:rPr>
              <a:t>environment</a:t>
            </a:r>
            <a:r>
              <a:rPr lang="en-IN" sz="2800" u="sng" dirty="0" smtClean="0">
                <a:solidFill>
                  <a:srgbClr val="006600"/>
                </a:solidFill>
                <a:latin typeface="Times New Roman" pitchFamily="18" charset="0"/>
                <a:cs typeface="Times New Roman" pitchFamily="18" charset="0"/>
              </a:rPr>
              <a:t>.</a:t>
            </a:r>
            <a:endParaRPr lang="en-IN" sz="2800" u="sng" dirty="0">
              <a:solidFill>
                <a:srgbClr val="006600"/>
              </a:solidFill>
              <a:latin typeface="Times New Roman" pitchFamily="18" charset="0"/>
              <a:cs typeface="Times New Roman" pitchFamily="18" charset="0"/>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153400" y="5257798"/>
            <a:ext cx="990600" cy="1600201"/>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990600" y="1371600"/>
            <a:ext cx="6553200" cy="0"/>
          </a:xfrm>
          <a:prstGeom prst="line">
            <a:avLst/>
          </a:prstGeom>
        </p:spPr>
        <p:style>
          <a:lnRef idx="2">
            <a:schemeClr val="accent3"/>
          </a:lnRef>
          <a:fillRef idx="0">
            <a:schemeClr val="accent3"/>
          </a:fillRef>
          <a:effectRef idx="1">
            <a:schemeClr val="accent3"/>
          </a:effectRef>
          <a:fontRef idx="minor">
            <a:schemeClr val="tx1"/>
          </a:fontRef>
        </p:style>
      </p:cxnSp>
      <p:grpSp>
        <p:nvGrpSpPr>
          <p:cNvPr id="5" name="Group 1"/>
          <p:cNvGrpSpPr>
            <a:grpSpLocks noGrp="1" noChangeAspect="1"/>
          </p:cNvGrpSpPr>
          <p:nvPr/>
        </p:nvGrpSpPr>
        <p:grpSpPr bwMode="auto">
          <a:xfrm>
            <a:off x="152040" y="1828800"/>
            <a:ext cx="8273395" cy="4389437"/>
            <a:chOff x="1004" y="8692"/>
            <a:chExt cx="8658" cy="4776"/>
          </a:xfrm>
        </p:grpSpPr>
        <p:sp>
          <p:nvSpPr>
            <p:cNvPr id="6" name="AutoShape 18"/>
            <p:cNvSpPr>
              <a:spLocks noChangeAspect="1" noChangeArrowheads="1" noTextEdit="1"/>
            </p:cNvSpPr>
            <p:nvPr/>
          </p:nvSpPr>
          <p:spPr bwMode="auto">
            <a:xfrm>
              <a:off x="1353" y="8692"/>
              <a:ext cx="8309" cy="4776"/>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7" name="Text Box 17"/>
            <p:cNvSpPr txBox="1">
              <a:spLocks noChangeArrowheads="1"/>
            </p:cNvSpPr>
            <p:nvPr/>
          </p:nvSpPr>
          <p:spPr bwMode="auto">
            <a:xfrm>
              <a:off x="1403" y="8858"/>
              <a:ext cx="2273" cy="662"/>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none" lIns="53950" tIns="26975" rIns="53950" bIns="26975"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Vegetable (Cellulose)</a:t>
              </a:r>
              <a:endParaRPr lang="en-US" sz="1800" b="1" dirty="0" smtClean="0">
                <a:solidFill>
                  <a:srgbClr val="0070C0"/>
                </a:solidFill>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70C0"/>
                </a:solidFill>
                <a:effectLst/>
                <a:latin typeface="Times New Roman" pitchFamily="18" charset="0"/>
                <a:cs typeface="Times New Roman" pitchFamily="18" charset="0"/>
              </a:endParaRPr>
            </a:p>
          </p:txBody>
        </p:sp>
        <p:sp>
          <p:nvSpPr>
            <p:cNvPr id="8" name="Text Box 16"/>
            <p:cNvSpPr txBox="1">
              <a:spLocks noChangeArrowheads="1"/>
            </p:cNvSpPr>
            <p:nvPr/>
          </p:nvSpPr>
          <p:spPr bwMode="auto">
            <a:xfrm>
              <a:off x="7942" y="8941"/>
              <a:ext cx="1434" cy="662"/>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53950" tIns="26975" rIns="53950" bIns="26975"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Mineral</a:t>
              </a:r>
              <a:endParaRPr kumimoji="0" lang="en-US" sz="1800" b="1"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Asbestos</a:t>
              </a:r>
              <a:endParaRPr kumimoji="0" lang="en-US" sz="1800" b="1" i="0" u="none" strike="noStrike" cap="none" normalizeH="0" baseline="0" dirty="0" smtClean="0">
                <a:ln>
                  <a:noFill/>
                </a:ln>
                <a:solidFill>
                  <a:srgbClr val="0070C0"/>
                </a:solidFill>
                <a:effectLst/>
                <a:latin typeface="Times New Roman" pitchFamily="18" charset="0"/>
                <a:cs typeface="Times New Roman" pitchFamily="18" charset="0"/>
              </a:endParaRPr>
            </a:p>
          </p:txBody>
        </p:sp>
        <p:sp>
          <p:nvSpPr>
            <p:cNvPr id="10" name="Text Box 15"/>
            <p:cNvSpPr txBox="1">
              <a:spLocks noChangeArrowheads="1"/>
            </p:cNvSpPr>
            <p:nvPr/>
          </p:nvSpPr>
          <p:spPr bwMode="auto">
            <a:xfrm>
              <a:off x="4593" y="8858"/>
              <a:ext cx="1914" cy="963"/>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53950" tIns="26975" rIns="53950" bIns="26975" numCol="1" anchor="t" anchorCtr="0" compatLnSpc="1">
              <a:prstTxWarp prst="textNoShape">
                <a:avLst/>
              </a:prstTxWarp>
              <a:spAutoFit/>
            </a:bodyPr>
            <a:lstStyle/>
            <a:p>
              <a:pPr algn="ctr" eaLnBrk="1" hangingPunct="1"/>
              <a:r>
                <a:rPr lang="en-US" sz="1800" b="1" dirty="0" smtClean="0">
                  <a:solidFill>
                    <a:srgbClr val="0070C0"/>
                  </a:solidFill>
                  <a:latin typeface="Times New Roman" pitchFamily="18" charset="0"/>
                  <a:ea typeface="Times New Roman" pitchFamily="18" charset="0"/>
                  <a:cs typeface="Times New Roman" pitchFamily="18" charset="0"/>
                </a:rPr>
                <a:t>Animal </a:t>
              </a:r>
            </a:p>
            <a:p>
              <a:pPr algn="ctr" eaLnBrk="0" hangingPunct="0"/>
              <a:r>
                <a:rPr lang="en-US" sz="1800" b="1" dirty="0" smtClean="0">
                  <a:solidFill>
                    <a:srgbClr val="0070C0"/>
                  </a:solidFill>
                  <a:latin typeface="Times New Roman" pitchFamily="18" charset="0"/>
                  <a:ea typeface="Times New Roman" pitchFamily="18" charset="0"/>
                  <a:cs typeface="Times New Roman" pitchFamily="18" charset="0"/>
                </a:rPr>
                <a:t>(Protein)</a:t>
              </a:r>
            </a:p>
            <a:p>
              <a:pPr algn="ctr" eaLnBrk="0" hangingPunct="0"/>
              <a:r>
                <a:rPr lang="en-US" sz="1800" b="1" dirty="0" smtClean="0">
                  <a:solidFill>
                    <a:srgbClr val="0070C0"/>
                  </a:solidFill>
                  <a:latin typeface="Times New Roman" pitchFamily="18" charset="0"/>
                  <a:ea typeface="Times New Roman" pitchFamily="18" charset="0"/>
                  <a:cs typeface="Times New Roman" pitchFamily="18" charset="0"/>
                </a:rPr>
                <a:t> Wool, Silk</a:t>
              </a:r>
            </a:p>
          </p:txBody>
        </p:sp>
        <p:sp>
          <p:nvSpPr>
            <p:cNvPr id="11" name="Text Box 14"/>
            <p:cNvSpPr txBox="1">
              <a:spLocks noChangeArrowheads="1"/>
            </p:cNvSpPr>
            <p:nvPr/>
          </p:nvSpPr>
          <p:spPr bwMode="auto">
            <a:xfrm>
              <a:off x="1012" y="10682"/>
              <a:ext cx="2469" cy="72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none" lIns="53950" tIns="26975" rIns="53950" bIns="26975"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Seed Hair Fibres</a:t>
              </a:r>
              <a:endParaRPr kumimoji="0" lang="en-US" sz="2000" b="1"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Cotton, Kapok, Coir</a:t>
              </a:r>
              <a:endParaRPr kumimoji="0" lang="en-US" sz="2000" b="1" i="0" u="none" strike="noStrike" cap="none" normalizeH="0" baseline="0" dirty="0" smtClean="0">
                <a:ln>
                  <a:noFill/>
                </a:ln>
                <a:solidFill>
                  <a:srgbClr val="0070C0"/>
                </a:solidFill>
                <a:effectLst/>
                <a:latin typeface="Times New Roman" pitchFamily="18" charset="0"/>
                <a:cs typeface="Times New Roman" pitchFamily="18" charset="0"/>
              </a:endParaRPr>
            </a:p>
          </p:txBody>
        </p:sp>
        <p:sp>
          <p:nvSpPr>
            <p:cNvPr id="12" name="Text Box 13"/>
            <p:cNvSpPr txBox="1">
              <a:spLocks noChangeArrowheads="1"/>
            </p:cNvSpPr>
            <p:nvPr/>
          </p:nvSpPr>
          <p:spPr bwMode="auto">
            <a:xfrm>
              <a:off x="6479" y="10682"/>
              <a:ext cx="1495" cy="72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none" lIns="53950" tIns="26975" rIns="53950" bIns="26975"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Leaf Fibres </a:t>
              </a:r>
              <a:endParaRPr kumimoji="0" lang="en-US" sz="2000" b="1"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Sisal</a:t>
              </a:r>
              <a:endParaRPr kumimoji="0" lang="en-US" sz="2000" b="1" i="0" u="none" strike="noStrike" cap="none" normalizeH="0" baseline="0" dirty="0" smtClean="0">
                <a:ln>
                  <a:noFill/>
                </a:ln>
                <a:solidFill>
                  <a:srgbClr val="0070C0"/>
                </a:solidFill>
                <a:effectLst/>
                <a:latin typeface="Times New Roman" pitchFamily="18" charset="0"/>
                <a:cs typeface="Times New Roman" pitchFamily="18" charset="0"/>
              </a:endParaRPr>
            </a:p>
          </p:txBody>
        </p:sp>
        <p:sp>
          <p:nvSpPr>
            <p:cNvPr id="13" name="Text Box 12"/>
            <p:cNvSpPr txBox="1">
              <a:spLocks noChangeArrowheads="1"/>
            </p:cNvSpPr>
            <p:nvPr/>
          </p:nvSpPr>
          <p:spPr bwMode="auto">
            <a:xfrm>
              <a:off x="3905" y="10682"/>
              <a:ext cx="2080" cy="72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none" lIns="53950" tIns="26975" rIns="53950" bIns="26975"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70C0"/>
                  </a:solidFill>
                  <a:effectLst/>
                  <a:latin typeface="Times New Roman" pitchFamily="18" charset="0"/>
                  <a:ea typeface="Times New Roman" pitchFamily="18" charset="0"/>
                  <a:cs typeface="Times New Roman" pitchFamily="18" charset="0"/>
                </a:rPr>
                <a:t>Bast</a:t>
              </a:r>
              <a:r>
                <a:rPr kumimoji="0" lang="en-US" sz="20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Fibres</a:t>
              </a:r>
              <a:endParaRPr kumimoji="0" lang="en-US" sz="2000" b="1"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Flax, Hemp, Jute</a:t>
              </a:r>
              <a:endParaRPr kumimoji="0" lang="en-US" sz="2000" b="1" i="0" u="none" strike="noStrike" cap="none" normalizeH="0" baseline="0" dirty="0" smtClean="0">
                <a:ln>
                  <a:noFill/>
                </a:ln>
                <a:solidFill>
                  <a:srgbClr val="0070C0"/>
                </a:solidFill>
                <a:effectLst/>
                <a:latin typeface="Times New Roman" pitchFamily="18" charset="0"/>
                <a:cs typeface="Times New Roman" pitchFamily="18" charset="0"/>
              </a:endParaRPr>
            </a:p>
          </p:txBody>
        </p:sp>
        <p:sp>
          <p:nvSpPr>
            <p:cNvPr id="14" name="Text Box 11"/>
            <p:cNvSpPr txBox="1">
              <a:spLocks noChangeArrowheads="1"/>
            </p:cNvSpPr>
            <p:nvPr/>
          </p:nvSpPr>
          <p:spPr bwMode="auto">
            <a:xfrm>
              <a:off x="1004" y="11843"/>
              <a:ext cx="2791" cy="140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53950" tIns="26975" rIns="53950" bIns="26975" numCol="1" anchor="t" anchorCtr="0" compatLnSpc="1">
              <a:prstTxWarp prst="textNoShape">
                <a:avLst/>
              </a:prstTxWarp>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lang="en-US" sz="1800" dirty="0" smtClean="0">
                  <a:solidFill>
                    <a:srgbClr val="0070C0"/>
                  </a:solidFill>
                  <a:latin typeface="Times New Roman" pitchFamily="18" charset="0"/>
                  <a:ea typeface="Times New Roman" pitchFamily="18" charset="0"/>
                  <a:cs typeface="Times New Roman" pitchFamily="18" charset="0"/>
                </a:rPr>
                <a:t>Obtained from seeds and inner wall of the fruit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lang="en-US" sz="1800" dirty="0" smtClean="0">
                  <a:solidFill>
                    <a:srgbClr val="0070C0"/>
                  </a:solidFill>
                  <a:latin typeface="Times New Roman" pitchFamily="18" charset="0"/>
                  <a:ea typeface="Times New Roman" pitchFamily="18" charset="0"/>
                  <a:cs typeface="Times New Roman" pitchFamily="18" charset="0"/>
                </a:rPr>
                <a:t>Short &amp; single celle</a:t>
              </a:r>
              <a:r>
                <a:rPr lang="en-US" sz="2000" dirty="0" smtClean="0">
                  <a:solidFill>
                    <a:srgbClr val="0070C0"/>
                  </a:solidFill>
                  <a:latin typeface="Times New Roman" pitchFamily="18" charset="0"/>
                  <a:ea typeface="Times New Roman" pitchFamily="18" charset="0"/>
                  <a:cs typeface="Times New Roman" pitchFamily="18" charset="0"/>
                </a:rPr>
                <a:t>d</a:t>
              </a:r>
            </a:p>
          </p:txBody>
        </p:sp>
        <p:sp>
          <p:nvSpPr>
            <p:cNvPr id="15" name="Text Box 10"/>
            <p:cNvSpPr txBox="1">
              <a:spLocks noChangeArrowheads="1"/>
            </p:cNvSpPr>
            <p:nvPr/>
          </p:nvSpPr>
          <p:spPr bwMode="auto">
            <a:xfrm>
              <a:off x="4035" y="11843"/>
              <a:ext cx="2233" cy="12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53950" tIns="26975" rIns="53950" bIns="26975" numCol="1" anchor="t" anchorCtr="0" compatLnSpc="1">
              <a:prstTxWarp prst="textNoShape">
                <a:avLst/>
              </a:prstTxWarp>
              <a:spAutoFit/>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pPr>
              <a:r>
                <a:rPr lang="en-US" sz="1800" dirty="0" smtClean="0">
                  <a:solidFill>
                    <a:srgbClr val="0070C0"/>
                  </a:solidFill>
                  <a:latin typeface="Times New Roman" pitchFamily="18" charset="0"/>
                  <a:ea typeface="Times New Roman" pitchFamily="18" charset="0"/>
                  <a:cs typeface="Times New Roman" pitchFamily="18" charset="0"/>
                </a:rPr>
                <a:t>Obtained from </a:t>
              </a:r>
              <a:r>
                <a:rPr lang="en-US" sz="1800" dirty="0" err="1" smtClean="0">
                  <a:solidFill>
                    <a:srgbClr val="0070C0"/>
                  </a:solidFill>
                  <a:latin typeface="Times New Roman" pitchFamily="18" charset="0"/>
                  <a:ea typeface="Times New Roman" pitchFamily="18" charset="0"/>
                  <a:cs typeface="Times New Roman" pitchFamily="18" charset="0"/>
                </a:rPr>
                <a:t>bast</a:t>
              </a:r>
              <a:r>
                <a:rPr lang="en-US" sz="1800" dirty="0" smtClean="0">
                  <a:solidFill>
                    <a:srgbClr val="0070C0"/>
                  </a:solidFill>
                  <a:latin typeface="Times New Roman" pitchFamily="18" charset="0"/>
                  <a:ea typeface="Times New Roman" pitchFamily="18" charset="0"/>
                  <a:cs typeface="Times New Roman" pitchFamily="18" charset="0"/>
                </a:rPr>
                <a:t> tissue of bark  </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lang="en-US" sz="1800" dirty="0" smtClean="0">
                  <a:solidFill>
                    <a:srgbClr val="0070C0"/>
                  </a:solidFill>
                  <a:latin typeface="Times New Roman" pitchFamily="18" charset="0"/>
                  <a:ea typeface="Times New Roman" pitchFamily="18" charset="0"/>
                  <a:cs typeface="Times New Roman" pitchFamily="18" charset="0"/>
                </a:rPr>
                <a:t>Long multi-celled</a:t>
              </a:r>
            </a:p>
            <a:p>
              <a:pPr marL="342900" marR="0" lvl="0" indent="-342900" algn="just" defTabSz="914400" rtl="0" eaLnBrk="0" fontAlgn="base" latinLnBrk="0" hangingPunct="0">
                <a:lnSpc>
                  <a:spcPct val="100000"/>
                </a:lnSpc>
                <a:spcBef>
                  <a:spcPct val="0"/>
                </a:spcBef>
                <a:spcAft>
                  <a:spcPct val="0"/>
                </a:spcAft>
                <a:buClrTx/>
                <a:buSzTx/>
                <a:tabLst/>
              </a:pPr>
              <a:endParaRPr lang="en-US" sz="1800" dirty="0" smtClean="0">
                <a:solidFill>
                  <a:srgbClr val="0070C0"/>
                </a:solidFill>
                <a:latin typeface="Times New Roman" pitchFamily="18" charset="0"/>
                <a:ea typeface="Times New Roman" pitchFamily="18" charset="0"/>
                <a:cs typeface="Times New Roman" pitchFamily="18" charset="0"/>
              </a:endParaRPr>
            </a:p>
          </p:txBody>
        </p:sp>
        <p:sp>
          <p:nvSpPr>
            <p:cNvPr id="16" name="Text Box 9"/>
            <p:cNvSpPr txBox="1">
              <a:spLocks noChangeArrowheads="1"/>
            </p:cNvSpPr>
            <p:nvPr/>
          </p:nvSpPr>
          <p:spPr bwMode="auto">
            <a:xfrm>
              <a:off x="6507" y="11843"/>
              <a:ext cx="2466" cy="9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53950" tIns="26975" rIns="53950" bIns="26975"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tab pos="228600" algn="l"/>
                </a:tabLst>
              </a:pPr>
              <a:r>
                <a:rPr lang="en-US" sz="1800" dirty="0" smtClean="0">
                  <a:solidFill>
                    <a:srgbClr val="0070C0"/>
                  </a:solidFill>
                  <a:latin typeface="Times New Roman" pitchFamily="18" charset="0"/>
                  <a:ea typeface="Times New Roman" pitchFamily="18" charset="0"/>
                  <a:cs typeface="Times New Roman" pitchFamily="18" charset="0"/>
                </a:rPr>
                <a:t>Obtained from the leaves</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228600" algn="l"/>
                </a:tabLst>
              </a:pPr>
              <a:r>
                <a:rPr lang="en-US" sz="1800" dirty="0" smtClean="0">
                  <a:solidFill>
                    <a:srgbClr val="0070C0"/>
                  </a:solidFill>
                  <a:latin typeface="Times New Roman" pitchFamily="18" charset="0"/>
                  <a:ea typeface="Times New Roman" pitchFamily="18" charset="0"/>
                  <a:cs typeface="Times New Roman" pitchFamily="18" charset="0"/>
                </a:rPr>
                <a:t>Long multi-celled</a:t>
              </a:r>
            </a:p>
          </p:txBody>
        </p:sp>
        <p:sp>
          <p:nvSpPr>
            <p:cNvPr id="17" name="Line 8"/>
            <p:cNvSpPr>
              <a:spLocks noChangeShapeType="1"/>
            </p:cNvSpPr>
            <p:nvPr/>
          </p:nvSpPr>
          <p:spPr bwMode="auto">
            <a:xfrm>
              <a:off x="2041" y="10267"/>
              <a:ext cx="4931" cy="0"/>
            </a:xfrm>
            <a:prstGeom prst="line">
              <a:avLst/>
            </a:prstGeom>
            <a:ln>
              <a:headEnd/>
              <a:tailEn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IN"/>
            </a:p>
          </p:txBody>
        </p:sp>
        <p:sp>
          <p:nvSpPr>
            <p:cNvPr id="18" name="Line 7"/>
            <p:cNvSpPr>
              <a:spLocks noChangeShapeType="1"/>
            </p:cNvSpPr>
            <p:nvPr/>
          </p:nvSpPr>
          <p:spPr bwMode="auto">
            <a:xfrm>
              <a:off x="6984" y="10267"/>
              <a:ext cx="1" cy="285"/>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IN"/>
            </a:p>
          </p:txBody>
        </p:sp>
        <p:sp>
          <p:nvSpPr>
            <p:cNvPr id="19" name="Line 6"/>
            <p:cNvSpPr>
              <a:spLocks noChangeShapeType="1"/>
            </p:cNvSpPr>
            <p:nvPr/>
          </p:nvSpPr>
          <p:spPr bwMode="auto">
            <a:xfrm>
              <a:off x="4354" y="10350"/>
              <a:ext cx="0" cy="285"/>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IN"/>
            </a:p>
          </p:txBody>
        </p:sp>
        <p:sp>
          <p:nvSpPr>
            <p:cNvPr id="20" name="Line 5"/>
            <p:cNvSpPr>
              <a:spLocks noChangeShapeType="1"/>
            </p:cNvSpPr>
            <p:nvPr/>
          </p:nvSpPr>
          <p:spPr bwMode="auto">
            <a:xfrm>
              <a:off x="2041" y="10267"/>
              <a:ext cx="1" cy="285"/>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IN"/>
            </a:p>
          </p:txBody>
        </p:sp>
        <p:sp>
          <p:nvSpPr>
            <p:cNvPr id="21" name="Line 4"/>
            <p:cNvSpPr>
              <a:spLocks noChangeShapeType="1"/>
            </p:cNvSpPr>
            <p:nvPr/>
          </p:nvSpPr>
          <p:spPr bwMode="auto">
            <a:xfrm>
              <a:off x="2121" y="11475"/>
              <a:ext cx="1" cy="285"/>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IN"/>
            </a:p>
          </p:txBody>
        </p:sp>
        <p:sp>
          <p:nvSpPr>
            <p:cNvPr id="22" name="Line 3"/>
            <p:cNvSpPr>
              <a:spLocks noChangeShapeType="1"/>
            </p:cNvSpPr>
            <p:nvPr/>
          </p:nvSpPr>
          <p:spPr bwMode="auto">
            <a:xfrm>
              <a:off x="5151" y="11511"/>
              <a:ext cx="1" cy="285"/>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IN"/>
            </a:p>
          </p:txBody>
        </p:sp>
        <p:sp>
          <p:nvSpPr>
            <p:cNvPr id="23" name="Line 2"/>
            <p:cNvSpPr>
              <a:spLocks noChangeShapeType="1"/>
            </p:cNvSpPr>
            <p:nvPr/>
          </p:nvSpPr>
          <p:spPr bwMode="auto">
            <a:xfrm>
              <a:off x="7065" y="11511"/>
              <a:ext cx="1" cy="285"/>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IN"/>
            </a:p>
          </p:txBody>
        </p:sp>
      </p:grpSp>
      <p:cxnSp>
        <p:nvCxnSpPr>
          <p:cNvPr id="26" name="Straight Arrow Connector 25"/>
          <p:cNvCxnSpPr/>
          <p:nvPr/>
        </p:nvCxnSpPr>
        <p:spPr>
          <a:xfrm>
            <a:off x="990600" y="1371600"/>
            <a:ext cx="0" cy="4572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0" name="Straight Arrow Connector 29"/>
          <p:cNvCxnSpPr/>
          <p:nvPr/>
        </p:nvCxnSpPr>
        <p:spPr>
          <a:xfrm>
            <a:off x="4343400" y="1447800"/>
            <a:ext cx="0" cy="4572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p:cNvCxnSpPr/>
          <p:nvPr/>
        </p:nvCxnSpPr>
        <p:spPr>
          <a:xfrm>
            <a:off x="7543800" y="1371600"/>
            <a:ext cx="0" cy="5334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p:nvPr/>
        </p:nvCxnSpPr>
        <p:spPr>
          <a:xfrm>
            <a:off x="2133600" y="2667000"/>
            <a:ext cx="0" cy="4572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37" name="Title 1"/>
          <p:cNvSpPr txBox="1">
            <a:spLocks/>
          </p:cNvSpPr>
          <p:nvPr/>
        </p:nvSpPr>
        <p:spPr>
          <a:xfrm>
            <a:off x="533400" y="533400"/>
            <a:ext cx="8229600" cy="6858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3">
                    <a:lumMod val="50000"/>
                  </a:schemeClr>
                </a:solidFill>
                <a:effectLst/>
                <a:uLnTx/>
                <a:uFillTx/>
                <a:latin typeface="Times New Roman" pitchFamily="18" charset="0"/>
                <a:ea typeface="+mj-ea"/>
                <a:cs typeface="Times New Roman" pitchFamily="18" charset="0"/>
              </a:rPr>
              <a:t>CLASSIFICATION OF NATURAL FIBRES</a:t>
            </a:r>
            <a:endParaRPr kumimoji="0" lang="en-IN" sz="3200" b="0" i="0" u="none" strike="noStrike" kern="1200" cap="none" spc="0" normalizeH="0" baseline="0" noProof="0" dirty="0">
              <a:ln>
                <a:noFill/>
              </a:ln>
              <a:solidFill>
                <a:schemeClr val="accent3">
                  <a:lumMod val="50000"/>
                </a:schemeClr>
              </a:solidFill>
              <a:effectLst/>
              <a:uLnTx/>
              <a:uFillTx/>
              <a:latin typeface="Times New Roman" pitchFamily="18" charset="0"/>
              <a:ea typeface="+mj-ea"/>
              <a:cs typeface="Times New Roman" pitchFamily="18" charset="0"/>
            </a:endParaRPr>
          </a:p>
        </p:txBody>
      </p:sp>
      <p:pic>
        <p:nvPicPr>
          <p:cNvPr id="27" name="Picture 26"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153400" y="5257798"/>
            <a:ext cx="990600" cy="1600201"/>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itchFamily="18" charset="0"/>
                <a:cs typeface="Times New Roman" pitchFamily="18" charset="0"/>
              </a:rPr>
              <a:t>               </a:t>
            </a:r>
            <a:r>
              <a:rPr lang="en-US" b="1" dirty="0" smtClean="0">
                <a:solidFill>
                  <a:srgbClr val="006600"/>
                </a:solidFill>
                <a:latin typeface="Times New Roman" pitchFamily="18" charset="0"/>
                <a:cs typeface="Times New Roman" pitchFamily="18" charset="0"/>
              </a:rPr>
              <a:t>Sisal Plant</a:t>
            </a:r>
            <a:endParaRPr lang="en-IN" b="1" dirty="0">
              <a:solidFill>
                <a:srgbClr val="006600"/>
              </a:solidFill>
            </a:endParaRPr>
          </a:p>
        </p:txBody>
      </p:sp>
      <p:pic>
        <p:nvPicPr>
          <p:cNvPr id="4" name="Picture 5" descr="100_6547"/>
          <p:cNvPicPr preferRelativeResize="0">
            <a:picLocks noGrp="1" noChangeArrowheads="1"/>
          </p:cNvPicPr>
          <p:nvPr>
            <p:ph idx="1"/>
          </p:nvPr>
        </p:nvPicPr>
        <p:blipFill>
          <a:blip r:embed="rId2" cstate="print"/>
          <a:srcRect/>
          <a:stretch>
            <a:fillRect/>
          </a:stretch>
        </p:blipFill>
        <p:spPr bwMode="auto">
          <a:xfrm>
            <a:off x="762000" y="1905000"/>
            <a:ext cx="7467600" cy="4648199"/>
          </a:xfrm>
          <a:prstGeom prst="rect">
            <a:avLst/>
          </a:prstGeom>
          <a:noFill/>
          <a:ln w="38100" cmpd="dbl">
            <a:solidFill>
              <a:srgbClr val="66FF33"/>
            </a:solidFill>
            <a:miter lim="800000"/>
            <a:headEnd/>
            <a:tailEnd/>
          </a:ln>
        </p:spPr>
      </p:pic>
      <p:pic>
        <p:nvPicPr>
          <p:cNvPr id="5" name="Picture 4"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88080" y="5105400"/>
            <a:ext cx="1155920" cy="17526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fontScale="90000"/>
          </a:bodyPr>
          <a:lstStyle/>
          <a:p>
            <a:pPr algn="ctr"/>
            <a:r>
              <a:rPr lang="en-US" dirty="0" smtClean="0">
                <a:solidFill>
                  <a:schemeClr val="accent3">
                    <a:lumMod val="50000"/>
                  </a:schemeClr>
                </a:solidFill>
                <a:latin typeface="Times New Roman" pitchFamily="18" charset="0"/>
                <a:cs typeface="Times New Roman" pitchFamily="18" charset="0"/>
              </a:rPr>
              <a:t>Sisal fibre</a:t>
            </a:r>
            <a:endParaRPr lang="en-IN" dirty="0">
              <a:solidFill>
                <a:schemeClr val="accent3">
                  <a:lumMod val="50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762000" y="1447800"/>
            <a:ext cx="8077200" cy="5181600"/>
          </a:xfrm>
        </p:spPr>
        <p:txBody>
          <a:bodyPr>
            <a:normAutofit fontScale="62500" lnSpcReduction="20000"/>
          </a:bodyPr>
          <a:lstStyle/>
          <a:p>
            <a:pPr marL="173038" indent="-173038">
              <a:lnSpc>
                <a:spcPct val="80000"/>
              </a:lnSpc>
              <a:buNone/>
            </a:pPr>
            <a:r>
              <a:rPr lang="en-US" sz="2000" b="1" dirty="0" smtClean="0">
                <a:solidFill>
                  <a:srgbClr val="00B050"/>
                </a:solidFill>
                <a:latin typeface="Times New Roman" pitchFamily="18" charset="0"/>
                <a:cs typeface="Times New Roman" pitchFamily="18" charset="0"/>
              </a:rPr>
              <a:t>        </a:t>
            </a:r>
          </a:p>
          <a:p>
            <a:pPr marL="173038" indent="-173038">
              <a:lnSpc>
                <a:spcPct val="80000"/>
              </a:lnSpc>
            </a:pPr>
            <a:r>
              <a:rPr lang="en-US" sz="3600" b="1" dirty="0" smtClean="0">
                <a:solidFill>
                  <a:srgbClr val="00B050"/>
                </a:solidFill>
                <a:latin typeface="Times New Roman" pitchFamily="18" charset="0"/>
                <a:cs typeface="Times New Roman" pitchFamily="18" charset="0"/>
              </a:rPr>
              <a:t>     </a:t>
            </a:r>
            <a:r>
              <a:rPr lang="en-US" sz="3600" b="1" dirty="0" smtClean="0">
                <a:solidFill>
                  <a:schemeClr val="accent3">
                    <a:lumMod val="50000"/>
                  </a:schemeClr>
                </a:solidFill>
                <a:latin typeface="Times New Roman" pitchFamily="18" charset="0"/>
                <a:cs typeface="Times New Roman" pitchFamily="18" charset="0"/>
              </a:rPr>
              <a:t>Agave</a:t>
            </a:r>
            <a:r>
              <a:rPr lang="en-US" sz="3600" b="1" i="1" dirty="0" smtClean="0">
                <a:solidFill>
                  <a:schemeClr val="accent3">
                    <a:lumMod val="50000"/>
                  </a:schemeClr>
                </a:solidFill>
                <a:latin typeface="Times New Roman" pitchFamily="18" charset="0"/>
                <a:cs typeface="Times New Roman" pitchFamily="18" charset="0"/>
              </a:rPr>
              <a:t> </a:t>
            </a:r>
            <a:r>
              <a:rPr lang="en-US" sz="3600" b="1" i="1" dirty="0" err="1" smtClean="0">
                <a:solidFill>
                  <a:schemeClr val="accent3">
                    <a:lumMod val="50000"/>
                  </a:schemeClr>
                </a:solidFill>
                <a:latin typeface="Times New Roman" pitchFamily="18" charset="0"/>
                <a:cs typeface="Times New Roman" pitchFamily="18" charset="0"/>
              </a:rPr>
              <a:t>sisalana</a:t>
            </a:r>
            <a:r>
              <a:rPr lang="en-US" sz="3600" b="1" i="1" dirty="0" smtClean="0">
                <a:solidFill>
                  <a:schemeClr val="accent3">
                    <a:lumMod val="50000"/>
                  </a:schemeClr>
                </a:solidFill>
                <a:latin typeface="Times New Roman" pitchFamily="18" charset="0"/>
                <a:cs typeface="Times New Roman" pitchFamily="18" charset="0"/>
              </a:rPr>
              <a:t> </a:t>
            </a:r>
            <a:r>
              <a:rPr lang="en-US" sz="3600" b="1" dirty="0" smtClean="0">
                <a:solidFill>
                  <a:schemeClr val="accent3">
                    <a:lumMod val="50000"/>
                  </a:schemeClr>
                </a:solidFill>
                <a:latin typeface="Times New Roman" pitchFamily="18" charset="0"/>
                <a:cs typeface="Times New Roman" pitchFamily="18" charset="0"/>
              </a:rPr>
              <a:t> :-  family - </a:t>
            </a:r>
            <a:r>
              <a:rPr lang="en-US" sz="3600" b="1" dirty="0" err="1" smtClean="0">
                <a:solidFill>
                  <a:schemeClr val="accent3">
                    <a:lumMod val="50000"/>
                  </a:schemeClr>
                </a:solidFill>
                <a:latin typeface="Times New Roman" pitchFamily="18" charset="0"/>
                <a:cs typeface="Times New Roman" pitchFamily="18" charset="0"/>
              </a:rPr>
              <a:t>Agavaceae</a:t>
            </a:r>
            <a:r>
              <a:rPr lang="en-US" sz="3600" b="1" dirty="0" smtClean="0">
                <a:solidFill>
                  <a:schemeClr val="accent3">
                    <a:lumMod val="50000"/>
                  </a:schemeClr>
                </a:solidFill>
                <a:latin typeface="Times New Roman" pitchFamily="18" charset="0"/>
                <a:cs typeface="Times New Roman" pitchFamily="18" charset="0"/>
              </a:rPr>
              <a:t> </a:t>
            </a:r>
          </a:p>
          <a:p>
            <a:pPr marL="173038" indent="-173038">
              <a:lnSpc>
                <a:spcPct val="80000"/>
              </a:lnSpc>
            </a:pPr>
            <a:endParaRPr lang="en-US" sz="3600" b="1" dirty="0" smtClean="0">
              <a:solidFill>
                <a:schemeClr val="accent3">
                  <a:lumMod val="50000"/>
                </a:schemeClr>
              </a:solidFill>
              <a:latin typeface="Times New Roman" pitchFamily="18" charset="0"/>
              <a:cs typeface="Times New Roman" pitchFamily="18" charset="0"/>
            </a:endParaRPr>
          </a:p>
          <a:p>
            <a:pPr marL="173038" indent="-173038">
              <a:lnSpc>
                <a:spcPct val="70000"/>
              </a:lnSpc>
            </a:pPr>
            <a:endParaRPr lang="en-US" sz="3600" b="1" dirty="0" smtClean="0">
              <a:solidFill>
                <a:schemeClr val="accent3">
                  <a:lumMod val="50000"/>
                </a:schemeClr>
              </a:solidFill>
              <a:latin typeface="Times New Roman" pitchFamily="18" charset="0"/>
              <a:cs typeface="Times New Roman" pitchFamily="18" charset="0"/>
            </a:endParaRPr>
          </a:p>
          <a:p>
            <a:pPr marL="173038" indent="-173038">
              <a:lnSpc>
                <a:spcPct val="150000"/>
              </a:lnSpc>
              <a:spcBef>
                <a:spcPts val="0"/>
              </a:spcBef>
            </a:pPr>
            <a:r>
              <a:rPr lang="en-US" sz="3600" b="1" dirty="0" smtClean="0">
                <a:solidFill>
                  <a:schemeClr val="accent3">
                    <a:lumMod val="50000"/>
                  </a:schemeClr>
                </a:solidFill>
                <a:latin typeface="Times New Roman" pitchFamily="18" charset="0"/>
                <a:cs typeface="Times New Roman" pitchFamily="18" charset="0"/>
              </a:rPr>
              <a:t>    Sisal:  Wide applications.</a:t>
            </a:r>
          </a:p>
          <a:p>
            <a:pPr marL="173038" indent="-173038">
              <a:lnSpc>
                <a:spcPct val="70000"/>
              </a:lnSpc>
              <a:buNone/>
            </a:pPr>
            <a:endParaRPr lang="en-US" sz="3600" b="1" dirty="0" smtClean="0">
              <a:solidFill>
                <a:schemeClr val="accent3">
                  <a:lumMod val="50000"/>
                </a:schemeClr>
              </a:solidFill>
              <a:latin typeface="Times New Roman" pitchFamily="18" charset="0"/>
              <a:cs typeface="Times New Roman" pitchFamily="18" charset="0"/>
            </a:endParaRPr>
          </a:p>
          <a:p>
            <a:pPr marL="173038" indent="-173038">
              <a:lnSpc>
                <a:spcPct val="70000"/>
              </a:lnSpc>
            </a:pPr>
            <a:r>
              <a:rPr lang="en-US" sz="3600" b="1" dirty="0" smtClean="0">
                <a:solidFill>
                  <a:schemeClr val="accent3">
                    <a:lumMod val="50000"/>
                  </a:schemeClr>
                </a:solidFill>
                <a:latin typeface="Times New Roman" pitchFamily="18" charset="0"/>
                <a:cs typeface="Times New Roman" pitchFamily="18" charset="0"/>
              </a:rPr>
              <a:t>   Present uses of Sisal fibre: </a:t>
            </a:r>
          </a:p>
          <a:p>
            <a:pPr marL="173038" indent="-173038">
              <a:lnSpc>
                <a:spcPct val="70000"/>
              </a:lnSpc>
            </a:pPr>
            <a:endParaRPr lang="en-US" sz="3600" b="1" dirty="0" smtClean="0">
              <a:solidFill>
                <a:schemeClr val="accent3">
                  <a:lumMod val="50000"/>
                </a:schemeClr>
              </a:solidFill>
              <a:latin typeface="Times New Roman" pitchFamily="18" charset="0"/>
              <a:cs typeface="Times New Roman" pitchFamily="18" charset="0"/>
            </a:endParaRPr>
          </a:p>
          <a:p>
            <a:pPr marL="1092200" lvl="1">
              <a:lnSpc>
                <a:spcPct val="90000"/>
              </a:lnSpc>
            </a:pPr>
            <a:r>
              <a:rPr lang="en-US" sz="3600" b="1" dirty="0" smtClean="0">
                <a:solidFill>
                  <a:schemeClr val="accent3">
                    <a:lumMod val="50000"/>
                  </a:schemeClr>
                </a:solidFill>
                <a:latin typeface="Times New Roman" pitchFamily="18" charset="0"/>
                <a:cs typeface="Times New Roman" pitchFamily="18" charset="0"/>
              </a:rPr>
              <a:t> Ropes, cordage, twines, </a:t>
            </a:r>
            <a:r>
              <a:rPr lang="en-US" sz="3600" b="1" dirty="0" smtClean="0">
                <a:solidFill>
                  <a:schemeClr val="accent3">
                    <a:lumMod val="50000"/>
                  </a:schemeClr>
                </a:solidFill>
                <a:latin typeface="Times New Roman" pitchFamily="18" charset="0"/>
                <a:cs typeface="Times New Roman" pitchFamily="18" charset="0"/>
                <a:sym typeface="Wingdings" pitchFamily="2" charset="2"/>
              </a:rPr>
              <a:t>cables, </a:t>
            </a:r>
            <a:r>
              <a:rPr lang="en-US" sz="3600" b="1" dirty="0" smtClean="0">
                <a:solidFill>
                  <a:schemeClr val="accent3">
                    <a:lumMod val="50000"/>
                  </a:schemeClr>
                </a:solidFill>
                <a:latin typeface="Times New Roman" pitchFamily="18" charset="0"/>
                <a:cs typeface="Times New Roman" pitchFamily="18" charset="0"/>
              </a:rPr>
              <a:t>anchors, binders  </a:t>
            </a:r>
          </a:p>
          <a:p>
            <a:pPr marL="1092200" lvl="1">
              <a:lnSpc>
                <a:spcPct val="90000"/>
              </a:lnSpc>
            </a:pPr>
            <a:r>
              <a:rPr lang="en-US" sz="3600" b="1" dirty="0" smtClean="0">
                <a:solidFill>
                  <a:schemeClr val="accent3">
                    <a:lumMod val="50000"/>
                  </a:schemeClr>
                </a:solidFill>
                <a:latin typeface="Times New Roman" pitchFamily="18" charset="0"/>
                <a:cs typeface="Times New Roman" pitchFamily="18" charset="0"/>
              </a:rPr>
              <a:t> Coarse fabrics: nets, door mats, rugs, </a:t>
            </a:r>
          </a:p>
          <a:p>
            <a:pPr marL="1092200" lvl="1">
              <a:lnSpc>
                <a:spcPct val="90000"/>
              </a:lnSpc>
              <a:buNone/>
            </a:pPr>
            <a:r>
              <a:rPr lang="en-US" sz="3600" b="1" dirty="0" smtClean="0">
                <a:solidFill>
                  <a:schemeClr val="accent3">
                    <a:lumMod val="50000"/>
                  </a:schemeClr>
                </a:solidFill>
                <a:latin typeface="Times New Roman" pitchFamily="18" charset="0"/>
                <a:cs typeface="Times New Roman" pitchFamily="18" charset="0"/>
              </a:rPr>
              <a:t>     carpets etc. </a:t>
            </a:r>
          </a:p>
          <a:p>
            <a:pPr marL="1092200" lvl="1">
              <a:lnSpc>
                <a:spcPct val="90000"/>
              </a:lnSpc>
            </a:pPr>
            <a:r>
              <a:rPr lang="en-US" sz="3600" b="1" dirty="0" smtClean="0">
                <a:solidFill>
                  <a:schemeClr val="accent3">
                    <a:lumMod val="50000"/>
                  </a:schemeClr>
                </a:solidFill>
                <a:latin typeface="Times New Roman" pitchFamily="18" charset="0"/>
                <a:cs typeface="Times New Roman" pitchFamily="18" charset="0"/>
              </a:rPr>
              <a:t> Others: h</a:t>
            </a:r>
            <a:r>
              <a:rPr lang="en-US" sz="3600" b="1" dirty="0" smtClean="0">
                <a:solidFill>
                  <a:schemeClr val="accent3">
                    <a:lumMod val="50000"/>
                  </a:schemeClr>
                </a:solidFill>
                <a:latin typeface="Times New Roman" pitchFamily="18" charset="0"/>
                <a:cs typeface="Times New Roman" pitchFamily="18" charset="0"/>
                <a:sym typeface="Wingdings" pitchFamily="2" charset="2"/>
              </a:rPr>
              <a:t>ats, s</a:t>
            </a:r>
            <a:r>
              <a:rPr lang="en-US" sz="3600" b="1" dirty="0" smtClean="0">
                <a:solidFill>
                  <a:schemeClr val="accent3">
                    <a:lumMod val="50000"/>
                  </a:schemeClr>
                </a:solidFill>
                <a:latin typeface="Times New Roman" pitchFamily="18" charset="0"/>
                <a:cs typeface="Times New Roman" pitchFamily="18" charset="0"/>
              </a:rPr>
              <a:t>andals, brushes</a:t>
            </a:r>
          </a:p>
          <a:p>
            <a:pPr marL="1092200" lvl="1">
              <a:lnSpc>
                <a:spcPct val="90000"/>
              </a:lnSpc>
            </a:pPr>
            <a:r>
              <a:rPr lang="en-US" sz="3600" b="1" dirty="0" smtClean="0">
                <a:solidFill>
                  <a:schemeClr val="accent3">
                    <a:lumMod val="50000"/>
                  </a:schemeClr>
                </a:solidFill>
                <a:latin typeface="Times New Roman" pitchFamily="18" charset="0"/>
                <a:cs typeface="Times New Roman" pitchFamily="18" charset="0"/>
              </a:rPr>
              <a:t> Reinforcement in various polymeric</a:t>
            </a:r>
          </a:p>
          <a:p>
            <a:pPr marL="1092200" lvl="1">
              <a:lnSpc>
                <a:spcPct val="90000"/>
              </a:lnSpc>
              <a:buNone/>
            </a:pPr>
            <a:r>
              <a:rPr lang="en-US" sz="3600" b="1" dirty="0" smtClean="0">
                <a:solidFill>
                  <a:schemeClr val="accent3">
                    <a:lumMod val="50000"/>
                  </a:schemeClr>
                </a:solidFill>
                <a:latin typeface="Times New Roman" pitchFamily="18" charset="0"/>
                <a:cs typeface="Times New Roman" pitchFamily="18" charset="0"/>
              </a:rPr>
              <a:t>     matrices</a:t>
            </a:r>
          </a:p>
          <a:p>
            <a:pPr marL="1092200" lvl="1">
              <a:lnSpc>
                <a:spcPct val="70000"/>
              </a:lnSpc>
            </a:pPr>
            <a:endParaRPr lang="en-US" sz="3600" b="1" dirty="0" smtClean="0">
              <a:solidFill>
                <a:schemeClr val="accent3">
                  <a:lumMod val="50000"/>
                </a:schemeClr>
              </a:solidFill>
              <a:latin typeface="Times New Roman" pitchFamily="18" charset="0"/>
              <a:cs typeface="Times New Roman" pitchFamily="18" charset="0"/>
            </a:endParaRPr>
          </a:p>
          <a:p>
            <a:pPr marL="173038" indent="-173038">
              <a:lnSpc>
                <a:spcPct val="70000"/>
              </a:lnSpc>
            </a:pPr>
            <a:r>
              <a:rPr lang="en-US" sz="3600" b="1" dirty="0" smtClean="0">
                <a:solidFill>
                  <a:schemeClr val="accent3">
                    <a:lumMod val="50000"/>
                  </a:schemeClr>
                </a:solidFill>
                <a:latin typeface="Times New Roman" pitchFamily="18" charset="0"/>
                <a:cs typeface="Times New Roman" pitchFamily="18" charset="0"/>
              </a:rPr>
              <a:t>    Sisal fibre waste :  Used for making paper</a:t>
            </a:r>
          </a:p>
          <a:p>
            <a:pPr marL="173038" indent="-173038">
              <a:lnSpc>
                <a:spcPct val="70000"/>
              </a:lnSpc>
              <a:buNone/>
            </a:pPr>
            <a:r>
              <a:rPr lang="en-US" sz="3600" b="1" dirty="0" smtClean="0">
                <a:solidFill>
                  <a:schemeClr val="accent3">
                    <a:lumMod val="50000"/>
                  </a:schemeClr>
                </a:solidFill>
                <a:latin typeface="Times New Roman" pitchFamily="18" charset="0"/>
                <a:cs typeface="Times New Roman" pitchFamily="18" charset="0"/>
              </a:rPr>
              <a:t>       and paper  board, biogas, electricity  etc.</a:t>
            </a:r>
          </a:p>
          <a:p>
            <a:pPr marL="173038" indent="-173038">
              <a:lnSpc>
                <a:spcPct val="70000"/>
              </a:lnSpc>
              <a:buNone/>
            </a:pPr>
            <a:r>
              <a:rPr lang="en-US" sz="3600" b="1" dirty="0" smtClean="0">
                <a:solidFill>
                  <a:schemeClr val="accent3">
                    <a:lumMod val="50000"/>
                  </a:schemeClr>
                </a:solidFill>
                <a:latin typeface="Times New Roman" pitchFamily="18" charset="0"/>
                <a:cs typeface="Times New Roman" pitchFamily="18" charset="0"/>
              </a:rPr>
              <a:t>	                                                    </a:t>
            </a:r>
          </a:p>
          <a:p>
            <a:endParaRPr lang="en-IN" dirty="0">
              <a:solidFill>
                <a:schemeClr val="accent3">
                  <a:lumMod val="50000"/>
                </a:schemeClr>
              </a:solidFill>
              <a:latin typeface="Times New Roman" pitchFamily="18" charset="0"/>
              <a:cs typeface="Times New Roman" pitchFamily="18" charset="0"/>
            </a:endParaRPr>
          </a:p>
        </p:txBody>
      </p:sp>
      <p:pic>
        <p:nvPicPr>
          <p:cNvPr id="5" name="Picture 4"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045689" y="5105400"/>
            <a:ext cx="1120082" cy="17526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6858000" cy="5029200"/>
          </a:xfrm>
        </p:spPr>
        <p:txBody>
          <a:bodyPr>
            <a:noAutofit/>
          </a:bodyPr>
          <a:lstStyle/>
          <a:p>
            <a:pPr marL="457200" indent="-457200" algn="just">
              <a:buFont typeface="Arial" pitchFamily="34" charset="0"/>
              <a:buChar char="•"/>
            </a:pPr>
            <a:r>
              <a:rPr lang="en-US" sz="3200" dirty="0" smtClean="0">
                <a:solidFill>
                  <a:schemeClr val="accent3">
                    <a:lumMod val="50000"/>
                  </a:schemeClr>
                </a:solidFill>
                <a:latin typeface="Times New Roman" pitchFamily="18" charset="0"/>
                <a:cs typeface="Times New Roman" pitchFamily="18" charset="0"/>
              </a:rPr>
              <a:t>Sisal fiber - one of the widely available natural fiber.  </a:t>
            </a:r>
          </a:p>
          <a:p>
            <a:pPr marL="457200" indent="-457200" algn="just">
              <a:buFont typeface="Arial" pitchFamily="34" charset="0"/>
              <a:buChar char="•"/>
            </a:pPr>
            <a:r>
              <a:rPr lang="en-US" sz="3200" dirty="0" smtClean="0">
                <a:solidFill>
                  <a:schemeClr val="accent3">
                    <a:lumMod val="50000"/>
                  </a:schemeClr>
                </a:solidFill>
                <a:latin typeface="Times New Roman" pitchFamily="18" charset="0"/>
                <a:cs typeface="Times New Roman" pitchFamily="18" charset="0"/>
              </a:rPr>
              <a:t> Eco-friendly.</a:t>
            </a:r>
            <a:endParaRPr lang="en-US" sz="3200" dirty="0" smtClean="0">
              <a:solidFill>
                <a:schemeClr val="accent3">
                  <a:lumMod val="50000"/>
                </a:schemeClr>
              </a:solidFill>
            </a:endParaRPr>
          </a:p>
          <a:p>
            <a:pPr marL="457200" indent="-457200" algn="just">
              <a:buFont typeface="Arial" pitchFamily="34" charset="0"/>
              <a:buChar char="•"/>
            </a:pPr>
            <a:r>
              <a:rPr lang="en-US" sz="3200" dirty="0" smtClean="0">
                <a:solidFill>
                  <a:schemeClr val="accent3">
                    <a:lumMod val="50000"/>
                  </a:schemeClr>
                </a:solidFill>
                <a:latin typeface="Times New Roman" pitchFamily="18" charset="0"/>
                <a:cs typeface="Times New Roman" pitchFamily="18" charset="0"/>
              </a:rPr>
              <a:t>Good mechanical strength, locally  available, and easy cultivation in all climatic conditions</a:t>
            </a:r>
          </a:p>
          <a:p>
            <a:pPr marL="457200" indent="-457200" algn="just">
              <a:buFont typeface="Arial" pitchFamily="34" charset="0"/>
              <a:buChar char="•"/>
            </a:pPr>
            <a:r>
              <a:rPr lang="en-US" sz="3200" dirty="0" smtClean="0">
                <a:solidFill>
                  <a:schemeClr val="accent3">
                    <a:lumMod val="50000"/>
                  </a:schemeClr>
                </a:solidFill>
                <a:latin typeface="Times New Roman" pitchFamily="18" charset="0"/>
                <a:cs typeface="Times New Roman" pitchFamily="18" charset="0"/>
              </a:rPr>
              <a:t>Viable  substitute for asbestos based  </a:t>
            </a:r>
          </a:p>
          <a:p>
            <a:pPr marL="457200" indent="-457200" algn="just">
              <a:buNone/>
            </a:pPr>
            <a:r>
              <a:rPr lang="en-US" sz="3200" dirty="0" smtClean="0">
                <a:solidFill>
                  <a:schemeClr val="accent3">
                    <a:lumMod val="50000"/>
                  </a:schemeClr>
                </a:solidFill>
                <a:latin typeface="Times New Roman" pitchFamily="18" charset="0"/>
                <a:cs typeface="Times New Roman" pitchFamily="18" charset="0"/>
              </a:rPr>
              <a:t>      roofing sheet.</a:t>
            </a:r>
            <a:endParaRPr lang="en-IN" sz="3200" dirty="0" smtClean="0">
              <a:solidFill>
                <a:schemeClr val="accent3">
                  <a:lumMod val="50000"/>
                </a:schemeClr>
              </a:solidFill>
              <a:latin typeface="Times New Roman" pitchFamily="18" charset="0"/>
              <a:cs typeface="Times New Roman" pitchFamily="18" charset="0"/>
            </a:endParaRPr>
          </a:p>
          <a:p>
            <a:pPr>
              <a:buNone/>
            </a:pPr>
            <a:endParaRPr lang="en-IN" sz="3200" dirty="0"/>
          </a:p>
        </p:txBody>
      </p:sp>
      <p:pic>
        <p:nvPicPr>
          <p:cNvPr id="5" name="Picture 4"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153400" y="5380892"/>
            <a:ext cx="990600" cy="1477108"/>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990600" y="1295400"/>
            <a:ext cx="5715000" cy="3970318"/>
          </a:xfrm>
          <a:prstGeom prst="rect">
            <a:avLst/>
          </a:prstGeom>
          <a:noFill/>
          <a:ln w="9525">
            <a:noFill/>
            <a:miter lim="800000"/>
            <a:headEnd/>
            <a:tailEnd/>
          </a:ln>
          <a:effectLst/>
        </p:spPr>
        <p:txBody>
          <a:bodyPr wrap="square">
            <a:spAutoFit/>
          </a:bodyPr>
          <a:lstStyle/>
          <a:p>
            <a:pPr>
              <a:lnSpc>
                <a:spcPct val="150000"/>
              </a:lnSpc>
              <a:spcBef>
                <a:spcPts val="0"/>
              </a:spcBef>
              <a:buFont typeface="Arial" pitchFamily="34" charset="0"/>
              <a:buChar char="•"/>
            </a:pPr>
            <a:endParaRPr lang="en-US" sz="2800" dirty="0" smtClean="0">
              <a:solidFill>
                <a:srgbClr val="7030A0"/>
              </a:solidFill>
              <a:latin typeface="Times New Roman" pitchFamily="18" charset="0"/>
              <a:cs typeface="Times New Roman" pitchFamily="18" charset="0"/>
            </a:endParaRPr>
          </a:p>
          <a:p>
            <a:pPr>
              <a:lnSpc>
                <a:spcPct val="150000"/>
              </a:lnSpc>
              <a:spcBef>
                <a:spcPts val="0"/>
              </a:spcBef>
              <a:buFont typeface="Arial" pitchFamily="34" charset="0"/>
              <a:buChar char="•"/>
            </a:pPr>
            <a:r>
              <a:rPr lang="en-US" sz="2800" dirty="0" smtClean="0">
                <a:solidFill>
                  <a:schemeClr val="accent3">
                    <a:lumMod val="50000"/>
                  </a:schemeClr>
                </a:solidFill>
                <a:latin typeface="Times New Roman" pitchFamily="18" charset="0"/>
                <a:cs typeface="Times New Roman" pitchFamily="18" charset="0"/>
              </a:rPr>
              <a:t>Low density</a:t>
            </a:r>
          </a:p>
          <a:p>
            <a:pPr>
              <a:lnSpc>
                <a:spcPct val="150000"/>
              </a:lnSpc>
              <a:spcBef>
                <a:spcPts val="0"/>
              </a:spcBef>
              <a:buFont typeface="Arial" pitchFamily="34" charset="0"/>
              <a:buChar char="•"/>
            </a:pPr>
            <a:r>
              <a:rPr lang="en-US" sz="2800" dirty="0" smtClean="0">
                <a:solidFill>
                  <a:schemeClr val="accent3">
                    <a:lumMod val="50000"/>
                  </a:schemeClr>
                </a:solidFill>
                <a:latin typeface="Times New Roman" pitchFamily="18" charset="0"/>
                <a:cs typeface="Times New Roman" pitchFamily="18" charset="0"/>
              </a:rPr>
              <a:t>High </a:t>
            </a:r>
            <a:r>
              <a:rPr lang="en-US" sz="2800" dirty="0">
                <a:solidFill>
                  <a:schemeClr val="accent3">
                    <a:lumMod val="50000"/>
                  </a:schemeClr>
                </a:solidFill>
                <a:latin typeface="Times New Roman" pitchFamily="18" charset="0"/>
                <a:cs typeface="Times New Roman" pitchFamily="18" charset="0"/>
              </a:rPr>
              <a:t>specific </a:t>
            </a:r>
            <a:r>
              <a:rPr lang="en-US" sz="2800" dirty="0" smtClean="0">
                <a:solidFill>
                  <a:schemeClr val="accent3">
                    <a:lumMod val="50000"/>
                  </a:schemeClr>
                </a:solidFill>
                <a:latin typeface="Times New Roman" pitchFamily="18" charset="0"/>
                <a:cs typeface="Times New Roman" pitchFamily="18" charset="0"/>
              </a:rPr>
              <a:t>strength</a:t>
            </a:r>
            <a:endParaRPr lang="en-US" sz="2800" dirty="0">
              <a:solidFill>
                <a:schemeClr val="accent3">
                  <a:lumMod val="50000"/>
                </a:schemeClr>
              </a:solidFill>
              <a:latin typeface="Times New Roman" pitchFamily="18" charset="0"/>
              <a:cs typeface="Times New Roman" pitchFamily="18" charset="0"/>
            </a:endParaRPr>
          </a:p>
          <a:p>
            <a:pPr>
              <a:lnSpc>
                <a:spcPct val="150000"/>
              </a:lnSpc>
              <a:spcBef>
                <a:spcPts val="0"/>
              </a:spcBef>
              <a:buFont typeface="Arial" pitchFamily="34" charset="0"/>
              <a:buChar char="•"/>
            </a:pPr>
            <a:r>
              <a:rPr lang="en-US" sz="2800" dirty="0" smtClean="0">
                <a:solidFill>
                  <a:schemeClr val="accent3">
                    <a:lumMod val="50000"/>
                  </a:schemeClr>
                </a:solidFill>
                <a:latin typeface="Times New Roman" pitchFamily="18" charset="0"/>
                <a:cs typeface="Times New Roman" pitchFamily="18" charset="0"/>
              </a:rPr>
              <a:t>Renewable </a:t>
            </a:r>
            <a:r>
              <a:rPr lang="en-US" sz="2800" dirty="0">
                <a:solidFill>
                  <a:schemeClr val="accent3">
                    <a:lumMod val="50000"/>
                  </a:schemeClr>
                </a:solidFill>
                <a:latin typeface="Times New Roman" pitchFamily="18" charset="0"/>
                <a:cs typeface="Times New Roman" pitchFamily="18" charset="0"/>
              </a:rPr>
              <a:t>resource </a:t>
            </a:r>
          </a:p>
          <a:p>
            <a:pPr>
              <a:lnSpc>
                <a:spcPct val="150000"/>
              </a:lnSpc>
              <a:spcBef>
                <a:spcPts val="0"/>
              </a:spcBef>
              <a:buFont typeface="Arial" pitchFamily="34" charset="0"/>
              <a:buChar char="•"/>
            </a:pPr>
            <a:r>
              <a:rPr lang="en-US" sz="2800" dirty="0" smtClean="0">
                <a:solidFill>
                  <a:schemeClr val="accent3">
                    <a:lumMod val="50000"/>
                  </a:schemeClr>
                </a:solidFill>
                <a:latin typeface="Times New Roman" pitchFamily="18" charset="0"/>
                <a:cs typeface="Times New Roman" pitchFamily="18" charset="0"/>
              </a:rPr>
              <a:t>Biodegradable </a:t>
            </a:r>
            <a:endParaRPr lang="en-US" sz="2800" dirty="0">
              <a:solidFill>
                <a:schemeClr val="accent3">
                  <a:lumMod val="50000"/>
                </a:schemeClr>
              </a:solidFill>
              <a:latin typeface="Times New Roman" pitchFamily="18" charset="0"/>
              <a:cs typeface="Times New Roman" pitchFamily="18" charset="0"/>
            </a:endParaRPr>
          </a:p>
          <a:p>
            <a:pPr>
              <a:lnSpc>
                <a:spcPct val="150000"/>
              </a:lnSpc>
              <a:spcBef>
                <a:spcPts val="0"/>
              </a:spcBef>
              <a:buFont typeface="Arial" pitchFamily="34" charset="0"/>
              <a:buChar char="•"/>
            </a:pPr>
            <a:r>
              <a:rPr lang="en-US" sz="2800" dirty="0" smtClean="0">
                <a:solidFill>
                  <a:schemeClr val="accent3">
                    <a:lumMod val="50000"/>
                  </a:schemeClr>
                </a:solidFill>
                <a:latin typeface="Times New Roman" pitchFamily="18" charset="0"/>
                <a:cs typeface="Times New Roman" pitchFamily="18" charset="0"/>
              </a:rPr>
              <a:t>Thermal </a:t>
            </a:r>
            <a:r>
              <a:rPr lang="en-US" sz="2800" dirty="0">
                <a:solidFill>
                  <a:schemeClr val="accent3">
                    <a:lumMod val="50000"/>
                  </a:schemeClr>
                </a:solidFill>
                <a:latin typeface="Times New Roman" pitchFamily="18" charset="0"/>
                <a:cs typeface="Times New Roman" pitchFamily="18" charset="0"/>
              </a:rPr>
              <a:t>and </a:t>
            </a:r>
            <a:r>
              <a:rPr lang="en-US" sz="2800" dirty="0" smtClean="0">
                <a:solidFill>
                  <a:schemeClr val="accent3">
                    <a:lumMod val="50000"/>
                  </a:schemeClr>
                </a:solidFill>
                <a:latin typeface="Times New Roman" pitchFamily="18" charset="0"/>
                <a:cs typeface="Times New Roman" pitchFamily="18" charset="0"/>
              </a:rPr>
              <a:t>acoustic insulation</a:t>
            </a:r>
            <a:endParaRPr lang="en-US" sz="2800" dirty="0">
              <a:solidFill>
                <a:schemeClr val="accent3">
                  <a:lumMod val="50000"/>
                </a:schemeClr>
              </a:solidFill>
              <a:latin typeface="Times New Roman" pitchFamily="18" charset="0"/>
              <a:cs typeface="Times New Roman" pitchFamily="18" charset="0"/>
            </a:endParaRPr>
          </a:p>
        </p:txBody>
      </p:sp>
      <p:sp>
        <p:nvSpPr>
          <p:cNvPr id="4" name="Rectangle 3"/>
          <p:cNvSpPr/>
          <p:nvPr/>
        </p:nvSpPr>
        <p:spPr>
          <a:xfrm>
            <a:off x="2286000" y="381000"/>
            <a:ext cx="4572000" cy="1569660"/>
          </a:xfrm>
          <a:prstGeom prst="rect">
            <a:avLst/>
          </a:prstGeom>
        </p:spPr>
        <p:txBody>
          <a:bodyPr wrap="square">
            <a:spAutoFit/>
          </a:bodyPr>
          <a:lstStyle/>
          <a:p>
            <a:endParaRPr lang="en-US" b="1" dirty="0" smtClean="0">
              <a:solidFill>
                <a:schemeClr val="accent3">
                  <a:lumMod val="50000"/>
                </a:schemeClr>
              </a:solidFill>
              <a:latin typeface="Times New Roman" pitchFamily="18" charset="0"/>
              <a:cs typeface="Times New Roman" pitchFamily="18" charset="0"/>
            </a:endParaRPr>
          </a:p>
          <a:p>
            <a:r>
              <a:rPr lang="en-US" sz="3600" b="1" dirty="0" smtClean="0">
                <a:solidFill>
                  <a:schemeClr val="accent3">
                    <a:lumMod val="50000"/>
                  </a:schemeClr>
                </a:solidFill>
                <a:latin typeface="Times New Roman" pitchFamily="18" charset="0"/>
                <a:cs typeface="Times New Roman" pitchFamily="18" charset="0"/>
              </a:rPr>
              <a:t>Why Sisal Fiber? </a:t>
            </a:r>
            <a:r>
              <a:rPr lang="en-US" sz="3600" b="1" dirty="0" smtClean="0">
                <a:solidFill>
                  <a:schemeClr val="accent3">
                    <a:lumMod val="50000"/>
                  </a:schemeClr>
                </a:solidFill>
                <a:latin typeface="Arial" charset="0"/>
              </a:rPr>
              <a:t/>
            </a:r>
            <a:br>
              <a:rPr lang="en-US" sz="3600" b="1" dirty="0" smtClean="0">
                <a:solidFill>
                  <a:schemeClr val="accent3">
                    <a:lumMod val="50000"/>
                  </a:schemeClr>
                </a:solidFill>
                <a:latin typeface="Arial" charset="0"/>
              </a:rPr>
            </a:br>
            <a:endParaRPr lang="en-IN" sz="3600" dirty="0"/>
          </a:p>
        </p:txBody>
      </p:sp>
      <p:pic>
        <p:nvPicPr>
          <p:cNvPr id="5" name="Picture 4"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050696" y="5105400"/>
            <a:ext cx="1093304" cy="17526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0"/>
            <a:ext cx="5943600" cy="1981200"/>
          </a:xfrm>
        </p:spPr>
        <p:txBody>
          <a:bodyPr>
            <a:normAutofit fontScale="90000"/>
          </a:bodyPr>
          <a:lstStyle/>
          <a:p>
            <a:r>
              <a:rPr lang="en-US" b="1" dirty="0" smtClean="0">
                <a:solidFill>
                  <a:schemeClr val="accent6">
                    <a:lumMod val="75000"/>
                  </a:schemeClr>
                </a:solidFill>
                <a:latin typeface="Times New Roman" pitchFamily="18" charset="0"/>
                <a:cs typeface="Times New Roman" pitchFamily="18" charset="0"/>
              </a:rPr>
              <a:t>            </a:t>
            </a:r>
            <a:br>
              <a:rPr lang="en-US" b="1" dirty="0" smtClean="0">
                <a:solidFill>
                  <a:schemeClr val="accent6">
                    <a:lumMod val="75000"/>
                  </a:schemeClr>
                </a:solidFill>
                <a:latin typeface="Times New Roman" pitchFamily="18" charset="0"/>
                <a:cs typeface="Times New Roman" pitchFamily="18" charset="0"/>
              </a:rPr>
            </a:br>
            <a:r>
              <a:rPr lang="en-US" b="1" dirty="0" smtClean="0">
                <a:solidFill>
                  <a:schemeClr val="accent6">
                    <a:lumMod val="75000"/>
                  </a:schemeClr>
                </a:solidFill>
                <a:latin typeface="Times New Roman" pitchFamily="18" charset="0"/>
                <a:cs typeface="Times New Roman" pitchFamily="18" charset="0"/>
              </a:rPr>
              <a:t/>
            </a:r>
            <a:br>
              <a:rPr lang="en-US" b="1" dirty="0" smtClean="0">
                <a:solidFill>
                  <a:schemeClr val="accent6">
                    <a:lumMod val="75000"/>
                  </a:schemeClr>
                </a:solidFill>
                <a:latin typeface="Times New Roman" pitchFamily="18" charset="0"/>
                <a:cs typeface="Times New Roman" pitchFamily="18" charset="0"/>
              </a:rPr>
            </a:br>
            <a:r>
              <a:rPr lang="en-US" b="1" dirty="0" smtClean="0">
                <a:solidFill>
                  <a:schemeClr val="accent6">
                    <a:lumMod val="75000"/>
                  </a:schemeClr>
                </a:solidFill>
                <a:latin typeface="Times New Roman" pitchFamily="18" charset="0"/>
                <a:cs typeface="Times New Roman" pitchFamily="18" charset="0"/>
              </a:rPr>
              <a:t/>
            </a:r>
            <a:br>
              <a:rPr lang="en-US" b="1" dirty="0" smtClean="0">
                <a:solidFill>
                  <a:schemeClr val="accent6">
                    <a:lumMod val="75000"/>
                  </a:schemeClr>
                </a:solidFill>
                <a:latin typeface="Times New Roman" pitchFamily="18" charset="0"/>
                <a:cs typeface="Times New Roman" pitchFamily="18" charset="0"/>
              </a:rPr>
            </a:br>
            <a:r>
              <a:rPr lang="en-US" b="1" dirty="0" smtClean="0">
                <a:solidFill>
                  <a:schemeClr val="accent6">
                    <a:lumMod val="75000"/>
                  </a:schemeClr>
                </a:solidFill>
                <a:latin typeface="Times New Roman" pitchFamily="18" charset="0"/>
                <a:cs typeface="Times New Roman" pitchFamily="18" charset="0"/>
              </a:rPr>
              <a:t/>
            </a:r>
            <a:br>
              <a:rPr lang="en-US" b="1" dirty="0" smtClean="0">
                <a:solidFill>
                  <a:schemeClr val="accent6">
                    <a:lumMod val="75000"/>
                  </a:schemeClr>
                </a:solidFill>
                <a:latin typeface="Times New Roman" pitchFamily="18" charset="0"/>
                <a:cs typeface="Times New Roman" pitchFamily="18" charset="0"/>
              </a:rPr>
            </a:br>
            <a:r>
              <a:rPr lang="en-US" b="1" dirty="0" smtClean="0">
                <a:solidFill>
                  <a:schemeClr val="accent6">
                    <a:lumMod val="75000"/>
                  </a:schemeClr>
                </a:solidFill>
                <a:latin typeface="Times New Roman" pitchFamily="18" charset="0"/>
                <a:cs typeface="Times New Roman" pitchFamily="18" charset="0"/>
              </a:rPr>
              <a:t> </a:t>
            </a:r>
            <a:br>
              <a:rPr lang="en-US" b="1" dirty="0" smtClean="0">
                <a:solidFill>
                  <a:schemeClr val="accent6">
                    <a:lumMod val="75000"/>
                  </a:schemeClr>
                </a:solidFill>
                <a:latin typeface="Times New Roman" pitchFamily="18" charset="0"/>
                <a:cs typeface="Times New Roman" pitchFamily="18" charset="0"/>
              </a:rPr>
            </a:br>
            <a:r>
              <a:rPr lang="en-US" b="1" dirty="0" smtClean="0">
                <a:solidFill>
                  <a:schemeClr val="accent6">
                    <a:lumMod val="75000"/>
                  </a:schemeClr>
                </a:solidFill>
                <a:latin typeface="Times New Roman" pitchFamily="18" charset="0"/>
                <a:cs typeface="Times New Roman" pitchFamily="18" charset="0"/>
              </a:rPr>
              <a:t/>
            </a:r>
            <a:br>
              <a:rPr lang="en-US" b="1" dirty="0" smtClean="0">
                <a:solidFill>
                  <a:schemeClr val="accent6">
                    <a:lumMod val="75000"/>
                  </a:schemeClr>
                </a:solidFill>
                <a:latin typeface="Times New Roman" pitchFamily="18" charset="0"/>
                <a:cs typeface="Times New Roman" pitchFamily="18" charset="0"/>
              </a:rPr>
            </a:br>
            <a:r>
              <a:rPr lang="en-US" b="1" dirty="0" smtClean="0">
                <a:solidFill>
                  <a:schemeClr val="accent3">
                    <a:lumMod val="50000"/>
                  </a:schemeClr>
                </a:solidFill>
                <a:latin typeface="Times New Roman" pitchFamily="18" charset="0"/>
                <a:cs typeface="Times New Roman" pitchFamily="18" charset="0"/>
              </a:rPr>
              <a:t>      Why Sisal Fiber? </a:t>
            </a:r>
            <a:r>
              <a:rPr lang="en-US" b="1" dirty="0" smtClean="0">
                <a:solidFill>
                  <a:schemeClr val="accent3">
                    <a:lumMod val="50000"/>
                  </a:schemeClr>
                </a:solidFill>
                <a:latin typeface="Arial" charset="0"/>
              </a:rPr>
              <a:t/>
            </a:r>
            <a:br>
              <a:rPr lang="en-US" b="1" dirty="0" smtClean="0">
                <a:solidFill>
                  <a:schemeClr val="accent3">
                    <a:lumMod val="50000"/>
                  </a:schemeClr>
                </a:solidFill>
                <a:latin typeface="Arial" charset="0"/>
              </a:rPr>
            </a:br>
            <a:endParaRPr lang="en-IN" dirty="0">
              <a:solidFill>
                <a:schemeClr val="accent3">
                  <a:lumMod val="50000"/>
                </a:schemeClr>
              </a:solidFill>
            </a:endParaRPr>
          </a:p>
        </p:txBody>
      </p:sp>
      <p:sp>
        <p:nvSpPr>
          <p:cNvPr id="3" name="Content Placeholder 2"/>
          <p:cNvSpPr>
            <a:spLocks noGrp="1"/>
          </p:cNvSpPr>
          <p:nvPr>
            <p:ph idx="1"/>
          </p:nvPr>
        </p:nvSpPr>
        <p:spPr>
          <a:xfrm>
            <a:off x="457200" y="1676400"/>
            <a:ext cx="5943600" cy="3886200"/>
          </a:xfrm>
        </p:spPr>
        <p:txBody>
          <a:bodyPr>
            <a:normAutofit fontScale="92500" lnSpcReduction="20000"/>
          </a:bodyPr>
          <a:lstStyle/>
          <a:p>
            <a:pPr marL="457200" indent="-457200" algn="just">
              <a:lnSpc>
                <a:spcPct val="115000"/>
              </a:lnSpc>
              <a:buBlip>
                <a:blip r:embed="rId2"/>
              </a:buBlip>
            </a:pPr>
            <a:endParaRPr lang="en-US" sz="2800" dirty="0" smtClean="0">
              <a:solidFill>
                <a:srgbClr val="7030A0"/>
              </a:solidFill>
              <a:latin typeface="Times New Roman" pitchFamily="18" charset="0"/>
              <a:cs typeface="Times New Roman" pitchFamily="18" charset="0"/>
            </a:endParaRPr>
          </a:p>
          <a:p>
            <a:pPr marL="457200" indent="-457200" algn="just">
              <a:lnSpc>
                <a:spcPct val="115000"/>
              </a:lnSpc>
            </a:pPr>
            <a:r>
              <a:rPr lang="en-US" sz="3000" dirty="0" err="1" smtClean="0">
                <a:solidFill>
                  <a:schemeClr val="accent3">
                    <a:lumMod val="50000"/>
                  </a:schemeClr>
                </a:solidFill>
                <a:latin typeface="Times New Roman" pitchFamily="18" charset="0"/>
                <a:cs typeface="Times New Roman" pitchFamily="18" charset="0"/>
              </a:rPr>
              <a:t>Xerophyte</a:t>
            </a:r>
            <a:r>
              <a:rPr lang="en-US" sz="3000" dirty="0" smtClean="0">
                <a:solidFill>
                  <a:schemeClr val="accent3">
                    <a:lumMod val="50000"/>
                  </a:schemeClr>
                </a:solidFill>
                <a:latin typeface="Times New Roman" pitchFamily="18" charset="0"/>
                <a:cs typeface="Times New Roman" pitchFamily="18" charset="0"/>
              </a:rPr>
              <a:t>.</a:t>
            </a:r>
          </a:p>
          <a:p>
            <a:pPr marL="457200" indent="-457200" algn="just">
              <a:lnSpc>
                <a:spcPct val="115000"/>
              </a:lnSpc>
            </a:pPr>
            <a:r>
              <a:rPr lang="en-US" sz="3000" dirty="0" smtClean="0">
                <a:solidFill>
                  <a:schemeClr val="accent3">
                    <a:lumMod val="50000"/>
                  </a:schemeClr>
                </a:solidFill>
                <a:latin typeface="Times New Roman" pitchFamily="18" charset="0"/>
                <a:cs typeface="Times New Roman" pitchFamily="18" charset="0"/>
              </a:rPr>
              <a:t>Abundantly grown in wastelands and conserve soil.</a:t>
            </a:r>
          </a:p>
          <a:p>
            <a:pPr marL="457200" indent="-457200" algn="just">
              <a:lnSpc>
                <a:spcPct val="115000"/>
              </a:lnSpc>
            </a:pPr>
            <a:r>
              <a:rPr lang="en-US" sz="3000" dirty="0" smtClean="0">
                <a:solidFill>
                  <a:schemeClr val="accent3">
                    <a:lumMod val="50000"/>
                  </a:schemeClr>
                </a:solidFill>
                <a:latin typeface="Times New Roman" pitchFamily="18" charset="0"/>
                <a:cs typeface="Times New Roman" pitchFamily="18" charset="0"/>
              </a:rPr>
              <a:t>Requires Minimum Maintenance </a:t>
            </a:r>
          </a:p>
          <a:p>
            <a:pPr marL="457200" indent="-457200" algn="just">
              <a:lnSpc>
                <a:spcPct val="115000"/>
              </a:lnSpc>
            </a:pPr>
            <a:r>
              <a:rPr lang="en-US" sz="3000" dirty="0" smtClean="0">
                <a:solidFill>
                  <a:schemeClr val="accent3">
                    <a:lumMod val="50000"/>
                  </a:schemeClr>
                </a:solidFill>
                <a:latin typeface="Times New Roman" pitchFamily="18" charset="0"/>
                <a:cs typeface="Times New Roman" pitchFamily="18" charset="0"/>
              </a:rPr>
              <a:t>Bio renewable material. </a:t>
            </a:r>
          </a:p>
          <a:p>
            <a:pPr marL="457200" indent="-457200" algn="just">
              <a:lnSpc>
                <a:spcPct val="115000"/>
              </a:lnSpc>
            </a:pPr>
            <a:r>
              <a:rPr lang="en-US" sz="3000" dirty="0" smtClean="0">
                <a:solidFill>
                  <a:schemeClr val="accent3">
                    <a:lumMod val="50000"/>
                  </a:schemeClr>
                </a:solidFill>
                <a:latin typeface="Times New Roman" pitchFamily="18" charset="0"/>
                <a:cs typeface="Times New Roman" pitchFamily="18" charset="0"/>
              </a:rPr>
              <a:t>Withstands many agro-ecological conditions. </a:t>
            </a:r>
          </a:p>
        </p:txBody>
      </p:sp>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1600200"/>
            <a:ext cx="5943600" cy="990600"/>
          </a:xfrm>
        </p:spPr>
        <p:txBody>
          <a:bodyPr>
            <a:normAutofit fontScale="90000"/>
          </a:bodyPr>
          <a:lstStyle/>
          <a:p>
            <a:r>
              <a:rPr lang="en-US" b="1" dirty="0" smtClean="0">
                <a:solidFill>
                  <a:schemeClr val="accent3">
                    <a:lumMod val="50000"/>
                  </a:schemeClr>
                </a:solidFill>
                <a:latin typeface="Times New Roman" pitchFamily="18" charset="0"/>
                <a:cs typeface="Times New Roman" pitchFamily="18" charset="0"/>
              </a:rPr>
              <a:t>Why Sisal Fiber? </a:t>
            </a:r>
            <a:r>
              <a:rPr lang="en-US" b="1" dirty="0" smtClean="0">
                <a:solidFill>
                  <a:schemeClr val="accent3">
                    <a:lumMod val="50000"/>
                  </a:schemeClr>
                </a:solidFill>
                <a:latin typeface="Arial" charset="0"/>
              </a:rPr>
              <a:t/>
            </a:r>
            <a:br>
              <a:rPr lang="en-US" b="1" dirty="0" smtClean="0">
                <a:solidFill>
                  <a:schemeClr val="accent3">
                    <a:lumMod val="50000"/>
                  </a:schemeClr>
                </a:solidFill>
                <a:latin typeface="Arial" charset="0"/>
              </a:rPr>
            </a:br>
            <a:endParaRPr lang="en-IN" dirty="0"/>
          </a:p>
        </p:txBody>
      </p:sp>
      <p:sp>
        <p:nvSpPr>
          <p:cNvPr id="3" name="Content Placeholder 2"/>
          <p:cNvSpPr>
            <a:spLocks noGrp="1"/>
          </p:cNvSpPr>
          <p:nvPr>
            <p:ph idx="1"/>
          </p:nvPr>
        </p:nvSpPr>
        <p:spPr>
          <a:xfrm>
            <a:off x="457200" y="2209800"/>
            <a:ext cx="8229600" cy="4114800"/>
          </a:xfrm>
        </p:spPr>
        <p:txBody>
          <a:bodyPr>
            <a:normAutofit fontScale="92500"/>
          </a:bodyPr>
          <a:lstStyle/>
          <a:p>
            <a:pPr marL="457200" indent="-457200" algn="just">
              <a:lnSpc>
                <a:spcPct val="115000"/>
              </a:lnSpc>
              <a:buFont typeface="Arial" pitchFamily="34" charset="0"/>
              <a:buChar char="•"/>
            </a:pPr>
            <a:r>
              <a:rPr lang="en-US" sz="3000" dirty="0" smtClean="0">
                <a:solidFill>
                  <a:schemeClr val="accent3">
                    <a:lumMod val="50000"/>
                  </a:schemeClr>
                </a:solidFill>
                <a:latin typeface="Times New Roman" pitchFamily="18" charset="0"/>
                <a:cs typeface="Times New Roman" pitchFamily="18" charset="0"/>
              </a:rPr>
              <a:t>Continuous fibre production  for 6 - 8 years. </a:t>
            </a:r>
          </a:p>
          <a:p>
            <a:pPr marL="457200" indent="-457200" algn="just">
              <a:lnSpc>
                <a:spcPct val="115000"/>
              </a:lnSpc>
              <a:buFont typeface="Arial" pitchFamily="34" charset="0"/>
              <a:buChar char="•"/>
            </a:pPr>
            <a:r>
              <a:rPr lang="en-US" sz="3000" dirty="0" smtClean="0">
                <a:solidFill>
                  <a:schemeClr val="accent3">
                    <a:lumMod val="50000"/>
                  </a:schemeClr>
                </a:solidFill>
                <a:latin typeface="Times New Roman" pitchFamily="18" charset="0"/>
                <a:cs typeface="Times New Roman" pitchFamily="18" charset="0"/>
              </a:rPr>
              <a:t>Require no fertilizers, herbicides or insecticides. </a:t>
            </a:r>
          </a:p>
          <a:p>
            <a:pPr marL="457200" indent="-457200" algn="just">
              <a:lnSpc>
                <a:spcPct val="115000"/>
              </a:lnSpc>
              <a:buFont typeface="Arial" pitchFamily="34" charset="0"/>
              <a:buChar char="•"/>
            </a:pPr>
            <a:r>
              <a:rPr lang="en-US" sz="3000" dirty="0" smtClean="0">
                <a:solidFill>
                  <a:schemeClr val="accent3">
                    <a:lumMod val="50000"/>
                  </a:schemeClr>
                </a:solidFill>
                <a:latin typeface="Times New Roman" pitchFamily="18" charset="0"/>
                <a:cs typeface="Times New Roman" pitchFamily="18" charset="0"/>
              </a:rPr>
              <a:t>Largest export potential for ropes and binder twine.</a:t>
            </a:r>
          </a:p>
          <a:p>
            <a:pPr marL="457200" indent="-457200" algn="just">
              <a:lnSpc>
                <a:spcPct val="115000"/>
              </a:lnSpc>
              <a:buFont typeface="Arial" pitchFamily="34" charset="0"/>
              <a:buChar char="•"/>
            </a:pPr>
            <a:r>
              <a:rPr lang="en-US" sz="3000" dirty="0" smtClean="0">
                <a:solidFill>
                  <a:schemeClr val="accent3">
                    <a:lumMod val="50000"/>
                  </a:schemeClr>
                </a:solidFill>
                <a:latin typeface="Times New Roman" pitchFamily="18" charset="0"/>
                <a:cs typeface="Times New Roman" pitchFamily="18" charset="0"/>
              </a:rPr>
              <a:t>Excellent engineering properties (light weight, high strength). </a:t>
            </a:r>
          </a:p>
          <a:p>
            <a:pPr marL="457200" indent="-457200" algn="just">
              <a:lnSpc>
                <a:spcPct val="115000"/>
              </a:lnSpc>
              <a:buFont typeface="Arial" pitchFamily="34" charset="0"/>
              <a:buChar char="•"/>
            </a:pPr>
            <a:r>
              <a:rPr lang="en-US" sz="3000" dirty="0" smtClean="0">
                <a:solidFill>
                  <a:schemeClr val="accent3">
                    <a:lumMod val="50000"/>
                  </a:schemeClr>
                </a:solidFill>
                <a:latin typeface="Times New Roman" pitchFamily="18" charset="0"/>
                <a:cs typeface="Times New Roman" pitchFamily="18" charset="0"/>
              </a:rPr>
              <a:t>Compete with high end engineering product </a:t>
            </a:r>
          </a:p>
          <a:p>
            <a:pPr marL="457200" indent="-457200" algn="just">
              <a:lnSpc>
                <a:spcPct val="115000"/>
              </a:lnSpc>
              <a:buNone/>
            </a:pPr>
            <a:r>
              <a:rPr lang="en-US" sz="3000" dirty="0" smtClean="0">
                <a:solidFill>
                  <a:schemeClr val="accent3">
                    <a:lumMod val="50000"/>
                  </a:schemeClr>
                </a:solidFill>
                <a:latin typeface="Times New Roman" pitchFamily="18" charset="0"/>
                <a:cs typeface="Times New Roman" pitchFamily="18" charset="0"/>
              </a:rPr>
              <a:t>     while having tremendous employment potential. </a:t>
            </a:r>
          </a:p>
          <a:p>
            <a:endParaRPr lang="en-IN" dirty="0" smtClean="0"/>
          </a:p>
          <a:p>
            <a:endParaRPr lang="en-IN" dirty="0"/>
          </a:p>
        </p:txBody>
      </p:sp>
      <p:pic>
        <p:nvPicPr>
          <p:cNvPr id="5" name="Picture 4"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r>
              <a:rPr lang="en-US" sz="4000" b="1" dirty="0" smtClean="0">
                <a:solidFill>
                  <a:schemeClr val="accent3">
                    <a:lumMod val="50000"/>
                  </a:schemeClr>
                </a:solidFill>
                <a:effectLst>
                  <a:outerShdw blurRad="38100" dist="38100" dir="2700000" algn="tl">
                    <a:srgbClr val="FFFFFF"/>
                  </a:outerShdw>
                </a:effectLst>
                <a:latin typeface="Times New Roman" pitchFamily="18" charset="0"/>
                <a:cs typeface="Times New Roman" pitchFamily="18" charset="0"/>
              </a:rPr>
              <a:t>SISAL FIBRE EXTRACTION</a:t>
            </a:r>
            <a:endParaRPr lang="en-IN" sz="4000" b="1" dirty="0">
              <a:solidFill>
                <a:schemeClr val="accent3">
                  <a:lumMod val="50000"/>
                </a:schemeClr>
              </a:solidFill>
              <a:latin typeface="Times New Roman" pitchFamily="18" charset="0"/>
              <a:cs typeface="Times New Roman" pitchFamily="18" charset="0"/>
            </a:endParaRPr>
          </a:p>
        </p:txBody>
      </p:sp>
      <p:sp>
        <p:nvSpPr>
          <p:cNvPr id="4" name="Rectangle 62"/>
          <p:cNvSpPr>
            <a:spLocks noGrp="1" noChangeArrowheads="1"/>
          </p:cNvSpPr>
          <p:nvPr>
            <p:ph idx="1"/>
          </p:nvPr>
        </p:nvSpPr>
        <p:spPr bwMode="auto">
          <a:xfrm>
            <a:off x="381000" y="1447800"/>
            <a:ext cx="4648200" cy="4758226"/>
          </a:xfrm>
          <a:prstGeom prst="rect">
            <a:avLst/>
          </a:prstGeom>
          <a:noFill/>
          <a:ln w="9525">
            <a:noFill/>
            <a:miter lim="800000"/>
            <a:headEnd/>
            <a:tailEnd/>
          </a:ln>
          <a:effectLst/>
        </p:spPr>
        <p:txBody>
          <a:bodyPr wrap="square">
            <a:spAutoFit/>
          </a:bodyPr>
          <a:lstStyle/>
          <a:p>
            <a:pPr>
              <a:lnSpc>
                <a:spcPct val="80000"/>
              </a:lnSpc>
              <a:spcBef>
                <a:spcPct val="20000"/>
              </a:spcBef>
              <a:buNone/>
            </a:pPr>
            <a:r>
              <a:rPr lang="en-US" sz="2400" b="1" dirty="0">
                <a:solidFill>
                  <a:srgbClr val="C00000"/>
                </a:solidFill>
                <a:latin typeface="Times New Roman" pitchFamily="18" charset="0"/>
                <a:cs typeface="Times New Roman" pitchFamily="18" charset="0"/>
              </a:rPr>
              <a:t>Manual Process – </a:t>
            </a:r>
            <a:r>
              <a:rPr lang="en-US" sz="2400" b="1" dirty="0" smtClean="0">
                <a:solidFill>
                  <a:srgbClr val="C00000"/>
                </a:solidFill>
                <a:latin typeface="Times New Roman" pitchFamily="18" charset="0"/>
                <a:cs typeface="Times New Roman" pitchFamily="18" charset="0"/>
              </a:rPr>
              <a:t>Retting</a:t>
            </a:r>
          </a:p>
          <a:p>
            <a:pPr>
              <a:lnSpc>
                <a:spcPct val="80000"/>
              </a:lnSpc>
              <a:spcBef>
                <a:spcPct val="20000"/>
              </a:spcBef>
              <a:buNone/>
            </a:pPr>
            <a:endParaRPr lang="en-US" sz="2400" b="1" dirty="0" smtClean="0">
              <a:solidFill>
                <a:srgbClr val="C00000"/>
              </a:solidFill>
              <a:latin typeface="Times New Roman" pitchFamily="18" charset="0"/>
              <a:cs typeface="Times New Roman" pitchFamily="18" charset="0"/>
            </a:endParaRPr>
          </a:p>
          <a:p>
            <a:pPr>
              <a:lnSpc>
                <a:spcPct val="80000"/>
              </a:lnSpc>
              <a:buClr>
                <a:schemeClr val="accent5"/>
              </a:buClr>
              <a:buFont typeface="Arial" pitchFamily="34" charset="0"/>
              <a:buChar char="•"/>
            </a:pPr>
            <a:r>
              <a:rPr lang="en-US" sz="2000" b="1" dirty="0" smtClean="0">
                <a:solidFill>
                  <a:schemeClr val="tx2">
                    <a:lumMod val="75000"/>
                  </a:schemeClr>
                </a:solidFill>
                <a:latin typeface="Times New Roman" pitchFamily="18" charset="0"/>
                <a:cs typeface="Times New Roman" pitchFamily="18" charset="0"/>
              </a:rPr>
              <a:t>Microbial </a:t>
            </a:r>
            <a:r>
              <a:rPr lang="en-US" sz="2000" b="1" dirty="0">
                <a:solidFill>
                  <a:schemeClr val="tx2">
                    <a:lumMod val="75000"/>
                  </a:schemeClr>
                </a:solidFill>
                <a:latin typeface="Times New Roman" pitchFamily="18" charset="0"/>
                <a:cs typeface="Times New Roman" pitchFamily="18" charset="0"/>
              </a:rPr>
              <a:t>decomposition of sisal </a:t>
            </a:r>
            <a:r>
              <a:rPr lang="en-US" sz="2000" b="1" dirty="0" smtClean="0">
                <a:solidFill>
                  <a:schemeClr val="tx2">
                    <a:lumMod val="75000"/>
                  </a:schemeClr>
                </a:solidFill>
                <a:latin typeface="Times New Roman" pitchFamily="18" charset="0"/>
                <a:cs typeface="Times New Roman" pitchFamily="18" charset="0"/>
              </a:rPr>
              <a:t>leave</a:t>
            </a:r>
          </a:p>
          <a:p>
            <a:pPr marL="850900" lvl="2" indent="-393700" algn="just">
              <a:lnSpc>
                <a:spcPct val="80000"/>
              </a:lnSpc>
              <a:spcBef>
                <a:spcPct val="20000"/>
              </a:spcBef>
              <a:buClr>
                <a:srgbClr val="FFCC00"/>
              </a:buClr>
              <a:buFont typeface="Wingdings" pitchFamily="2" charset="2"/>
              <a:buNone/>
            </a:pPr>
            <a:endParaRPr lang="en-US" sz="2000" b="1" dirty="0">
              <a:solidFill>
                <a:schemeClr val="tx2">
                  <a:lumMod val="75000"/>
                </a:schemeClr>
              </a:solidFill>
              <a:latin typeface="Times New Roman" pitchFamily="18" charset="0"/>
              <a:cs typeface="Times New Roman" pitchFamily="18" charset="0"/>
            </a:endParaRPr>
          </a:p>
          <a:p>
            <a:pPr marL="115888" lvl="1" algn="just">
              <a:lnSpc>
                <a:spcPct val="80000"/>
              </a:lnSpc>
              <a:spcBef>
                <a:spcPct val="20000"/>
              </a:spcBef>
              <a:buClr>
                <a:srgbClr val="FFCC00"/>
              </a:buClr>
              <a:buFont typeface="Wingdings" pitchFamily="2" charset="2"/>
              <a:buNone/>
            </a:pPr>
            <a:r>
              <a:rPr lang="en-US" b="1" dirty="0" smtClean="0">
                <a:solidFill>
                  <a:srgbClr val="C00000"/>
                </a:solidFill>
                <a:latin typeface="Times New Roman" pitchFamily="18" charset="0"/>
                <a:cs typeface="Times New Roman" pitchFamily="18" charset="0"/>
              </a:rPr>
              <a:t>Boiling</a:t>
            </a:r>
          </a:p>
          <a:p>
            <a:pPr marL="115888" lvl="1" algn="just">
              <a:lnSpc>
                <a:spcPct val="80000"/>
              </a:lnSpc>
              <a:spcBef>
                <a:spcPct val="20000"/>
              </a:spcBef>
              <a:buClr>
                <a:srgbClr val="FFCC00"/>
              </a:buClr>
              <a:buFont typeface="Wingdings" pitchFamily="2" charset="2"/>
              <a:buNone/>
            </a:pPr>
            <a:endParaRPr lang="en-US" b="1" dirty="0" smtClean="0">
              <a:solidFill>
                <a:srgbClr val="C00000"/>
              </a:solidFill>
              <a:latin typeface="Times New Roman" pitchFamily="18" charset="0"/>
              <a:cs typeface="Times New Roman" pitchFamily="18" charset="0"/>
            </a:endParaRPr>
          </a:p>
          <a:p>
            <a:pPr marL="115888" lvl="1" algn="just">
              <a:lnSpc>
                <a:spcPct val="80000"/>
              </a:lnSpc>
              <a:buClr>
                <a:srgbClr val="0070C0"/>
              </a:buClr>
            </a:pPr>
            <a:r>
              <a:rPr lang="en-US" sz="2000" b="1" dirty="0" smtClean="0">
                <a:solidFill>
                  <a:schemeClr val="tx2">
                    <a:lumMod val="75000"/>
                  </a:schemeClr>
                </a:solidFill>
                <a:latin typeface="Times New Roman" pitchFamily="18" charset="0"/>
                <a:cs typeface="Times New Roman" pitchFamily="18" charset="0"/>
              </a:rPr>
              <a:t>Leaves are boiled </a:t>
            </a:r>
          </a:p>
          <a:p>
            <a:pPr marL="115888" lvl="1" algn="just">
              <a:lnSpc>
                <a:spcPct val="80000"/>
              </a:lnSpc>
              <a:buClr>
                <a:srgbClr val="0070C0"/>
              </a:buClr>
            </a:pPr>
            <a:r>
              <a:rPr lang="en-US" sz="2000" b="1" dirty="0" smtClean="0">
                <a:solidFill>
                  <a:schemeClr val="tx2">
                    <a:lumMod val="75000"/>
                  </a:schemeClr>
                </a:solidFill>
                <a:latin typeface="Times New Roman" pitchFamily="18" charset="0"/>
                <a:cs typeface="Times New Roman" pitchFamily="18" charset="0"/>
              </a:rPr>
              <a:t>Beating </a:t>
            </a:r>
          </a:p>
          <a:p>
            <a:pPr marL="115888" lvl="1" algn="just">
              <a:lnSpc>
                <a:spcPct val="80000"/>
              </a:lnSpc>
              <a:buClr>
                <a:srgbClr val="0070C0"/>
              </a:buClr>
            </a:pPr>
            <a:r>
              <a:rPr lang="en-US" sz="2000" b="1" dirty="0" smtClean="0">
                <a:solidFill>
                  <a:schemeClr val="tx2">
                    <a:lumMod val="75000"/>
                  </a:schemeClr>
                </a:solidFill>
                <a:latin typeface="Times New Roman" pitchFamily="18" charset="0"/>
                <a:cs typeface="Times New Roman" pitchFamily="18" charset="0"/>
              </a:rPr>
              <a:t>Washing and Sun drying</a:t>
            </a:r>
          </a:p>
          <a:p>
            <a:pPr marL="115888" lvl="1" algn="just">
              <a:lnSpc>
                <a:spcPct val="80000"/>
              </a:lnSpc>
              <a:spcBef>
                <a:spcPct val="20000"/>
              </a:spcBef>
              <a:buClr>
                <a:srgbClr val="FFCC00"/>
              </a:buClr>
              <a:buFont typeface="Wingdings" pitchFamily="2" charset="2"/>
              <a:buNone/>
            </a:pPr>
            <a:endParaRPr lang="en-US" b="1" dirty="0" smtClean="0">
              <a:solidFill>
                <a:srgbClr val="C00000"/>
              </a:solidFill>
              <a:latin typeface="Times New Roman" pitchFamily="18" charset="0"/>
              <a:cs typeface="Times New Roman" pitchFamily="18" charset="0"/>
            </a:endParaRPr>
          </a:p>
          <a:p>
            <a:pPr marL="115888" lvl="1" algn="just">
              <a:lnSpc>
                <a:spcPct val="80000"/>
              </a:lnSpc>
              <a:spcBef>
                <a:spcPct val="20000"/>
              </a:spcBef>
              <a:buClr>
                <a:srgbClr val="FFCC00"/>
              </a:buClr>
              <a:buFont typeface="Wingdings" pitchFamily="2" charset="2"/>
              <a:buNone/>
            </a:pPr>
            <a:r>
              <a:rPr lang="en-US" b="1" dirty="0" smtClean="0">
                <a:solidFill>
                  <a:srgbClr val="C00000"/>
                </a:solidFill>
                <a:latin typeface="Times New Roman" pitchFamily="18" charset="0"/>
                <a:cs typeface="Times New Roman" pitchFamily="18" charset="0"/>
              </a:rPr>
              <a:t>Mechanical</a:t>
            </a:r>
          </a:p>
          <a:p>
            <a:pPr marL="115888" lvl="1" algn="just">
              <a:lnSpc>
                <a:spcPct val="80000"/>
              </a:lnSpc>
              <a:spcBef>
                <a:spcPct val="20000"/>
              </a:spcBef>
              <a:buClr>
                <a:srgbClr val="FFCC00"/>
              </a:buClr>
              <a:buFont typeface="Wingdings" pitchFamily="2" charset="2"/>
              <a:buNone/>
            </a:pPr>
            <a:endParaRPr lang="en-US" b="1" dirty="0" smtClean="0">
              <a:solidFill>
                <a:srgbClr val="C00000"/>
              </a:solidFill>
              <a:latin typeface="Times New Roman" pitchFamily="18" charset="0"/>
              <a:cs typeface="Times New Roman" pitchFamily="18" charset="0"/>
            </a:endParaRPr>
          </a:p>
          <a:p>
            <a:pPr marL="115888" lvl="1" algn="just">
              <a:lnSpc>
                <a:spcPct val="80000"/>
              </a:lnSpc>
              <a:buClr>
                <a:schemeClr val="accent5"/>
              </a:buClr>
              <a:buFont typeface="Wingdings" pitchFamily="2" charset="2"/>
              <a:buChar char="§"/>
            </a:pPr>
            <a:r>
              <a:rPr lang="en-US" sz="2000" b="1" dirty="0" smtClean="0">
                <a:solidFill>
                  <a:schemeClr val="tx2">
                    <a:lumMod val="75000"/>
                  </a:schemeClr>
                </a:solidFill>
                <a:latin typeface="Times New Roman" pitchFamily="18" charset="0"/>
                <a:cs typeface="Times New Roman" pitchFamily="18" charset="0"/>
              </a:rPr>
              <a:t>By </a:t>
            </a:r>
            <a:r>
              <a:rPr lang="en-US" sz="2000" b="1" dirty="0" err="1">
                <a:solidFill>
                  <a:schemeClr val="tx2">
                    <a:lumMod val="75000"/>
                  </a:schemeClr>
                </a:solidFill>
                <a:latin typeface="Times New Roman" pitchFamily="18" charset="0"/>
                <a:cs typeface="Times New Roman" pitchFamily="18" charset="0"/>
              </a:rPr>
              <a:t>Raspador</a:t>
            </a:r>
            <a:r>
              <a:rPr lang="en-US" sz="2000" b="1" dirty="0">
                <a:solidFill>
                  <a:schemeClr val="tx2">
                    <a:lumMod val="75000"/>
                  </a:schemeClr>
                </a:solidFill>
                <a:latin typeface="Times New Roman" pitchFamily="18" charset="0"/>
                <a:cs typeface="Times New Roman" pitchFamily="18" charset="0"/>
              </a:rPr>
              <a:t> Machine </a:t>
            </a:r>
          </a:p>
          <a:p>
            <a:pPr marL="850900" lvl="2" indent="-393700" algn="just">
              <a:lnSpc>
                <a:spcPct val="80000"/>
              </a:lnSpc>
              <a:buClr>
                <a:schemeClr val="accent6">
                  <a:lumMod val="25000"/>
                </a:schemeClr>
              </a:buClr>
              <a:buNone/>
            </a:pPr>
            <a:r>
              <a:rPr lang="en-US" sz="2000" b="1" u="sng" dirty="0">
                <a:solidFill>
                  <a:schemeClr val="accent3">
                    <a:lumMod val="50000"/>
                  </a:schemeClr>
                </a:solidFill>
                <a:latin typeface="Times New Roman" pitchFamily="18" charset="0"/>
                <a:cs typeface="Times New Roman" pitchFamily="18" charset="0"/>
              </a:rPr>
              <a:t>Best method in all aspects</a:t>
            </a:r>
          </a:p>
        </p:txBody>
      </p:sp>
      <p:pic>
        <p:nvPicPr>
          <p:cNvPr id="5" name="Picture 63"/>
          <p:cNvPicPr>
            <a:picLocks noChangeAspect="1" noChangeArrowheads="1"/>
          </p:cNvPicPr>
          <p:nvPr/>
        </p:nvPicPr>
        <p:blipFill>
          <a:blip r:embed="rId2" cstate="print">
            <a:lum bright="6000"/>
          </a:blip>
          <a:srcRect/>
          <a:stretch>
            <a:fillRect/>
          </a:stretch>
        </p:blipFill>
        <p:spPr bwMode="auto">
          <a:xfrm>
            <a:off x="3886200" y="2895600"/>
            <a:ext cx="4038600" cy="3180477"/>
          </a:xfrm>
          <a:prstGeom prst="rect">
            <a:avLst/>
          </a:prstGeom>
          <a:noFill/>
          <a:ln w="9525">
            <a:solidFill>
              <a:schemeClr val="tx1"/>
            </a:solidFill>
            <a:miter lim="800000"/>
            <a:headEnd/>
            <a:tailEnd/>
          </a:ln>
        </p:spPr>
      </p:pic>
      <p:sp>
        <p:nvSpPr>
          <p:cNvPr id="6" name="Rectangle 5"/>
          <p:cNvSpPr/>
          <p:nvPr/>
        </p:nvSpPr>
        <p:spPr>
          <a:xfrm>
            <a:off x="5029200" y="6172200"/>
            <a:ext cx="2792944" cy="338554"/>
          </a:xfrm>
          <a:prstGeom prst="rect">
            <a:avLst/>
          </a:prstGeom>
        </p:spPr>
        <p:txBody>
          <a:bodyPr wrap="none">
            <a:spAutoFit/>
          </a:bodyPr>
          <a:lstStyle/>
          <a:p>
            <a:pPr marL="850900" lvl="2" indent="-393700" algn="just">
              <a:lnSpc>
                <a:spcPct val="80000"/>
              </a:lnSpc>
              <a:buClr>
                <a:schemeClr val="accent6">
                  <a:lumMod val="25000"/>
                </a:schemeClr>
              </a:buClr>
            </a:pPr>
            <a:r>
              <a:rPr lang="en-US" sz="2000" b="1" dirty="0" err="1" smtClean="0">
                <a:solidFill>
                  <a:schemeClr val="accent2">
                    <a:lumMod val="75000"/>
                  </a:schemeClr>
                </a:solidFill>
                <a:latin typeface="Times New Roman" pitchFamily="18" charset="0"/>
                <a:cs typeface="Times New Roman" pitchFamily="18" charset="0"/>
              </a:rPr>
              <a:t>Raspador</a:t>
            </a:r>
            <a:r>
              <a:rPr lang="en-US" sz="2000" b="1" dirty="0" smtClean="0">
                <a:solidFill>
                  <a:schemeClr val="accent2">
                    <a:lumMod val="75000"/>
                  </a:schemeClr>
                </a:solidFill>
                <a:latin typeface="Times New Roman" pitchFamily="18" charset="0"/>
                <a:cs typeface="Times New Roman" pitchFamily="18" charset="0"/>
              </a:rPr>
              <a:t> Machine </a:t>
            </a:r>
            <a:endParaRPr lang="en-US" sz="2000" b="1" dirty="0">
              <a:solidFill>
                <a:schemeClr val="accent2">
                  <a:lumMod val="75000"/>
                </a:schemeClr>
              </a:solidFill>
              <a:latin typeface="Times New Roman" pitchFamily="18" charset="0"/>
              <a:cs typeface="Times New Roman" pitchFamily="18" charset="0"/>
            </a:endParaRPr>
          </a:p>
        </p:txBody>
      </p:sp>
      <p:pic>
        <p:nvPicPr>
          <p:cNvPr id="7" name="Picture 6"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100_8883"/>
          <p:cNvPicPr>
            <a:picLocks noGrp="1"/>
          </p:cNvPicPr>
          <p:nvPr>
            <p:ph idx="1"/>
          </p:nvPr>
        </p:nvPicPr>
        <p:blipFill>
          <a:blip r:embed="rId2" cstate="print">
            <a:lum bright="12000"/>
          </a:blip>
          <a:srcRect/>
          <a:stretch>
            <a:fillRect/>
          </a:stretch>
        </p:blipFill>
        <p:spPr bwMode="auto">
          <a:xfrm>
            <a:off x="1295400" y="1905000"/>
            <a:ext cx="5759335" cy="4419600"/>
          </a:xfrm>
          <a:prstGeom prst="rect">
            <a:avLst/>
          </a:prstGeom>
          <a:noFill/>
          <a:ln w="9525">
            <a:noFill/>
            <a:miter lim="800000"/>
            <a:headEnd/>
            <a:tailEnd/>
          </a:ln>
        </p:spPr>
      </p:pic>
      <p:pic>
        <p:nvPicPr>
          <p:cNvPr id="5" name="Picture 4"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extLst>
      <p:ext uri="{BB962C8B-B14F-4D97-AF65-F5344CB8AC3E}">
        <p14:creationId xmlns:p14="http://schemas.microsoft.com/office/powerpoint/2010/main" val="2110517429"/>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066801"/>
            <a:ext cx="7620000" cy="5257800"/>
          </a:xfrm>
        </p:spPr>
        <p:txBody>
          <a:bodyPr/>
          <a:lstStyle/>
          <a:p>
            <a:r>
              <a:rPr lang="en-IN" sz="2800" dirty="0" smtClean="0">
                <a:solidFill>
                  <a:schemeClr val="accent3">
                    <a:lumMod val="50000"/>
                  </a:schemeClr>
                </a:solidFill>
                <a:latin typeface="Times New Roman" pitchFamily="18" charset="0"/>
                <a:cs typeface="Times New Roman" pitchFamily="18" charset="0"/>
              </a:rPr>
              <a:t>The </a:t>
            </a:r>
            <a:r>
              <a:rPr lang="en-IN" sz="2800" dirty="0" err="1" smtClean="0">
                <a:solidFill>
                  <a:schemeClr val="accent3">
                    <a:lumMod val="50000"/>
                  </a:schemeClr>
                </a:solidFill>
                <a:latin typeface="Times New Roman" pitchFamily="18" charset="0"/>
                <a:cs typeface="Times New Roman" pitchFamily="18" charset="0"/>
              </a:rPr>
              <a:t>raspador</a:t>
            </a:r>
            <a:r>
              <a:rPr lang="en-IN" sz="2800" dirty="0" smtClean="0">
                <a:solidFill>
                  <a:schemeClr val="accent3">
                    <a:lumMod val="50000"/>
                  </a:schemeClr>
                </a:solidFill>
                <a:latin typeface="Times New Roman" pitchFamily="18" charset="0"/>
                <a:cs typeface="Times New Roman" pitchFamily="18" charset="0"/>
              </a:rPr>
              <a:t> , run by electric motor is </a:t>
            </a:r>
            <a:r>
              <a:rPr lang="en-IN" sz="2800" dirty="0" err="1" smtClean="0">
                <a:solidFill>
                  <a:schemeClr val="accent3">
                    <a:lumMod val="50000"/>
                  </a:schemeClr>
                </a:solidFill>
                <a:latin typeface="Times New Roman" pitchFamily="18" charset="0"/>
                <a:cs typeface="Times New Roman" pitchFamily="18" charset="0"/>
              </a:rPr>
              <a:t>effecient</a:t>
            </a:r>
            <a:r>
              <a:rPr lang="en-IN" sz="2800" dirty="0" smtClean="0">
                <a:solidFill>
                  <a:schemeClr val="accent3">
                    <a:lumMod val="50000"/>
                  </a:schemeClr>
                </a:solidFill>
                <a:latin typeface="Times New Roman" pitchFamily="18" charset="0"/>
                <a:cs typeface="Times New Roman" pitchFamily="18" charset="0"/>
              </a:rPr>
              <a:t>, versatile, safe ,</a:t>
            </a:r>
            <a:r>
              <a:rPr lang="en-IN" sz="2800" dirty="0" err="1" smtClean="0">
                <a:solidFill>
                  <a:schemeClr val="accent3">
                    <a:lumMod val="50000"/>
                  </a:schemeClr>
                </a:solidFill>
                <a:latin typeface="Times New Roman" pitchFamily="18" charset="0"/>
                <a:cs typeface="Times New Roman" pitchFamily="18" charset="0"/>
              </a:rPr>
              <a:t>labor</a:t>
            </a:r>
            <a:r>
              <a:rPr lang="en-IN" sz="2800" dirty="0" smtClean="0">
                <a:solidFill>
                  <a:schemeClr val="accent3">
                    <a:lumMod val="50000"/>
                  </a:schemeClr>
                </a:solidFill>
                <a:latin typeface="Times New Roman" pitchFamily="18" charset="0"/>
                <a:cs typeface="Times New Roman" pitchFamily="18" charset="0"/>
              </a:rPr>
              <a:t> and cost effective.</a:t>
            </a:r>
          </a:p>
          <a:p>
            <a:r>
              <a:rPr lang="en-IN" sz="2800" dirty="0" smtClean="0">
                <a:solidFill>
                  <a:schemeClr val="accent3">
                    <a:lumMod val="50000"/>
                  </a:schemeClr>
                </a:solidFill>
                <a:latin typeface="Times New Roman" pitchFamily="18" charset="0"/>
                <a:cs typeface="Times New Roman" pitchFamily="18" charset="0"/>
              </a:rPr>
              <a:t> It takes minimum time and is an eco-friendly process. </a:t>
            </a:r>
          </a:p>
          <a:p>
            <a:r>
              <a:rPr lang="en-IN" sz="2800" dirty="0" smtClean="0">
                <a:solidFill>
                  <a:schemeClr val="accent3">
                    <a:lumMod val="50000"/>
                  </a:schemeClr>
                </a:solidFill>
                <a:latin typeface="Times New Roman" pitchFamily="18" charset="0"/>
                <a:cs typeface="Times New Roman" pitchFamily="18" charset="0"/>
              </a:rPr>
              <a:t>About 96 %  residues available after extraction of fibre is useful for other applications </a:t>
            </a:r>
          </a:p>
          <a:p>
            <a:r>
              <a:rPr lang="en-IN" sz="2800" dirty="0" smtClean="0">
                <a:solidFill>
                  <a:schemeClr val="accent3">
                    <a:lumMod val="50000"/>
                  </a:schemeClr>
                </a:solidFill>
                <a:latin typeface="Times New Roman" pitchFamily="18" charset="0"/>
                <a:cs typeface="Times New Roman" pitchFamily="18" charset="0"/>
              </a:rPr>
              <a:t> As biogas generation, composting, isolation of </a:t>
            </a:r>
            <a:r>
              <a:rPr lang="en-IN" sz="2800" dirty="0" err="1" smtClean="0">
                <a:solidFill>
                  <a:schemeClr val="accent3">
                    <a:lumMod val="50000"/>
                  </a:schemeClr>
                </a:solidFill>
                <a:latin typeface="Times New Roman" pitchFamily="18" charset="0"/>
                <a:cs typeface="Times New Roman" pitchFamily="18" charset="0"/>
              </a:rPr>
              <a:t>hecogenin</a:t>
            </a:r>
            <a:r>
              <a:rPr lang="en-IN" sz="2800" dirty="0" smtClean="0">
                <a:solidFill>
                  <a:schemeClr val="accent3">
                    <a:lumMod val="50000"/>
                  </a:schemeClr>
                </a:solidFill>
                <a:latin typeface="Times New Roman" pitchFamily="18" charset="0"/>
                <a:cs typeface="Times New Roman" pitchFamily="18" charset="0"/>
              </a:rPr>
              <a:t>, which is a steroid. </a:t>
            </a:r>
          </a:p>
          <a:p>
            <a:r>
              <a:rPr lang="en-IN" sz="2800" dirty="0" smtClean="0">
                <a:solidFill>
                  <a:schemeClr val="accent3">
                    <a:lumMod val="50000"/>
                  </a:schemeClr>
                </a:solidFill>
                <a:latin typeface="Times New Roman" pitchFamily="18" charset="0"/>
                <a:cs typeface="Times New Roman" pitchFamily="18" charset="0"/>
              </a:rPr>
              <a:t>Also being used for making paper, paperboard, and biodegradable polymer, wax etc. </a:t>
            </a:r>
            <a:endParaRPr lang="en-IN" sz="2800" dirty="0">
              <a:solidFill>
                <a:schemeClr val="accent3">
                  <a:lumMod val="50000"/>
                </a:schemeClr>
              </a:solidFill>
              <a:latin typeface="Times New Roman" pitchFamily="18" charset="0"/>
              <a:cs typeface="Times New Roman" pitchFamily="18" charset="0"/>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Combing Machine</a:t>
            </a:r>
            <a:endParaRPr lang="en-IN" dirty="0"/>
          </a:p>
        </p:txBody>
      </p:sp>
      <p:pic>
        <p:nvPicPr>
          <p:cNvPr id="1026" name="Picture 2" descr="C:\Users\admin\Desktop\NEW MRP GREEN CHEM\sample photo\DSCF0198.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descr="C:\Users\admin\Desktop\NEW MRP GREEN CHEM\sample photo\DSCF0200.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00_6555"/>
          <p:cNvPicPr preferRelativeResize="0">
            <a:picLocks noGrp="1" noChangeArrowheads="1"/>
          </p:cNvPicPr>
          <p:nvPr>
            <p:ph idx="1"/>
          </p:nvPr>
        </p:nvPicPr>
        <p:blipFill>
          <a:blip r:embed="rId2" cstate="print"/>
          <a:srcRect/>
          <a:stretch>
            <a:fillRect/>
          </a:stretch>
        </p:blipFill>
        <p:spPr bwMode="auto">
          <a:xfrm>
            <a:off x="533400" y="3429000"/>
            <a:ext cx="3429001" cy="2514600"/>
          </a:xfrm>
          <a:prstGeom prst="rect">
            <a:avLst/>
          </a:prstGeom>
          <a:noFill/>
          <a:ln w="9525">
            <a:solidFill>
              <a:srgbClr val="66FF33"/>
            </a:solidFill>
            <a:miter lim="800000"/>
            <a:headEnd/>
            <a:tailEnd/>
          </a:ln>
        </p:spPr>
      </p:pic>
      <p:pic>
        <p:nvPicPr>
          <p:cNvPr id="5" name="Picture 5" descr="100_6547"/>
          <p:cNvPicPr preferRelativeResize="0">
            <a:picLocks noChangeArrowheads="1"/>
          </p:cNvPicPr>
          <p:nvPr/>
        </p:nvPicPr>
        <p:blipFill>
          <a:blip r:embed="rId3" cstate="print"/>
          <a:srcRect/>
          <a:stretch>
            <a:fillRect/>
          </a:stretch>
        </p:blipFill>
        <p:spPr bwMode="auto">
          <a:xfrm>
            <a:off x="2971800" y="685800"/>
            <a:ext cx="3276600" cy="1981200"/>
          </a:xfrm>
          <a:prstGeom prst="rect">
            <a:avLst/>
          </a:prstGeom>
          <a:noFill/>
          <a:ln w="38100" cmpd="dbl">
            <a:solidFill>
              <a:srgbClr val="66FF33"/>
            </a:solidFill>
            <a:miter lim="800000"/>
            <a:headEnd/>
            <a:tailEnd/>
          </a:ln>
        </p:spPr>
      </p:pic>
      <p:pic>
        <p:nvPicPr>
          <p:cNvPr id="6" name="Picture 7" descr="100_9018"/>
          <p:cNvPicPr preferRelativeResize="0">
            <a:picLocks noChangeArrowheads="1"/>
          </p:cNvPicPr>
          <p:nvPr/>
        </p:nvPicPr>
        <p:blipFill>
          <a:blip r:embed="rId4" cstate="print">
            <a:lum bright="6000"/>
          </a:blip>
          <a:srcRect/>
          <a:stretch>
            <a:fillRect/>
          </a:stretch>
        </p:blipFill>
        <p:spPr bwMode="auto">
          <a:xfrm>
            <a:off x="4114800" y="3429000"/>
            <a:ext cx="3810000" cy="2438400"/>
          </a:xfrm>
          <a:prstGeom prst="rect">
            <a:avLst/>
          </a:prstGeom>
          <a:noFill/>
          <a:ln w="9525">
            <a:solidFill>
              <a:srgbClr val="66FF33"/>
            </a:solidFill>
            <a:miter lim="800000"/>
            <a:headEnd/>
            <a:tailEnd/>
          </a:ln>
        </p:spPr>
      </p:pic>
      <p:sp>
        <p:nvSpPr>
          <p:cNvPr id="7" name="Rectangle 19"/>
          <p:cNvSpPr>
            <a:spLocks noChangeArrowheads="1"/>
          </p:cNvSpPr>
          <p:nvPr/>
        </p:nvSpPr>
        <p:spPr bwMode="auto">
          <a:xfrm>
            <a:off x="6172200" y="6172200"/>
            <a:ext cx="1905000" cy="424732"/>
          </a:xfrm>
          <a:prstGeom prst="rect">
            <a:avLst/>
          </a:prstGeom>
          <a:noFill/>
          <a:ln w="9525">
            <a:noFill/>
            <a:miter lim="800000"/>
            <a:headEnd/>
            <a:tailEnd/>
          </a:ln>
          <a:effectLst/>
        </p:spPr>
        <p:txBody>
          <a:bodyPr wrap="square">
            <a:spAutoFit/>
          </a:bodyPr>
          <a:lstStyle/>
          <a:p>
            <a:pPr>
              <a:lnSpc>
                <a:spcPct val="90000"/>
              </a:lnSpc>
              <a:spcBef>
                <a:spcPct val="20000"/>
              </a:spcBef>
            </a:pPr>
            <a:r>
              <a:rPr lang="en-US" b="1" dirty="0" smtClean="0">
                <a:solidFill>
                  <a:srgbClr val="00B050"/>
                </a:solidFill>
                <a:latin typeface="Times New Roman" pitchFamily="18" charset="0"/>
              </a:rPr>
              <a:t>Sisal Fibre</a:t>
            </a:r>
            <a:endParaRPr lang="en-US" b="1" dirty="0">
              <a:solidFill>
                <a:srgbClr val="00B050"/>
              </a:solidFill>
            </a:endParaRPr>
          </a:p>
        </p:txBody>
      </p:sp>
      <p:sp>
        <p:nvSpPr>
          <p:cNvPr id="8" name="Text Box 19"/>
          <p:cNvSpPr txBox="1">
            <a:spLocks noChangeArrowheads="1"/>
          </p:cNvSpPr>
          <p:nvPr/>
        </p:nvSpPr>
        <p:spPr bwMode="auto">
          <a:xfrm>
            <a:off x="1371600" y="6172200"/>
            <a:ext cx="2861553" cy="523220"/>
          </a:xfrm>
          <a:prstGeom prst="rect">
            <a:avLst/>
          </a:prstGeom>
          <a:noFill/>
          <a:ln w="9525">
            <a:solidFill>
              <a:srgbClr val="66FF33"/>
            </a:solidFill>
            <a:miter lim="800000"/>
            <a:headEnd/>
            <a:tailEnd/>
          </a:ln>
        </p:spPr>
        <p:txBody>
          <a:bodyPr wrap="none">
            <a:spAutoFit/>
          </a:bodyPr>
          <a:lstStyle/>
          <a:p>
            <a:pPr eaLnBrk="0" hangingPunct="0"/>
            <a:r>
              <a:rPr lang="en-US" sz="2800" b="1" dirty="0">
                <a:solidFill>
                  <a:srgbClr val="00B050"/>
                </a:solidFill>
                <a:latin typeface="Times New Roman" pitchFamily="18" charset="0"/>
              </a:rPr>
              <a:t>Green Sisal Fibre</a:t>
            </a:r>
          </a:p>
        </p:txBody>
      </p:sp>
      <p:sp>
        <p:nvSpPr>
          <p:cNvPr id="9" name="Text Box 13"/>
          <p:cNvSpPr txBox="1">
            <a:spLocks noChangeArrowheads="1"/>
          </p:cNvSpPr>
          <p:nvPr/>
        </p:nvSpPr>
        <p:spPr bwMode="auto">
          <a:xfrm>
            <a:off x="3886200" y="2819400"/>
            <a:ext cx="1905000" cy="461665"/>
          </a:xfrm>
          <a:prstGeom prst="rect">
            <a:avLst/>
          </a:prstGeom>
          <a:noFill/>
          <a:ln w="9525">
            <a:solidFill>
              <a:srgbClr val="66FF33"/>
            </a:solidFill>
            <a:miter lim="800000"/>
            <a:headEnd/>
            <a:tailEnd/>
          </a:ln>
        </p:spPr>
        <p:txBody>
          <a:bodyPr wrap="square">
            <a:spAutoFit/>
          </a:bodyPr>
          <a:lstStyle/>
          <a:p>
            <a:pPr eaLnBrk="0" hangingPunct="0"/>
            <a:r>
              <a:rPr lang="en-US" b="1" dirty="0">
                <a:solidFill>
                  <a:srgbClr val="00B050"/>
                </a:solidFill>
                <a:latin typeface="Times New Roman" pitchFamily="18" charset="0"/>
              </a:rPr>
              <a:t>Sisal Plant</a:t>
            </a:r>
          </a:p>
        </p:txBody>
      </p:sp>
      <p:pic>
        <p:nvPicPr>
          <p:cNvPr id="10" name="Picture 9" descr="image.png"/>
          <p:cNvPicPr>
            <a:picLocks noChangeAspect="1"/>
          </p:cNvPicPr>
          <p:nvPr/>
        </p:nvPicPr>
        <p:blipFill>
          <a:blip r:embed="rId5"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4267200"/>
          </a:xfrm>
        </p:spPr>
        <p:txBody>
          <a:bodyPr>
            <a:normAutofit/>
          </a:bodyPr>
          <a:lstStyle/>
          <a:p>
            <a:pPr algn="just"/>
            <a:r>
              <a:rPr lang="en-IN" sz="2800" dirty="0" smtClean="0">
                <a:solidFill>
                  <a:schemeClr val="accent3">
                    <a:lumMod val="50000"/>
                  </a:schemeClr>
                </a:solidFill>
                <a:latin typeface="Times New Roman" pitchFamily="18" charset="0"/>
                <a:cs typeface="Times New Roman" pitchFamily="18" charset="0"/>
              </a:rPr>
              <a:t>Sisal </a:t>
            </a:r>
            <a:r>
              <a:rPr lang="en-IN" sz="2800" dirty="0" err="1" smtClean="0">
                <a:solidFill>
                  <a:schemeClr val="accent3">
                    <a:lumMod val="50000"/>
                  </a:schemeClr>
                </a:solidFill>
                <a:latin typeface="Times New Roman" pitchFamily="18" charset="0"/>
                <a:cs typeface="Times New Roman" pitchFamily="18" charset="0"/>
              </a:rPr>
              <a:t>fiber</a:t>
            </a:r>
            <a:r>
              <a:rPr lang="en-IN" sz="2800" dirty="0" smtClean="0">
                <a:solidFill>
                  <a:schemeClr val="accent3">
                    <a:lumMod val="50000"/>
                  </a:schemeClr>
                </a:solidFill>
                <a:latin typeface="Times New Roman" pitchFamily="18" charset="0"/>
                <a:cs typeface="Times New Roman" pitchFamily="18" charset="0"/>
              </a:rPr>
              <a:t>, the green material-exceptionally durable with low maintenance and minimal wear and tear.</a:t>
            </a:r>
          </a:p>
          <a:p>
            <a:pPr algn="just"/>
            <a:r>
              <a:rPr lang="en-IN" sz="2800" dirty="0" smtClean="0">
                <a:solidFill>
                  <a:schemeClr val="accent3">
                    <a:lumMod val="50000"/>
                  </a:schemeClr>
                </a:solidFill>
                <a:latin typeface="Times New Roman" pitchFamily="18" charset="0"/>
                <a:cs typeface="Times New Roman" pitchFamily="18" charset="0"/>
              </a:rPr>
              <a:t>Tough for textiles and fabrics. </a:t>
            </a:r>
          </a:p>
          <a:p>
            <a:pPr algn="just"/>
            <a:r>
              <a:rPr lang="en-IN" sz="2800" dirty="0" smtClean="0">
                <a:solidFill>
                  <a:schemeClr val="accent3">
                    <a:lumMod val="50000"/>
                  </a:schemeClr>
                </a:solidFill>
                <a:latin typeface="Times New Roman" pitchFamily="18" charset="0"/>
                <a:cs typeface="Times New Roman" pitchFamily="18" charset="0"/>
              </a:rPr>
              <a:t>Biodegradable too. </a:t>
            </a:r>
          </a:p>
          <a:p>
            <a:pPr algn="just"/>
            <a:r>
              <a:rPr lang="en-IN" sz="2800" dirty="0" smtClean="0">
                <a:solidFill>
                  <a:schemeClr val="accent3">
                    <a:lumMod val="50000"/>
                  </a:schemeClr>
                </a:solidFill>
                <a:latin typeface="Times New Roman" pitchFamily="18" charset="0"/>
                <a:cs typeface="Times New Roman" pitchFamily="18" charset="0"/>
              </a:rPr>
              <a:t>Easily grow in every climate covering sub humid to arid and semiarid regions.</a:t>
            </a:r>
          </a:p>
          <a:p>
            <a:pPr algn="just"/>
            <a:endParaRPr lang="en-IN" dirty="0"/>
          </a:p>
        </p:txBody>
      </p:sp>
      <p:pic>
        <p:nvPicPr>
          <p:cNvPr id="4" name="Picture 3" descr="sisal5"/>
          <p:cNvPicPr/>
          <p:nvPr/>
        </p:nvPicPr>
        <p:blipFill>
          <a:blip r:embed="rId2" cstate="print"/>
          <a:srcRect l="2895" t="9688" b="6165"/>
          <a:stretch>
            <a:fillRect/>
          </a:stretch>
        </p:blipFill>
        <p:spPr bwMode="auto">
          <a:xfrm>
            <a:off x="1143000" y="4572000"/>
            <a:ext cx="4265612" cy="1905000"/>
          </a:xfrm>
          <a:prstGeom prst="rect">
            <a:avLst/>
          </a:prstGeom>
          <a:noFill/>
        </p:spPr>
      </p:pic>
      <p:pic>
        <p:nvPicPr>
          <p:cNvPr id="7" name="Picture 6"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848600" y="4797014"/>
            <a:ext cx="1317171" cy="2060986"/>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257800"/>
          </a:xfrm>
        </p:spPr>
        <p:txBody>
          <a:bodyPr>
            <a:noAutofit/>
          </a:bodyPr>
          <a:lstStyle/>
          <a:p>
            <a:pPr>
              <a:buNone/>
            </a:pPr>
            <a:endParaRPr lang="en-IN" sz="2800" dirty="0" smtClean="0">
              <a:solidFill>
                <a:srgbClr val="7030A0"/>
              </a:solidFill>
              <a:latin typeface="Times New Roman" pitchFamily="18" charset="0"/>
              <a:cs typeface="Times New Roman" pitchFamily="18" charset="0"/>
            </a:endParaRPr>
          </a:p>
          <a:p>
            <a:r>
              <a:rPr lang="en-US" sz="2800" dirty="0" smtClean="0">
                <a:solidFill>
                  <a:schemeClr val="accent3">
                    <a:lumMod val="50000"/>
                  </a:schemeClr>
                </a:solidFill>
                <a:latin typeface="Times New Roman" pitchFamily="18" charset="0"/>
                <a:cs typeface="Times New Roman" pitchFamily="18" charset="0"/>
              </a:rPr>
              <a:t>Sisal - 6th most commonly produced </a:t>
            </a:r>
            <a:r>
              <a:rPr lang="en-US" sz="2800" dirty="0" err="1" smtClean="0">
                <a:solidFill>
                  <a:schemeClr val="accent3">
                    <a:lumMod val="50000"/>
                  </a:schemeClr>
                </a:solidFill>
                <a:latin typeface="Times New Roman" pitchFamily="18" charset="0"/>
                <a:cs typeface="Times New Roman" pitchFamily="18" charset="0"/>
              </a:rPr>
              <a:t>fibre</a:t>
            </a:r>
            <a:r>
              <a:rPr lang="en-US" sz="2800" dirty="0" smtClean="0">
                <a:solidFill>
                  <a:schemeClr val="accent3">
                    <a:lumMod val="50000"/>
                  </a:schemeClr>
                </a:solidFill>
                <a:latin typeface="Times New Roman" pitchFamily="18" charset="0"/>
                <a:cs typeface="Times New Roman" pitchFamily="18" charset="0"/>
              </a:rPr>
              <a:t> globally.</a:t>
            </a:r>
          </a:p>
          <a:p>
            <a:r>
              <a:rPr lang="en-US" sz="2800" dirty="0" smtClean="0">
                <a:solidFill>
                  <a:schemeClr val="accent3">
                    <a:lumMod val="50000"/>
                  </a:schemeClr>
                </a:solidFill>
                <a:latin typeface="Times New Roman" pitchFamily="18" charset="0"/>
                <a:cs typeface="Times New Roman" pitchFamily="18" charset="0"/>
              </a:rPr>
              <a:t> Accounts for 2%of the world's plant fibre production.</a:t>
            </a:r>
          </a:p>
          <a:p>
            <a:r>
              <a:rPr lang="en-IN" sz="2800" dirty="0" smtClean="0">
                <a:solidFill>
                  <a:schemeClr val="accent3">
                    <a:lumMod val="50000"/>
                  </a:schemeClr>
                </a:solidFill>
                <a:latin typeface="Times New Roman" pitchFamily="18" charset="0"/>
                <a:cs typeface="Times New Roman" pitchFamily="18" charset="0"/>
              </a:rPr>
              <a:t>Sisal plant - survives in almost all soil types.</a:t>
            </a:r>
          </a:p>
          <a:p>
            <a:r>
              <a:rPr lang="en-IN" sz="2800" dirty="0" smtClean="0">
                <a:solidFill>
                  <a:schemeClr val="accent3">
                    <a:lumMod val="50000"/>
                  </a:schemeClr>
                </a:solidFill>
                <a:latin typeface="Times New Roman" pitchFamily="18" charset="0"/>
                <a:cs typeface="Times New Roman" pitchFamily="18" charset="0"/>
              </a:rPr>
              <a:t> Input costs - least for its survival, regeneration and maintenance on sustainable basis.</a:t>
            </a:r>
            <a:endParaRPr lang="en-US" sz="2800" dirty="0" smtClean="0">
              <a:solidFill>
                <a:schemeClr val="accent3">
                  <a:lumMod val="50000"/>
                </a:schemeClr>
              </a:solidFill>
              <a:latin typeface="Times New Roman" pitchFamily="18" charset="0"/>
              <a:cs typeface="Times New Roman" pitchFamily="18" charset="0"/>
            </a:endParaRPr>
          </a:p>
          <a:p>
            <a:r>
              <a:rPr lang="en-IN" sz="2800" dirty="0" smtClean="0">
                <a:solidFill>
                  <a:schemeClr val="accent3">
                    <a:lumMod val="50000"/>
                  </a:schemeClr>
                </a:solidFill>
                <a:latin typeface="Times New Roman" pitchFamily="18" charset="0"/>
                <a:cs typeface="Times New Roman" pitchFamily="18" charset="0"/>
              </a:rPr>
              <a:t>Tolerates prolonged droughts and high </a:t>
            </a:r>
          </a:p>
          <a:p>
            <a:pPr>
              <a:buNone/>
            </a:pPr>
            <a:r>
              <a:rPr lang="en-IN" sz="2800" dirty="0" smtClean="0">
                <a:solidFill>
                  <a:schemeClr val="accent3">
                    <a:lumMod val="50000"/>
                  </a:schemeClr>
                </a:solidFill>
                <a:latin typeface="Times New Roman" pitchFamily="18" charset="0"/>
                <a:cs typeface="Times New Roman" pitchFamily="18" charset="0"/>
              </a:rPr>
              <a:t>    </a:t>
            </a:r>
            <a:r>
              <a:rPr lang="en-IN" sz="2800" dirty="0" err="1" smtClean="0">
                <a:solidFill>
                  <a:schemeClr val="accent3">
                    <a:lumMod val="50000"/>
                  </a:schemeClr>
                </a:solidFill>
                <a:latin typeface="Times New Roman" pitchFamily="18" charset="0"/>
                <a:cs typeface="Times New Roman" pitchFamily="18" charset="0"/>
              </a:rPr>
              <a:t>tematures</a:t>
            </a:r>
            <a:r>
              <a:rPr lang="en-IN" sz="2800" dirty="0" smtClean="0">
                <a:solidFill>
                  <a:schemeClr val="accent3">
                    <a:lumMod val="50000"/>
                  </a:schemeClr>
                </a:solidFill>
                <a:latin typeface="Times New Roman" pitchFamily="18" charset="0"/>
                <a:cs typeface="Times New Roman" pitchFamily="18" charset="0"/>
              </a:rPr>
              <a:t> also.</a:t>
            </a:r>
          </a:p>
          <a:p>
            <a:r>
              <a:rPr lang="en-IN" sz="2800" dirty="0" smtClean="0">
                <a:solidFill>
                  <a:schemeClr val="accent3">
                    <a:lumMod val="50000"/>
                  </a:schemeClr>
                </a:solidFill>
                <a:latin typeface="Times New Roman" pitchFamily="18" charset="0"/>
                <a:cs typeface="Times New Roman" pitchFamily="18" charset="0"/>
              </a:rPr>
              <a:t> It yields parallel hard fibers.</a:t>
            </a:r>
            <a:endParaRPr lang="en-IN" sz="2800" dirty="0">
              <a:solidFill>
                <a:schemeClr val="accent3">
                  <a:lumMod val="50000"/>
                </a:schemeClr>
              </a:solidFill>
              <a:latin typeface="Times New Roman" pitchFamily="18" charset="0"/>
              <a:cs typeface="Times New Roman" pitchFamily="18" charset="0"/>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7924800" y="4916244"/>
            <a:ext cx="1240971" cy="1941755"/>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315200" cy="1466088"/>
          </a:xfrm>
        </p:spPr>
        <p:txBody>
          <a:bodyPr>
            <a:normAutofit fontScale="90000"/>
          </a:bodyPr>
          <a:lstStyle/>
          <a:p>
            <a:r>
              <a:rPr lang="en-US" dirty="0" smtClean="0">
                <a:solidFill>
                  <a:srgbClr val="006600"/>
                </a:solidFill>
              </a:rPr>
              <a:t/>
            </a:r>
            <a:br>
              <a:rPr lang="en-US" dirty="0" smtClean="0">
                <a:solidFill>
                  <a:srgbClr val="006600"/>
                </a:solidFill>
              </a:rPr>
            </a:br>
            <a:r>
              <a:rPr lang="en-US" dirty="0" smtClean="0">
                <a:solidFill>
                  <a:srgbClr val="006600"/>
                </a:solidFill>
              </a:rPr>
              <a:t/>
            </a:r>
            <a:br>
              <a:rPr lang="en-US" dirty="0" smtClean="0">
                <a:solidFill>
                  <a:srgbClr val="006600"/>
                </a:solidFill>
              </a:rPr>
            </a:br>
            <a:r>
              <a:rPr lang="en-US" dirty="0" err="1" smtClean="0">
                <a:solidFill>
                  <a:srgbClr val="006600"/>
                </a:solidFill>
              </a:rPr>
              <a:t>Physico</a:t>
            </a:r>
            <a:r>
              <a:rPr lang="en-US" dirty="0" smtClean="0">
                <a:solidFill>
                  <a:srgbClr val="006600"/>
                </a:solidFill>
              </a:rPr>
              <a:t>-Chemical Parameters</a:t>
            </a:r>
            <a:endParaRPr lang="en-IN" dirty="0"/>
          </a:p>
        </p:txBody>
      </p:sp>
      <p:sp>
        <p:nvSpPr>
          <p:cNvPr id="3" name="Content Placeholder 2"/>
          <p:cNvSpPr>
            <a:spLocks noGrp="1"/>
          </p:cNvSpPr>
          <p:nvPr>
            <p:ph idx="1"/>
          </p:nvPr>
        </p:nvSpPr>
        <p:spPr>
          <a:xfrm>
            <a:off x="457200" y="1905000"/>
            <a:ext cx="8229600" cy="4389120"/>
          </a:xfrm>
        </p:spPr>
        <p:txBody>
          <a:bodyPr>
            <a:normAutofit lnSpcReduction="10000"/>
          </a:bodyPr>
          <a:lstStyle/>
          <a:p>
            <a:pPr>
              <a:buNone/>
            </a:pPr>
            <a:endParaRPr lang="en-US" dirty="0" smtClean="0">
              <a:solidFill>
                <a:srgbClr val="006600"/>
              </a:solidFill>
            </a:endParaRPr>
          </a:p>
          <a:p>
            <a:r>
              <a:rPr lang="en-US" sz="2800" dirty="0" smtClean="0">
                <a:solidFill>
                  <a:srgbClr val="006600"/>
                </a:solidFill>
                <a:latin typeface="Times New Roman" pitchFamily="18" charset="0"/>
                <a:cs typeface="Times New Roman" pitchFamily="18" charset="0"/>
              </a:rPr>
              <a:t>Tensile Strength(</a:t>
            </a:r>
            <a:r>
              <a:rPr lang="en-US" sz="2800" dirty="0" err="1" smtClean="0">
                <a:solidFill>
                  <a:srgbClr val="006600"/>
                </a:solidFill>
                <a:latin typeface="Times New Roman" pitchFamily="18" charset="0"/>
                <a:cs typeface="Times New Roman" pitchFamily="18" charset="0"/>
              </a:rPr>
              <a:t>Mpa</a:t>
            </a:r>
            <a:r>
              <a:rPr lang="en-US" sz="2800" dirty="0" smtClean="0">
                <a:solidFill>
                  <a:srgbClr val="006600"/>
                </a:solidFill>
                <a:latin typeface="Times New Roman" pitchFamily="18" charset="0"/>
                <a:cs typeface="Times New Roman" pitchFamily="18" charset="0"/>
              </a:rPr>
              <a:t>)-  501.3</a:t>
            </a:r>
            <a:fld id="{AA1747D0-92AA-4B8F-88EF-2494D9D67A15}" type="slidenum">
              <a:rPr lang="en-US" sz="2800" smtClean="0">
                <a:solidFill>
                  <a:srgbClr val="006600"/>
                </a:solidFill>
                <a:latin typeface="Times New Roman" pitchFamily="18" charset="0"/>
                <a:cs typeface="Times New Roman" pitchFamily="18" charset="0"/>
              </a:rPr>
              <a:pPr/>
              <a:t>26</a:t>
            </a:fld>
            <a:r>
              <a:rPr lang="en-US" sz="2800" dirty="0" smtClean="0">
                <a:solidFill>
                  <a:srgbClr val="006600"/>
                </a:solidFill>
                <a:latin typeface="Times New Roman" pitchFamily="18" charset="0"/>
                <a:cs typeface="Times New Roman" pitchFamily="18" charset="0"/>
              </a:rPr>
              <a:t> ± 119.5</a:t>
            </a:r>
          </a:p>
          <a:p>
            <a:r>
              <a:rPr lang="en-US" sz="2800" dirty="0" smtClean="0">
                <a:solidFill>
                  <a:srgbClr val="006600"/>
                </a:solidFill>
                <a:latin typeface="Times New Roman" pitchFamily="18" charset="0"/>
                <a:cs typeface="Times New Roman" pitchFamily="18" charset="0"/>
              </a:rPr>
              <a:t>Tensile Modulus (</a:t>
            </a:r>
            <a:r>
              <a:rPr lang="en-US" sz="2800" dirty="0" err="1" smtClean="0">
                <a:solidFill>
                  <a:srgbClr val="006600"/>
                </a:solidFill>
                <a:latin typeface="Times New Roman" pitchFamily="18" charset="0"/>
                <a:cs typeface="Times New Roman" pitchFamily="18" charset="0"/>
              </a:rPr>
              <a:t>Gpa</a:t>
            </a:r>
            <a:r>
              <a:rPr lang="en-US" sz="2800" dirty="0" smtClean="0">
                <a:solidFill>
                  <a:srgbClr val="006600"/>
                </a:solidFill>
                <a:latin typeface="Times New Roman" pitchFamily="18" charset="0"/>
                <a:cs typeface="Times New Roman" pitchFamily="18" charset="0"/>
              </a:rPr>
              <a:t>)-  50.57 ± 3.27</a:t>
            </a:r>
          </a:p>
          <a:p>
            <a:r>
              <a:rPr lang="en-US" sz="2800" dirty="0" smtClean="0">
                <a:solidFill>
                  <a:srgbClr val="006600"/>
                </a:solidFill>
                <a:latin typeface="Times New Roman" pitchFamily="18" charset="0"/>
                <a:cs typeface="Times New Roman" pitchFamily="18" charset="0"/>
              </a:rPr>
              <a:t>Elongation at break (%)- 0.78 ± 0.41 (ASTM)</a:t>
            </a:r>
          </a:p>
          <a:p>
            <a:pPr>
              <a:buNone/>
            </a:pPr>
            <a:r>
              <a:rPr lang="en-US" sz="2800" dirty="0" smtClean="0">
                <a:solidFill>
                  <a:srgbClr val="006600"/>
                </a:solidFill>
                <a:latin typeface="Times New Roman" pitchFamily="18" charset="0"/>
                <a:cs typeface="Times New Roman" pitchFamily="18" charset="0"/>
              </a:rPr>
              <a:t>     Universal Testing Machine of</a:t>
            </a:r>
          </a:p>
          <a:p>
            <a:pPr>
              <a:buNone/>
            </a:pPr>
            <a:r>
              <a:rPr lang="en-US" sz="2800" dirty="0" smtClean="0">
                <a:solidFill>
                  <a:srgbClr val="006600"/>
                </a:solidFill>
                <a:latin typeface="Times New Roman" pitchFamily="18" charset="0"/>
                <a:cs typeface="Times New Roman" pitchFamily="18" charset="0"/>
              </a:rPr>
              <a:t>      </a:t>
            </a:r>
            <a:r>
              <a:rPr lang="en-US" sz="2800" dirty="0" err="1" smtClean="0">
                <a:solidFill>
                  <a:srgbClr val="006600"/>
                </a:solidFill>
                <a:latin typeface="Times New Roman" pitchFamily="18" charset="0"/>
                <a:cs typeface="Times New Roman" pitchFamily="18" charset="0"/>
              </a:rPr>
              <a:t>Ametek</a:t>
            </a:r>
            <a:r>
              <a:rPr lang="en-US" sz="2800" dirty="0" smtClean="0">
                <a:solidFill>
                  <a:srgbClr val="006600"/>
                </a:solidFill>
                <a:latin typeface="Times New Roman" pitchFamily="18" charset="0"/>
                <a:cs typeface="Times New Roman" pitchFamily="18" charset="0"/>
              </a:rPr>
              <a:t> Lloyd</a:t>
            </a:r>
          </a:p>
          <a:p>
            <a:r>
              <a:rPr lang="en-US" sz="2800" dirty="0" smtClean="0">
                <a:solidFill>
                  <a:srgbClr val="006600"/>
                </a:solidFill>
                <a:latin typeface="Times New Roman" pitchFamily="18" charset="0"/>
                <a:cs typeface="Times New Roman" pitchFamily="18" charset="0"/>
              </a:rPr>
              <a:t>Moisture Content  (%)  -  14-16</a:t>
            </a:r>
          </a:p>
          <a:p>
            <a:pPr>
              <a:buNone/>
            </a:pPr>
            <a:r>
              <a:rPr lang="en-US" sz="2800" dirty="0" smtClean="0">
                <a:solidFill>
                  <a:srgbClr val="006600"/>
                </a:solidFill>
                <a:latin typeface="Times New Roman" pitchFamily="18" charset="0"/>
                <a:cs typeface="Times New Roman" pitchFamily="18" charset="0"/>
              </a:rPr>
              <a:t>    By LCGC moisture absorption analyzer</a:t>
            </a:r>
          </a:p>
          <a:p>
            <a:r>
              <a:rPr lang="en-US" sz="2800" dirty="0" smtClean="0">
                <a:solidFill>
                  <a:srgbClr val="006600"/>
                </a:solidFill>
                <a:latin typeface="Times New Roman" pitchFamily="18" charset="0"/>
                <a:cs typeface="Times New Roman" pitchFamily="18" charset="0"/>
              </a:rPr>
              <a:t>Density (g/cm3)             </a:t>
            </a:r>
            <a:r>
              <a:rPr lang="en-US" dirty="0" smtClean="0">
                <a:solidFill>
                  <a:srgbClr val="006600"/>
                </a:solidFill>
              </a:rPr>
              <a:t>-  1.4 (ASTM)</a:t>
            </a:r>
          </a:p>
          <a:p>
            <a:endParaRPr lang="en-IN" dirty="0">
              <a:solidFill>
                <a:srgbClr val="006600"/>
              </a:solidFill>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7924800" y="4916244"/>
            <a:ext cx="1240971" cy="1941755"/>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Phytochemical</a:t>
            </a:r>
            <a:r>
              <a:rPr lang="en-US" dirty="0" smtClean="0"/>
              <a:t> Analysis</a:t>
            </a:r>
            <a:endParaRPr lang="en-IN" dirty="0"/>
          </a:p>
        </p:txBody>
      </p:sp>
      <p:sp>
        <p:nvSpPr>
          <p:cNvPr id="3" name="Content Placeholder 2"/>
          <p:cNvSpPr>
            <a:spLocks noGrp="1"/>
          </p:cNvSpPr>
          <p:nvPr>
            <p:ph idx="1"/>
          </p:nvPr>
        </p:nvSpPr>
        <p:spPr/>
        <p:txBody>
          <a:bodyPr/>
          <a:lstStyle/>
          <a:p>
            <a:endParaRPr lang="en-US" dirty="0" smtClean="0">
              <a:solidFill>
                <a:srgbClr val="006600"/>
              </a:solidFill>
            </a:endParaRPr>
          </a:p>
          <a:p>
            <a:r>
              <a:rPr lang="en-US" sz="2800" dirty="0" smtClean="0">
                <a:solidFill>
                  <a:srgbClr val="006600"/>
                </a:solidFill>
              </a:rPr>
              <a:t>Carbon  %              -  40.0</a:t>
            </a:r>
          </a:p>
          <a:p>
            <a:r>
              <a:rPr lang="en-US" sz="2800" dirty="0" smtClean="0">
                <a:solidFill>
                  <a:srgbClr val="006600"/>
                </a:solidFill>
              </a:rPr>
              <a:t>Nitrogen  %            -  0.112</a:t>
            </a:r>
          </a:p>
          <a:p>
            <a:r>
              <a:rPr lang="en-US" sz="2800" dirty="0" err="1" smtClean="0">
                <a:solidFill>
                  <a:srgbClr val="006600"/>
                </a:solidFill>
              </a:rPr>
              <a:t>Sulphur</a:t>
            </a:r>
            <a:r>
              <a:rPr lang="en-US" sz="2800" dirty="0" smtClean="0">
                <a:solidFill>
                  <a:srgbClr val="006600"/>
                </a:solidFill>
              </a:rPr>
              <a:t>  %              -  0.007</a:t>
            </a:r>
          </a:p>
          <a:p>
            <a:r>
              <a:rPr lang="en-US" sz="2800" dirty="0" smtClean="0">
                <a:solidFill>
                  <a:srgbClr val="006600"/>
                </a:solidFill>
              </a:rPr>
              <a:t>Hydrogen  %           -  6.523</a:t>
            </a:r>
          </a:p>
          <a:p>
            <a:endParaRPr lang="en-US" sz="2800" dirty="0" smtClean="0">
              <a:solidFill>
                <a:srgbClr val="006600"/>
              </a:solidFill>
            </a:endParaRPr>
          </a:p>
          <a:p>
            <a:pPr>
              <a:buNone/>
            </a:pPr>
            <a:r>
              <a:rPr lang="en-US" sz="2800" dirty="0" smtClean="0">
                <a:solidFill>
                  <a:srgbClr val="006600"/>
                </a:solidFill>
              </a:rPr>
              <a:t>    By CHNS   Analyzer, </a:t>
            </a:r>
            <a:r>
              <a:rPr lang="en-US" sz="2800" dirty="0" err="1" smtClean="0">
                <a:solidFill>
                  <a:srgbClr val="006600"/>
                </a:solidFill>
              </a:rPr>
              <a:t>Elementar</a:t>
            </a:r>
            <a:r>
              <a:rPr lang="en-US" sz="2800" dirty="0" smtClean="0">
                <a:solidFill>
                  <a:srgbClr val="006600"/>
                </a:solidFill>
              </a:rPr>
              <a:t> ,</a:t>
            </a:r>
          </a:p>
          <a:p>
            <a:pPr>
              <a:buNone/>
            </a:pPr>
            <a:r>
              <a:rPr lang="en-US" sz="2800" dirty="0" smtClean="0">
                <a:solidFill>
                  <a:srgbClr val="006600"/>
                </a:solidFill>
              </a:rPr>
              <a:t>     </a:t>
            </a:r>
            <a:r>
              <a:rPr lang="en-US" sz="2800" dirty="0" err="1" smtClean="0">
                <a:solidFill>
                  <a:srgbClr val="006600"/>
                </a:solidFill>
              </a:rPr>
              <a:t>Vario</a:t>
            </a:r>
            <a:r>
              <a:rPr lang="en-US" sz="2800" dirty="0" smtClean="0">
                <a:solidFill>
                  <a:srgbClr val="006600"/>
                </a:solidFill>
              </a:rPr>
              <a:t>  EL, Germany</a:t>
            </a: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7908135" y="5105400"/>
            <a:ext cx="1257636" cy="1752599"/>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Phytochemical</a:t>
            </a:r>
            <a:r>
              <a:rPr lang="en-US" dirty="0" smtClean="0"/>
              <a:t> Analysis  contd.</a:t>
            </a:r>
            <a:endParaRPr lang="en-IN" dirty="0"/>
          </a:p>
        </p:txBody>
      </p:sp>
      <p:sp>
        <p:nvSpPr>
          <p:cNvPr id="3" name="Content Placeholder 2"/>
          <p:cNvSpPr>
            <a:spLocks noGrp="1"/>
          </p:cNvSpPr>
          <p:nvPr>
            <p:ph idx="1"/>
          </p:nvPr>
        </p:nvSpPr>
        <p:spPr/>
        <p:txBody>
          <a:bodyPr/>
          <a:lstStyle/>
          <a:p>
            <a:endParaRPr lang="en-US" dirty="0" smtClean="0">
              <a:solidFill>
                <a:srgbClr val="006600"/>
              </a:solidFill>
            </a:endParaRPr>
          </a:p>
          <a:p>
            <a:r>
              <a:rPr lang="en-US" sz="2800" dirty="0" smtClean="0">
                <a:solidFill>
                  <a:srgbClr val="006600"/>
                </a:solidFill>
              </a:rPr>
              <a:t>Cellulose   %           -  45</a:t>
            </a:r>
          </a:p>
          <a:p>
            <a:r>
              <a:rPr lang="en-US" sz="2800" dirty="0" smtClean="0">
                <a:solidFill>
                  <a:srgbClr val="006600"/>
                </a:solidFill>
              </a:rPr>
              <a:t>Lignin  (%)              -  18  </a:t>
            </a:r>
          </a:p>
          <a:p>
            <a:r>
              <a:rPr lang="en-US" sz="2800" dirty="0" smtClean="0">
                <a:solidFill>
                  <a:srgbClr val="006600"/>
                </a:solidFill>
              </a:rPr>
              <a:t>Hemi-cellulose(%) -  14</a:t>
            </a:r>
          </a:p>
          <a:p>
            <a:endParaRPr lang="en-US" sz="2800" dirty="0" smtClean="0">
              <a:solidFill>
                <a:srgbClr val="006600"/>
              </a:solidFill>
            </a:endParaRPr>
          </a:p>
          <a:p>
            <a:pPr>
              <a:buNone/>
            </a:pPr>
            <a:r>
              <a:rPr lang="en-US" sz="2800" dirty="0" smtClean="0">
                <a:solidFill>
                  <a:srgbClr val="006600"/>
                </a:solidFill>
              </a:rPr>
              <a:t>   ( </a:t>
            </a:r>
            <a:r>
              <a:rPr lang="en-US" sz="2800" dirty="0" err="1" smtClean="0">
                <a:solidFill>
                  <a:srgbClr val="006600"/>
                </a:solidFill>
              </a:rPr>
              <a:t>Oladele</a:t>
            </a:r>
            <a:r>
              <a:rPr lang="en-US" sz="2800" dirty="0" smtClean="0">
                <a:solidFill>
                  <a:srgbClr val="006600"/>
                </a:solidFill>
              </a:rPr>
              <a:t> et al 2010)</a:t>
            </a:r>
            <a:endParaRPr lang="en-IN" sz="2800" dirty="0" smtClean="0">
              <a:solidFill>
                <a:srgbClr val="006600"/>
              </a:solidFill>
            </a:endParaRPr>
          </a:p>
          <a:p>
            <a:endParaRPr lang="en-IN" sz="2800" dirty="0"/>
          </a:p>
        </p:txBody>
      </p:sp>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Chopping</a:t>
            </a:r>
            <a:endParaRPr lang="en-IN" dirty="0"/>
          </a:p>
        </p:txBody>
      </p:sp>
      <p:pic>
        <p:nvPicPr>
          <p:cNvPr id="5122" name="Picture 2" descr="C:\Users\admin\Desktop\NEW MRP GREEN CHEM\sample photo\DSCF0202.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610600" cy="6248400"/>
          </a:xfrm>
        </p:spPr>
        <p:txBody>
          <a:bodyPr>
            <a:normAutofit/>
          </a:bodyPr>
          <a:lstStyle/>
          <a:p>
            <a:pPr algn="ctr">
              <a:buNone/>
            </a:pPr>
            <a:endParaRPr lang="en-IN" sz="3800" b="1" dirty="0" smtClean="0">
              <a:solidFill>
                <a:srgbClr val="7030A0"/>
              </a:solidFill>
              <a:latin typeface="Times New Roman" pitchFamily="18" charset="0"/>
              <a:cs typeface="Times New Roman" pitchFamily="18" charset="0"/>
            </a:endParaRPr>
          </a:p>
          <a:p>
            <a:pPr algn="ctr">
              <a:buNone/>
            </a:pPr>
            <a:r>
              <a:rPr lang="en-IN" sz="3800" b="1" dirty="0" smtClean="0">
                <a:solidFill>
                  <a:schemeClr val="accent2">
                    <a:lumMod val="75000"/>
                  </a:schemeClr>
                </a:solidFill>
                <a:latin typeface="Times New Roman" pitchFamily="18" charset="0"/>
                <a:cs typeface="Times New Roman" pitchFamily="18" charset="0"/>
              </a:rPr>
              <a:t>Development of Sisal Fibre Reinforced Cement Composites  As substitute of Asbestos Cement Composites </a:t>
            </a:r>
            <a:endParaRPr lang="en-US" sz="3800" b="1" u="sng" dirty="0" smtClean="0">
              <a:solidFill>
                <a:schemeClr val="accent2">
                  <a:lumMod val="75000"/>
                </a:schemeClr>
              </a:solidFill>
              <a:latin typeface="Times New Roman" pitchFamily="18" charset="0"/>
              <a:cs typeface="Times New Roman" pitchFamily="18" charset="0"/>
            </a:endParaRPr>
          </a:p>
          <a:p>
            <a:pPr algn="ctr">
              <a:buNone/>
            </a:pPr>
            <a:r>
              <a:rPr lang="en-US" sz="3800" b="1" u="sng" dirty="0" smtClean="0">
                <a:solidFill>
                  <a:srgbClr val="006600"/>
                </a:solidFill>
                <a:latin typeface="Times New Roman" pitchFamily="18" charset="0"/>
                <a:cs typeface="Times New Roman" pitchFamily="18" charset="0"/>
              </a:rPr>
              <a:t>-A Green Chemical Approach</a:t>
            </a:r>
            <a:endParaRPr lang="en-IN" sz="3800" b="1" u="sng" dirty="0" smtClean="0">
              <a:solidFill>
                <a:srgbClr val="006600"/>
              </a:solidFill>
              <a:latin typeface="Times New Roman" pitchFamily="18" charset="0"/>
              <a:cs typeface="Times New Roman" pitchFamily="18" charset="0"/>
            </a:endParaRPr>
          </a:p>
          <a:p>
            <a:pPr>
              <a:buNone/>
            </a:pPr>
            <a:r>
              <a:rPr lang="en-IN" sz="2000" b="1" u="sng" dirty="0" smtClean="0">
                <a:solidFill>
                  <a:srgbClr val="006600"/>
                </a:solidFill>
                <a:latin typeface="Times New Roman" pitchFamily="18" charset="0"/>
                <a:cs typeface="Times New Roman" pitchFamily="18" charset="0"/>
              </a:rPr>
              <a:t> </a:t>
            </a:r>
            <a:endParaRPr lang="en-IN" sz="2400" b="1" dirty="0" smtClean="0">
              <a:solidFill>
                <a:schemeClr val="tx1"/>
              </a:solidFill>
              <a:latin typeface="Times New Roman" pitchFamily="18" charset="0"/>
              <a:cs typeface="Times New Roman" pitchFamily="18" charset="0"/>
            </a:endParaRPr>
          </a:p>
          <a:p>
            <a:pPr algn="ctr">
              <a:buNone/>
            </a:pPr>
            <a:endParaRPr lang="en-IN" sz="2400" b="1" dirty="0" smtClean="0">
              <a:solidFill>
                <a:srgbClr val="445688"/>
              </a:solidFill>
              <a:latin typeface="Times New Roman" pitchFamily="18" charset="0"/>
              <a:cs typeface="Times New Roman" pitchFamily="18" charset="0"/>
            </a:endParaRPr>
          </a:p>
          <a:p>
            <a:pPr algn="ctr">
              <a:buNone/>
            </a:pPr>
            <a:r>
              <a:rPr lang="en-IN" sz="2400" b="1" dirty="0" smtClean="0">
                <a:solidFill>
                  <a:srgbClr val="002060"/>
                </a:solidFill>
                <a:latin typeface="Times New Roman" pitchFamily="18" charset="0"/>
                <a:cs typeface="Times New Roman" pitchFamily="18" charset="0"/>
              </a:rPr>
              <a:t>Dr . </a:t>
            </a:r>
            <a:r>
              <a:rPr lang="en-IN" sz="2400" b="1" dirty="0" err="1" smtClean="0">
                <a:solidFill>
                  <a:srgbClr val="002060"/>
                </a:solidFill>
                <a:latin typeface="Times New Roman" pitchFamily="18" charset="0"/>
                <a:cs typeface="Times New Roman" pitchFamily="18" charset="0"/>
              </a:rPr>
              <a:t>Shipra</a:t>
            </a:r>
            <a:r>
              <a:rPr lang="en-IN" sz="2400" b="1" dirty="0" smtClean="0">
                <a:solidFill>
                  <a:srgbClr val="002060"/>
                </a:solidFill>
                <a:latin typeface="Times New Roman" pitchFamily="18" charset="0"/>
                <a:cs typeface="Times New Roman" pitchFamily="18" charset="0"/>
              </a:rPr>
              <a:t> Roy </a:t>
            </a:r>
            <a:endParaRPr lang="en-IN" sz="2000" b="1" dirty="0" smtClean="0">
              <a:solidFill>
                <a:srgbClr val="002060"/>
              </a:solidFill>
              <a:latin typeface="Times New Roman" pitchFamily="18" charset="0"/>
              <a:cs typeface="Times New Roman" pitchFamily="18" charset="0"/>
            </a:endParaRPr>
          </a:p>
          <a:p>
            <a:pPr algn="ctr">
              <a:buNone/>
            </a:pPr>
            <a:r>
              <a:rPr lang="en-IN" sz="2000" b="1" dirty="0" err="1" smtClean="0">
                <a:solidFill>
                  <a:srgbClr val="002060"/>
                </a:solidFill>
                <a:latin typeface="Times New Roman" pitchFamily="18" charset="0"/>
                <a:cs typeface="Times New Roman" pitchFamily="18" charset="0"/>
              </a:rPr>
              <a:t>Sarojini</a:t>
            </a:r>
            <a:r>
              <a:rPr lang="en-IN" sz="2000" b="1" dirty="0" smtClean="0">
                <a:solidFill>
                  <a:srgbClr val="002060"/>
                </a:solidFill>
                <a:latin typeface="Times New Roman" pitchFamily="18" charset="0"/>
                <a:cs typeface="Times New Roman" pitchFamily="18" charset="0"/>
              </a:rPr>
              <a:t> Naidu Government Girls </a:t>
            </a:r>
          </a:p>
          <a:p>
            <a:pPr algn="ctr">
              <a:buNone/>
            </a:pPr>
            <a:r>
              <a:rPr lang="en-IN" sz="2000" b="1" dirty="0" smtClean="0">
                <a:solidFill>
                  <a:srgbClr val="002060"/>
                </a:solidFill>
                <a:latin typeface="Times New Roman" pitchFamily="18" charset="0"/>
                <a:cs typeface="Times New Roman" pitchFamily="18" charset="0"/>
              </a:rPr>
              <a:t>Postgraduate Autonomous College, </a:t>
            </a:r>
            <a:r>
              <a:rPr lang="en-IN" sz="2000" b="1" dirty="0" err="1" smtClean="0">
                <a:solidFill>
                  <a:srgbClr val="002060"/>
                </a:solidFill>
                <a:latin typeface="Times New Roman" pitchFamily="18" charset="0"/>
                <a:cs typeface="Times New Roman" pitchFamily="18" charset="0"/>
              </a:rPr>
              <a:t>Shivaji</a:t>
            </a:r>
            <a:r>
              <a:rPr lang="en-IN" sz="2000" b="1" dirty="0" smtClean="0">
                <a:solidFill>
                  <a:srgbClr val="002060"/>
                </a:solidFill>
                <a:latin typeface="Times New Roman" pitchFamily="18" charset="0"/>
                <a:cs typeface="Times New Roman" pitchFamily="18" charset="0"/>
              </a:rPr>
              <a:t>  Nagar, </a:t>
            </a:r>
          </a:p>
          <a:p>
            <a:pPr algn="ctr">
              <a:buNone/>
            </a:pPr>
            <a:r>
              <a:rPr lang="en-IN" sz="2000" b="1" dirty="0" smtClean="0">
                <a:solidFill>
                  <a:srgbClr val="002060"/>
                </a:solidFill>
                <a:latin typeface="Times New Roman" pitchFamily="18" charset="0"/>
                <a:cs typeface="Times New Roman" pitchFamily="18" charset="0"/>
              </a:rPr>
              <a:t>Bhopal,  India.</a:t>
            </a:r>
          </a:p>
          <a:p>
            <a:pPr algn="ctr">
              <a:buNone/>
            </a:pPr>
            <a:r>
              <a:rPr lang="en-US" sz="1400" b="1" dirty="0" smtClean="0">
                <a:solidFill>
                  <a:srgbClr val="006600"/>
                </a:solidFill>
                <a:latin typeface="Times New Roman" pitchFamily="18" charset="0"/>
                <a:cs typeface="Times New Roman" pitchFamily="18" charset="0"/>
              </a:rPr>
              <a:t>Email:  shipra59roy@gmail.com</a:t>
            </a:r>
            <a:endParaRPr lang="en-IN" sz="1400" dirty="0" smtClean="0">
              <a:solidFill>
                <a:srgbClr val="006600"/>
              </a:solidFill>
              <a:latin typeface="Times New Roman" pitchFamily="18" charset="0"/>
              <a:cs typeface="Times New Roman" pitchFamily="18" charset="0"/>
            </a:endParaRPr>
          </a:p>
          <a:p>
            <a:pPr algn="ctr">
              <a:buNone/>
            </a:pPr>
            <a:endParaRPr lang="en-IN" sz="2000" b="1" dirty="0" smtClean="0">
              <a:solidFill>
                <a:srgbClr val="7030A0"/>
              </a:solidFill>
              <a:latin typeface="Times New Roman" pitchFamily="18" charset="0"/>
              <a:cs typeface="Times New Roman" pitchFamily="18" charset="0"/>
            </a:endParaRPr>
          </a:p>
          <a:p>
            <a:endParaRPr lang="en-IN" dirty="0"/>
          </a:p>
        </p:txBody>
      </p:sp>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8153400" y="5257799"/>
            <a:ext cx="990600" cy="1600201"/>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Chopping</a:t>
            </a:r>
            <a:endParaRPr lang="en-IN" dirty="0"/>
          </a:p>
        </p:txBody>
      </p:sp>
      <p:pic>
        <p:nvPicPr>
          <p:cNvPr id="6146" name="Picture 2" descr="C:\Users\admin\Desktop\NEW MRP GREEN CHEM\sample photo\DSCF0098.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Chopping</a:t>
            </a:r>
            <a:endParaRPr lang="en-IN" dirty="0"/>
          </a:p>
        </p:txBody>
      </p:sp>
      <p:pic>
        <p:nvPicPr>
          <p:cNvPr id="7170" name="Picture 2" descr="C:\Users\admin\Desktop\NEW MRP GREEN CHEM\sample photo\DSCF0100.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Chopped Sisal </a:t>
            </a:r>
            <a:r>
              <a:rPr lang="en-US" dirty="0" err="1" smtClean="0"/>
              <a:t>Fibre</a:t>
            </a:r>
            <a:endParaRPr lang="en-IN" dirty="0"/>
          </a:p>
        </p:txBody>
      </p:sp>
      <p:pic>
        <p:nvPicPr>
          <p:cNvPr id="13314" name="Picture 2" descr="C:\Users\admin\Desktop\NEW MRP GREEN CHEM\sample photo\DSCF0205.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800" dirty="0" smtClean="0">
                <a:solidFill>
                  <a:schemeClr val="accent3">
                    <a:lumMod val="50000"/>
                  </a:schemeClr>
                </a:solidFill>
                <a:latin typeface="Times New Roman" pitchFamily="18" charset="0"/>
                <a:cs typeface="Times New Roman" pitchFamily="18" charset="0"/>
              </a:rPr>
              <a:t>The long fiber were chopped:</a:t>
            </a:r>
          </a:p>
          <a:p>
            <a:r>
              <a:rPr lang="en-US" sz="2800" dirty="0" smtClean="0">
                <a:solidFill>
                  <a:schemeClr val="accent3">
                    <a:lumMod val="50000"/>
                  </a:schemeClr>
                </a:solidFill>
                <a:latin typeface="Times New Roman" pitchFamily="18" charset="0"/>
                <a:cs typeface="Times New Roman" pitchFamily="18" charset="0"/>
              </a:rPr>
              <a:t>Different sized samples were tested till 22-25 mm.</a:t>
            </a:r>
          </a:p>
          <a:p>
            <a:r>
              <a:rPr lang="en-US" sz="2800" dirty="0" smtClean="0">
                <a:solidFill>
                  <a:schemeClr val="accent3">
                    <a:lumMod val="50000"/>
                  </a:schemeClr>
                </a:solidFill>
                <a:latin typeface="Times New Roman" pitchFamily="18" charset="0"/>
                <a:cs typeface="Times New Roman" pitchFamily="18" charset="0"/>
              </a:rPr>
              <a:t>The best results were observed with 5.0 mm size of the chopped </a:t>
            </a:r>
            <a:r>
              <a:rPr lang="en-US" sz="2800" dirty="0" err="1" smtClean="0">
                <a:solidFill>
                  <a:schemeClr val="accent3">
                    <a:lumMod val="50000"/>
                  </a:schemeClr>
                </a:solidFill>
                <a:latin typeface="Times New Roman" pitchFamily="18" charset="0"/>
                <a:cs typeface="Times New Roman" pitchFamily="18" charset="0"/>
              </a:rPr>
              <a:t>fibre</a:t>
            </a:r>
            <a:r>
              <a:rPr lang="en-US" sz="2800" dirty="0" smtClean="0">
                <a:solidFill>
                  <a:schemeClr val="accent3">
                    <a:lumMod val="50000"/>
                  </a:schemeClr>
                </a:solidFill>
                <a:latin typeface="Times New Roman" pitchFamily="18" charset="0"/>
                <a:cs typeface="Times New Roman" pitchFamily="18" charset="0"/>
              </a:rPr>
              <a:t>.</a:t>
            </a:r>
          </a:p>
          <a:p>
            <a:r>
              <a:rPr lang="en-US" sz="2800" dirty="0" smtClean="0">
                <a:solidFill>
                  <a:schemeClr val="accent3">
                    <a:lumMod val="50000"/>
                  </a:schemeClr>
                </a:solidFill>
                <a:latin typeface="Times New Roman" pitchFamily="18" charset="0"/>
                <a:cs typeface="Times New Roman" pitchFamily="18" charset="0"/>
              </a:rPr>
              <a:t>The </a:t>
            </a:r>
            <a:r>
              <a:rPr lang="en-US" sz="2800" dirty="0" err="1" smtClean="0">
                <a:solidFill>
                  <a:schemeClr val="accent3">
                    <a:lumMod val="50000"/>
                  </a:schemeClr>
                </a:solidFill>
                <a:latin typeface="Times New Roman" pitchFamily="18" charset="0"/>
                <a:cs typeface="Times New Roman" pitchFamily="18" charset="0"/>
              </a:rPr>
              <a:t>fibre</a:t>
            </a:r>
            <a:r>
              <a:rPr lang="en-US" sz="2800" dirty="0" smtClean="0">
                <a:solidFill>
                  <a:schemeClr val="accent3">
                    <a:lumMod val="50000"/>
                  </a:schemeClr>
                </a:solidFill>
                <a:latin typeface="Times New Roman" pitchFamily="18" charset="0"/>
                <a:cs typeface="Times New Roman" pitchFamily="18" charset="0"/>
              </a:rPr>
              <a:t> is given alkali treatment with </a:t>
            </a:r>
          </a:p>
          <a:p>
            <a:pPr>
              <a:buNone/>
            </a:pPr>
            <a:r>
              <a:rPr lang="en-US" sz="2800" dirty="0" smtClean="0">
                <a:solidFill>
                  <a:schemeClr val="accent3">
                    <a:lumMod val="50000"/>
                  </a:schemeClr>
                </a:solidFill>
                <a:latin typeface="Times New Roman" pitchFamily="18" charset="0"/>
                <a:cs typeface="Times New Roman" pitchFamily="18" charset="0"/>
              </a:rPr>
              <a:t>    5% </a:t>
            </a:r>
            <a:r>
              <a:rPr lang="en-US" sz="2800" dirty="0" err="1" smtClean="0">
                <a:solidFill>
                  <a:schemeClr val="accent3">
                    <a:lumMod val="50000"/>
                  </a:schemeClr>
                </a:solidFill>
                <a:latin typeface="Times New Roman" pitchFamily="18" charset="0"/>
                <a:cs typeface="Times New Roman" pitchFamily="18" charset="0"/>
              </a:rPr>
              <a:t>NaOH</a:t>
            </a:r>
            <a:r>
              <a:rPr lang="en-US" sz="2800" dirty="0" smtClean="0">
                <a:solidFill>
                  <a:schemeClr val="accent3">
                    <a:lumMod val="50000"/>
                  </a:schemeClr>
                </a:solidFill>
                <a:latin typeface="Times New Roman" pitchFamily="18" charset="0"/>
                <a:cs typeface="Times New Roman" pitchFamily="18" charset="0"/>
              </a:rPr>
              <a:t>.</a:t>
            </a:r>
          </a:p>
          <a:p>
            <a:r>
              <a:rPr lang="en-US" sz="2800" dirty="0" smtClean="0">
                <a:solidFill>
                  <a:schemeClr val="accent3">
                    <a:lumMod val="50000"/>
                  </a:schemeClr>
                </a:solidFill>
                <a:latin typeface="Times New Roman" pitchFamily="18" charset="0"/>
                <a:cs typeface="Times New Roman" pitchFamily="18" charset="0"/>
              </a:rPr>
              <a:t>Through washing with water.</a:t>
            </a:r>
          </a:p>
          <a:p>
            <a:endParaRPr lang="en-IN" dirty="0">
              <a:solidFill>
                <a:srgbClr val="990099"/>
              </a:solidFill>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7976912" y="5105400"/>
            <a:ext cx="1188859" cy="1752599"/>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160520"/>
          </a:xfrm>
        </p:spPr>
        <p:txBody>
          <a:bodyPr>
            <a:normAutofit/>
          </a:bodyPr>
          <a:lstStyle/>
          <a:p>
            <a:r>
              <a:rPr lang="en-US" sz="2800" dirty="0" smtClean="0">
                <a:solidFill>
                  <a:schemeClr val="accent3">
                    <a:lumMod val="50000"/>
                  </a:schemeClr>
                </a:solidFill>
                <a:latin typeface="Times New Roman" pitchFamily="18" charset="0"/>
                <a:cs typeface="Times New Roman" pitchFamily="18" charset="0"/>
              </a:rPr>
              <a:t>Excess alkali was neutralized.</a:t>
            </a:r>
          </a:p>
          <a:p>
            <a:r>
              <a:rPr lang="en-US" sz="2800" dirty="0" smtClean="0">
                <a:solidFill>
                  <a:schemeClr val="accent3">
                    <a:lumMod val="50000"/>
                  </a:schemeClr>
                </a:solidFill>
                <a:latin typeface="Times New Roman" pitchFamily="18" charset="0"/>
                <a:cs typeface="Times New Roman" pitchFamily="18" charset="0"/>
              </a:rPr>
              <a:t>Finally dried in oven at 50</a:t>
            </a:r>
            <a:r>
              <a:rPr lang="en-US" sz="2800" baseline="50000" dirty="0" smtClean="0">
                <a:solidFill>
                  <a:schemeClr val="accent3">
                    <a:lumMod val="50000"/>
                  </a:schemeClr>
                </a:solidFill>
                <a:latin typeface="Times New Roman" pitchFamily="18" charset="0"/>
                <a:cs typeface="Times New Roman" pitchFamily="18" charset="0"/>
              </a:rPr>
              <a:t>0</a:t>
            </a:r>
            <a:r>
              <a:rPr lang="en-US" sz="2800" dirty="0" smtClean="0">
                <a:solidFill>
                  <a:schemeClr val="accent3">
                    <a:lumMod val="50000"/>
                  </a:schemeClr>
                </a:solidFill>
                <a:latin typeface="Times New Roman" pitchFamily="18" charset="0"/>
                <a:cs typeface="Times New Roman" pitchFamily="18" charset="0"/>
              </a:rPr>
              <a:t>C. </a:t>
            </a:r>
            <a:endParaRPr lang="en-IN" sz="2800" dirty="0" smtClean="0">
              <a:solidFill>
                <a:schemeClr val="accent3">
                  <a:lumMod val="50000"/>
                </a:schemeClr>
              </a:solidFill>
              <a:latin typeface="Times New Roman" pitchFamily="18" charset="0"/>
              <a:cs typeface="Times New Roman" pitchFamily="18" charset="0"/>
            </a:endParaRPr>
          </a:p>
          <a:p>
            <a:r>
              <a:rPr lang="en-IN" sz="2800" dirty="0" smtClean="0">
                <a:solidFill>
                  <a:schemeClr val="accent3">
                    <a:lumMod val="50000"/>
                  </a:schemeClr>
                </a:solidFill>
                <a:latin typeface="Times New Roman" pitchFamily="18" charset="0"/>
                <a:cs typeface="Times New Roman" pitchFamily="18" charset="0"/>
              </a:rPr>
              <a:t>Sisal fibre is mixed with cement and fly ash to develop  sisal </a:t>
            </a:r>
            <a:r>
              <a:rPr lang="en-IN" sz="2800" dirty="0" err="1" smtClean="0">
                <a:solidFill>
                  <a:schemeClr val="accent3">
                    <a:lumMod val="50000"/>
                  </a:schemeClr>
                </a:solidFill>
                <a:latin typeface="Times New Roman" pitchFamily="18" charset="0"/>
                <a:cs typeface="Times New Roman" pitchFamily="18" charset="0"/>
              </a:rPr>
              <a:t>fiber</a:t>
            </a:r>
            <a:r>
              <a:rPr lang="en-IN" sz="2800" dirty="0" smtClean="0">
                <a:solidFill>
                  <a:schemeClr val="accent3">
                    <a:lumMod val="50000"/>
                  </a:schemeClr>
                </a:solidFill>
                <a:latin typeface="Times New Roman" pitchFamily="18" charset="0"/>
                <a:cs typeface="Times New Roman" pitchFamily="18" charset="0"/>
              </a:rPr>
              <a:t> reinforced cement composites.  </a:t>
            </a:r>
          </a:p>
          <a:p>
            <a:r>
              <a:rPr lang="en-US" sz="2800" dirty="0" smtClean="0">
                <a:solidFill>
                  <a:schemeClr val="accent3">
                    <a:lumMod val="50000"/>
                  </a:schemeClr>
                </a:solidFill>
                <a:latin typeface="Times New Roman" pitchFamily="18" charset="0"/>
                <a:cs typeface="Times New Roman" pitchFamily="18" charset="0"/>
              </a:rPr>
              <a:t>The green material was reinforced </a:t>
            </a:r>
            <a:r>
              <a:rPr lang="en-IN" sz="2800" dirty="0" smtClean="0">
                <a:solidFill>
                  <a:schemeClr val="accent3">
                    <a:lumMod val="50000"/>
                  </a:schemeClr>
                </a:solidFill>
                <a:latin typeface="Times New Roman" pitchFamily="18" charset="0"/>
                <a:cs typeface="Times New Roman" pitchFamily="18" charset="0"/>
              </a:rPr>
              <a:t>with cement/</a:t>
            </a:r>
          </a:p>
          <a:p>
            <a:pPr>
              <a:buNone/>
            </a:pPr>
            <a:r>
              <a:rPr lang="en-IN" sz="2800" dirty="0" smtClean="0">
                <a:solidFill>
                  <a:schemeClr val="accent3">
                    <a:lumMod val="50000"/>
                  </a:schemeClr>
                </a:solidFill>
                <a:latin typeface="Times New Roman" pitchFamily="18" charset="0"/>
                <a:cs typeface="Times New Roman" pitchFamily="18" charset="0"/>
              </a:rPr>
              <a:t>    cement and fly ash. </a:t>
            </a:r>
          </a:p>
          <a:p>
            <a:r>
              <a:rPr lang="en-US" sz="2800" dirty="0" smtClean="0">
                <a:solidFill>
                  <a:schemeClr val="accent3">
                    <a:lumMod val="50000"/>
                  </a:schemeClr>
                </a:solidFill>
                <a:latin typeface="Times New Roman" pitchFamily="18" charset="0"/>
                <a:cs typeface="Times New Roman" pitchFamily="18" charset="0"/>
              </a:rPr>
              <a:t>Flay ash is industrial waste of  power plants.</a:t>
            </a:r>
            <a:r>
              <a:rPr lang="en-US" sz="2800" dirty="0" smtClean="0">
                <a:solidFill>
                  <a:srgbClr val="990099"/>
                </a:solidFill>
                <a:latin typeface="Times New Roman" pitchFamily="18" charset="0"/>
                <a:cs typeface="Times New Roman" pitchFamily="18" charset="0"/>
              </a:rPr>
              <a:t> </a:t>
            </a:r>
            <a:endParaRPr lang="en-IN" sz="2800" dirty="0">
              <a:solidFill>
                <a:srgbClr val="990099"/>
              </a:solidFill>
              <a:latin typeface="Times New Roman" pitchFamily="18" charset="0"/>
              <a:cs typeface="Times New Roman" pitchFamily="18" charset="0"/>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001000" y="5035476"/>
            <a:ext cx="1164771" cy="1822524"/>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Mixing Drum </a:t>
            </a:r>
            <a:endParaRPr lang="en-IN" dirty="0"/>
          </a:p>
        </p:txBody>
      </p:sp>
      <p:pic>
        <p:nvPicPr>
          <p:cNvPr id="14338" name="Picture 2" descr="C:\Users\admin\Desktop\NEW MRP GREEN CHEM\sample photo\DSCF0213.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Mixing</a:t>
            </a:r>
            <a:endParaRPr lang="en-IN" dirty="0"/>
          </a:p>
        </p:txBody>
      </p:sp>
      <p:pic>
        <p:nvPicPr>
          <p:cNvPr id="11266" name="Picture 2" descr="C:\Users\admin\Desktop\NEW MRP GREEN CHEM\sample photo\DSCF0219.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Manual Agitation </a:t>
            </a:r>
            <a:endParaRPr lang="en-IN" dirty="0"/>
          </a:p>
        </p:txBody>
      </p:sp>
      <p:pic>
        <p:nvPicPr>
          <p:cNvPr id="10242" name="Picture 2" descr="C:\Users\admin\Desktop\NEW MRP GREEN CHEM\sample photo\DSCF0113.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Mixing</a:t>
            </a:r>
            <a:endParaRPr lang="en-IN" dirty="0"/>
          </a:p>
        </p:txBody>
      </p:sp>
      <p:pic>
        <p:nvPicPr>
          <p:cNvPr id="12290" name="Picture 2" descr="C:\Users\admin\Desktop\NEW MRP GREEN CHEM\sample photo\DSCF0225.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Composite Setting Mould</a:t>
            </a:r>
            <a:endParaRPr lang="en-IN" dirty="0"/>
          </a:p>
        </p:txBody>
      </p:sp>
      <p:pic>
        <p:nvPicPr>
          <p:cNvPr id="8194" name="Picture 2" descr="C:\Users\admin\Desktop\NEW MRP GREEN CHEM\sample photo\DSCF0102.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6781800" cy="4648200"/>
          </a:xfrm>
        </p:spPr>
        <p:txBody>
          <a:bodyPr>
            <a:normAutofit fontScale="92500"/>
          </a:bodyPr>
          <a:lstStyle/>
          <a:p>
            <a:pPr lvl="0">
              <a:defRPr/>
            </a:pPr>
            <a:r>
              <a:rPr lang="en-US" sz="3600" dirty="0" smtClean="0">
                <a:solidFill>
                  <a:schemeClr val="accent3">
                    <a:lumMod val="50000"/>
                  </a:schemeClr>
                </a:solidFill>
                <a:latin typeface="Times New Roman" pitchFamily="18" charset="0"/>
                <a:ea typeface="Times New Roman" pitchFamily="18" charset="0"/>
                <a:cs typeface="Times New Roman" pitchFamily="18" charset="0"/>
              </a:rPr>
              <a:t>Need for economical, sustainable and safe shelter - well pronounced globally. </a:t>
            </a:r>
            <a:endParaRPr lang="en-US" sz="3600" dirty="0" smtClean="0">
              <a:solidFill>
                <a:schemeClr val="accent3">
                  <a:lumMod val="50000"/>
                </a:schemeClr>
              </a:solidFill>
              <a:latin typeface="Times New Roman" pitchFamily="18" charset="0"/>
              <a:cs typeface="Times New Roman" pitchFamily="18" charset="0"/>
            </a:endParaRPr>
          </a:p>
          <a:p>
            <a:pPr lvl="0">
              <a:buNone/>
              <a:defRPr/>
            </a:pPr>
            <a:endParaRPr lang="en-US" sz="3600" dirty="0" smtClean="0">
              <a:solidFill>
                <a:schemeClr val="accent3">
                  <a:lumMod val="50000"/>
                </a:schemeClr>
              </a:solidFill>
              <a:latin typeface="Times New Roman" pitchFamily="18" charset="0"/>
              <a:cs typeface="Times New Roman" pitchFamily="18" charset="0"/>
            </a:endParaRPr>
          </a:p>
          <a:p>
            <a:pPr lvl="0">
              <a:defRPr/>
            </a:pPr>
            <a:r>
              <a:rPr lang="en-US" sz="3600" dirty="0" smtClean="0">
                <a:solidFill>
                  <a:schemeClr val="accent3">
                    <a:lumMod val="50000"/>
                  </a:schemeClr>
                </a:solidFill>
                <a:latin typeface="Times New Roman" pitchFamily="18" charset="0"/>
                <a:ea typeface="Times New Roman" pitchFamily="18" charset="0"/>
                <a:cs typeface="Times New Roman" pitchFamily="18" charset="0"/>
              </a:rPr>
              <a:t>Numerous challenges are unaddressed to produce eco-friendly construction materials which are structurally safe and durable.</a:t>
            </a:r>
            <a:endParaRPr lang="en-US" sz="3600" dirty="0" smtClean="0">
              <a:solidFill>
                <a:schemeClr val="accent3">
                  <a:lumMod val="50000"/>
                </a:schemeClr>
              </a:solidFill>
              <a:latin typeface="Times New Roman" pitchFamily="18" charset="0"/>
              <a:cs typeface="Times New Roman" pitchFamily="18" charset="0"/>
            </a:endParaRPr>
          </a:p>
          <a:p>
            <a:pPr lvl="0">
              <a:buNone/>
              <a:defRPr/>
            </a:pPr>
            <a:endParaRPr lang="en-IN" dirty="0" smtClean="0">
              <a:solidFill>
                <a:srgbClr val="990099"/>
              </a:solidFill>
            </a:endParaRPr>
          </a:p>
          <a:p>
            <a:endParaRPr lang="en-IN" dirty="0"/>
          </a:p>
        </p:txBody>
      </p:sp>
      <p:pic>
        <p:nvPicPr>
          <p:cNvPr id="5" name="Picture 4"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077200" y="5257800"/>
            <a:ext cx="1066800" cy="1600199"/>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Composite </a:t>
            </a:r>
            <a:r>
              <a:rPr lang="en-US" dirty="0" err="1" smtClean="0"/>
              <a:t>Moulding</a:t>
            </a:r>
            <a:endParaRPr lang="en-IN" dirty="0"/>
          </a:p>
        </p:txBody>
      </p:sp>
      <p:pic>
        <p:nvPicPr>
          <p:cNvPr id="15362" name="Picture 2" descr="C:\Users\admin\Desktop\NEW MRP GREEN CHEM\sample photo\DSCF0121.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Hand Press Machine</a:t>
            </a:r>
            <a:endParaRPr lang="en-IN" dirty="0"/>
          </a:p>
        </p:txBody>
      </p:sp>
      <p:pic>
        <p:nvPicPr>
          <p:cNvPr id="16386" name="Picture 2" descr="C:\Users\admin\Desktop\NEW MRP GREEN CHEM\sample photo\DSCF0103.JPG"/>
          <p:cNvPicPr>
            <a:picLocks noGrp="1" noChangeAspect="1" noChangeArrowheads="1"/>
          </p:cNvPicPr>
          <p:nvPr>
            <p:ph idx="1"/>
          </p:nvPr>
        </p:nvPicPr>
        <p:blipFill>
          <a:blip r:embed="rId2" cstate="print"/>
          <a:srcRect/>
          <a:stretch>
            <a:fillRect/>
          </a:stretch>
        </p:blipFill>
        <p:spPr bwMode="auto">
          <a:xfrm>
            <a:off x="2925961" y="1935163"/>
            <a:ext cx="3292078"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Hand  Press Machine</a:t>
            </a:r>
            <a:endParaRPr lang="en-IN" dirty="0"/>
          </a:p>
        </p:txBody>
      </p:sp>
      <p:pic>
        <p:nvPicPr>
          <p:cNvPr id="17410" name="Picture 2" descr="C:\Users\admin\Desktop\NEW MRP GREEN CHEM\sample photo\DSCF0105.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3600" dirty="0" smtClean="0"/>
              <a:t>Sisal </a:t>
            </a:r>
            <a:r>
              <a:rPr lang="en-US" sz="3600" dirty="0" err="1" smtClean="0"/>
              <a:t>Fibre</a:t>
            </a:r>
            <a:r>
              <a:rPr lang="en-US" sz="3600" dirty="0" smtClean="0"/>
              <a:t> - Cement Composite </a:t>
            </a:r>
            <a:endParaRPr lang="en-IN" sz="3600" dirty="0"/>
          </a:p>
        </p:txBody>
      </p:sp>
      <p:sp>
        <p:nvSpPr>
          <p:cNvPr id="3" name="Content Placeholder 2"/>
          <p:cNvSpPr>
            <a:spLocks noGrp="1"/>
          </p:cNvSpPr>
          <p:nvPr>
            <p:ph idx="1"/>
          </p:nvPr>
        </p:nvSpPr>
        <p:spPr>
          <a:xfrm>
            <a:off x="457200" y="1935480"/>
            <a:ext cx="7696200" cy="4008120"/>
          </a:xfrm>
        </p:spPr>
        <p:txBody>
          <a:bodyPr>
            <a:normAutofit/>
          </a:bodyPr>
          <a:lstStyle/>
          <a:p>
            <a:r>
              <a:rPr lang="en-US" sz="2800" dirty="0" smtClean="0">
                <a:solidFill>
                  <a:schemeClr val="accent3">
                    <a:lumMod val="50000"/>
                  </a:schemeClr>
                </a:solidFill>
              </a:rPr>
              <a:t>Sisal </a:t>
            </a:r>
            <a:r>
              <a:rPr lang="en-US" sz="2800" dirty="0" err="1" smtClean="0">
                <a:solidFill>
                  <a:schemeClr val="accent3">
                    <a:lumMod val="50000"/>
                  </a:schemeClr>
                </a:solidFill>
              </a:rPr>
              <a:t>Fibre</a:t>
            </a:r>
            <a:r>
              <a:rPr lang="en-US" sz="2800" dirty="0" smtClean="0">
                <a:solidFill>
                  <a:schemeClr val="accent3">
                    <a:lumMod val="50000"/>
                  </a:schemeClr>
                </a:solidFill>
              </a:rPr>
              <a:t>            (20gms,length 5mm)</a:t>
            </a:r>
          </a:p>
          <a:p>
            <a:pPr>
              <a:buNone/>
            </a:pPr>
            <a:endParaRPr lang="en-US" sz="2800" dirty="0" smtClean="0">
              <a:solidFill>
                <a:schemeClr val="accent3">
                  <a:lumMod val="50000"/>
                </a:schemeClr>
              </a:solidFill>
            </a:endParaRPr>
          </a:p>
          <a:p>
            <a:r>
              <a:rPr lang="en-US" sz="2800" dirty="0" smtClean="0">
                <a:solidFill>
                  <a:schemeClr val="accent3">
                    <a:lumMod val="50000"/>
                  </a:schemeClr>
                </a:solidFill>
              </a:rPr>
              <a:t>Cement                (700gm)</a:t>
            </a:r>
          </a:p>
          <a:p>
            <a:pPr>
              <a:buNone/>
            </a:pPr>
            <a:endParaRPr lang="en-US" sz="2800" dirty="0" smtClean="0">
              <a:solidFill>
                <a:schemeClr val="accent3">
                  <a:lumMod val="50000"/>
                </a:schemeClr>
              </a:solidFill>
            </a:endParaRPr>
          </a:p>
          <a:p>
            <a:r>
              <a:rPr lang="en-US" sz="2800" dirty="0" smtClean="0">
                <a:solidFill>
                  <a:schemeClr val="accent3">
                    <a:lumMod val="50000"/>
                  </a:schemeClr>
                </a:solidFill>
              </a:rPr>
              <a:t>Water                   (400ml)</a:t>
            </a:r>
          </a:p>
          <a:p>
            <a:pPr>
              <a:buNone/>
            </a:pPr>
            <a:endParaRPr lang="en-US" sz="2800" dirty="0" smtClean="0">
              <a:solidFill>
                <a:schemeClr val="accent3">
                  <a:lumMod val="50000"/>
                </a:schemeClr>
              </a:solidFill>
            </a:endParaRPr>
          </a:p>
          <a:p>
            <a:r>
              <a:rPr lang="en-US" sz="2800" dirty="0" smtClean="0">
                <a:solidFill>
                  <a:schemeClr val="accent3">
                    <a:lumMod val="50000"/>
                  </a:schemeClr>
                </a:solidFill>
              </a:rPr>
              <a:t>Pressure              (1500lb/m</a:t>
            </a:r>
            <a:r>
              <a:rPr lang="en-US" sz="2800" baseline="50000" dirty="0" smtClean="0">
                <a:solidFill>
                  <a:schemeClr val="accent3">
                    <a:lumMod val="50000"/>
                  </a:schemeClr>
                </a:solidFill>
              </a:rPr>
              <a:t>2</a:t>
            </a:r>
            <a:r>
              <a:rPr lang="en-US" sz="2800" dirty="0" smtClean="0">
                <a:solidFill>
                  <a:schemeClr val="accent3">
                    <a:lumMod val="50000"/>
                  </a:schemeClr>
                </a:solidFill>
              </a:rPr>
              <a:t>)</a:t>
            </a:r>
            <a:endParaRPr lang="en-IN" sz="2800" dirty="0">
              <a:solidFill>
                <a:schemeClr val="accent3">
                  <a:lumMod val="50000"/>
                </a:schemeClr>
              </a:solidFill>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7846023" y="4800600"/>
            <a:ext cx="1297977" cy="20574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3600" dirty="0" smtClean="0"/>
              <a:t>Sisal </a:t>
            </a:r>
            <a:r>
              <a:rPr lang="en-US" sz="3600" dirty="0" err="1" smtClean="0"/>
              <a:t>Fibre</a:t>
            </a:r>
            <a:r>
              <a:rPr lang="en-US" sz="3600" dirty="0" smtClean="0"/>
              <a:t>-Cement-Fly Ash Composite</a:t>
            </a:r>
            <a:endParaRPr lang="en-IN" sz="3600" dirty="0"/>
          </a:p>
        </p:txBody>
      </p:sp>
      <p:sp>
        <p:nvSpPr>
          <p:cNvPr id="3" name="Content Placeholder 2"/>
          <p:cNvSpPr>
            <a:spLocks noGrp="1"/>
          </p:cNvSpPr>
          <p:nvPr>
            <p:ph idx="1"/>
          </p:nvPr>
        </p:nvSpPr>
        <p:spPr/>
        <p:txBody>
          <a:bodyPr>
            <a:normAutofit lnSpcReduction="10000"/>
          </a:bodyPr>
          <a:lstStyle/>
          <a:p>
            <a:r>
              <a:rPr lang="en-US" sz="2800" dirty="0" smtClean="0">
                <a:solidFill>
                  <a:schemeClr val="accent3">
                    <a:lumMod val="50000"/>
                  </a:schemeClr>
                </a:solidFill>
              </a:rPr>
              <a:t>Sisal </a:t>
            </a:r>
            <a:r>
              <a:rPr lang="en-US" sz="2800" dirty="0" err="1" smtClean="0">
                <a:solidFill>
                  <a:schemeClr val="accent3">
                    <a:lumMod val="50000"/>
                  </a:schemeClr>
                </a:solidFill>
              </a:rPr>
              <a:t>Fibre</a:t>
            </a:r>
            <a:r>
              <a:rPr lang="en-US" sz="2800" dirty="0" smtClean="0">
                <a:solidFill>
                  <a:schemeClr val="accent3">
                    <a:lumMod val="50000"/>
                  </a:schemeClr>
                </a:solidFill>
              </a:rPr>
              <a:t>            (20gms,length 5mm)</a:t>
            </a:r>
          </a:p>
          <a:p>
            <a:pPr>
              <a:buNone/>
            </a:pPr>
            <a:endParaRPr lang="en-US" sz="2800" dirty="0" smtClean="0">
              <a:solidFill>
                <a:schemeClr val="accent3">
                  <a:lumMod val="50000"/>
                </a:schemeClr>
              </a:solidFill>
            </a:endParaRPr>
          </a:p>
          <a:p>
            <a:r>
              <a:rPr lang="en-US" sz="2800" dirty="0" smtClean="0">
                <a:solidFill>
                  <a:schemeClr val="accent3">
                    <a:lumMod val="50000"/>
                  </a:schemeClr>
                </a:solidFill>
              </a:rPr>
              <a:t>Cement                (600gm)</a:t>
            </a:r>
          </a:p>
          <a:p>
            <a:pPr>
              <a:buNone/>
            </a:pPr>
            <a:endParaRPr lang="en-US" sz="2800" dirty="0" smtClean="0">
              <a:solidFill>
                <a:schemeClr val="accent3">
                  <a:lumMod val="50000"/>
                </a:schemeClr>
              </a:solidFill>
            </a:endParaRPr>
          </a:p>
          <a:p>
            <a:r>
              <a:rPr lang="en-US" sz="2800" dirty="0" smtClean="0">
                <a:solidFill>
                  <a:schemeClr val="accent3">
                    <a:lumMod val="50000"/>
                  </a:schemeClr>
                </a:solidFill>
              </a:rPr>
              <a:t>Fly Ash                 (100gm)</a:t>
            </a:r>
          </a:p>
          <a:p>
            <a:pPr>
              <a:buNone/>
            </a:pPr>
            <a:endParaRPr lang="en-US" sz="2800" dirty="0" smtClean="0">
              <a:solidFill>
                <a:schemeClr val="accent3">
                  <a:lumMod val="50000"/>
                </a:schemeClr>
              </a:solidFill>
            </a:endParaRPr>
          </a:p>
          <a:p>
            <a:r>
              <a:rPr lang="en-US" sz="2800" dirty="0" smtClean="0">
                <a:solidFill>
                  <a:schemeClr val="accent3">
                    <a:lumMod val="50000"/>
                  </a:schemeClr>
                </a:solidFill>
              </a:rPr>
              <a:t>Water                   (400ml)</a:t>
            </a:r>
          </a:p>
          <a:p>
            <a:pPr>
              <a:buNone/>
            </a:pPr>
            <a:endParaRPr lang="en-US" sz="2800" dirty="0" smtClean="0">
              <a:solidFill>
                <a:schemeClr val="accent3">
                  <a:lumMod val="50000"/>
                </a:schemeClr>
              </a:solidFill>
            </a:endParaRPr>
          </a:p>
          <a:p>
            <a:r>
              <a:rPr lang="en-US" sz="2800" dirty="0" smtClean="0">
                <a:solidFill>
                  <a:schemeClr val="accent3">
                    <a:lumMod val="50000"/>
                  </a:schemeClr>
                </a:solidFill>
              </a:rPr>
              <a:t>Pressure              (1500lb/m</a:t>
            </a:r>
            <a:r>
              <a:rPr lang="en-US" sz="2800" baseline="50000" dirty="0" smtClean="0">
                <a:solidFill>
                  <a:schemeClr val="accent3">
                    <a:lumMod val="50000"/>
                  </a:schemeClr>
                </a:solidFill>
              </a:rPr>
              <a:t>2</a:t>
            </a:r>
            <a:r>
              <a:rPr lang="en-US" sz="2800" dirty="0" smtClean="0">
                <a:solidFill>
                  <a:schemeClr val="accent3">
                    <a:lumMod val="50000"/>
                  </a:schemeClr>
                </a:solidFill>
              </a:rPr>
              <a:t>)</a:t>
            </a:r>
            <a:endParaRPr lang="en-IN" sz="2800" dirty="0"/>
          </a:p>
        </p:txBody>
      </p:sp>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Autofit/>
          </a:bodyPr>
          <a:lstStyle/>
          <a:p>
            <a:r>
              <a:rPr lang="en-US" sz="3200" dirty="0" smtClean="0"/>
              <a:t>Sisal </a:t>
            </a:r>
            <a:r>
              <a:rPr lang="en-US" sz="3200" dirty="0" err="1" smtClean="0"/>
              <a:t>Fibre</a:t>
            </a:r>
            <a:r>
              <a:rPr lang="en-US" sz="3200" dirty="0" smtClean="0"/>
              <a:t> Reinforced Cement Composite Sheet</a:t>
            </a:r>
            <a:endParaRPr lang="en-IN" sz="3200" dirty="0"/>
          </a:p>
        </p:txBody>
      </p:sp>
      <p:pic>
        <p:nvPicPr>
          <p:cNvPr id="3074" name="Picture 2" descr="C:\Users\admin\Desktop\NEW MRP GREEN CHEM\sheet\DSCF0191.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normAutofit/>
          </a:bodyPr>
          <a:lstStyle/>
          <a:p>
            <a:r>
              <a:rPr lang="en-US" sz="3200" dirty="0" smtClean="0"/>
              <a:t>Sisal </a:t>
            </a:r>
            <a:r>
              <a:rPr lang="en-US" sz="3200" dirty="0" err="1" smtClean="0"/>
              <a:t>Fibre</a:t>
            </a:r>
            <a:r>
              <a:rPr lang="en-US" sz="3200" dirty="0" smtClean="0"/>
              <a:t> Reinforced Cement Composite Sheet</a:t>
            </a:r>
            <a:endParaRPr lang="en-IN" sz="3200" dirty="0"/>
          </a:p>
        </p:txBody>
      </p:sp>
      <p:pic>
        <p:nvPicPr>
          <p:cNvPr id="4098" name="Picture 2" descr="C:\Users\admin\Desktop\NEW MRP GREEN CHEM\sheet\DSCF0192.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a:bodyPr>
          <a:lstStyle/>
          <a:p>
            <a:r>
              <a:rPr lang="en-US" sz="3200" dirty="0" smtClean="0"/>
              <a:t>Sisal </a:t>
            </a:r>
            <a:r>
              <a:rPr lang="en-US" sz="3200" dirty="0" err="1" smtClean="0"/>
              <a:t>Fibre</a:t>
            </a:r>
            <a:r>
              <a:rPr lang="en-US" sz="3200" dirty="0" smtClean="0"/>
              <a:t> Reinforced Cement Composite Sheet</a:t>
            </a:r>
            <a:endParaRPr lang="en-IN" sz="3200" dirty="0"/>
          </a:p>
        </p:txBody>
      </p:sp>
      <p:pic>
        <p:nvPicPr>
          <p:cNvPr id="5122" name="Picture 2" descr="C:\Users\admin\Desktop\NEW MRP GREEN CHEM\sheet\DSCF0193.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3200" dirty="0" smtClean="0"/>
              <a:t>Sisal </a:t>
            </a:r>
            <a:r>
              <a:rPr lang="en-US" sz="3200" dirty="0" err="1" smtClean="0"/>
              <a:t>Fibre</a:t>
            </a:r>
            <a:r>
              <a:rPr lang="en-US" sz="3200" dirty="0" smtClean="0"/>
              <a:t> Reinforced Cement Composite Sheet</a:t>
            </a:r>
            <a:endParaRPr lang="en-IN" sz="3200" dirty="0"/>
          </a:p>
        </p:txBody>
      </p:sp>
      <p:pic>
        <p:nvPicPr>
          <p:cNvPr id="6146" name="Picture 2" descr="C:\Users\admin\Desktop\NEW MRP GREEN CHEM\sheet\DSCF0195.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r>
              <a:rPr lang="en-US" sz="3200" dirty="0" smtClean="0"/>
              <a:t>Sisal </a:t>
            </a:r>
            <a:r>
              <a:rPr lang="en-US" sz="3200" dirty="0" err="1" smtClean="0"/>
              <a:t>Fibre</a:t>
            </a:r>
            <a:r>
              <a:rPr lang="en-US" sz="3200" dirty="0" smtClean="0"/>
              <a:t> Reinforced Cement Composite Sheet</a:t>
            </a:r>
            <a:endParaRPr lang="en-IN" sz="3200" dirty="0"/>
          </a:p>
        </p:txBody>
      </p:sp>
      <p:pic>
        <p:nvPicPr>
          <p:cNvPr id="7170" name="Picture 2" descr="C:\Users\admin\Desktop\NEW MRP GREEN CHEM\sheet\DSCF0196.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077200" y="5249594"/>
            <a:ext cx="1066800" cy="1608406"/>
          </a:xfrm>
          <a:prstGeom prst="rect">
            <a:avLst/>
          </a:prstGeom>
        </p:spPr>
        <p:style>
          <a:lnRef idx="2">
            <a:schemeClr val="accent3"/>
          </a:lnRef>
          <a:fillRef idx="1">
            <a:schemeClr val="lt1"/>
          </a:fillRef>
          <a:effectRef idx="0">
            <a:schemeClr val="accent3"/>
          </a:effectRef>
          <a:fontRef idx="minor">
            <a:schemeClr val="dk1"/>
          </a:fontRef>
        </p:style>
      </p:pic>
      <p:sp>
        <p:nvSpPr>
          <p:cNvPr id="4" name="Content Placeholder 3"/>
          <p:cNvSpPr>
            <a:spLocks noGrp="1"/>
          </p:cNvSpPr>
          <p:nvPr>
            <p:ph idx="1"/>
          </p:nvPr>
        </p:nvSpPr>
        <p:spPr>
          <a:xfrm>
            <a:off x="457200" y="1143000"/>
            <a:ext cx="7391400" cy="4876800"/>
          </a:xfrm>
        </p:spPr>
        <p:txBody>
          <a:bodyPr>
            <a:normAutofit/>
          </a:bodyPr>
          <a:lstStyle/>
          <a:p>
            <a:r>
              <a:rPr lang="en-IN" sz="2800" dirty="0" smtClean="0">
                <a:solidFill>
                  <a:srgbClr val="006600"/>
                </a:solidFill>
                <a:latin typeface="Times New Roman" pitchFamily="18" charset="0"/>
                <a:ea typeface="Times New Roman" pitchFamily="18" charset="0"/>
                <a:cs typeface="Times New Roman" pitchFamily="18" charset="0"/>
              </a:rPr>
              <a:t>Roofing - one of the most important components in housing. </a:t>
            </a:r>
          </a:p>
          <a:p>
            <a:pPr>
              <a:buNone/>
            </a:pPr>
            <a:endParaRPr lang="en-IN" sz="2800" dirty="0" smtClean="0">
              <a:solidFill>
                <a:srgbClr val="006600"/>
              </a:solidFill>
              <a:latin typeface="Times New Roman" pitchFamily="18" charset="0"/>
              <a:ea typeface="Times New Roman" pitchFamily="18" charset="0"/>
              <a:cs typeface="Times New Roman" pitchFamily="18" charset="0"/>
            </a:endParaRPr>
          </a:p>
          <a:p>
            <a:r>
              <a:rPr lang="en-IN" sz="2800" dirty="0" smtClean="0">
                <a:solidFill>
                  <a:srgbClr val="006600"/>
                </a:solidFill>
                <a:latin typeface="Times New Roman" pitchFamily="18" charset="0"/>
                <a:ea typeface="Times New Roman" pitchFamily="18" charset="0"/>
                <a:cs typeface="Times New Roman" pitchFamily="18" charset="0"/>
              </a:rPr>
              <a:t>Alone represents more than 25-30% of the total construction cost of a house. </a:t>
            </a:r>
          </a:p>
          <a:p>
            <a:pPr>
              <a:buNone/>
            </a:pPr>
            <a:endParaRPr lang="en-IN" sz="2800" dirty="0" smtClean="0">
              <a:solidFill>
                <a:srgbClr val="006600"/>
              </a:solidFill>
              <a:latin typeface="Times New Roman" pitchFamily="18" charset="0"/>
              <a:ea typeface="Times New Roman" pitchFamily="18" charset="0"/>
              <a:cs typeface="Times New Roman" pitchFamily="18" charset="0"/>
            </a:endParaRPr>
          </a:p>
          <a:p>
            <a:r>
              <a:rPr lang="en-US" sz="2800" dirty="0" smtClean="0">
                <a:solidFill>
                  <a:srgbClr val="006600"/>
                </a:solidFill>
                <a:latin typeface="Times New Roman" pitchFamily="18" charset="0"/>
                <a:ea typeface="Times New Roman" pitchFamily="18" charset="0"/>
                <a:cs typeface="Times New Roman" pitchFamily="18" charset="0"/>
              </a:rPr>
              <a:t>In India, mostly asbestos cement  roofing sheets are being used as one of the major roofing element. </a:t>
            </a:r>
          </a:p>
          <a:p>
            <a:endParaRPr lang="en-US" sz="4000" dirty="0" smtClean="0">
              <a:solidFill>
                <a:srgbClr val="006600"/>
              </a:solidFill>
              <a:latin typeface="Times New Roman" pitchFamily="18" charset="0"/>
              <a:ea typeface="Times New Roman" pitchFamily="18" charset="0"/>
              <a:cs typeface="Times New Roman" pitchFamily="18" charset="0"/>
            </a:endParaRPr>
          </a:p>
          <a:p>
            <a:endParaRPr lang="en-IN" sz="4000" dirty="0" smtClean="0">
              <a:solidFill>
                <a:srgbClr val="006600"/>
              </a:solidFill>
              <a:latin typeface="Times New Roman" pitchFamily="18" charset="0"/>
              <a:ea typeface="Times New Roman" pitchFamily="18" charset="0"/>
              <a:cs typeface="Times New Roman" pitchFamily="18" charset="0"/>
            </a:endParaRPr>
          </a:p>
          <a:p>
            <a:pPr>
              <a:buNone/>
            </a:pPr>
            <a:endParaRPr lang="en-IN" sz="3200" dirty="0" smtClean="0">
              <a:solidFill>
                <a:srgbClr val="990099"/>
              </a:solidFill>
              <a:latin typeface="Times New Roman" pitchFamily="18" charset="0"/>
              <a:cs typeface="Times New Roman" pitchFamily="18" charset="0"/>
            </a:endParaRPr>
          </a:p>
          <a:p>
            <a:endParaRPr lang="en-IN" dirty="0">
              <a:solidFill>
                <a:srgbClr val="990099"/>
              </a:solidFill>
            </a:endParaRPr>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r>
              <a:rPr lang="en-US" sz="3200" dirty="0" smtClean="0"/>
              <a:t>Sisal </a:t>
            </a:r>
            <a:r>
              <a:rPr lang="en-US" sz="3200" dirty="0" err="1" smtClean="0"/>
              <a:t>Fibre</a:t>
            </a:r>
            <a:r>
              <a:rPr lang="en-US" sz="3200" dirty="0" smtClean="0"/>
              <a:t> Reinforced Cement Composite Sheet</a:t>
            </a:r>
            <a:endParaRPr lang="en-IN" sz="3200" dirty="0"/>
          </a:p>
        </p:txBody>
      </p:sp>
      <p:pic>
        <p:nvPicPr>
          <p:cNvPr id="8194" name="Picture 2" descr="C:\Users\admin\Desktop\NEW MRP GREEN CHEM\sheet\DSCF0197.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Sisal </a:t>
            </a:r>
            <a:r>
              <a:rPr lang="en-US" sz="4000" dirty="0" err="1" smtClean="0"/>
              <a:t>Fibre</a:t>
            </a:r>
            <a:r>
              <a:rPr lang="en-US" sz="4000" dirty="0" smtClean="0"/>
              <a:t>-Cement-</a:t>
            </a:r>
            <a:r>
              <a:rPr lang="en-US" sz="4000" b="1" dirty="0" smtClean="0"/>
              <a:t>Fly Ash </a:t>
            </a:r>
            <a:r>
              <a:rPr lang="en-US" sz="4000" dirty="0" smtClean="0"/>
              <a:t>Composite</a:t>
            </a:r>
            <a:endParaRPr lang="en-IN" sz="4000" dirty="0"/>
          </a:p>
        </p:txBody>
      </p:sp>
      <p:pic>
        <p:nvPicPr>
          <p:cNvPr id="4" name="Picture 2" descr="C:\Users\Home\Desktop\sample photo\New folder\DSCF0195.JPG"/>
          <p:cNvPicPr>
            <a:picLocks noGrp="1" noChangeAspect="1" noChangeArrowheads="1"/>
          </p:cNvPicPr>
          <p:nvPr>
            <p:ph idx="1"/>
          </p:nvPr>
        </p:nvPicPr>
        <p:blipFill>
          <a:blip r:embed="rId2" cstate="print"/>
          <a:srcRect/>
          <a:stretch>
            <a:fillRect/>
          </a:stretch>
        </p:blipFill>
        <p:spPr bwMode="auto">
          <a:xfrm>
            <a:off x="762000" y="2362200"/>
            <a:ext cx="6912033" cy="3599411"/>
          </a:xfrm>
          <a:prstGeom prst="rect">
            <a:avLst/>
          </a:prstGeom>
          <a:noFill/>
        </p:spPr>
      </p:pic>
      <p:pic>
        <p:nvPicPr>
          <p:cNvPr id="5" name="Picture 4"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 Testing</a:t>
            </a:r>
            <a:endParaRPr lang="en-IN" dirty="0"/>
          </a:p>
        </p:txBody>
      </p:sp>
      <p:sp>
        <p:nvSpPr>
          <p:cNvPr id="3" name="Content Placeholder 2"/>
          <p:cNvSpPr>
            <a:spLocks noGrp="1"/>
          </p:cNvSpPr>
          <p:nvPr>
            <p:ph idx="1"/>
          </p:nvPr>
        </p:nvSpPr>
        <p:spPr/>
        <p:txBody>
          <a:bodyPr>
            <a:normAutofit fontScale="92500" lnSpcReduction="10000"/>
          </a:bodyPr>
          <a:lstStyle/>
          <a:p>
            <a:pPr>
              <a:buNone/>
            </a:pPr>
            <a:endParaRPr lang="en-US" dirty="0" smtClean="0">
              <a:solidFill>
                <a:schemeClr val="accent3">
                  <a:lumMod val="50000"/>
                </a:schemeClr>
              </a:solidFill>
            </a:endParaRPr>
          </a:p>
          <a:p>
            <a:r>
              <a:rPr lang="en-US" dirty="0" smtClean="0">
                <a:solidFill>
                  <a:schemeClr val="accent3">
                    <a:lumMod val="50000"/>
                  </a:schemeClr>
                </a:solidFill>
              </a:rPr>
              <a:t>   </a:t>
            </a:r>
            <a:r>
              <a:rPr lang="en-US" sz="3000" dirty="0" smtClean="0">
                <a:solidFill>
                  <a:schemeClr val="accent3">
                    <a:lumMod val="50000"/>
                  </a:schemeClr>
                </a:solidFill>
              </a:rPr>
              <a:t>Moisture Analysis</a:t>
            </a:r>
          </a:p>
          <a:p>
            <a:r>
              <a:rPr lang="en-US" sz="3000" dirty="0" smtClean="0">
                <a:solidFill>
                  <a:schemeClr val="accent3">
                    <a:lumMod val="50000"/>
                  </a:schemeClr>
                </a:solidFill>
              </a:rPr>
              <a:t>   Water absorption</a:t>
            </a:r>
          </a:p>
          <a:p>
            <a:r>
              <a:rPr lang="en-US" sz="3000" dirty="0" smtClean="0">
                <a:solidFill>
                  <a:schemeClr val="accent3">
                    <a:lumMod val="50000"/>
                  </a:schemeClr>
                </a:solidFill>
              </a:rPr>
              <a:t>    Morphological Study (SEM-Scanning by    </a:t>
            </a:r>
          </a:p>
          <a:p>
            <a:pPr>
              <a:buNone/>
            </a:pPr>
            <a:r>
              <a:rPr lang="en-US" sz="3000" dirty="0" smtClean="0">
                <a:solidFill>
                  <a:schemeClr val="accent3">
                    <a:lumMod val="50000"/>
                  </a:schemeClr>
                </a:solidFill>
              </a:rPr>
              <a:t>                                              Electronic Microscope)</a:t>
            </a:r>
          </a:p>
          <a:p>
            <a:r>
              <a:rPr lang="en-US" sz="3000" dirty="0" smtClean="0">
                <a:solidFill>
                  <a:schemeClr val="accent3">
                    <a:lumMod val="50000"/>
                  </a:schemeClr>
                </a:solidFill>
              </a:rPr>
              <a:t>    Tensile Strength</a:t>
            </a:r>
          </a:p>
          <a:p>
            <a:r>
              <a:rPr lang="en-US" sz="3000" dirty="0" smtClean="0">
                <a:solidFill>
                  <a:schemeClr val="accent3">
                    <a:lumMod val="50000"/>
                  </a:schemeClr>
                </a:solidFill>
              </a:rPr>
              <a:t>    Flexural Strength</a:t>
            </a:r>
          </a:p>
          <a:p>
            <a:r>
              <a:rPr lang="en-US" sz="3000" dirty="0" smtClean="0">
                <a:solidFill>
                  <a:schemeClr val="accent3">
                    <a:lumMod val="50000"/>
                  </a:schemeClr>
                </a:solidFill>
              </a:rPr>
              <a:t>    Elongation at break ( %)</a:t>
            </a:r>
            <a:endParaRPr lang="en-US" sz="3000" dirty="0" smtClean="0">
              <a:solidFill>
                <a:schemeClr val="accent3">
                  <a:lumMod val="50000"/>
                </a:schemeClr>
              </a:solidFill>
              <a:latin typeface="Times New Roman" pitchFamily="18" charset="0"/>
              <a:cs typeface="Times New Roman" pitchFamily="18" charset="0"/>
            </a:endParaRPr>
          </a:p>
          <a:p>
            <a:r>
              <a:rPr lang="en-US" sz="3000" dirty="0" smtClean="0">
                <a:solidFill>
                  <a:schemeClr val="accent3">
                    <a:lumMod val="50000"/>
                  </a:schemeClr>
                </a:solidFill>
              </a:rPr>
              <a:t>    Impact  Strength  etc.</a:t>
            </a:r>
            <a:endParaRPr lang="en-IN" sz="3000" dirty="0">
              <a:solidFill>
                <a:schemeClr val="accent3">
                  <a:lumMod val="50000"/>
                </a:schemeClr>
              </a:solidFill>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7924800" y="4953000"/>
            <a:ext cx="1219200" cy="19050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7086600" cy="5105400"/>
          </a:xfrm>
        </p:spPr>
        <p:txBody>
          <a:bodyPr>
            <a:normAutofit fontScale="25000" lnSpcReduction="20000"/>
          </a:bodyPr>
          <a:lstStyle/>
          <a:p>
            <a:endParaRPr lang="en-IN" sz="3200" dirty="0" smtClean="0">
              <a:solidFill>
                <a:srgbClr val="990099"/>
              </a:solidFill>
              <a:latin typeface="Times New Roman" pitchFamily="18" charset="0"/>
              <a:cs typeface="Times New Roman" pitchFamily="18" charset="0"/>
            </a:endParaRPr>
          </a:p>
          <a:p>
            <a:r>
              <a:rPr lang="en-GB" sz="11200" dirty="0" smtClean="0">
                <a:solidFill>
                  <a:schemeClr val="accent3">
                    <a:lumMod val="50000"/>
                  </a:schemeClr>
                </a:solidFill>
                <a:latin typeface="Times New Roman" pitchFamily="18" charset="0"/>
                <a:cs typeface="Times New Roman" pitchFamily="18" charset="0"/>
              </a:rPr>
              <a:t>Utilization of a locally renewable resource (sisal) as a substitute of carcinogenic asbestos fibre.</a:t>
            </a:r>
            <a:endParaRPr lang="en-IN" sz="11200" dirty="0" smtClean="0">
              <a:solidFill>
                <a:schemeClr val="accent3">
                  <a:lumMod val="50000"/>
                </a:schemeClr>
              </a:solidFill>
              <a:latin typeface="Times New Roman" pitchFamily="18" charset="0"/>
              <a:cs typeface="Times New Roman" pitchFamily="18" charset="0"/>
            </a:endParaRPr>
          </a:p>
          <a:p>
            <a:pPr>
              <a:buNone/>
            </a:pPr>
            <a:endParaRPr lang="en-IN" sz="11200" dirty="0" smtClean="0">
              <a:solidFill>
                <a:schemeClr val="accent3">
                  <a:lumMod val="50000"/>
                </a:schemeClr>
              </a:solidFill>
              <a:latin typeface="Times New Roman" pitchFamily="18" charset="0"/>
              <a:cs typeface="Times New Roman" pitchFamily="18" charset="0"/>
            </a:endParaRPr>
          </a:p>
          <a:p>
            <a:r>
              <a:rPr lang="en-IN" sz="11200" dirty="0" smtClean="0">
                <a:solidFill>
                  <a:schemeClr val="accent3">
                    <a:lumMod val="50000"/>
                  </a:schemeClr>
                </a:solidFill>
                <a:latin typeface="Times New Roman" pitchFamily="18" charset="0"/>
                <a:cs typeface="Times New Roman" pitchFamily="18" charset="0"/>
              </a:rPr>
              <a:t>Present proposed development may open new avenue to use sisal fiber cement sheet in buildings where presently asbestos cement sheets are used globally. </a:t>
            </a:r>
          </a:p>
          <a:p>
            <a:endParaRPr lang="en-US" sz="11200" dirty="0" smtClean="0">
              <a:solidFill>
                <a:schemeClr val="accent3">
                  <a:lumMod val="50000"/>
                </a:schemeClr>
              </a:solidFill>
              <a:latin typeface="Times New Roman" pitchFamily="18" charset="0"/>
              <a:cs typeface="Times New Roman" pitchFamily="18" charset="0"/>
            </a:endParaRPr>
          </a:p>
          <a:p>
            <a:r>
              <a:rPr lang="en-US" sz="11200" dirty="0" smtClean="0">
                <a:solidFill>
                  <a:schemeClr val="accent3">
                    <a:lumMod val="50000"/>
                  </a:schemeClr>
                </a:solidFill>
                <a:latin typeface="Times New Roman" pitchFamily="18" charset="0"/>
                <a:cs typeface="Times New Roman" pitchFamily="18" charset="0"/>
              </a:rPr>
              <a:t>An Innovative and Inclusive Developmental Approach.</a:t>
            </a:r>
          </a:p>
          <a:p>
            <a:pPr>
              <a:buNone/>
            </a:pPr>
            <a:endParaRPr lang="en-IN" sz="11200" dirty="0" smtClean="0">
              <a:solidFill>
                <a:schemeClr val="accent3">
                  <a:lumMod val="50000"/>
                </a:schemeClr>
              </a:solidFill>
              <a:latin typeface="Times New Roman" pitchFamily="18" charset="0"/>
              <a:cs typeface="Times New Roman" pitchFamily="18" charset="0"/>
            </a:endParaRPr>
          </a:p>
          <a:p>
            <a:pPr>
              <a:buNone/>
            </a:pPr>
            <a:r>
              <a:rPr lang="en-IN" sz="8600" dirty="0" smtClean="0">
                <a:solidFill>
                  <a:schemeClr val="accent3">
                    <a:lumMod val="50000"/>
                  </a:schemeClr>
                </a:solidFill>
              </a:rPr>
              <a:t> </a:t>
            </a:r>
          </a:p>
          <a:p>
            <a:endParaRPr lang="en-IN" sz="11200" dirty="0" smtClean="0">
              <a:solidFill>
                <a:schemeClr val="accent3">
                  <a:lumMod val="50000"/>
                </a:schemeClr>
              </a:solidFill>
              <a:latin typeface="Times New Roman" pitchFamily="18" charset="0"/>
              <a:cs typeface="Times New Roman" pitchFamily="18" charset="0"/>
            </a:endParaRPr>
          </a:p>
          <a:p>
            <a:endParaRPr lang="en-US" sz="11200" dirty="0" smtClean="0">
              <a:solidFill>
                <a:schemeClr val="accent3">
                  <a:lumMod val="50000"/>
                </a:schemeClr>
              </a:solidFill>
              <a:latin typeface="Times New Roman" pitchFamily="18" charset="0"/>
              <a:cs typeface="Times New Roman" pitchFamily="18" charset="0"/>
            </a:endParaRPr>
          </a:p>
          <a:p>
            <a:pPr>
              <a:buNone/>
            </a:pPr>
            <a:endParaRPr lang="en-IN" sz="7000" dirty="0" smtClean="0">
              <a:solidFill>
                <a:srgbClr val="7030A0"/>
              </a:solidFill>
              <a:latin typeface="Times New Roman" pitchFamily="18" charset="0"/>
              <a:cs typeface="Times New Roman" pitchFamily="18" charset="0"/>
            </a:endParaRPr>
          </a:p>
          <a:p>
            <a:pPr>
              <a:buNone/>
            </a:pPr>
            <a:endParaRPr lang="en-IN" dirty="0"/>
          </a:p>
        </p:txBody>
      </p:sp>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7924800" y="4888522"/>
            <a:ext cx="1219200" cy="1969478"/>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76600" y="1447800"/>
            <a:ext cx="5867400" cy="400050"/>
          </a:xfrm>
        </p:spPr>
        <p:txBody>
          <a:bodyPr>
            <a:normAutofit fontScale="90000"/>
          </a:bodyPr>
          <a:lstStyle/>
          <a:p>
            <a:r>
              <a:rPr lang="en-IN" b="1" dirty="0" smtClean="0">
                <a:solidFill>
                  <a:schemeClr val="accent3">
                    <a:lumMod val="50000"/>
                  </a:schemeClr>
                </a:solidFill>
              </a:rPr>
              <a:t>Biography:</a:t>
            </a:r>
            <a:r>
              <a:rPr lang="en-IN" dirty="0" smtClean="0">
                <a:solidFill>
                  <a:schemeClr val="accent3">
                    <a:lumMod val="50000"/>
                  </a:schemeClr>
                </a:solidFill>
              </a:rPr>
              <a:t> </a:t>
            </a:r>
            <a:br>
              <a:rPr lang="en-IN" dirty="0" smtClean="0">
                <a:solidFill>
                  <a:schemeClr val="accent3">
                    <a:lumMod val="50000"/>
                  </a:schemeClr>
                </a:solidFill>
              </a:rPr>
            </a:br>
            <a:endParaRPr lang="en-IN" dirty="0"/>
          </a:p>
        </p:txBody>
      </p:sp>
      <p:sp>
        <p:nvSpPr>
          <p:cNvPr id="3" name="Content Placeholder 2"/>
          <p:cNvSpPr>
            <a:spLocks noGrp="1"/>
          </p:cNvSpPr>
          <p:nvPr>
            <p:ph idx="4294967295"/>
          </p:nvPr>
        </p:nvSpPr>
        <p:spPr>
          <a:xfrm>
            <a:off x="0" y="1676400"/>
            <a:ext cx="8229600" cy="4694237"/>
          </a:xfrm>
        </p:spPr>
        <p:txBody>
          <a:bodyPr>
            <a:normAutofit fontScale="77500" lnSpcReduction="20000"/>
          </a:bodyPr>
          <a:lstStyle/>
          <a:p>
            <a:pPr>
              <a:buNone/>
            </a:pPr>
            <a:endParaRPr lang="en-IN" dirty="0" smtClean="0">
              <a:solidFill>
                <a:schemeClr val="accent3">
                  <a:lumMod val="50000"/>
                </a:schemeClr>
              </a:solidFill>
            </a:endParaRPr>
          </a:p>
          <a:p>
            <a:pPr>
              <a:buNone/>
            </a:pPr>
            <a:r>
              <a:rPr lang="en-IN" dirty="0" smtClean="0">
                <a:solidFill>
                  <a:schemeClr val="accent3">
                    <a:lumMod val="50000"/>
                  </a:schemeClr>
                </a:solidFill>
              </a:rPr>
              <a:t> </a:t>
            </a:r>
          </a:p>
          <a:p>
            <a:r>
              <a:rPr lang="en-IN" dirty="0" smtClean="0">
                <a:solidFill>
                  <a:schemeClr val="accent3">
                    <a:lumMod val="50000"/>
                  </a:schemeClr>
                </a:solidFill>
              </a:rPr>
              <a:t>Dr. </a:t>
            </a:r>
            <a:r>
              <a:rPr lang="en-IN" dirty="0" err="1" smtClean="0">
                <a:solidFill>
                  <a:schemeClr val="accent3">
                    <a:lumMod val="50000"/>
                  </a:schemeClr>
                </a:solidFill>
              </a:rPr>
              <a:t>Shipra</a:t>
            </a:r>
            <a:r>
              <a:rPr lang="en-IN" dirty="0" smtClean="0">
                <a:solidFill>
                  <a:schemeClr val="accent3">
                    <a:lumMod val="50000"/>
                  </a:schemeClr>
                </a:solidFill>
              </a:rPr>
              <a:t> Roy has had a distinguished career, so far with over 33 years of research, teaching, and public advocacy in science.  She has published scholarly research in national and international publications in chemistry, biochemistry and their applications. The major emphasis of her work has been on herbal medicine for diabetes and plant fibre reinforced cement composites. She has supervised Master’s and Ph.D. level research work.  Her research work has been patented in India and in the United States of America. During the course of her career, Dr. Roy has won several scholarships and awards. She holds M.Sc. and Ph.D. degrees from the University of Allahabad. For the M.Sc. she was first in merit. Currently, she is an Assistant Professor of Chemistry at the </a:t>
            </a:r>
            <a:r>
              <a:rPr lang="en-IN" dirty="0" err="1" smtClean="0">
                <a:solidFill>
                  <a:schemeClr val="accent3">
                    <a:lumMod val="50000"/>
                  </a:schemeClr>
                </a:solidFill>
              </a:rPr>
              <a:t>Sarojini</a:t>
            </a:r>
            <a:r>
              <a:rPr lang="en-IN" dirty="0" smtClean="0">
                <a:solidFill>
                  <a:schemeClr val="accent3">
                    <a:lumMod val="50000"/>
                  </a:schemeClr>
                </a:solidFill>
              </a:rPr>
              <a:t> Naidu Post Graduate Autonomous College and also an approved Ph.D. supervisor for the </a:t>
            </a:r>
            <a:r>
              <a:rPr lang="en-IN" dirty="0" err="1" smtClean="0">
                <a:solidFill>
                  <a:schemeClr val="accent3">
                    <a:lumMod val="50000"/>
                  </a:schemeClr>
                </a:solidFill>
              </a:rPr>
              <a:t>Barkatullah</a:t>
            </a:r>
            <a:r>
              <a:rPr lang="en-IN" dirty="0" smtClean="0">
                <a:solidFill>
                  <a:schemeClr val="accent3">
                    <a:lumMod val="50000"/>
                  </a:schemeClr>
                </a:solidFill>
              </a:rPr>
              <a:t> University, Bhopal, India.</a:t>
            </a:r>
          </a:p>
          <a:p>
            <a:r>
              <a:rPr lang="en-IN" dirty="0" smtClean="0">
                <a:solidFill>
                  <a:schemeClr val="accent3">
                    <a:lumMod val="50000"/>
                  </a:schemeClr>
                </a:solidFill>
              </a:rPr>
              <a:t>Official Website: WWW.shipraroygreenchemistry.com</a:t>
            </a:r>
          </a:p>
          <a:p>
            <a:endParaRPr lang="en-IN" dirty="0">
              <a:solidFill>
                <a:schemeClr val="accent3">
                  <a:lumMod val="50000"/>
                </a:schemeClr>
              </a:solidFill>
            </a:endParaRPr>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png"/>
          <p:cNvPicPr>
            <a:picLocks noChangeAspect="1"/>
          </p:cNvPicPr>
          <p:nvPr/>
        </p:nvPicPr>
        <p:blipFill>
          <a:blip r:embed="rId2" cstate="print">
            <a:duotone>
              <a:schemeClr val="accent5">
                <a:shade val="45000"/>
                <a:satMod val="135000"/>
              </a:schemeClr>
              <a:prstClr val="white"/>
            </a:duotone>
            <a:lum bright="30000"/>
          </a:blip>
          <a:stretch>
            <a:fillRect/>
          </a:stretch>
        </p:blipFill>
        <p:spPr>
          <a:xfrm>
            <a:off x="3429000" y="3429000"/>
            <a:ext cx="2514600" cy="3250096"/>
          </a:xfrm>
          <a:prstGeom prst="rect">
            <a:avLst/>
          </a:prstGeom>
        </p:spPr>
      </p:pic>
      <p:pic>
        <p:nvPicPr>
          <p:cNvPr id="9" name="Picture 8" descr="image.png"/>
          <p:cNvPicPr>
            <a:picLocks noChangeAspect="1"/>
          </p:cNvPicPr>
          <p:nvPr/>
        </p:nvPicPr>
        <p:blipFill>
          <a:blip r:embed="rId2" cstate="print">
            <a:duotone>
              <a:schemeClr val="accent3">
                <a:shade val="45000"/>
                <a:satMod val="135000"/>
              </a:schemeClr>
              <a:prstClr val="white"/>
            </a:duotone>
            <a:lum bright="30000"/>
          </a:blip>
          <a:stretch>
            <a:fillRect/>
          </a:stretch>
        </p:blipFill>
        <p:spPr>
          <a:xfrm>
            <a:off x="6096000" y="3429000"/>
            <a:ext cx="2514600" cy="3250096"/>
          </a:xfrm>
          <a:prstGeom prst="rect">
            <a:avLst/>
          </a:prstGeom>
        </p:spPr>
      </p:pic>
      <p:pic>
        <p:nvPicPr>
          <p:cNvPr id="5" name="Picture 4" descr="image.png"/>
          <p:cNvPicPr>
            <a:picLocks noChangeAspect="1"/>
          </p:cNvPicPr>
          <p:nvPr/>
        </p:nvPicPr>
        <p:blipFill>
          <a:blip r:embed="rId2" cstate="print">
            <a:duotone>
              <a:schemeClr val="accent2">
                <a:shade val="45000"/>
                <a:satMod val="135000"/>
              </a:schemeClr>
              <a:prstClr val="white"/>
            </a:duotone>
            <a:lum bright="30000"/>
          </a:blip>
          <a:stretch>
            <a:fillRect/>
          </a:stretch>
        </p:blipFill>
        <p:spPr>
          <a:xfrm>
            <a:off x="762000" y="3429000"/>
            <a:ext cx="2514600" cy="3250096"/>
          </a:xfrm>
          <a:prstGeom prst="rect">
            <a:avLst/>
          </a:prstGeom>
        </p:spPr>
      </p:pic>
      <p:pic>
        <p:nvPicPr>
          <p:cNvPr id="7" name="Picture 6" descr="image.png"/>
          <p:cNvPicPr>
            <a:picLocks noChangeAspect="1"/>
          </p:cNvPicPr>
          <p:nvPr/>
        </p:nvPicPr>
        <p:blipFill>
          <a:blip r:embed="rId2" cstate="print">
            <a:duotone>
              <a:schemeClr val="accent4">
                <a:shade val="45000"/>
                <a:satMod val="135000"/>
              </a:schemeClr>
              <a:prstClr val="white"/>
            </a:duotone>
            <a:lum bright="30000"/>
          </a:blip>
          <a:stretch>
            <a:fillRect/>
          </a:stretch>
        </p:blipFill>
        <p:spPr>
          <a:xfrm>
            <a:off x="6096000" y="152400"/>
            <a:ext cx="2514600" cy="3250096"/>
          </a:xfrm>
          <a:prstGeom prst="rect">
            <a:avLst/>
          </a:prstGeom>
        </p:spPr>
      </p:pic>
      <p:pic>
        <p:nvPicPr>
          <p:cNvPr id="6" name="Picture 5" descr="image.png"/>
          <p:cNvPicPr>
            <a:picLocks noChangeAspect="1"/>
          </p:cNvPicPr>
          <p:nvPr/>
        </p:nvPicPr>
        <p:blipFill>
          <a:blip r:embed="rId2" cstate="print">
            <a:duotone>
              <a:schemeClr val="accent6">
                <a:shade val="45000"/>
                <a:satMod val="135000"/>
              </a:schemeClr>
              <a:prstClr val="white"/>
            </a:duotone>
            <a:lum bright="30000"/>
          </a:blip>
          <a:stretch>
            <a:fillRect/>
          </a:stretch>
        </p:blipFill>
        <p:spPr>
          <a:xfrm>
            <a:off x="3429000" y="152400"/>
            <a:ext cx="2514600" cy="3250096"/>
          </a:xfrm>
          <a:prstGeom prst="rect">
            <a:avLst/>
          </a:prstGeom>
        </p:spPr>
      </p:pic>
      <p:pic>
        <p:nvPicPr>
          <p:cNvPr id="4" name="Picture 3" descr="image.png"/>
          <p:cNvPicPr>
            <a:picLocks noChangeAspect="1"/>
          </p:cNvPicPr>
          <p:nvPr/>
        </p:nvPicPr>
        <p:blipFill>
          <a:blip r:embed="rId2" cstate="print">
            <a:duotone>
              <a:schemeClr val="accent1">
                <a:shade val="45000"/>
                <a:satMod val="135000"/>
              </a:schemeClr>
              <a:prstClr val="white"/>
            </a:duotone>
            <a:lum bright="30000"/>
          </a:blip>
          <a:stretch>
            <a:fillRect/>
          </a:stretch>
        </p:blipFill>
        <p:spPr>
          <a:xfrm>
            <a:off x="762000" y="152400"/>
            <a:ext cx="2514600" cy="3250096"/>
          </a:xfrm>
          <a:prstGeom prst="rect">
            <a:avLst/>
          </a:prstGeom>
        </p:spPr>
      </p:pic>
      <p:sp>
        <p:nvSpPr>
          <p:cNvPr id="3" name="Content Placeholder 2"/>
          <p:cNvSpPr>
            <a:spLocks noGrp="1"/>
          </p:cNvSpPr>
          <p:nvPr>
            <p:ph idx="1"/>
          </p:nvPr>
        </p:nvSpPr>
        <p:spPr>
          <a:xfrm>
            <a:off x="457200" y="381000"/>
            <a:ext cx="8229600" cy="5745163"/>
          </a:xfrm>
        </p:spPr>
        <p:txBody>
          <a:bodyPr/>
          <a:lstStyle/>
          <a:p>
            <a:pPr>
              <a:buNone/>
            </a:pPr>
            <a:r>
              <a:rPr lang="en-US" dirty="0" smtClean="0"/>
              <a:t>                            </a:t>
            </a:r>
          </a:p>
          <a:p>
            <a:pPr>
              <a:buNone/>
            </a:pPr>
            <a:endParaRPr lang="en-US" dirty="0"/>
          </a:p>
          <a:p>
            <a:pPr>
              <a:buNone/>
            </a:pPr>
            <a:endParaRPr lang="en-US" dirty="0" smtClean="0"/>
          </a:p>
          <a:p>
            <a:pPr>
              <a:buNone/>
            </a:pPr>
            <a:endParaRPr lang="en-US" dirty="0" smtClean="0"/>
          </a:p>
          <a:p>
            <a:pPr>
              <a:buNone/>
            </a:pPr>
            <a:r>
              <a:rPr lang="en-US" sz="5400" b="1" dirty="0"/>
              <a:t> </a:t>
            </a:r>
            <a:r>
              <a:rPr lang="en-US" sz="5400" b="1" dirty="0" smtClean="0"/>
              <a:t>             </a:t>
            </a:r>
            <a:r>
              <a:rPr lang="en-US" sz="6600" b="1" dirty="0" smtClean="0">
                <a:solidFill>
                  <a:srgbClr val="002060"/>
                </a:solidFill>
              </a:rPr>
              <a:t>Thank You </a:t>
            </a:r>
            <a:endParaRPr lang="en-US" sz="6600" b="1" dirty="0">
              <a:solidFill>
                <a:srgbClr val="002060"/>
              </a:solidFill>
            </a:endParaRPr>
          </a:p>
        </p:txBody>
      </p:sp>
    </p:spTree>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00063" y="428625"/>
            <a:ext cx="8186737" cy="1143000"/>
          </a:xfrm>
          <a:extLst>
            <a:ext uri="{91240B29-F687-4F45-9708-019B960494DF}">
              <a14:hiddenLine xmlns:a14="http://schemas.microsoft.com/office/drawing/2010/main" w="3175">
                <a:solidFill>
                  <a:srgbClr val="000000"/>
                </a:solidFill>
                <a:miter lim="800000"/>
                <a:headEnd/>
                <a:tailEnd/>
              </a14:hiddenLine>
            </a:ext>
          </a:extLst>
        </p:spPr>
        <p:txBody>
          <a:bodyPr/>
          <a:lstStyle/>
          <a:p>
            <a:r>
              <a:rPr lang="en-US" sz="3600" b="1"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642938" y="1714500"/>
            <a:ext cx="8001000" cy="4000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sz="2400" dirty="0" smtClean="0">
                <a:effectLst>
                  <a:outerShdw blurRad="38100" dist="38100" dir="2700000" algn="tl">
                    <a:srgbClr val="000000">
                      <a:alpha val="43137"/>
                    </a:srgbClr>
                  </a:outerShdw>
                </a:effectLst>
                <a:latin typeface="Georgia" pitchFamily="18" charset="0"/>
              </a:rPr>
              <a:t/>
            </a:r>
            <a:br>
              <a:rPr lang="en-US" sz="2400" dirty="0" smtClean="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hlinkClick r:id="rId2"/>
              </a:rPr>
              <a:t>www.omicsgroup.com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400" dirty="0" smtClean="0">
                <a:effectLst>
                  <a:outerShdw blurRad="38100" dist="38100" dir="2700000" algn="tl">
                    <a:srgbClr val="000000">
                      <a:alpha val="43137"/>
                    </a:srgbClr>
                  </a:outerShdw>
                </a:effectLst>
                <a:latin typeface="Georgia" pitchFamily="18" charset="0"/>
                <a:hlinkClick r:id="rId3"/>
              </a:rPr>
              <a:t>www.conferenceseries.com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400" dirty="0" smtClean="0">
                <a:effectLst>
                  <a:outerShdw blurRad="38100" dist="38100" dir="2700000" algn="tl">
                    <a:srgbClr val="000000">
                      <a:alpha val="43137"/>
                    </a:srgbClr>
                  </a:outerShdw>
                </a:effectLst>
                <a:latin typeface="Georgia" pitchFamily="18" charset="0"/>
                <a:hlinkClick r:id="rId4"/>
              </a:rPr>
              <a:t>www.pharmaceuticalconferences.com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7232760"/>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935163"/>
            <a:ext cx="8229600" cy="4389437"/>
          </a:xfrm>
        </p:spPr>
        <p:txBody>
          <a:bodyPr/>
          <a:lstStyle/>
          <a:p>
            <a:r>
              <a:rPr lang="en-US" sz="2800" dirty="0" smtClean="0">
                <a:solidFill>
                  <a:srgbClr val="006600"/>
                </a:solidFill>
                <a:latin typeface="Times New Roman" pitchFamily="18" charset="0"/>
                <a:ea typeface="Times New Roman" pitchFamily="18" charset="0"/>
                <a:cs typeface="Times New Roman" pitchFamily="18" charset="0"/>
              </a:rPr>
              <a:t> There is  need of millions of tons of asbestos roofing products.</a:t>
            </a:r>
          </a:p>
          <a:p>
            <a:pPr>
              <a:buNone/>
            </a:pPr>
            <a:r>
              <a:rPr lang="en-US" sz="2800" dirty="0" smtClean="0">
                <a:solidFill>
                  <a:srgbClr val="006600"/>
                </a:solidFill>
                <a:latin typeface="Times New Roman" pitchFamily="18" charset="0"/>
                <a:ea typeface="Times New Roman" pitchFamily="18" charset="0"/>
                <a:cs typeface="Times New Roman" pitchFamily="18" charset="0"/>
              </a:rPr>
              <a:t> </a:t>
            </a:r>
            <a:endParaRPr lang="en-IN" sz="2800" dirty="0" smtClean="0">
              <a:solidFill>
                <a:srgbClr val="006600"/>
              </a:solidFill>
              <a:latin typeface="Times New Roman" pitchFamily="18" charset="0"/>
              <a:ea typeface="Times New Roman" pitchFamily="18" charset="0"/>
              <a:cs typeface="Times New Roman" pitchFamily="18" charset="0"/>
            </a:endParaRPr>
          </a:p>
          <a:p>
            <a:r>
              <a:rPr lang="en-US" sz="2800" dirty="0" smtClean="0">
                <a:solidFill>
                  <a:srgbClr val="006600"/>
                </a:solidFill>
                <a:latin typeface="Times New Roman" pitchFamily="18" charset="0"/>
                <a:ea typeface="Times New Roman" pitchFamily="18" charset="0"/>
                <a:cs typeface="Times New Roman" pitchFamily="18" charset="0"/>
              </a:rPr>
              <a:t> Use of asbestos fiber for making asbestos cement roofing sheet causes many health problems. </a:t>
            </a:r>
          </a:p>
          <a:p>
            <a:endParaRPr lang="en-US" sz="2800" dirty="0" smtClean="0">
              <a:solidFill>
                <a:srgbClr val="006600"/>
              </a:solidFill>
              <a:latin typeface="Times New Roman" pitchFamily="18" charset="0"/>
              <a:ea typeface="Times New Roman" pitchFamily="18" charset="0"/>
              <a:cs typeface="Times New Roman" pitchFamily="18" charset="0"/>
            </a:endParaRPr>
          </a:p>
          <a:p>
            <a:r>
              <a:rPr lang="en-US" sz="2800" dirty="0" smtClean="0">
                <a:solidFill>
                  <a:srgbClr val="006600"/>
                </a:solidFill>
                <a:latin typeface="Times New Roman" pitchFamily="18" charset="0"/>
                <a:ea typeface="Times New Roman" pitchFamily="18" charset="0"/>
                <a:cs typeface="Times New Roman" pitchFamily="18" charset="0"/>
              </a:rPr>
              <a:t> It is a carcinogenic material.</a:t>
            </a:r>
            <a:endParaRPr lang="en-IN" sz="2800" dirty="0" smtClean="0">
              <a:solidFill>
                <a:srgbClr val="006600"/>
              </a:solidFill>
              <a:latin typeface="Times New Roman" pitchFamily="18" charset="0"/>
              <a:ea typeface="Times New Roman" pitchFamily="18" charset="0"/>
              <a:cs typeface="Times New Roman" pitchFamily="18" charset="0"/>
            </a:endParaRPr>
          </a:p>
          <a:p>
            <a:endParaRPr lang="en-IN" dirty="0"/>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7162800" cy="4953000"/>
          </a:xfrm>
        </p:spPr>
        <p:txBody>
          <a:bodyPr>
            <a:noAutofit/>
          </a:bodyPr>
          <a:lstStyle/>
          <a:p>
            <a:r>
              <a:rPr lang="en-US" sz="2800" dirty="0" smtClean="0">
                <a:solidFill>
                  <a:schemeClr val="accent3">
                    <a:lumMod val="50000"/>
                  </a:schemeClr>
                </a:solidFill>
                <a:latin typeface="Times New Roman" pitchFamily="18" charset="0"/>
                <a:cs typeface="Times New Roman" pitchFamily="18" charset="0"/>
              </a:rPr>
              <a:t>Asbestos group of naturally occurring hydrated minerals silicates has been shown to induce: </a:t>
            </a:r>
          </a:p>
          <a:p>
            <a:pPr>
              <a:buNone/>
            </a:pPr>
            <a:r>
              <a:rPr lang="en-US" sz="2800" dirty="0" smtClean="0">
                <a:solidFill>
                  <a:schemeClr val="accent3">
                    <a:lumMod val="50000"/>
                  </a:schemeClr>
                </a:solidFill>
                <a:latin typeface="Times New Roman" pitchFamily="18" charset="0"/>
                <a:cs typeface="Times New Roman" pitchFamily="18" charset="0"/>
              </a:rPr>
              <a:t>   -fibrosis, -lung cancer,- other kinds of intestinal cancer. </a:t>
            </a:r>
          </a:p>
          <a:p>
            <a:pPr>
              <a:buNone/>
            </a:pPr>
            <a:r>
              <a:rPr lang="en-US" sz="2800" dirty="0" smtClean="0">
                <a:solidFill>
                  <a:schemeClr val="accent3">
                    <a:lumMod val="50000"/>
                  </a:schemeClr>
                </a:solidFill>
                <a:latin typeface="Times New Roman" pitchFamily="18" charset="0"/>
                <a:cs typeface="Times New Roman" pitchFamily="18" charset="0"/>
              </a:rPr>
              <a:t>. </a:t>
            </a:r>
          </a:p>
          <a:p>
            <a:r>
              <a:rPr lang="en-US" sz="2800" dirty="0" smtClean="0">
                <a:solidFill>
                  <a:schemeClr val="accent3">
                    <a:lumMod val="50000"/>
                  </a:schemeClr>
                </a:solidFill>
                <a:latin typeface="Times New Roman" pitchFamily="18" charset="0"/>
                <a:cs typeface="Times New Roman" pitchFamily="18" charset="0"/>
              </a:rPr>
              <a:t>Long exposure to high concentrations of asbestos fibers is more likely to cause health problems.</a:t>
            </a:r>
            <a:endParaRPr lang="en-IN" sz="2800" dirty="0" smtClean="0">
              <a:solidFill>
                <a:schemeClr val="accent3">
                  <a:lumMod val="50000"/>
                </a:schemeClr>
              </a:solidFill>
              <a:latin typeface="Times New Roman" pitchFamily="18" charset="0"/>
              <a:cs typeface="Times New Roman" pitchFamily="18" charset="0"/>
            </a:endParaRPr>
          </a:p>
          <a:p>
            <a:endParaRPr lang="en-IN" sz="2400" dirty="0">
              <a:solidFill>
                <a:schemeClr val="accent3">
                  <a:lumMod val="50000"/>
                </a:schemeClr>
              </a:solidFill>
              <a:latin typeface="Times New Roman" pitchFamily="18" charset="0"/>
              <a:cs typeface="Times New Roman" pitchFamily="18" charset="0"/>
            </a:endParaRPr>
          </a:p>
        </p:txBody>
      </p:sp>
      <p:pic>
        <p:nvPicPr>
          <p:cNvPr id="4" name="Picture 3" descr="image.png"/>
          <p:cNvPicPr>
            <a:picLocks noChangeAspect="1"/>
          </p:cNvPicPr>
          <p:nvPr/>
        </p:nvPicPr>
        <p:blipFill>
          <a:blip r:embed="rId3" cstate="print">
            <a:duotone>
              <a:schemeClr val="accent3">
                <a:shade val="45000"/>
                <a:satMod val="135000"/>
              </a:schemeClr>
              <a:prstClr val="white"/>
            </a:duotone>
            <a:lum bright="10000"/>
          </a:blip>
          <a:stretch>
            <a:fillRect/>
          </a:stretch>
        </p:blipFill>
        <p:spPr>
          <a:xfrm>
            <a:off x="8062784" y="5257800"/>
            <a:ext cx="1081216" cy="1600200"/>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IN" dirty="0"/>
          </a:p>
        </p:txBody>
      </p:sp>
      <p:sp>
        <p:nvSpPr>
          <p:cNvPr id="4" name="Rectangle 3"/>
          <p:cNvSpPr/>
          <p:nvPr/>
        </p:nvSpPr>
        <p:spPr>
          <a:xfrm>
            <a:off x="762000" y="1143000"/>
            <a:ext cx="7467600" cy="2677656"/>
          </a:xfrm>
          <a:prstGeom prst="rect">
            <a:avLst/>
          </a:prstGeom>
        </p:spPr>
        <p:txBody>
          <a:bodyPr wrap="square">
            <a:spAutoFit/>
          </a:bodyPr>
          <a:lstStyle/>
          <a:p>
            <a:endParaRPr lang="en-US" dirty="0" smtClean="0">
              <a:solidFill>
                <a:srgbClr val="990099"/>
              </a:solidFill>
              <a:latin typeface="Times New Roman" pitchFamily="18" charset="0"/>
              <a:cs typeface="Times New Roman" pitchFamily="18" charset="0"/>
            </a:endParaRPr>
          </a:p>
          <a:p>
            <a:endParaRPr lang="en-US" dirty="0" smtClean="0">
              <a:solidFill>
                <a:srgbClr val="990099"/>
              </a:solidFill>
              <a:latin typeface="Times New Roman" pitchFamily="18" charset="0"/>
              <a:cs typeface="Times New Roman" pitchFamily="18" charset="0"/>
            </a:endParaRPr>
          </a:p>
          <a:p>
            <a:endParaRPr lang="en-US" dirty="0" smtClean="0">
              <a:solidFill>
                <a:srgbClr val="990099"/>
              </a:solidFill>
              <a:latin typeface="Times New Roman" pitchFamily="18" charset="0"/>
              <a:cs typeface="Times New Roman" pitchFamily="18" charset="0"/>
            </a:endParaRPr>
          </a:p>
          <a:p>
            <a:endParaRPr lang="en-US" dirty="0" smtClean="0">
              <a:solidFill>
                <a:srgbClr val="990099"/>
              </a:solidFill>
              <a:latin typeface="Times New Roman" pitchFamily="18" charset="0"/>
              <a:cs typeface="Times New Roman" pitchFamily="18" charset="0"/>
            </a:endParaRPr>
          </a:p>
          <a:p>
            <a:endParaRPr lang="en-US" dirty="0" smtClean="0">
              <a:solidFill>
                <a:srgbClr val="990099"/>
              </a:solidFill>
              <a:latin typeface="Times New Roman" pitchFamily="18" charset="0"/>
              <a:cs typeface="Times New Roman" pitchFamily="18" charset="0"/>
            </a:endParaRPr>
          </a:p>
          <a:p>
            <a:endParaRPr lang="en-US" dirty="0" smtClean="0">
              <a:solidFill>
                <a:srgbClr val="990099"/>
              </a:solidFill>
              <a:latin typeface="Times New Roman" pitchFamily="18" charset="0"/>
              <a:cs typeface="Times New Roman" pitchFamily="18" charset="0"/>
            </a:endParaRPr>
          </a:p>
          <a:p>
            <a:endParaRPr lang="en-IN" dirty="0">
              <a:solidFill>
                <a:srgbClr val="7030A0"/>
              </a:solidFill>
              <a:latin typeface="Times New Roman" pitchFamily="18" charset="0"/>
              <a:cs typeface="Times New Roman" pitchFamily="18" charset="0"/>
            </a:endParaRPr>
          </a:p>
        </p:txBody>
      </p:sp>
      <p:sp>
        <p:nvSpPr>
          <p:cNvPr id="5" name="Rectangle 4"/>
          <p:cNvSpPr/>
          <p:nvPr/>
        </p:nvSpPr>
        <p:spPr>
          <a:xfrm>
            <a:off x="685800" y="1219200"/>
            <a:ext cx="6934200" cy="5632311"/>
          </a:xfrm>
          <a:prstGeom prst="rect">
            <a:avLst/>
          </a:prstGeom>
        </p:spPr>
        <p:txBody>
          <a:bodyPr wrap="square">
            <a:spAutoFit/>
          </a:bodyPr>
          <a:lstStyle/>
          <a:p>
            <a:pPr>
              <a:buFont typeface="Arial" pitchFamily="34" charset="0"/>
              <a:buChar char="•"/>
            </a:pPr>
            <a:endParaRPr lang="en-US" sz="2800" dirty="0" smtClean="0">
              <a:solidFill>
                <a:srgbClr val="990099"/>
              </a:solidFill>
              <a:latin typeface="Times New Roman" pitchFamily="18" charset="0"/>
              <a:cs typeface="Times New Roman" pitchFamily="18" charset="0"/>
            </a:endParaRPr>
          </a:p>
          <a:p>
            <a:pPr>
              <a:buFont typeface="Arial" pitchFamily="34" charset="0"/>
              <a:buChar char="•"/>
            </a:pPr>
            <a:r>
              <a:rPr lang="en-US" sz="2800" dirty="0" smtClean="0">
                <a:solidFill>
                  <a:schemeClr val="accent3">
                    <a:lumMod val="50000"/>
                  </a:schemeClr>
                </a:solidFill>
                <a:latin typeface="Times New Roman" pitchFamily="18" charset="0"/>
                <a:cs typeface="Times New Roman" pitchFamily="18" charset="0"/>
              </a:rPr>
              <a:t>Use of synthetic fibers frequently -  </a:t>
            </a:r>
          </a:p>
          <a:p>
            <a:r>
              <a:rPr lang="en-US" sz="2800" dirty="0" smtClean="0">
                <a:solidFill>
                  <a:schemeClr val="accent3">
                    <a:lumMod val="50000"/>
                  </a:schemeClr>
                </a:solidFill>
                <a:latin typeface="Times New Roman" pitchFamily="18" charset="0"/>
                <a:cs typeface="Times New Roman" pitchFamily="18" charset="0"/>
              </a:rPr>
              <a:t>  higher costs and greater consumption of  </a:t>
            </a:r>
          </a:p>
          <a:p>
            <a:r>
              <a:rPr lang="en-US" sz="2800" dirty="0" smtClean="0">
                <a:solidFill>
                  <a:schemeClr val="accent3">
                    <a:lumMod val="50000"/>
                  </a:schemeClr>
                </a:solidFill>
                <a:latin typeface="Times New Roman" pitchFamily="18" charset="0"/>
                <a:cs typeface="Times New Roman" pitchFamily="18" charset="0"/>
              </a:rPr>
              <a:t>  energy in the processing of fiber reinforced   </a:t>
            </a:r>
          </a:p>
          <a:p>
            <a:r>
              <a:rPr lang="en-US" sz="2800" dirty="0" smtClean="0">
                <a:solidFill>
                  <a:schemeClr val="accent3">
                    <a:lumMod val="50000"/>
                  </a:schemeClr>
                </a:solidFill>
                <a:latin typeface="Times New Roman" pitchFamily="18" charset="0"/>
                <a:cs typeface="Times New Roman" pitchFamily="18" charset="0"/>
              </a:rPr>
              <a:t>  cement composites.</a:t>
            </a:r>
          </a:p>
          <a:p>
            <a:pPr>
              <a:buFont typeface="Arial" pitchFamily="34" charset="0"/>
              <a:buChar char="•"/>
            </a:pPr>
            <a:endParaRPr lang="en-US" sz="2800" dirty="0" smtClean="0">
              <a:solidFill>
                <a:schemeClr val="accent3">
                  <a:lumMod val="50000"/>
                </a:schemeClr>
              </a:solidFill>
              <a:latin typeface="Times New Roman" pitchFamily="18" charset="0"/>
              <a:cs typeface="Times New Roman" pitchFamily="18" charset="0"/>
            </a:endParaRPr>
          </a:p>
          <a:p>
            <a:pPr>
              <a:buFont typeface="Arial" pitchFamily="34" charset="0"/>
              <a:buChar char="•"/>
            </a:pPr>
            <a:r>
              <a:rPr lang="en-IN" sz="2800" dirty="0" smtClean="0">
                <a:solidFill>
                  <a:schemeClr val="accent3">
                    <a:lumMod val="50000"/>
                  </a:schemeClr>
                </a:solidFill>
                <a:latin typeface="Times New Roman" pitchFamily="18" charset="0"/>
                <a:cs typeface="Times New Roman" pitchFamily="18" charset="0"/>
              </a:rPr>
              <a:t>Great need to replace asbestos   </a:t>
            </a:r>
          </a:p>
          <a:p>
            <a:r>
              <a:rPr lang="en-IN" sz="2800" dirty="0" smtClean="0">
                <a:solidFill>
                  <a:schemeClr val="accent3">
                    <a:lumMod val="50000"/>
                  </a:schemeClr>
                </a:solidFill>
                <a:latin typeface="Times New Roman" pitchFamily="18" charset="0"/>
                <a:cs typeface="Times New Roman" pitchFamily="18" charset="0"/>
              </a:rPr>
              <a:t>  (mineral fibre) by eco-friendly materials. </a:t>
            </a:r>
          </a:p>
          <a:p>
            <a:pPr>
              <a:buFont typeface="Arial" pitchFamily="34" charset="0"/>
              <a:buChar char="•"/>
            </a:pPr>
            <a:endParaRPr lang="en-US" sz="2800" dirty="0" smtClean="0">
              <a:solidFill>
                <a:schemeClr val="accent3">
                  <a:lumMod val="50000"/>
                </a:schemeClr>
              </a:solidFill>
              <a:latin typeface="Times New Roman" pitchFamily="18" charset="0"/>
              <a:cs typeface="Times New Roman" pitchFamily="18" charset="0"/>
            </a:endParaRPr>
          </a:p>
          <a:p>
            <a:pPr>
              <a:buFont typeface="Arial" pitchFamily="34" charset="0"/>
              <a:buChar char="•"/>
            </a:pPr>
            <a:r>
              <a:rPr lang="en-IN" sz="2800" dirty="0" smtClean="0">
                <a:solidFill>
                  <a:schemeClr val="accent3">
                    <a:lumMod val="50000"/>
                  </a:schemeClr>
                </a:solidFill>
                <a:latin typeface="Times New Roman" pitchFamily="18" charset="0"/>
                <a:cs typeface="Times New Roman" pitchFamily="18" charset="0"/>
              </a:rPr>
              <a:t>Plant fibres - renewable, eco-friendly and  </a:t>
            </a:r>
          </a:p>
          <a:p>
            <a:r>
              <a:rPr lang="en-IN" sz="2800" dirty="0" smtClean="0">
                <a:solidFill>
                  <a:schemeClr val="accent3">
                    <a:lumMod val="50000"/>
                  </a:schemeClr>
                </a:solidFill>
                <a:latin typeface="Times New Roman" pitchFamily="18" charset="0"/>
                <a:cs typeface="Times New Roman" pitchFamily="18" charset="0"/>
              </a:rPr>
              <a:t>  have good mechanical properties. </a:t>
            </a:r>
          </a:p>
          <a:p>
            <a:endParaRPr lang="en-IN" sz="2800" dirty="0" smtClean="0">
              <a:solidFill>
                <a:srgbClr val="990099"/>
              </a:solidFill>
              <a:latin typeface="Times New Roman" pitchFamily="18" charset="0"/>
              <a:cs typeface="Times New Roman" pitchFamily="18" charset="0"/>
            </a:endParaRPr>
          </a:p>
          <a:p>
            <a:pPr>
              <a:buFont typeface="Arial" pitchFamily="34" charset="0"/>
              <a:buChar char="•"/>
            </a:pPr>
            <a:endParaRPr lang="en-US" dirty="0" smtClean="0">
              <a:solidFill>
                <a:srgbClr val="990099"/>
              </a:solidFill>
              <a:latin typeface="Times New Roman" pitchFamily="18" charset="0"/>
            </a:endParaRPr>
          </a:p>
        </p:txBody>
      </p:sp>
      <p:pic>
        <p:nvPicPr>
          <p:cNvPr id="6" name="Picture 5"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077200" y="5249592"/>
            <a:ext cx="1066800" cy="1608407"/>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6934200" cy="4724400"/>
          </a:xfrm>
        </p:spPr>
        <p:txBody>
          <a:bodyPr>
            <a:normAutofit/>
          </a:bodyPr>
          <a:lstStyle/>
          <a:p>
            <a:r>
              <a:rPr lang="en-IN" sz="3100" dirty="0" smtClean="0">
                <a:solidFill>
                  <a:schemeClr val="accent3">
                    <a:lumMod val="50000"/>
                  </a:schemeClr>
                </a:solidFill>
                <a:latin typeface="Times New Roman" pitchFamily="18" charset="0"/>
                <a:cs typeface="Times New Roman" pitchFamily="18" charset="0"/>
              </a:rPr>
              <a:t>Plant fibres- an appropriate alternative to asbestos.</a:t>
            </a:r>
          </a:p>
          <a:p>
            <a:pPr>
              <a:buNone/>
            </a:pPr>
            <a:endParaRPr lang="en-IN" sz="3100" dirty="0" smtClean="0">
              <a:solidFill>
                <a:schemeClr val="accent3">
                  <a:lumMod val="50000"/>
                </a:schemeClr>
              </a:solidFill>
              <a:latin typeface="Times New Roman" pitchFamily="18" charset="0"/>
              <a:cs typeface="Times New Roman" pitchFamily="18" charset="0"/>
            </a:endParaRPr>
          </a:p>
          <a:p>
            <a:r>
              <a:rPr lang="en-US" sz="3100" dirty="0" smtClean="0">
                <a:solidFill>
                  <a:schemeClr val="accent3">
                    <a:lumMod val="50000"/>
                  </a:schemeClr>
                </a:solidFill>
                <a:latin typeface="Times New Roman" pitchFamily="18" charset="0"/>
                <a:cs typeface="Times New Roman" pitchFamily="18" charset="0"/>
              </a:rPr>
              <a:t>Plant fibers- deals with eco-friendly processing. </a:t>
            </a:r>
          </a:p>
          <a:p>
            <a:pPr>
              <a:buNone/>
            </a:pPr>
            <a:endParaRPr lang="en-US" sz="3100" dirty="0" smtClean="0">
              <a:solidFill>
                <a:schemeClr val="accent3">
                  <a:lumMod val="50000"/>
                </a:schemeClr>
              </a:solidFill>
              <a:latin typeface="Times New Roman" pitchFamily="18" charset="0"/>
              <a:cs typeface="Times New Roman" pitchFamily="18" charset="0"/>
            </a:endParaRPr>
          </a:p>
          <a:p>
            <a:r>
              <a:rPr lang="en-US" sz="3100" dirty="0" smtClean="0">
                <a:solidFill>
                  <a:schemeClr val="accent3">
                    <a:lumMod val="50000"/>
                  </a:schemeClr>
                </a:solidFill>
                <a:latin typeface="Times New Roman" pitchFamily="18" charset="0"/>
                <a:cs typeface="Times New Roman" pitchFamily="18" charset="0"/>
              </a:rPr>
              <a:t>The environment - safe since the plant fibers require little energy with no toxic wastes.</a:t>
            </a:r>
            <a:endParaRPr lang="en-IN" sz="3100" dirty="0" smtClean="0">
              <a:solidFill>
                <a:schemeClr val="accent3">
                  <a:lumMod val="50000"/>
                </a:schemeClr>
              </a:solidFill>
              <a:latin typeface="Times New Roman" pitchFamily="18" charset="0"/>
              <a:cs typeface="Times New Roman" pitchFamily="18" charset="0"/>
            </a:endParaRPr>
          </a:p>
          <a:p>
            <a:endParaRPr lang="en-IN" sz="3200" dirty="0">
              <a:solidFill>
                <a:srgbClr val="7030A0"/>
              </a:solidFill>
              <a:latin typeface="Times New Roman" pitchFamily="18" charset="0"/>
              <a:cs typeface="Times New Roman" pitchFamily="18" charset="0"/>
            </a:endParaRPr>
          </a:p>
        </p:txBody>
      </p:sp>
      <p:pic>
        <p:nvPicPr>
          <p:cNvPr id="4" name="Picture 3" descr="image.png"/>
          <p:cNvPicPr>
            <a:picLocks noChangeAspect="1"/>
          </p:cNvPicPr>
          <p:nvPr/>
        </p:nvPicPr>
        <p:blipFill>
          <a:blip r:embed="rId2" cstate="print">
            <a:duotone>
              <a:schemeClr val="accent3">
                <a:shade val="45000"/>
                <a:satMod val="135000"/>
              </a:schemeClr>
              <a:prstClr val="white"/>
            </a:duotone>
            <a:lum bright="10000"/>
          </a:blip>
          <a:stretch>
            <a:fillRect/>
          </a:stretch>
        </p:blipFill>
        <p:spPr>
          <a:xfrm>
            <a:off x="8153400" y="5257798"/>
            <a:ext cx="990600" cy="1600201"/>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rgbClr val="C3D69B"/>
      </a:dk1>
      <a:lt1>
        <a:srgbClr val="D7E3BC"/>
      </a:lt1>
      <a:dk2>
        <a:srgbClr val="76923C"/>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3809</TotalTime>
  <Words>1270</Words>
  <Application>Microsoft Office PowerPoint</Application>
  <PresentationFormat>On-screen Show (4:3)</PresentationFormat>
  <Paragraphs>288</Paragraphs>
  <Slides>56</Slides>
  <Notes>3</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Flow</vt:lpstr>
      <vt:lpstr>About OMICS Group</vt:lpstr>
      <vt:lpstr>About OMICS Group Conferences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Green Chemistry </vt:lpstr>
      <vt:lpstr>PowerPoint Presentation</vt:lpstr>
      <vt:lpstr>               Sisal Plant</vt:lpstr>
      <vt:lpstr>Sisal fibre</vt:lpstr>
      <vt:lpstr>PowerPoint Presentation</vt:lpstr>
      <vt:lpstr>PowerPoint Presentation</vt:lpstr>
      <vt:lpstr>                         Why Sisal Fiber?  </vt:lpstr>
      <vt:lpstr>Why Sisal Fiber?  </vt:lpstr>
      <vt:lpstr>SISAL FIBRE EXTRACTION</vt:lpstr>
      <vt:lpstr>PowerPoint Presentation</vt:lpstr>
      <vt:lpstr>PowerPoint Presentation</vt:lpstr>
      <vt:lpstr>         Combing Machine</vt:lpstr>
      <vt:lpstr>PowerPoint Presentation</vt:lpstr>
      <vt:lpstr>PowerPoint Presentation</vt:lpstr>
      <vt:lpstr>PowerPoint Presentation</vt:lpstr>
      <vt:lpstr>PowerPoint Presentation</vt:lpstr>
      <vt:lpstr>  Physico-Chemical Parameters</vt:lpstr>
      <vt:lpstr>Phytochemical Analysis</vt:lpstr>
      <vt:lpstr>Phytochemical Analysis  contd.</vt:lpstr>
      <vt:lpstr>                   Chopping</vt:lpstr>
      <vt:lpstr>                  Chopping</vt:lpstr>
      <vt:lpstr>                    Chopping</vt:lpstr>
      <vt:lpstr>          Chopped Sisal Fibre</vt:lpstr>
      <vt:lpstr>PowerPoint Presentation</vt:lpstr>
      <vt:lpstr>PowerPoint Presentation</vt:lpstr>
      <vt:lpstr>              Mixing Drum </vt:lpstr>
      <vt:lpstr>Mixing</vt:lpstr>
      <vt:lpstr> Manual Agitation </vt:lpstr>
      <vt:lpstr>Mixing</vt:lpstr>
      <vt:lpstr>        Composite Setting Mould</vt:lpstr>
      <vt:lpstr> Composite Moulding</vt:lpstr>
      <vt:lpstr> Hand Press Machine</vt:lpstr>
      <vt:lpstr>            Hand  Press Machine</vt:lpstr>
      <vt:lpstr>Sisal Fibre - Cement Composite </vt:lpstr>
      <vt:lpstr>Sisal Fibre-Cement-Fly Ash Composite</vt:lpstr>
      <vt:lpstr>Sisal Fibre Reinforced Cement Composite Sheet</vt:lpstr>
      <vt:lpstr>Sisal Fibre Reinforced Cement Composite Sheet</vt:lpstr>
      <vt:lpstr>Sisal Fibre Reinforced Cement Composite Sheet</vt:lpstr>
      <vt:lpstr>Sisal Fibre Reinforced Cement Composite Sheet</vt:lpstr>
      <vt:lpstr>Sisal Fibre Reinforced Cement Composite Sheet</vt:lpstr>
      <vt:lpstr>Sisal Fibre Reinforced Cement Composite Sheet</vt:lpstr>
      <vt:lpstr>Sisal Fibre-Cement-Fly Ash Composite</vt:lpstr>
      <vt:lpstr>Under Testing</vt:lpstr>
      <vt:lpstr>PowerPoint Presentation</vt:lpstr>
      <vt:lpstr>Biography:  </vt:lpstr>
      <vt:lpstr>PowerPoint Presentation</vt:lpstr>
      <vt:lpstr>Let Us Meet Again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Green: Green Building Materials</dc:title>
  <dc:creator>PATRICK STEWART</dc:creator>
  <cp:lastModifiedBy>John</cp:lastModifiedBy>
  <cp:revision>205</cp:revision>
  <dcterms:created xsi:type="dcterms:W3CDTF">2000-11-02T18:22:41Z</dcterms:created>
  <dcterms:modified xsi:type="dcterms:W3CDTF">2014-10-09T17:57:32Z</dcterms:modified>
</cp:coreProperties>
</file>